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70"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331" r:id="rId35"/>
    <p:sldId id="292" r:id="rId36"/>
    <p:sldId id="293" r:id="rId37"/>
    <p:sldId id="332" r:id="rId38"/>
    <p:sldId id="294" r:id="rId39"/>
    <p:sldId id="295" r:id="rId40"/>
    <p:sldId id="333" r:id="rId41"/>
    <p:sldId id="296" r:id="rId42"/>
    <p:sldId id="297" r:id="rId43"/>
    <p:sldId id="334" r:id="rId44"/>
    <p:sldId id="298" r:id="rId45"/>
    <p:sldId id="299" r:id="rId46"/>
    <p:sldId id="335" r:id="rId47"/>
    <p:sldId id="300" r:id="rId48"/>
    <p:sldId id="301" r:id="rId49"/>
    <p:sldId id="302" r:id="rId50"/>
    <p:sldId id="336" r:id="rId51"/>
    <p:sldId id="303" r:id="rId52"/>
    <p:sldId id="304" r:id="rId53"/>
    <p:sldId id="305" r:id="rId54"/>
    <p:sldId id="306" r:id="rId55"/>
    <p:sldId id="307" r:id="rId56"/>
    <p:sldId id="308" r:id="rId57"/>
    <p:sldId id="337" r:id="rId58"/>
    <p:sldId id="309" r:id="rId59"/>
    <p:sldId id="310" r:id="rId60"/>
    <p:sldId id="311" r:id="rId61"/>
    <p:sldId id="338" r:id="rId62"/>
    <p:sldId id="312" r:id="rId63"/>
    <p:sldId id="313" r:id="rId64"/>
    <p:sldId id="339" r:id="rId65"/>
    <p:sldId id="314" r:id="rId66"/>
    <p:sldId id="315" r:id="rId67"/>
    <p:sldId id="316" r:id="rId68"/>
    <p:sldId id="317" r:id="rId69"/>
    <p:sldId id="340" r:id="rId70"/>
    <p:sldId id="318" r:id="rId71"/>
    <p:sldId id="319" r:id="rId72"/>
    <p:sldId id="320" r:id="rId73"/>
    <p:sldId id="321" r:id="rId74"/>
    <p:sldId id="322" r:id="rId75"/>
    <p:sldId id="323" r:id="rId7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18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3470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62b0c9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0b587d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4547d0e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钠的氧化物</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0681af3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碳酸钠和碳酸氢钠</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12197b1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侯氏制碱法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3316551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知识点4 焰色试验</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cb8c2aa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钠的氧化物的性质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b82be77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钠的氧化物的性质探究实验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9#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3022889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mc:AlternateContent xmlns:mc="http://schemas.openxmlformats.org/markup-compatibility/2006" xmlns:a14="http://schemas.microsoft.com/office/drawing/2010/main">
        <mc:Choice Requires="a14">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a:t>
                </a:r>
                <a14:m>
                  <m:oMath xmlns:m="http://schemas.openxmlformats.org/officeDocument/2006/math">
                    <m:sSub>
                      <m:sSubPr>
                        <m:ctrlPr>
                          <a:rPr lang="en-US" sz="2800" b="1" i="1" dirty="0">
                            <a:solidFill>
                              <a:srgbClr val="649224"/>
                            </a:solidFill>
                            <a:latin typeface="Cambria Math" panose="02040503050406030204" pitchFamily="18" charset="0"/>
                            <a:ea typeface="SimHei" pitchFamily="34" charset="-122"/>
                            <a:cs typeface="SimHei" pitchFamily="34" charset="-120"/>
                          </a:rPr>
                        </m:ctrlPr>
                      </m:sSubPr>
                      <m:e>
                        <m:r>
                          <a:rPr lang="en-US" sz="2800" b="1" i="0" dirty="0">
                            <a:solidFill>
                              <a:srgbClr val="649224"/>
                            </a:solidFill>
                            <a:latin typeface="Cambria Math" panose="02040503050406030204" pitchFamily="18" charset="0"/>
                            <a:ea typeface="SimHei" pitchFamily="34" charset="-122"/>
                            <a:cs typeface="SimHei" pitchFamily="34" charset="-120"/>
                          </a:rPr>
                          <m:t>𝐍𝐚</m:t>
                        </m:r>
                      </m:e>
                      <m:sub>
                        <m:r>
                          <a:rPr lang="en-US" sz="2800" b="1" i="0" dirty="0">
                            <a:solidFill>
                              <a:srgbClr val="649224"/>
                            </a:solidFill>
                            <a:latin typeface="Cambria Math" panose="02040503050406030204" pitchFamily="18" charset="0"/>
                            <a:ea typeface="SimHei" pitchFamily="34" charset="-122"/>
                            <a:cs typeface="SimHei" pitchFamily="34" charset="-120"/>
                          </a:rPr>
                          <m:t>𝟐</m:t>
                        </m:r>
                      </m:sub>
                    </m:sSub>
                    <m:sSub>
                      <m:sSubPr>
                        <m:ctrlPr>
                          <a:rPr lang="en-US" sz="2800" b="1" i="1" dirty="0">
                            <a:solidFill>
                              <a:srgbClr val="649224"/>
                            </a:solidFill>
                            <a:latin typeface="Cambria Math" panose="02040503050406030204" pitchFamily="18" charset="0"/>
                            <a:ea typeface="SimHei" pitchFamily="34" charset="-122"/>
                            <a:cs typeface="SimHei" pitchFamily="34" charset="-120"/>
                          </a:rPr>
                        </m:ctrlPr>
                      </m:sSubPr>
                      <m:e>
                        <m:r>
                          <a:rPr lang="en-US" sz="2800" b="1" i="0" dirty="0">
                            <a:solidFill>
                              <a:srgbClr val="649224"/>
                            </a:solidFill>
                            <a:latin typeface="Cambria Math" panose="02040503050406030204" pitchFamily="18" charset="0"/>
                            <a:ea typeface="SimHei" pitchFamily="34" charset="-122"/>
                            <a:cs typeface="SimHei" pitchFamily="34" charset="-120"/>
                          </a:rPr>
                          <m:t>𝐂𝐎</m:t>
                        </m:r>
                      </m:e>
                      <m:sub>
                        <m:r>
                          <a:rPr lang="en-US" sz="2800" b="1" i="0" dirty="0">
                            <a:solidFill>
                              <a:srgbClr val="649224"/>
                            </a:solidFill>
                            <a:latin typeface="Cambria Math" panose="02040503050406030204" pitchFamily="18" charset="0"/>
                            <a:ea typeface="SimHei" pitchFamily="34" charset="-122"/>
                            <a:cs typeface="SimHei" pitchFamily="34" charset="-120"/>
                          </a:rPr>
                          <m:t>𝟑</m:t>
                        </m:r>
                      </m:sub>
                    </m:sSub>
                  </m:oMath>
                </a14:m>
                <a:r>
                  <a:rPr lang="en-US" sz="2800" b="1" i="0" dirty="0">
                    <a:solidFill>
                      <a:srgbClr val="649224"/>
                    </a:solidFill>
                    <a:latin typeface="SimHei" pitchFamily="34" charset="0"/>
                    <a:ea typeface="SimHei" pitchFamily="34" charset="-122"/>
                    <a:cs typeface="SimHei" pitchFamily="34" charset="-120"/>
                  </a:rPr>
                  <a:t>和</a:t>
                </a:r>
                <a14:m>
                  <m:oMath xmlns:m="http://schemas.openxmlformats.org/officeDocument/2006/math">
                    <m:sSub>
                      <m:sSubPr>
                        <m:ctrlPr>
                          <a:rPr lang="en-US" sz="2800" b="1" i="1" dirty="0">
                            <a:solidFill>
                              <a:srgbClr val="649224"/>
                            </a:solidFill>
                            <a:latin typeface="Cambria Math" panose="02040503050406030204" pitchFamily="18" charset="0"/>
                            <a:ea typeface="SimHei" pitchFamily="34" charset="-122"/>
                            <a:cs typeface="SimHei" pitchFamily="34" charset="-120"/>
                          </a:rPr>
                        </m:ctrlPr>
                      </m:sSubPr>
                      <m:e>
                        <m:r>
                          <a:rPr lang="en-US" sz="2800" b="1" i="0" dirty="0">
                            <a:solidFill>
                              <a:srgbClr val="649224"/>
                            </a:solidFill>
                            <a:latin typeface="Cambria Math" panose="02040503050406030204" pitchFamily="18" charset="0"/>
                            <a:ea typeface="SimHei" pitchFamily="34" charset="-122"/>
                            <a:cs typeface="SimHei" pitchFamily="34" charset="-120"/>
                          </a:rPr>
                          <m:t>𝐍𝐚𝐇𝐂𝐎</m:t>
                        </m:r>
                      </m:e>
                      <m:sub>
                        <m:r>
                          <a:rPr lang="en-US" sz="2800" b="1" i="0" dirty="0">
                            <a:solidFill>
                              <a:srgbClr val="649224"/>
                            </a:solidFill>
                            <a:latin typeface="Cambria Math" panose="02040503050406030204" pitchFamily="18" charset="0"/>
                            <a:ea typeface="SimHei" pitchFamily="34" charset="-122"/>
                            <a:cs typeface="SimHei" pitchFamily="34" charset="-120"/>
                          </a:rPr>
                          <m:t>𝟑</m:t>
                        </m:r>
                      </m:sub>
                    </m:sSub>
                  </m:oMath>
                </a14:m>
                <a:r>
                  <a:rPr lang="en-US" sz="2800" b="1" i="0" dirty="0">
                    <a:solidFill>
                      <a:srgbClr val="649224"/>
                    </a:solidFill>
                    <a:latin typeface="SimHei" pitchFamily="34" charset="0"/>
                    <a:ea typeface="SimHei" pitchFamily="34" charset="-122"/>
                    <a:cs typeface="SimHei" pitchFamily="34" charset="-120"/>
                  </a:rPr>
                  <a:t>的检验与鉴别</a:t>
                </a:r>
                <a:endParaRPr lang="en-US" sz="2800" dirty="0"/>
              </a:p>
            </p:txBody>
          </p:sp>
        </mc:Choice>
        <mc:Fallback xmlns="">
          <p:sp>
            <p:nvSpPr>
              <p:cNvPr id="4" name="MasterShapeName"/>
              <p:cNvSpPr>
                <a:spLocks noRot="1" noChangeAspect="1" noMove="1" noResize="1" noEditPoints="1" noAdjustHandles="1" noChangeArrowheads="1" noChangeShapeType="1" noTextEdit="1"/>
              </p:cNvSpPr>
              <p:nvPr/>
            </p:nvSpPr>
            <p:spPr>
              <a:xfrm>
                <a:off x="1289304" y="493776"/>
                <a:ext cx="9793224" cy="521208"/>
              </a:xfrm>
              <a:prstGeom prst="rect">
                <a:avLst/>
              </a:prstGeom>
              <a:blipFill>
                <a:blip r:embed="rId4"/>
                <a:stretch>
                  <a:fillRect l="-2242" t="-25581" b="-17442"/>
                </a:stretch>
              </a:blipFill>
              <a:ln/>
            </p:spPr>
            <p:txBody>
              <a:bodyPr/>
              <a:lstStyle/>
              <a:p>
                <a:r>
                  <a:rPr lang="zh-CN" altLang="en-US">
                    <a:noFill/>
                  </a:rPr>
                  <a:t> </a:t>
                </a:r>
              </a:p>
            </p:txBody>
          </p:sp>
        </mc:Fallback>
      </mc:AlternateContent>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4cedeeb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题型4 焰色试验</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1e73e52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题型5 钠及其化合物的转化</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2#df=9cd9805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 碳酸钠、碳酸氢钠的鉴别、除杂与转化</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1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19.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20.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0.xml"/><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20.xml"/><Relationship Id="rId5" Type="http://schemas.openxmlformats.org/officeDocument/2006/relationships/image" Target="../media/image51.png"/><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22.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3.pn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67.png"/></Relationships>
</file>

<file path=ppt/slides/_rels/slide4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7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12.xml"/><Relationship Id="rId5" Type="http://schemas.openxmlformats.org/officeDocument/2006/relationships/image" Target="../media/image74.png"/><Relationship Id="rId4" Type="http://schemas.openxmlformats.org/officeDocument/2006/relationships/image" Target="../media/image73.png"/></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5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7.xml"/><Relationship Id="rId1" Type="http://schemas.openxmlformats.org/officeDocument/2006/relationships/slideLayout" Target="../slideLayouts/slideLayout12.xml"/><Relationship Id="rId4" Type="http://schemas.openxmlformats.org/officeDocument/2006/relationships/image" Target="../media/image80.png"/></Relationships>
</file>

<file path=ppt/slides/_rels/slide5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82.png"/></Relationships>
</file>

<file path=ppt/slides/_rels/slide5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9.xml"/><Relationship Id="rId1" Type="http://schemas.openxmlformats.org/officeDocument/2006/relationships/slideLayout" Target="../slideLayouts/slideLayout12.xml"/><Relationship Id="rId4" Type="http://schemas.openxmlformats.org/officeDocument/2006/relationships/image" Target="../media/image84.png"/></Relationships>
</file>

<file path=ppt/slides/_rels/slide5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1.xml"/><Relationship Id="rId1" Type="http://schemas.openxmlformats.org/officeDocument/2006/relationships/slideLayout" Target="../slideLayouts/slideLayout13.xml"/><Relationship Id="rId5" Type="http://schemas.openxmlformats.org/officeDocument/2006/relationships/image" Target="../media/image88.png"/><Relationship Id="rId4" Type="http://schemas.openxmlformats.org/officeDocument/2006/relationships/image" Target="../media/image87.png"/></Relationships>
</file>

<file path=ppt/slides/_rels/slide5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4.xml"/><Relationship Id="rId1" Type="http://schemas.openxmlformats.org/officeDocument/2006/relationships/slideLayout" Target="../slideLayouts/slideLayout13.xml"/><Relationship Id="rId5" Type="http://schemas.openxmlformats.org/officeDocument/2006/relationships/image" Target="../media/image93.png"/><Relationship Id="rId4" Type="http://schemas.openxmlformats.org/officeDocument/2006/relationships/image" Target="../media/image92.png"/></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56.xml"/><Relationship Id="rId1" Type="http://schemas.openxmlformats.org/officeDocument/2006/relationships/slideLayout" Target="../slideLayouts/slideLayout13.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6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7.xml"/><Relationship Id="rId1" Type="http://schemas.openxmlformats.org/officeDocument/2006/relationships/slideLayout" Target="../slideLayouts/slideLayout13.xml"/><Relationship Id="rId4" Type="http://schemas.openxmlformats.org/officeDocument/2006/relationships/image" Target="../media/image101.png"/></Relationships>
</file>

<file path=ppt/slides/_rels/slide6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0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1.xml"/><Relationship Id="rId1" Type="http://schemas.openxmlformats.org/officeDocument/2006/relationships/slideLayout" Target="../slideLayouts/slideLayout13.xml"/><Relationship Id="rId4" Type="http://schemas.openxmlformats.org/officeDocument/2006/relationships/image" Target="../media/image107.png"/></Relationships>
</file>

<file path=ppt/slides/_rels/slide7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62.xml"/><Relationship Id="rId1" Type="http://schemas.openxmlformats.org/officeDocument/2006/relationships/slideLayout" Target="../slideLayouts/slideLayout13.xml"/><Relationship Id="rId5" Type="http://schemas.openxmlformats.org/officeDocument/2006/relationships/image" Target="../media/image110.png"/><Relationship Id="rId4" Type="http://schemas.openxmlformats.org/officeDocument/2006/relationships/image" Target="../media/image109.png"/></Relationships>
</file>

<file path=ppt/slides/_rels/slide7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3.xml"/><Relationship Id="rId1" Type="http://schemas.openxmlformats.org/officeDocument/2006/relationships/slideLayout" Target="../slideLayouts/slideLayout13.xml"/><Relationship Id="rId5" Type="http://schemas.openxmlformats.org/officeDocument/2006/relationships/image" Target="../media/image113.png"/><Relationship Id="rId4" Type="http://schemas.openxmlformats.org/officeDocument/2006/relationships/image" Target="../media/image112.png"/></Relationships>
</file>

<file path=ppt/slides/_rels/slide7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64.xml"/><Relationship Id="rId1" Type="http://schemas.openxmlformats.org/officeDocument/2006/relationships/slideLayout" Target="../slideLayouts/slideLayout13.xml"/><Relationship Id="rId4" Type="http://schemas.openxmlformats.org/officeDocument/2006/relationships/image" Target="../media/image115.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b7923866f?sp=1&amp;pid=12197b143&amp;color=0,0,0&amp;vtp=1&amp;bt=1&amp;bbb=1"/>
              <p:cNvSpPr/>
              <p:nvPr/>
            </p:nvSpPr>
            <p:spPr>
              <a:xfrm>
                <a:off x="722376" y="972000"/>
                <a:ext cx="10753344" cy="23241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1.原料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氯化钠</a:t>
                </a:r>
                <a:r>
                  <a:rPr lang="en-US" altLang="zh-CN" sz="2000" b="0" i="0" dirty="0">
                    <a:solidFill>
                      <a:srgbClr val="000000"/>
                    </a:solidFill>
                    <a:latin typeface="微软雅黑" pitchFamily="34" charset="0"/>
                    <a:ea typeface="微软雅黑" pitchFamily="34" charset="-122"/>
                    <a:cs typeface="微软雅黑" pitchFamily="34" charset="-120"/>
                  </a:rPr>
                  <a:t>、二氧化碳、</a:t>
                </a:r>
                <a:r>
                  <a:rPr lang="en-US" altLang="zh-CN" sz="2000" b="0" i="0">
                    <a:solidFill>
                      <a:srgbClr val="000000"/>
                    </a:solidFill>
                    <a:latin typeface="微软雅黑" pitchFamily="34" charset="0"/>
                    <a:ea typeface="微软雅黑" pitchFamily="34" charset="-122"/>
                    <a:cs typeface="微软雅黑" pitchFamily="34" charset="-120"/>
                  </a:rPr>
                  <a:t>氨等。</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2.生产原理</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的溶解度较小，可结晶析出)</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   △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endParaRPr lang="en-US" altLang="zh-CN" sz="2000" dirty="0"/>
              </a:p>
            </p:txBody>
          </p:sp>
        </mc:Choice>
        <mc:Fallback xmlns="">
          <p:sp>
            <p:nvSpPr>
              <p:cNvPr id="2" name="P_7#b7923866f?sp=1&amp;pid=12197b143&amp;color=0,0,0&amp;vtp=1&amp;bt=1&amp;bbb=1"/>
              <p:cNvSpPr>
                <a:spLocks noRot="1" noChangeAspect="1" noMove="1" noResize="1" noEditPoints="1" noAdjustHandles="1" noChangeArrowheads="1" noChangeShapeType="1" noTextEdit="1"/>
              </p:cNvSpPr>
              <p:nvPr/>
            </p:nvSpPr>
            <p:spPr>
              <a:xfrm>
                <a:off x="722376" y="972000"/>
                <a:ext cx="10753344" cy="2324100"/>
              </a:xfrm>
              <a:prstGeom prst="rect">
                <a:avLst/>
              </a:prstGeom>
              <a:blipFill>
                <a:blip r:embed="rId3"/>
                <a:stretch>
                  <a:fillRect l="-1474"/>
                </a:stretch>
              </a:blipFill>
              <a:ln/>
            </p:spPr>
            <p:txBody>
              <a:bodyPr/>
              <a:lstStyle/>
              <a:p>
                <a:r>
                  <a:rPr lang="zh-CN" altLang="en-US">
                    <a:noFill/>
                  </a:rPr>
                  <a:t> </a:t>
                </a:r>
              </a:p>
            </p:txBody>
          </p:sp>
        </mc:Fallback>
      </mc:AlternateContent>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P_7#b7923866f?sp=1&amp;pid=12197b143&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3.生产流程</a:t>
            </a:r>
            <a:endParaRPr lang="en-US" altLang="zh-CN" sz="2000" dirty="0"/>
          </a:p>
        </p:txBody>
      </p:sp>
      <p:pic>
        <p:nvPicPr>
          <p:cNvPr id="3" name="P_7_BD#b7923866f?pid=12197b14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39896" y="1499939"/>
            <a:ext cx="4709160"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8f0331bd?sp=1&amp;pid=3316551a5&amp;color=0,0,0&amp;vtp=1&amp;bt=1&amp;bbb=1&amp;hb=1"/>
              <p:cNvSpPr/>
              <p:nvPr/>
            </p:nvSpPr>
            <p:spPr>
              <a:xfrm>
                <a:off x="722376" y="972000"/>
                <a:ext cx="10753344" cy="4894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1.概念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很多金属或它们的化合物在灼烧时都会使火焰呈现出特征颜色</a:t>
                </a:r>
                <a:r>
                  <a:rPr lang="en-US" altLang="zh-CN" sz="2000" b="0" i="0" dirty="0">
                    <a:solidFill>
                      <a:srgbClr val="000000"/>
                    </a:solidFill>
                    <a:latin typeface="微软雅黑" pitchFamily="34" charset="0"/>
                    <a:ea typeface="微软雅黑" pitchFamily="34" charset="-122"/>
                    <a:cs typeface="微软雅黑" pitchFamily="34" charset="-120"/>
                  </a:rPr>
                  <a:t>。根据火焰呈现的特征颜色</a:t>
                </a:r>
                <a:r>
                  <a:rPr lang="en-US" altLang="zh-CN" sz="2000" b="0" i="0">
                    <a:solidFill>
                      <a:srgbClr val="000000"/>
                    </a:solidFill>
                    <a:latin typeface="微软雅黑" pitchFamily="34" charset="0"/>
                    <a:ea typeface="微软雅黑" pitchFamily="34" charset="-122"/>
                    <a:cs typeface="微软雅黑" pitchFamily="34" charset="-120"/>
                  </a:rPr>
                  <a:t>，可以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判断试样所含的金属元素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这样的定性分析操作称为焰色试验。</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2.操作步骤</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68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熔嵌在玻璃棒上的铂丝</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(或光洁无锈的铁丝)</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mPr>
                      <m:mr>
                        <m:e>
                          <m:groupChr>
                            <m:groupChrPr>
                              <m:chr m:val="→"/>
                              <m:vertJc m:val="bot"/>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groupChrP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酒精灯</m:t>
                              </m:r>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最好用煤气灯</m:t>
                              </m:r>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外焰</m:t>
                              </m:r>
                            </m:e>
                          </m:groupChr>
                        </m:e>
                      </m:mr>
                      <m:m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灼烧</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与原来火焰颜色相同</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mPr>
                      <m:mr>
                        <m:e>
                          <m:groupChr>
                            <m:groupChrPr>
                              <m:chr m:val="→"/>
                              <m:vertJc m:val="bot"/>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groupChrP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蘸取</m:t>
                              </m:r>
                            </m:e>
                          </m:groupCh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68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待测物</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mPr>
                      <m:mr>
                        <m:e>
                          <m:groupChr>
                            <m:groupChrPr>
                              <m:chr m:val="→"/>
                              <m:vertJc m:val="bot"/>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groupChrP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酒精灯外焰</m:t>
                              </m:r>
                            </m:e>
                          </m:groupChr>
                        </m:e>
                      </m:mr>
                      <m:m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灼烧</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观察火焰颜色</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mPr>
                      <m:mr>
                        <m:e>
                          <m:groupChr>
                            <m:groupChrPr>
                              <m:chr m:val="→"/>
                              <m:vertJc m:val="bot"/>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groupChrP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稀盐酸</m:t>
                              </m:r>
                            </m:e>
                          </m:groupChr>
                        </m:e>
                      </m:mr>
                      <m:m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洗涤</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铂丝(或铁丝)</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mPr>
                      <m:mr>
                        <m:e>
                          <m:groupChr>
                            <m:groupChrPr>
                              <m:chr m:val="→"/>
                              <m:vertJc m:val="bot"/>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groupChrP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酒精灯外焰</m:t>
                              </m:r>
                            </m:e>
                          </m:groupChr>
                        </m:e>
                      </m:mr>
                      <m:mr>
                        <m:e>
                          <m:r>
                            <a:rPr kumimoji="0" lang="en-US" altLang="zh-CN" sz="2000" b="0" i="0" u="none" strike="noStrike" kern="1200" cap="none" spc="0" normalizeH="0" baseline="0" noProof="0">
                              <a:ln>
                                <a:noFill/>
                              </a:ln>
                              <a:solidFill>
                                <a:srgbClr val="000000"/>
                              </a:solidFill>
                              <a:effectLst/>
                              <a:uLnTx/>
                              <a:uFillTx/>
                              <a:latin typeface="Cambria Math" panose="02040503050406030204" pitchFamily="18" charset="0"/>
                              <a:cs typeface="+mn-cs"/>
                            </a:rPr>
                            <m:t>灼烧</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与原来火焰颜色相同</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注意洗涤铂丝</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(或铁丝)用稀盐酸而不用稀硫酸，因铂丝(或铁丝</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)表面的杂质与稀盐酸反应生成的沸</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点较低的氯化物在高温时可挥发</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；而铂丝(或铁丝</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)表面的杂质与稀硫酸反应生成的硫酸盐的沸点</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较高</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不易挥发。</a:t>
                </a:r>
                <a:endParaRPr lang="en-US" altLang="zh-CN" sz="2000" dirty="0"/>
              </a:p>
            </p:txBody>
          </p:sp>
        </mc:Choice>
        <mc:Fallback xmlns="">
          <p:sp>
            <p:nvSpPr>
              <p:cNvPr id="2" name="P_7#d8f0331bd?sp=1&amp;pid=3316551a5&amp;color=0,0,0&amp;vtp=1&amp;bt=1&amp;bbb=1&amp;hb=1"/>
              <p:cNvSpPr>
                <a:spLocks noRot="1" noChangeAspect="1" noMove="1" noResize="1" noEditPoints="1" noAdjustHandles="1" noChangeArrowheads="1" noChangeShapeType="1" noTextEdit="1"/>
              </p:cNvSpPr>
              <p:nvPr/>
            </p:nvSpPr>
            <p:spPr>
              <a:xfrm>
                <a:off x="722376" y="972000"/>
                <a:ext cx="10753344" cy="4894834"/>
              </a:xfrm>
              <a:prstGeom prst="rect">
                <a:avLst/>
              </a:prstGeom>
              <a:blipFill>
                <a:blip r:embed="rId3"/>
                <a:stretch>
                  <a:fillRect l="-1474" r="-1587" b="-3113"/>
                </a:stretch>
              </a:blipFill>
              <a:ln/>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P_7#d8f0331bd?sp=1&amp;pid=3316551a5&amp;color=0,0,0&amp;vtp=1&amp;bt=1&amp;bb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3.常见元素的焰色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钠元素</a:t>
            </a:r>
            <a:r>
              <a:rPr lang="en-US" altLang="zh-CN" sz="2000" b="0" i="0" dirty="0">
                <a:solidFill>
                  <a:srgbClr val="000000"/>
                </a:solidFill>
                <a:latin typeface="微软雅黑" pitchFamily="34" charset="0"/>
                <a:ea typeface="微软雅黑" pitchFamily="34" charset="-122"/>
                <a:cs typeface="微软雅黑" pitchFamily="34" charset="-120"/>
              </a:rPr>
              <a:t>：黄色；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钾元素</a:t>
            </a:r>
            <a:r>
              <a:rPr lang="en-US" altLang="zh-CN" sz="2000" b="0" i="0" dirty="0">
                <a:solidFill>
                  <a:srgbClr val="000000"/>
                </a:solidFill>
                <a:latin typeface="微软雅黑" pitchFamily="34" charset="0"/>
                <a:ea typeface="微软雅黑" pitchFamily="34" charset="-122"/>
                <a:cs typeface="微软雅黑" pitchFamily="34" charset="-120"/>
              </a:rPr>
              <a:t>：紫色(</a:t>
            </a:r>
            <a:r>
              <a:rPr lang="en-US" altLang="zh-CN" sz="2000" b="0" i="0">
                <a:solidFill>
                  <a:srgbClr val="000000"/>
                </a:solidFill>
                <a:latin typeface="微软雅黑" pitchFamily="34" charset="0"/>
                <a:ea typeface="微软雅黑" pitchFamily="34" charset="-122"/>
                <a:cs typeface="微软雅黑" pitchFamily="34" charset="-120"/>
              </a:rPr>
              <a:t>透过蓝色钴玻璃观察)。</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4.应用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(1)检测某种金属元素是否存在；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(2)添加到烟花中，使焰火更加绚丽多彩。</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5#04379fdcf.fixed?pid=0fa99f76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04379fdcf.fixed?pid=0fa99f76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钠的几种化合物</a:t>
            </a:r>
            <a:endParaRPr lang="en-US" altLang="zh-CN" sz="4400" dirty="0"/>
          </a:p>
        </p:txBody>
      </p:sp>
      <p:pic>
        <p:nvPicPr>
          <p:cNvPr id="4" name="C_5#04379fdcf.fixed?pid=0fa99f76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04379fdcf.fixed?pid=0fa99f76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思维拓展</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441adf22?sp=1&amp;pid=9cd98055b&amp;color=0,0,0&amp;vtp=1&amp;bt=1&amp;bbb=1"/>
              <p:cNvSpPr/>
              <p:nvPr/>
            </p:nvSpPr>
            <p:spPr>
              <a:xfrm>
                <a:off x="722376" y="972000"/>
                <a:ext cx="10753344" cy="3167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.鉴别</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(1)加热法(仅限固体)</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产生能使澄清石灰水变浑浊的气体的是</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(2)沉淀法：滴加少量稀</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CaCl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或</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BaCl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溶液，有沉淀生成的是</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注意</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①</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不能使用</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Ca</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或</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Ba</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溶液，二者与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反应均有沉淀生成。</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若使用浓度较大的</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CaCl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或</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BaCl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溶液，二者与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反应均有沉淀生成。</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(3)根据逐滴滴入盐酸的现象判断：立即产生气体的是</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NaHCO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，开始不产生气体</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，滴加一段时间</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后产生气体的是</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d441adf22?sp=1&amp;pid=9cd98055b&amp;color=0,0,0&amp;vtp=1&amp;bt=1&amp;bbb=1"/>
              <p:cNvSpPr>
                <a:spLocks noRot="1" noChangeAspect="1" noMove="1" noResize="1" noEditPoints="1" noAdjustHandles="1" noChangeArrowheads="1" noChangeShapeType="1" noTextEdit="1"/>
              </p:cNvSpPr>
              <p:nvPr/>
            </p:nvSpPr>
            <p:spPr>
              <a:xfrm>
                <a:off x="722376" y="972000"/>
                <a:ext cx="10753344" cy="3167634"/>
              </a:xfrm>
              <a:prstGeom prst="rect">
                <a:avLst/>
              </a:prstGeom>
              <a:blipFill>
                <a:blip r:embed="rId3"/>
                <a:stretch>
                  <a:fillRect l="-1474" r="-340" b="-4808"/>
                </a:stretch>
              </a:blipFill>
              <a:ln/>
            </p:spPr>
            <p:txBody>
              <a:bodyPr/>
              <a:lstStyle/>
              <a:p>
                <a:r>
                  <a:rPr lang="zh-CN" altLang="en-US">
                    <a:noFill/>
                  </a:rPr>
                  <a:t> </a:t>
                </a:r>
              </a:p>
            </p:txBody>
          </p:sp>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P_7#d441adf22?sp=1&amp;pid=9cd98055b&amp;color=0,0,0&amp;mp=1&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2.除杂</a:t>
            </a:r>
            <a:endParaRPr lang="en-US" altLang="zh-CN" sz="2000" dirty="0"/>
          </a:p>
        </p:txBody>
      </p:sp>
      <mc:AlternateContent xmlns:mc="http://schemas.openxmlformats.org/markup-compatibility/2006" xmlns:a14="http://schemas.microsoft.com/office/drawing/2010/main">
        <mc:Choice Requires="a14">
          <p:graphicFrame>
            <p:nvGraphicFramePr>
              <p:cNvPr id="20" name="P_7_BD#d441adf22?colgroup=7,11,10,10&amp;pid=9cd98055b&amp;color=0,0,0&amp;mp=1&amp;vtp=1&amp;bbb=1&amp;hb=1"/>
              <p:cNvGraphicFramePr>
                <a:graphicFrameLocks noGrp="1"/>
              </p:cNvGraphicFramePr>
              <p:nvPr>
                <p:extLst>
                  <p:ext uri="{D42A27DB-BD31-4B8C-83A1-F6EECF244321}">
                    <p14:modId xmlns:p14="http://schemas.microsoft.com/office/powerpoint/2010/main" val="1495961473"/>
                  </p:ext>
                </p:extLst>
              </p:nvPr>
            </p:nvGraphicFramePr>
            <p:xfrm>
              <a:off x="722376" y="1499939"/>
              <a:ext cx="10716768" cy="1243711"/>
            </p:xfrm>
            <a:graphic>
              <a:graphicData uri="http://schemas.openxmlformats.org/drawingml/2006/table">
                <a:tbl>
                  <a:tblPr/>
                  <a:tblGrid>
                    <a:gridCol w="2020824">
                      <a:extLst>
                        <a:ext uri="{9D8B030D-6E8A-4147-A177-3AD203B41FA5}">
                          <a16:colId xmlns:a16="http://schemas.microsoft.com/office/drawing/2014/main" val="20000"/>
                        </a:ext>
                      </a:extLst>
                    </a:gridCol>
                    <a:gridCol w="3191256">
                      <a:extLst>
                        <a:ext uri="{9D8B030D-6E8A-4147-A177-3AD203B41FA5}">
                          <a16:colId xmlns:a16="http://schemas.microsoft.com/office/drawing/2014/main" val="20001"/>
                        </a:ext>
                      </a:extLst>
                    </a:gridCol>
                    <a:gridCol w="2752344">
                      <a:extLst>
                        <a:ext uri="{9D8B030D-6E8A-4147-A177-3AD203B41FA5}">
                          <a16:colId xmlns:a16="http://schemas.microsoft.com/office/drawing/2014/main" val="20002"/>
                        </a:ext>
                      </a:extLst>
                    </a:gridCol>
                    <a:gridCol w="2752344">
                      <a:extLst>
                        <a:ext uri="{9D8B030D-6E8A-4147-A177-3AD203B41FA5}">
                          <a16:colId xmlns:a16="http://schemas.microsoft.com/office/drawing/2014/main" val="20003"/>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物质(括号内为杂</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固体</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除杂方法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通入足量</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加入适量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0" name="P_7_BD#d441adf22?colgroup=7,11,10,10&amp;pid=9cd98055b&amp;color=0,0,0&amp;mp=1&amp;vtp=1&amp;bbb=1&amp;hb=1"/>
              <p:cNvGraphicFramePr>
                <a:graphicFrameLocks noGrp="1"/>
              </p:cNvGraphicFramePr>
              <p:nvPr>
                <p:extLst>
                  <p:ext uri="{D42A27DB-BD31-4B8C-83A1-F6EECF244321}">
                    <p14:modId xmlns:p14="http://schemas.microsoft.com/office/powerpoint/2010/main" val="1495961473"/>
                  </p:ext>
                </p:extLst>
              </p:nvPr>
            </p:nvGraphicFramePr>
            <p:xfrm>
              <a:off x="722376" y="1499939"/>
              <a:ext cx="10716768" cy="1243711"/>
            </p:xfrm>
            <a:graphic>
              <a:graphicData uri="http://schemas.openxmlformats.org/drawingml/2006/table">
                <a:tbl>
                  <a:tblPr/>
                  <a:tblGrid>
                    <a:gridCol w="2020824">
                      <a:extLst>
                        <a:ext uri="{9D8B030D-6E8A-4147-A177-3AD203B41FA5}">
                          <a16:colId xmlns:a16="http://schemas.microsoft.com/office/drawing/2014/main" val="20000"/>
                        </a:ext>
                      </a:extLst>
                    </a:gridCol>
                    <a:gridCol w="3191256">
                      <a:extLst>
                        <a:ext uri="{9D8B030D-6E8A-4147-A177-3AD203B41FA5}">
                          <a16:colId xmlns:a16="http://schemas.microsoft.com/office/drawing/2014/main" val="20001"/>
                        </a:ext>
                      </a:extLst>
                    </a:gridCol>
                    <a:gridCol w="2752344">
                      <a:extLst>
                        <a:ext uri="{9D8B030D-6E8A-4147-A177-3AD203B41FA5}">
                          <a16:colId xmlns:a16="http://schemas.microsoft.com/office/drawing/2014/main" val="20002"/>
                        </a:ext>
                      </a:extLst>
                    </a:gridCol>
                    <a:gridCol w="2752344">
                      <a:extLst>
                        <a:ext uri="{9D8B030D-6E8A-4147-A177-3AD203B41FA5}">
                          <a16:colId xmlns:a16="http://schemas.microsoft.com/office/drawing/2014/main" val="20003"/>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物质(括号内为杂</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3671" t="-741" r="-173231" b="-6518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89381" t="-741" r="-100442" b="-6518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9381" t="-741" r="-442" b="-65185"/>
                          </a:stretch>
                        </a:blipFill>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除杂方法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89381" t="-194286" r="-100442" b="-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9381" t="-194286" r="-442" b="-2571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P_7#d441adf22?sp=1&amp;pid=9cd98055b&amp;color=0,0,0&amp;mp=1&amp;vtp=1&amp;bbb=1"/>
              <p:cNvSpPr/>
              <p:nvPr/>
            </p:nvSpPr>
            <p:spPr>
              <a:xfrm>
                <a:off x="722376" y="2871539"/>
                <a:ext cx="10753344" cy="12700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3.转化</a:t>
                </a:r>
                <a:endParaRPr lang="en-US" altLang="zh-CN" sz="2000" dirty="0"/>
              </a:p>
              <a:p>
                <a:pPr algn="ctr" latinLnBrk="1">
                  <a:lnSpc>
                    <a:spcPts val="64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limUpp>
                      <m:limUp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limUppPr>
                      <m:e>
                        <m:limLow>
                          <m:limLow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limLow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2000" b="0" i="0" dirty="0">
                                <a:solidFill>
                                  <a:srgbClr val="000000"/>
                                </a:solidFill>
                                <a:latin typeface="Cambria Math" panose="02040503050406030204" pitchFamily="18" charset="0"/>
                                <a:ea typeface="微软雅黑" pitchFamily="34" charset="-122"/>
                                <a:cs typeface="微软雅黑" pitchFamily="34" charset="-120"/>
                              </a:rPr>
                              <m:t>若为固体则直接加热</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若为</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溶液则加入适量</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溶液</m:t>
                            </m:r>
                          </m:lim>
                        </m:limLow>
                      </m:e>
                      <m:li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或加少量</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lim>
                    </m:limUpp>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p:txBody>
          </p:sp>
        </mc:Choice>
        <mc:Fallback xmlns="">
          <p:sp>
            <p:nvSpPr>
              <p:cNvPr id="4" name="P_7#d441adf22?sp=1&amp;pid=9cd98055b&amp;color=0,0,0&amp;mp=1&amp;vtp=1&amp;bbb=1"/>
              <p:cNvSpPr>
                <a:spLocks noRot="1" noChangeAspect="1" noMove="1" noResize="1" noEditPoints="1" noAdjustHandles="1" noChangeArrowheads="1" noChangeShapeType="1" noTextEdit="1"/>
              </p:cNvSpPr>
              <p:nvPr/>
            </p:nvSpPr>
            <p:spPr>
              <a:xfrm>
                <a:off x="722376" y="2871539"/>
                <a:ext cx="10753344" cy="1270000"/>
              </a:xfrm>
              <a:prstGeom prst="rect">
                <a:avLst/>
              </a:prstGeom>
              <a:blipFill>
                <a:blip r:embed="rId4"/>
                <a:stretch>
                  <a:fillRect l="-1474" b="-481"/>
                </a:stretch>
              </a:blipFill>
              <a:ln/>
            </p:spPr>
            <p:txBody>
              <a:bodyPr/>
              <a:lstStyle/>
              <a:p>
                <a:r>
                  <a:rPr lang="zh-CN" altLang="en-US">
                    <a:noFill/>
                  </a:rPr>
                  <a:t> </a:t>
                </a:r>
              </a:p>
            </p:txBody>
          </p:sp>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5#e7a3ebf86.fixed?pid=0fa99f76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e7a3ebf86.fixed?pid=0fa99f76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钠的几种化合物</a:t>
            </a:r>
            <a:endParaRPr lang="en-US" altLang="zh-CN" sz="4400" dirty="0"/>
          </a:p>
        </p:txBody>
      </p:sp>
      <p:pic>
        <p:nvPicPr>
          <p:cNvPr id="4" name="C_5#e7a3ebf86.fixed?pid=0fa99f76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e7a3ebf86.fixed?pid=0fa99f76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BD.1_1#b6135c2e6?vopoq=1&amp;pid=cb8c2aa99&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[山东泰安2024高一期中]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下列关于钠及其化合物的说法正确的是(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_1#b6135c2e6.bracket?vopoq=1&amp;pid=cb8c2aa99&amp;color=0,0,0&amp;vpa=1&amp;vtp=1"/>
          <p:cNvSpPr/>
          <p:nvPr/>
        </p:nvSpPr>
        <p:spPr>
          <a:xfrm>
            <a:off x="8688451"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1_2#b6135c2e6.choices?vopoq=1&amp;pid=cb8c2aa99&amp;color=0,0,0&amp;vtp=1&amp;bbb=1"/>
              <p:cNvSpPr/>
              <p:nvPr/>
            </p:nvSpPr>
            <p:spPr>
              <a:xfrm>
                <a:off x="722376" y="13674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均为碱性氧化物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投入水中，会生成同种气体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久置在空气中均会因发生氧化还原反应而变质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固体分别投入滴加了紫色石蕊试液的水中，均可以得到蓝色溶液</a:t>
                </a:r>
                <a:endParaRPr lang="en-US" altLang="zh-CN" sz="2000" dirty="0"/>
              </a:p>
            </p:txBody>
          </p:sp>
        </mc:Choice>
        <mc:Fallback xmlns="">
          <p:sp>
            <p:nvSpPr>
              <p:cNvPr id="4" name="QC_7_BD.1_2#b6135c2e6.choices?vopoq=1&amp;pid=cb8c2aa99&amp;color=0,0,0&amp;vtp=1&amp;bbb=1"/>
              <p:cNvSpPr>
                <a:spLocks noRot="1" noChangeAspect="1" noMove="1" noResize="1" noEditPoints="1" noAdjustHandles="1" noChangeArrowheads="1" noChangeShapeType="1" noTextEdit="1"/>
              </p:cNvSpPr>
              <p:nvPr/>
            </p:nvSpPr>
            <p:spPr>
              <a:xfrm>
                <a:off x="722376" y="1367477"/>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_1#b6135c2e6?vopoq=1&amp;pid=cb8c2aa99&amp;color=0,0,0&amp;vtp=1&amp;bt=1&amp;bbb=1&amp;hb=1"/>
              <p:cNvSpPr/>
              <p:nvPr/>
            </p:nvSpPr>
            <p:spPr>
              <a:xfrm>
                <a:off x="722376" y="972000"/>
                <a:ext cx="10753344" cy="2431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为碱性氧化物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与水反应除生成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外，还有氧气生成，不是碱性氧化物</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与水反应分别生成氢气和氧气，B错误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久置在空气中均会因发生</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氧化还原反应而变质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吸收水和二氧化碳最终变为碳酸钠，发生的不是氧化还原反应，</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与水反应均生成氢氧化钠，紫色石蕊试液遇碱变蓝，</a:t>
                </a:r>
                <a:r>
                  <a:rPr lang="en-US" altLang="zh-CN" sz="2000" b="0" i="0">
                    <a:solidFill>
                      <a:srgbClr val="000000"/>
                    </a:solidFill>
                    <a:latin typeface="微软雅黑" pitchFamily="34" charset="0"/>
                    <a:ea typeface="微软雅黑" pitchFamily="34" charset="-122"/>
                    <a:cs typeface="微软雅黑" pitchFamily="34" charset="-120"/>
                  </a:rPr>
                  <a:t>所以均可以得到蓝色溶液，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mc:Choice>
        <mc:Fallback xmlns="">
          <p:sp>
            <p:nvSpPr>
              <p:cNvPr id="2" name="QC_7_AS.3_1#b6135c2e6?vopoq=1&amp;pid=cb8c2aa99&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a:blip r:embed="rId3"/>
                <a:stretch>
                  <a:fillRect l="-1587" r="-1190" b="-626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24f864931.fixed?pid=5d066b1d1&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3_BD#24f864931.fixed?pid=5d066b1d1&amp;color=255,255,255&amp;vtp=1&amp;bbb=1"/>
          <p:cNvSpPr/>
          <p:nvPr/>
        </p:nvSpPr>
        <p:spPr>
          <a:xfrm>
            <a:off x="0" y="377647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钠及其化合物</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4_1#36fdd9fb9?vopoq=1&amp;pid=b82be775d&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a:t>
                </a:r>
                <a:r>
                  <a:rPr lang="en-US" altLang="zh-CN" sz="2000" b="1" i="0" spc="-50" dirty="0">
                    <a:solidFill>
                      <a:srgbClr val="000000"/>
                    </a:solidFill>
                    <a:latin typeface="微软雅黑" pitchFamily="34" charset="0"/>
                    <a:ea typeface="微软雅黑" pitchFamily="34" charset="-122"/>
                    <a:cs typeface="微软雅黑" pitchFamily="34" charset="-120"/>
                  </a:rPr>
                  <a:t>2</a:t>
                </a:r>
                <a:r>
                  <a:rPr lang="en-US" altLang="zh-CN" sz="2000" b="1"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仿宋" pitchFamily="34" charset="0"/>
                    <a:ea typeface="仿宋" pitchFamily="34" charset="-122"/>
                    <a:cs typeface="仿宋" pitchFamily="34" charset="-120"/>
                  </a:rPr>
                  <a:t>[山东五地市多校2024高一联考]</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Ⅰ.某化学兴趣小组学习</a:t>
                </a:r>
                <a14:m>
                  <m:oMath xmlns:m="http://schemas.openxmlformats.org/officeDocument/2006/math">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的性质后</a:t>
                </a:r>
                <a:r>
                  <a:rPr lang="en-US" altLang="zh-CN" sz="2000" b="0" i="0" spc="-50">
                    <a:solidFill>
                      <a:srgbClr val="000000"/>
                    </a:solidFill>
                    <a:latin typeface="微软雅黑" pitchFamily="34" charset="0"/>
                    <a:ea typeface="微软雅黑" pitchFamily="34" charset="-122"/>
                    <a:cs typeface="微软雅黑" pitchFamily="34" charset="-120"/>
                  </a:rPr>
                  <a:t>，进行过氧化钠与水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反应的热效应的探究实验</a:t>
                </a:r>
                <a:r>
                  <a:rPr lang="en-US" altLang="zh-CN" sz="2000" b="0" i="0" spc="-50" dirty="0">
                    <a:solidFill>
                      <a:srgbClr val="000000"/>
                    </a:solidFill>
                    <a:latin typeface="微软雅黑" pitchFamily="34" charset="0"/>
                    <a:ea typeface="微软雅黑" pitchFamily="34" charset="-122"/>
                    <a:cs typeface="微软雅黑" pitchFamily="34" charset="-120"/>
                  </a:rPr>
                  <a:t>。实验装置如图甲所示，调节</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形管内两侧液面相平</a:t>
                </a:r>
                <a:r>
                  <a:rPr lang="en-US" altLang="zh-CN" sz="2000" b="0" i="0" spc="-50">
                    <a:solidFill>
                      <a:srgbClr val="000000"/>
                    </a:solidFill>
                    <a:latin typeface="微软雅黑" pitchFamily="34" charset="0"/>
                    <a:ea typeface="微软雅黑" pitchFamily="34" charset="-122"/>
                    <a:cs typeface="微软雅黑" pitchFamily="34" charset="-120"/>
                  </a:rPr>
                  <a:t>，向试管中加入</a:t>
                </a:r>
              </a:p>
              <a:p>
                <a:pPr latinLnBrk="1">
                  <a:lnSpc>
                    <a:spcPts val="3500"/>
                  </a:lnSpc>
                </a:pP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5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50" dirty="0">
                    <a:solidFill>
                      <a:srgbClr val="000000"/>
                    </a:solidFill>
                    <a:latin typeface="微软雅黑" pitchFamily="34" charset="0"/>
                    <a:ea typeface="微软雅黑" pitchFamily="34" charset="-122"/>
                    <a:cs typeface="微软雅黑" pitchFamily="34" charset="-120"/>
                  </a:rPr>
                  <a:t>粉末，再滴加</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10 </m:t>
                    </m:r>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spc="-50" dirty="0">
                    <a:solidFill>
                      <a:srgbClr val="000000"/>
                    </a:solidFill>
                    <a:latin typeface="微软雅黑" pitchFamily="34" charset="0"/>
                    <a:ea typeface="微软雅黑" pitchFamily="34" charset="-122"/>
                    <a:cs typeface="微软雅黑" pitchFamily="34" charset="-120"/>
                  </a:rPr>
                  <a:t>蒸馏水及</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滴酚酞溶液，试管内产生大量气泡，溶液先变红后褪色。</a:t>
                </a:r>
                <a:endParaRPr lang="en-US" altLang="zh-CN" sz="2000" spc="-50" dirty="0"/>
              </a:p>
            </p:txBody>
          </p:sp>
        </mc:Choice>
        <mc:Fallback xmlns="">
          <p:sp>
            <p:nvSpPr>
              <p:cNvPr id="2" name="QO_7_BD.4_1#36fdd9fb9?vopoq=1&amp;pid=b82be775d&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r="-3345" b="-11574"/>
                </a:stretch>
              </a:blipFill>
              <a:ln/>
            </p:spPr>
            <p:txBody>
              <a:bodyPr/>
              <a:lstStyle/>
              <a:p>
                <a:r>
                  <a:rPr lang="zh-CN" altLang="en-US">
                    <a:noFill/>
                  </a:rPr>
                  <a:t> </a:t>
                </a:r>
              </a:p>
            </p:txBody>
          </p:sp>
        </mc:Fallback>
      </mc:AlternateContent>
      <p:pic>
        <p:nvPicPr>
          <p:cNvPr id="3" name="QO_7_BD.4_2#36fdd9fb9?vopoq=1&amp;pid=b82be775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5232" y="2414339"/>
            <a:ext cx="161848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8_BD.5_1#c6a66fe34?vopoq=1&amp;pid=36fdd9fb9&amp;color=0,0,0&amp;vtp=1&amp;bbb=1"/>
              <p:cNvSpPr/>
              <p:nvPr/>
            </p:nvSpPr>
            <p:spPr>
              <a:xfrm>
                <a:off x="722376" y="39256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(1)观察到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形管内液面</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填序号)，说明该反应放热。</a:t>
                </a:r>
                <a:endParaRPr lang="en-US" altLang="zh-CN" sz="2000" dirty="0"/>
              </a:p>
            </p:txBody>
          </p:sp>
        </mc:Choice>
        <mc:Fallback xmlns="">
          <p:sp>
            <p:nvSpPr>
              <p:cNvPr id="4" name="QC_8_BD.5_1#c6a66fe34?vopoq=1&amp;pid=36fdd9fb9&amp;color=0,0,0&amp;vtp=1&amp;bbb=1"/>
              <p:cNvSpPr>
                <a:spLocks noRot="1" noChangeAspect="1" noMove="1" noResize="1" noEditPoints="1" noAdjustHandles="1" noChangeArrowheads="1" noChangeShapeType="1" noTextEdit="1"/>
              </p:cNvSpPr>
              <p:nvPr/>
            </p:nvSpPr>
            <p:spPr>
              <a:xfrm>
                <a:off x="722376" y="3925639"/>
                <a:ext cx="10753344" cy="385953"/>
              </a:xfrm>
              <a:prstGeom prst="rect">
                <a:avLst/>
              </a:prstGeom>
              <a:blipFill>
                <a:blip r:embed="rId5"/>
                <a:stretch>
                  <a:fillRect l="-1474" t="-4762" b="-39683"/>
                </a:stretch>
              </a:blipFill>
              <a:ln/>
            </p:spPr>
            <p:txBody>
              <a:bodyPr/>
              <a:lstStyle/>
              <a:p>
                <a:r>
                  <a:rPr lang="zh-CN" altLang="en-US">
                    <a:noFill/>
                  </a:rPr>
                  <a:t> </a:t>
                </a:r>
              </a:p>
            </p:txBody>
          </p:sp>
        </mc:Fallback>
      </mc:AlternateContent>
      <p:sp>
        <p:nvSpPr>
          <p:cNvPr id="5" name="QC_8_AN.6_1#c6a66fe34.blank?vopoq=1&amp;pid=36fdd9fb9&amp;color=0,0,0&amp;vpa=2&amp;vtp=1"/>
          <p:cNvSpPr/>
          <p:nvPr/>
        </p:nvSpPr>
        <p:spPr>
          <a:xfrm>
            <a:off x="3221101" y="3868489"/>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8_BD.5_2#c6a66fe34.choices?vopoq=1&amp;pid=36fdd9fb9&amp;color=0,0,0&amp;vtp=1&amp;bbb=1"/>
          <p:cNvSpPr/>
          <p:nvPr/>
        </p:nvSpPr>
        <p:spPr>
          <a:xfrm>
            <a:off x="722376" y="4312989"/>
            <a:ext cx="10753344" cy="385953"/>
          </a:xfrm>
          <a:prstGeom prst="rect">
            <a:avLst/>
          </a:prstGeom>
          <a:noFill/>
          <a:ln/>
        </p:spPr>
        <p:txBody>
          <a:bodyPr wrap="none" lIns="0" tIns="0" rIns="0" bIns="0" rtlCol="0" anchor="t"/>
          <a:lstStyle/>
          <a:p>
            <a:pPr latinLnBrk="1">
              <a:lnSpc>
                <a:spcPts val="3400"/>
              </a:lnSpc>
              <a:tabLst>
                <a:tab pos="3334238" algn="l"/>
                <a:tab pos="663037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.左侧较高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B.右侧较高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.左、右两侧一样高</a:t>
            </a:r>
            <a:endParaRPr lang="en-US" altLang="zh-CN" sz="2000" dirty="0"/>
          </a:p>
        </p:txBody>
      </p:sp>
      <mc:AlternateContent xmlns:mc="http://schemas.openxmlformats.org/markup-compatibility/2006" xmlns:a14="http://schemas.microsoft.com/office/drawing/2010/main">
        <mc:Choice Requires="a14">
          <p:sp>
            <p:nvSpPr>
              <p:cNvPr id="7" name="QC_8_AS.7_1#c6a66fe34?vopoq=1&amp;pid=36fdd9fb9&amp;color=0,0,0&amp;vtp=1&amp;bbb=1&amp;hb=1"/>
              <p:cNvSpPr/>
              <p:nvPr/>
            </p:nvSpPr>
            <p:spPr>
              <a:xfrm>
                <a:off x="722376" y="470033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由题意知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与水反应放热，则锥形瓶内气体温度升高、压强增大，会使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形管内右侧液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面高于左侧</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mc:Choice>
        <mc:Fallback xmlns="">
          <p:sp>
            <p:nvSpPr>
              <p:cNvPr id="7" name="QC_8_AS.7_1#c6a66fe34?vopoq=1&amp;pid=36fdd9fb9&amp;color=0,0,0&amp;vtp=1&amp;bbb=1&amp;hb=1"/>
              <p:cNvSpPr>
                <a:spLocks noRot="1" noChangeAspect="1" noMove="1" noResize="1" noEditPoints="1" noAdjustHandles="1" noChangeArrowheads="1" noChangeShapeType="1" noTextEdit="1"/>
              </p:cNvSpPr>
              <p:nvPr/>
            </p:nvSpPr>
            <p:spPr>
              <a:xfrm>
                <a:off x="722376" y="4700339"/>
                <a:ext cx="10753344" cy="907034"/>
              </a:xfrm>
              <a:prstGeom prst="rect">
                <a:avLst/>
              </a:prstGeom>
              <a:blipFill>
                <a:blip r:embed="rId6"/>
                <a:stretch>
                  <a:fillRect l="-1587" r="-124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8_BD.8_1#8328a58aa?vopoq=1&amp;pid=36fdd9fb9&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写出该反应的化学方程式：</a:t>
            </a: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9_1#8328a58aa.blank?vopoq=1&amp;pid=36fdd9fb9&amp;color=0,0,0&amp;vpa=3&amp;vtp=1&amp;bbb=1&amp;rh=26.38504"/>
              <p:cNvSpPr/>
              <p:nvPr/>
            </p:nvSpPr>
            <p:spPr>
              <a:xfrm>
                <a:off x="4137089" y="970920"/>
                <a:ext cx="4096131"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𝟒𝐍𝐚𝐎𝐇</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9_1#8328a58aa.blank?vopoq=1&amp;pid=36fdd9fb9&amp;color=0,0,0&amp;vpa=3&amp;vtp=1&amp;bbb=1&amp;rh=26.38504"/>
              <p:cNvSpPr>
                <a:spLocks noRot="1" noChangeAspect="1" noMove="1" noResize="1" noEditPoints="1" noAdjustHandles="1" noChangeArrowheads="1" noChangeShapeType="1" noTextEdit="1"/>
              </p:cNvSpPr>
              <p:nvPr/>
            </p:nvSpPr>
            <p:spPr>
              <a:xfrm>
                <a:off x="4137089" y="970920"/>
                <a:ext cx="4096131" cy="333566"/>
              </a:xfrm>
              <a:prstGeom prst="rect">
                <a:avLst/>
              </a:prstGeom>
              <a:blipFill>
                <a:blip r:embed="rId3"/>
                <a:stretch>
                  <a:fillRect l="-744" r="-595"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10_1#8328a58aa?vopoq=1&amp;pid=36fdd9fb9&amp;color=0,0,0&amp;vtp=1&amp;bbb=1&amp;hb=1"/>
              <p:cNvSpPr/>
              <p:nvPr/>
            </p:nvSpPr>
            <p:spPr>
              <a:xfrm>
                <a:off x="722376" y="1367478"/>
                <a:ext cx="10753344" cy="9455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根据得失电子守恒及原子守恒可得反应的化学方程式</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10_1#8328a58aa?vopoq=1&amp;pid=36fdd9fb9&amp;color=0,0,0&amp;vtp=1&amp;bbb=1&amp;hb=1"/>
              <p:cNvSpPr>
                <a:spLocks noRot="1" noChangeAspect="1" noMove="1" noResize="1" noEditPoints="1" noAdjustHandles="1" noChangeArrowheads="1" noChangeShapeType="1" noTextEdit="1"/>
              </p:cNvSpPr>
              <p:nvPr/>
            </p:nvSpPr>
            <p:spPr>
              <a:xfrm>
                <a:off x="722376" y="1367478"/>
                <a:ext cx="10753344" cy="945579"/>
              </a:xfrm>
              <a:prstGeom prst="rect">
                <a:avLst/>
              </a:prstGeom>
              <a:blipFill>
                <a:blip r:embed="rId4"/>
                <a:stretch>
                  <a:fillRect l="-1587" r="-1134" b="-154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AS.10_2#8328a58aa?vopoq=1&amp;pid=36fdd9fb9&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Ⅱ.图乙中，A装置：稀盐酸和大理石反应生成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；B装置：用饱和碳酸氢钠溶液除去</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中可能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存在的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；C装置：</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分别和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；D装置</a:t>
                </a:r>
                <a:r>
                  <a:rPr lang="en-US" altLang="zh-CN" sz="2000" b="0" i="0">
                    <a:solidFill>
                      <a:srgbClr val="000000"/>
                    </a:solidFill>
                    <a:latin typeface="微软雅黑" pitchFamily="34" charset="0"/>
                    <a:ea typeface="微软雅黑" pitchFamily="34" charset="-122"/>
                    <a:cs typeface="微软雅黑" pitchFamily="34" charset="-120"/>
                  </a:rPr>
                  <a:t>：用氢氧化钠溶液吸收未反应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装置：用排水法收集制得的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AS.10_2#8328a58aa?vopoq=1&amp;pid=36fdd9fb9&amp;color=0,0,0&amp;mp=1&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r="-624" b="-11574"/>
                </a:stretch>
              </a:blipFill>
              <a:ln/>
            </p:spPr>
            <p:txBody>
              <a:bodyPr/>
              <a:lstStyle/>
              <a:p>
                <a:r>
                  <a:rPr lang="zh-CN" altLang="en-US">
                    <a:noFill/>
                  </a:rPr>
                  <a:t> </a:t>
                </a:r>
              </a:p>
            </p:txBody>
          </p:sp>
        </mc:Fallback>
      </mc:AlternateContent>
      <p:sp>
        <p:nvSpPr>
          <p:cNvPr id="3" name="P_8_BD#8f8f65e7e?pid=36fdd9fb9&amp;color=0,0,0&amp;vtp=1&amp;bbb=1"/>
          <p:cNvSpPr/>
          <p:nvPr/>
        </p:nvSpPr>
        <p:spPr>
          <a:xfrm>
            <a:off x="722376" y="2287339"/>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Ⅱ.如图乙是实验室研究潜水艇中供氧体系反应机理的装置图(部分夹持仪器略)。</a:t>
            </a:r>
            <a:endParaRPr lang="en-US" altLang="zh-CN" sz="2000" dirty="0">
              <a:solidFill>
                <a:srgbClr val="000000"/>
              </a:solidFill>
            </a:endParaRPr>
          </a:p>
        </p:txBody>
      </p:sp>
      <p:pic>
        <p:nvPicPr>
          <p:cNvPr id="4" name="P_8_BD#8f8f65e7e?pid=36fdd9f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59936" y="2823914"/>
            <a:ext cx="407822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8_BD.11_1#ad5155e7e?vopoq=1&amp;pid=36fdd9fb9&amp;color=0,0,0&amp;vtp=1&amp;bbb=1&amp;hb=1"/>
          <p:cNvSpPr/>
          <p:nvPr/>
        </p:nvSpPr>
        <p:spPr>
          <a:xfrm>
            <a:off x="722376" y="442411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(3)B装置可除去A装置中可能挥发出的某种气体</a:t>
            </a:r>
            <a:r>
              <a:rPr lang="en-US" altLang="zh-CN" sz="2000" b="0" i="0">
                <a:solidFill>
                  <a:srgbClr val="000000"/>
                </a:solidFill>
                <a:latin typeface="微软雅黑" pitchFamily="34" charset="0"/>
                <a:ea typeface="微软雅黑" pitchFamily="34" charset="-122"/>
                <a:cs typeface="微软雅黑" pitchFamily="34" charset="-120"/>
              </a:rPr>
              <a:t>，反应的化学方程式为</a:t>
            </a:r>
            <a:r>
              <a:rPr lang="en-US" altLang="zh-CN" sz="2000" i="0">
                <a:solidFill>
                  <a:srgbClr val="000000"/>
                </a:solidFill>
                <a:latin typeface="SimSun" pitchFamily="34" charset="0"/>
                <a:ea typeface="SimSun" pitchFamily="34" charset="-122"/>
                <a:cs typeface="SimSun" pitchFamily="34" charset="-120"/>
              </a:rPr>
              <a:t>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8_AN.12_1#ad5155e7e.blank?vopoq=1&amp;pid=36fdd9fb9&amp;color=0,0,0&amp;vpa=4&amp;vtp=1&amp;bbb=1&amp;rh=26.38504&amp;hb=1"/>
              <p:cNvSpPr/>
              <p:nvPr/>
            </p:nvSpPr>
            <p:spPr>
              <a:xfrm>
                <a:off x="722377" y="4386014"/>
                <a:ext cx="10749631" cy="787591"/>
              </a:xfrm>
              <a:prstGeom prst="rect">
                <a:avLst/>
              </a:prstGeom>
              <a:noFill/>
              <a:ln/>
            </p:spPr>
            <p:txBody>
              <a:bodyPr wrap="square" lIns="0" tIns="0" rIns="0" bIns="0" rtlCol="0" anchor="t"/>
              <a:lstStyle/>
              <a:p>
                <a:pPr latinLnBrk="1">
                  <a:lnSpc>
                    <a:spcPts val="3243"/>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𝐍𝐚𝐇𝐂𝐎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6" name="QB_8_AN.12_1#ad5155e7e.blank?vopoq=1&amp;pid=36fdd9fb9&amp;color=0,0,0&amp;vpa=4&amp;vtp=1&amp;bbb=1&amp;rh=26.38504&amp;hb=1"/>
              <p:cNvSpPr>
                <a:spLocks noRot="1" noChangeAspect="1" noMove="1" noResize="1" noEditPoints="1" noAdjustHandles="1" noChangeArrowheads="1" noChangeShapeType="1" noTextEdit="1"/>
              </p:cNvSpPr>
              <p:nvPr/>
            </p:nvSpPr>
            <p:spPr>
              <a:xfrm>
                <a:off x="722377" y="4386014"/>
                <a:ext cx="10749631" cy="787591"/>
              </a:xfrm>
              <a:prstGeom prst="rect">
                <a:avLst/>
              </a:prstGeom>
              <a:blipFill>
                <a:blip r:embed="rId5"/>
                <a:stretch>
                  <a:fillRect l="-851" b="-923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8_AS.13_1#ad5155e7e?vopoq=1&amp;pid=36fdd9fb9&amp;color=0,0,0&amp;vtp=1&amp;bbb=1&amp;hb=1"/>
              <p:cNvSpPr/>
              <p:nvPr/>
            </p:nvSpPr>
            <p:spPr>
              <a:xfrm>
                <a:off x="722376" y="5268664"/>
                <a:ext cx="10753344" cy="9455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盐酸易挥发，装置A制得的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中可能混有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气体，用饱和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溶液可除去</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的化学方程式为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7" name="QB_8_AS.13_1#ad5155e7e?vopoq=1&amp;pid=36fdd9fb9&amp;color=0,0,0&amp;vtp=1&amp;bbb=1&amp;hb=1"/>
              <p:cNvSpPr>
                <a:spLocks noRot="1" noChangeAspect="1" noMove="1" noResize="1" noEditPoints="1" noAdjustHandles="1" noChangeArrowheads="1" noChangeShapeType="1" noTextEdit="1"/>
              </p:cNvSpPr>
              <p:nvPr/>
            </p:nvSpPr>
            <p:spPr>
              <a:xfrm>
                <a:off x="722376" y="5268664"/>
                <a:ext cx="10753344" cy="945579"/>
              </a:xfrm>
              <a:prstGeom prst="rect">
                <a:avLst/>
              </a:prstGeom>
              <a:blipFill>
                <a:blip r:embed="rId6"/>
                <a:stretch>
                  <a:fillRect l="-1587" r="-113" b="-154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Effect transition="in" filter="fade">
                                      <p:cBhvr>
                                        <p:cTn id="21" dur="500"/>
                                        <p:tgtEl>
                                          <p:spTgt spid="6">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Effect transition="in" filter="fade">
                                      <p:cBhvr>
                                        <p:cTn id="35"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6" grpId="0" build="p" animBg="1"/>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14_1#d3adbf1db?vopoq=1&amp;pid=36fdd9fb9&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(4)C装置为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的发生装置</a:t>
                </a:r>
                <a:r>
                  <a:rPr lang="en-US" altLang="zh-CN" sz="2000" b="0" i="0">
                    <a:solidFill>
                      <a:srgbClr val="000000"/>
                    </a:solidFill>
                    <a:latin typeface="微软雅黑" pitchFamily="34" charset="0"/>
                    <a:ea typeface="微软雅黑" pitchFamily="34" charset="-122"/>
                    <a:cs typeface="微软雅黑" pitchFamily="34" charset="-120"/>
                  </a:rPr>
                  <a:t>，主要反应的化学方程式为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14_1#d3adbf1db?vopoq=1&amp;pid=36fdd9fb9&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15_1#d3adbf1db.blank?vopoq=1&amp;pid=36fdd9fb9&amp;color=0,0,0&amp;vpa=5&amp;vtp=1&amp;bbb=1&amp;rh=26.38504"/>
              <p:cNvSpPr/>
              <p:nvPr/>
            </p:nvSpPr>
            <p:spPr>
              <a:xfrm>
                <a:off x="6636830" y="970920"/>
                <a:ext cx="4073652"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15_1#d3adbf1db.blank?vopoq=1&amp;pid=36fdd9fb9&amp;color=0,0,0&amp;vpa=5&amp;vtp=1&amp;bbb=1&amp;rh=26.38504"/>
              <p:cNvSpPr>
                <a:spLocks noRot="1" noChangeAspect="1" noMove="1" noResize="1" noEditPoints="1" noAdjustHandles="1" noChangeArrowheads="1" noChangeShapeType="1" noTextEdit="1"/>
              </p:cNvSpPr>
              <p:nvPr/>
            </p:nvSpPr>
            <p:spPr>
              <a:xfrm>
                <a:off x="6636830" y="970920"/>
                <a:ext cx="4073652" cy="333566"/>
              </a:xfrm>
              <a:prstGeom prst="rect">
                <a:avLst/>
              </a:prstGeom>
              <a:blipFill>
                <a:blip r:embed="rId4"/>
                <a:stretch>
                  <a:fillRect l="-749"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16_1#d3adbf1db?vopoq=1&amp;pid=36fdd9fb9&amp;color=0,0,0&amp;vtp=1&amp;bbb=1&amp;hb=1"/>
              <p:cNvSpPr/>
              <p:nvPr/>
            </p:nvSpPr>
            <p:spPr>
              <a:xfrm>
                <a:off x="722376" y="1367478"/>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由分析知进入C装置与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反应的气体有</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优先与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，根据得失</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电子守恒及原子守恒可得反应的化学方程式为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16_1#d3adbf1db?vopoq=1&amp;pid=36fdd9fb9&amp;color=0,0,0&amp;vtp=1&amp;bbb=1&amp;hb=1"/>
              <p:cNvSpPr>
                <a:spLocks noRot="1" noChangeAspect="1" noMove="1" noResize="1" noEditPoints="1" noAdjustHandles="1" noChangeArrowheads="1" noChangeShapeType="1" noTextEdit="1"/>
              </p:cNvSpPr>
              <p:nvPr/>
            </p:nvSpPr>
            <p:spPr>
              <a:xfrm>
                <a:off x="722376" y="1367478"/>
                <a:ext cx="10753344" cy="946341"/>
              </a:xfrm>
              <a:prstGeom prst="rect">
                <a:avLst/>
              </a:prstGeom>
              <a:blipFill>
                <a:blip r:embed="rId5"/>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8_BD.17_1#943e41d89?vopoq=1&amp;pid=36fdd9fb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(5)D装置可除去C装置中未反应的某种气体</a:t>
            </a:r>
            <a:r>
              <a:rPr lang="en-US" altLang="zh-CN" sz="2000" b="0" i="0">
                <a:solidFill>
                  <a:srgbClr val="000000"/>
                </a:solidFill>
                <a:latin typeface="微软雅黑" pitchFamily="34" charset="0"/>
                <a:ea typeface="微软雅黑" pitchFamily="34" charset="-122"/>
                <a:cs typeface="微软雅黑" pitchFamily="34" charset="-120"/>
              </a:rPr>
              <a:t>，反应的化学方程式为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18_1#943e41d89.blank?vopoq=1&amp;pid=36fdd9fb9&amp;color=0,0,0&amp;vpa=6&amp;vtp=1&amp;bbb=1&amp;rh=26.38504&amp;hb=1"/>
              <p:cNvSpPr/>
              <p:nvPr/>
            </p:nvSpPr>
            <p:spPr>
              <a:xfrm>
                <a:off x="722377" y="933900"/>
                <a:ext cx="10749631" cy="789877"/>
              </a:xfrm>
              <a:prstGeom prst="rect">
                <a:avLst/>
              </a:prstGeom>
              <a:noFill/>
              <a:ln/>
            </p:spPr>
            <p:txBody>
              <a:bodyPr wrap="square" lIns="0" tIns="0" rIns="0" bIns="0" rtlCol="0" anchor="t"/>
              <a:lstStyle/>
              <a:p>
                <a:pPr latinLnBrk="1">
                  <a:lnSpc>
                    <a:spcPts val="3329"/>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𝟐𝐍𝐚𝐎𝐇</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18_1#943e41d89.blank?vopoq=1&amp;pid=36fdd9fb9&amp;color=0,0,0&amp;vpa=6&amp;vtp=1&amp;bbb=1&amp;rh=26.38504&amp;hb=1"/>
              <p:cNvSpPr>
                <a:spLocks noRot="1" noChangeAspect="1" noMove="1" noResize="1" noEditPoints="1" noAdjustHandles="1" noChangeArrowheads="1" noChangeShapeType="1" noTextEdit="1"/>
              </p:cNvSpPr>
              <p:nvPr/>
            </p:nvSpPr>
            <p:spPr>
              <a:xfrm>
                <a:off x="722377" y="933900"/>
                <a:ext cx="10749631" cy="789877"/>
              </a:xfrm>
              <a:prstGeom prst="rect">
                <a:avLst/>
              </a:prstGeom>
              <a:blipFill>
                <a:blip r:embed="rId3"/>
                <a:stretch>
                  <a:fillRect l="-851" r="-170" b="-76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19_1#943e41d89?vopoq=1&amp;pid=36fdd9fb9&amp;color=0,0,0&amp;vtp=1&amp;bbb=1&amp;hb=1"/>
              <p:cNvSpPr/>
              <p:nvPr/>
            </p:nvSpPr>
            <p:spPr>
              <a:xfrm>
                <a:off x="722376" y="1824677"/>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未反应的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与D装置中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溶液反应生成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，反应的化学方程式为</a:t>
                </a:r>
              </a:p>
              <a:p>
                <a:pPr latinLnBrk="1">
                  <a:lnSpc>
                    <a:spcPts val="38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19_1#943e41d89?vopoq=1&amp;pid=36fdd9fb9&amp;color=0,0,0&amp;vtp=1&amp;bbb=1&amp;hb=1"/>
              <p:cNvSpPr>
                <a:spLocks noRot="1" noChangeAspect="1" noMove="1" noResize="1" noEditPoints="1" noAdjustHandles="1" noChangeArrowheads="1" noChangeShapeType="1" noTextEdit="1"/>
              </p:cNvSpPr>
              <p:nvPr/>
            </p:nvSpPr>
            <p:spPr>
              <a:xfrm>
                <a:off x="722376" y="1824677"/>
                <a:ext cx="10753344" cy="946341"/>
              </a:xfrm>
              <a:prstGeom prst="rect">
                <a:avLst/>
              </a:prstGeom>
              <a:blipFill>
                <a:blip r:embed="rId4"/>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0_1#210adc169?vopoq=1&amp;pid=30228895e&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[河南省实验中学2024高一月考]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小鲁通过学习知道了膨松剂的主要成分是碳酸氢钠</a:t>
                </a:r>
                <a:r>
                  <a:rPr lang="en-US" altLang="zh-CN" sz="2000" b="0" i="0">
                    <a:solidFill>
                      <a:srgbClr val="000000"/>
                    </a:solidFill>
                    <a:latin typeface="微软雅黑" pitchFamily="34" charset="0"/>
                    <a:ea typeface="微软雅黑" pitchFamily="34" charset="-122"/>
                    <a:cs typeface="微软雅黑" pitchFamily="34" charset="-120"/>
                  </a:rPr>
                  <a:t>，但妈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妈教小鲁蒸馒头时是先用酵头发面</a:t>
                </a:r>
                <a:r>
                  <a:rPr lang="en-US" altLang="zh-CN" sz="2000" b="0" i="0" dirty="0">
                    <a:solidFill>
                      <a:srgbClr val="000000"/>
                    </a:solidFill>
                    <a:latin typeface="微软雅黑" pitchFamily="34" charset="0"/>
                    <a:ea typeface="微软雅黑" pitchFamily="34" charset="-122"/>
                    <a:cs typeface="微软雅黑" pitchFamily="34" charset="-120"/>
                  </a:rPr>
                  <a:t>，面团发酵至两倍大后，再加纯碱调节酸度</a:t>
                </a:r>
                <a:r>
                  <a:rPr lang="en-US" altLang="zh-CN" sz="2000" b="0" i="0">
                    <a:solidFill>
                      <a:srgbClr val="000000"/>
                    </a:solidFill>
                    <a:latin typeface="微软雅黑" pitchFamily="34" charset="0"/>
                    <a:ea typeface="微软雅黑" pitchFamily="34" charset="-122"/>
                    <a:cs typeface="微软雅黑" pitchFamily="34" charset="-120"/>
                  </a:rPr>
                  <a:t>，然后将面团揉切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后上锅蒸即可</a:t>
                </a:r>
                <a:r>
                  <a:rPr lang="en-US" altLang="zh-CN" sz="2000" b="0" i="0" dirty="0">
                    <a:solidFill>
                      <a:srgbClr val="000000"/>
                    </a:solidFill>
                    <a:latin typeface="微软雅黑" pitchFamily="34" charset="0"/>
                    <a:ea typeface="微软雅黑" pitchFamily="34" charset="-122"/>
                    <a:cs typeface="微软雅黑" pitchFamily="34" charset="-120"/>
                  </a:rPr>
                  <a:t>。小鲁查阅资料得知，酵头可使面团在微生物作用下产生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a:solidFill>
                      <a:srgbClr val="000000"/>
                    </a:solidFill>
                    <a:latin typeface="微软雅黑" pitchFamily="34" charset="0"/>
                    <a:ea typeface="微软雅黑" pitchFamily="34" charset="-122"/>
                    <a:cs typeface="微软雅黑" pitchFamily="34" charset="-120"/>
                  </a:rPr>
                  <a:t>，从而使面团疏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松</a:t>
                </a:r>
                <a:r>
                  <a:rPr lang="en-US" altLang="zh-CN" sz="2000" b="0" i="0" dirty="0">
                    <a:solidFill>
                      <a:srgbClr val="000000"/>
                    </a:solidFill>
                    <a:latin typeface="微软雅黑" pitchFamily="34" charset="0"/>
                    <a:ea typeface="微软雅黑" pitchFamily="34" charset="-122"/>
                    <a:cs typeface="微软雅黑" pitchFamily="34" charset="-120"/>
                  </a:rPr>
                  <a:t>，但同时也会产生乳酸、醋酸等有机酸。</a:t>
                </a:r>
                <a:endParaRPr lang="en-US" altLang="zh-CN" sz="2000" dirty="0"/>
              </a:p>
            </p:txBody>
          </p:sp>
        </mc:Choice>
        <mc:Fallback xmlns="">
          <p:sp>
            <p:nvSpPr>
              <p:cNvPr id="2" name="QO_7_BD.20_1#210adc169?vopoq=1&amp;pid=30228895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a:blip r:embed="rId3"/>
                <a:stretch>
                  <a:fillRect l="-1474" r="-794" b="-8591"/>
                </a:stretch>
              </a:blipFill>
              <a:ln/>
            </p:spPr>
            <p:txBody>
              <a:bodyPr/>
              <a:lstStyle/>
              <a:p>
                <a:r>
                  <a:rPr lang="zh-CN" altLang="en-US">
                    <a:noFill/>
                  </a:rPr>
                  <a:t> </a:t>
                </a:r>
              </a:p>
            </p:txBody>
          </p:sp>
        </mc:Fallback>
      </mc:AlternateContent>
      <p:sp>
        <p:nvSpPr>
          <p:cNvPr id="3" name="QC_8_BD.21_1#41dd61524?vopoq=1&amp;pid=210adc169&amp;color=0,0,0&amp;vtp=1&amp;bbb=1"/>
          <p:cNvSpPr/>
          <p:nvPr/>
        </p:nvSpPr>
        <p:spPr>
          <a:xfrm>
            <a:off x="722376" y="2791148"/>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)下列关于纯碱的认识正确的是</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4" name="QC_8_AN.22_1#41dd61524.blank?vopoq=1&amp;pid=210adc169&amp;color=0,0,0&amp;vpa=7&amp;vtp=1&amp;bbb=1"/>
          <p:cNvSpPr/>
          <p:nvPr/>
        </p:nvSpPr>
        <p:spPr>
          <a:xfrm>
            <a:off x="4364101" y="2733998"/>
            <a:ext cx="5588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sp>
        <p:nvSpPr>
          <p:cNvPr id="5" name="QC_8_BD.21_2#41dd61524.choices?vopoq=1&amp;pid=210adc169&amp;color=0,0,0&amp;vtp=1&amp;bbb=1"/>
          <p:cNvSpPr/>
          <p:nvPr/>
        </p:nvSpPr>
        <p:spPr>
          <a:xfrm>
            <a:off x="722376" y="3229298"/>
            <a:ext cx="10753344" cy="385953"/>
          </a:xfrm>
          <a:prstGeom prst="rect">
            <a:avLst/>
          </a:prstGeom>
          <a:noFill/>
          <a:ln/>
        </p:spPr>
        <p:txBody>
          <a:bodyPr wrap="none" lIns="0" tIns="0" rIns="0" bIns="0" rtlCol="0" anchor="t"/>
          <a:lstStyle/>
          <a:p>
            <a:pPr latinLnBrk="1">
              <a:lnSpc>
                <a:spcPts val="3400"/>
              </a:lnSpc>
              <a:tabLst>
                <a:tab pos="2824529" algn="l"/>
                <a:tab pos="5864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.受热易分解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B.水溶液显碱性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C.属于碱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.可与酸反应</a:t>
            </a:r>
            <a:endParaRPr lang="en-US" altLang="zh-CN" sz="2000" dirty="0"/>
          </a:p>
        </p:txBody>
      </p:sp>
      <mc:AlternateContent xmlns:mc="http://schemas.openxmlformats.org/markup-compatibility/2006" xmlns:a14="http://schemas.microsoft.com/office/drawing/2010/main">
        <mc:Choice Requires="a14">
          <p:sp>
            <p:nvSpPr>
              <p:cNvPr id="6" name="QC_8_AS.23_1#41dd61524?vopoq=1&amp;pid=210adc169&amp;color=0,0,0&amp;vtp=1&amp;bbb=1&amp;hb=1"/>
              <p:cNvSpPr/>
              <p:nvPr/>
            </p:nvSpPr>
            <p:spPr>
              <a:xfrm>
                <a:off x="722376" y="3620839"/>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纯碱是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的俗称，受热不易分解，A错误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水溶液显碱性，B正确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属于碱</a:t>
                </a:r>
                <a:r>
                  <a:rPr lang="en-US" altLang="zh-CN" sz="2000" b="0" i="0" dirty="0">
                    <a:solidFill>
                      <a:srgbClr val="000000"/>
                    </a:solidFill>
                    <a:latin typeface="微软雅黑" pitchFamily="34" charset="0"/>
                    <a:ea typeface="微软雅黑" pitchFamily="34" charset="-122"/>
                    <a:cs typeface="微软雅黑" pitchFamily="34" charset="-120"/>
                  </a:rPr>
                  <a:t>，属于盐，C错误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可与酸反应，D正确。</a:t>
                </a:r>
                <a:endParaRPr lang="en-US" altLang="zh-CN" sz="2200" dirty="0"/>
              </a:p>
            </p:txBody>
          </p:sp>
        </mc:Choice>
        <mc:Fallback xmlns="">
          <p:sp>
            <p:nvSpPr>
              <p:cNvPr id="6" name="QC_8_AS.23_1#41dd61524?vopoq=1&amp;pid=210adc169&amp;color=0,0,0&amp;vtp=1&amp;bbb=1&amp;hb=1"/>
              <p:cNvSpPr>
                <a:spLocks noRot="1" noChangeAspect="1" noMove="1" noResize="1" noEditPoints="1" noAdjustHandles="1" noChangeArrowheads="1" noChangeShapeType="1" noTextEdit="1"/>
              </p:cNvSpPr>
              <p:nvPr/>
            </p:nvSpPr>
            <p:spPr>
              <a:xfrm>
                <a:off x="722376" y="3620839"/>
                <a:ext cx="10753344" cy="936879"/>
              </a:xfrm>
              <a:prstGeom prst="rect">
                <a:avLst/>
              </a:prstGeom>
              <a:blipFill>
                <a:blip r:embed="rId4"/>
                <a:stretch>
                  <a:fillRect l="-1587" r="-1474" b="-181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24_1#a09f2db7d?vopoq=1&amp;pid=210adc16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(2)小鲁探究用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调节面团酸度，而不用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的原因。等质量的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分别与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盐酸反应时，消耗盐酸的质量多的是</a:t>
                </a: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填化学式)。</a:t>
                </a:r>
                <a:endParaRPr lang="en-US" altLang="zh-CN" sz="2000" dirty="0">
                  <a:solidFill>
                    <a:srgbClr val="000000"/>
                  </a:solidFill>
                </a:endParaRPr>
              </a:p>
            </p:txBody>
          </p:sp>
        </mc:Choice>
        <mc:Fallback xmlns="">
          <p:sp>
            <p:nvSpPr>
              <p:cNvPr id="2" name="QB_8_BD.24_1#a09f2db7d?vopoq=1&amp;pid=210adc16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850"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25_1#a09f2db7d.blank?vopoq=1&amp;pid=210adc169&amp;color=0,0,0&amp;vpa=8&amp;vtp=1&amp;bbb=1"/>
              <p:cNvSpPr/>
              <p:nvPr/>
            </p:nvSpPr>
            <p:spPr>
              <a:xfrm>
                <a:off x="4848288" y="1474601"/>
                <a:ext cx="1019620"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25_1#a09f2db7d.blank?vopoq=1&amp;pid=210adc169&amp;color=0,0,0&amp;vpa=8&amp;vtp=1&amp;bbb=1"/>
              <p:cNvSpPr>
                <a:spLocks noRot="1" noChangeAspect="1" noMove="1" noResize="1" noEditPoints="1" noAdjustHandles="1" noChangeArrowheads="1" noChangeShapeType="1" noTextEdit="1"/>
              </p:cNvSpPr>
              <p:nvPr/>
            </p:nvSpPr>
            <p:spPr>
              <a:xfrm>
                <a:off x="4848288" y="1474601"/>
                <a:ext cx="1019620" cy="285052"/>
              </a:xfrm>
              <a:prstGeom prst="rect">
                <a:avLst/>
              </a:prstGeom>
              <a:blipFill>
                <a:blip r:embed="rId4"/>
                <a:stretch>
                  <a:fillRect l="-2381" b="-234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26_1#a09f2db7d?vopoq=1&amp;pid=210adc169&amp;color=0,0,0&amp;vtp=1&amp;bbb=1&amp;hb=1"/>
              <p:cNvSpPr/>
              <p:nvPr/>
            </p:nvSpPr>
            <p:spPr>
              <a:xfrm>
                <a:off x="722376" y="1820613"/>
                <a:ext cx="10753344" cy="18976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的质量均为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，根据反应</a:t>
                </a:r>
              </a:p>
              <a:p>
                <a:pPr latinLnBrk="1">
                  <a:lnSpc>
                    <a:spcPts val="40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，可得</a:t>
                </a:r>
              </a:p>
              <a:p>
                <a:pPr latinLnBrk="1">
                  <a:lnSpc>
                    <a:spcPts val="38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消耗</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的质量为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73</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106</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消耗</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的质量为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73</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168</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，即等质量的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和</a:t>
                </a:r>
              </a:p>
              <a:p>
                <a:pPr latinLnBrk="1">
                  <a:lnSpc>
                    <a:spcPts val="35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分别与盐酸反应时，消耗盐酸的质量多的是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26_1#a09f2db7d?vopoq=1&amp;pid=210adc169&amp;color=0,0,0&amp;vtp=1&amp;bbb=1&amp;hb=1"/>
              <p:cNvSpPr>
                <a:spLocks noRot="1" noChangeAspect="1" noMove="1" noResize="1" noEditPoints="1" noAdjustHandles="1" noChangeArrowheads="1" noChangeShapeType="1" noTextEdit="1"/>
              </p:cNvSpPr>
              <p:nvPr/>
            </p:nvSpPr>
            <p:spPr>
              <a:xfrm>
                <a:off x="722376" y="1820613"/>
                <a:ext cx="10753344" cy="1897634"/>
              </a:xfrm>
              <a:prstGeom prst="rect">
                <a:avLst/>
              </a:prstGeom>
              <a:blipFill>
                <a:blip r:embed="rId5"/>
                <a:stretch>
                  <a:fillRect l="-1587" b="-803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27_1#b9f61a85d?vopoq=1&amp;pid=210adc169&amp;color=0,0,0&amp;vtp=1&amp;bt=1&amp;bbb=1&amp;hb=1"/>
              <p:cNvSpPr/>
              <p:nvPr/>
            </p:nvSpPr>
            <p:spPr>
              <a:xfrm>
                <a:off x="722376" y="972000"/>
                <a:ext cx="10753344" cy="144691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(3)小鲁实际操作时，发现面团发得不好，面团内的气孔少，略有酸味。妈妈指导小鲁将</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改为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，继续揉面，上锅蒸后果然蒸出了松软的馒头。解释改用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的原因</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4900"/>
                  </a:lnSpc>
                </a:pPr>
                <a:r>
                  <a:rPr lang="en-US" altLang="zh-CN" sz="2000" i="0">
                    <a:solidFill>
                      <a:srgbClr val="000000"/>
                    </a:solidFill>
                    <a:latin typeface="SimSun" pitchFamily="34" charset="0"/>
                    <a:ea typeface="SimSun" pitchFamily="34" charset="-122"/>
                    <a:cs typeface="SimSun" pitchFamily="34" charset="-120"/>
                  </a:rPr>
                  <a:t>_</a:t>
                </a:r>
                <a:r>
                  <a:rPr lang="en-US" altLang="zh-CN" sz="27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__________________________________</a:t>
                </a:r>
                <a:r>
                  <a:rPr lang="en-US" altLang="zh-CN" sz="2000" b="0" i="0" dirty="0">
                    <a:solidFill>
                      <a:srgbClr val="000000"/>
                    </a:solidFill>
                    <a:latin typeface="微软雅黑" pitchFamily="34" charset="0"/>
                    <a:ea typeface="微软雅黑" pitchFamily="34" charset="-122"/>
                    <a:cs typeface="微软雅黑" pitchFamily="34" charset="-120"/>
                  </a:rPr>
                  <a:t>(用化学方程式表示)。</a:t>
                </a:r>
                <a:endParaRPr lang="en-US" altLang="zh-CN" sz="2000" dirty="0">
                  <a:solidFill>
                    <a:srgbClr val="000000"/>
                  </a:solidFill>
                </a:endParaRPr>
              </a:p>
            </p:txBody>
          </p:sp>
        </mc:Choice>
        <mc:Fallback xmlns="">
          <p:sp>
            <p:nvSpPr>
              <p:cNvPr id="2" name="QB_8_BD.27_1#b9f61a85d?vopoq=1&amp;pid=210adc169&amp;color=0,0,0&amp;vtp=1&amp;bt=1&amp;bbb=1&amp;hb=1"/>
              <p:cNvSpPr>
                <a:spLocks noRot="1" noChangeAspect="1" noMove="1" noResize="1" noEditPoints="1" noAdjustHandles="1" noChangeArrowheads="1" noChangeShapeType="1" noTextEdit="1"/>
              </p:cNvSpPr>
              <p:nvPr/>
            </p:nvSpPr>
            <p:spPr>
              <a:xfrm>
                <a:off x="722376" y="972000"/>
                <a:ext cx="10753344" cy="1446911"/>
              </a:xfrm>
              <a:prstGeom prst="rect">
                <a:avLst/>
              </a:prstGeom>
              <a:blipFill>
                <a:blip r:embed="rId3"/>
                <a:stretch>
                  <a:fillRect l="-1474" b="-105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28_1#b9f61a85d.blank?vopoq=1&amp;pid=210adc169&amp;color=0,0,0&amp;vpa=9&amp;vtp=1&amp;bbb=1&amp;rh=30.44"/>
              <p:cNvSpPr/>
              <p:nvPr/>
            </p:nvSpPr>
            <p:spPr>
              <a:xfrm>
                <a:off x="758888" y="2021082"/>
                <a:ext cx="4392422" cy="386588"/>
              </a:xfrm>
              <a:prstGeom prst="rect">
                <a:avLst/>
              </a:prstGeom>
              <a:noFill/>
              <a:ln/>
            </p:spPr>
            <p:txBody>
              <a:bodyPr wrap="none" lIns="0" tIns="0" rIns="0" bIns="0" rtlCol="0" anchor="t"/>
              <a:lstStyle/>
              <a:p>
                <a:pPr algn="ctr" latinLnBrk="1">
                  <a:lnSpc>
                    <a:spcPts val="35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𝐍𝐚𝐇𝐂𝐎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   △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28_1#b9f61a85d.blank?vopoq=1&amp;pid=210adc169&amp;color=0,0,0&amp;vpa=9&amp;vtp=1&amp;bbb=1&amp;rh=30.44"/>
              <p:cNvSpPr>
                <a:spLocks noRot="1" noChangeAspect="1" noMove="1" noResize="1" noEditPoints="1" noAdjustHandles="1" noChangeArrowheads="1" noChangeShapeType="1" noTextEdit="1"/>
              </p:cNvSpPr>
              <p:nvPr/>
            </p:nvSpPr>
            <p:spPr>
              <a:xfrm>
                <a:off x="758888" y="2021082"/>
                <a:ext cx="4392422" cy="386588"/>
              </a:xfrm>
              <a:prstGeom prst="rect">
                <a:avLst/>
              </a:prstGeom>
              <a:blipFill>
                <a:blip r:embed="rId4"/>
                <a:stretch>
                  <a:fillRect t="-79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29_1#b9f61a85d?vopoq=1&amp;pid=210adc169&amp;color=0,0,0&amp;vtp=1&amp;bbb=1&amp;hb=1"/>
              <p:cNvSpPr/>
              <p:nvPr/>
            </p:nvSpPr>
            <p:spPr>
              <a:xfrm>
                <a:off x="722376" y="2419100"/>
                <a:ext cx="10753344" cy="10160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能和乳酸、醋酸等有机酸反应，减少酸味；且</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受热分解产生</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而使面团疏松</a:t>
                </a:r>
                <a:r>
                  <a:rPr lang="en-US" altLang="zh-CN" sz="2000" b="0" i="0" dirty="0">
                    <a:solidFill>
                      <a:srgbClr val="000000"/>
                    </a:solidFill>
                    <a:latin typeface="微软雅黑" pitchFamily="34" charset="0"/>
                    <a:ea typeface="微软雅黑" pitchFamily="34" charset="-122"/>
                    <a:cs typeface="微软雅黑" pitchFamily="34" charset="-120"/>
                  </a:rPr>
                  <a:t>，反应的化学方程式为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29_1#b9f61a85d?vopoq=1&amp;pid=210adc169&amp;color=0,0,0&amp;vtp=1&amp;bbb=1&amp;hb=1"/>
              <p:cNvSpPr>
                <a:spLocks noRot="1" noChangeAspect="1" noMove="1" noResize="1" noEditPoints="1" noAdjustHandles="1" noChangeArrowheads="1" noChangeShapeType="1" noTextEdit="1"/>
              </p:cNvSpPr>
              <p:nvPr/>
            </p:nvSpPr>
            <p:spPr>
              <a:xfrm>
                <a:off x="722376" y="2419100"/>
                <a:ext cx="10753344" cy="1016000"/>
              </a:xfrm>
              <a:prstGeom prst="rect">
                <a:avLst/>
              </a:prstGeom>
              <a:blipFill>
                <a:blip r:embed="rId5"/>
                <a:stretch>
                  <a:fillRect l="-1587" b="-77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30_1#cec7802fe?vopoq=1&amp;pid=4cedeeb0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例4</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[吉林辽源五中2024高一期中改编]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美丽的焰火增添了节日的气氛，这与“焰色试验</a:t>
            </a:r>
            <a:r>
              <a:rPr lang="en-US" altLang="zh-CN" sz="2000" b="0" i="0">
                <a:solidFill>
                  <a:srgbClr val="000000"/>
                </a:solidFill>
                <a:latin typeface="微软雅黑" pitchFamily="34" charset="0"/>
                <a:ea typeface="微软雅黑" pitchFamily="34" charset="-122"/>
                <a:cs typeface="微软雅黑" pitchFamily="34" charset="-120"/>
              </a:rPr>
              <a:t>”知识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相关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下列说法中不正确的是(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1_1#cec7802fe.bracket?vopoq=1&amp;pid=4cedeeb06&amp;color=0,0,0&amp;vpa=10&amp;vtp=1"/>
          <p:cNvSpPr/>
          <p:nvPr/>
        </p:nvSpPr>
        <p:spPr>
          <a:xfrm>
            <a:off x="4211701"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30_2#cec7802fe.choices?vopoq=1&amp;pid=4cedeeb06&amp;color=0,0,0&amp;vtp=1&amp;bbb=1"/>
              <p:cNvSpPr/>
              <p:nvPr/>
            </p:nvSpPr>
            <p:spPr>
              <a:xfrm>
                <a:off x="722376" y="187281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A.焰色试验时发生的不是化学变化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.用稀盐酸清洗做焰色试验的铂丝</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在灼烧时火焰颜色相同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.若透过蓝色钴玻璃只看到紫色，说明样品中含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oMath>
                </a14:m>
                <a:r>
                  <a:rPr lang="en-US" altLang="zh-CN" sz="2000" b="0" i="0" dirty="0">
                    <a:solidFill>
                      <a:srgbClr val="000000"/>
                    </a:solidFill>
                    <a:latin typeface="微软雅黑" pitchFamily="34" charset="0"/>
                    <a:ea typeface="微软雅黑" pitchFamily="34" charset="-122"/>
                    <a:cs typeface="微软雅黑" pitchFamily="34" charset="-120"/>
                  </a:rPr>
                  <a:t>元素而不含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a:t>
                </a:r>
                <a:endParaRPr lang="en-US" altLang="zh-CN" sz="2000" dirty="0"/>
              </a:p>
            </p:txBody>
          </p:sp>
        </mc:Choice>
        <mc:Fallback xmlns="">
          <p:sp>
            <p:nvSpPr>
              <p:cNvPr id="4" name="QC_7_BD.30_2#cec7802fe.choices?vopoq=1&amp;pid=4cedeeb06&amp;color=0,0,0&amp;vtp=1&amp;bbb=1"/>
              <p:cNvSpPr>
                <a:spLocks noRot="1" noChangeAspect="1" noMove="1" noResize="1" noEditPoints="1" noAdjustHandles="1" noChangeArrowheads="1" noChangeShapeType="1" noTextEdit="1"/>
              </p:cNvSpPr>
              <p:nvPr/>
            </p:nvSpPr>
            <p:spPr>
              <a:xfrm>
                <a:off x="722376" y="1872810"/>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2_1#cec7802fe?vopoq=1&amp;pid=4cedeeb06&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焰色试验中没有新物质生成，不是化学变化，A正确</a:t>
                </a:r>
                <a:r>
                  <a:rPr lang="en-US" altLang="zh-CN" sz="2000" b="0" i="0">
                    <a:solidFill>
                      <a:srgbClr val="000000"/>
                    </a:solidFill>
                    <a:latin typeface="微软雅黑" pitchFamily="34" charset="0"/>
                    <a:ea typeface="微软雅黑" pitchFamily="34" charset="-122"/>
                    <a:cs typeface="微软雅黑" pitchFamily="34" charset="-120"/>
                  </a:rPr>
                  <a:t>；盐酸可以与铂丝表面的氧化物等杂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质反应</a:t>
                </a:r>
                <a:r>
                  <a:rPr lang="en-US" altLang="zh-CN" sz="2000" b="0" i="0" dirty="0">
                    <a:solidFill>
                      <a:srgbClr val="000000"/>
                    </a:solidFill>
                    <a:latin typeface="微软雅黑" pitchFamily="34" charset="0"/>
                    <a:ea typeface="微软雅黑" pitchFamily="34" charset="-122"/>
                    <a:cs typeface="微软雅黑" pitchFamily="34" charset="-120"/>
                  </a:rPr>
                  <a:t>，且所得氯化物沸点较低，灼烧时易挥发，不会残留</a:t>
                </a:r>
                <a:r>
                  <a:rPr lang="en-US" altLang="zh-CN" sz="2000" b="0" i="0">
                    <a:solidFill>
                      <a:srgbClr val="000000"/>
                    </a:solidFill>
                    <a:latin typeface="微软雅黑" pitchFamily="34" charset="0"/>
                    <a:ea typeface="微软雅黑" pitchFamily="34" charset="-122"/>
                    <a:cs typeface="微软雅黑" pitchFamily="34" charset="-120"/>
                  </a:rPr>
                  <a:t>，所以用稀盐酸清洗做焰色试验的铂</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丝</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都含有钠元素，钠元素的焰色为黄色，所以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在灼烧时火焰颜色相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a:t>
                </a:r>
                <a:r>
                  <a:rPr lang="en-US" altLang="zh-CN" sz="2000" b="0" i="0" dirty="0">
                    <a:solidFill>
                      <a:srgbClr val="000000"/>
                    </a:solidFill>
                    <a:latin typeface="微软雅黑" pitchFamily="34" charset="0"/>
                    <a:ea typeface="微软雅黑" pitchFamily="34" charset="-122"/>
                    <a:cs typeface="微软雅黑" pitchFamily="34" charset="-120"/>
                  </a:rPr>
                  <a:t>，C正确；透过蓝色钴玻璃观察可以滤去黄光的干扰，不能确定样品中是否含有钠元素，D错误。</a:t>
                </a:r>
                <a:endParaRPr lang="en-US" altLang="zh-CN" sz="2200" dirty="0"/>
              </a:p>
            </p:txBody>
          </p:sp>
        </mc:Choice>
        <mc:Fallback xmlns="">
          <p:sp>
            <p:nvSpPr>
              <p:cNvPr id="2" name="QC_7_AS.32_1#cec7802fe?vopoq=1&amp;pid=4cedeeb06&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4195"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5#623e18c92.fixed?pid=0fa99f76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623e18c92.fixed?pid=0fa99f76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钠的几种化合物</a:t>
            </a:r>
            <a:endParaRPr lang="en-US" altLang="zh-CN" sz="4400" dirty="0"/>
          </a:p>
        </p:txBody>
      </p:sp>
      <p:pic>
        <p:nvPicPr>
          <p:cNvPr id="4" name="C_5#623e18c92.fixed?pid=0fa99f76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623e18c92.fixed?pid=0fa99f76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33_1#eb767db60?vopoq=1&amp;pid=1e73e527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例5</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[吉林多校2025高一期中联考]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“价—类”</a:t>
            </a:r>
            <a:r>
              <a:rPr lang="en-US" altLang="zh-CN" sz="2000" b="0" i="0">
                <a:solidFill>
                  <a:srgbClr val="000000"/>
                </a:solidFill>
                <a:latin typeface="微软雅黑" pitchFamily="34" charset="0"/>
                <a:ea typeface="微软雅黑" pitchFamily="34" charset="-122"/>
                <a:cs typeface="微软雅黑" pitchFamily="34" charset="-120"/>
              </a:rPr>
              <a:t>二维图是学习元素化合物知识的重要模型和工具。</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钠及其部分化合物的</a:t>
            </a:r>
            <a:r>
              <a:rPr lang="en-US" altLang="zh-CN" sz="2000" b="0" i="0" dirty="0">
                <a:solidFill>
                  <a:srgbClr val="000000"/>
                </a:solidFill>
                <a:latin typeface="微软雅黑" pitchFamily="34" charset="0"/>
                <a:ea typeface="微软雅黑" pitchFamily="34" charset="-122"/>
                <a:cs typeface="微软雅黑" pitchFamily="34" charset="-120"/>
              </a:rPr>
              <a:t>“价—类”二维图如图，</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4_1#eb767db60.bracket?vopoq=1&amp;pid=1e73e527f&amp;color=0,0,0&amp;vpa=11&amp;vtp=1"/>
          <p:cNvSpPr/>
          <p:nvPr/>
        </p:nvSpPr>
        <p:spPr>
          <a:xfrm>
            <a:off x="8055039"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7_BD.33_2#eb767db60?htil=1&amp;vopoq=1&amp;pid=1e73e527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92153" y="1947613"/>
            <a:ext cx="3502152"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33_3#eb767db60.choices?htil=1&amp;vopoq=1&amp;pid=1e73e527f&amp;color=0,0,0&amp;vtp=1&amp;bbb=1"/>
              <p:cNvSpPr/>
              <p:nvPr/>
            </p:nvSpPr>
            <p:spPr>
              <a:xfrm>
                <a:off x="722376" y="1820613"/>
                <a:ext cx="712317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可与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反应转化为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可用于治疗胃酸过多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均为淡黄色固体，且均可与水反应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还是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，主要取决于反应温度和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的量</a:t>
                </a:r>
                <a:endParaRPr lang="en-US" altLang="zh-CN" sz="2000" dirty="0"/>
              </a:p>
            </p:txBody>
          </p:sp>
        </mc:Choice>
        <mc:Fallback xmlns="">
          <p:sp>
            <p:nvSpPr>
              <p:cNvPr id="5" name="QC_7_BD.33_3#eb767db60.choices?htil=1&amp;vopoq=1&amp;pid=1e73e527f&amp;color=0,0,0&amp;vtp=1&amp;bbb=1"/>
              <p:cNvSpPr>
                <a:spLocks noRot="1" noChangeAspect="1" noMove="1" noResize="1" noEditPoints="1" noAdjustHandles="1" noChangeArrowheads="1" noChangeShapeType="1" noTextEdit="1"/>
              </p:cNvSpPr>
              <p:nvPr/>
            </p:nvSpPr>
            <p:spPr>
              <a:xfrm>
                <a:off x="722376" y="1820613"/>
                <a:ext cx="7123176" cy="1796034"/>
              </a:xfrm>
              <a:prstGeom prst="rect">
                <a:avLst/>
              </a:prstGeom>
              <a:blipFill>
                <a:blip r:embed="rId4"/>
                <a:stretch>
                  <a:fillRect l="-2226"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5_1#eb767db60?vopoq=1&amp;pid=1e73e527f&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氢氧化钠与碳酸钠不反应，氢氧化钠与碳酸氢钠溶液反应生成碳酸钠，A错误</a:t>
                </a:r>
                <a:r>
                  <a:rPr lang="en-US" altLang="zh-CN" sz="2000" b="0" i="0">
                    <a:solidFill>
                      <a:srgbClr val="000000"/>
                    </a:solidFill>
                    <a:latin typeface="微软雅黑" pitchFamily="34" charset="0"/>
                    <a:ea typeface="微软雅黑" pitchFamily="34" charset="-122"/>
                    <a:cs typeface="微软雅黑" pitchFamily="34" charset="-120"/>
                  </a:rPr>
                  <a:t>；胃酸的主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要成分为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，碳酸氢钠溶液显碱性，可与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反应生成氯化钠、水、二氧化碳</a:t>
                </a:r>
                <a:r>
                  <a:rPr lang="en-US" altLang="zh-CN" sz="2000" b="0" i="0">
                    <a:solidFill>
                      <a:srgbClr val="000000"/>
                    </a:solidFill>
                    <a:latin typeface="微软雅黑" pitchFamily="34" charset="0"/>
                    <a:ea typeface="微软雅黑" pitchFamily="34" charset="-122"/>
                    <a:cs typeface="微软雅黑" pitchFamily="34" charset="-120"/>
                  </a:rPr>
                  <a:t>，故碳酸氢钠可用</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于治疗胃酸过多</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之一，氧化钠为白色固体，C错误</a:t>
                </a:r>
                <a:r>
                  <a:rPr lang="en-US" altLang="zh-CN" sz="2000" b="0" i="0">
                    <a:solidFill>
                      <a:srgbClr val="000000"/>
                    </a:solidFill>
                    <a:latin typeface="微软雅黑" pitchFamily="34" charset="0"/>
                    <a:ea typeface="微软雅黑" pitchFamily="34" charset="-122"/>
                    <a:cs typeface="微软雅黑" pitchFamily="34" charset="-120"/>
                  </a:rPr>
                  <a:t>；钠与氧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气反应的产物是氧化钠还是过氧化钠</a:t>
                </a:r>
                <a:r>
                  <a:rPr lang="en-US" altLang="zh-CN" sz="2000" b="0" i="0" dirty="0">
                    <a:solidFill>
                      <a:srgbClr val="000000"/>
                    </a:solidFill>
                    <a:latin typeface="微软雅黑" pitchFamily="34" charset="0"/>
                    <a:ea typeface="微软雅黑" pitchFamily="34" charset="-122"/>
                    <a:cs typeface="微软雅黑" pitchFamily="34" charset="-120"/>
                  </a:rPr>
                  <a:t>，主要取决于温度高低，与反应物氧气的用量无关，D错误。</a:t>
                </a:r>
                <a:endParaRPr lang="en-US" altLang="zh-CN" sz="2200" dirty="0"/>
              </a:p>
            </p:txBody>
          </p:sp>
        </mc:Choice>
        <mc:Fallback xmlns="">
          <p:sp>
            <p:nvSpPr>
              <p:cNvPr id="2" name="QC_7_AS.35_1#eb767db60?vopoq=1&amp;pid=1e73e527f&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2608"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P_7_BD#ec3bea57f?pid=1e73e527f&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等浓度的碳酸氢钠溶液碱性比碳酸钠弱得多，可以用来治疗胃酸过多，</a:t>
            </a:r>
            <a:r>
              <a:rPr lang="en-US" altLang="zh-CN" sz="2000" b="0" i="0">
                <a:solidFill>
                  <a:srgbClr val="000000"/>
                </a:solidFill>
                <a:latin typeface="微软雅黑" pitchFamily="34" charset="0"/>
                <a:ea typeface="微软雅黑" pitchFamily="34" charset="-122"/>
                <a:cs typeface="微软雅黑" pitchFamily="34" charset="-120"/>
              </a:rPr>
              <a:t>而碳酸钠不行，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碱性太强</a:t>
            </a:r>
            <a:r>
              <a:rPr lang="en-US" altLang="zh-CN" sz="2000" b="0" i="0" dirty="0">
                <a:solidFill>
                  <a:srgbClr val="000000"/>
                </a:solidFill>
                <a:latin typeface="微软雅黑" pitchFamily="34" charset="0"/>
                <a:ea typeface="微软雅黑" pitchFamily="34" charset="-122"/>
                <a:cs typeface="微软雅黑" pitchFamily="34" charset="-120"/>
              </a:rPr>
              <a:t>，会对胃黏膜造成损伤。</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C_5#0a4100502.fixed?pid=0fa99f76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0a4100502.fixed?pid=0fa99f76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钠的几种化合物</a:t>
            </a:r>
            <a:endParaRPr lang="en-US" altLang="zh-CN" sz="4400" dirty="0"/>
          </a:p>
        </p:txBody>
      </p:sp>
      <p:pic>
        <p:nvPicPr>
          <p:cNvPr id="4" name="C_5#0a4100502.fixed?pid=0fa99f764&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5_BD#0a4100502.fixed?pid=0fa99f76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36_1#3e498f029?vopoq=1&amp;pid=462b0c9ad&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[安徽淮南2024高一期中联考]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下列关于物质性质与用途对应关系正确的是(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7_1#3e498f029.bracket?vopoq=1&amp;pid=462b0c9ad&amp;color=0,0,0&amp;vpa=12&amp;vtp=1"/>
          <p:cNvSpPr/>
          <p:nvPr/>
        </p:nvSpPr>
        <p:spPr>
          <a:xfrm>
            <a:off x="9388539"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36_2#3e498f029.choices?vopoq=1&amp;pid=462b0c9ad&amp;color=0,0,0&amp;vtp=1&amp;bbb=1"/>
              <p:cNvSpPr/>
              <p:nvPr/>
            </p:nvSpPr>
            <p:spPr>
              <a:xfrm>
                <a:off x="722376" y="13674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为淡黄色粉末</a:t>
                </a:r>
                <a:r>
                  <a:rPr lang="en-US" altLang="zh-CN" sz="2000" b="0" i="0">
                    <a:solidFill>
                      <a:srgbClr val="000000"/>
                    </a:solidFill>
                    <a:latin typeface="微软雅黑" pitchFamily="34" charset="0"/>
                    <a:ea typeface="微软雅黑" pitchFamily="34" charset="-122"/>
                    <a:cs typeface="微软雅黑" pitchFamily="34" charset="-120"/>
                  </a:rPr>
                  <a:t>，可用作供氧剂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具有强腐蚀性，可用作干燥剂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水溶液呈碱性</a:t>
                </a:r>
                <a:r>
                  <a:rPr lang="en-US" altLang="zh-CN" sz="2000" b="0" i="0">
                    <a:solidFill>
                      <a:srgbClr val="000000"/>
                    </a:solidFill>
                    <a:latin typeface="微软雅黑" pitchFamily="34" charset="0"/>
                    <a:ea typeface="微软雅黑" pitchFamily="34" charset="-122"/>
                    <a:cs typeface="微软雅黑" pitchFamily="34" charset="-120"/>
                  </a:rPr>
                  <a:t>，可用作食用碱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易溶于水，可用于制作灭火剂</a:t>
                </a:r>
                <a:endParaRPr lang="en-US" altLang="zh-CN" sz="2000" dirty="0"/>
              </a:p>
            </p:txBody>
          </p:sp>
        </mc:Choice>
        <mc:Fallback xmlns="">
          <p:sp>
            <p:nvSpPr>
              <p:cNvPr id="4" name="QC_7_BD.36_2#3e498f029.choices?vopoq=1&amp;pid=462b0c9ad&amp;color=0,0,0&amp;vtp=1&amp;bbb=1"/>
              <p:cNvSpPr>
                <a:spLocks noRot="1" noChangeAspect="1" noMove="1" noResize="1" noEditPoints="1" noAdjustHandles="1" noChangeArrowheads="1" noChangeShapeType="1" noTextEdit="1"/>
              </p:cNvSpPr>
              <p:nvPr/>
            </p:nvSpPr>
            <p:spPr>
              <a:xfrm>
                <a:off x="722376" y="1367477"/>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8_1#3e498f029?vopoq=1&amp;pid=462b0c9ad&amp;color=0,0,0&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过氧化钠可与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反应产生氧气，故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可用作供氧剂</a:t>
                </a:r>
                <a:r>
                  <a:rPr lang="en-US" altLang="zh-CN" sz="2000" b="0" i="0">
                    <a:solidFill>
                      <a:srgbClr val="000000"/>
                    </a:solidFill>
                    <a:latin typeface="微软雅黑" pitchFamily="34" charset="0"/>
                    <a:ea typeface="微软雅黑" pitchFamily="34" charset="-122"/>
                    <a:cs typeface="微软雅黑" pitchFamily="34" charset="-120"/>
                  </a:rPr>
                  <a:t>，与过氧化钠为淡黄色粉末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，A错误；氢氧化钠可以作干燥剂，利用的是氢氧化钠的吸水性</a:t>
                </a:r>
                <a:r>
                  <a:rPr lang="en-US" altLang="zh-CN" sz="2000" b="0" i="0">
                    <a:solidFill>
                      <a:srgbClr val="000000"/>
                    </a:solidFill>
                    <a:latin typeface="微软雅黑" pitchFamily="34" charset="0"/>
                    <a:ea typeface="微软雅黑" pitchFamily="34" charset="-122"/>
                    <a:cs typeface="微软雅黑" pitchFamily="34" charset="-120"/>
                  </a:rPr>
                  <a:t>，与氢氧化钠具有强腐蚀性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，B错误；碳酸钠水溶液呈碱性，对人体无毒副作用，可用作食用碱，C正确</a:t>
                </a:r>
                <a:r>
                  <a:rPr lang="en-US" altLang="zh-CN" sz="2000" b="0" i="0">
                    <a:solidFill>
                      <a:srgbClr val="000000"/>
                    </a:solidFill>
                    <a:latin typeface="微软雅黑" pitchFamily="34" charset="0"/>
                    <a:ea typeface="微软雅黑" pitchFamily="34" charset="-122"/>
                    <a:cs typeface="微软雅黑" pitchFamily="34" charset="-120"/>
                  </a:rPr>
                  <a:t>；泡沫灭火器的</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原理是碳酸氢钠溶液与硫酸铝溶液反应生成二氧化碳</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不可燃，也不助燃，且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密度比空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气大</a:t>
                </a:r>
                <a:r>
                  <a:rPr lang="en-US" altLang="zh-CN" sz="2000" b="0" i="0" dirty="0">
                    <a:solidFill>
                      <a:srgbClr val="000000"/>
                    </a:solidFill>
                    <a:latin typeface="微软雅黑" pitchFamily="34" charset="0"/>
                    <a:ea typeface="微软雅黑" pitchFamily="34" charset="-122"/>
                    <a:cs typeface="微软雅黑" pitchFamily="34" charset="-120"/>
                  </a:rPr>
                  <a:t>，与碳酸氢钠易溶于水没有直接关系，D错误。</a:t>
                </a:r>
                <a:endParaRPr lang="en-US" altLang="zh-CN" sz="2200" dirty="0"/>
              </a:p>
            </p:txBody>
          </p:sp>
        </mc:Choice>
        <mc:Fallback xmlns="">
          <p:sp>
            <p:nvSpPr>
              <p:cNvPr id="2" name="QC_7_AS.38_1#3e498f029?vopoq=1&amp;pid=462b0c9ad&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a:blip r:embed="rId3"/>
                <a:stretch>
                  <a:fillRect l="-1587" r="-1474"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0844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BD.39_1#c80edabc5?vopoq=1&amp;pid=462b0c9ad&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下列现象涉及焰色试验的是(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0_1#c80edabc5.bracket?vopoq=1&amp;pid=462b0c9ad&amp;color=0,0,0&amp;vpa=13&amp;vtp=1"/>
          <p:cNvSpPr/>
          <p:nvPr/>
        </p:nvSpPr>
        <p:spPr>
          <a:xfrm>
            <a:off x="4181539"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39_2#c80edabc5.choices?vopoq=1&amp;pid=462b0c9ad&amp;color=0,0,0&amp;vtp=1&amp;bbb=1"/>
              <p:cNvSpPr/>
              <p:nvPr/>
            </p:nvSpPr>
            <p:spPr>
              <a:xfrm>
                <a:off x="722376" y="13674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A.硝石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强烧之</a:t>
                </a:r>
                <a:r>
                  <a:rPr lang="en-US" altLang="zh-CN" sz="2000" b="0" i="0">
                    <a:solidFill>
                      <a:srgbClr val="000000"/>
                    </a:solidFill>
                    <a:latin typeface="微软雅黑" pitchFamily="34" charset="0"/>
                    <a:ea typeface="微软雅黑" pitchFamily="34" charset="-122"/>
                    <a:cs typeface="微软雅黑" pitchFamily="34" charset="-120"/>
                  </a:rPr>
                  <a:t>，紫青烟起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.绿蚁新醅酒，红泥小火炉</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.一道残阳铺水中</a:t>
                </a:r>
                <a:r>
                  <a:rPr lang="en-US" altLang="zh-CN" sz="2000" b="0" i="0">
                    <a:solidFill>
                      <a:srgbClr val="000000"/>
                    </a:solidFill>
                    <a:latin typeface="微软雅黑" pitchFamily="34" charset="0"/>
                    <a:ea typeface="微软雅黑" pitchFamily="34" charset="-122"/>
                    <a:cs typeface="微软雅黑" pitchFamily="34" charset="-120"/>
                  </a:rPr>
                  <a:t>，半江瑟瑟半江红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.日照香炉生紫烟，遥看瀑布挂前川</a:t>
                </a:r>
                <a:endParaRPr lang="en-US" altLang="zh-CN" sz="2000" dirty="0"/>
              </a:p>
            </p:txBody>
          </p:sp>
        </mc:Choice>
        <mc:Fallback xmlns="">
          <p:sp>
            <p:nvSpPr>
              <p:cNvPr id="4" name="QC_7_BD.39_2#c80edabc5.choices?vopoq=1&amp;pid=462b0c9ad&amp;color=0,0,0&amp;vtp=1&amp;bbb=1"/>
              <p:cNvSpPr>
                <a:spLocks noRot="1" noChangeAspect="1" noMove="1" noResize="1" noEditPoints="1" noAdjustHandles="1" noChangeArrowheads="1" noChangeShapeType="1" noTextEdit="1"/>
              </p:cNvSpPr>
              <p:nvPr/>
            </p:nvSpPr>
            <p:spPr>
              <a:xfrm>
                <a:off x="722376" y="1367477"/>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AS.41_1#c80edabc5?vopoq=1&amp;pid=462b0c9ad&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灼烧硝石产生“紫青烟”，是因为钾的焰色为紫色，涉及焰色试验，A正确；</a:t>
            </a:r>
            <a:r>
              <a:rPr lang="en-US" altLang="zh-CN" sz="2000" b="0" i="0">
                <a:solidFill>
                  <a:srgbClr val="000000"/>
                </a:solidFill>
                <a:latin typeface="微软雅黑" pitchFamily="34" charset="0"/>
                <a:ea typeface="微软雅黑" pitchFamily="34" charset="-122"/>
                <a:cs typeface="微软雅黑" pitchFamily="34" charset="-120"/>
              </a:rPr>
              <a:t>新酿的米酒，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液面上浮着细小如蚁的酒渣</a:t>
            </a:r>
            <a:r>
              <a:rPr lang="en-US" altLang="zh-CN" sz="2000" b="0" i="0" dirty="0">
                <a:solidFill>
                  <a:srgbClr val="000000"/>
                </a:solidFill>
                <a:latin typeface="微软雅黑" pitchFamily="34" charset="0"/>
                <a:ea typeface="微软雅黑" pitchFamily="34" charset="-122"/>
                <a:cs typeface="微软雅黑" pitchFamily="34" charset="-120"/>
              </a:rPr>
              <a:t>，微呈绿色，故称“绿蚁”，“绿蚁”“红泥</a:t>
            </a:r>
            <a:r>
              <a:rPr lang="en-US" altLang="zh-CN" sz="2000" b="0" i="0">
                <a:solidFill>
                  <a:srgbClr val="000000"/>
                </a:solidFill>
                <a:latin typeface="微软雅黑" pitchFamily="34" charset="0"/>
                <a:ea typeface="微软雅黑" pitchFamily="34" charset="-122"/>
                <a:cs typeface="微软雅黑" pitchFamily="34" charset="-120"/>
              </a:rPr>
              <a:t>”指的是物质本身的颜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色</a:t>
            </a:r>
            <a:r>
              <a:rPr lang="en-US" altLang="zh-CN" sz="2000" b="0" i="0" dirty="0">
                <a:solidFill>
                  <a:srgbClr val="000000"/>
                </a:solidFill>
                <a:latin typeface="微软雅黑" pitchFamily="34" charset="0"/>
                <a:ea typeface="微软雅黑" pitchFamily="34" charset="-122"/>
                <a:cs typeface="微软雅黑" pitchFamily="34" charset="-120"/>
              </a:rPr>
              <a:t>，没有涉及焰色试验，B错误；“一道残阳铺水中，半江瑟瑟半江红”，没有涉及焰色试验</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；“日照香炉生紫烟，遥看瀑布挂前川”，“紫烟</a:t>
            </a:r>
            <a:r>
              <a:rPr lang="en-US" altLang="zh-CN" sz="2000" b="0" i="0">
                <a:solidFill>
                  <a:srgbClr val="000000"/>
                </a:solidFill>
                <a:latin typeface="微软雅黑" pitchFamily="34" charset="0"/>
                <a:ea typeface="微软雅黑" pitchFamily="34" charset="-122"/>
                <a:cs typeface="微软雅黑" pitchFamily="34" charset="-120"/>
              </a:rPr>
              <a:t>”是由山谷中的水蒸气遇冷液化形成的雾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对日光散射而产生的</a:t>
            </a:r>
            <a:r>
              <a:rPr lang="en-US" altLang="zh-CN" sz="2000" b="0" i="0" dirty="0">
                <a:solidFill>
                  <a:srgbClr val="000000"/>
                </a:solidFill>
                <a:latin typeface="微软雅黑" pitchFamily="34" charset="0"/>
                <a:ea typeface="微软雅黑" pitchFamily="34" charset="-122"/>
                <a:cs typeface="微软雅黑" pitchFamily="34" charset="-120"/>
              </a:rPr>
              <a:t>，没有涉及焰色试验，D错误。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958c54cba?sp=1&amp;pid=4547d0e02&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与水的反应</a:t>
                </a:r>
                <a:endParaRPr lang="en-US" altLang="zh-CN" sz="2000" dirty="0"/>
              </a:p>
            </p:txBody>
          </p:sp>
        </mc:Choice>
        <mc:Fallback xmlns="">
          <p:sp>
            <p:nvSpPr>
              <p:cNvPr id="2" name="P_7#958c54cba?sp=1&amp;pid=4547d0e02&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 name="P_7_BD#958c54cba?colgroup=4,9,6,18&amp;pid=4547d0e02&amp;color=0,0,0&amp;vtp=1&amp;bbb=1&amp;hb=1"/>
              <p:cNvGraphicFramePr>
                <a:graphicFrameLocks noGrp="1"/>
              </p:cNvGraphicFramePr>
              <p:nvPr>
                <p:extLst>
                  <p:ext uri="{D42A27DB-BD31-4B8C-83A1-F6EECF244321}">
                    <p14:modId xmlns:p14="http://schemas.microsoft.com/office/powerpoint/2010/main" val="821621071"/>
                  </p:ext>
                </p:extLst>
              </p:nvPr>
            </p:nvGraphicFramePr>
            <p:xfrm>
              <a:off x="722376" y="1499939"/>
              <a:ext cx="10707624" cy="2946273"/>
            </p:xfrm>
            <a:graphic>
              <a:graphicData uri="http://schemas.openxmlformats.org/drawingml/2006/table">
                <a:tbl>
                  <a:tblPr/>
                  <a:tblGrid>
                    <a:gridCol w="1362456">
                      <a:extLst>
                        <a:ext uri="{9D8B030D-6E8A-4147-A177-3AD203B41FA5}">
                          <a16:colId xmlns:a16="http://schemas.microsoft.com/office/drawing/2014/main" val="20000"/>
                        </a:ext>
                      </a:extLst>
                    </a:gridCol>
                    <a:gridCol w="2660904">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2084832">
                      <a:extLst>
                        <a:ext uri="{9D8B030D-6E8A-4147-A177-3AD203B41FA5}">
                          <a16:colId xmlns:a16="http://schemas.microsoft.com/office/drawing/2014/main" val="20003"/>
                        </a:ext>
                      </a:extLst>
                    </a:gridCol>
                    <a:gridCol w="2907792">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849884">
                    <a:tc rowSpan="4">
                      <a:txBody>
                        <a:bodyPr/>
                        <a:lstStyle/>
                        <a:p>
                          <a:pPr algn="ctr" latinLnBrk="1" hangingPunct="0">
                            <a:lnSpc>
                              <a:spcPts val="11400"/>
                            </a:lnSpc>
                          </a:pPr>
                          <a:r>
                            <a:rPr lang="en-US" altLang="zh-CN" sz="64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有大量气泡产生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过氧化钠与水剧烈反应</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有气体</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4">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过氧化钠与水反应生成</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氢氧化钠和氧气</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化学</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方程式为</a:t>
                          </a:r>
                        </a:p>
                        <a:p>
                          <a:pPr marL="0" lvl="0" indent="0" algn="l" latinLnBrk="1" hangingPunct="0">
                            <a:lnSpc>
                              <a:spcPts val="32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带火星的木条复燃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有氧气产生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试管外壁发热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反应放热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3"/>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试纸检验反应后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溶液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试纸变蓝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有碱性物质生成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4"/>
                      </a:ext>
                    </a:extLst>
                  </a:tr>
                </a:tbl>
              </a:graphicData>
            </a:graphic>
          </p:graphicFrame>
        </mc:Choice>
        <mc:Fallback xmlns="">
          <p:graphicFrame>
            <p:nvGraphicFramePr>
              <p:cNvPr id="5" name="P_7_BD#958c54cba?colgroup=4,9,6,18&amp;pid=4547d0e02&amp;color=0,0,0&amp;vtp=1&amp;bbb=1&amp;hb=1"/>
              <p:cNvGraphicFramePr>
                <a:graphicFrameLocks noGrp="1"/>
              </p:cNvGraphicFramePr>
              <p:nvPr>
                <p:extLst>
                  <p:ext uri="{D42A27DB-BD31-4B8C-83A1-F6EECF244321}">
                    <p14:modId xmlns:p14="http://schemas.microsoft.com/office/powerpoint/2010/main" val="821621071"/>
                  </p:ext>
                </p:extLst>
              </p:nvPr>
            </p:nvGraphicFramePr>
            <p:xfrm>
              <a:off x="722376" y="1499939"/>
              <a:ext cx="10707624" cy="2946273"/>
            </p:xfrm>
            <a:graphic>
              <a:graphicData uri="http://schemas.openxmlformats.org/drawingml/2006/table">
                <a:tbl>
                  <a:tblPr/>
                  <a:tblGrid>
                    <a:gridCol w="1362456">
                      <a:extLst>
                        <a:ext uri="{9D8B030D-6E8A-4147-A177-3AD203B41FA5}">
                          <a16:colId xmlns:a16="http://schemas.microsoft.com/office/drawing/2014/main" val="20000"/>
                        </a:ext>
                      </a:extLst>
                    </a:gridCol>
                    <a:gridCol w="2660904">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2084832">
                      <a:extLst>
                        <a:ext uri="{9D8B030D-6E8A-4147-A177-3AD203B41FA5}">
                          <a16:colId xmlns:a16="http://schemas.microsoft.com/office/drawing/2014/main" val="20003"/>
                        </a:ext>
                      </a:extLst>
                    </a:gridCol>
                    <a:gridCol w="2907792">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849884">
                    <a:tc rowSpan="4">
                      <a:txBody>
                        <a:bodyPr/>
                        <a:lstStyle/>
                        <a:p>
                          <a:pPr algn="ctr" latinLnBrk="1" hangingPunct="0">
                            <a:lnSpc>
                              <a:spcPts val="11400"/>
                            </a:lnSpc>
                          </a:pPr>
                          <a:r>
                            <a:rPr lang="en-US" altLang="zh-CN" sz="64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有大量气泡产生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过氧化钠与水剧烈反应</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有气体</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4">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68553" t="-16867" r="-419" b="-4578"/>
                          </a:stretch>
                        </a:blipFill>
                      </a:tcPr>
                    </a:tc>
                    <a:extLst>
                      <a:ext uri="{0D108BD9-81ED-4DB2-BD59-A6C34878D82A}">
                        <a16:rowId xmlns:a16="http://schemas.microsoft.com/office/drawing/2014/main" val="10001"/>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带火星的木条复燃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有氧气产生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试管外壁发热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反应放热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3"/>
                      </a:ext>
                    </a:extLst>
                  </a:tr>
                  <a:tr h="822579">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1606" t="-259259" r="-252064" b="-14074"/>
                          </a:stretch>
                        </a:blipFill>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有碱性物质生成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4"/>
                      </a:ext>
                    </a:extLst>
                  </a:tr>
                </a:tbl>
              </a:graphicData>
            </a:graphic>
          </p:graphicFrame>
        </mc:Fallback>
      </mc:AlternateContent>
      <p:pic>
        <p:nvPicPr>
          <p:cNvPr id="4" name="P_7_BD#958c54cba.table_image?tii=1&amp;pid=4547d0e0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87552" y="2538990"/>
            <a:ext cx="832104"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5094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7_BD.42_1#38a9f09d7?sp=1&amp;vopoq=1&amp;pid=462b0c9a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[湖北荆州2025高一月考]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化学是一门以实验为基础的学科</a:t>
            </a:r>
            <a:r>
              <a:rPr lang="en-US" altLang="zh-CN" sz="2000" b="0" i="0">
                <a:solidFill>
                  <a:srgbClr val="000000"/>
                </a:solidFill>
                <a:latin typeface="微软雅黑" pitchFamily="34" charset="0"/>
                <a:ea typeface="微软雅黑" pitchFamily="34" charset="-122"/>
                <a:cs typeface="微软雅黑" pitchFamily="34" charset="-120"/>
              </a:rPr>
              <a:t>。下列实验方案能够达到实验目的的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2" name="QB_7_BD.42_2#38a9f09d7?colgroup=2,5,10,2,8,8&amp;vopoq=1&amp;pid=462b0c9ad&amp;color=0,0,0&amp;vtp=1&amp;bbb=1&amp;hb=1"/>
              <p:cNvGraphicFramePr>
                <a:graphicFrameLocks noGrp="1"/>
              </p:cNvGraphicFramePr>
              <p:nvPr>
                <p:extLst>
                  <p:ext uri="{D42A27DB-BD31-4B8C-83A1-F6EECF244321}">
                    <p14:modId xmlns:p14="http://schemas.microsoft.com/office/powerpoint/2010/main" val="3712716960"/>
                  </p:ext>
                </p:extLst>
              </p:nvPr>
            </p:nvGraphicFramePr>
            <p:xfrm>
              <a:off x="722376" y="1947613"/>
              <a:ext cx="10689336" cy="3433699"/>
            </p:xfrm>
            <a:graphic>
              <a:graphicData uri="http://schemas.openxmlformats.org/drawingml/2006/table">
                <a:tbl>
                  <a:tblPr/>
                  <a:tblGrid>
                    <a:gridCol w="740664">
                      <a:extLst>
                        <a:ext uri="{9D8B030D-6E8A-4147-A177-3AD203B41FA5}">
                          <a16:colId xmlns:a16="http://schemas.microsoft.com/office/drawing/2014/main" val="20000"/>
                        </a:ext>
                      </a:extLst>
                    </a:gridCol>
                    <a:gridCol w="1673352">
                      <a:extLst>
                        <a:ext uri="{9D8B030D-6E8A-4147-A177-3AD203B41FA5}">
                          <a16:colId xmlns:a16="http://schemas.microsoft.com/office/drawing/2014/main" val="20001"/>
                        </a:ext>
                      </a:extLst>
                    </a:gridCol>
                    <a:gridCol w="2862072">
                      <a:extLst>
                        <a:ext uri="{9D8B030D-6E8A-4147-A177-3AD203B41FA5}">
                          <a16:colId xmlns:a16="http://schemas.microsoft.com/office/drawing/2014/main" val="20002"/>
                        </a:ext>
                      </a:extLst>
                    </a:gridCol>
                    <a:gridCol w="713232">
                      <a:extLst>
                        <a:ext uri="{9D8B030D-6E8A-4147-A177-3AD203B41FA5}">
                          <a16:colId xmlns:a16="http://schemas.microsoft.com/office/drawing/2014/main" val="20003"/>
                        </a:ext>
                      </a:extLst>
                    </a:gridCol>
                    <a:gridCol w="2249424">
                      <a:extLst>
                        <a:ext uri="{9D8B030D-6E8A-4147-A177-3AD203B41FA5}">
                          <a16:colId xmlns:a16="http://schemas.microsoft.com/office/drawing/2014/main" val="20004"/>
                        </a:ext>
                      </a:extLst>
                    </a:gridCol>
                    <a:gridCol w="2450592">
                      <a:extLst>
                        <a:ext uri="{9D8B030D-6E8A-4147-A177-3AD203B41FA5}">
                          <a16:colId xmlns:a16="http://schemas.microsoft.com/office/drawing/2014/main" val="20005"/>
                        </a:ext>
                      </a:extLst>
                    </a:gridCol>
                  </a:tblGrid>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实验方案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实验方案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4599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48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通过焰色试验确认溶液</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中是否含有</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400"/>
                            </a:lnSpc>
                          </a:pPr>
                          <a:r>
                            <a:rPr lang="en-US" altLang="zh-CN" sz="75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比较碳酸钠和碳酸氢</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钠的热稳定性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61364">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000"/>
                            </a:lnSpc>
                          </a:pPr>
                          <a:r>
                            <a:rPr lang="en-US" altLang="zh-CN" sz="51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钠投到</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溶液中置</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换金属铜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000"/>
                            </a:lnSpc>
                          </a:pPr>
                          <a:r>
                            <a:rPr lang="en-US" altLang="zh-CN" sz="50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除去氢氧化铁胶体中</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的杂质氯化钠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42" name="QB_7_BD.42_2#38a9f09d7?colgroup=2,5,10,2,8,8&amp;vopoq=1&amp;pid=462b0c9ad&amp;color=0,0,0&amp;vtp=1&amp;bbb=1&amp;hb=1"/>
              <p:cNvGraphicFramePr>
                <a:graphicFrameLocks noGrp="1"/>
              </p:cNvGraphicFramePr>
              <p:nvPr>
                <p:extLst>
                  <p:ext uri="{D42A27DB-BD31-4B8C-83A1-F6EECF244321}">
                    <p14:modId xmlns:p14="http://schemas.microsoft.com/office/powerpoint/2010/main" val="3712716960"/>
                  </p:ext>
                </p:extLst>
              </p:nvPr>
            </p:nvGraphicFramePr>
            <p:xfrm>
              <a:off x="722376" y="1947613"/>
              <a:ext cx="10689336" cy="3433699"/>
            </p:xfrm>
            <a:graphic>
              <a:graphicData uri="http://schemas.openxmlformats.org/drawingml/2006/table">
                <a:tbl>
                  <a:tblPr/>
                  <a:tblGrid>
                    <a:gridCol w="740664">
                      <a:extLst>
                        <a:ext uri="{9D8B030D-6E8A-4147-A177-3AD203B41FA5}">
                          <a16:colId xmlns:a16="http://schemas.microsoft.com/office/drawing/2014/main" val="20000"/>
                        </a:ext>
                      </a:extLst>
                    </a:gridCol>
                    <a:gridCol w="1673352">
                      <a:extLst>
                        <a:ext uri="{9D8B030D-6E8A-4147-A177-3AD203B41FA5}">
                          <a16:colId xmlns:a16="http://schemas.microsoft.com/office/drawing/2014/main" val="20001"/>
                        </a:ext>
                      </a:extLst>
                    </a:gridCol>
                    <a:gridCol w="2862072">
                      <a:extLst>
                        <a:ext uri="{9D8B030D-6E8A-4147-A177-3AD203B41FA5}">
                          <a16:colId xmlns:a16="http://schemas.microsoft.com/office/drawing/2014/main" val="20002"/>
                        </a:ext>
                      </a:extLst>
                    </a:gridCol>
                    <a:gridCol w="713232">
                      <a:extLst>
                        <a:ext uri="{9D8B030D-6E8A-4147-A177-3AD203B41FA5}">
                          <a16:colId xmlns:a16="http://schemas.microsoft.com/office/drawing/2014/main" val="20003"/>
                        </a:ext>
                      </a:extLst>
                    </a:gridCol>
                    <a:gridCol w="2249424">
                      <a:extLst>
                        <a:ext uri="{9D8B030D-6E8A-4147-A177-3AD203B41FA5}">
                          <a16:colId xmlns:a16="http://schemas.microsoft.com/office/drawing/2014/main" val="20004"/>
                        </a:ext>
                      </a:extLst>
                    </a:gridCol>
                    <a:gridCol w="2450592">
                      <a:extLst>
                        <a:ext uri="{9D8B030D-6E8A-4147-A177-3AD203B41FA5}">
                          <a16:colId xmlns:a16="http://schemas.microsoft.com/office/drawing/2014/main" val="20005"/>
                        </a:ext>
                      </a:extLst>
                    </a:gridCol>
                  </a:tblGrid>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实验方案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实验方案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实验目的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4599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48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4468" t="-24739" r="-189362" b="-87108"/>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400"/>
                            </a:lnSpc>
                          </a:pPr>
                          <a:r>
                            <a:rPr lang="en-US" altLang="zh-CN" sz="75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比较碳酸钠和碳酸氢</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钠的热稳定性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61364">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000"/>
                            </a:lnSpc>
                          </a:pPr>
                          <a:r>
                            <a:rPr lang="en-US" altLang="zh-CN" sz="51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4468" t="-172947" r="-189362" b="-2077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000"/>
                            </a:lnSpc>
                          </a:pPr>
                          <a:r>
                            <a:rPr lang="en-US" altLang="zh-CN" sz="50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除去氢氧化铁胶体中</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的杂质氯化钠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pic>
        <p:nvPicPr>
          <p:cNvPr id="4" name="QB_7_BD.42_3#38a9f09d7.table_image?tii=2&amp;vopoq=1&amp;pid=462b0c9a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86484" y="2762318"/>
            <a:ext cx="1426464"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7_BD.42_4#38a9f09d7.table_image?tii=3&amp;vopoq=1&amp;pid=462b0c9ad&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844284" y="2492570"/>
            <a:ext cx="1984248"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7_BD.42_5#38a9f09d7.table_image?tii=4&amp;vopoq=1&amp;pid=462b0c9ad&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760220" y="4233994"/>
            <a:ext cx="1078992"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B_7_BD.42_6#38a9f09d7.table_image?tii=5&amp;vopoq=1&amp;pid=462b0c9ad&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7027163" y="4243138"/>
            <a:ext cx="1618488"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B_7_AN.43_1#38a9f09d7.bracket?vopoq=1&amp;pid=462b0c9ad&amp;color=0,0,0&amp;vpa=14&amp;vtp=1"/>
          <p:cNvSpPr/>
          <p:nvPr/>
        </p:nvSpPr>
        <p:spPr>
          <a:xfrm>
            <a:off x="1036701"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AS.44_1#38a9f09d7?vopoq=1&amp;pid=462b0c9ad&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观察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oMath>
                </a14:m>
                <a:r>
                  <a:rPr lang="en-US" altLang="zh-CN" sz="2000" b="0" i="0" dirty="0">
                    <a:solidFill>
                      <a:srgbClr val="000000"/>
                    </a:solidFill>
                    <a:latin typeface="微软雅黑" pitchFamily="34" charset="0"/>
                    <a:ea typeface="微软雅黑" pitchFamily="34" charset="-122"/>
                    <a:cs typeface="微软雅黑" pitchFamily="34" charset="-120"/>
                  </a:rPr>
                  <a:t>元素的焰色时，需要透过蓝色钴玻璃片，A错误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溶液反应时</a:t>
                </a:r>
                <a:r>
                  <a:rPr lang="en-US" altLang="zh-CN" sz="2000" b="0" i="0">
                    <a:solidFill>
                      <a:srgbClr val="000000"/>
                    </a:solidFill>
                    <a:latin typeface="微软雅黑" pitchFamily="34" charset="0"/>
                    <a:ea typeface="微软雅黑" pitchFamily="34" charset="-122"/>
                    <a:cs typeface="微软雅黑" pitchFamily="34" charset="-120"/>
                  </a:rPr>
                  <a:t>，钠先和水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反应生成氢氧化钠和氢气</a:t>
                </a:r>
                <a:r>
                  <a:rPr lang="en-US" altLang="zh-CN" sz="2000" b="0" i="0" dirty="0">
                    <a:solidFill>
                      <a:srgbClr val="000000"/>
                    </a:solidFill>
                    <a:latin typeface="微软雅黑" pitchFamily="34" charset="0"/>
                    <a:ea typeface="微软雅黑" pitchFamily="34" charset="-122"/>
                    <a:cs typeface="微软雅黑" pitchFamily="34" charset="-120"/>
                  </a:rPr>
                  <a:t>，氢氧化钠和硫酸铜反应生成氢氧化铜和硫酸钠，不会置换出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；碳酸氢钠不稳定，应置于内部温度较低的小试管中，C错误；胶体粒子不能通过半透膜</a:t>
                </a:r>
                <a:r>
                  <a:rPr lang="en-US" altLang="zh-CN" sz="2000" b="0" i="0">
                    <a:solidFill>
                      <a:srgbClr val="000000"/>
                    </a:solidFill>
                    <a:latin typeface="微软雅黑" pitchFamily="34" charset="0"/>
                    <a:ea typeface="微软雅黑" pitchFamily="34" charset="-122"/>
                    <a:cs typeface="微软雅黑" pitchFamily="34" charset="-120"/>
                  </a:rPr>
                  <a:t>，钠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离子和氯离子能通过半透膜</a:t>
                </a:r>
                <a:r>
                  <a:rPr lang="en-US" altLang="zh-CN" sz="2000" b="0" i="0" dirty="0">
                    <a:solidFill>
                      <a:srgbClr val="000000"/>
                    </a:solidFill>
                    <a:latin typeface="微软雅黑" pitchFamily="34" charset="0"/>
                    <a:ea typeface="微软雅黑" pitchFamily="34" charset="-122"/>
                    <a:cs typeface="微软雅黑" pitchFamily="34" charset="-120"/>
                  </a:rPr>
                  <a:t>，故可以用渗析法除去氢氧化铁胶体中的杂质氯化钠，D正确。</a:t>
                </a:r>
                <a:endParaRPr lang="en-US" altLang="zh-CN" sz="2200" dirty="0"/>
              </a:p>
            </p:txBody>
          </p:sp>
        </mc:Choice>
        <mc:Fallback xmlns="">
          <p:sp>
            <p:nvSpPr>
              <p:cNvPr id="2" name="QB_7_AS.44_1#38a9f09d7?vopoq=1&amp;pid=462b0c9a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1020"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1726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5_1#50e967d8b?sp=1&amp;vopoq=1&amp;pid=462b0c9a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[辽宁大连滨城高中联盟2024高一联考]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下列关于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的叙述中正确的组合是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45_1#50e967d8b?sp=1&amp;vopoq=1&amp;pid=462b0c9a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C_7_AN.46_1#50e967d8b.bracket?vopoq=1&amp;pid=462b0c9ad&amp;color=0,0,0&amp;vpa=15&amp;vtp=1"/>
          <p:cNvSpPr/>
          <p:nvPr/>
        </p:nvSpPr>
        <p:spPr>
          <a:xfrm>
            <a:off x="922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45_2#50e967d8b?vopoq=1&amp;pid=462b0c9ad&amp;color=0,0,0&amp;vtp=1&amp;bbb=1&amp;hb=1"/>
              <p:cNvSpPr/>
              <p:nvPr/>
            </p:nvSpPr>
            <p:spPr>
              <a:xfrm>
                <a:off x="722376" y="1824678"/>
                <a:ext cx="10753344" cy="17686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①侯氏制碱法誉满全球，其中的“碱”为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发酵粉中主要有碳酸钠，能使烘焙的糕点疏松多孔；③向碳酸钠固体中加入少量水后</a:t>
                </a:r>
                <a:r>
                  <a:rPr lang="en-US" altLang="zh-CN" sz="2000" b="0" i="0">
                    <a:solidFill>
                      <a:srgbClr val="000000"/>
                    </a:solidFill>
                    <a:latin typeface="微软雅黑" pitchFamily="34" charset="0"/>
                    <a:ea typeface="微软雅黑" pitchFamily="34" charset="-122"/>
                    <a:cs typeface="微软雅黑" pitchFamily="34" charset="-120"/>
                  </a:rPr>
                  <a:t>，碳酸钠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结块成晶体</a:t>
                </a:r>
                <a:r>
                  <a:rPr lang="en-US" altLang="zh-CN" sz="2000" b="0" i="0" dirty="0">
                    <a:solidFill>
                      <a:srgbClr val="000000"/>
                    </a:solidFill>
                    <a:latin typeface="微软雅黑" pitchFamily="34" charset="0"/>
                    <a:ea typeface="微软雅黑" pitchFamily="34" charset="-122"/>
                    <a:cs typeface="微软雅黑" pitchFamily="34" charset="-120"/>
                  </a:rPr>
                  <a:t>，并伴随放热现象；</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粉末中混有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，可通过加热至恒重除去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；⑤相同温度下在水中的溶解度：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5_2#50e967d8b?vopoq=1&amp;pid=462b0c9ad&amp;color=0,0,0&amp;vtp=1&amp;bbb=1&amp;hb=1"/>
              <p:cNvSpPr>
                <a:spLocks noRot="1" noChangeAspect="1" noMove="1" noResize="1" noEditPoints="1" noAdjustHandles="1" noChangeArrowheads="1" noChangeShapeType="1" noTextEdit="1"/>
              </p:cNvSpPr>
              <p:nvPr/>
            </p:nvSpPr>
            <p:spPr>
              <a:xfrm>
                <a:off x="722376" y="1824678"/>
                <a:ext cx="10753344" cy="1768602"/>
              </a:xfrm>
              <a:prstGeom prst="rect">
                <a:avLst/>
              </a:prstGeom>
              <a:blipFill>
                <a:blip r:embed="rId4"/>
                <a:stretch>
                  <a:fillRect l="-1474" r="-1304" b="-8966"/>
                </a:stretch>
              </a:blipFill>
              <a:ln/>
            </p:spPr>
            <p:txBody>
              <a:bodyPr/>
              <a:lstStyle/>
              <a:p>
                <a:r>
                  <a:rPr lang="zh-CN" altLang="en-US">
                    <a:noFill/>
                  </a:rPr>
                  <a:t> </a:t>
                </a:r>
              </a:p>
            </p:txBody>
          </p:sp>
        </mc:Fallback>
      </mc:AlternateContent>
      <p:sp>
        <p:nvSpPr>
          <p:cNvPr id="5" name="QC_7_BD.45_3#50e967d8b.choices?vopoq=1&amp;pid=462b0c9ad&amp;color=0,0,0&amp;vtp=1&amp;bbb=1"/>
          <p:cNvSpPr/>
          <p:nvPr/>
        </p:nvSpPr>
        <p:spPr>
          <a:xfrm>
            <a:off x="722376" y="3596328"/>
            <a:ext cx="10753344" cy="385953"/>
          </a:xfrm>
          <a:prstGeom prst="rect">
            <a:avLst/>
          </a:prstGeom>
          <a:noFill/>
          <a:ln/>
        </p:spPr>
        <p:txBody>
          <a:bodyPr wrap="none" lIns="0" tIns="0" rIns="0" bIns="0" rtlCol="0" anchor="t"/>
          <a:lstStyle/>
          <a:p>
            <a:pPr latinLnBrk="1">
              <a:lnSpc>
                <a:spcPts val="34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47_1#50e967d8b?vopoq=1&amp;pid=462b0c9ad&amp;color=0,0,0&amp;vtp=1&amp;bt=1&amp;bbb=1&amp;hb=1"/>
              <p:cNvSpPr/>
              <p:nvPr/>
            </p:nvSpPr>
            <p:spPr>
              <a:xfrm>
                <a:off x="722376" y="972000"/>
                <a:ext cx="10753344" cy="22957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侯氏制碱法中的“碱”为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，①错误；发酵粉中主要有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受热分解产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，能使烘焙的糕点疏松多孔，②错误；向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中加入少量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会与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生成含结晶水的水合碳酸钠</a:t>
                </a:r>
                <a:r>
                  <a:rPr lang="en-US" altLang="zh-CN" sz="2000" b="0" i="0" dirty="0">
                    <a:solidFill>
                      <a:srgbClr val="000000"/>
                    </a:solidFill>
                    <a:latin typeface="微软雅黑" pitchFamily="34" charset="0"/>
                    <a:ea typeface="微软雅黑" pitchFamily="34" charset="-122"/>
                    <a:cs typeface="微软雅黑" pitchFamily="34" charset="-120"/>
                  </a:rPr>
                  <a:t>，并伴随放热现象，③正确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受热会分解为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，故加热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会得到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，要除去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粉末中的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，应配成溶液，通入过量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，低温蒸发</a:t>
                </a:r>
                <a:r>
                  <a:rPr lang="en-US" altLang="zh-CN" sz="2000" b="0" i="0">
                    <a:solidFill>
                      <a:srgbClr val="000000"/>
                    </a:solidFill>
                    <a:latin typeface="微软雅黑" pitchFamily="34" charset="0"/>
                    <a:ea typeface="微软雅黑" pitchFamily="34" charset="-122"/>
                    <a:cs typeface="微软雅黑" pitchFamily="34" charset="-120"/>
                  </a:rPr>
                  <a:t>、冷却</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结晶</a:t>
                </a:r>
                <a:r>
                  <a:rPr lang="en-US" altLang="zh-CN" sz="2000" b="0" i="0" dirty="0">
                    <a:solidFill>
                      <a:srgbClr val="000000"/>
                    </a:solidFill>
                    <a:latin typeface="微软雅黑" pitchFamily="34" charset="0"/>
                    <a:ea typeface="微软雅黑" pitchFamily="34" charset="-122"/>
                    <a:cs typeface="微软雅黑" pitchFamily="34" charset="-120"/>
                  </a:rPr>
                  <a:t>、过滤，④错误；相同温度下，在水中的溶解度</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，⑤正确，即B正确。</a:t>
                </a:r>
                <a:endParaRPr lang="en-US" altLang="zh-CN" sz="2200" dirty="0"/>
              </a:p>
            </p:txBody>
          </p:sp>
        </mc:Choice>
        <mc:Fallback xmlns="">
          <p:sp>
            <p:nvSpPr>
              <p:cNvPr id="2" name="QC_7_AS.47_1#50e967d8b?vopoq=1&amp;pid=462b0c9ad&amp;color=0,0,0&amp;vtp=1&amp;bt=1&amp;bbb=1&amp;hb=1"/>
              <p:cNvSpPr>
                <a:spLocks noRot="1" noChangeAspect="1" noMove="1" noResize="1" noEditPoints="1" noAdjustHandles="1" noChangeArrowheads="1" noChangeShapeType="1" noTextEdit="1"/>
              </p:cNvSpPr>
              <p:nvPr/>
            </p:nvSpPr>
            <p:spPr>
              <a:xfrm>
                <a:off x="722376" y="972000"/>
                <a:ext cx="10753344" cy="2295779"/>
              </a:xfrm>
              <a:prstGeom prst="rect">
                <a:avLst/>
              </a:prstGeom>
              <a:blipFill>
                <a:blip r:embed="rId3"/>
                <a:stretch>
                  <a:fillRect l="-1587" r="-1474" b="-742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0267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7_BD.48_1#3ca8458cb?sp=1&amp;vopoq=1&amp;pid=462b0c9a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[江西赣州中学2025高一期中]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某同学按如图所示实验装置进行钠与水反应的实验</a:t>
            </a:r>
            <a:r>
              <a:rPr lang="en-US" altLang="zh-CN" sz="2000" b="0" i="0">
                <a:solidFill>
                  <a:srgbClr val="000000"/>
                </a:solidFill>
                <a:latin typeface="微软雅黑" pitchFamily="34" charset="0"/>
                <a:ea typeface="微软雅黑" pitchFamily="34" charset="-122"/>
                <a:cs typeface="微软雅黑" pitchFamily="34" charset="-120"/>
              </a:rPr>
              <a:t>，打开右端软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塞</a:t>
            </a:r>
            <a:r>
              <a:rPr lang="en-US" altLang="zh-CN" sz="2000" b="0" i="0" dirty="0">
                <a:solidFill>
                  <a:srgbClr val="000000"/>
                </a:solidFill>
                <a:latin typeface="微软雅黑" pitchFamily="34" charset="0"/>
                <a:ea typeface="微软雅黑" pitchFamily="34" charset="-122"/>
                <a:cs typeface="微软雅黑" pitchFamily="34" charset="-120"/>
              </a:rPr>
              <a:t>，将一小块金属钠加入煤油中，迅速塞紧塞子，</a:t>
            </a:r>
            <a:r>
              <a:rPr lang="en-US" altLang="zh-CN" sz="2000" b="0" i="0">
                <a:solidFill>
                  <a:srgbClr val="000000"/>
                </a:solidFill>
                <a:latin typeface="微软雅黑" pitchFamily="34" charset="0"/>
                <a:ea typeface="微软雅黑" pitchFamily="34" charset="-122"/>
                <a:cs typeface="微软雅黑" pitchFamily="34" charset="-120"/>
              </a:rPr>
              <a:t>下列说法中正确的是(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9_1#3ca8458cb.bracket?vopoq=1&amp;pid=462b0c9ad&amp;color=0,0,0&amp;vpa=16&amp;vtp=1"/>
          <p:cNvSpPr/>
          <p:nvPr/>
        </p:nvSpPr>
        <p:spPr>
          <a:xfrm>
            <a:off x="8796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7_BD.48_2#3ca8458cb?htil=2&amp;vopoq=1&amp;pid=462b0c9a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88498" y="1947613"/>
            <a:ext cx="1088136"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48_3#3ca8458cb.choices?htil=2&amp;vopoq=1&amp;pid=462b0c9ad&amp;color=0,0,0&amp;vtp=1&amp;bbb=1"/>
              <p:cNvSpPr/>
              <p:nvPr/>
            </p:nvSpPr>
            <p:spPr>
              <a:xfrm>
                <a:off x="722376" y="1872810"/>
                <a:ext cx="952804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A.金属钠落在煤油中，有气体产生，并且上下跳动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.向左端长颈漏斗中滴加酚酞溶液，水溶液变为红色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.反应一段时间后，左端液面上升进入长颈漏斗，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处有氧气产生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.打开活塞A，在右端导管口直接点燃，产生黄色火焰</a:t>
                </a:r>
                <a:endParaRPr lang="en-US" altLang="zh-CN" sz="2000" dirty="0"/>
              </a:p>
            </p:txBody>
          </p:sp>
        </mc:Choice>
        <mc:Fallback xmlns="">
          <p:sp>
            <p:nvSpPr>
              <p:cNvPr id="5" name="QC_7_BD.48_3#3ca8458cb.choices?htil=2&amp;vopoq=1&amp;pid=462b0c9ad&amp;color=0,0,0&amp;vtp=1&amp;bbb=1"/>
              <p:cNvSpPr>
                <a:spLocks noRot="1" noChangeAspect="1" noMove="1" noResize="1" noEditPoints="1" noAdjustHandles="1" noChangeArrowheads="1" noChangeShapeType="1" noTextEdit="1"/>
              </p:cNvSpPr>
              <p:nvPr/>
            </p:nvSpPr>
            <p:spPr>
              <a:xfrm>
                <a:off x="722376" y="1872810"/>
                <a:ext cx="9528048" cy="1796034"/>
              </a:xfrm>
              <a:prstGeom prst="rect">
                <a:avLst/>
              </a:prstGeom>
              <a:blipFill>
                <a:blip r:embed="rId4"/>
                <a:stretch>
                  <a:fillRect l="-1663"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7_EX.50_1#3ca8458cb?vopoq=1&amp;pid=462b0c9a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钠的密度大于煤油、小于水，右侧加入钠后，钠在煤油中下沉直到接触水面</a:t>
            </a:r>
            <a:r>
              <a:rPr lang="en-US" altLang="zh-CN" sz="2000" b="0" i="0">
                <a:solidFill>
                  <a:srgbClr val="000000"/>
                </a:solidFill>
                <a:latin typeface="微软雅黑" pitchFamily="34" charset="0"/>
                <a:ea typeface="微软雅黑" pitchFamily="34" charset="-122"/>
                <a:cs typeface="微软雅黑" pitchFamily="34" charset="-120"/>
              </a:rPr>
              <a:t>，钠与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水反应生成氢气使其在煤油和水的交界处上下跳动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51_1#3ca8458cb?vopoq=1&amp;pid=462b0c9ad&amp;color=0,0,0&amp;vtp=1&amp;bt=1&amp;bbb=1&amp;hb=1"/>
              <p:cNvSpPr/>
              <p:nvPr/>
            </p:nvSpPr>
            <p:spPr>
              <a:xfrm>
                <a:off x="722376" y="972000"/>
                <a:ext cx="10753344" cy="1923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由思路导引可知，A错误；钠与水反应生成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，使得水溶液呈碱性</a:t>
                </a:r>
                <a:r>
                  <a:rPr lang="en-US" altLang="zh-CN" sz="2000" b="0" i="0">
                    <a:solidFill>
                      <a:srgbClr val="000000"/>
                    </a:solidFill>
                    <a:latin typeface="微软雅黑" pitchFamily="34" charset="0"/>
                    <a:ea typeface="微软雅黑" pitchFamily="34" charset="-122"/>
                    <a:cs typeface="微软雅黑" pitchFamily="34" charset="-120"/>
                  </a:rPr>
                  <a:t>，向左侧长颈漏斗滴</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加酚酞溶液后</a:t>
                </a:r>
                <a:r>
                  <a:rPr lang="en-US" altLang="zh-CN" sz="2000" b="0" i="0" dirty="0">
                    <a:solidFill>
                      <a:srgbClr val="000000"/>
                    </a:solidFill>
                    <a:latin typeface="微软雅黑" pitchFamily="34" charset="0"/>
                    <a:ea typeface="微软雅黑" pitchFamily="34" charset="-122"/>
                    <a:cs typeface="微软雅黑" pitchFamily="34" charset="-120"/>
                  </a:rPr>
                  <a:t>，水溶液变为红色，B正确；钠与水反应生成氢气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形管右侧压强增大</a:t>
                </a:r>
                <a:r>
                  <a:rPr lang="en-US" altLang="zh-CN" sz="2000" b="0" i="0">
                    <a:solidFill>
                      <a:srgbClr val="000000"/>
                    </a:solidFill>
                    <a:latin typeface="微软雅黑" pitchFamily="34" charset="0"/>
                    <a:ea typeface="微软雅黑" pitchFamily="34" charset="-122"/>
                    <a:cs typeface="微软雅黑" pitchFamily="34" charset="-120"/>
                  </a:rPr>
                  <a:t>，左侧液</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面上升进入长颈漏斗</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处有氢气产生</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处无氧气产生，C错误；钠与水反应生成氢气</a:t>
                </a:r>
                <a:r>
                  <a:rPr lang="en-US" altLang="zh-CN" sz="2000" b="0" i="0">
                    <a:solidFill>
                      <a:srgbClr val="000000"/>
                    </a:solidFill>
                    <a:latin typeface="微软雅黑" pitchFamily="34" charset="0"/>
                    <a:ea typeface="微软雅黑" pitchFamily="34" charset="-122"/>
                    <a:cs typeface="微软雅黑" pitchFamily="34" charset="-120"/>
                  </a:rPr>
                  <a:t>，打开活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塞</a:t>
                </a:r>
                <a:r>
                  <a:rPr lang="en-US" altLang="zh-CN" sz="2000" b="0" i="0" dirty="0">
                    <a:solidFill>
                      <a:srgbClr val="000000"/>
                    </a:solidFill>
                    <a:latin typeface="微软雅黑" pitchFamily="34" charset="0"/>
                    <a:ea typeface="微软雅黑" pitchFamily="34" charset="-122"/>
                    <a:cs typeface="微软雅黑" pitchFamily="34" charset="-120"/>
                  </a:rPr>
                  <a:t>A，在右端导管口直接点燃，氢气燃烧产生淡蓝色火焰，D错误。</a:t>
                </a:r>
                <a:endParaRPr lang="en-US" altLang="zh-CN" sz="2200" dirty="0"/>
              </a:p>
            </p:txBody>
          </p:sp>
        </mc:Choice>
        <mc:Fallback xmlns="">
          <p:sp>
            <p:nvSpPr>
              <p:cNvPr id="2" name="QC_7_AS.51_1#3ca8458cb?vopoq=1&amp;pid=462b0c9ad&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a:blip r:embed="rId3"/>
                <a:stretch>
                  <a:fillRect l="-1587" r="-737" b="-79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958c54cba?sp=1&amp;pid=4547d0e02&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1" i="0" dirty="0">
                    <a:solidFill>
                      <a:srgbClr val="000000"/>
                    </a:solidFill>
                    <a:latin typeface="微软雅黑" pitchFamily="34" charset="0"/>
                    <a:ea typeface="微软雅黑" pitchFamily="34" charset="-122"/>
                    <a:cs typeface="微软雅黑" pitchFamily="34" charset="-120"/>
                  </a:rPr>
                  <a:t>的比较</a:t>
                </a:r>
                <a:endParaRPr lang="en-US" altLang="zh-CN" sz="2000" dirty="0"/>
              </a:p>
            </p:txBody>
          </p:sp>
        </mc:Choice>
        <mc:Fallback xmlns="">
          <p:sp>
            <p:nvSpPr>
              <p:cNvPr id="2" name="P_7#958c54cba?sp=1&amp;pid=4547d0e02&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 name="P_7_BD#958c54cba?colgroup=8,16,15&amp;pid=4547d0e02&amp;color=0,0,0&amp;vtp=1&amp;bbb=1"/>
              <p:cNvGraphicFramePr>
                <a:graphicFrameLocks noGrp="1"/>
              </p:cNvGraphicFramePr>
              <p:nvPr>
                <p:extLst>
                  <p:ext uri="{D42A27DB-BD31-4B8C-83A1-F6EECF244321}">
                    <p14:modId xmlns:p14="http://schemas.microsoft.com/office/powerpoint/2010/main" val="2131991792"/>
                  </p:ext>
                </p:extLst>
              </p:nvPr>
            </p:nvGraphicFramePr>
            <p:xfrm>
              <a:off x="722376" y="1499939"/>
              <a:ext cx="10716768" cy="2979166"/>
            </p:xfrm>
            <a:graphic>
              <a:graphicData uri="http://schemas.openxmlformats.org/drawingml/2006/table">
                <a:tbl>
                  <a:tblPr/>
                  <a:tblGrid>
                    <a:gridCol w="2386584">
                      <a:extLst>
                        <a:ext uri="{9D8B030D-6E8A-4147-A177-3AD203B41FA5}">
                          <a16:colId xmlns:a16="http://schemas.microsoft.com/office/drawing/2014/main" val="20000"/>
                        </a:ext>
                      </a:extLst>
                    </a:gridCol>
                    <a:gridCol w="4279392">
                      <a:extLst>
                        <a:ext uri="{9D8B030D-6E8A-4147-A177-3AD203B41FA5}">
                          <a16:colId xmlns:a16="http://schemas.microsoft.com/office/drawing/2014/main" val="20001"/>
                        </a:ext>
                      </a:extLst>
                    </a:gridCol>
                    <a:gridCol w="405079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过氧化钠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颜色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淡黄色固体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氧元素的化合价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阳离子个数比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类别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碱性氧化物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过氧化物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生成条件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钠在空气中缓慢氧化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加热钠或氧化钠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6" name="P_7_BD#958c54cba?colgroup=8,16,15&amp;pid=4547d0e02&amp;color=0,0,0&amp;vtp=1&amp;bbb=1"/>
              <p:cNvGraphicFramePr>
                <a:graphicFrameLocks noGrp="1"/>
              </p:cNvGraphicFramePr>
              <p:nvPr>
                <p:extLst>
                  <p:ext uri="{D42A27DB-BD31-4B8C-83A1-F6EECF244321}">
                    <p14:modId xmlns:p14="http://schemas.microsoft.com/office/powerpoint/2010/main" val="2131991792"/>
                  </p:ext>
                </p:extLst>
              </p:nvPr>
            </p:nvGraphicFramePr>
            <p:xfrm>
              <a:off x="722376" y="1499939"/>
              <a:ext cx="10716768" cy="2979166"/>
            </p:xfrm>
            <a:graphic>
              <a:graphicData uri="http://schemas.openxmlformats.org/drawingml/2006/table">
                <a:tbl>
                  <a:tblPr/>
                  <a:tblGrid>
                    <a:gridCol w="2386584">
                      <a:extLst>
                        <a:ext uri="{9D8B030D-6E8A-4147-A177-3AD203B41FA5}">
                          <a16:colId xmlns:a16="http://schemas.microsoft.com/office/drawing/2014/main" val="20000"/>
                        </a:ext>
                      </a:extLst>
                    </a:gridCol>
                    <a:gridCol w="4279392">
                      <a:extLst>
                        <a:ext uri="{9D8B030D-6E8A-4147-A177-3AD203B41FA5}">
                          <a16:colId xmlns:a16="http://schemas.microsoft.com/office/drawing/2014/main" val="20001"/>
                        </a:ext>
                      </a:extLst>
                    </a:gridCol>
                    <a:gridCol w="405079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过氧化钠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5983" t="-100000" r="-95014" b="-5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4662" t="-100000" r="-301" b="-525714"/>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颜色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淡黄色固体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氧元素的化合价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5983" t="-300000" r="-95014" b="-3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4662" t="-300000" r="-301" b="-325714"/>
                          </a:stretch>
                        </a:blipFill>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阳离子个数比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5983" t="-400000" r="-95014" b="-2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4662" t="-400000" r="-301" b="-225714"/>
                          </a:stretch>
                        </a:blipFill>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类别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碱性氧化物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过氧化物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生成条件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钠在空气中缓慢氧化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加热钠或氧化钠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08609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2_1#82fd75cc1?sp=1&amp;vopoq=1&amp;pid=462b0c9a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[黑龙江大庆铁人中学2024高一月考]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某食品膨松剂中起作用的物质为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，某兴趣小组研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究加热情况下该膨松剂放出气体的量</a:t>
                </a:r>
                <a:r>
                  <a:rPr lang="en-US" altLang="zh-CN" sz="2000" b="0" i="0" dirty="0">
                    <a:solidFill>
                      <a:srgbClr val="000000"/>
                    </a:solidFill>
                    <a:latin typeface="微软雅黑" pitchFamily="34" charset="0"/>
                    <a:ea typeface="微软雅黑" pitchFamily="34" charset="-122"/>
                    <a:cs typeface="微软雅黑" pitchFamily="34" charset="-120"/>
                  </a:rPr>
                  <a:t>，设计的实验装置如图。</a:t>
                </a:r>
                <a:endParaRPr lang="en-US" altLang="zh-CN" sz="2000" dirty="0"/>
              </a:p>
            </p:txBody>
          </p:sp>
        </mc:Choice>
        <mc:Fallback xmlns="">
          <p:sp>
            <p:nvSpPr>
              <p:cNvPr id="2" name="QO_7_BD.52_1#82fd75cc1?sp=1&amp;vopoq=1&amp;pid=462b0c9ad&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510" b="-17730"/>
                </a:stretch>
              </a:blipFill>
              <a:ln/>
            </p:spPr>
            <p:txBody>
              <a:bodyPr/>
              <a:lstStyle/>
              <a:p>
                <a:r>
                  <a:rPr lang="zh-CN" altLang="en-US">
                    <a:noFill/>
                  </a:rPr>
                  <a:t> </a:t>
                </a:r>
              </a:p>
            </p:txBody>
          </p:sp>
        </mc:Fallback>
      </mc:AlternateContent>
      <p:pic>
        <p:nvPicPr>
          <p:cNvPr id="3" name="QO_7_BD.52_3#82fd75cc1?htil=1&amp;vopoq=1&amp;pid=462b0c9a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453896" y="2066867"/>
            <a:ext cx="3913632"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7_BD.52_4#82fd75cc1?htil=1&amp;vopoq=1&amp;pid=462b0c9ad&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375904" y="1957139"/>
            <a:ext cx="813816"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52_5#82fd75cc1?vopoq=1&amp;pid=462b0c9ad&amp;color=0,0,0&amp;vtp=1&amp;bbb=1"/>
          <p:cNvSpPr/>
          <p:nvPr/>
        </p:nvSpPr>
        <p:spPr>
          <a:xfrm>
            <a:off x="722376" y="3785939"/>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53_1#bbdea81f4?vopoq=1&amp;pid=82fd75cc1&amp;color=0,0,0&amp;vtp=1&amp;bt=1&amp;bbb=1&amp;hb=1"/>
              <p:cNvSpPr/>
              <p:nvPr/>
            </p:nvSpPr>
            <p:spPr>
              <a:xfrm>
                <a:off x="722376" y="10101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(1)A装置中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a:solidFill>
                      <a:srgbClr val="000000"/>
                    </a:solidFill>
                    <a:latin typeface="微软雅黑" pitchFamily="34" charset="0"/>
                    <a:ea typeface="微软雅黑" pitchFamily="34" charset="-122"/>
                    <a:cs typeface="微软雅黑" pitchFamily="34" charset="-120"/>
                  </a:rPr>
                  <a:t>溶液的作用是除去空气中的</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，C装置内所盛试剂是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装置的作用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若没有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装置</a:t>
                </a:r>
                <a:r>
                  <a:rPr lang="en-US" altLang="zh-CN" sz="2000" b="0" i="0">
                    <a:solidFill>
                      <a:srgbClr val="000000"/>
                    </a:solidFill>
                    <a:latin typeface="微软雅黑" pitchFamily="34" charset="0"/>
                    <a:ea typeface="微软雅黑" pitchFamily="34" charset="-122"/>
                    <a:cs typeface="微软雅黑" pitchFamily="34" charset="-120"/>
                  </a:rPr>
                  <a:t>，测定的结果</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填“偏高”“偏低”或“无影响”，下同)；若没有A装置，B装置左侧用橡皮塞封闭</a:t>
                </a:r>
                <a:r>
                  <a:rPr lang="en-US" altLang="zh-CN" sz="2000" b="0" i="0">
                    <a:solidFill>
                      <a:srgbClr val="000000"/>
                    </a:solidFill>
                    <a:latin typeface="微软雅黑" pitchFamily="34" charset="0"/>
                    <a:ea typeface="微软雅黑" pitchFamily="34" charset="-122"/>
                    <a:cs typeface="微软雅黑" pitchFamily="34" charset="-120"/>
                  </a:rPr>
                  <a:t>，实</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验结果将</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53_1#bbdea81f4?vopoq=1&amp;pid=82fd75cc1&amp;color=0,0,0&amp;vtp=1&amp;bt=1&amp;bbb=1&amp;hb=1"/>
              <p:cNvSpPr>
                <a:spLocks noRot="1" noChangeAspect="1" noMove="1" noResize="1" noEditPoints="1" noAdjustHandles="1" noChangeArrowheads="1" noChangeShapeType="1" noTextEdit="1"/>
              </p:cNvSpPr>
              <p:nvPr/>
            </p:nvSpPr>
            <p:spPr>
              <a:xfrm>
                <a:off x="722376" y="1010100"/>
                <a:ext cx="10753344" cy="1757553"/>
              </a:xfrm>
              <a:prstGeom prst="rect">
                <a:avLst/>
              </a:prstGeom>
              <a:blipFill>
                <a:blip r:embed="rId3"/>
                <a:stretch>
                  <a:fillRect l="-1474" r="-1304" b="-86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54_1#bbdea81f4.blank?vopoq=1&amp;pid=82fd75cc1&amp;color=0,0,0&amp;vpa=17&amp;vtp=1&amp;bbb=1"/>
              <p:cNvSpPr/>
              <p:nvPr/>
            </p:nvSpPr>
            <p:spPr>
              <a:xfrm>
                <a:off x="5703951" y="1065408"/>
                <a:ext cx="582041"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54_1#bbdea81f4.blank?vopoq=1&amp;pid=82fd75cc1&amp;color=0,0,0&amp;vpa=17&amp;vtp=1&amp;bbb=1"/>
              <p:cNvSpPr>
                <a:spLocks noRot="1" noChangeAspect="1" noMove="1" noResize="1" noEditPoints="1" noAdjustHandles="1" noChangeArrowheads="1" noChangeShapeType="1" noTextEdit="1"/>
              </p:cNvSpPr>
              <p:nvPr/>
            </p:nvSpPr>
            <p:spPr>
              <a:xfrm>
                <a:off x="5703951" y="1065408"/>
                <a:ext cx="582041" cy="285052"/>
              </a:xfrm>
              <a:prstGeom prst="rect">
                <a:avLst/>
              </a:prstGeom>
              <a:blipFill>
                <a:blip r:embed="rId4"/>
                <a:stretch>
                  <a:fillRect l="-5263" b="-23404"/>
                </a:stretch>
              </a:blipFill>
              <a:ln/>
            </p:spPr>
            <p:txBody>
              <a:bodyPr/>
              <a:lstStyle/>
              <a:p>
                <a:r>
                  <a:rPr lang="zh-CN" altLang="en-US">
                    <a:noFill/>
                  </a:rPr>
                  <a:t> </a:t>
                </a:r>
              </a:p>
            </p:txBody>
          </p:sp>
        </mc:Fallback>
      </mc:AlternateContent>
      <p:sp>
        <p:nvSpPr>
          <p:cNvPr id="4" name="QB_8_AN.55_1#bbdea81f4.blank?vopoq=1&amp;pid=82fd75cc1&amp;color=0,0,0&amp;vpa=18&amp;vtp=1&amp;bbb=1"/>
          <p:cNvSpPr/>
          <p:nvPr/>
        </p:nvSpPr>
        <p:spPr>
          <a:xfrm>
            <a:off x="8767826" y="97200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浓硫酸</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8_AN.56_1#bbdea81f4.blank?vopoq=1&amp;pid=82fd75cc1&amp;color=0,0,0&amp;vpa=19&amp;vtp=1&amp;bbb=1"/>
              <p:cNvSpPr/>
              <p:nvPr/>
            </p:nvSpPr>
            <p:spPr>
              <a:xfrm>
                <a:off x="985901" y="1510988"/>
                <a:ext cx="7169595"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防止空气中的</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2000" b="1" i="0" dirty="0">
                    <a:solidFill>
                      <a:srgbClr val="00B050"/>
                    </a:solidFill>
                    <a:latin typeface="微软雅黑" pitchFamily="34" charset="0"/>
                    <a:ea typeface="微软雅黑" pitchFamily="34" charset="-122"/>
                    <a:cs typeface="微软雅黑" pitchFamily="34" charset="-120"/>
                  </a:rPr>
                  <a:t>进入D装置，避免对实验结果造成干扰</a:t>
                </a:r>
                <a:endParaRPr lang="en-US" altLang="zh-CN" sz="2000" dirty="0">
                  <a:solidFill>
                    <a:srgbClr val="00B050"/>
                  </a:solidFill>
                </a:endParaRPr>
              </a:p>
            </p:txBody>
          </p:sp>
        </mc:Choice>
        <mc:Fallback xmlns="">
          <p:sp>
            <p:nvSpPr>
              <p:cNvPr id="5" name="QB_8_AN.56_1#bbdea81f4.blank?vopoq=1&amp;pid=82fd75cc1&amp;color=0,0,0&amp;vpa=19&amp;vtp=1&amp;bbb=1"/>
              <p:cNvSpPr>
                <a:spLocks noRot="1" noChangeAspect="1" noMove="1" noResize="1" noEditPoints="1" noAdjustHandles="1" noChangeArrowheads="1" noChangeShapeType="1" noTextEdit="1"/>
              </p:cNvSpPr>
              <p:nvPr/>
            </p:nvSpPr>
            <p:spPr>
              <a:xfrm>
                <a:off x="985901" y="1510988"/>
                <a:ext cx="7169595" cy="303784"/>
              </a:xfrm>
              <a:prstGeom prst="rect">
                <a:avLst/>
              </a:prstGeom>
              <a:blipFill>
                <a:blip r:embed="rId5"/>
                <a:stretch>
                  <a:fillRect l="-1020" t="-28000" r="-935" b="-48000"/>
                </a:stretch>
              </a:blipFill>
              <a:ln/>
            </p:spPr>
            <p:txBody>
              <a:bodyPr/>
              <a:lstStyle/>
              <a:p>
                <a:r>
                  <a:rPr lang="zh-CN" altLang="en-US">
                    <a:noFill/>
                  </a:rPr>
                  <a:t> </a:t>
                </a:r>
              </a:p>
            </p:txBody>
          </p:sp>
        </mc:Fallback>
      </mc:AlternateContent>
      <p:sp>
        <p:nvSpPr>
          <p:cNvPr id="6" name="QB_8_AN.57_1#bbdea81f4.blank?vopoq=1&amp;pid=82fd75cc1&amp;color=0,0,0&amp;vpa=20&amp;vtp=1&amp;bbb=1"/>
          <p:cNvSpPr/>
          <p:nvPr/>
        </p:nvSpPr>
        <p:spPr>
          <a:xfrm>
            <a:off x="731901" y="188640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偏高</a:t>
            </a:r>
            <a:endParaRPr lang="en-US" altLang="zh-CN" sz="2000" dirty="0">
              <a:solidFill>
                <a:srgbClr val="00B050"/>
              </a:solidFill>
            </a:endParaRPr>
          </a:p>
        </p:txBody>
      </p:sp>
      <p:sp>
        <p:nvSpPr>
          <p:cNvPr id="7" name="QB_8_AN.58_1#bbdea81f4.blank?vopoq=1&amp;pid=82fd75cc1&amp;color=0,0,0&amp;vpa=21&amp;vtp=1&amp;bbb=1"/>
          <p:cNvSpPr/>
          <p:nvPr/>
        </p:nvSpPr>
        <p:spPr>
          <a:xfrm>
            <a:off x="1747901" y="23245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偏低</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8" name="QB_8_AS.59_1#bbdea81f4?vopoq=1&amp;pid=82fd75cc1&amp;color=0,0,0&amp;vtp=1&amp;bbb=1&amp;hb=1"/>
              <p:cNvSpPr/>
              <p:nvPr/>
            </p:nvSpPr>
            <p:spPr>
              <a:xfrm>
                <a:off x="722376" y="2777178"/>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若没有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装置，空气中的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会进入D装置，使D装置增加的质量偏大</a:t>
                </a:r>
                <a:r>
                  <a:rPr lang="en-US" altLang="zh-CN" sz="2000" b="0" i="0">
                    <a:solidFill>
                      <a:srgbClr val="000000"/>
                    </a:solidFill>
                    <a:latin typeface="微软雅黑" pitchFamily="34" charset="0"/>
                    <a:ea typeface="微软雅黑" pitchFamily="34" charset="-122"/>
                    <a:cs typeface="微软雅黑" pitchFamily="34" charset="-120"/>
                  </a:rPr>
                  <a:t>，测定的结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果偏高</a:t>
                </a:r>
                <a:r>
                  <a:rPr lang="en-US" altLang="zh-CN" sz="2000" b="0" i="0" dirty="0">
                    <a:solidFill>
                      <a:srgbClr val="000000"/>
                    </a:solidFill>
                    <a:latin typeface="微软雅黑" pitchFamily="34" charset="0"/>
                    <a:ea typeface="微软雅黑" pitchFamily="34" charset="-122"/>
                    <a:cs typeface="微软雅黑" pitchFamily="34" charset="-120"/>
                  </a:rPr>
                  <a:t>；若没有A装置，B装置左侧用橡皮塞封闭，则B装置中产生的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不能完全进入D</a:t>
                </a:r>
                <a:r>
                  <a:rPr lang="en-US" altLang="zh-CN" sz="2000" b="0" i="0">
                    <a:solidFill>
                      <a:srgbClr val="000000"/>
                    </a:solidFill>
                    <a:latin typeface="微软雅黑" pitchFamily="34" charset="0"/>
                    <a:ea typeface="微软雅黑" pitchFamily="34" charset="-122"/>
                    <a:cs typeface="微软雅黑" pitchFamily="34" charset="-120"/>
                  </a:rPr>
                  <a:t>装置，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实验结果将偏低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8" name="QB_8_AS.59_1#bbdea81f4?vopoq=1&amp;pid=82fd75cc1&amp;color=0,0,0&amp;vtp=1&amp;bbb=1&amp;hb=1"/>
              <p:cNvSpPr>
                <a:spLocks noRot="1" noChangeAspect="1" noMove="1" noResize="1" noEditPoints="1" noAdjustHandles="1" noChangeArrowheads="1" noChangeShapeType="1" noTextEdit="1"/>
              </p:cNvSpPr>
              <p:nvPr/>
            </p:nvSpPr>
            <p:spPr>
              <a:xfrm>
                <a:off x="722376" y="2777178"/>
                <a:ext cx="10753344" cy="1326134"/>
              </a:xfrm>
              <a:prstGeom prst="rect">
                <a:avLst/>
              </a:prstGeom>
              <a:blipFill>
                <a:blip r:embed="rId6"/>
                <a:stretch>
                  <a:fillRect l="-1587" t="-461" r="-964"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500"/>
                                        <p:tgtEl>
                                          <p:spTgt spid="8">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60_1#f1a8f1ca8?vopoq=1&amp;pid=82fd75cc1&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(2)</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是重要化工原料，为研究其性质，分别取少量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溶液进行下列实验。</a:t>
                </a:r>
                <a:endParaRPr lang="en-US" altLang="zh-CN" sz="2000" dirty="0"/>
              </a:p>
            </p:txBody>
          </p:sp>
        </mc:Choice>
        <mc:Fallback xmlns="">
          <p:sp>
            <p:nvSpPr>
              <p:cNvPr id="2" name="QO_8_BD.60_1#f1a8f1ca8?vopoq=1&amp;pid=82fd75cc1&amp;color=0,0,0&amp;vtp=1&amp;bt=1&amp;bbb=1"/>
              <p:cNvSpPr>
                <a:spLocks noRot="1" noChangeAspect="1" noMove="1" noResize="1" noEditPoints="1" noAdjustHandles="1" noChangeArrowheads="1" noChangeShapeType="1" noTextEdit="1"/>
              </p:cNvSpPr>
              <p:nvPr/>
            </p:nvSpPr>
            <p:spPr>
              <a:xfrm>
                <a:off x="722376" y="972000"/>
                <a:ext cx="10753344" cy="399034"/>
              </a:xfrm>
              <a:prstGeom prst="rect">
                <a:avLst/>
              </a:prstGeom>
              <a:blipFill>
                <a:blip r:embed="rId3"/>
                <a:stretch>
                  <a:fillRect l="-1474" b="-37879"/>
                </a:stretch>
              </a:blipFill>
              <a:ln/>
            </p:spPr>
            <p:txBody>
              <a:bodyPr/>
              <a:lstStyle/>
              <a:p>
                <a:r>
                  <a:rPr lang="zh-CN" altLang="en-US">
                    <a:noFill/>
                  </a:rPr>
                  <a:t> </a:t>
                </a:r>
              </a:p>
            </p:txBody>
          </p:sp>
        </mc:Fallback>
      </mc:AlternateContent>
      <p:sp>
        <p:nvSpPr>
          <p:cNvPr id="3" name="QB_9_BD.61_1#0d928ca35?vopoq=1&amp;pid=f1a8f1ca8&amp;color=0,0,0&amp;vtp=1&amp;bbb=1"/>
          <p:cNvSpPr/>
          <p:nvPr/>
        </p:nvSpPr>
        <p:spPr>
          <a:xfrm>
            <a:off x="722376" y="13729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①与碱反应：滴加澄清石灰水</a:t>
            </a:r>
            <a:r>
              <a:rPr lang="en-US" altLang="zh-CN" sz="2000" b="0" i="0">
                <a:solidFill>
                  <a:srgbClr val="000000"/>
                </a:solidFill>
                <a:latin typeface="微软雅黑" pitchFamily="34" charset="0"/>
                <a:ea typeface="微软雅黑" pitchFamily="34" charset="-122"/>
                <a:cs typeface="微软雅黑" pitchFamily="34" charset="-120"/>
              </a:rPr>
              <a:t>，现象为</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9_AN.62_1#0d928ca35.blank?vopoq=1&amp;pid=f1a8f1ca8&amp;color=0,0,0&amp;vpa=22&amp;vtp=1&amp;bbb=1"/>
          <p:cNvSpPr/>
          <p:nvPr/>
        </p:nvSpPr>
        <p:spPr>
          <a:xfrm>
            <a:off x="5049901" y="1315789"/>
            <a:ext cx="1454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溶液变浑浊</a:t>
            </a:r>
            <a:endParaRPr lang="en-US" altLang="zh-CN" sz="2000" dirty="0"/>
          </a:p>
        </p:txBody>
      </p:sp>
      <mc:AlternateContent xmlns:mc="http://schemas.openxmlformats.org/markup-compatibility/2006" xmlns:a14="http://schemas.microsoft.com/office/drawing/2010/main">
        <mc:Choice Requires="a14">
          <p:sp>
            <p:nvSpPr>
              <p:cNvPr id="5" name="QB_9_AS.63_1#0d928ca35?vopoq=1&amp;pid=f1a8f1ca8&amp;color=0,0,0&amp;vtp=1&amp;bbb=1"/>
              <p:cNvSpPr/>
              <p:nvPr/>
            </p:nvSpPr>
            <p:spPr>
              <a:xfrm>
                <a:off x="722376" y="1760289"/>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发生复分解反应生成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沉淀，故现象为溶液变浑浊。</a:t>
                </a:r>
                <a:endParaRPr lang="en-US" altLang="zh-CN" sz="2200" dirty="0"/>
              </a:p>
            </p:txBody>
          </p:sp>
        </mc:Choice>
        <mc:Fallback xmlns="">
          <p:sp>
            <p:nvSpPr>
              <p:cNvPr id="5" name="QB_9_AS.63_1#0d928ca35?vopoq=1&amp;pid=f1a8f1ca8&amp;color=0,0,0&amp;vtp=1&amp;bbb=1"/>
              <p:cNvSpPr>
                <a:spLocks noRot="1" noChangeAspect="1" noMove="1" noResize="1" noEditPoints="1" noAdjustHandles="1" noChangeArrowheads="1" noChangeShapeType="1" noTextEdit="1"/>
              </p:cNvSpPr>
              <p:nvPr/>
            </p:nvSpPr>
            <p:spPr>
              <a:xfrm>
                <a:off x="722376" y="1760289"/>
                <a:ext cx="10753344" cy="425260"/>
              </a:xfrm>
              <a:prstGeom prst="rect">
                <a:avLst/>
              </a:prstGeom>
              <a:blipFill>
                <a:blip r:embed="rId4"/>
                <a:stretch>
                  <a:fillRect l="-1587" b="-40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9_BD.64_1#4618f6b97?vopoq=1&amp;pid=f1a8f1ca8&amp;color=0,0,0&amp;vtp=1&amp;bt=1&amp;bbb=1"/>
              <p:cNvSpPr/>
              <p:nvPr/>
            </p:nvSpPr>
            <p:spPr>
              <a:xfrm>
                <a:off x="722376" y="1010100"/>
                <a:ext cx="10864850"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②与盐反应：滴加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溶液，产生白色沉淀，则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可能为</a:t>
                </a: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写其中一种的名称)。</a:t>
                </a:r>
                <a:endParaRPr lang="en-US" altLang="zh-CN" sz="2000" dirty="0"/>
              </a:p>
            </p:txBody>
          </p:sp>
        </mc:Choice>
        <mc:Fallback xmlns="">
          <p:sp>
            <p:nvSpPr>
              <p:cNvPr id="2" name="QB_9_BD.64_1#4618f6b97?vopoq=1&amp;pid=f1a8f1ca8&amp;color=0,0,0&amp;vtp=1&amp;bt=1&amp;bbb=1"/>
              <p:cNvSpPr>
                <a:spLocks noRot="1" noChangeAspect="1" noMove="1" noResize="1" noEditPoints="1" noAdjustHandles="1" noChangeArrowheads="1" noChangeShapeType="1" noTextEdit="1"/>
              </p:cNvSpPr>
              <p:nvPr/>
            </p:nvSpPr>
            <p:spPr>
              <a:xfrm>
                <a:off x="722376" y="1010100"/>
                <a:ext cx="10864850" cy="385953"/>
              </a:xfrm>
              <a:prstGeom prst="rect">
                <a:avLst/>
              </a:prstGeom>
              <a:blipFill>
                <a:blip r:embed="rId3"/>
                <a:stretch>
                  <a:fillRect l="-1459" t="-4762" r="-505" b="-39683"/>
                </a:stretch>
              </a:blipFill>
              <a:ln/>
            </p:spPr>
            <p:txBody>
              <a:bodyPr/>
              <a:lstStyle/>
              <a:p>
                <a:r>
                  <a:rPr lang="zh-CN" altLang="en-US">
                    <a:noFill/>
                  </a:rPr>
                  <a:t> </a:t>
                </a:r>
              </a:p>
            </p:txBody>
          </p:sp>
        </mc:Fallback>
      </mc:AlternateContent>
      <p:sp>
        <p:nvSpPr>
          <p:cNvPr id="3" name="QB_9_AN.65_1#4618f6b97.blank?vopoq=1&amp;pid=f1a8f1ca8&amp;color=0,0,0&amp;vpa=23&amp;vtp=1&amp;bbb=1"/>
          <p:cNvSpPr/>
          <p:nvPr/>
        </p:nvSpPr>
        <p:spPr>
          <a:xfrm>
            <a:off x="6583426" y="952950"/>
            <a:ext cx="24130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氯化钙(或氯化钡等)</a:t>
            </a:r>
            <a:endParaRPr lang="en-US" altLang="zh-CN" sz="2000" dirty="0"/>
          </a:p>
        </p:txBody>
      </p:sp>
      <mc:AlternateContent xmlns:mc="http://schemas.openxmlformats.org/markup-compatibility/2006" xmlns:a14="http://schemas.microsoft.com/office/drawing/2010/main">
        <mc:Choice Requires="a14">
          <p:sp>
            <p:nvSpPr>
              <p:cNvPr id="4" name="QB_9_AS.66_1#4618f6b97?vopoq=1&amp;pid=f1a8f1ca8&amp;color=0,0,0&amp;vtp=1&amp;bbb=1&amp;hb=1"/>
              <p:cNvSpPr/>
              <p:nvPr/>
            </p:nvSpPr>
            <p:spPr>
              <a:xfrm>
                <a:off x="722376" y="1405577"/>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能与可溶性钙盐、钡盐等反应生成白色沉淀，故碳酸钠溶液中滴加的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溶液可能为</a:t>
                </a: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溶液等。</a:t>
                </a:r>
                <a:endParaRPr lang="en-US" altLang="zh-CN" sz="2200" dirty="0"/>
              </a:p>
            </p:txBody>
          </p:sp>
        </mc:Choice>
        <mc:Fallback xmlns="">
          <p:sp>
            <p:nvSpPr>
              <p:cNvPr id="4" name="QB_9_AS.66_1#4618f6b97?vopoq=1&amp;pid=f1a8f1ca8&amp;color=0,0,0&amp;vtp=1&amp;bbb=1&amp;hb=1"/>
              <p:cNvSpPr>
                <a:spLocks noRot="1" noChangeAspect="1" noMove="1" noResize="1" noEditPoints="1" noAdjustHandles="1" noChangeArrowheads="1" noChangeShapeType="1" noTextEdit="1"/>
              </p:cNvSpPr>
              <p:nvPr/>
            </p:nvSpPr>
            <p:spPr>
              <a:xfrm>
                <a:off x="722376" y="1405577"/>
                <a:ext cx="10753344" cy="936879"/>
              </a:xfrm>
              <a:prstGeom prst="rect">
                <a:avLst/>
              </a:prstGeom>
              <a:blipFill>
                <a:blip r:embed="rId4"/>
                <a:stretch>
                  <a:fillRect l="-1587" b="-1895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9_BD.67_1#7ecd936b4?vopoq=1&amp;pid=f1a8f1ca8&amp;color=0,0,0&amp;vtp=1&amp;bt=1&amp;bbb=1&amp;hb=1"/>
          <p:cNvSpPr/>
          <p:nvPr/>
        </p:nvSpPr>
        <p:spPr>
          <a:xfrm>
            <a:off x="722376" y="10101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③与酸反应：滴加盐酸，开始没有气泡，反应产生两种盐</a:t>
            </a:r>
            <a:r>
              <a:rPr lang="en-US" altLang="zh-CN" sz="2000" b="0" i="0">
                <a:solidFill>
                  <a:srgbClr val="000000"/>
                </a:solidFill>
                <a:latin typeface="微软雅黑" pitchFamily="34" charset="0"/>
                <a:ea typeface="微软雅黑" pitchFamily="34" charset="-122"/>
                <a:cs typeface="微软雅黑" pitchFamily="34" charset="-120"/>
              </a:rPr>
              <a:t>，推测两种盐的化学式为</a:t>
            </a:r>
            <a:r>
              <a:rPr lang="en-US" altLang="zh-CN" sz="2000" i="0">
                <a:solidFill>
                  <a:srgbClr val="000000"/>
                </a:solidFill>
                <a:latin typeface="SimSun" pitchFamily="34" charset="0"/>
                <a:ea typeface="SimSun" pitchFamily="34" charset="-122"/>
                <a:cs typeface="SimSun" pitchFamily="34" charset="-120"/>
              </a:rPr>
              <a:t>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3" name="QB_9_AN.68_1#7ecd936b4.blank?vopoq=1&amp;pid=f1a8f1ca8&amp;color=0,0,0&amp;vpa=24&amp;vtp=1&amp;bbb=1&amp;hb=1"/>
              <p:cNvSpPr/>
              <p:nvPr/>
            </p:nvSpPr>
            <p:spPr>
              <a:xfrm>
                <a:off x="722377" y="972000"/>
                <a:ext cx="10749631" cy="856552"/>
              </a:xfrm>
              <a:prstGeom prst="rect">
                <a:avLst/>
              </a:prstGeom>
              <a:noFill/>
              <a:ln/>
            </p:spPr>
            <p:txBody>
              <a:bodyPr wrap="square" lIns="0" tIns="0" rIns="0" bIns="0" rtlCol="0" anchor="t"/>
              <a:lstStyle/>
              <a:p>
                <a:pPr latinLnBrk="1">
                  <a:lnSpc>
                    <a:spcPts val="3567"/>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𝐍𝐚𝐇𝐂𝐎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9_AN.68_1#7ecd936b4.blank?vopoq=1&amp;pid=f1a8f1ca8&amp;color=0,0,0&amp;vpa=24&amp;vtp=1&amp;bbb=1&amp;hb=1"/>
              <p:cNvSpPr>
                <a:spLocks noRot="1" noChangeAspect="1" noMove="1" noResize="1" noEditPoints="1" noAdjustHandles="1" noChangeArrowheads="1" noChangeShapeType="1" noTextEdit="1"/>
              </p:cNvSpPr>
              <p:nvPr/>
            </p:nvSpPr>
            <p:spPr>
              <a:xfrm>
                <a:off x="722377" y="972000"/>
                <a:ext cx="10749631" cy="856552"/>
              </a:xfrm>
              <a:prstGeom prst="rect">
                <a:avLst/>
              </a:prstGeom>
              <a:blipFill>
                <a:blip r:embed="rId3"/>
                <a:stretch>
                  <a:fillRect l="-908" r="-57" b="-425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9_AS.69_1#7ecd936b4?vopoq=1&amp;pid=f1a8f1ca8&amp;color=0,0,0&amp;vtp=1&amp;bbb=1&amp;hb=1"/>
              <p:cNvSpPr/>
              <p:nvPr/>
            </p:nvSpPr>
            <p:spPr>
              <a:xfrm>
                <a:off x="722376" y="1862777"/>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溶液中滴加盐酸，开始没有气泡，是因为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的量较少</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反应生成</a:t>
                </a:r>
              </a:p>
              <a:p>
                <a:pPr latinLnBrk="1">
                  <a:lnSpc>
                    <a:spcPts val="38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，即反应生成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两种盐。</a:t>
                </a:r>
                <a:endParaRPr lang="en-US" altLang="zh-CN" sz="2200" dirty="0"/>
              </a:p>
            </p:txBody>
          </p:sp>
        </mc:Choice>
        <mc:Fallback xmlns="">
          <p:sp>
            <p:nvSpPr>
              <p:cNvPr id="4" name="QB_9_AS.69_1#7ecd936b4?vopoq=1&amp;pid=f1a8f1ca8&amp;color=0,0,0&amp;vtp=1&amp;bbb=1&amp;hb=1"/>
              <p:cNvSpPr>
                <a:spLocks noRot="1" noChangeAspect="1" noMove="1" noResize="1" noEditPoints="1" noAdjustHandles="1" noChangeArrowheads="1" noChangeShapeType="1" noTextEdit="1"/>
              </p:cNvSpPr>
              <p:nvPr/>
            </p:nvSpPr>
            <p:spPr>
              <a:xfrm>
                <a:off x="722376" y="1862777"/>
                <a:ext cx="10753344" cy="936879"/>
              </a:xfrm>
              <a:prstGeom prst="rect">
                <a:avLst/>
              </a:prstGeom>
              <a:blipFill>
                <a:blip r:embed="rId4"/>
                <a:stretch>
                  <a:fillRect l="-1587" b="-1895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70_1#82fd75cc1?vopoq=1&amp;pid=462b0c9ad&amp;color=0,0,0&amp;vtp=1&amp;bt=1&amp;bbb=1&amp;hb=1"/>
              <p:cNvSpPr/>
              <p:nvPr/>
            </p:nvSpPr>
            <p:spPr>
              <a:xfrm>
                <a:off x="722376" y="972000"/>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膨松剂的主要成分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受热放出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，要测定该膨松剂受热放出气体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则要利用</a:t>
                </a:r>
                <a:r>
                  <a:rPr lang="en-US" altLang="zh-CN" sz="2000" b="0" i="0" dirty="0">
                    <a:solidFill>
                      <a:srgbClr val="000000"/>
                    </a:solidFill>
                    <a:latin typeface="微软雅黑" pitchFamily="34" charset="0"/>
                    <a:ea typeface="微软雅黑" pitchFamily="34" charset="-122"/>
                    <a:cs typeface="微软雅黑" pitchFamily="34" charset="-120"/>
                  </a:rPr>
                  <a:t>A装置除去空气中的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，并将装置内含</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的空气排出</a:t>
                </a:r>
                <a:r>
                  <a:rPr lang="en-US" altLang="zh-CN" sz="2000" b="0" i="0">
                    <a:solidFill>
                      <a:srgbClr val="000000"/>
                    </a:solidFill>
                    <a:latin typeface="微软雅黑" pitchFamily="34" charset="0"/>
                    <a:ea typeface="微软雅黑" pitchFamily="34" charset="-122"/>
                    <a:cs typeface="微软雅黑" pitchFamily="34" charset="-120"/>
                  </a:rPr>
                  <a:t>，防止空气中的二氧化碳干扰实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验</a:t>
                </a:r>
                <a:r>
                  <a:rPr lang="en-US" altLang="zh-CN" sz="2000" b="0" i="0" dirty="0">
                    <a:solidFill>
                      <a:srgbClr val="000000"/>
                    </a:solidFill>
                    <a:latin typeface="微软雅黑" pitchFamily="34" charset="0"/>
                    <a:ea typeface="微软雅黑" pitchFamily="34" charset="-122"/>
                    <a:cs typeface="微软雅黑" pitchFamily="34" charset="-120"/>
                  </a:rPr>
                  <a:t>，同时使生成的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完全进入D装置中。由于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受热分解产生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a:t>
                </a:r>
                <a:r>
                  <a:rPr lang="en-US" altLang="zh-CN" sz="2000" b="0" i="0">
                    <a:solidFill>
                      <a:srgbClr val="000000"/>
                    </a:solidFill>
                    <a:latin typeface="微软雅黑" pitchFamily="34" charset="0"/>
                    <a:ea typeface="微软雅黑" pitchFamily="34" charset="-122"/>
                    <a:cs typeface="微软雅黑" pitchFamily="34" charset="-120"/>
                  </a:rPr>
                  <a:t>C装置盛放浓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硫酸除去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，D装置吸收B装置中生成的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，D装置增加的质量即生成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的质量，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装置中碱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石灰防止空气中的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进入D装置中。</a:t>
                </a:r>
                <a:endParaRPr lang="en-US" altLang="zh-CN" sz="2000" dirty="0"/>
              </a:p>
            </p:txBody>
          </p:sp>
        </mc:Choice>
        <mc:Fallback xmlns="">
          <p:sp>
            <p:nvSpPr>
              <p:cNvPr id="2" name="QO_7_EX.70_1#82fd75cc1?vopoq=1&amp;pid=462b0c9ad&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a:blip r:embed="rId3"/>
                <a:stretch>
                  <a:fillRect l="-1474" r="-1134" b="-68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15995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1_1#bfe623c6d?sp=1&amp;vopoq=1&amp;pid=30b587d15&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[江西上饶一中2025高一期中]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某兴趣小组在实验室模拟侯氏制碱法制备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，部分实验装</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置如图所示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71_1#bfe623c6d?sp=1&amp;vopoq=1&amp;pid=30b587d1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510" b="-17986"/>
                </a:stretch>
              </a:blipFill>
              <a:ln/>
            </p:spPr>
            <p:txBody>
              <a:bodyPr/>
              <a:lstStyle/>
              <a:p>
                <a:r>
                  <a:rPr lang="zh-CN" altLang="en-US">
                    <a:noFill/>
                  </a:rPr>
                  <a:t> </a:t>
                </a:r>
              </a:p>
            </p:txBody>
          </p:sp>
        </mc:Fallback>
      </mc:AlternateContent>
      <p:sp>
        <p:nvSpPr>
          <p:cNvPr id="3" name="QC_7_AN.72_1#bfe623c6d.bracket?vopoq=1&amp;pid=30b587d15&amp;color=0,0,0&amp;vpa=25&amp;vtp=1"/>
          <p:cNvSpPr/>
          <p:nvPr/>
        </p:nvSpPr>
        <p:spPr>
          <a:xfrm>
            <a:off x="4478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7_BD.71_2#bfe623c6d?htil=4&amp;vopoq=1&amp;pid=30b587d1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06639" y="1947613"/>
            <a:ext cx="4846320"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71_3#bfe623c6d.choices?htil=4&amp;vopoq=1&amp;pid=30b587d15&amp;color=0,0,0&amp;vtp=1&amp;bbb=1&amp;hb=1"/>
              <p:cNvSpPr/>
              <p:nvPr/>
            </p:nvSpPr>
            <p:spPr>
              <a:xfrm>
                <a:off x="722376" y="1872810"/>
                <a:ext cx="5769864"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A.开始实验时，应先打开活塞Ⅱ，再打开活塞Ⅲ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.实验过程中向启普发生器中添加液体时</a:t>
                </a:r>
                <a:r>
                  <a:rPr lang="en-US" altLang="zh-CN" sz="2000" b="0" i="0">
                    <a:solidFill>
                      <a:srgbClr val="000000"/>
                    </a:solidFill>
                    <a:latin typeface="微软雅黑" pitchFamily="34" charset="0"/>
                    <a:ea typeface="微软雅黑" pitchFamily="34" charset="-122"/>
                    <a:cs typeface="微软雅黑" pitchFamily="34" charset="-120"/>
                  </a:rPr>
                  <a:t>，应取下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微软雅黑" pitchFamily="34" charset="0"/>
                    <a:ea typeface="微软雅黑" pitchFamily="34" charset="-122"/>
                    <a:cs typeface="微软雅黑" pitchFamily="34" charset="-120"/>
                  </a:rPr>
                  <a:t>处胶塞加入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.试剂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为冰水，以降低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的溶解度</a:t>
                </a:r>
                <a:r>
                  <a:rPr lang="en-US" altLang="zh-CN" sz="2000" b="0" i="0">
                    <a:solidFill>
                      <a:srgbClr val="000000"/>
                    </a:solidFill>
                    <a:latin typeface="微软雅黑" pitchFamily="34" charset="0"/>
                    <a:ea typeface="微软雅黑" pitchFamily="34" charset="-122"/>
                    <a:cs typeface="微软雅黑" pitchFamily="34" charset="-120"/>
                  </a:rPr>
                  <a:t>，促进晶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体的析出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.所用试剂有稀硫酸、浓硫酸、</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、饱和食盐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、蒸馏水</a:t>
                </a:r>
                <a:endParaRPr lang="en-US" altLang="zh-CN" sz="2000" dirty="0"/>
              </a:p>
            </p:txBody>
          </p:sp>
        </mc:Choice>
        <mc:Fallback xmlns="">
          <p:sp>
            <p:nvSpPr>
              <p:cNvPr id="5" name="QC_7_BD.71_3#bfe623c6d.choices?htil=4&amp;vopoq=1&amp;pid=30b587d15&amp;color=0,0,0&amp;vtp=1&amp;bbb=1&amp;hb=1"/>
              <p:cNvSpPr>
                <a:spLocks noRot="1" noChangeAspect="1" noMove="1" noResize="1" noEditPoints="1" noAdjustHandles="1" noChangeArrowheads="1" noChangeShapeType="1" noTextEdit="1"/>
              </p:cNvSpPr>
              <p:nvPr/>
            </p:nvSpPr>
            <p:spPr>
              <a:xfrm>
                <a:off x="722376" y="1872810"/>
                <a:ext cx="5769864" cy="3180334"/>
              </a:xfrm>
              <a:prstGeom prst="rect">
                <a:avLst/>
              </a:prstGeom>
              <a:blipFill>
                <a:blip r:embed="rId5"/>
                <a:stretch>
                  <a:fillRect l="-2748" b="-478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EX.73_1#bfe623c6d?vopoq=1&amp;pid=30b587d15&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试剂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为盐酸，试剂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为碳酸钙，用于制取二氧化碳，试剂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为饱和碳酸氢钠溶液，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用于除去二氧化碳中的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；将二氧化碳通入氨化的饱和食盐水中，反应生成碳酸氢钠</a:t>
                </a:r>
                <a:r>
                  <a:rPr lang="en-US" altLang="zh-CN" sz="2000" b="0" i="0">
                    <a:solidFill>
                      <a:srgbClr val="000000"/>
                    </a:solidFill>
                    <a:latin typeface="微软雅黑" pitchFamily="34" charset="0"/>
                    <a:ea typeface="微软雅黑" pitchFamily="34" charset="-122"/>
                    <a:cs typeface="微软雅黑" pitchFamily="34" charset="-120"/>
                  </a:rPr>
                  <a:t>，过量的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氨气用水或稀硫酸吸收</a:t>
                </a:r>
                <a:r>
                  <a:rPr lang="en-US" altLang="zh-CN" sz="2000" b="0" i="0" dirty="0">
                    <a:solidFill>
                      <a:srgbClr val="000000"/>
                    </a:solidFill>
                    <a:latin typeface="微软雅黑" pitchFamily="34" charset="0"/>
                    <a:ea typeface="微软雅黑" pitchFamily="34" charset="-122"/>
                    <a:cs typeface="微软雅黑" pitchFamily="34" charset="-120"/>
                  </a:rPr>
                  <a:t>，且要防止倒吸。</a:t>
                </a:r>
                <a:endParaRPr lang="en-US" altLang="zh-CN" sz="2000" dirty="0"/>
              </a:p>
            </p:txBody>
          </p:sp>
        </mc:Choice>
        <mc:Fallback xmlns="">
          <p:sp>
            <p:nvSpPr>
              <p:cNvPr id="2" name="QC_7_EX.73_1#bfe623c6d?vopoq=1&amp;pid=30b587d15&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b="-1157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7" name="P_7_BD#958c54cba?colgroup=8,16,15&amp;pid=4547d0e02&amp;color=0,0,0&amp;mp=1&amp;vtp=1&amp;bt=1&amp;bbb=1&amp;hb=1"/>
              <p:cNvGraphicFramePr>
                <a:graphicFrameLocks noGrp="1"/>
              </p:cNvGraphicFramePr>
              <p:nvPr>
                <p:extLst>
                  <p:ext uri="{D42A27DB-BD31-4B8C-83A1-F6EECF244321}">
                    <p14:modId xmlns:p14="http://schemas.microsoft.com/office/powerpoint/2010/main" val="2420418917"/>
                  </p:ext>
                </p:extLst>
              </p:nvPr>
            </p:nvGraphicFramePr>
            <p:xfrm>
              <a:off x="722376" y="1435931"/>
              <a:ext cx="10716768" cy="3573018"/>
            </p:xfrm>
            <a:graphic>
              <a:graphicData uri="http://schemas.openxmlformats.org/drawingml/2006/table">
                <a:tbl>
                  <a:tblPr/>
                  <a:tblGrid>
                    <a:gridCol w="2386584">
                      <a:extLst>
                        <a:ext uri="{9D8B030D-6E8A-4147-A177-3AD203B41FA5}">
                          <a16:colId xmlns:a16="http://schemas.microsoft.com/office/drawing/2014/main" val="20000"/>
                        </a:ext>
                      </a:extLst>
                    </a:gridCol>
                    <a:gridCol w="4279392">
                      <a:extLst>
                        <a:ext uri="{9D8B030D-6E8A-4147-A177-3AD203B41FA5}">
                          <a16:colId xmlns:a16="http://schemas.microsoft.com/office/drawing/2014/main" val="20001"/>
                        </a:ext>
                      </a:extLst>
                    </a:gridCol>
                    <a:gridCol w="4050792">
                      <a:extLst>
                        <a:ext uri="{9D8B030D-6E8A-4147-A177-3AD203B41FA5}">
                          <a16:colId xmlns:a16="http://schemas.microsoft.com/office/drawing/2014/main" val="20002"/>
                        </a:ext>
                      </a:extLst>
                    </a:gridCol>
                  </a:tblGrid>
                  <a:tr h="414274">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化学名称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过氧化钠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9187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不稳定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易转化为</a:t>
                          </a:r>
                        </a:p>
                        <a:p>
                          <a:pPr marL="0" lvl="0" indent="0" algn="l" latinLnBrk="1" hangingPunct="0">
                            <a:lnSpc>
                              <a:spcPts val="29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较稳定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10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与水反应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10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9183">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与稀盐酸反应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1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1948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主要用途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制取钠的化合物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作强氧化剂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漂白剂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供氧剂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7" name="P_7_BD#958c54cba?colgroup=8,16,15&amp;pid=4547d0e02&amp;color=0,0,0&amp;mp=1&amp;vtp=1&amp;bt=1&amp;bbb=1&amp;hb=1"/>
              <p:cNvGraphicFramePr>
                <a:graphicFrameLocks noGrp="1"/>
              </p:cNvGraphicFramePr>
              <p:nvPr>
                <p:extLst>
                  <p:ext uri="{D42A27DB-BD31-4B8C-83A1-F6EECF244321}">
                    <p14:modId xmlns:p14="http://schemas.microsoft.com/office/powerpoint/2010/main" val="2420418917"/>
                  </p:ext>
                </p:extLst>
              </p:nvPr>
            </p:nvGraphicFramePr>
            <p:xfrm>
              <a:off x="722376" y="1435931"/>
              <a:ext cx="10716768" cy="3573018"/>
            </p:xfrm>
            <a:graphic>
              <a:graphicData uri="http://schemas.openxmlformats.org/drawingml/2006/table">
                <a:tbl>
                  <a:tblPr/>
                  <a:tblGrid>
                    <a:gridCol w="2386584">
                      <a:extLst>
                        <a:ext uri="{9D8B030D-6E8A-4147-A177-3AD203B41FA5}">
                          <a16:colId xmlns:a16="http://schemas.microsoft.com/office/drawing/2014/main" val="20000"/>
                        </a:ext>
                      </a:extLst>
                    </a:gridCol>
                    <a:gridCol w="4279392">
                      <a:extLst>
                        <a:ext uri="{9D8B030D-6E8A-4147-A177-3AD203B41FA5}">
                          <a16:colId xmlns:a16="http://schemas.microsoft.com/office/drawing/2014/main" val="20001"/>
                        </a:ext>
                      </a:extLst>
                    </a:gridCol>
                    <a:gridCol w="4050792">
                      <a:extLst>
                        <a:ext uri="{9D8B030D-6E8A-4147-A177-3AD203B41FA5}">
                          <a16:colId xmlns:a16="http://schemas.microsoft.com/office/drawing/2014/main" val="20002"/>
                        </a:ext>
                      </a:extLst>
                    </a:gridCol>
                  </a:tblGrid>
                  <a:tr h="414274">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化学名称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过氧化钠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91870">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5983" t="-42945" r="-95014" b="-230061"/>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较稳定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10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与水反应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5983" t="-310667" r="-95014" b="-40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4662" t="-310667" r="-301" b="-400000"/>
                          </a:stretch>
                        </a:blipFill>
                      </a:tcPr>
                    </a:tc>
                    <a:extLst>
                      <a:ext uri="{0D108BD9-81ED-4DB2-BD59-A6C34878D82A}">
                        <a16:rowId xmlns:a16="http://schemas.microsoft.com/office/drawing/2014/main" val="10002"/>
                      </a:ext>
                    </a:extLst>
                  </a:tr>
                  <a:tr h="45910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5" t="-405263" r="-349235" b="-29473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5983" t="-405263" r="-95014" b="-29473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4662" t="-405263" r="-301" b="-294737"/>
                          </a:stretch>
                        </a:blipFill>
                      </a:tcPr>
                    </a:tc>
                    <a:extLst>
                      <a:ext uri="{0D108BD9-81ED-4DB2-BD59-A6C34878D82A}">
                        <a16:rowId xmlns:a16="http://schemas.microsoft.com/office/drawing/2014/main" val="10003"/>
                      </a:ext>
                    </a:extLst>
                  </a:tr>
                  <a:tr h="829183">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与稀盐酸反应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5983" t="-282353" r="-95014" b="-6470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4662" t="-282353" r="-301" b="-64706"/>
                          </a:stretch>
                        </a:blipFill>
                      </a:tcPr>
                    </a:tc>
                    <a:extLst>
                      <a:ext uri="{0D108BD9-81ED-4DB2-BD59-A6C34878D82A}">
                        <a16:rowId xmlns:a16="http://schemas.microsoft.com/office/drawing/2014/main" val="10004"/>
                      </a:ext>
                    </a:extLst>
                  </a:tr>
                  <a:tr h="41948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主要用途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制取钠的化合物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作强氧化剂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漂白剂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供氧剂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Fallback>
      </mc:AlternateContent>
      <mc:AlternateContent xmlns:mc="http://schemas.openxmlformats.org/markup-compatibility/2006" xmlns:a14="http://schemas.microsoft.com/office/drawing/2010/main">
        <mc:Choice Requires="a14">
          <p:sp>
            <p:nvSpPr>
              <p:cNvPr id="3" name="P_7#958c54cba?pid=4547d0e02&amp;color=0,0,0&amp;mp=1&amp;vtp=1&amp;bbb=1&amp;hb=1"/>
              <p:cNvSpPr/>
              <p:nvPr/>
            </p:nvSpPr>
            <p:spPr>
              <a:xfrm>
                <a:off x="722376" y="5144331"/>
                <a:ext cx="10753344" cy="1138809"/>
              </a:xfrm>
              <a:prstGeom prst="rect">
                <a:avLst/>
              </a:prstGeom>
              <a:noFill/>
              <a:ln/>
            </p:spPr>
            <p:txBody>
              <a:bodyPr wrap="none" lIns="0" tIns="0" rIns="0" bIns="0" rtlCol="0" anchor="t"/>
              <a:lstStyle/>
              <a:p>
                <a:pPr algn="l" latinLnBrk="1">
                  <a:lnSpc>
                    <a:spcPts val="31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当</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同时存在时，由于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反应生成的</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能与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反应生成</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所以可以视为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先与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反应，待</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完全反应后，再与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a:t>
                </a:r>
                <a:endParaRPr lang="en-US" altLang="zh-CN" sz="2000" dirty="0"/>
              </a:p>
            </p:txBody>
          </p:sp>
        </mc:Choice>
        <mc:Fallback xmlns="">
          <p:sp>
            <p:nvSpPr>
              <p:cNvPr id="3" name="P_7#958c54cba?pid=4547d0e02&amp;color=0,0,0&amp;mp=1&amp;vtp=1&amp;bbb=1&amp;hb=1"/>
              <p:cNvSpPr>
                <a:spLocks noRot="1" noChangeAspect="1" noMove="1" noResize="1" noEditPoints="1" noAdjustHandles="1" noChangeArrowheads="1" noChangeShapeType="1" noTextEdit="1"/>
              </p:cNvSpPr>
              <p:nvPr/>
            </p:nvSpPr>
            <p:spPr>
              <a:xfrm>
                <a:off x="722376" y="5144331"/>
                <a:ext cx="10753344" cy="1138809"/>
              </a:xfrm>
              <a:prstGeom prst="rect">
                <a:avLst/>
              </a:prstGeom>
              <a:blipFill>
                <a:blip r:embed="rId4"/>
                <a:stretch>
                  <a:fillRect l="-1474" t="-2674" b="-12834"/>
                </a:stretch>
              </a:blipFill>
              <a:ln/>
            </p:spPr>
            <p:txBody>
              <a:bodyPr/>
              <a:lstStyle/>
              <a:p>
                <a:r>
                  <a:rPr lang="zh-CN" altLang="en-US">
                    <a:noFill/>
                  </a:rPr>
                  <a:t> </a:t>
                </a:r>
              </a:p>
            </p:txBody>
          </p:sp>
        </mc:Fallback>
      </mc:AlternateContent>
      <p:sp>
        <p:nvSpPr>
          <p:cNvPr id="2" name="P_7_BD#958c54cba?colgroup=8,16,15&amp;pid=4547d0e02&amp;color=0,0,0&amp;mp=1&amp;vtp=1&amp;bt=1&amp;bbb=1">
            <a:extLst>
              <a:ext uri="{FF2B5EF4-FFF2-40B4-BE49-F238E27FC236}">
                <a16:creationId xmlns:a16="http://schemas.microsoft.com/office/drawing/2014/main" id="{B7C250B9-8490-19F4-4C13-8169AE1C2D6B}"/>
              </a:ext>
            </a:extLst>
          </p:cNvPr>
          <p:cNvSpPr txBox="1"/>
          <p:nvPr/>
        </p:nvSpPr>
        <p:spPr>
          <a:xfrm>
            <a:off x="10926183" y="972000"/>
            <a:ext cx="512961" cy="349583"/>
          </a:xfrm>
          <a:prstGeom prst="rect">
            <a:avLst/>
          </a:prstGeom>
          <a:noFill/>
        </p:spPr>
        <p:txBody>
          <a:bodyPr vert="horz" wrap="none" lIns="0" tIns="0" rIns="0" bIns="0" rtlCol="0">
            <a:spAutoFit/>
          </a:bodyPr>
          <a:lstStyle/>
          <a:p>
            <a:pPr algn="r">
              <a:lnSpc>
                <a:spcPts val="29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74_1#bfe623c6d?vopoq=1&amp;pid=30b587d15&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在水中溶解度小，开始实验时应先打开活塞Ⅲ通入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，营造碱性环境，增大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解度</a:t>
                </a:r>
                <a:r>
                  <a:rPr lang="en-US" altLang="zh-CN" sz="2000" b="0" i="0" dirty="0">
                    <a:solidFill>
                      <a:srgbClr val="000000"/>
                    </a:solidFill>
                    <a:latin typeface="微软雅黑" pitchFamily="34" charset="0"/>
                    <a:ea typeface="微软雅黑" pitchFamily="34" charset="-122"/>
                    <a:cs typeface="微软雅黑" pitchFamily="34" charset="-120"/>
                  </a:rPr>
                  <a:t>，再打开活塞Ⅱ通入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，A错误；实验过程中向启普发生器中添加液体时</a:t>
                </a:r>
                <a:r>
                  <a:rPr lang="en-US" altLang="zh-CN" sz="2000" b="0" i="0">
                    <a:solidFill>
                      <a:srgbClr val="000000"/>
                    </a:solidFill>
                    <a:latin typeface="微软雅黑" pitchFamily="34" charset="0"/>
                    <a:ea typeface="微软雅黑" pitchFamily="34" charset="-122"/>
                    <a:cs typeface="微软雅黑" pitchFamily="34" charset="-120"/>
                  </a:rPr>
                  <a:t>，应从长颈漏斗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加入</a:t>
                </a:r>
                <a:r>
                  <a:rPr lang="en-US" altLang="zh-CN" sz="2000" b="0" i="0" dirty="0">
                    <a:solidFill>
                      <a:srgbClr val="000000"/>
                    </a:solidFill>
                    <a:latin typeface="微软雅黑" pitchFamily="34" charset="0"/>
                    <a:ea typeface="微软雅黑" pitchFamily="34" charset="-122"/>
                    <a:cs typeface="微软雅黑" pitchFamily="34" charset="-120"/>
                  </a:rPr>
                  <a:t>，B错误；将锥形瓶放入冰水浴中可以降低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的溶解度，促进</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晶体的析出</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；制备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应使用稀盐酸，不应使用稀硫酸，生成的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无需干燥，无须浓硫酸</a:t>
                </a:r>
                <a:r>
                  <a:rPr lang="en-US" altLang="zh-CN" sz="2000" b="0" i="0">
                    <a:solidFill>
                      <a:srgbClr val="000000"/>
                    </a:solidFill>
                    <a:latin typeface="微软雅黑" pitchFamily="34" charset="0"/>
                    <a:ea typeface="微软雅黑" pitchFamily="34" charset="-122"/>
                    <a:cs typeface="微软雅黑" pitchFamily="34" charset="-120"/>
                  </a:rPr>
                  <a:t>，需要用饱</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用于制取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，尾气中含有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，可用水或稀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硫酸吸收</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74_1#bfe623c6d?vopoq=1&amp;pid=30b587d15&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680"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58264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5_1#c0edbcb32?sp=1&amp;vopoq=1&amp;pid=30b587d15&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混合溶液中逐滴加入盐酸</a:t>
                </a:r>
                <a:r>
                  <a:rPr lang="en-US" altLang="zh-CN" sz="2000" b="0" i="0">
                    <a:solidFill>
                      <a:srgbClr val="000000"/>
                    </a:solidFill>
                    <a:latin typeface="微软雅黑" pitchFamily="34" charset="0"/>
                    <a:ea typeface="微软雅黑" pitchFamily="34" charset="-122"/>
                    <a:cs typeface="微软雅黑" pitchFamily="34" charset="-120"/>
                  </a:rPr>
                  <a:t>，生成气体的体积随盐酸加入量的变化关系如图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所示</a:t>
                </a:r>
                <a:r>
                  <a:rPr lang="en-US" altLang="zh-CN" sz="2000" b="0" i="0" dirty="0">
                    <a:solidFill>
                      <a:srgbClr val="000000"/>
                    </a:solidFill>
                    <a:latin typeface="微软雅黑" pitchFamily="34" charset="0"/>
                    <a:ea typeface="微软雅黑" pitchFamily="34" charset="-122"/>
                    <a:cs typeface="微软雅黑" pitchFamily="34" charset="-120"/>
                  </a:rPr>
                  <a:t>。则下列离子组在对应的溶液中，</a:t>
                </a:r>
                <a:r>
                  <a:rPr lang="en-US" altLang="zh-CN" sz="2000" b="0" i="0">
                    <a:solidFill>
                      <a:srgbClr val="000000"/>
                    </a:solidFill>
                    <a:latin typeface="微软雅黑" pitchFamily="34" charset="0"/>
                    <a:ea typeface="微软雅黑" pitchFamily="34" charset="-122"/>
                    <a:cs typeface="微软雅黑" pitchFamily="34" charset="-120"/>
                  </a:rPr>
                  <a:t>一定能大量共存的是(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75_1#c0edbcb32?sp=1&amp;vopoq=1&amp;pid=30b587d1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113" b="-17986"/>
                </a:stretch>
              </a:blipFill>
              <a:ln/>
            </p:spPr>
            <p:txBody>
              <a:bodyPr/>
              <a:lstStyle/>
              <a:p>
                <a:r>
                  <a:rPr lang="zh-CN" altLang="en-US">
                    <a:noFill/>
                  </a:rPr>
                  <a:t> </a:t>
                </a:r>
              </a:p>
            </p:txBody>
          </p:sp>
        </mc:Fallback>
      </mc:AlternateContent>
      <p:sp>
        <p:nvSpPr>
          <p:cNvPr id="3" name="QC_7_AN.76_1#c0edbcb32.bracket?vopoq=1&amp;pid=30b587d15&amp;color=0,0,0&amp;vpa=26&amp;vtp=1"/>
          <p:cNvSpPr/>
          <p:nvPr/>
        </p:nvSpPr>
        <p:spPr>
          <a:xfrm>
            <a:off x="7526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7_BD.75_2#c0edbcb32?htil=5&amp;vopoq=1&amp;pid=30b587d1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12561" y="1947613"/>
            <a:ext cx="159105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75_3#c0edbcb32.choices?htil=5&amp;vopoq=1&amp;pid=30b587d15&amp;color=0,0,0&amp;vtp=1&amp;bbb=1"/>
              <p:cNvSpPr/>
              <p:nvPr/>
            </p:nvSpPr>
            <p:spPr>
              <a:xfrm>
                <a:off x="722376" y="1820613"/>
                <a:ext cx="9025128" cy="1802892"/>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7_BD.75_3#c0edbcb32.choices?htil=5&amp;vopoq=1&amp;pid=30b587d15&amp;color=0,0,0&amp;vtp=1&amp;bbb=1"/>
              <p:cNvSpPr>
                <a:spLocks noRot="1" noChangeAspect="1" noMove="1" noResize="1" noEditPoints="1" noAdjustHandles="1" noChangeArrowheads="1" noChangeShapeType="1" noTextEdit="1"/>
              </p:cNvSpPr>
              <p:nvPr/>
            </p:nvSpPr>
            <p:spPr>
              <a:xfrm>
                <a:off x="722376" y="1820613"/>
                <a:ext cx="9025128" cy="1802892"/>
              </a:xfrm>
              <a:prstGeom prst="rect">
                <a:avLst/>
              </a:prstGeom>
              <a:blipFill>
                <a:blip r:embed="rId5"/>
                <a:stretch>
                  <a:fillRect l="-1757" b="-8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77_1#c0edbcb32?vopoq=1&amp;pid=30b587d15&amp;color=0,0,0&amp;vtp=1&amp;bt=1&amp;bbb=1&amp;hb=1"/>
              <p:cNvSpPr/>
              <p:nvPr/>
            </p:nvSpPr>
            <p:spPr>
              <a:xfrm>
                <a:off x="722376" y="972000"/>
                <a:ext cx="10753344" cy="2968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混合溶液中逐滴加入盐酸，</a:t>
                </a:r>
                <a:r>
                  <a:rPr lang="en-US" altLang="zh-CN" sz="2000" b="0" i="0">
                    <a:solidFill>
                      <a:srgbClr val="000000"/>
                    </a:solidFill>
                    <a:latin typeface="微软雅黑" pitchFamily="34" charset="0"/>
                    <a:ea typeface="微软雅黑" pitchFamily="34" charset="-122"/>
                    <a:cs typeface="微软雅黑" pitchFamily="34" charset="-120"/>
                  </a:rPr>
                  <a:t>先发生反应</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，后发生反应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。据分</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析可知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点对应的溶液中存在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反应生成沉淀</a:t>
                </a:r>
                <a:r>
                  <a:rPr lang="en-US" altLang="zh-CN" sz="2000" b="0" i="0">
                    <a:solidFill>
                      <a:srgbClr val="000000"/>
                    </a:solidFill>
                    <a:latin typeface="微软雅黑" pitchFamily="34" charset="0"/>
                    <a:ea typeface="微软雅黑" pitchFamily="34" charset="-122"/>
                    <a:cs typeface="微软雅黑" pitchFamily="34" charset="-120"/>
                  </a:rPr>
                  <a:t>，不能大</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量共存</a:t>
                </a:r>
                <a:r>
                  <a:rPr lang="en-US" altLang="zh-CN" sz="2000" b="0" i="0" dirty="0">
                    <a:solidFill>
                      <a:srgbClr val="000000"/>
                    </a:solidFill>
                    <a:latin typeface="微软雅黑" pitchFamily="34" charset="0"/>
                    <a:ea typeface="微软雅黑" pitchFamily="34" charset="-122"/>
                    <a:cs typeface="微软雅黑" pitchFamily="34" charset="-120"/>
                  </a:rPr>
                  <a:t>，A不选</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点对应的溶液中存在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因反应而不能大</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量共存</a:t>
                </a:r>
                <a:r>
                  <a:rPr lang="en-US" altLang="zh-CN" sz="2000" b="0" i="0" dirty="0">
                    <a:solidFill>
                      <a:srgbClr val="000000"/>
                    </a:solidFill>
                    <a:latin typeface="微软雅黑" pitchFamily="34" charset="0"/>
                    <a:ea typeface="微软雅黑" pitchFamily="34" charset="-122"/>
                    <a:cs typeface="微软雅黑" pitchFamily="34" charset="-120"/>
                  </a:rPr>
                  <a:t>，B不选</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点对应的溶液中存在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在溶液中能大量共存，</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选</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2000" b="0" i="0" dirty="0">
                    <a:solidFill>
                      <a:srgbClr val="000000"/>
                    </a:solidFill>
                    <a:latin typeface="微软雅黑" pitchFamily="34" charset="0"/>
                    <a:ea typeface="微软雅黑" pitchFamily="34" charset="-122"/>
                    <a:cs typeface="微软雅黑" pitchFamily="34" charset="-120"/>
                  </a:rPr>
                  <a:t>点对应的溶液中存在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可生成沉淀，不能大量共存，D不选。</a:t>
                </a:r>
                <a:endParaRPr lang="en-US" altLang="zh-CN" sz="2200" dirty="0"/>
              </a:p>
            </p:txBody>
          </p:sp>
        </mc:Choice>
        <mc:Fallback xmlns="">
          <p:sp>
            <p:nvSpPr>
              <p:cNvPr id="2" name="QC_7_AS.77_1#c0edbcb32?vopoq=1&amp;pid=30b587d15&amp;color=0,0,0&amp;vtp=1&amp;bt=1&amp;bbb=1&amp;hb=1"/>
              <p:cNvSpPr>
                <a:spLocks noRot="1" noChangeAspect="1" noMove="1" noResize="1" noEditPoints="1" noAdjustHandles="1" noChangeArrowheads="1" noChangeShapeType="1" noTextEdit="1"/>
              </p:cNvSpPr>
              <p:nvPr/>
            </p:nvSpPr>
            <p:spPr>
              <a:xfrm>
                <a:off x="722376" y="972000"/>
                <a:ext cx="10753344" cy="2968879"/>
              </a:xfrm>
              <a:prstGeom prst="rect">
                <a:avLst/>
              </a:prstGeom>
              <a:blipFill>
                <a:blip r:embed="rId3"/>
                <a:stretch>
                  <a:fillRect l="-1587" r="-3231" b="-574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7420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pic>
        <p:nvPicPr>
          <p:cNvPr id="2" name="QO_7_BD.78_1#b8fc67aea?htil=6&amp;vopoq=1&amp;pid=30b587d15&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49259" y="1063440"/>
            <a:ext cx="378561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7_BD.78_2#b8fc67aea?htil=6&amp;sp=1&amp;vopoq=1&amp;pid=30b587d15&amp;color=0,0,0&amp;vtp=1&amp;bt=1&amp;bbb=1&amp;hb=1&amp;hs=1"/>
          <p:cNvSpPr/>
          <p:nvPr/>
        </p:nvSpPr>
        <p:spPr>
          <a:xfrm>
            <a:off x="722376" y="972000"/>
            <a:ext cx="6839712"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9.化学物质丰富多彩，化学反应千变万化</a:t>
            </a:r>
            <a:r>
              <a:rPr lang="en-US" altLang="zh-CN" sz="2000" b="0" i="0">
                <a:solidFill>
                  <a:srgbClr val="000000"/>
                </a:solidFill>
                <a:latin typeface="微软雅黑" pitchFamily="34" charset="0"/>
                <a:ea typeface="微软雅黑" pitchFamily="34" charset="-122"/>
                <a:cs typeface="微软雅黑" pitchFamily="34" charset="-120"/>
              </a:rPr>
              <a:t>，而常见物质之间的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反应往往隐藏着某些反应机理。某化学兴趣小组设计了如图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所示实验装置</a:t>
            </a:r>
            <a:r>
              <a:rPr lang="en-US" altLang="zh-CN" sz="2000" b="0" i="0" dirty="0">
                <a:solidFill>
                  <a:srgbClr val="000000"/>
                </a:solidFill>
                <a:latin typeface="微软雅黑" pitchFamily="34" charset="0"/>
                <a:ea typeface="微软雅黑" pitchFamily="34" charset="-122"/>
                <a:cs typeface="微软雅黑" pitchFamily="34" charset="-120"/>
              </a:rPr>
              <a:t>，验证</a:t>
            </a:r>
            <a:r>
              <a:rPr lang="en-US" altLang="zh-CN" sz="2000" b="0" i="0">
                <a:solidFill>
                  <a:srgbClr val="000000"/>
                </a:solidFill>
                <a:latin typeface="微软雅黑" pitchFamily="34" charset="0"/>
                <a:ea typeface="微软雅黑" pitchFamily="34" charset="-122"/>
                <a:cs typeface="微软雅黑" pitchFamily="34" charset="-120"/>
              </a:rPr>
              <a:t>“二氧化碳与水接触时才能和过氧化钠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4" name="QO_7_BD.78_3#b8fc67aea?htil=6&amp;vopoq=1&amp;pid=30b587d15&amp;color=0,0,0&amp;vtp=1&amp;bbb=1&amp;hb=1&amp;hs=1"/>
              <p:cNvSpPr/>
              <p:nvPr/>
            </p:nvSpPr>
            <p:spPr>
              <a:xfrm>
                <a:off x="722376" y="2791148"/>
                <a:ext cx="6839712"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实验1：打开</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，关闭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，打开分液漏斗活塞向圆底烧瓶中加</a:t>
                </a:r>
                <a:endParaRPr lang="en-US" altLang="zh-CN" sz="2000" dirty="0">
                  <a:solidFill>
                    <a:srgbClr val="000000"/>
                  </a:solidFill>
                </a:endParaRPr>
              </a:p>
            </p:txBody>
          </p:sp>
        </mc:Choice>
        <mc:Fallback xmlns="">
          <p:sp>
            <p:nvSpPr>
              <p:cNvPr id="4" name="QO_7_BD.78_3#b8fc67aea?htil=6&amp;vopoq=1&amp;pid=30b587d15&amp;color=0,0,0&amp;vtp=1&amp;bbb=1&amp;hb=1&amp;hs=1"/>
              <p:cNvSpPr>
                <a:spLocks noRot="1" noChangeAspect="1" noMove="1" noResize="1" noEditPoints="1" noAdjustHandles="1" noChangeArrowheads="1" noChangeShapeType="1" noTextEdit="1"/>
              </p:cNvSpPr>
              <p:nvPr/>
            </p:nvSpPr>
            <p:spPr>
              <a:xfrm>
                <a:off x="722376" y="2791148"/>
                <a:ext cx="6839712" cy="399034"/>
              </a:xfrm>
              <a:prstGeom prst="rect">
                <a:avLst/>
              </a:prstGeom>
              <a:blipFill>
                <a:blip r:embed="rId4"/>
                <a:stretch>
                  <a:fillRect l="-2317" r="-2050" b="-38462"/>
                </a:stretch>
              </a:blipFill>
              <a:ln/>
            </p:spPr>
            <p:txBody>
              <a:bodyPr/>
              <a:lstStyle/>
              <a:p>
                <a:r>
                  <a:rPr lang="zh-CN" altLang="en-US">
                    <a:noFill/>
                  </a:rPr>
                  <a:t> </a:t>
                </a:r>
              </a:p>
            </p:txBody>
          </p:sp>
        </mc:Fallback>
      </mc:AlternateContent>
      <p:sp>
        <p:nvSpPr>
          <p:cNvPr id="5" name="QB_8_BD.79_1#fe53ec172?vopoq=1&amp;pid=b8fc67aea&amp;color=0,0,0&amp;vtp=1&amp;bbb=1&amp;hs=1"/>
          <p:cNvSpPr/>
          <p:nvPr/>
        </p:nvSpPr>
        <p:spPr>
          <a:xfrm>
            <a:off x="722376" y="4570291"/>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(1)装置</a:t>
            </a:r>
            <a:r>
              <a:rPr lang="en-US" altLang="zh-CN" sz="2000" b="0" i="0">
                <a:solidFill>
                  <a:srgbClr val="000000"/>
                </a:solidFill>
                <a:latin typeface="微软雅黑" pitchFamily="34" charset="0"/>
                <a:ea typeface="微软雅黑" pitchFamily="34" charset="-122"/>
                <a:cs typeface="微软雅黑" pitchFamily="34" charset="-120"/>
              </a:rPr>
              <a:t>①中反应的离子方程式是</a:t>
            </a:r>
            <a:r>
              <a:rPr lang="en-US" altLang="zh-CN" sz="2000" i="0">
                <a:solidFill>
                  <a:srgbClr val="000000"/>
                </a:solidFill>
                <a:latin typeface="SimSun" pitchFamily="34" charset="0"/>
                <a:ea typeface="SimSun" pitchFamily="34" charset="-122"/>
                <a:cs typeface="SimSun" pitchFamily="34" charset="-120"/>
              </a:rPr>
              <a:t>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8_AN.80_1#fe53ec172.blank?vopoq=1&amp;pid=b8fc67aea&amp;color=0,0,0&amp;vpa=27&amp;vtp=1&amp;bbb=1&amp;rh=26.38504"/>
              <p:cNvSpPr/>
              <p:nvPr/>
            </p:nvSpPr>
            <p:spPr>
              <a:xfrm>
                <a:off x="4340289" y="4574926"/>
                <a:ext cx="4446715"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𝐂𝐚𝐂𝐎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6" name="QB_8_AN.80_1#fe53ec172.blank?vopoq=1&amp;pid=b8fc67aea&amp;color=0,0,0&amp;vpa=27&amp;vtp=1&amp;bbb=1&amp;rh=26.38504"/>
              <p:cNvSpPr>
                <a:spLocks noRot="1" noChangeAspect="1" noMove="1" noResize="1" noEditPoints="1" noAdjustHandles="1" noChangeArrowheads="1" noChangeShapeType="1" noTextEdit="1"/>
              </p:cNvSpPr>
              <p:nvPr/>
            </p:nvSpPr>
            <p:spPr>
              <a:xfrm>
                <a:off x="4340289" y="4574926"/>
                <a:ext cx="4446715" cy="333566"/>
              </a:xfrm>
              <a:prstGeom prst="rect">
                <a:avLst/>
              </a:prstGeom>
              <a:blipFill>
                <a:blip r:embed="rId5"/>
                <a:stretch>
                  <a:fillRect l="-549" r="-686"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8_AS.81_1#fe53ec172?vopoq=1&amp;pid=b8fc67aea&amp;color=0,0,0&amp;vtp=1&amp;bbb=1&amp;hb=1&amp;hs=1"/>
              <p:cNvSpPr/>
              <p:nvPr/>
            </p:nvSpPr>
            <p:spPr>
              <a:xfrm>
                <a:off x="722376" y="5059748"/>
                <a:ext cx="10753344" cy="9455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装置①为二氧化碳的制备装置，大理石和稀盐酸反应制备二氧化碳</a:t>
                </a:r>
                <a:r>
                  <a:rPr lang="en-US" altLang="zh-CN" sz="2000" b="0" i="0">
                    <a:solidFill>
                      <a:srgbClr val="000000"/>
                    </a:solidFill>
                    <a:latin typeface="微软雅黑" pitchFamily="34" charset="0"/>
                    <a:ea typeface="微软雅黑" pitchFamily="34" charset="-122"/>
                    <a:cs typeface="微软雅黑" pitchFamily="34" charset="-120"/>
                  </a:rPr>
                  <a:t>，反应的离子方程式是</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7" name="QB_8_AS.81_1#fe53ec172?vopoq=1&amp;pid=b8fc67aea&amp;color=0,0,0&amp;vtp=1&amp;bbb=1&amp;hb=1&amp;hs=1"/>
              <p:cNvSpPr>
                <a:spLocks noRot="1" noChangeAspect="1" noMove="1" noResize="1" noEditPoints="1" noAdjustHandles="1" noChangeArrowheads="1" noChangeShapeType="1" noTextEdit="1"/>
              </p:cNvSpPr>
              <p:nvPr/>
            </p:nvSpPr>
            <p:spPr>
              <a:xfrm>
                <a:off x="722376" y="5059748"/>
                <a:ext cx="10753344" cy="945579"/>
              </a:xfrm>
              <a:prstGeom prst="rect">
                <a:avLst/>
              </a:prstGeom>
              <a:blipFill>
                <a:blip r:embed="rId6"/>
                <a:stretch>
                  <a:fillRect l="-1587" r="-227" b="-154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BD.78_3#b8fc67aea?htil=6&amp;vopoq=1&amp;pid=30b587d15&amp;color=0,0,0&amp;vtp=1&amp;bbb=1&amp;hb=1&amp;hs=1">
                <a:extLst>
                  <a:ext uri="{FF2B5EF4-FFF2-40B4-BE49-F238E27FC236}">
                    <a16:creationId xmlns:a16="http://schemas.microsoft.com/office/drawing/2014/main" id="{09006668-5E31-78E8-5C5F-CF141B8E6810}"/>
                  </a:ext>
                </a:extLst>
              </p:cNvPr>
              <p:cNvSpPr/>
              <p:nvPr/>
            </p:nvSpPr>
            <p:spPr>
              <a:xfrm>
                <a:off x="719993" y="3190182"/>
                <a:ext cx="10752014" cy="13261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入稀盐酸</a:t>
                </a:r>
                <a:r>
                  <a:rPr lang="en-US" altLang="zh-CN" sz="2000" b="0" i="0" dirty="0">
                    <a:solidFill>
                      <a:srgbClr val="000000"/>
                    </a:solidFill>
                    <a:latin typeface="微软雅黑" pitchFamily="34" charset="0"/>
                    <a:ea typeface="微软雅黑" pitchFamily="34" charset="-122"/>
                    <a:cs typeface="微软雅黑" pitchFamily="34" charset="-120"/>
                  </a:rPr>
                  <a:t>，将带火星的木条放在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处。</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实验</a:t>
                </a:r>
                <a:r>
                  <a:rPr lang="en-US" altLang="zh-CN" sz="2000" b="0" i="0" dirty="0">
                    <a:solidFill>
                      <a:srgbClr val="000000"/>
                    </a:solidFill>
                    <a:latin typeface="微软雅黑" pitchFamily="34" charset="0"/>
                    <a:ea typeface="微软雅黑" pitchFamily="34" charset="-122"/>
                    <a:cs typeface="微软雅黑" pitchFamily="34" charset="-120"/>
                  </a:rPr>
                  <a:t>2：打开</a:t>
                </a:r>
                <a14:m>
                  <m:oMath xmlns:m="http://schemas.openxmlformats.org/officeDocument/2006/math">
                    <m:sSub>
                      <m:sSubPr>
                        <m:ctrlPr>
                          <a:rPr lang="en-US" altLang="zh-CN" sz="2000" b="0" i="1" spc="-5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spc="-50" dirty="0">
                    <a:solidFill>
                      <a:srgbClr val="000000"/>
                    </a:solidFill>
                    <a:latin typeface="微软雅黑" pitchFamily="34" charset="0"/>
                    <a:ea typeface="微软雅黑" pitchFamily="34" charset="-122"/>
                    <a:cs typeface="微软雅黑" pitchFamily="34" charset="-120"/>
                  </a:rPr>
                  <a:t>，关闭</a:t>
                </a:r>
                <a14:m>
                  <m:oMath xmlns:m="http://schemas.openxmlformats.org/officeDocument/2006/math">
                    <m:sSub>
                      <m:sSubPr>
                        <m:ctrlPr>
                          <a:rPr lang="en-US" altLang="zh-CN" sz="2000" b="0" i="1" spc="-5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50">
                    <a:solidFill>
                      <a:srgbClr val="000000"/>
                    </a:solidFill>
                    <a:latin typeface="微软雅黑" pitchFamily="34" charset="0"/>
                    <a:ea typeface="微软雅黑" pitchFamily="34" charset="-122"/>
                    <a:cs typeface="微软雅黑" pitchFamily="34" charset="-120"/>
                  </a:rPr>
                  <a:t>，打开分液漏斗活塞向圆底烧瓶中加入稀盐酸</a:t>
                </a:r>
                <a:r>
                  <a:rPr lang="en-US" altLang="zh-CN" sz="2000" b="0" i="0" spc="-50" dirty="0">
                    <a:solidFill>
                      <a:srgbClr val="000000"/>
                    </a:solidFill>
                    <a:latin typeface="微软雅黑" pitchFamily="34" charset="0"/>
                    <a:ea typeface="微软雅黑" pitchFamily="34" charset="-122"/>
                    <a:cs typeface="微软雅黑" pitchFamily="34" charset="-120"/>
                  </a:rPr>
                  <a:t>，将带火星的木条放在</a:t>
                </a:r>
                <a14:m>
                  <m:oMath xmlns:m="http://schemas.openxmlformats.org/officeDocument/2006/math">
                    <m:r>
                      <m:rPr>
                        <m:sty m:val="p"/>
                      </m:rPr>
                      <a:rPr lang="en-US" altLang="zh-CN" sz="2000" b="0" i="0" spc="-5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处。</a:t>
                </a:r>
                <a:endParaRPr lang="en-US" altLang="zh-CN" sz="2000" spc="-5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请回答下列问题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8" name="QO_7_BD.78_3#b8fc67aea?htil=6&amp;vopoq=1&amp;pid=30b587d15&amp;color=0,0,0&amp;vtp=1&amp;bbb=1&amp;hb=1&amp;hs=1">
                <a:extLst>
                  <a:ext uri="{FF2B5EF4-FFF2-40B4-BE49-F238E27FC236}">
                    <a16:creationId xmlns:a16="http://schemas.microsoft.com/office/drawing/2014/main" id="{09006668-5E31-78E8-5C5F-CF141B8E6810}"/>
                  </a:ext>
                </a:extLst>
              </p:cNvPr>
              <p:cNvSpPr>
                <a:spLocks noRot="1" noChangeAspect="1" noMove="1" noResize="1" noEditPoints="1" noAdjustHandles="1" noChangeArrowheads="1" noChangeShapeType="1" noTextEdit="1"/>
              </p:cNvSpPr>
              <p:nvPr/>
            </p:nvSpPr>
            <p:spPr>
              <a:xfrm>
                <a:off x="719993" y="3190182"/>
                <a:ext cx="10752014" cy="1326134"/>
              </a:xfrm>
              <a:prstGeom prst="rect">
                <a:avLst/>
              </a:prstGeom>
              <a:blipFill>
                <a:blip r:embed="rId7"/>
                <a:stretch>
                  <a:fillRect l="-1417" r="-1701"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B_8_BD.82_1#8d6365945?vopoq=1&amp;pid=b8fc67aea&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(2)装置</a:t>
            </a:r>
            <a:r>
              <a:rPr lang="en-US" altLang="zh-CN" sz="2000" b="0" i="0">
                <a:solidFill>
                  <a:srgbClr val="000000"/>
                </a:solidFill>
                <a:latin typeface="微软雅黑" pitchFamily="34" charset="0"/>
                <a:ea typeface="微软雅黑" pitchFamily="34" charset="-122"/>
                <a:cs typeface="微软雅黑" pitchFamily="34" charset="-120"/>
              </a:rPr>
              <a:t>②③中的试剂分别是</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83_1#8d6365945.blank?vopoq=1&amp;pid=b8fc67aea&amp;color=0,0,0&amp;vpa=28&amp;vtp=1&amp;bbb=1"/>
              <p:cNvSpPr/>
              <p:nvPr/>
            </p:nvSpPr>
            <p:spPr>
              <a:xfrm>
                <a:off x="3818001" y="1039309"/>
                <a:ext cx="2155254"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饱和</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𝐍𝐚𝐇𝐂𝐎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2000" b="1" i="0" dirty="0">
                    <a:solidFill>
                      <a:srgbClr val="00B050"/>
                    </a:solidFill>
                    <a:latin typeface="微软雅黑" pitchFamily="34" charset="0"/>
                    <a:ea typeface="微软雅黑" pitchFamily="34" charset="-122"/>
                    <a:cs typeface="微软雅黑" pitchFamily="34" charset="-120"/>
                  </a:rPr>
                  <a:t>溶液</a:t>
                </a:r>
                <a:endParaRPr lang="en-US" altLang="zh-CN" sz="2000" dirty="0">
                  <a:solidFill>
                    <a:srgbClr val="00B050"/>
                  </a:solidFill>
                </a:endParaRPr>
              </a:p>
            </p:txBody>
          </p:sp>
        </mc:Choice>
        <mc:Fallback xmlns="">
          <p:sp>
            <p:nvSpPr>
              <p:cNvPr id="3" name="QB_8_AN.83_1#8d6365945.blank?vopoq=1&amp;pid=b8fc67aea&amp;color=0,0,0&amp;vpa=28&amp;vtp=1&amp;bbb=1"/>
              <p:cNvSpPr>
                <a:spLocks noRot="1" noChangeAspect="1" noMove="1" noResize="1" noEditPoints="1" noAdjustHandles="1" noChangeArrowheads="1" noChangeShapeType="1" noTextEdit="1"/>
              </p:cNvSpPr>
              <p:nvPr/>
            </p:nvSpPr>
            <p:spPr>
              <a:xfrm>
                <a:off x="3818001" y="1039309"/>
                <a:ext cx="2155254" cy="303784"/>
              </a:xfrm>
              <a:prstGeom prst="rect">
                <a:avLst/>
              </a:prstGeom>
              <a:blipFill>
                <a:blip r:embed="rId3"/>
                <a:stretch>
                  <a:fillRect l="-3107" t="-28000" r="-3107" b="-50000"/>
                </a:stretch>
              </a:blipFill>
              <a:ln/>
            </p:spPr>
            <p:txBody>
              <a:bodyPr/>
              <a:lstStyle/>
              <a:p>
                <a:r>
                  <a:rPr lang="zh-CN" altLang="en-US">
                    <a:noFill/>
                  </a:rPr>
                  <a:t> </a:t>
                </a:r>
              </a:p>
            </p:txBody>
          </p:sp>
        </mc:Fallback>
      </mc:AlternateContent>
      <p:sp>
        <p:nvSpPr>
          <p:cNvPr id="4" name="QB_8_AN.84_1#8d6365945.blank?vopoq=1&amp;pid=b8fc67aea&amp;color=0,0,0&amp;vpa=29&amp;vtp=1&amp;bbb=1"/>
          <p:cNvSpPr/>
          <p:nvPr/>
        </p:nvSpPr>
        <p:spPr>
          <a:xfrm>
            <a:off x="6256401" y="95295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浓硫酸</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8_AS.85_1#8d6365945?vopoq=1&amp;pid=b8fc67aea&amp;color=0,0,0&amp;vtp=1&amp;bbb=1&amp;hb=1"/>
              <p:cNvSpPr/>
              <p:nvPr/>
            </p:nvSpPr>
            <p:spPr>
              <a:xfrm>
                <a:off x="722376" y="140557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易挥发，故装置①制得的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中含有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杂质，要检验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的反应</a:t>
                </a:r>
                <a:r>
                  <a:rPr lang="en-US" altLang="zh-CN" sz="2000" b="0" i="0">
                    <a:solidFill>
                      <a:srgbClr val="000000"/>
                    </a:solidFill>
                    <a:latin typeface="微软雅黑" pitchFamily="34" charset="0"/>
                    <a:ea typeface="微软雅黑" pitchFamily="34" charset="-122"/>
                    <a:cs typeface="微软雅黑" pitchFamily="34" charset="-120"/>
                  </a:rPr>
                  <a:t>，应先除去</a:t>
                </a: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，故用装置②除去二氧化碳中混有的氯化氢，装置③④⑤为对比实验，验证</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应需要与水接触</a:t>
                </a:r>
                <a:r>
                  <a:rPr lang="en-US" altLang="zh-CN" sz="2000" b="0" i="0" dirty="0">
                    <a:solidFill>
                      <a:srgbClr val="000000"/>
                    </a:solidFill>
                    <a:latin typeface="微软雅黑" pitchFamily="34" charset="0"/>
                    <a:ea typeface="微软雅黑" pitchFamily="34" charset="-122"/>
                    <a:cs typeface="微软雅黑" pitchFamily="34" charset="-120"/>
                  </a:rPr>
                  <a:t>，从装置②中出来的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含水蒸气，故装置③除去二氧化碳中混有的水蒸气</a:t>
                </a:r>
                <a:r>
                  <a:rPr lang="en-US" altLang="zh-CN" sz="2000" b="0" i="0">
                    <a:solidFill>
                      <a:srgbClr val="000000"/>
                    </a:solidFill>
                    <a:latin typeface="微软雅黑" pitchFamily="34" charset="0"/>
                    <a:ea typeface="微软雅黑" pitchFamily="34" charset="-122"/>
                    <a:cs typeface="微软雅黑" pitchFamily="34" charset="-120"/>
                  </a:rPr>
                  <a:t>，装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置</a:t>
                </a:r>
                <a:r>
                  <a:rPr lang="en-US" altLang="zh-CN" sz="2000" b="0" i="0" dirty="0">
                    <a:solidFill>
                      <a:srgbClr val="000000"/>
                    </a:solidFill>
                    <a:latin typeface="微软雅黑" pitchFamily="34" charset="0"/>
                    <a:ea typeface="微软雅黑" pitchFamily="34" charset="-122"/>
                    <a:cs typeface="微软雅黑" pitchFamily="34" charset="-120"/>
                  </a:rPr>
                  <a:t>②③中的试剂分别是饱和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溶液、浓硫酸。</a:t>
                </a:r>
                <a:endParaRPr lang="en-US" altLang="zh-CN" sz="2200" dirty="0">
                  <a:solidFill>
                    <a:srgbClr val="000000"/>
                  </a:solidFill>
                </a:endParaRPr>
              </a:p>
            </p:txBody>
          </p:sp>
        </mc:Choice>
        <mc:Fallback xmlns="">
          <p:sp>
            <p:nvSpPr>
              <p:cNvPr id="5" name="QB_8_AS.85_1#8d6365945?vopoq=1&amp;pid=b8fc67aea&amp;color=0,0,0&amp;vtp=1&amp;bbb=1&amp;hb=1"/>
              <p:cNvSpPr>
                <a:spLocks noRot="1" noChangeAspect="1" noMove="1" noResize="1" noEditPoints="1" noAdjustHandles="1" noChangeArrowheads="1" noChangeShapeType="1" noTextEdit="1"/>
              </p:cNvSpPr>
              <p:nvPr/>
            </p:nvSpPr>
            <p:spPr>
              <a:xfrm>
                <a:off x="722376" y="1405577"/>
                <a:ext cx="10753344" cy="1783334"/>
              </a:xfrm>
              <a:prstGeom prst="rect">
                <a:avLst/>
              </a:prstGeom>
              <a:blipFill>
                <a:blip r:embed="rId4"/>
                <a:stretch>
                  <a:fillRect l="-1587" t="-342" r="-737"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8_BD.86_1#d8a8fcec3?vopoq=1&amp;pid=b8fc67aea&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)本实验预期现象是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8_AN.87_1#d8a8fcec3.blank?vopoq=1&amp;pid=b8fc67aea&amp;color=0,0,0&amp;vpa=30&amp;vtp=1&amp;bbb=1"/>
          <p:cNvSpPr/>
          <p:nvPr/>
        </p:nvSpPr>
        <p:spPr>
          <a:xfrm>
            <a:off x="3056001" y="952950"/>
            <a:ext cx="6594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实验1中带火星的木条不复燃，实验2中带火星的木条复燃</a:t>
            </a:r>
            <a:endParaRPr lang="en-US" altLang="zh-CN" sz="2000" dirty="0"/>
          </a:p>
        </p:txBody>
      </p:sp>
      <mc:AlternateContent xmlns:mc="http://schemas.openxmlformats.org/markup-compatibility/2006" xmlns:a14="http://schemas.microsoft.com/office/drawing/2010/main">
        <mc:Choice Requires="a14">
          <p:sp>
            <p:nvSpPr>
              <p:cNvPr id="4" name="QB_8_AS.88_1#d8a8fcec3?vopoq=1&amp;pid=b8fc67aea&amp;color=0,0,0&amp;vtp=1&amp;bbb=1&amp;hb=1"/>
              <p:cNvSpPr/>
              <p:nvPr/>
            </p:nvSpPr>
            <p:spPr>
              <a:xfrm>
                <a:off x="722376" y="1405578"/>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根据实验目的是验证“二氧化碳与水接触时才能和过氧化钠反应”，推断干燥的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氧化钠不反应</a:t>
                </a:r>
                <a:r>
                  <a:rPr lang="en-US" altLang="zh-CN" sz="2000" b="0" i="0" dirty="0">
                    <a:solidFill>
                      <a:srgbClr val="000000"/>
                    </a:solidFill>
                    <a:latin typeface="微软雅黑" pitchFamily="34" charset="0"/>
                    <a:ea typeface="微软雅黑" pitchFamily="34" charset="-122"/>
                    <a:cs typeface="微软雅黑" pitchFamily="34" charset="-120"/>
                  </a:rPr>
                  <a:t>，不能产生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，带火星的木条不复燃；含水蒸气的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与过氧化钠反应生成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火星的木条复燃</a:t>
                </a:r>
                <a:r>
                  <a:rPr lang="en-US" altLang="zh-CN" sz="2000" b="0" i="0" dirty="0">
                    <a:solidFill>
                      <a:srgbClr val="000000"/>
                    </a:solidFill>
                    <a:latin typeface="微软雅黑" pitchFamily="34" charset="0"/>
                    <a:ea typeface="微软雅黑" pitchFamily="34" charset="-122"/>
                    <a:cs typeface="微软雅黑" pitchFamily="34" charset="-120"/>
                  </a:rPr>
                  <a:t>，故预期现象为实验1中带火星的木条不复燃，实验2中带火星的木条复燃。</a:t>
                </a:r>
                <a:endParaRPr lang="en-US" altLang="zh-CN" sz="2200" dirty="0"/>
              </a:p>
            </p:txBody>
          </p:sp>
        </mc:Choice>
        <mc:Fallback xmlns="">
          <p:sp>
            <p:nvSpPr>
              <p:cNvPr id="4" name="QB_8_AS.88_1#d8a8fcec3?vopoq=1&amp;pid=b8fc67aea&amp;color=0,0,0&amp;vtp=1&amp;bbb=1&amp;hb=1"/>
              <p:cNvSpPr>
                <a:spLocks noRot="1" noChangeAspect="1" noMove="1" noResize="1" noEditPoints="1" noAdjustHandles="1" noChangeArrowheads="1" noChangeShapeType="1" noTextEdit="1"/>
              </p:cNvSpPr>
              <p:nvPr/>
            </p:nvSpPr>
            <p:spPr>
              <a:xfrm>
                <a:off x="722376" y="1405578"/>
                <a:ext cx="10753344" cy="1326134"/>
              </a:xfrm>
              <a:prstGeom prst="rect">
                <a:avLst/>
              </a:prstGeom>
              <a:blipFill>
                <a:blip r:embed="rId3"/>
                <a:stretch>
                  <a:fillRect l="-1587" t="-461" r="-624"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8_BD.89_1#ad306918f?vopoq=1&amp;pid=b8fc67ae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(4)有同学提出质疑，认为上述实验即使观察到带火星的木条复燃</a:t>
            </a:r>
            <a:r>
              <a:rPr lang="en-US" altLang="zh-CN" sz="2000" b="0" i="0">
                <a:solidFill>
                  <a:srgbClr val="000000"/>
                </a:solidFill>
                <a:latin typeface="微软雅黑" pitchFamily="34" charset="0"/>
                <a:ea typeface="微软雅黑" pitchFamily="34" charset="-122"/>
                <a:cs typeface="微软雅黑" pitchFamily="34" charset="-120"/>
              </a:rPr>
              <a:t>，也不能证明有水存在时是过氧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化钠与二氧化碳发生了化学反应，其理由是</a:t>
            </a:r>
            <a:r>
              <a:rPr lang="en-US" altLang="zh-CN" sz="2000" i="0">
                <a:solidFill>
                  <a:srgbClr val="000000"/>
                </a:solidFill>
                <a:latin typeface="SimSun" pitchFamily="34" charset="0"/>
                <a:ea typeface="SimSun" pitchFamily="34" charset="-122"/>
                <a:cs typeface="SimSun" pitchFamily="34" charset="-120"/>
              </a:rPr>
              <a:t>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3" name="QB_8_AN.90_1#ad306918f.blank?vopoq=1&amp;pid=b8fc67aea&amp;color=0,0,0&amp;vpa=31&amp;vtp=1&amp;bbb=1&amp;hb=1"/>
              <p:cNvSpPr/>
              <p:nvPr/>
            </p:nvSpPr>
            <p:spPr>
              <a:xfrm>
                <a:off x="722377" y="1391100"/>
                <a:ext cx="10749631" cy="865759"/>
              </a:xfrm>
              <a:prstGeom prst="rect">
                <a:avLst/>
              </a:prstGeom>
              <a:noFill/>
              <a:ln/>
            </p:spPr>
            <p:txBody>
              <a:bodyPr wrap="square" lIns="0" tIns="0" rIns="0" bIns="0" rtlCol="0" anchor="t"/>
              <a:lstStyle/>
              <a:p>
                <a:pPr latinLnBrk="1">
                  <a:lnSpc>
                    <a:spcPts val="3567"/>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气体中有水</a:t>
                </a:r>
                <a:r>
                  <a:rPr lang="en-US" altLang="zh-CN" sz="2000" b="1" i="0" dirty="0">
                    <a:solidFill>
                      <a:srgbClr val="00B050"/>
                    </a:solidFill>
                    <a:latin typeface="微软雅黑" pitchFamily="34" charset="0"/>
                    <a:ea typeface="微软雅黑" pitchFamily="34" charset="-122"/>
                    <a:cs typeface="微软雅黑" pitchFamily="34" charset="-120"/>
                  </a:rPr>
                  <a:t>，水与</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反应产生的</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a:solidFill>
                      <a:srgbClr val="00B050"/>
                    </a:solidFill>
                    <a:latin typeface="微软雅黑" pitchFamily="34" charset="0"/>
                    <a:ea typeface="微软雅黑" pitchFamily="34" charset="-122"/>
                    <a:cs typeface="微软雅黑" pitchFamily="34" charset="-120"/>
                  </a:rPr>
                  <a:t>也可使带火星的木条复燃</a:t>
                </a:r>
                <a:endParaRPr lang="en-US" altLang="zh-CN" sz="2000" dirty="0"/>
              </a:p>
            </p:txBody>
          </p:sp>
        </mc:Choice>
        <mc:Fallback xmlns="">
          <p:sp>
            <p:nvSpPr>
              <p:cNvPr id="3" name="QB_8_AN.90_1#ad306918f.blank?vopoq=1&amp;pid=b8fc67aea&amp;color=0,0,0&amp;vpa=31&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a:blip r:embed="rId3"/>
                <a:stretch>
                  <a:fillRect l="-1475" r="-510" b="-176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91_1#ad306918f?vopoq=1&amp;pid=b8fc67aea&amp;color=0,0,0&amp;vtp=1&amp;bbb=1&amp;hb=1"/>
              <p:cNvSpPr/>
              <p:nvPr/>
            </p:nvSpPr>
            <p:spPr>
              <a:xfrm>
                <a:off x="722376" y="227781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气体中有水时，水与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反应也可产生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，使带火星的木条复燃</a:t>
                </a:r>
                <a:r>
                  <a:rPr lang="en-US" altLang="zh-CN" sz="2000" b="0" i="0">
                    <a:solidFill>
                      <a:srgbClr val="000000"/>
                    </a:solidFill>
                    <a:latin typeface="微软雅黑" pitchFamily="34" charset="0"/>
                    <a:ea typeface="微软雅黑" pitchFamily="34" charset="-122"/>
                    <a:cs typeface="微软雅黑" pitchFamily="34" charset="-120"/>
                  </a:rPr>
                  <a:t>，故无法证明是水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存在条件下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反应放出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8_AS.91_1#ad306918f?vopoq=1&amp;pid=b8fc67aea&amp;color=0,0,0&amp;vtp=1&amp;bbb=1&amp;hb=1"/>
              <p:cNvSpPr>
                <a:spLocks noRot="1" noChangeAspect="1" noMove="1" noResize="1" noEditPoints="1" noAdjustHandles="1" noChangeArrowheads="1" noChangeShapeType="1" noTextEdit="1"/>
              </p:cNvSpPr>
              <p:nvPr/>
            </p:nvSpPr>
            <p:spPr>
              <a:xfrm>
                <a:off x="722376" y="2277813"/>
                <a:ext cx="10753344" cy="907034"/>
              </a:xfrm>
              <a:prstGeom prst="rect">
                <a:avLst/>
              </a:prstGeom>
              <a:blipFill>
                <a:blip r:embed="rId4"/>
                <a:stretch>
                  <a:fillRect l="-158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137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8" name="P_7_BD#8388cac9c?colgroup=9,10,19&amp;pid=0681af3fb&amp;color=0,0,0&amp;vtp=1&amp;bt=1&amp;bbb=1&amp;hb=1"/>
              <p:cNvGraphicFramePr>
                <a:graphicFrameLocks noGrp="1"/>
              </p:cNvGraphicFramePr>
              <p:nvPr>
                <p:extLst>
                  <p:ext uri="{D42A27DB-BD31-4B8C-83A1-F6EECF244321}">
                    <p14:modId xmlns:p14="http://schemas.microsoft.com/office/powerpoint/2010/main" val="3007177826"/>
                  </p:ext>
                </p:extLst>
              </p:nvPr>
            </p:nvGraphicFramePr>
            <p:xfrm>
              <a:off x="722376" y="972000"/>
              <a:ext cx="10716768" cy="4912678"/>
            </p:xfrm>
            <a:graphic>
              <a:graphicData uri="http://schemas.openxmlformats.org/drawingml/2006/table">
                <a:tbl>
                  <a:tblPr/>
                  <a:tblGrid>
                    <a:gridCol w="850392">
                      <a:extLst>
                        <a:ext uri="{9D8B030D-6E8A-4147-A177-3AD203B41FA5}">
                          <a16:colId xmlns:a16="http://schemas.microsoft.com/office/drawing/2014/main" val="20000"/>
                        </a:ext>
                      </a:extLst>
                    </a:gridCol>
                    <a:gridCol w="1755648">
                      <a:extLst>
                        <a:ext uri="{9D8B030D-6E8A-4147-A177-3AD203B41FA5}">
                          <a16:colId xmlns:a16="http://schemas.microsoft.com/office/drawing/2014/main" val="20001"/>
                        </a:ext>
                      </a:extLst>
                    </a:gridCol>
                    <a:gridCol w="2907792">
                      <a:extLst>
                        <a:ext uri="{9D8B030D-6E8A-4147-A177-3AD203B41FA5}">
                          <a16:colId xmlns:a16="http://schemas.microsoft.com/office/drawing/2014/main" val="20002"/>
                        </a:ext>
                      </a:extLst>
                    </a:gridCol>
                    <a:gridCol w="5202936">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俗名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苏打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纯碱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小苏打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物理</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白色晶体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水溶性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溶解度较大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溶解度较小</a:t>
                          </a:r>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𝑆</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𝑆</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23811">
                    <a:tc rowSpan="3">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热稳定性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受热不易分解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不稳定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受热易分解：</a:t>
                          </a:r>
                          <a:endParaRPr lang="en-US" altLang="zh-CN" sz="1200" dirty="0"/>
                        </a:p>
                        <a:p>
                          <a:pPr algn="l"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22120">
                    <a:tc vMerge="1">
                      <a:txBody>
                        <a:bodyPr/>
                        <a:lstStyle/>
                        <a:p>
                          <a:endParaRPr lang="zh-CN"/>
                        </a:p>
                      </a:txBody>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少量：</a:t>
                          </a:r>
                        </a:p>
                        <a:p>
                          <a:pPr marL="0" indent="0" algn="l" latinLnBrk="1" hangingPunct="0">
                            <a:lnSpc>
                              <a:spcPts val="3200"/>
                            </a:lnSpc>
                          </a:pPr>
                          <a14:m>
                            <m:oMath xmlns:m="http://schemas.openxmlformats.org/officeDocument/2006/math">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marL="0" lvl="0" indent="0" algn="l" latinLnBrk="1" hangingPunct="0">
                            <a:lnSpc>
                              <a:spcPts val="33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过量：</a:t>
                          </a: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5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生成气体比</a:t>
                          </a:r>
                        </a:p>
                        <a:p>
                          <a:pPr marL="0" lvl="0" indent="0" algn="l"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66598">
                    <a:tc vMerge="1">
                      <a:txBody>
                        <a:bodyPr/>
                        <a:lstStyle/>
                        <a:p>
                          <a:endParaRPr lang="zh-CN"/>
                        </a:p>
                      </a:txBody>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8" name="P_7_BD#8388cac9c?colgroup=9,10,19&amp;pid=0681af3fb&amp;color=0,0,0&amp;vtp=1&amp;bt=1&amp;bbb=1&amp;hb=1"/>
              <p:cNvGraphicFramePr>
                <a:graphicFrameLocks noGrp="1"/>
              </p:cNvGraphicFramePr>
              <p:nvPr>
                <p:extLst>
                  <p:ext uri="{D42A27DB-BD31-4B8C-83A1-F6EECF244321}">
                    <p14:modId xmlns:p14="http://schemas.microsoft.com/office/powerpoint/2010/main" val="3007177826"/>
                  </p:ext>
                </p:extLst>
              </p:nvPr>
            </p:nvGraphicFramePr>
            <p:xfrm>
              <a:off x="722376" y="972000"/>
              <a:ext cx="10716768" cy="4912678"/>
            </p:xfrm>
            <a:graphic>
              <a:graphicData uri="http://schemas.openxmlformats.org/drawingml/2006/table">
                <a:tbl>
                  <a:tblPr/>
                  <a:tblGrid>
                    <a:gridCol w="850392">
                      <a:extLst>
                        <a:ext uri="{9D8B030D-6E8A-4147-A177-3AD203B41FA5}">
                          <a16:colId xmlns:a16="http://schemas.microsoft.com/office/drawing/2014/main" val="20000"/>
                        </a:ext>
                      </a:extLst>
                    </a:gridCol>
                    <a:gridCol w="1755648">
                      <a:extLst>
                        <a:ext uri="{9D8B030D-6E8A-4147-A177-3AD203B41FA5}">
                          <a16:colId xmlns:a16="http://schemas.microsoft.com/office/drawing/2014/main" val="20001"/>
                        </a:ext>
                      </a:extLst>
                    </a:gridCol>
                    <a:gridCol w="2907792">
                      <a:extLst>
                        <a:ext uri="{9D8B030D-6E8A-4147-A177-3AD203B41FA5}">
                          <a16:colId xmlns:a16="http://schemas.microsoft.com/office/drawing/2014/main" val="20002"/>
                        </a:ext>
                      </a:extLst>
                    </a:gridCol>
                    <a:gridCol w="5202936">
                      <a:extLst>
                        <a:ext uri="{9D8B030D-6E8A-4147-A177-3AD203B41FA5}">
                          <a16:colId xmlns:a16="http://schemas.microsoft.com/office/drawing/2014/main" val="20003"/>
                        </a:ext>
                      </a:extLst>
                    </a:gridCol>
                  </a:tblGrid>
                  <a:tr h="421132">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9937" t="-1449" r="-179455" b="-109130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1449" r="-234" b="-1091304"/>
                          </a:stretch>
                        </a:blipFill>
                      </a:tcPr>
                    </a:tc>
                    <a:extLst>
                      <a:ext uri="{0D108BD9-81ED-4DB2-BD59-A6C34878D82A}">
                        <a16:rowId xmlns:a16="http://schemas.microsoft.com/office/drawing/2014/main" val="10000"/>
                      </a:ext>
                    </a:extLst>
                  </a:tr>
                  <a:tr h="42633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俗名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苏打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纯碱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小苏打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物理</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白色粉末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白色晶体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水溶性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溶解度较大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300000" r="-234" b="-775714"/>
                          </a:stretch>
                        </a:blipFill>
                      </a:tcPr>
                    </a:tc>
                    <a:extLst>
                      <a:ext uri="{0D108BD9-81ED-4DB2-BD59-A6C34878D82A}">
                        <a16:rowId xmlns:a16="http://schemas.microsoft.com/office/drawing/2014/main" val="10003"/>
                      </a:ext>
                    </a:extLst>
                  </a:tr>
                  <a:tr h="1023811">
                    <a:tc rowSpan="3">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热稳定性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受热不易分解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166667" r="-234" b="-223214"/>
                          </a:stretch>
                        </a:blipFill>
                      </a:tcPr>
                    </a:tc>
                    <a:extLst>
                      <a:ext uri="{0D108BD9-81ED-4DB2-BD59-A6C34878D82A}">
                        <a16:rowId xmlns:a16="http://schemas.microsoft.com/office/drawing/2014/main" val="10004"/>
                      </a:ext>
                    </a:extLst>
                  </a:tr>
                  <a:tr h="1722120">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958" t="-158304" r="-462847" b="-325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9937" t="-158304" r="-179455" b="-3250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158304" r="-234" b="-32509"/>
                          </a:stretch>
                        </a:blipFill>
                      </a:tcPr>
                    </a:tc>
                    <a:extLst>
                      <a:ext uri="{0D108BD9-81ED-4DB2-BD59-A6C34878D82A}">
                        <a16:rowId xmlns:a16="http://schemas.microsoft.com/office/drawing/2014/main" val="10005"/>
                      </a:ext>
                    </a:extLst>
                  </a:tr>
                  <a:tr h="466598">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958" t="-949351" r="-462847" b="-19481"/>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949351" r="-234" b="-19481"/>
                          </a:stretch>
                        </a:blipFill>
                      </a:tcPr>
                    </a:tc>
                    <a:extLst>
                      <a:ext uri="{0D108BD9-81ED-4DB2-BD59-A6C34878D82A}">
                        <a16:rowId xmlns:a16="http://schemas.microsoft.com/office/drawing/2014/main" val="10006"/>
                      </a:ext>
                    </a:extLst>
                  </a:tr>
                </a:tbl>
              </a:graphicData>
            </a:graphic>
          </p:graphicFrame>
        </mc:Fallback>
      </mc:AlternateContent>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92_1#0ee13a420?sp=1&amp;vopoq=1&amp;pid=30b587d15&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[广东广州2025高一期中]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某兴趣小组进行钠的性质探究实验。回答下列问题：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微软雅黑" pitchFamily="34" charset="0"/>
                    <a:ea typeface="微软雅黑" pitchFamily="34" charset="-122"/>
                    <a:cs typeface="微软雅黑" pitchFamily="34" charset="-120"/>
                  </a:rPr>
                  <a:t>.钠与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反应：在坩埚中加热金属钠。</a:t>
                </a:r>
                <a:endParaRPr lang="en-US" altLang="zh-CN" sz="2000" dirty="0"/>
              </a:p>
            </p:txBody>
          </p:sp>
        </mc:Choice>
        <mc:Fallback xmlns="">
          <p:sp>
            <p:nvSpPr>
              <p:cNvPr id="2" name="QO_7_BD.92_1#0ee13a420?sp=1&amp;vopoq=1&amp;pid=30b587d15&amp;color=0,0,0&amp;vtp=1&amp;bt=1&amp;bb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p:sp>
        <p:nvSpPr>
          <p:cNvPr id="3" name="QB_8_BD.93_1#2e04f6c5a?vopoq=1&amp;pid=0ee13a420&amp;color=0,0,0&amp;vtp=1&amp;bbb=1"/>
          <p:cNvSpPr/>
          <p:nvPr/>
        </p:nvSpPr>
        <p:spPr>
          <a:xfrm>
            <a:off x="722376" y="18301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)钠着火时应采取的灭火措施是</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8_AN.94_1#2e04f6c5a.blank?vopoq=1&amp;pid=0ee13a420&amp;color=0,0,0&amp;vpa=32&amp;vtp=1&amp;bbb=1"/>
          <p:cNvSpPr/>
          <p:nvPr/>
        </p:nvSpPr>
        <p:spPr>
          <a:xfrm>
            <a:off x="4351401" y="1785689"/>
            <a:ext cx="221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用干燥的沙土盖灭</a:t>
            </a:r>
            <a:endParaRPr lang="en-US" altLang="zh-CN" sz="2000" dirty="0"/>
          </a:p>
        </p:txBody>
      </p:sp>
      <p:sp>
        <p:nvSpPr>
          <p:cNvPr id="5" name="QB_8_AS.95_1#2e04f6c5a?vopoq=1&amp;pid=0ee13a420&amp;color=0,0,0&amp;vtp=1&amp;bbb=1&amp;hb=1"/>
          <p:cNvSpPr/>
          <p:nvPr/>
        </p:nvSpPr>
        <p:spPr>
          <a:xfrm>
            <a:off x="722376" y="231540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钠燃烧生成过氧化钠，生成的过氧化钠能与二氧化碳及水反应，故如果金属钠着火</a:t>
            </a:r>
            <a:r>
              <a:rPr lang="en-US" altLang="zh-CN" sz="2000" b="0" i="0">
                <a:solidFill>
                  <a:srgbClr val="000000"/>
                </a:solidFill>
                <a:latin typeface="微软雅黑" pitchFamily="34" charset="0"/>
                <a:ea typeface="微软雅黑" pitchFamily="34" charset="-122"/>
                <a:cs typeface="微软雅黑" pitchFamily="34" charset="-120"/>
              </a:rPr>
              <a:t>，需要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用干燥的沙土灭火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8_BD.96_1#8e588c078?vopoq=1&amp;pid=0ee13a42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)钠燃烧的产物作为呼吸面具或潜水艇的供氧剂发生反应的化学方程式为</a:t>
            </a:r>
            <a:r>
              <a:rPr lang="en-US" altLang="zh-CN" sz="2000" i="0">
                <a:solidFill>
                  <a:srgbClr val="000000"/>
                </a:solidFill>
                <a:latin typeface="SimSun" pitchFamily="34" charset="0"/>
                <a:ea typeface="SimSun" pitchFamily="34" charset="-122"/>
                <a:cs typeface="SimSun" pitchFamily="34" charset="-120"/>
              </a:rPr>
              <a:t>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97_1#8e588c078.blank?vopoq=1&amp;pid=0ee13a420&amp;color=0,0,0&amp;vpa=33&amp;vtp=1&amp;bbb=1&amp;rh=26.38504&amp;hb=1"/>
              <p:cNvSpPr/>
              <p:nvPr/>
            </p:nvSpPr>
            <p:spPr>
              <a:xfrm>
                <a:off x="722377" y="933900"/>
                <a:ext cx="10749631" cy="787591"/>
              </a:xfrm>
              <a:prstGeom prst="rect">
                <a:avLst/>
              </a:prstGeom>
              <a:noFill/>
              <a:ln/>
            </p:spPr>
            <p:txBody>
              <a:bodyPr wrap="square" lIns="0" tIns="0" rIns="0" bIns="0" rtlCol="0" anchor="t"/>
              <a:lstStyle/>
              <a:p>
                <a:pPr latinLnBrk="1">
                  <a:lnSpc>
                    <a:spcPts val="3243"/>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97_1#8e588c078.blank?vopoq=1&amp;pid=0ee13a420&amp;color=0,0,0&amp;vpa=33&amp;vtp=1&amp;bbb=1&amp;rh=26.38504&amp;hb=1"/>
              <p:cNvSpPr>
                <a:spLocks noRot="1" noChangeAspect="1" noMove="1" noResize="1" noEditPoints="1" noAdjustHandles="1" noChangeArrowheads="1" noChangeShapeType="1" noTextEdit="1"/>
              </p:cNvSpPr>
              <p:nvPr/>
            </p:nvSpPr>
            <p:spPr>
              <a:xfrm>
                <a:off x="722377" y="933900"/>
                <a:ext cx="10749631" cy="787591"/>
              </a:xfrm>
              <a:prstGeom prst="rect">
                <a:avLst/>
              </a:prstGeom>
              <a:blipFill>
                <a:blip r:embed="rId3"/>
                <a:stretch>
                  <a:fillRect l="-851" b="-100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N.98_1#8e588c078.blank?vopoq=1&amp;pid=0ee13a420&amp;color=0,0,0&amp;vpa=34&amp;vtp=1&amp;bbb=1"/>
              <p:cNvSpPr/>
              <p:nvPr/>
            </p:nvSpPr>
            <p:spPr>
              <a:xfrm>
                <a:off x="3819589" y="1423548"/>
                <a:ext cx="4096131"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𝟒𝐍𝐚𝐎𝐇</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98_1#8e588c078.blank?vopoq=1&amp;pid=0ee13a420&amp;color=0,0,0&amp;vpa=34&amp;vtp=1&amp;bbb=1"/>
              <p:cNvSpPr>
                <a:spLocks noRot="1" noChangeAspect="1" noMove="1" noResize="1" noEditPoints="1" noAdjustHandles="1" noChangeArrowheads="1" noChangeShapeType="1" noTextEdit="1"/>
              </p:cNvSpPr>
              <p:nvPr/>
            </p:nvSpPr>
            <p:spPr>
              <a:xfrm>
                <a:off x="3819589" y="1423548"/>
                <a:ext cx="4096131" cy="333566"/>
              </a:xfrm>
              <a:prstGeom prst="rect">
                <a:avLst/>
              </a:prstGeom>
              <a:blipFill>
                <a:blip r:embed="rId4"/>
                <a:stretch>
                  <a:fillRect l="-744" r="-595" b="-24074"/>
                </a:stretch>
              </a:blipFill>
              <a:ln/>
            </p:spPr>
            <p:txBody>
              <a:bodyPr/>
              <a:lstStyle/>
              <a:p>
                <a:r>
                  <a:rPr lang="zh-CN" altLang="en-US">
                    <a:noFill/>
                  </a:rPr>
                  <a:t> </a:t>
                </a:r>
              </a:p>
            </p:txBody>
          </p:sp>
        </mc:Fallback>
      </mc:AlternateContent>
      <p:sp>
        <p:nvSpPr>
          <p:cNvPr id="5" name="QB_8_AS.99_1#8e588c078?vopoq=1&amp;pid=0ee13a420&amp;color=0,0,0&amp;vtp=1&amp;bbb=1"/>
          <p:cNvSpPr/>
          <p:nvPr/>
        </p:nvSpPr>
        <p:spPr>
          <a:xfrm>
            <a:off x="722376" y="1860175"/>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金属钠燃烧后生成的过氧化钠与水或二氧化碳反应均能生成氧气，故可作供氧剂。</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8_BD#5a3a1e871?pid=0ee13a420&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Ⅱ.钠与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反应：将燃烧的钠迅速伸入装满</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的集气瓶中，钠继续燃烧至完全</a:t>
                </a:r>
                <a:r>
                  <a:rPr lang="en-US" altLang="zh-CN" sz="2000" b="0" i="0">
                    <a:solidFill>
                      <a:srgbClr val="000000"/>
                    </a:solidFill>
                    <a:latin typeface="微软雅黑" pitchFamily="34" charset="0"/>
                    <a:ea typeface="微软雅黑" pitchFamily="34" charset="-122"/>
                    <a:cs typeface="微软雅黑" pitchFamily="34" charset="-120"/>
                  </a:rPr>
                  <a:t>，反应结束后冷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却至室温</a:t>
                </a:r>
                <a:r>
                  <a:rPr lang="en-US" altLang="zh-CN" sz="2000" b="0" i="0" dirty="0">
                    <a:solidFill>
                      <a:srgbClr val="000000"/>
                    </a:solidFill>
                    <a:latin typeface="微软雅黑" pitchFamily="34" charset="0"/>
                    <a:ea typeface="微软雅黑" pitchFamily="34" charset="-122"/>
                    <a:cs typeface="微软雅黑" pitchFamily="34" charset="-120"/>
                  </a:rPr>
                  <a:t>，瓶底附着黑色颗粒，瓶壁上附着白色物质。</a:t>
                </a:r>
                <a:endParaRPr lang="en-US" altLang="zh-CN" sz="2000" dirty="0">
                  <a:solidFill>
                    <a:srgbClr val="000000"/>
                  </a:solidFill>
                </a:endParaRPr>
              </a:p>
            </p:txBody>
          </p:sp>
        </mc:Choice>
        <mc:Fallback xmlns="">
          <p:sp>
            <p:nvSpPr>
              <p:cNvPr id="2" name="P_8_BD#5a3a1e871?pid=0ee13a420&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BD.100_1#94574389f?sp=1&amp;vopoq=1&amp;pid=0ee13a420&amp;color=0,0,0&amp;vtp=1&amp;bbb=1"/>
              <p:cNvSpPr/>
              <p:nvPr/>
            </p:nvSpPr>
            <p:spPr>
              <a:xfrm>
                <a:off x="722376" y="1830139"/>
                <a:ext cx="10753344" cy="2252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(3)对钠在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气体中燃烧后生成的白色物质进行了如下探究：</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提出假设］</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假设</a:t>
                </a:r>
                <a:r>
                  <a:rPr lang="en-US" altLang="zh-CN" sz="2000" b="0" i="0" dirty="0">
                    <a:solidFill>
                      <a:srgbClr val="000000"/>
                    </a:solidFill>
                    <a:latin typeface="微软雅黑" pitchFamily="34" charset="0"/>
                    <a:ea typeface="微软雅黑" pitchFamily="34" charset="-122"/>
                    <a:cs typeface="微软雅黑" pitchFamily="34" charset="-120"/>
                  </a:rPr>
                  <a:t>1：白色物质是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假设</a:t>
                </a:r>
                <a:r>
                  <a:rPr lang="en-US" altLang="zh-CN" sz="2000" b="0" i="0" dirty="0">
                    <a:solidFill>
                      <a:srgbClr val="000000"/>
                    </a:solidFill>
                    <a:latin typeface="微软雅黑" pitchFamily="34" charset="0"/>
                    <a:ea typeface="微软雅黑" pitchFamily="34" charset="-122"/>
                    <a:cs typeface="微软雅黑" pitchFamily="34" charset="-120"/>
                  </a:rPr>
                  <a:t>2：白色物质是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假设3：</a:t>
                </a:r>
                <a:r>
                  <a:rPr lang="en-US" altLang="zh-CN" sz="2000" i="0">
                    <a:solidFill>
                      <a:srgbClr val="000000"/>
                    </a:solidFill>
                    <a:latin typeface="SimSun" pitchFamily="34" charset="0"/>
                    <a:ea typeface="SimSun" pitchFamily="34" charset="-122"/>
                    <a:cs typeface="SimSun" pitchFamily="34" charset="-120"/>
                  </a:rPr>
                  <a:t>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8_BD.100_1#94574389f?sp=1&amp;vopoq=1&amp;pid=0ee13a420&amp;color=0,0,0&amp;vtp=1&amp;bbb=1"/>
              <p:cNvSpPr>
                <a:spLocks noRot="1" noChangeAspect="1" noMove="1" noResize="1" noEditPoints="1" noAdjustHandles="1" noChangeArrowheads="1" noChangeShapeType="1" noTextEdit="1"/>
              </p:cNvSpPr>
              <p:nvPr/>
            </p:nvSpPr>
            <p:spPr>
              <a:xfrm>
                <a:off x="722376" y="1830139"/>
                <a:ext cx="10753344" cy="2252853"/>
              </a:xfrm>
              <a:prstGeom prst="rect">
                <a:avLst/>
              </a:prstGeom>
              <a:blipFill>
                <a:blip r:embed="rId4"/>
                <a:stretch>
                  <a:fillRect l="-1474" b="-675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N.101_1#94574389f.blank?vopoq=1&amp;pid=0ee13a420&amp;color=0,0,0&amp;vpa=35&amp;vtp=1&amp;bbb=1"/>
              <p:cNvSpPr/>
              <p:nvPr/>
            </p:nvSpPr>
            <p:spPr>
              <a:xfrm>
                <a:off x="1655826" y="3729043"/>
                <a:ext cx="4232148"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白色物质是</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2000" b="1" i="0" dirty="0">
                    <a:solidFill>
                      <a:srgbClr val="00B05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2000" b="1" i="0" dirty="0">
                    <a:solidFill>
                      <a:srgbClr val="00B050"/>
                    </a:solidFill>
                    <a:latin typeface="微软雅黑" pitchFamily="34" charset="0"/>
                    <a:ea typeface="微软雅黑" pitchFamily="34" charset="-122"/>
                    <a:cs typeface="微软雅黑" pitchFamily="34" charset="-120"/>
                  </a:rPr>
                  <a:t>的混合物</a:t>
                </a:r>
                <a:endParaRPr lang="en-US" altLang="zh-CN" sz="2000" dirty="0">
                  <a:solidFill>
                    <a:srgbClr val="00B050"/>
                  </a:solidFill>
                </a:endParaRPr>
              </a:p>
            </p:txBody>
          </p:sp>
        </mc:Choice>
        <mc:Fallback xmlns="">
          <p:sp>
            <p:nvSpPr>
              <p:cNvPr id="4" name="QB_8_AN.101_1#94574389f.blank?vopoq=1&amp;pid=0ee13a420&amp;color=0,0,0&amp;vpa=35&amp;vtp=1&amp;bbb=1"/>
              <p:cNvSpPr>
                <a:spLocks noRot="1" noChangeAspect="1" noMove="1" noResize="1" noEditPoints="1" noAdjustHandles="1" noChangeArrowheads="1" noChangeShapeType="1" noTextEdit="1"/>
              </p:cNvSpPr>
              <p:nvPr/>
            </p:nvSpPr>
            <p:spPr>
              <a:xfrm>
                <a:off x="1655826" y="3729043"/>
                <a:ext cx="4232148" cy="303784"/>
              </a:xfrm>
              <a:prstGeom prst="rect">
                <a:avLst/>
              </a:prstGeom>
              <a:blipFill>
                <a:blip r:embed="rId5"/>
                <a:stretch>
                  <a:fillRect l="-1873" t="-28000" r="-1585" b="-48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B_8_BD.102_1#94574389f?vopoq=1&amp;pid=0ee13a420&amp;color=0,0,0&amp;vtp=1&amp;bt=1&amp;bbb=1"/>
          <p:cNvSpPr/>
          <p:nvPr/>
        </p:nvSpPr>
        <p:spPr>
          <a:xfrm>
            <a:off x="722376" y="972000"/>
            <a:ext cx="10753344" cy="360934"/>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［方案设计］</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67" name="QB_8_BD.102_2#94574389f?colgroup=22,6,11&amp;vopoq=1&amp;pid=0ee13a420&amp;color=0,0,0&amp;vtp=1&amp;bbb=1&amp;hb=1"/>
              <p:cNvGraphicFramePr>
                <a:graphicFrameLocks noGrp="1"/>
              </p:cNvGraphicFramePr>
              <p:nvPr>
                <p:extLst>
                  <p:ext uri="{D42A27DB-BD31-4B8C-83A1-F6EECF244321}">
                    <p14:modId xmlns:p14="http://schemas.microsoft.com/office/powerpoint/2010/main" val="95884161"/>
                  </p:ext>
                </p:extLst>
              </p:nvPr>
            </p:nvGraphicFramePr>
            <p:xfrm>
              <a:off x="722376" y="1470221"/>
              <a:ext cx="10716768" cy="2597404"/>
            </p:xfrm>
            <a:graphic>
              <a:graphicData uri="http://schemas.openxmlformats.org/drawingml/2006/table">
                <a:tbl>
                  <a:tblPr/>
                  <a:tblGrid>
                    <a:gridCol w="5870448">
                      <a:extLst>
                        <a:ext uri="{9D8B030D-6E8A-4147-A177-3AD203B41FA5}">
                          <a16:colId xmlns:a16="http://schemas.microsoft.com/office/drawing/2014/main" val="20000"/>
                        </a:ext>
                      </a:extLst>
                    </a:gridCol>
                    <a:gridCol w="1792224">
                      <a:extLst>
                        <a:ext uri="{9D8B030D-6E8A-4147-A177-3AD203B41FA5}">
                          <a16:colId xmlns:a16="http://schemas.microsoft.com/office/drawing/2014/main" val="20001"/>
                        </a:ext>
                      </a:extLst>
                    </a:gridCol>
                    <a:gridCol w="3054096">
                      <a:extLst>
                        <a:ext uri="{9D8B030D-6E8A-4147-A177-3AD203B41FA5}">
                          <a16:colId xmlns:a16="http://schemas.microsoft.com/office/drawing/2014/main" val="20002"/>
                        </a:ext>
                      </a:extLst>
                    </a:gridCol>
                  </a:tblGrid>
                  <a:tr h="442341">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实验操作</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实验现象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结论</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2341">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①用</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计测量常温下</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BaCl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溶液的</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pH</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BaCl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溶液显中性</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56361">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②取少量白色物质于试管中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加入适量水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振荡</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样品全部溶于水</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向其中加入过量</a:t>
                          </a:r>
                          <a:r>
                            <a:rPr lang="en-US" altLang="zh-CN" sz="2000" i="0">
                              <a:solidFill>
                                <a:srgbClr val="000000"/>
                              </a:solidFill>
                              <a:latin typeface="SimSun" pitchFamily="34" charset="0"/>
                              <a:ea typeface="SimSun" pitchFamily="34" charset="-122"/>
                              <a:cs typeface="SimSun" pitchFamily="34" charset="-120"/>
                            </a:rPr>
                            <a:t>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出现白色沉淀</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白色物质含有</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56361">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③静置片刻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取上层清液于试管中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滴加少量</a:t>
                          </a:r>
                        </a:p>
                        <a:p>
                          <a:pPr marL="0" lvl="0" indent="0" algn="l" latinLnBrk="1" hangingPunct="0">
                            <a:lnSpc>
                              <a:spcPts val="3200"/>
                            </a:lnSpc>
                          </a:pPr>
                          <a:r>
                            <a:rPr lang="en-US" altLang="zh-CN" sz="2000" i="0">
                              <a:solidFill>
                                <a:srgbClr val="000000"/>
                              </a:solidFill>
                              <a:latin typeface="SimSun" pitchFamily="34" charset="0"/>
                              <a:ea typeface="SimSun" pitchFamily="34" charset="-122"/>
                              <a:cs typeface="SimSun" pitchFamily="34" charset="-120"/>
                            </a:rPr>
                            <a:t>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i="0">
                              <a:solidFill>
                                <a:srgbClr val="000000"/>
                              </a:solidFill>
                              <a:latin typeface="SimSun" pitchFamily="34" charset="0"/>
                              <a:ea typeface="SimSun" pitchFamily="34" charset="-122"/>
                              <a:cs typeface="SimSun" pitchFamily="34" charset="-120"/>
                            </a:rPr>
                            <a:t>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白色物质不含</a:t>
                          </a:r>
                          <a14:m>
                            <m:oMath xmlns:m="http://schemas.openxmlformats.org/officeDocument/2006/math">
                              <m:sSub>
                                <m:sSub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67" name="QB_8_BD.102_2#94574389f?colgroup=22,6,11&amp;vopoq=1&amp;pid=0ee13a420&amp;color=0,0,0&amp;vtp=1&amp;bbb=1&amp;hb=1"/>
              <p:cNvGraphicFramePr>
                <a:graphicFrameLocks noGrp="1"/>
              </p:cNvGraphicFramePr>
              <p:nvPr>
                <p:extLst>
                  <p:ext uri="{D42A27DB-BD31-4B8C-83A1-F6EECF244321}">
                    <p14:modId xmlns:p14="http://schemas.microsoft.com/office/powerpoint/2010/main" val="95884161"/>
                  </p:ext>
                </p:extLst>
              </p:nvPr>
            </p:nvGraphicFramePr>
            <p:xfrm>
              <a:off x="722376" y="1470221"/>
              <a:ext cx="10716768" cy="2597404"/>
            </p:xfrm>
            <a:graphic>
              <a:graphicData uri="http://schemas.openxmlformats.org/drawingml/2006/table">
                <a:tbl>
                  <a:tblPr/>
                  <a:tblGrid>
                    <a:gridCol w="5870448">
                      <a:extLst>
                        <a:ext uri="{9D8B030D-6E8A-4147-A177-3AD203B41FA5}">
                          <a16:colId xmlns:a16="http://schemas.microsoft.com/office/drawing/2014/main" val="20000"/>
                        </a:ext>
                      </a:extLst>
                    </a:gridCol>
                    <a:gridCol w="1792224">
                      <a:extLst>
                        <a:ext uri="{9D8B030D-6E8A-4147-A177-3AD203B41FA5}">
                          <a16:colId xmlns:a16="http://schemas.microsoft.com/office/drawing/2014/main" val="20001"/>
                        </a:ext>
                      </a:extLst>
                    </a:gridCol>
                    <a:gridCol w="3054096">
                      <a:extLst>
                        <a:ext uri="{9D8B030D-6E8A-4147-A177-3AD203B41FA5}">
                          <a16:colId xmlns:a16="http://schemas.microsoft.com/office/drawing/2014/main" val="20002"/>
                        </a:ext>
                      </a:extLst>
                    </a:gridCol>
                  </a:tblGrid>
                  <a:tr h="442341">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实验操作</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实验现象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结论</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234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4" t="-102778" r="-82676" b="-413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8231" t="-102778" r="-171088" b="-4138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1297" t="-102778" r="-399" b="-413889"/>
                          </a:stretch>
                        </a:blipFill>
                      </a:tcPr>
                    </a:tc>
                    <a:extLst>
                      <a:ext uri="{0D108BD9-81ED-4DB2-BD59-A6C34878D82A}">
                        <a16:rowId xmlns:a16="http://schemas.microsoft.com/office/drawing/2014/main" val="10001"/>
                      </a:ext>
                    </a:extLst>
                  </a:tr>
                  <a:tr h="856361">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②取少量白色物质于试管中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加入适量水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振荡</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样品全部溶于水</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向其中加入过量</a:t>
                          </a:r>
                          <a:r>
                            <a:rPr lang="en-US" altLang="zh-CN" sz="2000" i="0">
                              <a:solidFill>
                                <a:srgbClr val="000000"/>
                              </a:solidFill>
                              <a:latin typeface="SimSun" pitchFamily="34" charset="0"/>
                              <a:ea typeface="SimSun" pitchFamily="34" charset="-122"/>
                              <a:cs typeface="SimSun" pitchFamily="34" charset="-120"/>
                            </a:rPr>
                            <a:t>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出现白色沉淀</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1297" t="-103546" r="-399" b="-111348"/>
                          </a:stretch>
                        </a:blipFill>
                      </a:tcPr>
                    </a:tc>
                    <a:extLst>
                      <a:ext uri="{0D108BD9-81ED-4DB2-BD59-A6C34878D82A}">
                        <a16:rowId xmlns:a16="http://schemas.microsoft.com/office/drawing/2014/main" val="10002"/>
                      </a:ext>
                    </a:extLst>
                  </a:tr>
                  <a:tr h="856361">
                    <a:tc>
                      <a:txBody>
                        <a:bodyPr/>
                        <a:lstStyle/>
                        <a:p>
                          <a:pPr marL="0" indent="0" algn="l"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③静置片刻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取上层清液于试管中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滴加少量</a:t>
                          </a:r>
                        </a:p>
                        <a:p>
                          <a:pPr marL="0" lvl="0" indent="0" algn="l" latinLnBrk="1" hangingPunct="0">
                            <a:lnSpc>
                              <a:spcPts val="3200"/>
                            </a:lnSpc>
                          </a:pPr>
                          <a:r>
                            <a:rPr lang="en-US" altLang="zh-CN" sz="2000" i="0">
                              <a:solidFill>
                                <a:srgbClr val="000000"/>
                              </a:solidFill>
                              <a:latin typeface="SimSun" pitchFamily="34" charset="0"/>
                              <a:ea typeface="SimSun" pitchFamily="34" charset="-122"/>
                              <a:cs typeface="SimSun" pitchFamily="34" charset="-120"/>
                            </a:rPr>
                            <a:t>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i="0">
                              <a:solidFill>
                                <a:srgbClr val="000000"/>
                              </a:solidFill>
                              <a:latin typeface="SimSun" pitchFamily="34" charset="0"/>
                              <a:ea typeface="SimSun" pitchFamily="34" charset="-122"/>
                              <a:cs typeface="SimSun" pitchFamily="34" charset="-120"/>
                            </a:rPr>
                            <a:t>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1297" t="-203546" r="-399" b="-11348"/>
                          </a:stretch>
                        </a:blipFill>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xmlns:a14="http://schemas.microsoft.com/office/drawing/2010/main">
        <mc:Choice Requires="a14">
          <p:sp>
            <p:nvSpPr>
              <p:cNvPr id="4" name="QB_8_AN.103_1#94574389f.blank?vopoq=1&amp;pid=0ee13a420&amp;color=0,0,0&amp;vpa=36&amp;vtp=1&amp;bbb=1"/>
              <p:cNvSpPr/>
              <p:nvPr/>
            </p:nvSpPr>
            <p:spPr>
              <a:xfrm>
                <a:off x="4588501" y="2823152"/>
                <a:ext cx="1355154" cy="303784"/>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𝐁𝐚𝐂𝐥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溶液</a:t>
                </a:r>
                <a:endParaRPr lang="en-US" altLang="zh-CN" sz="100" dirty="0">
                  <a:solidFill>
                    <a:srgbClr val="00B050"/>
                  </a:solidFill>
                </a:endParaRPr>
              </a:p>
            </p:txBody>
          </p:sp>
        </mc:Choice>
        <mc:Fallback xmlns="">
          <p:sp>
            <p:nvSpPr>
              <p:cNvPr id="4" name="QB_8_AN.103_1#94574389f.blank?vopoq=1&amp;pid=0ee13a420&amp;color=0,0,0&amp;vpa=36&amp;vtp=1&amp;bbb=1"/>
              <p:cNvSpPr>
                <a:spLocks noRot="1" noChangeAspect="1" noMove="1" noResize="1" noEditPoints="1" noAdjustHandles="1" noChangeArrowheads="1" noChangeShapeType="1" noTextEdit="1"/>
              </p:cNvSpPr>
              <p:nvPr/>
            </p:nvSpPr>
            <p:spPr>
              <a:xfrm>
                <a:off x="4588501" y="2823152"/>
                <a:ext cx="1355154" cy="303784"/>
              </a:xfrm>
              <a:prstGeom prst="rect">
                <a:avLst/>
              </a:prstGeom>
              <a:blipFill>
                <a:blip r:embed="rId4"/>
                <a:stretch>
                  <a:fillRect l="-901" t="-28000" r="-4505" b="-50000"/>
                </a:stretch>
              </a:blipFill>
              <a:ln/>
            </p:spPr>
            <p:txBody>
              <a:bodyPr/>
              <a:lstStyle/>
              <a:p>
                <a:r>
                  <a:rPr lang="zh-CN" altLang="en-US">
                    <a:noFill/>
                  </a:rPr>
                  <a:t> </a:t>
                </a:r>
              </a:p>
            </p:txBody>
          </p:sp>
        </mc:Fallback>
      </mc:AlternateContent>
      <p:sp>
        <p:nvSpPr>
          <p:cNvPr id="5" name="QB_8_AN.104_1#94574389f.blank?vopoq=1&amp;pid=0ee13a420&amp;color=0,0,0&amp;vpa=37&amp;vtp=1&amp;bbb=1"/>
          <p:cNvSpPr/>
          <p:nvPr/>
        </p:nvSpPr>
        <p:spPr>
          <a:xfrm>
            <a:off x="867401" y="3619061"/>
            <a:ext cx="1200150" cy="360934"/>
          </a:xfrm>
          <a:prstGeom prst="rect">
            <a:avLst/>
          </a:prstGeom>
          <a:noFill/>
          <a:ln/>
        </p:spPr>
        <p:txBody>
          <a:bodyPr wrap="none" lIns="0" tIns="0" rIns="0" bIns="0" rtlCol="0" anchor="t"/>
          <a:lstStyle/>
          <a:p>
            <a:pPr algn="ctr" latinLnBrk="1">
              <a:lnSpc>
                <a:spcPts val="3100"/>
              </a:lnSpc>
            </a:pPr>
            <a:r>
              <a:rPr lang="en-US" altLang="zh-CN" sz="2000" b="1" i="0">
                <a:solidFill>
                  <a:srgbClr val="00B050"/>
                </a:solidFill>
                <a:latin typeface="微软雅黑" pitchFamily="34" charset="0"/>
                <a:ea typeface="微软雅黑" pitchFamily="34" charset="-122"/>
                <a:cs typeface="微软雅黑" pitchFamily="34" charset="-120"/>
              </a:rPr>
              <a:t>酚酞试液</a:t>
            </a:r>
            <a:endParaRPr lang="en-US" altLang="zh-CN" sz="2000" dirty="0">
              <a:solidFill>
                <a:srgbClr val="00B050"/>
              </a:solidFill>
            </a:endParaRPr>
          </a:p>
        </p:txBody>
      </p:sp>
      <p:sp>
        <p:nvSpPr>
          <p:cNvPr id="6" name="QB_8_AN.105_1#94574389f.blank?vopoq=1&amp;pid=0ee13a420&amp;color=0,0,0&amp;vpa=38&amp;vtp=1&amp;bbb=1"/>
          <p:cNvSpPr/>
          <p:nvPr/>
        </p:nvSpPr>
        <p:spPr>
          <a:xfrm>
            <a:off x="6736461" y="3409511"/>
            <a:ext cx="1454150" cy="360934"/>
          </a:xfrm>
          <a:prstGeom prst="rect">
            <a:avLst/>
          </a:prstGeom>
          <a:noFill/>
          <a:ln/>
        </p:spPr>
        <p:txBody>
          <a:bodyPr wrap="none" lIns="0" tIns="0" rIns="0" bIns="0" rtlCol="0" anchor="t"/>
          <a:lstStyle/>
          <a:p>
            <a:pPr algn="ctr" latinLnBrk="1">
              <a:lnSpc>
                <a:spcPts val="3100"/>
              </a:lnSpc>
            </a:pPr>
            <a:r>
              <a:rPr lang="en-US" altLang="zh-CN" sz="2000" b="1" i="0" dirty="0">
                <a:solidFill>
                  <a:srgbClr val="00B050"/>
                </a:solidFill>
                <a:latin typeface="微软雅黑" pitchFamily="34" charset="0"/>
                <a:ea typeface="微软雅黑" pitchFamily="34" charset="-122"/>
                <a:cs typeface="微软雅黑" pitchFamily="34" charset="-120"/>
              </a:rPr>
              <a:t>溶液不变红</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7" name="QB_8_AS.106_1#94574389f?vopoq=1&amp;pid=0ee13a420&amp;color=0,0,0&amp;vtp=1&amp;bbb=1&amp;hb=1"/>
              <p:cNvSpPr/>
              <p:nvPr/>
            </p:nvSpPr>
            <p:spPr>
              <a:xfrm>
                <a:off x="722376" y="4200721"/>
                <a:ext cx="10753344" cy="2037334"/>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均为白色固体，故假设3为白色物质是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的混合物</a:t>
                </a:r>
                <a:r>
                  <a:rPr lang="en-US" altLang="zh-CN" sz="2000" b="0" i="0">
                    <a:solidFill>
                      <a:srgbClr val="000000"/>
                    </a:solidFill>
                    <a:latin typeface="微软雅黑" pitchFamily="34" charset="0"/>
                    <a:ea typeface="微软雅黑" pitchFamily="34" charset="-122"/>
                    <a:cs typeface="微软雅黑" pitchFamily="34" charset="-120"/>
                  </a:rPr>
                  <a:t>。取少量白</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色物质于试管中</a:t>
                </a:r>
                <a:r>
                  <a:rPr lang="en-US" altLang="zh-CN" sz="2000" b="0" i="0" dirty="0">
                    <a:solidFill>
                      <a:srgbClr val="000000"/>
                    </a:solidFill>
                    <a:latin typeface="微软雅黑" pitchFamily="34" charset="0"/>
                    <a:ea typeface="微软雅黑" pitchFamily="34" charset="-122"/>
                    <a:cs typeface="微软雅黑" pitchFamily="34" charset="-120"/>
                  </a:rPr>
                  <a:t>，加入适量水，振荡，样品全部溶于水，根据实验操作①可知</a:t>
                </a:r>
                <a:r>
                  <a:rPr lang="en-US" altLang="zh-CN" sz="2000" b="0" i="0">
                    <a:solidFill>
                      <a:srgbClr val="000000"/>
                    </a:solidFill>
                    <a:latin typeface="微软雅黑" pitchFamily="34" charset="0"/>
                    <a:ea typeface="微软雅黑" pitchFamily="34" charset="-122"/>
                    <a:cs typeface="微软雅黑" pitchFamily="34" charset="-120"/>
                  </a:rPr>
                  <a:t>，应向其中加入过</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量的氯化钡溶液</a:t>
                </a:r>
                <a:r>
                  <a:rPr lang="en-US" altLang="zh-CN" sz="2000" b="0" i="0" dirty="0">
                    <a:solidFill>
                      <a:srgbClr val="000000"/>
                    </a:solidFill>
                    <a:latin typeface="微软雅黑" pitchFamily="34" charset="0"/>
                    <a:ea typeface="微软雅黑" pitchFamily="34" charset="-122"/>
                    <a:cs typeface="微软雅黑" pitchFamily="34" charset="-120"/>
                  </a:rPr>
                  <a:t>，如果生成白色沉淀碳酸钡，则说明白色物质含有碳酸钠</a:t>
                </a:r>
                <a:r>
                  <a:rPr lang="en-US" altLang="zh-CN" sz="2000" b="0" i="0">
                    <a:solidFill>
                      <a:srgbClr val="000000"/>
                    </a:solidFill>
                    <a:latin typeface="微软雅黑" pitchFamily="34" charset="0"/>
                    <a:ea typeface="微软雅黑" pitchFamily="34" charset="-122"/>
                    <a:cs typeface="微软雅黑" pitchFamily="34" charset="-120"/>
                  </a:rPr>
                  <a:t>；氧化钠溶于水生成碱</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性物质氢氧化钠</a:t>
                </a:r>
                <a:r>
                  <a:rPr lang="en-US" altLang="zh-CN" sz="2000" b="0" i="0" dirty="0">
                    <a:solidFill>
                      <a:srgbClr val="000000"/>
                    </a:solidFill>
                    <a:latin typeface="微软雅黑" pitchFamily="34" charset="0"/>
                    <a:ea typeface="微软雅黑" pitchFamily="34" charset="-122"/>
                    <a:cs typeface="微软雅黑" pitchFamily="34" charset="-120"/>
                  </a:rPr>
                  <a:t>，如果取反应后的上清液加入酚酞试液，</a:t>
                </a:r>
                <a:r>
                  <a:rPr lang="en-US" altLang="zh-CN" sz="2000" b="0" i="0">
                    <a:solidFill>
                      <a:srgbClr val="000000"/>
                    </a:solidFill>
                    <a:latin typeface="微软雅黑" pitchFamily="34" charset="0"/>
                    <a:ea typeface="微软雅黑" pitchFamily="34" charset="-122"/>
                    <a:cs typeface="微软雅黑" pitchFamily="34" charset="-120"/>
                  </a:rPr>
                  <a:t>溶液不变红色说明溶液中不含氢氧化钠，</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白色物质不含氧化钠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7" name="QB_8_AS.106_1#94574389f?vopoq=1&amp;pid=0ee13a420&amp;color=0,0,0&amp;vtp=1&amp;bbb=1&amp;hb=1"/>
              <p:cNvSpPr>
                <a:spLocks noRot="1" noChangeAspect="1" noMove="1" noResize="1" noEditPoints="1" noAdjustHandles="1" noChangeArrowheads="1" noChangeShapeType="1" noTextEdit="1"/>
              </p:cNvSpPr>
              <p:nvPr/>
            </p:nvSpPr>
            <p:spPr>
              <a:xfrm>
                <a:off x="722376" y="4200721"/>
                <a:ext cx="10753344" cy="2037334"/>
              </a:xfrm>
              <a:prstGeom prst="rect">
                <a:avLst/>
              </a:prstGeom>
              <a:blipFill>
                <a:blip r:embed="rId5"/>
                <a:stretch>
                  <a:fillRect l="-1587" t="-1796" r="-3175" b="-748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4" end="4"/>
                                            </p:txEl>
                                          </p:spTgt>
                                        </p:tgtEl>
                                        <p:attrNameLst>
                                          <p:attrName>style.visibility</p:attrName>
                                        </p:attrNameLst>
                                      </p:cBhvr>
                                      <p:to>
                                        <p:strVal val="visible"/>
                                      </p:to>
                                    </p:set>
                                    <p:animEffect transition="in" filter="fade">
                                      <p:cBhvr>
                                        <p:cTn id="4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P_8_BD#08380f1fb?pid=0ee13a420&amp;color=0,0,0&amp;vtp=1&amp;bt=1&amp;bbb=1"/>
          <p:cNvSpPr/>
          <p:nvPr/>
        </p:nvSpPr>
        <p:spPr>
          <a:xfrm>
            <a:off x="722376" y="972000"/>
            <a:ext cx="10753344" cy="999617"/>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思考与交流］</a:t>
            </a:r>
          </a:p>
          <a:p>
            <a:pPr marL="0" marR="0" lvl="0" indent="0" defTabSz="914400" rtl="0" eaLnBrk="1" fontAlgn="auto" latinLnBrk="1" hangingPunct="1">
              <a:lnSpc>
                <a:spcPts val="5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(4)根据上述现象与结论推测钠在二氧化碳中燃烧的化学方程式为</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a:t>
            </a:r>
            <a:r>
              <a:rPr kumimoji="0" lang="en-US" altLang="zh-CN" sz="2850" b="1" i="0" u="sng" strike="noStrike" kern="0" cap="none" spc="-99900" normalizeH="0" baseline="0" noProof="0">
                <a:ln>
                  <a:noFill/>
                </a:ln>
                <a:solidFill>
                  <a:srgbClr val="FF00FF"/>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4" name="QB_8_AN.108_1#08380f1fb.blank?vopoq=1&amp;pid=0ee13a420&amp;color=0,0,0&amp;vpa=39&amp;vtp=1&amp;bbb=1&amp;rh=31.74504"/>
              <p:cNvSpPr/>
              <p:nvPr/>
            </p:nvSpPr>
            <p:spPr>
              <a:xfrm>
                <a:off x="7921688" y="1544262"/>
                <a:ext cx="3507042" cy="403162"/>
              </a:xfrm>
              <a:prstGeom prst="rect">
                <a:avLst/>
              </a:prstGeom>
              <a:noFill/>
              <a:ln/>
            </p:spPr>
            <p:txBody>
              <a:bodyPr wrap="none" lIns="0" tIns="0" rIns="0" bIns="0" rtlCol="0" anchor="t"/>
              <a:lstStyle/>
              <a:p>
                <a:pPr algn="ctr" latinLnBrk="1">
                  <a:lnSpc>
                    <a:spcPts val="3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𝟒𝐍𝐚</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点燃</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108_1#08380f1fb.blank?vopoq=1&amp;pid=0ee13a420&amp;color=0,0,0&amp;vpa=39&amp;vtp=1&amp;bbb=1&amp;rh=31.74504"/>
              <p:cNvSpPr>
                <a:spLocks noRot="1" noChangeAspect="1" noMove="1" noResize="1" noEditPoints="1" noAdjustHandles="1" noChangeArrowheads="1" noChangeShapeType="1" noTextEdit="1"/>
              </p:cNvSpPr>
              <p:nvPr/>
            </p:nvSpPr>
            <p:spPr>
              <a:xfrm>
                <a:off x="7921688" y="1544262"/>
                <a:ext cx="3507042" cy="403162"/>
              </a:xfrm>
              <a:prstGeom prst="rect">
                <a:avLst/>
              </a:prstGeom>
              <a:blipFill>
                <a:blip r:embed="rId3"/>
                <a:stretch>
                  <a:fillRect t="-75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8_AS.109_1#017737e0f?vopoq=1&amp;pid=0ee13a420&amp;color=0,0,0&amp;vtp=1&amp;bbb=1&amp;hb=1"/>
              <p:cNvSpPr/>
              <p:nvPr/>
            </p:nvSpPr>
            <p:spPr>
              <a:xfrm>
                <a:off x="722376" y="198374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根据上述分析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中燃烧产物为碳酸钠，根据“瓶底附着黑色颗粒”可知</a:t>
                </a:r>
                <a:r>
                  <a:rPr lang="en-US" altLang="zh-CN" sz="2000" b="0" i="0">
                    <a:solidFill>
                      <a:srgbClr val="000000"/>
                    </a:solidFill>
                    <a:latin typeface="微软雅黑" pitchFamily="34" charset="0"/>
                    <a:ea typeface="微软雅黑" pitchFamily="34" charset="-122"/>
                    <a:cs typeface="微软雅黑" pitchFamily="34" charset="-120"/>
                  </a:rPr>
                  <a:t>，钠与二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氧化碳反应后还生成碳</a:t>
                </a:r>
                <a:r>
                  <a:rPr lang="en-US" altLang="zh-CN" sz="2000" b="0" i="0" dirty="0">
                    <a:solidFill>
                      <a:srgbClr val="000000"/>
                    </a:solidFill>
                    <a:latin typeface="微软雅黑" pitchFamily="34" charset="0"/>
                    <a:ea typeface="微软雅黑" pitchFamily="34" charset="-122"/>
                    <a:cs typeface="微软雅黑" pitchFamily="34" charset="-120"/>
                  </a:rPr>
                  <a:t>，根据得失电子守恒、原子守恒可配平化学方程式。</a:t>
                </a:r>
                <a:endParaRPr lang="en-US" altLang="zh-CN" sz="2200" dirty="0">
                  <a:solidFill>
                    <a:srgbClr val="000000"/>
                  </a:solidFill>
                </a:endParaRPr>
              </a:p>
            </p:txBody>
          </p:sp>
        </mc:Choice>
        <mc:Fallback xmlns="">
          <p:sp>
            <p:nvSpPr>
              <p:cNvPr id="5" name="QB_8_AS.109_1#017737e0f?vopoq=1&amp;pid=0ee13a420&amp;color=0,0,0&amp;vtp=1&amp;bbb=1&amp;hb=1"/>
              <p:cNvSpPr>
                <a:spLocks noRot="1" noChangeAspect="1" noMove="1" noResize="1" noEditPoints="1" noAdjustHandles="1" noChangeArrowheads="1" noChangeShapeType="1" noTextEdit="1"/>
              </p:cNvSpPr>
              <p:nvPr/>
            </p:nvSpPr>
            <p:spPr>
              <a:xfrm>
                <a:off x="722376" y="1983746"/>
                <a:ext cx="10753344" cy="907034"/>
              </a:xfrm>
              <a:prstGeom prst="rect">
                <a:avLst/>
              </a:prstGeom>
              <a:blipFill>
                <a:blip r:embed="rId4"/>
                <a:stretch>
                  <a:fillRect l="-1587" r="-113"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9" name="P_7_BD#8388cac9c?colgroup=2,6,10,19&amp;pid=0681af3fb&amp;color=0,0,0&amp;vtp=1&amp;bt=1&amp;bbb=1&amp;hb=1"/>
              <p:cNvGraphicFramePr>
                <a:graphicFrameLocks noGrp="1"/>
              </p:cNvGraphicFramePr>
              <p:nvPr>
                <p:extLst>
                  <p:ext uri="{D42A27DB-BD31-4B8C-83A1-F6EECF244321}">
                    <p14:modId xmlns:p14="http://schemas.microsoft.com/office/powerpoint/2010/main" val="2802052586"/>
                  </p:ext>
                </p:extLst>
              </p:nvPr>
            </p:nvGraphicFramePr>
            <p:xfrm>
              <a:off x="722376" y="1494478"/>
              <a:ext cx="10716768" cy="3366707"/>
            </p:xfrm>
            <a:graphic>
              <a:graphicData uri="http://schemas.openxmlformats.org/drawingml/2006/table">
                <a:tbl>
                  <a:tblPr/>
                  <a:tblGrid>
                    <a:gridCol w="850392">
                      <a:extLst>
                        <a:ext uri="{9D8B030D-6E8A-4147-A177-3AD203B41FA5}">
                          <a16:colId xmlns:a16="http://schemas.microsoft.com/office/drawing/2014/main" val="20000"/>
                        </a:ext>
                      </a:extLst>
                    </a:gridCol>
                    <a:gridCol w="1755648">
                      <a:extLst>
                        <a:ext uri="{9D8B030D-6E8A-4147-A177-3AD203B41FA5}">
                          <a16:colId xmlns:a16="http://schemas.microsoft.com/office/drawing/2014/main" val="20001"/>
                        </a:ext>
                      </a:extLst>
                    </a:gridCol>
                    <a:gridCol w="2907792">
                      <a:extLst>
                        <a:ext uri="{9D8B030D-6E8A-4147-A177-3AD203B41FA5}">
                          <a16:colId xmlns:a16="http://schemas.microsoft.com/office/drawing/2014/main" val="20002"/>
                        </a:ext>
                      </a:extLst>
                    </a:gridCol>
                    <a:gridCol w="5202936">
                      <a:extLst>
                        <a:ext uri="{9D8B030D-6E8A-4147-A177-3AD203B41FA5}">
                          <a16:colId xmlns:a16="http://schemas.microsoft.com/office/drawing/2014/main" val="20003"/>
                        </a:ext>
                      </a:extLst>
                    </a:gridCol>
                  </a:tblGrid>
                  <a:tr h="1690434">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反</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少)</a:t>
                          </a:r>
                        </a:p>
                        <a:p>
                          <a:pPr marL="0" indent="0" algn="l"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marL="0" indent="0"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少)</a:t>
                          </a:r>
                        </a:p>
                        <a:p>
                          <a:pPr marL="0" lvl="0" indent="0" algn="l" latinLnBrk="1" hangingPunct="0">
                            <a:lnSpc>
                              <a:spcPts val="33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53694">
                    <a:tc vMerge="1">
                      <a:txBody>
                        <a:bodyPr/>
                        <a:lstStyle/>
                        <a:p>
                          <a:endParaRPr lang="zh-CN"/>
                        </a:p>
                      </a:txBody>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lvl="0" indent="0"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用途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制玻璃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肥皂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造纸</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纺织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制药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焙制糕点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9" name="P_7_BD#8388cac9c?colgroup=2,6,10,19&amp;pid=0681af3fb&amp;color=0,0,0&amp;vtp=1&amp;bt=1&amp;bbb=1&amp;hb=1"/>
              <p:cNvGraphicFramePr>
                <a:graphicFrameLocks noGrp="1"/>
              </p:cNvGraphicFramePr>
              <p:nvPr>
                <p:extLst>
                  <p:ext uri="{D42A27DB-BD31-4B8C-83A1-F6EECF244321}">
                    <p14:modId xmlns:p14="http://schemas.microsoft.com/office/powerpoint/2010/main" val="2802052586"/>
                  </p:ext>
                </p:extLst>
              </p:nvPr>
            </p:nvGraphicFramePr>
            <p:xfrm>
              <a:off x="722376" y="1494478"/>
              <a:ext cx="10716768" cy="3366707"/>
            </p:xfrm>
            <a:graphic>
              <a:graphicData uri="http://schemas.openxmlformats.org/drawingml/2006/table">
                <a:tbl>
                  <a:tblPr/>
                  <a:tblGrid>
                    <a:gridCol w="850392">
                      <a:extLst>
                        <a:ext uri="{9D8B030D-6E8A-4147-A177-3AD203B41FA5}">
                          <a16:colId xmlns:a16="http://schemas.microsoft.com/office/drawing/2014/main" val="20000"/>
                        </a:ext>
                      </a:extLst>
                    </a:gridCol>
                    <a:gridCol w="1755648">
                      <a:extLst>
                        <a:ext uri="{9D8B030D-6E8A-4147-A177-3AD203B41FA5}">
                          <a16:colId xmlns:a16="http://schemas.microsoft.com/office/drawing/2014/main" val="20001"/>
                        </a:ext>
                      </a:extLst>
                    </a:gridCol>
                    <a:gridCol w="2907792">
                      <a:extLst>
                        <a:ext uri="{9D8B030D-6E8A-4147-A177-3AD203B41FA5}">
                          <a16:colId xmlns:a16="http://schemas.microsoft.com/office/drawing/2014/main" val="20002"/>
                        </a:ext>
                      </a:extLst>
                    </a:gridCol>
                    <a:gridCol w="5202936">
                      <a:extLst>
                        <a:ext uri="{9D8B030D-6E8A-4147-A177-3AD203B41FA5}">
                          <a16:colId xmlns:a16="http://schemas.microsoft.com/office/drawing/2014/main" val="20003"/>
                        </a:ext>
                      </a:extLst>
                    </a:gridCol>
                  </a:tblGrid>
                  <a:tr h="1690434">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化学</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958" t="-360" r="-462847" b="-10575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9937" t="-360" r="-179455" b="-10575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6089" t="-360" r="-234" b="-105755"/>
                          </a:stretch>
                        </a:blipFill>
                      </a:tcPr>
                    </a:tc>
                    <a:extLst>
                      <a:ext uri="{0D108BD9-81ED-4DB2-BD59-A6C34878D82A}">
                        <a16:rowId xmlns:a16="http://schemas.microsoft.com/office/drawing/2014/main" val="10000"/>
                      </a:ext>
                    </a:extLst>
                  </a:tr>
                  <a:tr h="853694">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958" t="-199286" r="-462847" b="-11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9937" t="-199286" r="-179455" b="-110000"/>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用途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制玻璃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肥皂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造纸</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纺织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制药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焙制糕点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2" name="P_7_BD#8388cac9c?colgroup=2,6,10,19&amp;pid=0681af3fb&amp;color=0,0,0&amp;vtp=1&amp;bt=1&amp;bbb=1">
            <a:extLst>
              <a:ext uri="{FF2B5EF4-FFF2-40B4-BE49-F238E27FC236}">
                <a16:creationId xmlns:a16="http://schemas.microsoft.com/office/drawing/2014/main" id="{7ABCACCD-CB72-4B30-7ABA-7D57FB137CBC}"/>
              </a:ext>
            </a:extLst>
          </p:cNvPr>
          <p:cNvSpPr txBox="1"/>
          <p:nvPr/>
        </p:nvSpPr>
        <p:spPr>
          <a:xfrm>
            <a:off x="10926183"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8388cac9c?pid=0681af3fb&amp;color=0,0,0&amp;vtp=1&amp;bt=1&amp;bbb=1&amp;hb=1"/>
              <p:cNvSpPr/>
              <p:nvPr/>
            </p:nvSpPr>
            <p:spPr>
              <a:xfrm>
                <a:off x="722376" y="972000"/>
                <a:ext cx="10753344" cy="31803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都能溶于水，</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溶解度较大。饱和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溶液中通入足量</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时会析出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白色</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晶体，原因有三：一是反应过程中消耗了水，使溶剂减少；二是一份</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生成两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份</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，使溶质增加；三是生成的</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溶解度更小</a:t>
                </a:r>
                <a:r>
                  <a:rPr lang="en-US" altLang="zh-CN" sz="2000" b="0" i="0">
                    <a:solidFill>
                      <a:srgbClr val="000000"/>
                    </a:solidFill>
                    <a:latin typeface="微软雅黑" pitchFamily="34" charset="0"/>
                    <a:ea typeface="微软雅黑" pitchFamily="34" charset="-122"/>
                    <a:cs typeface="微软雅黑" pitchFamily="34" charset="-120"/>
                  </a:rPr>
                  <a:t>，相同温度下相同溶剂中可溶解的溶质</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更少</a:t>
                </a:r>
                <a:r>
                  <a:rPr lang="en-US" altLang="zh-CN" sz="2000" b="0" i="0" dirty="0">
                    <a:solidFill>
                      <a:srgbClr val="000000"/>
                    </a:solidFill>
                    <a:latin typeface="微软雅黑" pitchFamily="34" charset="0"/>
                    <a:ea typeface="微软雅黑" pitchFamily="34" charset="-122"/>
                    <a:cs typeface="微软雅黑" pitchFamily="34" charset="-120"/>
                  </a:rPr>
                  <a:t>。化学方程式为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溶液都呈碱性，相同条件下，</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溶液碱性稍强。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相同质量的</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分别与足量盐酸反应时，前者消耗的盐酸多，产生的气体少。</a:t>
                </a:r>
                <a:endParaRPr lang="en-US" altLang="zh-CN" sz="2000" dirty="0"/>
              </a:p>
            </p:txBody>
          </p:sp>
        </mc:Choice>
        <mc:Fallback xmlns="">
          <p:sp>
            <p:nvSpPr>
              <p:cNvPr id="2" name="P_7#8388cac9c?pid=0681af3fb&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a:blip r:embed="rId3"/>
                <a:stretch>
                  <a:fillRect l="-1474" r="-1361" b="-4789"/>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3469</Words>
  <Application>Microsoft Office PowerPoint</Application>
  <PresentationFormat>宽屏</PresentationFormat>
  <Paragraphs>539</Paragraphs>
  <Slides>75</Slides>
  <Notes>65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75</vt:i4>
      </vt:variant>
    </vt:vector>
  </HeadingPairs>
  <TitlesOfParts>
    <vt:vector size="83"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2025-02-27T04:22:39Z</dcterms:created>
  <dcterms:modified xsi:type="dcterms:W3CDTF">2025-02-27T05:38:36Z</dcterms:modified>
  <cp:category/>
  <cp:contentStatus/>
</cp:coreProperties>
</file>