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6" r:id="rId2"/>
    <p:sldId id="257" r:id="rId3"/>
    <p:sldId id="258" r:id="rId4"/>
    <p:sldId id="260" r:id="rId5"/>
    <p:sldId id="262" r:id="rId6"/>
    <p:sldId id="263" r:id="rId7"/>
    <p:sldId id="264" r:id="rId8"/>
    <p:sldId id="265" r:id="rId9"/>
    <p:sldId id="267"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385" r:id="rId33"/>
    <p:sldId id="291" r:id="rId34"/>
    <p:sldId id="292" r:id="rId35"/>
    <p:sldId id="386" r:id="rId36"/>
    <p:sldId id="293" r:id="rId37"/>
    <p:sldId id="294" r:id="rId38"/>
    <p:sldId id="387" r:id="rId39"/>
    <p:sldId id="295" r:id="rId40"/>
    <p:sldId id="296" r:id="rId41"/>
    <p:sldId id="388" r:id="rId42"/>
    <p:sldId id="297" r:id="rId43"/>
    <p:sldId id="298" r:id="rId44"/>
    <p:sldId id="389" r:id="rId45"/>
    <p:sldId id="299" r:id="rId46"/>
    <p:sldId id="300" r:id="rId47"/>
    <p:sldId id="390" r:id="rId48"/>
    <p:sldId id="301" r:id="rId49"/>
    <p:sldId id="302" r:id="rId50"/>
    <p:sldId id="391" r:id="rId51"/>
    <p:sldId id="303" r:id="rId52"/>
    <p:sldId id="304" r:id="rId53"/>
    <p:sldId id="305" r:id="rId54"/>
    <p:sldId id="392" r:id="rId55"/>
    <p:sldId id="306" r:id="rId56"/>
    <p:sldId id="307" r:id="rId57"/>
    <p:sldId id="308" r:id="rId58"/>
    <p:sldId id="393" r:id="rId59"/>
    <p:sldId id="309" r:id="rId60"/>
    <p:sldId id="310" r:id="rId61"/>
    <p:sldId id="311" r:id="rId62"/>
    <p:sldId id="312" r:id="rId63"/>
    <p:sldId id="313" r:id="rId64"/>
    <p:sldId id="394" r:id="rId65"/>
    <p:sldId id="314" r:id="rId66"/>
    <p:sldId id="395" r:id="rId67"/>
    <p:sldId id="315" r:id="rId68"/>
    <p:sldId id="316" r:id="rId69"/>
    <p:sldId id="396" r:id="rId70"/>
    <p:sldId id="317" r:id="rId71"/>
    <p:sldId id="318" r:id="rId72"/>
    <p:sldId id="319" r:id="rId7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05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535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8889c6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0db004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7583c7d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氧化还原反应中电子转移的表示方法</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21ce0a7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氧化还原反应的基本规律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5bec47a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氧化还原反应中电子转移的分析方法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6fd9766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氧化还原反应的强弱规律</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b872ae26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题型3 氧化还原反应的配平</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75ca0bf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难点1 氧化性、还原性强弱的比较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3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112ff1e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难点2 氧化还原反应方程式的配平</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9.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17.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1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29.xml"/><Relationship Id="rId1" Type="http://schemas.openxmlformats.org/officeDocument/2006/relationships/slideLayout" Target="../slideLayouts/slideLayout18.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77.png"/></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80.png"/></Relationships>
</file>

<file path=ppt/slides/_rels/slide4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83.png"/></Relationships>
</file>

<file path=ppt/slides/_rels/slide5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7.xml"/><Relationship Id="rId1" Type="http://schemas.openxmlformats.org/officeDocument/2006/relationships/slideLayout" Target="../slideLayouts/slideLayout12.xml"/><Relationship Id="rId4" Type="http://schemas.openxmlformats.org/officeDocument/2006/relationships/image" Target="../media/image87.png"/></Relationships>
</file>

<file path=ppt/slides/_rels/slide5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89.png"/></Relationships>
</file>

<file path=ppt/slides/_rels/slide5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9.xml"/><Relationship Id="rId1" Type="http://schemas.openxmlformats.org/officeDocument/2006/relationships/slideLayout" Target="../slideLayouts/slideLayout12.xml"/><Relationship Id="rId4" Type="http://schemas.openxmlformats.org/officeDocument/2006/relationships/image" Target="../media/image9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0.xml"/><Relationship Id="rId1" Type="http://schemas.openxmlformats.org/officeDocument/2006/relationships/slideLayout" Target="../slideLayouts/slideLayout12.xml"/><Relationship Id="rId5" Type="http://schemas.openxmlformats.org/officeDocument/2006/relationships/image" Target="../media/image94.png"/><Relationship Id="rId4" Type="http://schemas.openxmlformats.org/officeDocument/2006/relationships/image" Target="../media/image93.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14.png"/><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1.xml"/><Relationship Id="rId1" Type="http://schemas.openxmlformats.org/officeDocument/2006/relationships/slideLayout" Target="../slideLayouts/slideLayout12.xml"/><Relationship Id="rId5" Type="http://schemas.openxmlformats.org/officeDocument/2006/relationships/image" Target="../media/image97.png"/><Relationship Id="rId4" Type="http://schemas.openxmlformats.org/officeDocument/2006/relationships/image" Target="../media/image96.png"/></Relationships>
</file>

<file path=ppt/slides/_rels/slide6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2.xml"/><Relationship Id="rId1" Type="http://schemas.openxmlformats.org/officeDocument/2006/relationships/slideLayout" Target="../slideLayouts/slideLayout12.xml"/><Relationship Id="rId5" Type="http://schemas.openxmlformats.org/officeDocument/2006/relationships/image" Target="../media/image100.png"/><Relationship Id="rId4" Type="http://schemas.openxmlformats.org/officeDocument/2006/relationships/image" Target="../media/image99.png"/></Relationships>
</file>

<file path=ppt/slides/_rels/slide6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3.xml"/><Relationship Id="rId1" Type="http://schemas.openxmlformats.org/officeDocument/2006/relationships/slideLayout" Target="../slideLayouts/slideLayout12.xml"/><Relationship Id="rId4" Type="http://schemas.openxmlformats.org/officeDocument/2006/relationships/image" Target="../media/image102.png"/></Relationships>
</file>

<file path=ppt/slides/_rels/slide6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4.xml"/><Relationship Id="rId1" Type="http://schemas.openxmlformats.org/officeDocument/2006/relationships/slideLayout" Target="../slideLayouts/slideLayout12.xml"/><Relationship Id="rId5" Type="http://schemas.openxmlformats.org/officeDocument/2006/relationships/image" Target="../media/image105.png"/><Relationship Id="rId4" Type="http://schemas.openxmlformats.org/officeDocument/2006/relationships/image" Target="../media/image10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5.xml"/><Relationship Id="rId1" Type="http://schemas.openxmlformats.org/officeDocument/2006/relationships/slideLayout" Target="../slideLayouts/slideLayout13.xml"/><Relationship Id="rId5" Type="http://schemas.openxmlformats.org/officeDocument/2006/relationships/image" Target="../media/image108.png"/><Relationship Id="rId4" Type="http://schemas.openxmlformats.org/officeDocument/2006/relationships/image" Target="../media/image10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6.xml"/><Relationship Id="rId1" Type="http://schemas.openxmlformats.org/officeDocument/2006/relationships/slideLayout" Target="../slideLayouts/slideLayout13.xml"/><Relationship Id="rId4" Type="http://schemas.openxmlformats.org/officeDocument/2006/relationships/image" Target="../media/image110.png"/></Relationships>
</file>

<file path=ppt/slides/_rels/slide6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8.xml"/><Relationship Id="rId1" Type="http://schemas.openxmlformats.org/officeDocument/2006/relationships/slideLayout" Target="../slideLayouts/slideLayout13.xml"/><Relationship Id="rId5" Type="http://schemas.openxmlformats.org/officeDocument/2006/relationships/image" Target="../media/image114.png"/><Relationship Id="rId4" Type="http://schemas.openxmlformats.org/officeDocument/2006/relationships/image" Target="../media/image113.png"/></Relationships>
</file>

<file path=ppt/slides/_rels/slide7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75bf890c8?sp=1&amp;pid=21ce0a743&amp;color=0,0,0&amp;vtp=1&amp;bt=1&amp;bbb=1&amp;hb=1"/>
              <p:cNvSpPr/>
              <p:nvPr/>
            </p:nvSpPr>
            <p:spPr>
              <a:xfrm>
                <a:off x="722376" y="972000"/>
                <a:ext cx="10753344" cy="2252536"/>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3.先后规律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当一种氧化剂遇多种还原剂时</a:t>
                </a:r>
                <a:r>
                  <a:rPr lang="en-US" altLang="zh-CN" sz="2000" b="0" i="0" dirty="0">
                    <a:solidFill>
                      <a:srgbClr val="000000"/>
                    </a:solidFill>
                    <a:latin typeface="微软雅黑" pitchFamily="34" charset="0"/>
                    <a:ea typeface="微软雅黑" pitchFamily="34" charset="-122"/>
                    <a:cs typeface="微软雅黑" pitchFamily="34" charset="-120"/>
                  </a:rPr>
                  <a:t>，还原性最强的优先反应。同理，一种还原剂遇多种氧化剂时</a:t>
                </a:r>
                <a:r>
                  <a:rPr lang="en-US" altLang="zh-CN" sz="2000" b="0" i="0">
                    <a:solidFill>
                      <a:srgbClr val="000000"/>
                    </a:solidFill>
                    <a:latin typeface="微软雅黑" pitchFamily="34" charset="0"/>
                    <a:ea typeface="微软雅黑" pitchFamily="34" charset="-122"/>
                    <a:cs typeface="微软雅黑" pitchFamily="34" charset="-120"/>
                  </a:rPr>
                  <a:t>，氧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化性最强的优先反应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例如</a:t>
                </a:r>
                <a:r>
                  <a:rPr lang="en-US" altLang="zh-CN" sz="2000" b="0" i="0" dirty="0">
                    <a:solidFill>
                      <a:srgbClr val="000000"/>
                    </a:solidFill>
                    <a:latin typeface="微软雅黑" pitchFamily="34" charset="0"/>
                    <a:ea typeface="微软雅黑" pitchFamily="34" charset="-122"/>
                    <a:cs typeface="微软雅黑" pitchFamily="34" charset="-120"/>
                  </a:rPr>
                  <a:t>，还原性：</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通入</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溶液中，</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先氧化</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，再氧化</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通入</a:t>
                </a:r>
              </a:p>
              <a:p>
                <a:pPr latinLnBrk="1">
                  <a:lnSpc>
                    <a:spcPts val="35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溶液中，</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先氧化</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，再氧化</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75bf890c8?sp=1&amp;pid=21ce0a743&amp;color=0,0,0&amp;vtp=1&amp;bt=1&amp;bbb=1&amp;hb=1"/>
              <p:cNvSpPr>
                <a:spLocks noRot="1" noChangeAspect="1" noMove="1" noResize="1" noEditPoints="1" noAdjustHandles="1" noChangeArrowheads="1" noChangeShapeType="1" noTextEdit="1"/>
              </p:cNvSpPr>
              <p:nvPr/>
            </p:nvSpPr>
            <p:spPr>
              <a:xfrm>
                <a:off x="722376" y="972000"/>
                <a:ext cx="10753344" cy="2252536"/>
              </a:xfrm>
              <a:prstGeom prst="rect">
                <a:avLst/>
              </a:prstGeom>
              <a:blipFill>
                <a:blip r:embed="rId3"/>
                <a:stretch>
                  <a:fillRect l="-1474" r="-794" b="-6757"/>
                </a:stretch>
              </a:blipFill>
              <a:ln/>
            </p:spPr>
            <p:txBody>
              <a:bodyPr/>
              <a:lstStyle/>
              <a:p>
                <a:r>
                  <a:rPr lang="zh-CN" altLang="en-US">
                    <a:noFill/>
                  </a:rPr>
                  <a:t> </a:t>
                </a:r>
              </a:p>
            </p:txBody>
          </p:sp>
        </mc:Fallback>
      </mc:AlternateContent>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75bf890c8?sp=1&amp;pid=21ce0a743&amp;color=0,0,0&amp;vtp=1&amp;bt=1&amp;bbb=1&amp;hb=1"/>
              <p:cNvSpPr/>
              <p:nvPr/>
            </p:nvSpPr>
            <p:spPr>
              <a:xfrm>
                <a:off x="722376" y="972000"/>
                <a:ext cx="10753344" cy="33655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4.价态归中规律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在有些氧化还原反应中</a:t>
                </a:r>
                <a:r>
                  <a:rPr lang="en-US" altLang="zh-CN" sz="2000" b="0" i="0" dirty="0">
                    <a:solidFill>
                      <a:srgbClr val="000000"/>
                    </a:solidFill>
                    <a:latin typeface="微软雅黑" pitchFamily="34" charset="0"/>
                    <a:ea typeface="微软雅黑" pitchFamily="34" charset="-122"/>
                    <a:cs typeface="微软雅黑" pitchFamily="34" charset="-120"/>
                  </a:rPr>
                  <a:t>，同种元素在反应物中有两种不同的价态(高价、低价</a:t>
                </a:r>
                <a:r>
                  <a:rPr lang="en-US" altLang="zh-CN" sz="2000" b="0" i="0">
                    <a:solidFill>
                      <a:srgbClr val="000000"/>
                    </a:solidFill>
                    <a:latin typeface="微软雅黑" pitchFamily="34" charset="0"/>
                    <a:ea typeface="微软雅黑" pitchFamily="34" charset="-122"/>
                    <a:cs typeface="微软雅黑" pitchFamily="34" charset="-120"/>
                  </a:rPr>
                  <a:t>)，反应后转化成中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间价态</a:t>
                </a:r>
                <a:r>
                  <a:rPr lang="en-US" altLang="zh-CN" sz="2000" b="0" i="0" dirty="0">
                    <a:solidFill>
                      <a:srgbClr val="000000"/>
                    </a:solidFill>
                    <a:latin typeface="微软雅黑" pitchFamily="34" charset="0"/>
                    <a:ea typeface="微软雅黑" pitchFamily="34" charset="-122"/>
                    <a:cs typeface="微软雅黑" pitchFamily="34" charset="-120"/>
                  </a:rPr>
                  <a:t>，且价态变化不交叉。例如：</a:t>
                </a:r>
                <a:endParaRPr lang="en-US" altLang="zh-CN" sz="2000" dirty="0"/>
              </a:p>
              <a:p>
                <a:pPr algn="ctr" latinLnBrk="1">
                  <a:lnSpc>
                    <a:spcPts val="40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浓</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p>
              <a:p>
                <a:pPr marL="0" marR="0" lvl="0" indent="0" defTabSz="914400" rtl="0" eaLnBrk="1" fontAlgn="auto" latinLnBrk="1" hangingPunct="1">
                  <a:lnSpc>
                    <a:spcPts val="11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64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endParaRPr kumimoji="0" lang="en-US" altLang="zh-CN" sz="9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algn="ctr" latinLnBrk="1">
                  <a:lnSpc>
                    <a:spcPct val="150000"/>
                  </a:lnSpc>
                </a:pPr>
                <a:endParaRPr lang="en-US" altLang="zh-CN" sz="2000" dirty="0"/>
              </a:p>
            </p:txBody>
          </p:sp>
        </mc:Choice>
        <mc:Fallback xmlns="">
          <p:sp>
            <p:nvSpPr>
              <p:cNvPr id="2" name="P_7#75bf890c8?sp=1&amp;pid=21ce0a743&amp;color=0,0,0&amp;vtp=1&amp;bt=1&amp;bbb=1&amp;hb=1"/>
              <p:cNvSpPr>
                <a:spLocks noRot="1" noChangeAspect="1" noMove="1" noResize="1" noEditPoints="1" noAdjustHandles="1" noChangeArrowheads="1" noChangeShapeType="1" noTextEdit="1"/>
              </p:cNvSpPr>
              <p:nvPr/>
            </p:nvSpPr>
            <p:spPr>
              <a:xfrm>
                <a:off x="722376" y="972000"/>
                <a:ext cx="10753344" cy="3365500"/>
              </a:xfrm>
              <a:prstGeom prst="rect">
                <a:avLst/>
              </a:prstGeom>
              <a:blipFill>
                <a:blip r:embed="rId3"/>
                <a:stretch>
                  <a:fillRect l="-1474"/>
                </a:stretch>
              </a:blipFill>
              <a:ln/>
            </p:spPr>
            <p:txBody>
              <a:bodyPr/>
              <a:lstStyle/>
              <a:p>
                <a:r>
                  <a:rPr lang="zh-CN" altLang="en-US">
                    <a:noFill/>
                  </a:rPr>
                  <a:t> </a:t>
                </a:r>
              </a:p>
            </p:txBody>
          </p:sp>
        </mc:Fallback>
      </mc:AlternateContent>
      <p:pic>
        <p:nvPicPr>
          <p:cNvPr id="4" name="P_7_BD#75bf890c8?pid=21ce0a743&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4409" y="2958534"/>
            <a:ext cx="3584448"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7#75bf890c8?pid=21ce0a74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830890" y="3429000"/>
            <a:ext cx="3584448" cy="521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P_7_BD#75bf890c8?pid=21ce0a743&amp;color=0,0,0&amp;mp=1&amp;vtp=1&amp;bt=1&amp;bbb=1"/>
          <p:cNvSpPr/>
          <p:nvPr/>
        </p:nvSpPr>
        <p:spPr>
          <a:xfrm>
            <a:off x="722377" y="972000"/>
            <a:ext cx="10749631" cy="1200531"/>
          </a:xfrm>
          <a:prstGeom prst="rect">
            <a:avLst/>
          </a:prstGeom>
          <a:noFill/>
          <a:ln/>
        </p:spPr>
        <p:txBody>
          <a:bodyPr wrap="none" lIns="0" tIns="0" rIns="0" bIns="0" rtlCol="0" anchor="t"/>
          <a:lstStyle/>
          <a:p>
            <a:pPr algn="l" latinLnBrk="1">
              <a:lnSpc>
                <a:spcPts val="10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6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3" name="P_7_BD#75bf890c8?pid=21ce0a743&amp;color=0,0,0&amp;mp=1&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4410" y="975048"/>
            <a:ext cx="3584448"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7#75bf890c8?pid=21ce0a743&amp;color=0,0,0&amp;mp=1&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28184" y="1389703"/>
            <a:ext cx="3584448"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5#be8513a27.fixed?pid=63a717fe9&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be8513a27.fixed?pid=63a717fe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氧化还原反应的基本规律</a:t>
            </a:r>
            <a:endParaRPr lang="en-US" altLang="zh-CN" sz="4400" dirty="0"/>
          </a:p>
        </p:txBody>
      </p:sp>
      <p:pic>
        <p:nvPicPr>
          <p:cNvPr id="4" name="C_5#be8513a27.fixed?pid=63a717fe9&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be8513a27.fixed?pid=63a717fe9&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思维拓展</a:t>
            </a:r>
            <a:endParaRPr lang="en-US" altLang="zh-CN" sz="28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P_7#344eba619?sp=1&amp;pid=75ca0bf02&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1.根据氧化还原反应的化学方程式比较</a:t>
            </a:r>
            <a:endParaRPr lang="en-US" altLang="zh-CN" sz="2000" dirty="0"/>
          </a:p>
        </p:txBody>
      </p:sp>
      <p:pic>
        <p:nvPicPr>
          <p:cNvPr id="3" name="P_7_BD#344eba619?pid=75ca0bf0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33088" y="1499939"/>
            <a:ext cx="3931920" cy="12252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P_7_BD#344eba619?pid=75ca0bf02&amp;color=0,0,0&amp;vtp=1&amp;bbb=1&amp;hb=1"/>
              <p:cNvSpPr/>
              <p:nvPr/>
            </p:nvSpPr>
            <p:spPr>
              <a:xfrm>
                <a:off x="722376" y="2858839"/>
                <a:ext cx="10753344" cy="8955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在同一反应中，氧化性：氧化剂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氧化产物，还原性：还原剂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还原产物。</a:t>
                </a:r>
                <a:r>
                  <a:rPr lang="en-US" altLang="zh-CN" sz="2000" b="0" i="0">
                    <a:solidFill>
                      <a:srgbClr val="000000"/>
                    </a:solidFill>
                    <a:latin typeface="微软雅黑" pitchFamily="34" charset="0"/>
                    <a:ea typeface="微软雅黑" pitchFamily="34" charset="-122"/>
                    <a:cs typeface="微软雅黑" pitchFamily="34" charset="-120"/>
                  </a:rPr>
                  <a:t>例如：</a:t>
                </a:r>
              </a:p>
              <a:p>
                <a:pPr latinLnBrk="1">
                  <a:lnSpc>
                    <a:spcPts val="38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中，氧化性：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，还原性：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P_7_BD#344eba619?pid=75ca0bf02&amp;color=0,0,0&amp;vtp=1&amp;bbb=1&amp;hb=1"/>
              <p:cNvSpPr>
                <a:spLocks noRot="1" noChangeAspect="1" noMove="1" noResize="1" noEditPoints="1" noAdjustHandles="1" noChangeArrowheads="1" noChangeShapeType="1" noTextEdit="1"/>
              </p:cNvSpPr>
              <p:nvPr/>
            </p:nvSpPr>
            <p:spPr>
              <a:xfrm>
                <a:off x="722376" y="2858839"/>
                <a:ext cx="10753344" cy="895541"/>
              </a:xfrm>
              <a:prstGeom prst="rect">
                <a:avLst/>
              </a:prstGeom>
              <a:blipFill>
                <a:blip r:embed="rId4"/>
                <a:stretch>
                  <a:fillRect l="-1474" b="-14966"/>
                </a:stretch>
              </a:blipFill>
              <a:ln/>
            </p:spPr>
            <p:txBody>
              <a:bodyPr/>
              <a:lstStyle/>
              <a:p>
                <a:r>
                  <a:rPr lang="zh-CN" altLang="en-US">
                    <a:noFill/>
                  </a:rPr>
                  <a:t> </a:t>
                </a:r>
              </a:p>
            </p:txBody>
          </p:sp>
        </mc:Fallback>
      </mc:AlternateContent>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P_7#344eba619?sp=1&amp;pid=75ca0bf02&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2.根据元素的活动性顺序比较</a:t>
            </a:r>
            <a:endParaRPr lang="en-US" altLang="zh-CN" sz="2000" dirty="0"/>
          </a:p>
        </p:txBody>
      </p:sp>
      <p:pic>
        <p:nvPicPr>
          <p:cNvPr id="3" name="P_7_BD#344eba619?htil=2&amp;pid=75ca0bf02&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55781" y="1499939"/>
            <a:ext cx="459943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P_7_BD#344eba619?htil=2&amp;sp=1&amp;pid=75ca0bf02&amp;color=0,0,0&amp;vtp=1&amp;bbb=1&amp;hb=1&amp;hs=1"/>
              <p:cNvSpPr/>
              <p:nvPr/>
            </p:nvSpPr>
            <p:spPr>
              <a:xfrm>
                <a:off x="722376" y="1421580"/>
                <a:ext cx="6016752"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(1)根据金属活动性顺序比较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金属元素的活动性越强</a:t>
                </a:r>
                <a:r>
                  <a:rPr lang="en-US" altLang="zh-CN" sz="2000" b="0" i="0" dirty="0">
                    <a:solidFill>
                      <a:srgbClr val="000000"/>
                    </a:solidFill>
                    <a:latin typeface="微软雅黑" pitchFamily="34" charset="0"/>
                    <a:ea typeface="微软雅黑" pitchFamily="34" charset="-122"/>
                    <a:cs typeface="微软雅黑" pitchFamily="34" charset="-120"/>
                  </a:rPr>
                  <a:t>，其单质的还原性就越强</a:t>
                </a:r>
                <a:r>
                  <a:rPr lang="en-US" altLang="zh-CN" sz="2000" b="0" i="0">
                    <a:solidFill>
                      <a:srgbClr val="000000"/>
                    </a:solidFill>
                    <a:latin typeface="微软雅黑" pitchFamily="34" charset="0"/>
                    <a:ea typeface="微软雅黑" pitchFamily="34" charset="-122"/>
                    <a:cs typeface="微软雅黑" pitchFamily="34" charset="-120"/>
                  </a:rPr>
                  <a:t>，越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容易失去电子</a:t>
                </a:r>
                <a:r>
                  <a:rPr lang="en-US" altLang="zh-CN" sz="2000" b="0" i="0" dirty="0">
                    <a:solidFill>
                      <a:srgbClr val="000000"/>
                    </a:solidFill>
                    <a:latin typeface="微软雅黑" pitchFamily="34" charset="0"/>
                    <a:ea typeface="微软雅黑" pitchFamily="34" charset="-122"/>
                    <a:cs typeface="微软雅黑" pitchFamily="34" charset="-120"/>
                  </a:rPr>
                  <a:t>；其对应阳离子</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对应</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的氧化性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越弱</a:t>
                </a:r>
                <a:r>
                  <a:rPr lang="en-US" altLang="zh-CN" sz="2000" b="0" i="0" dirty="0">
                    <a:solidFill>
                      <a:srgbClr val="000000"/>
                    </a:solidFill>
                    <a:latin typeface="微软雅黑" pitchFamily="34" charset="0"/>
                    <a:ea typeface="微软雅黑" pitchFamily="34" charset="-122"/>
                    <a:cs typeface="微软雅黑" pitchFamily="34" charset="-120"/>
                  </a:rPr>
                  <a:t>，越难得到电子。</a:t>
                </a:r>
                <a:endParaRPr lang="en-US" altLang="zh-CN" sz="2000" dirty="0"/>
              </a:p>
            </p:txBody>
          </p:sp>
        </mc:Choice>
        <mc:Fallback xmlns="">
          <p:sp>
            <p:nvSpPr>
              <p:cNvPr id="4" name="P_7_BD#344eba619?htil=2&amp;sp=1&amp;pid=75ca0bf02&amp;color=0,0,0&amp;vtp=1&amp;bbb=1&amp;hb=1&amp;hs=1"/>
              <p:cNvSpPr>
                <a:spLocks noRot="1" noChangeAspect="1" noMove="1" noResize="1" noEditPoints="1" noAdjustHandles="1" noChangeArrowheads="1" noChangeShapeType="1" noTextEdit="1"/>
              </p:cNvSpPr>
              <p:nvPr/>
            </p:nvSpPr>
            <p:spPr>
              <a:xfrm>
                <a:off x="722376" y="1421580"/>
                <a:ext cx="6016752" cy="1783334"/>
              </a:xfrm>
              <a:prstGeom prst="rect">
                <a:avLst/>
              </a:prstGeom>
              <a:blipFill>
                <a:blip r:embed="rId4"/>
                <a:stretch>
                  <a:fillRect l="-2634" b="-8532"/>
                </a:stretch>
              </a:blipFill>
              <a:ln/>
            </p:spPr>
            <p:txBody>
              <a:bodyPr/>
              <a:lstStyle/>
              <a:p>
                <a:r>
                  <a:rPr lang="zh-CN" altLang="en-US">
                    <a:noFill/>
                  </a:rPr>
                  <a:t> </a:t>
                </a:r>
              </a:p>
            </p:txBody>
          </p:sp>
        </mc:Fallback>
      </mc:AlternateContent>
      <p:pic>
        <p:nvPicPr>
          <p:cNvPr id="5" name="P_7_BD#344eba619?htil=3&amp;pid=75ca0bf02&amp;color=0,0,0&amp;tib=255,255,255&amp;vtp=1&amp;hs=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394192" y="3341439"/>
            <a:ext cx="3063240"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P_7_BD#344eba619?htil=3&amp;sp=1&amp;pid=75ca0bf02&amp;color=0,0,0&amp;vtp=1&amp;bbb=1&amp;hb=1&amp;hs=1"/>
          <p:cNvSpPr/>
          <p:nvPr/>
        </p:nvSpPr>
        <p:spPr>
          <a:xfrm>
            <a:off x="722376" y="3263080"/>
            <a:ext cx="7562088"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(2)根据非金属活动性顺序比较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非金属元素的活动性越强</a:t>
            </a:r>
            <a:r>
              <a:rPr lang="en-US" altLang="zh-CN" sz="2000" b="0" i="0" dirty="0">
                <a:solidFill>
                  <a:srgbClr val="000000"/>
                </a:solidFill>
                <a:latin typeface="微软雅黑" pitchFamily="34" charset="0"/>
                <a:ea typeface="微软雅黑" pitchFamily="34" charset="-122"/>
                <a:cs typeface="微软雅黑" pitchFamily="34" charset="-120"/>
              </a:rPr>
              <a:t>，其单质的氧化性就越强</a:t>
            </a:r>
            <a:r>
              <a:rPr lang="en-US" altLang="zh-CN" sz="2000" b="0" i="0">
                <a:solidFill>
                  <a:srgbClr val="000000"/>
                </a:solidFill>
                <a:latin typeface="微软雅黑" pitchFamily="34" charset="0"/>
                <a:ea typeface="微软雅黑" pitchFamily="34" charset="-122"/>
                <a:cs typeface="微软雅黑" pitchFamily="34" charset="-120"/>
              </a:rPr>
              <a:t>，越容易得到电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子</a:t>
            </a:r>
            <a:r>
              <a:rPr lang="en-US" altLang="zh-CN" sz="2000" b="0" i="0" dirty="0">
                <a:solidFill>
                  <a:srgbClr val="000000"/>
                </a:solidFill>
                <a:latin typeface="微软雅黑" pitchFamily="34" charset="0"/>
                <a:ea typeface="微软雅黑" pitchFamily="34" charset="-122"/>
                <a:cs typeface="微软雅黑" pitchFamily="34" charset="-120"/>
              </a:rPr>
              <a:t>；其对应阴离子的还原性越弱，越难失去电子。</a:t>
            </a:r>
            <a:endParaRPr lang="en-US" altLang="zh-CN" sz="20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344eba619?sp=1&amp;pid=75ca0bf02&amp;color=0,0,0&amp;vtp=1&amp;bt=1&amp;bbb=1&amp;hb=1"/>
              <p:cNvSpPr/>
              <p:nvPr/>
            </p:nvSpPr>
            <p:spPr>
              <a:xfrm>
                <a:off x="722376" y="972000"/>
                <a:ext cx="10753344" cy="3675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3.根据反应条件判断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当不同的氧化剂</a:t>
                </a:r>
                <a:r>
                  <a:rPr lang="en-US" altLang="zh-CN" sz="2000" b="0" i="0" dirty="0">
                    <a:solidFill>
                      <a:srgbClr val="000000"/>
                    </a:solidFill>
                    <a:latin typeface="微软雅黑" pitchFamily="34" charset="0"/>
                    <a:ea typeface="微软雅黑" pitchFamily="34" charset="-122"/>
                    <a:cs typeface="微软雅黑" pitchFamily="34" charset="-120"/>
                  </a:rPr>
                  <a:t>(或还原剂)与同一还原剂(或氧化剂)反应时，反应越易进行</a:t>
                </a:r>
                <a:r>
                  <a:rPr lang="en-US" altLang="zh-CN" sz="2000" b="0" i="0">
                    <a:solidFill>
                      <a:srgbClr val="000000"/>
                    </a:solidFill>
                    <a:latin typeface="微软雅黑" pitchFamily="34" charset="0"/>
                    <a:ea typeface="微软雅黑" pitchFamily="34" charset="-122"/>
                    <a:cs typeface="微软雅黑" pitchFamily="34" charset="-120"/>
                  </a:rPr>
                  <a:t>，则对应的氧化剂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或还原剂)的氧化性(或还原性)越强，反之越弱。</a:t>
                </a:r>
                <a:r>
                  <a:rPr lang="en-US" altLang="zh-CN" sz="2000" b="0" i="0">
                    <a:solidFill>
                      <a:srgbClr val="000000"/>
                    </a:solidFill>
                    <a:latin typeface="微软雅黑" pitchFamily="34" charset="0"/>
                    <a:ea typeface="微软雅黑" pitchFamily="34" charset="-122"/>
                    <a:cs typeface="微软雅黑" pitchFamily="34" charset="-120"/>
                  </a:rPr>
                  <a:t>例如：</a:t>
                </a:r>
              </a:p>
              <a:p>
                <a:pPr marL="0" marR="0" lvl="0" indent="0" defTabSz="914400" rtl="0" eaLnBrk="1" fontAlgn="auto" latinLnBrk="1" hangingPunct="1">
                  <a:lnSpc>
                    <a:spcPts val="39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浓</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   △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+16</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浓</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KCl</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+5</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Cl</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↑+8</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故氧化性</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Mg</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单质与</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的反应情况如下，</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与冷水剧烈反应，</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Mg</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与水加热条件下才反应，</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与水加热条件下也难反应</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，故还原性：</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344eba619?sp=1&amp;pid=75ca0bf02&amp;color=0,0,0&amp;vtp=1&amp;bt=1&amp;bbb=1&amp;hb=1"/>
              <p:cNvSpPr>
                <a:spLocks noRot="1" noChangeAspect="1" noMove="1" noResize="1" noEditPoints="1" noAdjustHandles="1" noChangeArrowheads="1" noChangeShapeType="1" noTextEdit="1"/>
              </p:cNvSpPr>
              <p:nvPr/>
            </p:nvSpPr>
            <p:spPr>
              <a:xfrm>
                <a:off x="722376" y="972000"/>
                <a:ext cx="10753344" cy="3675634"/>
              </a:xfrm>
              <a:prstGeom prst="rect">
                <a:avLst/>
              </a:prstGeom>
              <a:blipFill>
                <a:blip r:embed="rId3"/>
                <a:stretch>
                  <a:fillRect l="-1474" b="-4146"/>
                </a:stretch>
              </a:blipFill>
              <a:ln/>
            </p:spPr>
            <p:txBody>
              <a:bodyPr/>
              <a:lstStyle/>
              <a:p>
                <a:r>
                  <a:rPr lang="zh-CN" altLang="en-US">
                    <a:noFill/>
                  </a:rPr>
                  <a:t> </a:t>
                </a:r>
              </a:p>
            </p:txBody>
          </p:sp>
        </mc:Fallback>
      </mc:AlternateContent>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344eba619?sp=1&amp;pid=75ca0bf02&amp;color=0,0,0&amp;vtp=1&amp;bt=1&amp;bbb=1&amp;hb=1"/>
              <p:cNvSpPr/>
              <p:nvPr/>
            </p:nvSpPr>
            <p:spPr>
              <a:xfrm>
                <a:off x="722376" y="972000"/>
                <a:ext cx="10753344" cy="534568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4.根据氧化产物的价态高低判断</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当还原剂在相同的条件下与不同的氧化剂发生氧化还原反应时，可由对应氧化产物中相同变价元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素价态的高低来判断氧化剂氧化性的强弱</a:t>
                </a:r>
                <a:r>
                  <a:rPr lang="en-US" altLang="zh-CN" sz="2000" b="0" i="0" dirty="0">
                    <a:solidFill>
                      <a:srgbClr val="000000"/>
                    </a:solidFill>
                    <a:latin typeface="微软雅黑" pitchFamily="34" charset="0"/>
                    <a:ea typeface="微软雅黑" pitchFamily="34" charset="-122"/>
                    <a:cs typeface="微软雅黑" pitchFamily="34" charset="-120"/>
                  </a:rPr>
                  <a:t>。即在相同条件下，还原剂中元素的价态升得越高</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应氧化剂的氧化性越强</a:t>
                </a:r>
                <a:r>
                  <a:rPr lang="en-US" altLang="zh-CN" sz="2000" b="0" i="0" dirty="0">
                    <a:solidFill>
                      <a:srgbClr val="000000"/>
                    </a:solidFill>
                    <a:latin typeface="微软雅黑" pitchFamily="34" charset="0"/>
                    <a:ea typeface="微软雅黑" pitchFamily="34" charset="-122"/>
                    <a:cs typeface="微软雅黑" pitchFamily="34" charset="-120"/>
                  </a:rPr>
                  <a:t>。例如：</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limUpp>
                      <m:limUp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limUp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lim>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lim>
                    </m:limUpp>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limUpp>
                      <m:limUp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limUp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lim>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lim>
                    </m:limUpp>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，则氧化性：</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639319"/>
                    </a:solidFill>
                    <a:effectLst/>
                    <a:uLnTx/>
                    <a:uFillTx/>
                    <a:latin typeface="微软雅黑" pitchFamily="34" charset="0"/>
                    <a:ea typeface="微软雅黑" pitchFamily="34" charset="-122"/>
                    <a:cs typeface="微软雅黑" pitchFamily="34" charset="-120"/>
                  </a:rPr>
                  <a:t>【注意】</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(1)同种元素，一般价态越高，氧化性越强；价态越低，还原性越强。</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如氧化性：</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00" b="0" i="0" u="none" strike="noStrike" kern="0" cap="none" spc="-99900" normalizeH="0" baseline="0" noProof="0">
                    <a:ln>
                      <a:noFill/>
                    </a:ln>
                    <a:solidFill>
                      <a:srgbClr val="FFFFFF"/>
                    </a:solidFill>
                    <a:effectLst/>
                    <a:uLnTx/>
                    <a:uFillTx/>
                    <a:latin typeface="微软雅黑" pitchFamily="34" charset="0"/>
                    <a:ea typeface="微软雅黑" pitchFamily="34" charset="-122"/>
                    <a:cs typeface="微软雅黑" pitchFamily="34" charset="-120"/>
                  </a:rPr>
                  <a:t>&lt;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Fe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；还原性：</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I</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I</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&gt;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但也有一些例外，</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的氧化性比</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和</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HClO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的强。</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(2)某些氧化剂的氧化性和还原剂的还原性的强弱与下列因素有关。</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温度：如热浓硫酸的氧化性强于冷浓硫酸的氧化性；热浓盐酸的还原性强于冷浓盐酸的还原性。</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浓度：如硝酸的浓度越大其氧化性越强；浓盐酸的还原性强于稀盐酸的还原性。</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③</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酸碱性：如</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的氧化性随溶液酸性的增强而增强；</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sSubSup>
                      <m:sSub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b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在中性或碱性环境中几乎无氧化性，</a:t>
                </a: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在酸性条件下具有强氧化性。</a:t>
                </a:r>
                <a:endParaRPr lang="en-US" altLang="zh-CN" sz="2000" dirty="0"/>
              </a:p>
            </p:txBody>
          </p:sp>
        </mc:Choice>
        <mc:Fallback xmlns="">
          <p:sp>
            <p:nvSpPr>
              <p:cNvPr id="2" name="P_7#344eba619?sp=1&amp;pid=75ca0bf02&amp;color=0,0,0&amp;vtp=1&amp;bt=1&amp;bbb=1&amp;hb=1"/>
              <p:cNvSpPr>
                <a:spLocks noRot="1" noChangeAspect="1" noMove="1" noResize="1" noEditPoints="1" noAdjustHandles="1" noChangeArrowheads="1" noChangeShapeType="1" noTextEdit="1"/>
              </p:cNvSpPr>
              <p:nvPr/>
            </p:nvSpPr>
            <p:spPr>
              <a:xfrm>
                <a:off x="722376" y="972000"/>
                <a:ext cx="10753344" cy="5345684"/>
              </a:xfrm>
              <a:prstGeom prst="rect">
                <a:avLst/>
              </a:prstGeom>
              <a:blipFill>
                <a:blip r:embed="rId3"/>
                <a:stretch>
                  <a:fillRect l="-1474" r="-3231" b="-2851"/>
                </a:stretch>
              </a:blipFill>
              <a:ln/>
            </p:spPr>
            <p:txBody>
              <a:bodyPr/>
              <a:lstStyle/>
              <a:p>
                <a:r>
                  <a:rPr lang="zh-CN" altLang="en-US">
                    <a:noFill/>
                  </a:rPr>
                  <a:t> </a:t>
                </a:r>
              </a:p>
            </p:txBody>
          </p:sp>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P_7#5d3781abd?sp=1&amp;pid=112ff1edc&amp;color=0,0,0&amp;vtp=1&amp;bt=1&amp;bbb=1"/>
          <p:cNvSpPr/>
          <p:nvPr/>
        </p:nvSpPr>
        <p:spPr>
          <a:xfrm>
            <a:off x="722376" y="972000"/>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1.配平原则(</a:t>
            </a:r>
            <a:r>
              <a:rPr lang="en-US" altLang="zh-CN" sz="2000" b="1" i="0">
                <a:solidFill>
                  <a:srgbClr val="000000"/>
                </a:solidFill>
                <a:latin typeface="微软雅黑" pitchFamily="34" charset="0"/>
                <a:ea typeface="微软雅黑" pitchFamily="34" charset="-122"/>
                <a:cs typeface="微软雅黑" pitchFamily="34" charset="-120"/>
              </a:rPr>
              <a:t>三守恒)</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(1)质量守恒(或原子守恒)：反应前后各元素的原子种类和数目相等。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(2)得失电子守恒(或化合价升降相等)：氧化剂得电子总数一定等于还原剂失电子总数,或氧化剂所</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含元素化合价降低的总数一定等于还原剂所含元素化合价升高的总数。</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(3)电荷守恒：在有离子参加的氧化还原反应中，反应前各离子所带电荷代数和等于反应后各离子</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所带电荷代数和。</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P_7#5d3781abd?sp=1&amp;pid=112ff1edc&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2.配平步骤</a:t>
            </a:r>
            <a:endParaRPr lang="en-US" altLang="zh-CN" sz="2000" dirty="0"/>
          </a:p>
        </p:txBody>
      </p:sp>
      <p:pic>
        <p:nvPicPr>
          <p:cNvPr id="3" name="P_7_BD#5d3781abd?pid=112ff1ed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0440" y="1499939"/>
            <a:ext cx="5157216"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1c226a4e4.fixed?pid=2ca57400f&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03</a:t>
            </a:r>
            <a:endParaRPr lang="en-US" altLang="zh-CN" sz="6000" dirty="0"/>
          </a:p>
        </p:txBody>
      </p:sp>
      <p:sp>
        <p:nvSpPr>
          <p:cNvPr id="3" name="C_3_BD#1c226a4e4.fixed?pid=2ca57400f&amp;color=255,255,255&amp;vtp=1&amp;bbb=1"/>
          <p:cNvSpPr/>
          <p:nvPr/>
        </p:nvSpPr>
        <p:spPr>
          <a:xfrm>
            <a:off x="0" y="377647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氧化还原反应</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C_5#bf8a3d5b4.fixed?pid=63a717fe9&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bf8a3d5b4.fixed?pid=63a717fe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氧化还原反应的基本规律</a:t>
            </a:r>
            <a:endParaRPr lang="en-US" altLang="zh-CN" sz="4400" dirty="0"/>
          </a:p>
        </p:txBody>
      </p:sp>
      <p:pic>
        <p:nvPicPr>
          <p:cNvPr id="4" name="C_5#bf8a3d5b4.fixed?pid=63a717fe9&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bf8a3d5b4.fixed?pid=63a717fe9&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BD.1_1#438ca36df?vopoq=1&amp;pid=5bec47a46&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[江苏苏州2024高一月考]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下列化学方程式中</a:t>
            </a:r>
            <a:r>
              <a:rPr lang="en-US" altLang="zh-CN" sz="2000" b="0" i="0">
                <a:solidFill>
                  <a:srgbClr val="000000"/>
                </a:solidFill>
                <a:latin typeface="微软雅黑" pitchFamily="34" charset="0"/>
                <a:ea typeface="微软雅黑" pitchFamily="34" charset="-122"/>
                <a:cs typeface="微软雅黑" pitchFamily="34" charset="-120"/>
              </a:rPr>
              <a:t>，表示电子转移的方向和数目都正确的是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_1#438ca36df.bracket?vopoq=1&amp;pid=5bec47a46&amp;color=0,0,0&amp;vpa=1&amp;vtp=1"/>
          <p:cNvSpPr/>
          <p:nvPr/>
        </p:nvSpPr>
        <p:spPr>
          <a:xfrm>
            <a:off x="922401" y="14101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1_2#438ca36df.choices?vopoq=1&amp;pid=5bec47a46&amp;color=0,0,0&amp;vtp=1&amp;bbb=1"/>
          <p:cNvSpPr/>
          <p:nvPr/>
        </p:nvSpPr>
        <p:spPr>
          <a:xfrm>
            <a:off x="722377" y="1910339"/>
            <a:ext cx="10749630" cy="932625"/>
          </a:xfrm>
          <a:prstGeom prst="rect">
            <a:avLst/>
          </a:prstGeom>
          <a:noFill/>
          <a:ln/>
        </p:spPr>
        <p:txBody>
          <a:bodyPr wrap="none" lIns="0" tIns="0" rIns="0" bIns="0" rtlCol="0" anchor="t"/>
          <a:lstStyle/>
          <a:p>
            <a:pPr latinLnBrk="1">
              <a:lnSpc>
                <a:spcPts val="8300"/>
              </a:lnSpc>
              <a:tabLst>
                <a:tab pos="1992083" algn="l"/>
                <a:tab pos="5711365" algn="l"/>
                <a:tab pos="8986148" algn="l"/>
              </a:tabLst>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6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4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4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47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7_BD.1_2#438ca36df.choice_image?vopoq=1&amp;pid=5bec47a46&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0567" y="2327852"/>
            <a:ext cx="1472184" cy="5303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7_BD.1_2#438ca36df.choice_image?vopoq=1&amp;pid=5bec47a46&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45354" y="1925516"/>
            <a:ext cx="3236976" cy="9326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7_BD.1_2#438ca36df.choice_image?vopoq=1&amp;pid=5bec47a46&amp;color=0,0,0&amp;tib=255,255,255&amp;iip=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680233" y="1962092"/>
            <a:ext cx="2770632"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7_BD.1_2#438ca36df.choice_image?vopoq=1&amp;pid=5bec47a46&amp;color=0,0,0&amp;tib=255,255,255&amp;iip=7&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958103" y="1888178"/>
            <a:ext cx="1463040"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_1#438ca36df?vopoq=1&amp;pid=5bec47a46&amp;color=0,0,0&amp;vtp=1&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钠失去电子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得到电子，在该反应中转移电子数目为2</a:t>
                </a:r>
                <a:r>
                  <a:rPr lang="en-US" altLang="zh-CN" sz="2000" b="0" i="0">
                    <a:solidFill>
                      <a:srgbClr val="000000"/>
                    </a:solidFill>
                    <a:latin typeface="微软雅黑" pitchFamily="34" charset="0"/>
                    <a:ea typeface="微软雅黑" pitchFamily="34" charset="-122"/>
                    <a:cs typeface="微软雅黑" pitchFamily="34" charset="-120"/>
                  </a:rPr>
                  <a:t>，单线桥表示电子转移的方向和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数目合理</a:t>
                </a:r>
                <a:r>
                  <a:rPr lang="en-US" altLang="zh-CN" sz="2000" b="0" i="0" dirty="0">
                    <a:solidFill>
                      <a:srgbClr val="000000"/>
                    </a:solidFill>
                    <a:latin typeface="微软雅黑" pitchFamily="34" charset="0"/>
                    <a:ea typeface="微软雅黑" pitchFamily="34" charset="-122"/>
                    <a:cs typeface="微软雅黑" pitchFamily="34" charset="-120"/>
                  </a:rPr>
                  <a:t>，A正确；该反应中有两个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原子转化为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，共得到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，有两个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原子转化为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共失去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，B错误；根据氧化还原反应的价态归中规律可知，该反应中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被氧化生成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素化合价从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升到0，失去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，浓硫酸被还原为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降到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dirty="0">
                    <a:solidFill>
                      <a:srgbClr val="000000"/>
                    </a:solidFill>
                    <a:latin typeface="微软雅黑" pitchFamily="34" charset="0"/>
                    <a:ea typeface="微软雅黑" pitchFamily="34" charset="-122"/>
                    <a:cs typeface="微软雅黑" pitchFamily="34" charset="-120"/>
                  </a:rPr>
                  <a:t>，得到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；碳元素化合价从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升到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dirty="0">
                    <a:solidFill>
                      <a:srgbClr val="000000"/>
                    </a:solidFill>
                    <a:latin typeface="微软雅黑" pitchFamily="34" charset="0"/>
                    <a:ea typeface="微软雅黑" pitchFamily="34" charset="-122"/>
                    <a:cs typeface="微软雅黑" pitchFamily="34" charset="-120"/>
                  </a:rPr>
                  <a:t>，失去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，氧元素化合价从0降到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，得到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3_1#438ca36df?vopoq=1&amp;pid=5bec47a46&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a:blip r:embed="rId3"/>
                <a:stretch>
                  <a:fillRect l="-1587" r="-5329" b="-6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_1#81c236f5b?vopoq=1&amp;pid=6fd9766d9&amp;color=0,0,0&amp;vtp=1&amp;bt=1&amp;bbb=1&amp;hb=1"/>
              <p:cNvSpPr/>
              <p:nvPr/>
            </p:nvSpPr>
            <p:spPr>
              <a:xfrm>
                <a:off x="722376" y="972000"/>
                <a:ext cx="10753344" cy="1453579"/>
              </a:xfrm>
              <a:prstGeom prst="rect">
                <a:avLst/>
              </a:prstGeom>
              <a:noFill/>
              <a:ln/>
            </p:spPr>
            <p:txBody>
              <a:bodyPr wrap="none" lIns="0" tIns="0" rIns="0" bIns="0" rtlCol="0" anchor="t"/>
              <a:lstStyle/>
              <a:p>
                <a:pPr algn="l" latinLnBrk="1">
                  <a:lnSpc>
                    <a:spcPts val="40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[陕西宝鸡2025高一期中]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已知反应：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KBr</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4_1#81c236f5b?vopoq=1&amp;pid=6fd9766d9&amp;color=0,0,0&amp;vtp=1&amp;bt=1&amp;bbb=1&amp;hb=1"/>
              <p:cNvSpPr>
                <a:spLocks noRot="1" noChangeAspect="1" noMove="1" noResize="1" noEditPoints="1" noAdjustHandles="1" noChangeArrowheads="1" noChangeShapeType="1" noTextEdit="1"/>
              </p:cNvSpPr>
              <p:nvPr/>
            </p:nvSpPr>
            <p:spPr>
              <a:xfrm>
                <a:off x="722376" y="972000"/>
                <a:ext cx="10753344" cy="1453579"/>
              </a:xfrm>
              <a:prstGeom prst="rect">
                <a:avLst/>
              </a:prstGeom>
              <a:blipFill>
                <a:blip r:embed="rId3"/>
                <a:stretch>
                  <a:fillRect l="-1474" b="-9623"/>
                </a:stretch>
              </a:blipFill>
              <a:ln/>
            </p:spPr>
            <p:txBody>
              <a:bodyPr/>
              <a:lstStyle/>
              <a:p>
                <a:r>
                  <a:rPr lang="zh-CN" altLang="en-US">
                    <a:noFill/>
                  </a:rPr>
                  <a:t> </a:t>
                </a:r>
              </a:p>
            </p:txBody>
          </p:sp>
        </mc:Fallback>
      </mc:AlternateContent>
      <p:sp>
        <p:nvSpPr>
          <p:cNvPr id="3" name="QC_7_AN.5_1#81c236f5b.bracket?vopoq=1&amp;pid=6fd9766d9&amp;color=0,0,0&amp;vpa=2&amp;vtp=1"/>
          <p:cNvSpPr/>
          <p:nvPr/>
        </p:nvSpPr>
        <p:spPr>
          <a:xfrm>
            <a:off x="7642352" y="1972951"/>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4_2#81c236f5b.choices?vopoq=1&amp;pid=6fd9766d9&amp;color=0,0,0&amp;vtp=1&amp;bbb=1"/>
              <p:cNvSpPr/>
              <p:nvPr/>
            </p:nvSpPr>
            <p:spPr>
              <a:xfrm>
                <a:off x="722376" y="2478792"/>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A.反应①②③④中的氧化产物分别是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.根据以上反应可以得到氧化性：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.可以发生反应：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.反应④中被氧化和被还原的氯原子个数之比为1</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_2#81c236f5b.choices?vopoq=1&amp;pid=6fd9766d9&amp;color=0,0,0&amp;vtp=1&amp;bbb=1"/>
              <p:cNvSpPr>
                <a:spLocks noRot="1" noChangeAspect="1" noMove="1" noResize="1" noEditPoints="1" noAdjustHandles="1" noChangeArrowheads="1" noChangeShapeType="1" noTextEdit="1"/>
              </p:cNvSpPr>
              <p:nvPr/>
            </p:nvSpPr>
            <p:spPr>
              <a:xfrm>
                <a:off x="722376" y="2478792"/>
                <a:ext cx="10753344" cy="1781302"/>
              </a:xfrm>
              <a:prstGeom prst="rect">
                <a:avLst/>
              </a:prstGeom>
              <a:blipFill>
                <a:blip r:embed="rId4"/>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EX.6_1#81c236f5b?vopoq=1&amp;pid=6fd9766d9&amp;color=0,0,0&amp;vtp=1&amp;bt=1&amp;bbb=1&amp;hb=1"/>
              <p:cNvSpPr/>
              <p:nvPr/>
            </p:nvSpPr>
            <p:spPr>
              <a:xfrm>
                <a:off x="722376" y="972000"/>
                <a:ext cx="10753344" cy="3193034"/>
              </a:xfrm>
              <a:prstGeom prst="rect">
                <a:avLst/>
              </a:prstGeom>
              <a:noFill/>
              <a:ln/>
            </p:spPr>
            <p:txBody>
              <a:bodyPr wrap="none" lIns="0" tIns="0" rIns="0" bIns="0" rtlCol="0" anchor="t"/>
              <a:lstStyle/>
              <a:p>
                <a:pPr algn="l" latinLnBrk="1">
                  <a:lnSpc>
                    <a:spcPts val="37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r>
                  <a:rPr lang="en-US" altLang="zh-CN" sz="2000" b="0" i="0" dirty="0">
                    <a:solidFill>
                      <a:srgbClr val="000000"/>
                    </a:solidFill>
                    <a:latin typeface="微软雅黑" pitchFamily="34" charset="0"/>
                    <a:ea typeface="微软雅黑" pitchFamily="34" charset="-122"/>
                    <a:cs typeface="微软雅黑" pitchFamily="34" charset="-120"/>
                  </a:rPr>
                  <a:t>①反应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是氧化剂，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是氧化产物，氧化性：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该反应中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先将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氧化成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，没有氧化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，根据“先强后弱”规律，说明还原性：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则氧化性</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；②反应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是氧化剂、</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是还原产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是还原剂、</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是氧化产物，氧化性：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，还原性：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③反应</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KBr</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是氧化剂、</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是还原产物，</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是还原剂、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是氧化产物</a:t>
                </a:r>
                <a:r>
                  <a:rPr lang="en-US" altLang="zh-CN" sz="2000" b="0" i="0">
                    <a:solidFill>
                      <a:srgbClr val="000000"/>
                    </a:solidFill>
                    <a:latin typeface="微软雅黑" pitchFamily="34" charset="0"/>
                    <a:ea typeface="微软雅黑" pitchFamily="34" charset="-122"/>
                    <a:cs typeface="微软雅黑" pitchFamily="34" charset="-120"/>
                  </a:rPr>
                  <a:t>，氧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化性</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，还原性：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；④反应</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是氧化剂</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是氧化产物，氧化性：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EX.6_1#81c236f5b?vopoq=1&amp;pid=6fd9766d9&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a:blip r:embed="rId3"/>
                <a:stretch>
                  <a:fillRect l="-1474" r="-3231" b="-477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7_1#81c236f5b?vopoq=1&amp;pid=6fd9766d9&amp;color=0,0,0&amp;vtp=1&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反应①②③④中的氧化产物分别是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氧化性</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，B正确；氧化性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还原性</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反应时应先氧化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、后氧化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，不可能将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氧化成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未被氧化，C错误；根据得失电子守恒，反应④中被氧化氯原子</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和被还原氯原子</a:t>
                </a:r>
              </a:p>
              <a:p>
                <a:pPr latinLnBrk="1">
                  <a:lnSpc>
                    <a:spcPts val="35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微软雅黑" pitchFamily="34" charset="0"/>
                    <a:ea typeface="微软雅黑" pitchFamily="34" charset="-122"/>
                    <a:cs typeface="微软雅黑" pitchFamily="34" charset="-120"/>
                  </a:rPr>
                  <a:t>的个数之比为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7_1#81c236f5b?vopoq=1&amp;pid=6fd9766d9&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a:blip r:embed="rId3"/>
                <a:stretch>
                  <a:fillRect l="-1587" b="-6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P_7_BD#9c2e622e6?pid=6fd9766d9&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【点拨】</a:t>
            </a:r>
            <a:r>
              <a:rPr lang="en-US" altLang="zh-CN" sz="2000" b="0" i="0" dirty="0">
                <a:solidFill>
                  <a:srgbClr val="000000"/>
                </a:solidFill>
                <a:latin typeface="微软雅黑" pitchFamily="34" charset="0"/>
                <a:ea typeface="微软雅黑" pitchFamily="34" charset="-122"/>
                <a:cs typeface="微软雅黑" pitchFamily="34" charset="-120"/>
              </a:rPr>
              <a:t>①依据氧化还原反应的基本概念判断氧化剂、还原剂、氧化产物、还原产物；</a:t>
            </a:r>
            <a:r>
              <a:rPr lang="en-US" altLang="zh-CN" sz="2000" b="0" i="0">
                <a:solidFill>
                  <a:srgbClr val="000000"/>
                </a:solidFill>
                <a:latin typeface="微软雅黑" pitchFamily="34" charset="0"/>
                <a:ea typeface="微软雅黑" pitchFamily="34" charset="-122"/>
                <a:cs typeface="微软雅黑" pitchFamily="34" charset="-120"/>
              </a:rPr>
              <a:t>②依据强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弱规律判断氧化性</a:t>
            </a:r>
            <a:r>
              <a:rPr lang="en-US" altLang="zh-CN" sz="2000" b="0" i="0" dirty="0">
                <a:solidFill>
                  <a:srgbClr val="000000"/>
                </a:solidFill>
                <a:latin typeface="微软雅黑" pitchFamily="34" charset="0"/>
                <a:ea typeface="微软雅黑" pitchFamily="34" charset="-122"/>
                <a:cs typeface="微软雅黑" pitchFamily="34" charset="-120"/>
              </a:rPr>
              <a:t>、还原性强弱。</a:t>
            </a:r>
            <a:endParaRPr lang="en-US" altLang="zh-CN" sz="2000" dirty="0"/>
          </a:p>
        </p:txBody>
      </p:sp>
      <p:sp>
        <p:nvSpPr>
          <p:cNvPr id="3" name="QO_7_BD.8_1#f2fc0b67f?vopoq=1&amp;pid=b872ae267&amp;color=0,0,0&amp;vtp=1&amp;bbb=1&amp;hb=1"/>
          <p:cNvSpPr/>
          <p:nvPr/>
        </p:nvSpPr>
        <p:spPr>
          <a:xfrm>
            <a:off x="722376" y="187878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例3</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化学实验中，若使某步反应中的有害产物作为另一步反应的反应物，形成一个循环</a:t>
            </a:r>
            <a:r>
              <a:rPr lang="en-US" altLang="zh-CN" sz="2000" b="0" i="0">
                <a:solidFill>
                  <a:srgbClr val="000000"/>
                </a:solidFill>
                <a:latin typeface="微软雅黑" pitchFamily="34" charset="0"/>
                <a:ea typeface="微软雅黑" pitchFamily="34" charset="-122"/>
                <a:cs typeface="微软雅黑" pitchFamily="34" charset="-120"/>
              </a:rPr>
              <a:t>，就可以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不再向环境中排放该种有害物质</a:t>
            </a:r>
            <a:r>
              <a:rPr lang="en-US" altLang="zh-CN" sz="2000" b="0" i="0" dirty="0">
                <a:solidFill>
                  <a:srgbClr val="000000"/>
                </a:solidFill>
                <a:latin typeface="微软雅黑" pitchFamily="34" charset="0"/>
                <a:ea typeface="微软雅黑" pitchFamily="34" charset="-122"/>
                <a:cs typeface="微软雅黑" pitchFamily="34" charset="-120"/>
              </a:rPr>
              <a:t>。例如：</a:t>
            </a:r>
            <a:endParaRPr lang="en-US" altLang="zh-CN" sz="2000" dirty="0"/>
          </a:p>
        </p:txBody>
      </p:sp>
      <p:pic>
        <p:nvPicPr>
          <p:cNvPr id="4" name="QO_7_BD.8_2#f2fc0b67f?vopoq=1&amp;pid=b872ae26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0560" y="2862014"/>
            <a:ext cx="3227832" cy="9784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9_1#1a8efd544?vopoq=1&amp;pid=f2fc0b67f&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(1)配平下列化学方程式和离子方程式，用单线桥法标出两个反应的电子转移的方向和数目</a:t>
                </a:r>
                <a:r>
                  <a:rPr lang="en-US" altLang="zh-CN" sz="2000" b="0" i="0">
                    <a:solidFill>
                      <a:srgbClr val="000000"/>
                    </a:solidFill>
                    <a:latin typeface="微软雅黑" pitchFamily="34" charset="0"/>
                    <a:ea typeface="微软雅黑" pitchFamily="34" charset="-122"/>
                    <a:cs typeface="微软雅黑" pitchFamily="34" charset="-120"/>
                  </a:rPr>
                  <a:t>，并回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答问题</a:t>
                </a:r>
                <a:r>
                  <a:rPr lang="en-US" altLang="zh-CN" sz="2000" b="0" i="0" dirty="0">
                    <a:solidFill>
                      <a:srgbClr val="000000"/>
                    </a:solidFill>
                    <a:latin typeface="微软雅黑" pitchFamily="34" charset="0"/>
                    <a:ea typeface="微软雅黑" pitchFamily="34" charset="-122"/>
                    <a:cs typeface="微软雅黑" pitchFamily="34" charset="-120"/>
                  </a:rPr>
                  <a:t>(提示：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2000" b="0" i="0" dirty="0">
                    <a:solidFill>
                      <a:srgbClr val="000000"/>
                    </a:solidFill>
                    <a:latin typeface="微软雅黑" pitchFamily="34" charset="0"/>
                    <a:ea typeface="微软雅黑" pitchFamily="34" charset="-122"/>
                    <a:cs typeface="微软雅黑" pitchFamily="34" charset="-120"/>
                  </a:rPr>
                  <a:t>元素常见化合价有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价、</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endParaRPr lang="en-US" altLang="zh-CN" sz="2000" dirty="0"/>
              </a:p>
            </p:txBody>
          </p:sp>
        </mc:Choice>
        <mc:Fallback xmlns="">
          <p:sp>
            <p:nvSpPr>
              <p:cNvPr id="2" name="QO_8_BD.9_1#1a8efd544?vopoq=1&amp;pid=f2fc0b67f&amp;color=0,0,0&amp;mp=1&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r="-1361" b="-1773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S.10_1#1a8efd544?vopoq=1&amp;pid=f2fc0b67f&amp;color=0,0,0&amp;vtp=1&amp;bbb=1&amp;hb=1"/>
              <p:cNvSpPr/>
              <p:nvPr/>
            </p:nvSpPr>
            <p:spPr>
              <a:xfrm>
                <a:off x="722377" y="1830139"/>
                <a:ext cx="10749630" cy="3966083"/>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氧化还原反应中，氧化剂得电子总数等于还原剂失电子总数，反应①中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元素化合价由</a:t>
                </a:r>
              </a:p>
              <a:p>
                <a:pPr latinLnBrk="1">
                  <a:lnSpc>
                    <a:spcPts val="4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价降低到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价升高到0价，根据得失电子守恒、</a:t>
                </a:r>
                <a:r>
                  <a:rPr lang="en-US" altLang="zh-CN" sz="2000" b="0" i="0">
                    <a:solidFill>
                      <a:srgbClr val="000000"/>
                    </a:solidFill>
                    <a:latin typeface="微软雅黑" pitchFamily="34" charset="0"/>
                    <a:ea typeface="微软雅黑" pitchFamily="34" charset="-122"/>
                    <a:cs typeface="微软雅黑" pitchFamily="34" charset="-120"/>
                  </a:rPr>
                  <a:t>质量守恒可知反应①</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的化学方程式为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+14</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，用单线桥法表示电子转</a:t>
                </a:r>
              </a:p>
              <a:p>
                <a:pPr latinLnBrk="1">
                  <a:lnSpc>
                    <a:spcPts val="5300"/>
                  </a:lnSpc>
                </a:pPr>
                <a:r>
                  <a:rPr lang="en-US" altLang="zh-CN" sz="2000" b="0" i="0">
                    <a:solidFill>
                      <a:srgbClr val="000000"/>
                    </a:solidFill>
                    <a:latin typeface="微软雅黑" pitchFamily="34" charset="0"/>
                    <a:ea typeface="微软雅黑" pitchFamily="34" charset="-122"/>
                    <a:cs typeface="微软雅黑" pitchFamily="34" charset="-120"/>
                  </a:rPr>
                  <a:t>移的方向和数目：</a:t>
                </a:r>
                <a:r>
                  <a:rPr lang="en-US" altLang="zh-CN" sz="29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9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反应⑥中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价</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降低到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价升高到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价，根据得失电子守恒、电荷守恒</a:t>
                </a:r>
                <a:r>
                  <a:rPr lang="en-US" altLang="zh-CN" sz="2000" b="0" i="0">
                    <a:solidFill>
                      <a:srgbClr val="000000"/>
                    </a:solidFill>
                    <a:latin typeface="微软雅黑" pitchFamily="34" charset="0"/>
                    <a:ea typeface="微软雅黑" pitchFamily="34" charset="-122"/>
                    <a:cs typeface="微软雅黑" pitchFamily="34" charset="-120"/>
                  </a:rPr>
                  <a:t>、质量守恒可知</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000" b="0" i="0" dirty="0">
                    <a:solidFill>
                      <a:srgbClr val="000000"/>
                    </a:solidFill>
                    <a:latin typeface="微软雅黑" pitchFamily="34" charset="0"/>
                    <a:ea typeface="微软雅黑" pitchFamily="34" charset="-122"/>
                    <a:cs typeface="微软雅黑" pitchFamily="34" charset="-120"/>
                  </a:rPr>
                  <a:t>⑥的离子方程式为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，用单线桥法表示电子转</a:t>
                </a:r>
              </a:p>
              <a:p>
                <a:pPr latinLnBrk="1">
                  <a:lnSpc>
                    <a:spcPts val="6700"/>
                  </a:lnSpc>
                </a:pPr>
                <a:r>
                  <a:rPr lang="en-US" altLang="zh-CN" sz="2000" b="0" i="0">
                    <a:solidFill>
                      <a:srgbClr val="000000"/>
                    </a:solidFill>
                    <a:latin typeface="微软雅黑" pitchFamily="34" charset="0"/>
                    <a:ea typeface="微软雅黑" pitchFamily="34" charset="-122"/>
                    <a:cs typeface="微软雅黑" pitchFamily="34" charset="-120"/>
                  </a:rPr>
                  <a:t>移的方向和数目：</a:t>
                </a:r>
                <a:r>
                  <a:rPr lang="en-US" altLang="zh-CN" sz="38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3" name="QO_8_AS.10_1#1a8efd544?vopoq=1&amp;pid=f2fc0b67f&amp;color=0,0,0&amp;vtp=1&amp;bbb=1&amp;hb=1"/>
              <p:cNvSpPr>
                <a:spLocks noRot="1" noChangeAspect="1" noMove="1" noResize="1" noEditPoints="1" noAdjustHandles="1" noChangeArrowheads="1" noChangeShapeType="1" noTextEdit="1"/>
              </p:cNvSpPr>
              <p:nvPr/>
            </p:nvSpPr>
            <p:spPr>
              <a:xfrm>
                <a:off x="722377" y="1830139"/>
                <a:ext cx="10749630" cy="3966083"/>
              </a:xfrm>
              <a:prstGeom prst="rect">
                <a:avLst/>
              </a:prstGeom>
              <a:blipFill>
                <a:blip r:embed="rId4"/>
                <a:stretch>
                  <a:fillRect l="-1588" r="-794" b="-2611"/>
                </a:stretch>
              </a:blipFill>
              <a:ln/>
            </p:spPr>
            <p:txBody>
              <a:bodyPr/>
              <a:lstStyle/>
              <a:p>
                <a:r>
                  <a:rPr lang="zh-CN" altLang="en-US">
                    <a:noFill/>
                  </a:rPr>
                  <a:t> </a:t>
                </a:r>
              </a:p>
            </p:txBody>
          </p:sp>
        </mc:Fallback>
      </mc:AlternateContent>
      <p:pic>
        <p:nvPicPr>
          <p:cNvPr id="4" name="QO_8_AS.10_1#1a8efd544?vopoq=1&amp;pid=f2fc0b67f&amp;color=0,0,0&amp;tib=255,255,255&amp;iip=8&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2829339" y="3340931"/>
            <a:ext cx="3291840" cy="6583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8_AS.10_1#1a8efd544?vopoq=1&amp;pid=f2fc0b67f&amp;color=0,0,0&amp;tib=255,255,255&amp;iip=9&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207539" y="3496379"/>
            <a:ext cx="123444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8_AS.10_1#1a8efd544?vopoq=1&amp;pid=f2fc0b67f&amp;color=0,0,0&amp;tib=255,255,255&amp;iip=10&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2768125" y="5005393"/>
            <a:ext cx="3858768" cy="768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9_BD.11_1#7d8d73b92?vopoq=1&amp;pid=1a8efd544&amp;color=0,0,0&amp;vtp=1&amp;bt=1&amp;bbb=1&amp;hb=1"/>
              <p:cNvSpPr/>
              <p:nvPr/>
            </p:nvSpPr>
            <p:spPr>
              <a:xfrm>
                <a:off x="722376" y="972000"/>
                <a:ext cx="10753344" cy="893953"/>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，氧化剂为</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，氧化产物为</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9_BD.11_1#7d8d73b92?vopoq=1&amp;pid=1a8efd544&amp;color=0,0,0&amp;vtp=1&amp;bt=1&amp;bbb=1&amp;hb=1"/>
              <p:cNvSpPr>
                <a:spLocks noRot="1" noChangeAspect="1" noMove="1" noResize="1" noEditPoints="1" noAdjustHandles="1" noChangeArrowheads="1" noChangeShapeType="1" noTextEdit="1"/>
              </p:cNvSpPr>
              <p:nvPr/>
            </p:nvSpPr>
            <p:spPr>
              <a:xfrm>
                <a:off x="722376" y="972000"/>
                <a:ext cx="10753344" cy="893953"/>
              </a:xfrm>
              <a:prstGeom prst="rect">
                <a:avLst/>
              </a:prstGeom>
              <a:blipFill>
                <a:blip r:embed="rId3"/>
                <a:stretch>
                  <a:fillRect l="-1474" b="-17007"/>
                </a:stretch>
              </a:blipFill>
              <a:ln/>
            </p:spPr>
            <p:txBody>
              <a:bodyPr/>
              <a:lstStyle/>
              <a:p>
                <a:r>
                  <a:rPr lang="zh-CN" altLang="en-US">
                    <a:noFill/>
                  </a:rPr>
                  <a:t> </a:t>
                </a:r>
              </a:p>
            </p:txBody>
          </p:sp>
        </mc:Fallback>
      </mc:AlternateContent>
      <p:sp>
        <p:nvSpPr>
          <p:cNvPr id="3" name="QB_9_AN.12_1#7d8d73b92.blank?vopoq=1&amp;pid=1a8efd544&amp;color=0,0,0&amp;vpa=3&amp;vtp=1"/>
          <p:cNvSpPr/>
          <p:nvPr/>
        </p:nvSpPr>
        <p:spPr>
          <a:xfrm>
            <a:off x="1735201"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1</a:t>
            </a:r>
            <a:endParaRPr lang="en-US" altLang="zh-CN" sz="2000" dirty="0">
              <a:solidFill>
                <a:srgbClr val="00B050"/>
              </a:solidFill>
            </a:endParaRPr>
          </a:p>
        </p:txBody>
      </p:sp>
      <p:sp>
        <p:nvSpPr>
          <p:cNvPr id="4" name="QB_9_AN.13_1#7d8d73b92.blank?vopoq=1&amp;pid=1a8efd544&amp;color=0,0,0&amp;vpa=4&amp;vtp=1&amp;bbb=1"/>
          <p:cNvSpPr/>
          <p:nvPr/>
        </p:nvSpPr>
        <p:spPr>
          <a:xfrm>
            <a:off x="3422079" y="1059883"/>
            <a:ext cx="498475"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14</a:t>
            </a:r>
            <a:endParaRPr lang="en-US" altLang="zh-CN" sz="2000" dirty="0">
              <a:solidFill>
                <a:srgbClr val="00B050"/>
              </a:solidFill>
            </a:endParaRPr>
          </a:p>
        </p:txBody>
      </p:sp>
      <p:sp>
        <p:nvSpPr>
          <p:cNvPr id="5" name="QB_9_AN.14_1#7d8d73b92.blank?vopoq=1&amp;pid=1a8efd544&amp;color=0,0,0&amp;vpa=5&amp;vtp=1"/>
          <p:cNvSpPr/>
          <p:nvPr/>
        </p:nvSpPr>
        <p:spPr>
          <a:xfrm>
            <a:off x="4895279"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2</a:t>
            </a:r>
            <a:endParaRPr lang="en-US" altLang="zh-CN" sz="2000" dirty="0">
              <a:solidFill>
                <a:srgbClr val="00B050"/>
              </a:solidFill>
            </a:endParaRPr>
          </a:p>
        </p:txBody>
      </p:sp>
      <p:sp>
        <p:nvSpPr>
          <p:cNvPr id="6" name="QB_9_AN.15_1#7d8d73b92.blank?vopoq=1&amp;pid=1a8efd544&amp;color=0,0,0&amp;vpa=6&amp;vtp=1"/>
          <p:cNvSpPr/>
          <p:nvPr/>
        </p:nvSpPr>
        <p:spPr>
          <a:xfrm>
            <a:off x="6031230"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2</a:t>
            </a:r>
            <a:endParaRPr lang="en-US" altLang="zh-CN" sz="2000" dirty="0">
              <a:solidFill>
                <a:srgbClr val="00B050"/>
              </a:solidFill>
            </a:endParaRPr>
          </a:p>
        </p:txBody>
      </p:sp>
      <p:sp>
        <p:nvSpPr>
          <p:cNvPr id="7" name="QB_9_AN.16_1#7d8d73b92.blank?vopoq=1&amp;pid=1a8efd544&amp;color=0,0,0&amp;vpa=7&amp;vtp=1"/>
          <p:cNvSpPr/>
          <p:nvPr/>
        </p:nvSpPr>
        <p:spPr>
          <a:xfrm>
            <a:off x="7236460"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3</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8" name="QB_9_AN.17_1#7d8d73b92.blank?vopoq=1&amp;pid=1a8efd544&amp;color=0,0,0&amp;vpa=8&amp;vtp=1&amp;bbb=1"/>
              <p:cNvSpPr/>
              <p:nvPr/>
            </p:nvSpPr>
            <p:spPr>
              <a:xfrm>
                <a:off x="8462835" y="1066931"/>
                <a:ext cx="772541"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𝟕</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8" name="QB_9_AN.17_1#7d8d73b92.blank?vopoq=1&amp;pid=1a8efd544&amp;color=0,0,0&amp;vpa=8&amp;vtp=1&amp;bbb=1"/>
              <p:cNvSpPr>
                <a:spLocks noRot="1" noChangeAspect="1" noMove="1" noResize="1" noEditPoints="1" noAdjustHandles="1" noChangeArrowheads="1" noChangeShapeType="1" noTextEdit="1"/>
              </p:cNvSpPr>
              <p:nvPr/>
            </p:nvSpPr>
            <p:spPr>
              <a:xfrm>
                <a:off x="8462835" y="1066931"/>
                <a:ext cx="772541" cy="285052"/>
              </a:xfrm>
              <a:prstGeom prst="rect">
                <a:avLst/>
              </a:prstGeom>
              <a:blipFill>
                <a:blip r:embed="rId4"/>
                <a:stretch>
                  <a:fillRect l="-2362" r="-3937" b="-234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B_9_AN.18_1#7d8d73b92.blank?vopoq=1&amp;pid=1a8efd544&amp;color=0,0,0&amp;vpa=9&amp;vtp=1&amp;bbb=1"/>
              <p:cNvSpPr/>
              <p:nvPr/>
            </p:nvSpPr>
            <p:spPr>
              <a:xfrm>
                <a:off x="746188" y="1521083"/>
                <a:ext cx="1241616"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𝐂𝐫</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𝟕</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9" name="QB_9_AN.18_1#7d8d73b92.blank?vopoq=1&amp;pid=1a8efd544&amp;color=0,0,0&amp;vpa=9&amp;vtp=1&amp;bbb=1"/>
              <p:cNvSpPr>
                <a:spLocks noRot="1" noChangeAspect="1" noMove="1" noResize="1" noEditPoints="1" noAdjustHandles="1" noChangeArrowheads="1" noChangeShapeType="1" noTextEdit="1"/>
              </p:cNvSpPr>
              <p:nvPr/>
            </p:nvSpPr>
            <p:spPr>
              <a:xfrm>
                <a:off x="746188" y="1521083"/>
                <a:ext cx="1241616" cy="285052"/>
              </a:xfrm>
              <a:prstGeom prst="rect">
                <a:avLst/>
              </a:prstGeom>
              <a:blipFill>
                <a:blip r:embed="rId5"/>
                <a:stretch>
                  <a:fillRect l="-1471" b="-2608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B_9_AN.19_1#7d8d73b92.blank?vopoq=1&amp;pid=1a8efd544&amp;color=0,0,0&amp;vpa=10&amp;vtp=1&amp;bbb=1"/>
              <p:cNvSpPr/>
              <p:nvPr/>
            </p:nvSpPr>
            <p:spPr>
              <a:xfrm>
                <a:off x="3527489" y="1521083"/>
                <a:ext cx="483616"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10" name="QB_9_AN.19_1#7d8d73b92.blank?vopoq=1&amp;pid=1a8efd544&amp;color=0,0,0&amp;vpa=10&amp;vtp=1&amp;bbb=1"/>
              <p:cNvSpPr>
                <a:spLocks noRot="1" noChangeAspect="1" noMove="1" noResize="1" noEditPoints="1" noAdjustHandles="1" noChangeArrowheads="1" noChangeShapeType="1" noTextEdit="1"/>
              </p:cNvSpPr>
              <p:nvPr/>
            </p:nvSpPr>
            <p:spPr>
              <a:xfrm>
                <a:off x="3527489" y="1521083"/>
                <a:ext cx="483616" cy="285052"/>
              </a:xfrm>
              <a:prstGeom prst="rect">
                <a:avLst/>
              </a:prstGeom>
              <a:blipFill>
                <a:blip r:embed="rId6"/>
                <a:stretch>
                  <a:fillRect l="-7595" b="-26087"/>
                </a:stretch>
              </a:blipFill>
              <a:ln/>
            </p:spPr>
            <p:txBody>
              <a:bodyPr/>
              <a:lstStyle/>
              <a:p>
                <a:r>
                  <a:rPr lang="zh-CN" altLang="en-US">
                    <a:noFill/>
                  </a:rPr>
                  <a:t> </a:t>
                </a:r>
              </a:p>
            </p:txBody>
          </p:sp>
        </mc:Fallback>
      </mc:AlternateContent>
      <p:sp>
        <p:nvSpPr>
          <p:cNvPr id="11" name="QB_9_AN.20_1#7d8d73b92?vopoq=1&amp;pid=1a8efd544&amp;color=0,0,0&amp;vtp=1&amp;bbb=1"/>
          <p:cNvSpPr/>
          <p:nvPr/>
        </p:nvSpPr>
        <p:spPr>
          <a:xfrm>
            <a:off x="722377" y="1868111"/>
            <a:ext cx="10749631" cy="696341"/>
          </a:xfrm>
          <a:prstGeom prst="rect">
            <a:avLst/>
          </a:prstGeom>
          <a:noFill/>
          <a:ln/>
        </p:spPr>
        <p:txBody>
          <a:bodyPr wrap="none" lIns="0" tIns="0" rIns="0" bIns="0" rtlCol="0" anchor="t"/>
          <a:lstStyle/>
          <a:p>
            <a:pPr algn="l" latinLnBrk="1">
              <a:lnSpc>
                <a:spcPts val="62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SimSun" pitchFamily="34" charset="0"/>
                <a:ea typeface="SimSun" pitchFamily="34" charset="-122"/>
                <a:cs typeface="SimSun" pitchFamily="34" charset="-120"/>
              </a:rPr>
              <a:t> </a:t>
            </a:r>
            <a:r>
              <a:rPr lang="en-US" altLang="zh-CN" sz="35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12" name="QB_9_AN.20_1#7d8d73b92?vopoq=1&amp;pid=1a8efd544&amp;color=0,0,0&amp;tib=255,255,255&amp;iip=11&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1572992" y="1869889"/>
            <a:ext cx="4937760"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9_BD.21_1#b92e15f05?vopoq=1&amp;pid=1a8efd544&amp;color=0,0,0&amp;vtp=1&amp;bt=1&amp;bbb=1&amp;hb=1"/>
              <p:cNvSpPr/>
              <p:nvPr/>
            </p:nvSpPr>
            <p:spPr>
              <a:xfrm>
                <a:off x="722376" y="972000"/>
                <a:ext cx="10753344" cy="893953"/>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反应</a:t>
                </a: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_______</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，还原剂为</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，还原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产物为</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9_BD.21_1#b92e15f05?vopoq=1&amp;pid=1a8efd544&amp;color=0,0,0&amp;vtp=1&amp;bt=1&amp;bbb=1&amp;hb=1"/>
              <p:cNvSpPr>
                <a:spLocks noRot="1" noChangeAspect="1" noMove="1" noResize="1" noEditPoints="1" noAdjustHandles="1" noChangeArrowheads="1" noChangeShapeType="1" noTextEdit="1"/>
              </p:cNvSpPr>
              <p:nvPr/>
            </p:nvSpPr>
            <p:spPr>
              <a:xfrm>
                <a:off x="722376" y="972000"/>
                <a:ext cx="10753344" cy="893953"/>
              </a:xfrm>
              <a:prstGeom prst="rect">
                <a:avLst/>
              </a:prstGeom>
              <a:blipFill>
                <a:blip r:embed="rId3"/>
                <a:stretch>
                  <a:fillRect l="-1474" r="-1247" b="-17007"/>
                </a:stretch>
              </a:blipFill>
              <a:ln/>
            </p:spPr>
            <p:txBody>
              <a:bodyPr/>
              <a:lstStyle/>
              <a:p>
                <a:r>
                  <a:rPr lang="zh-CN" altLang="en-US">
                    <a:noFill/>
                  </a:rPr>
                  <a:t> </a:t>
                </a:r>
              </a:p>
            </p:txBody>
          </p:sp>
        </mc:Fallback>
      </mc:AlternateContent>
      <p:sp>
        <p:nvSpPr>
          <p:cNvPr id="3" name="QB_9_AN.22_1#b92e15f05.blank?vopoq=1&amp;pid=1a8efd544&amp;color=0,0,0&amp;vpa=11&amp;vtp=1"/>
          <p:cNvSpPr/>
          <p:nvPr/>
        </p:nvSpPr>
        <p:spPr>
          <a:xfrm>
            <a:off x="1735201"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1</a:t>
            </a:r>
            <a:endParaRPr lang="en-US" altLang="zh-CN" sz="2000" dirty="0">
              <a:solidFill>
                <a:srgbClr val="00B050"/>
              </a:solidFill>
            </a:endParaRPr>
          </a:p>
        </p:txBody>
      </p:sp>
      <p:sp>
        <p:nvSpPr>
          <p:cNvPr id="4" name="QB_9_AN.23_1#b92e15f05.blank?vopoq=1&amp;pid=1a8efd544&amp;color=0,0,0&amp;vpa=12&amp;vtp=1"/>
          <p:cNvSpPr/>
          <p:nvPr/>
        </p:nvSpPr>
        <p:spPr>
          <a:xfrm>
            <a:off x="2886456"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2</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9_AN.24_1#b92e15f05.blank?vopoq=1&amp;pid=1a8efd544&amp;color=0,0,0&amp;vpa=13&amp;vtp=1&amp;bbb=1"/>
              <p:cNvSpPr/>
              <p:nvPr/>
            </p:nvSpPr>
            <p:spPr>
              <a:xfrm>
                <a:off x="4126612" y="1066931"/>
                <a:ext cx="804418"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9_AN.24_1#b92e15f05.blank?vopoq=1&amp;pid=1a8efd544&amp;color=0,0,0&amp;vpa=13&amp;vtp=1&amp;bbb=1"/>
              <p:cNvSpPr>
                <a:spLocks noRot="1" noChangeAspect="1" noMove="1" noResize="1" noEditPoints="1" noAdjustHandles="1" noChangeArrowheads="1" noChangeShapeType="1" noTextEdit="1"/>
              </p:cNvSpPr>
              <p:nvPr/>
            </p:nvSpPr>
            <p:spPr>
              <a:xfrm>
                <a:off x="4126612" y="1066931"/>
                <a:ext cx="804418" cy="285052"/>
              </a:xfrm>
              <a:prstGeom prst="rect">
                <a:avLst/>
              </a:prstGeom>
              <a:blipFill>
                <a:blip r:embed="rId4"/>
                <a:stretch>
                  <a:fillRect l="-3030" b="-12766"/>
                </a:stretch>
              </a:blipFill>
              <a:ln/>
            </p:spPr>
            <p:txBody>
              <a:bodyPr/>
              <a:lstStyle/>
              <a:p>
                <a:r>
                  <a:rPr lang="zh-CN" altLang="en-US">
                    <a:noFill/>
                  </a:rPr>
                  <a:t> </a:t>
                </a:r>
              </a:p>
            </p:txBody>
          </p:sp>
        </mc:Fallback>
      </mc:AlternateContent>
      <p:sp>
        <p:nvSpPr>
          <p:cNvPr id="6" name="QB_9_AN.25_1#b92e15f05.blank?vopoq=1&amp;pid=1a8efd544&amp;color=0,0,0&amp;vpa=14&amp;vtp=1"/>
          <p:cNvSpPr/>
          <p:nvPr/>
        </p:nvSpPr>
        <p:spPr>
          <a:xfrm>
            <a:off x="5529961"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1</a:t>
            </a:r>
            <a:endParaRPr lang="en-US" altLang="zh-CN" sz="2000" dirty="0">
              <a:solidFill>
                <a:srgbClr val="00B050"/>
              </a:solidFill>
            </a:endParaRPr>
          </a:p>
        </p:txBody>
      </p:sp>
      <p:sp>
        <p:nvSpPr>
          <p:cNvPr id="7" name="QB_9_AN.26_1#b92e15f05.blank?vopoq=1&amp;pid=1a8efd544&amp;color=0,0,0&amp;vpa=15&amp;vtp=1"/>
          <p:cNvSpPr/>
          <p:nvPr/>
        </p:nvSpPr>
        <p:spPr>
          <a:xfrm>
            <a:off x="6514529" y="1059883"/>
            <a:ext cx="3413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2</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8" name="QB_9_AN.27_1#b92e15f05.blank?vopoq=1&amp;pid=1a8efd544&amp;color=0,0,0&amp;vpa=16&amp;vtp=1&amp;bbb=1"/>
              <p:cNvSpPr/>
              <p:nvPr/>
            </p:nvSpPr>
            <p:spPr>
              <a:xfrm>
                <a:off x="7837232" y="1066931"/>
                <a:ext cx="338138"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8" name="QB_9_AN.27_1#b92e15f05.blank?vopoq=1&amp;pid=1a8efd544&amp;color=0,0,0&amp;vpa=16&amp;vtp=1&amp;bbb=1"/>
              <p:cNvSpPr>
                <a:spLocks noRot="1" noChangeAspect="1" noMove="1" noResize="1" noEditPoints="1" noAdjustHandles="1" noChangeArrowheads="1" noChangeShapeType="1" noTextEdit="1"/>
              </p:cNvSpPr>
              <p:nvPr/>
            </p:nvSpPr>
            <p:spPr>
              <a:xfrm>
                <a:off x="7837232" y="1066931"/>
                <a:ext cx="338138" cy="285052"/>
              </a:xfrm>
              <a:prstGeom prst="rect">
                <a:avLst/>
              </a:prstGeom>
              <a:blipFill>
                <a:blip r:embed="rId5"/>
                <a:stretch>
                  <a:fillRect l="-9091" b="-1276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B_9_AN.28_1#b92e15f05.blank?vopoq=1&amp;pid=1a8efd544&amp;color=0,0,0&amp;vpa=17&amp;vtp=1&amp;bbb=1"/>
              <p:cNvSpPr/>
              <p:nvPr/>
            </p:nvSpPr>
            <p:spPr>
              <a:xfrm>
                <a:off x="9948038" y="1062867"/>
                <a:ext cx="726504" cy="289116"/>
              </a:xfrm>
              <a:prstGeom prst="rect">
                <a:avLst/>
              </a:prstGeom>
              <a:noFill/>
              <a:ln/>
            </p:spPr>
            <p:txBody>
              <a:bodyPr wrap="none" lIns="0" tIns="0" rIns="0" bIns="0" rtlCol="0" anchor="t"/>
              <a:lstStyle/>
              <a:p>
                <a:pPr algn="ctr" latinLnBrk="1">
                  <a:lnSpc>
                    <a:spcPts val="2400"/>
                  </a:lnSpc>
                </a:pPr>
                <a14:m>
                  <m:oMath xmlns:m="http://schemas.openxmlformats.org/officeDocument/2006/math">
                    <m:sSubSup>
                      <m:sSub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𝐂𝐫𝐎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b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9" name="QB_9_AN.28_1#b92e15f05.blank?vopoq=1&amp;pid=1a8efd544&amp;color=0,0,0&amp;vpa=17&amp;vtp=1&amp;bbb=1"/>
              <p:cNvSpPr>
                <a:spLocks noRot="1" noChangeAspect="1" noMove="1" noResize="1" noEditPoints="1" noAdjustHandles="1" noChangeArrowheads="1" noChangeShapeType="1" noTextEdit="1"/>
              </p:cNvSpPr>
              <p:nvPr/>
            </p:nvSpPr>
            <p:spPr>
              <a:xfrm>
                <a:off x="9948038" y="1062867"/>
                <a:ext cx="726504" cy="289116"/>
              </a:xfrm>
              <a:prstGeom prst="rect">
                <a:avLst/>
              </a:prstGeom>
              <a:blipFill>
                <a:blip r:embed="rId6"/>
                <a:stretch>
                  <a:fillRect l="-4202" b="-25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B_9_AN.29_1#b92e15f05.blank?vopoq=1&amp;pid=1a8efd544&amp;color=0,0,0&amp;vpa=18&amp;vtp=1&amp;bbb=1"/>
              <p:cNvSpPr/>
              <p:nvPr/>
            </p:nvSpPr>
            <p:spPr>
              <a:xfrm>
                <a:off x="1495488" y="1521083"/>
                <a:ext cx="507429"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𝐂𝐥</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10" name="QB_9_AN.29_1#b92e15f05.blank?vopoq=1&amp;pid=1a8efd544&amp;color=0,0,0&amp;vpa=18&amp;vtp=1&amp;bbb=1"/>
              <p:cNvSpPr>
                <a:spLocks noRot="1" noChangeAspect="1" noMove="1" noResize="1" noEditPoints="1" noAdjustHandles="1" noChangeArrowheads="1" noChangeShapeType="1" noTextEdit="1"/>
              </p:cNvSpPr>
              <p:nvPr/>
            </p:nvSpPr>
            <p:spPr>
              <a:xfrm>
                <a:off x="1495488" y="1521083"/>
                <a:ext cx="507429" cy="285052"/>
              </a:xfrm>
              <a:prstGeom prst="rect">
                <a:avLst/>
              </a:prstGeom>
              <a:blipFill>
                <a:blip r:embed="rId7"/>
                <a:stretch>
                  <a:fillRect l="-5952" b="-15217"/>
                </a:stretch>
              </a:blipFill>
              <a:ln/>
            </p:spPr>
            <p:txBody>
              <a:bodyPr/>
              <a:lstStyle/>
              <a:p>
                <a:r>
                  <a:rPr lang="zh-CN" altLang="en-US">
                    <a:noFill/>
                  </a:rPr>
                  <a:t> </a:t>
                </a:r>
              </a:p>
            </p:txBody>
          </p:sp>
        </mc:Fallback>
      </mc:AlternateContent>
      <p:sp>
        <p:nvSpPr>
          <p:cNvPr id="11" name="QB_9_AN.30_1#b92e15f05?vopoq=1&amp;pid=1a8efd544&amp;color=0,0,0&amp;vtp=1&amp;bbb=1"/>
          <p:cNvSpPr/>
          <p:nvPr/>
        </p:nvSpPr>
        <p:spPr>
          <a:xfrm>
            <a:off x="722377" y="1868111"/>
            <a:ext cx="10749631" cy="718376"/>
          </a:xfrm>
          <a:prstGeom prst="rect">
            <a:avLst/>
          </a:prstGeom>
          <a:noFill/>
          <a:ln/>
        </p:spPr>
        <p:txBody>
          <a:bodyPr wrap="none" lIns="0" tIns="0" rIns="0" bIns="0" rtlCol="0" anchor="t"/>
          <a:lstStyle/>
          <a:p>
            <a:pPr algn="l" latinLnBrk="1">
              <a:lnSpc>
                <a:spcPts val="6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SimSun" pitchFamily="34" charset="0"/>
                <a:ea typeface="SimSun" pitchFamily="34" charset="-122"/>
                <a:cs typeface="SimSun" pitchFamily="34" charset="-120"/>
              </a:rPr>
              <a:t> </a:t>
            </a:r>
            <a:r>
              <a:rPr lang="en-US" altLang="zh-CN" sz="3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12" name="QB_9_AN.30_1#b92e15f05?vopoq=1&amp;pid=1a8efd544&amp;color=0,0,0&amp;tib=255,255,255&amp;iip=12&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1568420" y="1871731"/>
            <a:ext cx="3803904" cy="722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bg/>
                                          </p:spTgt>
                                        </p:tgtEl>
                                        <p:attrNameLst>
                                          <p:attrName>style.visibility</p:attrName>
                                        </p:attrNameLst>
                                      </p:cBhvr>
                                      <p:to>
                                        <p:strVal val="visible"/>
                                      </p:to>
                                    </p:set>
                                    <p:animEffect transition="in" filter="fade">
                                      <p:cBhvr>
                                        <p:cTn id="63" dur="500"/>
                                        <p:tgtEl>
                                          <p:spTgt spid="10">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xEl>
                                              <p:pRg st="0" end="0"/>
                                            </p:txEl>
                                          </p:spTgt>
                                        </p:tgtEl>
                                        <p:attrNameLst>
                                          <p:attrName>style.visibility</p:attrName>
                                        </p:attrNameLst>
                                      </p:cBhvr>
                                      <p:to>
                                        <p:strVal val="visible"/>
                                      </p:to>
                                    </p:set>
                                    <p:animEffect transition="in" filter="fade">
                                      <p:cBhvr>
                                        <p:cTn id="66" dur="500"/>
                                        <p:tgtEl>
                                          <p:spTgt spid="10">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Effect transition="in" filter="fade">
                                      <p:cBhvr>
                                        <p:cTn id="71" dur="500"/>
                                        <p:tgtEl>
                                          <p:spTgt spid="11">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P spid="11"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5#bc637bf8b.fixed?pid=63a717fe9&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bc637bf8b.fixed?pid=63a717fe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氧化还原反应的基本规律</a:t>
            </a:r>
            <a:endParaRPr lang="en-US" altLang="zh-CN" sz="4400" dirty="0"/>
          </a:p>
        </p:txBody>
      </p:sp>
      <p:pic>
        <p:nvPicPr>
          <p:cNvPr id="4" name="C_5#bc637bf8b.fixed?pid=63a717fe9&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bc637bf8b.fixed?pid=63a717fe9&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B_8_BD.31_1#38c10243b?vopoq=1&amp;pid=f2fc0b67f&amp;color=0,0,0&amp;vtp=1&amp;bt=1&amp;bbb=1"/>
          <p:cNvSpPr/>
          <p:nvPr/>
        </p:nvSpPr>
        <p:spPr>
          <a:xfrm>
            <a:off x="722376" y="10101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(2)上述反应中，除了反应①⑥外</a:t>
            </a:r>
            <a:r>
              <a:rPr lang="en-US" altLang="zh-CN" sz="2000" b="0" i="0">
                <a:solidFill>
                  <a:srgbClr val="000000"/>
                </a:solidFill>
                <a:latin typeface="微软雅黑" pitchFamily="34" charset="0"/>
                <a:ea typeface="微软雅黑" pitchFamily="34" charset="-122"/>
                <a:cs typeface="微软雅黑" pitchFamily="34" charset="-120"/>
              </a:rPr>
              <a:t>，需加入氧化剂的反应是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p:sp>
        <p:nvSpPr>
          <p:cNvPr id="3" name="QB_8_AN.32_1#38c10243b.blank?vopoq=1&amp;pid=f2fc0b67f&amp;color=0,0,0&amp;vpa=19&amp;vtp=1"/>
          <p:cNvSpPr/>
          <p:nvPr/>
        </p:nvSpPr>
        <p:spPr>
          <a:xfrm>
            <a:off x="7145401" y="952950"/>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④</a:t>
            </a:r>
            <a:endParaRPr lang="en-US" altLang="zh-CN" sz="2000" dirty="0"/>
          </a:p>
        </p:txBody>
      </p:sp>
      <mc:AlternateContent xmlns:mc="http://schemas.openxmlformats.org/markup-compatibility/2006" xmlns:a14="http://schemas.microsoft.com/office/drawing/2010/main">
        <mc:Choice Requires="a14">
          <p:sp>
            <p:nvSpPr>
              <p:cNvPr id="4" name="QB_8_AS.33_1#38c10243b?vopoq=1&amp;pid=f2fc0b67f&amp;color=0,0,0&amp;vtp=1&amp;bbb=1&amp;hb=1"/>
              <p:cNvSpPr/>
              <p:nvPr/>
            </p:nvSpPr>
            <p:spPr>
              <a:xfrm>
                <a:off x="722376" y="14055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根据转化关系图可知反应②③⑤中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元素化合价不变，反应④中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元素化合价升高</a:t>
                </a:r>
                <a:r>
                  <a:rPr lang="en-US" altLang="zh-CN" sz="2000" b="0" i="0">
                    <a:solidFill>
                      <a:srgbClr val="000000"/>
                    </a:solidFill>
                    <a:latin typeface="微软雅黑" pitchFamily="34" charset="0"/>
                    <a:ea typeface="微软雅黑" pitchFamily="34" charset="-122"/>
                    <a:cs typeface="微软雅黑" pitchFamily="34" charset="-120"/>
                  </a:rPr>
                  <a:t>，需加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入氧化剂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4" name="QB_8_AS.33_1#38c10243b?vopoq=1&amp;pid=f2fc0b67f&amp;color=0,0,0&amp;vtp=1&amp;bbb=1&amp;hb=1"/>
              <p:cNvSpPr>
                <a:spLocks noRot="1" noChangeAspect="1" noMove="1" noResize="1" noEditPoints="1" noAdjustHandles="1" noChangeArrowheads="1" noChangeShapeType="1" noTextEdit="1"/>
              </p:cNvSpPr>
              <p:nvPr/>
            </p:nvSpPr>
            <p:spPr>
              <a:xfrm>
                <a:off x="722376" y="1405577"/>
                <a:ext cx="10753344" cy="907034"/>
              </a:xfrm>
              <a:prstGeom prst="rect">
                <a:avLst/>
              </a:prstGeom>
              <a:blipFill>
                <a:blip r:embed="rId3"/>
                <a:stretch>
                  <a:fillRect l="-1587" r="-170"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5#452ae51e6.fixed?pid=63a717fe9&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5#452ae51e6.fixed?pid=63a717fe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氧化还原反应的基本规律</a:t>
            </a:r>
            <a:endParaRPr lang="en-US" altLang="zh-CN" sz="4400" dirty="0"/>
          </a:p>
        </p:txBody>
      </p:sp>
      <p:pic>
        <p:nvPicPr>
          <p:cNvPr id="4" name="C_5#452ae51e6.fixed?pid=63a717fe9&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5_BD#452ae51e6.fixed?pid=63a717fe9&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8228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34_1#ebf2a45d6?vopoq=1&amp;pid=48889c661&amp;color=0,0,0&amp;vtp=1&amp;bt=1&amp;bbb=1&amp;hb=1"/>
              <p:cNvSpPr/>
              <p:nvPr/>
            </p:nvSpPr>
            <p:spPr>
              <a:xfrm>
                <a:off x="722376" y="972000"/>
                <a:ext cx="10753344" cy="893953"/>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[山东淄博2025高一期中]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对于反应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浓</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5</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，下列叙述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34_1#ebf2a45d6?vopoq=1&amp;pid=48889c661&amp;color=0,0,0&amp;vtp=1&amp;bt=1&amp;bbb=1&amp;hb=1"/>
              <p:cNvSpPr>
                <a:spLocks noRot="1" noChangeAspect="1" noMove="1" noResize="1" noEditPoints="1" noAdjustHandles="1" noChangeArrowheads="1" noChangeShapeType="1" noTextEdit="1"/>
              </p:cNvSpPr>
              <p:nvPr/>
            </p:nvSpPr>
            <p:spPr>
              <a:xfrm>
                <a:off x="722376" y="972000"/>
                <a:ext cx="10753344" cy="893953"/>
              </a:xfrm>
              <a:prstGeom prst="rect">
                <a:avLst/>
              </a:prstGeom>
              <a:blipFill>
                <a:blip r:embed="rId3"/>
                <a:stretch>
                  <a:fillRect l="-1474" b="-17007"/>
                </a:stretch>
              </a:blipFill>
              <a:ln/>
            </p:spPr>
            <p:txBody>
              <a:bodyPr/>
              <a:lstStyle/>
              <a:p>
                <a:r>
                  <a:rPr lang="zh-CN" altLang="en-US">
                    <a:noFill/>
                  </a:rPr>
                  <a:t> </a:t>
                </a:r>
              </a:p>
            </p:txBody>
          </p:sp>
        </mc:Fallback>
      </mc:AlternateContent>
      <p:sp>
        <p:nvSpPr>
          <p:cNvPr id="3" name="QC_7_AN.35_1#ebf2a45d6.bracket?vopoq=1&amp;pid=48889c661&amp;color=0,0,0&amp;vpa=20&amp;vtp=1"/>
          <p:cNvSpPr/>
          <p:nvPr/>
        </p:nvSpPr>
        <p:spPr>
          <a:xfrm>
            <a:off x="1938401" y="1460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34_2#ebf2a45d6.choices?vopoq=1&amp;pid=48889c661&amp;color=0,0,0&amp;vtp=1&amp;bbb=1"/>
              <p:cNvSpPr/>
              <p:nvPr/>
            </p:nvSpPr>
            <p:spPr>
              <a:xfrm>
                <a:off x="722376" y="1876747"/>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既是氧化剂又是还原剂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.被氧化的氯原子和被还原的氯原子的质量之比为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是氧化剂，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是还原剂</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.氧化剂的得电子数与还原剂的失电子数之比为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34_2#ebf2a45d6.choices?vopoq=1&amp;pid=48889c661&amp;color=0,0,0&amp;vtp=1&amp;bbb=1"/>
              <p:cNvSpPr>
                <a:spLocks noRot="1" noChangeAspect="1" noMove="1" noResize="1" noEditPoints="1" noAdjustHandles="1" noChangeArrowheads="1" noChangeShapeType="1" noTextEdit="1"/>
              </p:cNvSpPr>
              <p:nvPr/>
            </p:nvSpPr>
            <p:spPr>
              <a:xfrm>
                <a:off x="722376" y="1876747"/>
                <a:ext cx="10753344" cy="1781302"/>
              </a:xfrm>
              <a:prstGeom prst="rect">
                <a:avLst/>
              </a:prstGeom>
              <a:blipFill>
                <a:blip r:embed="rId4"/>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6_1#ebf2a45d6?vopoq=1&amp;pid=48889c661&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浓</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5</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元素化合价由</a:t>
                </a:r>
                <a:r>
                  <a:rPr lang="en-US" altLang="zh-CN" sz="2000" b="0" i="0">
                    <a:solidFill>
                      <a:srgbClr val="000000"/>
                    </a:solidFill>
                    <a:latin typeface="微软雅黑" pitchFamily="34" charset="0"/>
                    <a:ea typeface="微软雅黑" pitchFamily="34" charset="-122"/>
                    <a:cs typeface="微软雅黑" pitchFamily="34" charset="-120"/>
                  </a:rPr>
                  <a:t>0价升高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价，另一部分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元素化合价由0价降低为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既是氧化剂又是还原剂，A正确</a:t>
                </a:r>
                <a:r>
                  <a:rPr lang="en-US" altLang="zh-CN" sz="2000" b="0" i="0">
                    <a:solidFill>
                      <a:srgbClr val="000000"/>
                    </a:solidFill>
                    <a:latin typeface="微软雅黑" pitchFamily="34" charset="0"/>
                    <a:ea typeface="微软雅黑" pitchFamily="34" charset="-122"/>
                    <a:cs typeface="微软雅黑" pitchFamily="34" charset="-120"/>
                  </a:rPr>
                  <a:t>；化合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价升高的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原子被氧化，化合价降低的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原子被还原，根据方程式计量数可知</a:t>
                </a:r>
                <a:r>
                  <a:rPr lang="en-US" altLang="zh-CN" sz="2000" b="0" i="0">
                    <a:solidFill>
                      <a:srgbClr val="000000"/>
                    </a:solidFill>
                    <a:latin typeface="微软雅黑" pitchFamily="34" charset="0"/>
                    <a:ea typeface="微软雅黑" pitchFamily="34" charset="-122"/>
                    <a:cs typeface="微软雅黑" pitchFamily="34" charset="-120"/>
                  </a:rPr>
                  <a:t>，被氧化的氯原子</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和被还原的氯原子的质量之比为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5</m:t>
                    </m:r>
                  </m:oMath>
                </a14:m>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中的元素没有发生化合价的变化</a:t>
                </a:r>
                <a:r>
                  <a:rPr lang="en-US" altLang="zh-CN" sz="2000" b="0" i="0">
                    <a:solidFill>
                      <a:srgbClr val="000000"/>
                    </a:solidFill>
                    <a:latin typeface="微软雅黑" pitchFamily="34" charset="0"/>
                    <a:ea typeface="微软雅黑" pitchFamily="34" charset="-122"/>
                    <a:cs typeface="微软雅黑" pitchFamily="34" charset="-120"/>
                  </a:rPr>
                  <a:t>，既不是氧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化剂又不是还原剂</a:t>
                </a:r>
                <a:r>
                  <a:rPr lang="en-US" altLang="zh-CN" sz="2000" b="0" i="0" dirty="0">
                    <a:solidFill>
                      <a:srgbClr val="000000"/>
                    </a:solidFill>
                    <a:latin typeface="微软雅黑" pitchFamily="34" charset="0"/>
                    <a:ea typeface="微软雅黑" pitchFamily="34" charset="-122"/>
                    <a:cs typeface="微软雅黑" pitchFamily="34" charset="-120"/>
                  </a:rPr>
                  <a:t>，C错误；氧化还原反应中氧化剂的得电子数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还原剂的失电子数</a:t>
                </a:r>
                <a:r>
                  <a:rPr lang="en-US" altLang="zh-CN" sz="2000" b="0" i="0">
                    <a:solidFill>
                      <a:srgbClr val="000000"/>
                    </a:solidFill>
                    <a:latin typeface="微软雅黑" pitchFamily="34" charset="0"/>
                    <a:ea typeface="微软雅黑" pitchFamily="34" charset="-122"/>
                    <a:cs typeface="微软雅黑" pitchFamily="34" charset="-120"/>
                  </a:rPr>
                  <a:t>，故比例为</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36_1#ebf2a45d6?vopoq=1&amp;pid=48889c661&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850"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91369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37_1#cebc24c90?vopoq=1&amp;pid=48889c661&amp;color=0,0,0&amp;vtp=1&amp;bt=1&amp;bbb=1&amp;hb=1"/>
              <p:cNvSpPr/>
              <p:nvPr/>
            </p:nvSpPr>
            <p:spPr>
              <a:xfrm>
                <a:off x="722376" y="972000"/>
                <a:ext cx="10753344" cy="893953"/>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[北京东城区2024高一期中]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在反应</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微软雅黑" pitchFamily="34" charset="0"/>
                    <a:ea typeface="微软雅黑" pitchFamily="34" charset="-122"/>
                    <a:cs typeface="微软雅黑" pitchFamily="34" charset="-120"/>
                  </a:rPr>
                  <a:t>，被氧化与被还原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的氯原子个数比为(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37_1#cebc24c90?vopoq=1&amp;pid=48889c661&amp;color=0,0,0&amp;vtp=1&amp;bt=1&amp;bbb=1&amp;hb=1"/>
              <p:cNvSpPr>
                <a:spLocks noRot="1" noChangeAspect="1" noMove="1" noResize="1" noEditPoints="1" noAdjustHandles="1" noChangeArrowheads="1" noChangeShapeType="1" noTextEdit="1"/>
              </p:cNvSpPr>
              <p:nvPr/>
            </p:nvSpPr>
            <p:spPr>
              <a:xfrm>
                <a:off x="722376" y="972000"/>
                <a:ext cx="10753344" cy="893953"/>
              </a:xfrm>
              <a:prstGeom prst="rect">
                <a:avLst/>
              </a:prstGeom>
              <a:blipFill>
                <a:blip r:embed="rId3"/>
                <a:stretch>
                  <a:fillRect l="-1474" b="-17007"/>
                </a:stretch>
              </a:blipFill>
              <a:ln/>
            </p:spPr>
            <p:txBody>
              <a:bodyPr/>
              <a:lstStyle/>
              <a:p>
                <a:r>
                  <a:rPr lang="zh-CN" altLang="en-US">
                    <a:noFill/>
                  </a:rPr>
                  <a:t> </a:t>
                </a:r>
              </a:p>
            </p:txBody>
          </p:sp>
        </mc:Fallback>
      </mc:AlternateContent>
      <p:sp>
        <p:nvSpPr>
          <p:cNvPr id="3" name="QC_7_AN.38_1#cebc24c90.bracket?vopoq=1&amp;pid=48889c661&amp;color=0,0,0&amp;vpa=21&amp;vtp=1"/>
          <p:cNvSpPr/>
          <p:nvPr/>
        </p:nvSpPr>
        <p:spPr>
          <a:xfrm>
            <a:off x="2954401" y="1460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37_2#cebc24c90.choices?vopoq=1&amp;pid=48889c661&amp;color=0,0,0&amp;vtp=1&amp;bbb=1"/>
              <p:cNvSpPr/>
              <p:nvPr/>
            </p:nvSpPr>
            <p:spPr>
              <a:xfrm>
                <a:off x="722376" y="1923356"/>
                <a:ext cx="10753344" cy="390525"/>
              </a:xfrm>
              <a:prstGeom prst="rect">
                <a:avLst/>
              </a:prstGeom>
              <a:noFill/>
              <a:ln/>
            </p:spPr>
            <p:txBody>
              <a:bodyPr wrap="none" lIns="0" tIns="0" rIns="0" bIns="0" rtlCol="0" anchor="t"/>
              <a:lstStyle/>
              <a:p>
                <a:pPr latinLnBrk="1">
                  <a:lnSpc>
                    <a:spcPts val="35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 1</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5</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 1</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37_2#cebc24c90.choices?vopoq=1&amp;pid=48889c661&amp;color=0,0,0&amp;vtp=1&amp;bbb=1"/>
              <p:cNvSpPr>
                <a:spLocks noRot="1" noChangeAspect="1" noMove="1" noResize="1" noEditPoints="1" noAdjustHandles="1" noChangeArrowheads="1" noChangeShapeType="1" noTextEdit="1"/>
              </p:cNvSpPr>
              <p:nvPr/>
            </p:nvSpPr>
            <p:spPr>
              <a:xfrm>
                <a:off x="722376" y="1923356"/>
                <a:ext cx="10753344" cy="390525"/>
              </a:xfrm>
              <a:prstGeom prst="rect">
                <a:avLst/>
              </a:prstGeom>
              <a:blipFill>
                <a:blip r:embed="rId4"/>
                <a:stretch>
                  <a:fillRect l="-1474" b="-4062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9_1#cebc24c90?vopoq=1&amp;pid=48889c66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题述反应中，根据价态归中规律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元素的化合价由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价降低至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中的</a:t>
                </a:r>
                <a:r>
                  <a:rPr lang="en-US" altLang="zh-CN" sz="2000" b="0" i="0">
                    <a:solidFill>
                      <a:srgbClr val="000000"/>
                    </a:solidFill>
                    <a:latin typeface="微软雅黑" pitchFamily="34" charset="0"/>
                    <a:ea typeface="微软雅黑" pitchFamily="34" charset="-122"/>
                    <a:cs typeface="微软雅黑" pitchFamily="34" charset="-120"/>
                  </a:rPr>
                  <a:t>0价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被还原)，由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价升高至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中的0价(被氧化)。在该反应中，每生成3个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6个氯原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子中有</a:t>
                </a:r>
                <a:r>
                  <a:rPr lang="en-US" altLang="zh-CN" sz="2000" b="0" i="0" dirty="0">
                    <a:solidFill>
                      <a:srgbClr val="000000"/>
                    </a:solidFill>
                    <a:latin typeface="微软雅黑" pitchFamily="34" charset="0"/>
                    <a:ea typeface="微软雅黑" pitchFamily="34" charset="-122"/>
                    <a:cs typeface="微软雅黑" pitchFamily="34" charset="-120"/>
                  </a:rPr>
                  <a:t>1个来自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，有5个来自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，所以被氧化的氯原子与被还原的氯原子的个数比是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200" dirty="0"/>
              </a:p>
            </p:txBody>
          </p:sp>
        </mc:Choice>
        <mc:Fallback xmlns="">
          <p:sp>
            <p:nvSpPr>
              <p:cNvPr id="2" name="QC_7_AS.39_1#cebc24c90?vopoq=1&amp;pid=48889c661&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340"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01931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BD.40_1#6761fd176?vopoq=1&amp;pid=48889c661&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[湖北恩施2025高一月考]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下列化学反应中电子转移的表示方法错误的是(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1_1#6761fd176.bracket?vopoq=1&amp;pid=48889c661&amp;color=0,0,0&amp;vpa=22&amp;vtp=1"/>
          <p:cNvSpPr/>
          <p:nvPr/>
        </p:nvSpPr>
        <p:spPr>
          <a:xfrm>
            <a:off x="9134539" y="952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40_2#6761fd176.choices?vopoq=1&amp;pid=48889c661&amp;color=0,0,0&amp;vtp=1&amp;bbb=1"/>
          <p:cNvSpPr/>
          <p:nvPr/>
        </p:nvSpPr>
        <p:spPr>
          <a:xfrm>
            <a:off x="722377" y="1451678"/>
            <a:ext cx="10749630" cy="1154875"/>
          </a:xfrm>
          <a:prstGeom prst="rect">
            <a:avLst/>
          </a:prstGeom>
          <a:noFill/>
          <a:ln/>
        </p:spPr>
        <p:txBody>
          <a:bodyPr wrap="none" lIns="0" tIns="0" rIns="0" bIns="0" rtlCol="0" anchor="t"/>
          <a:lstStyle/>
          <a:p>
            <a:pPr latinLnBrk="1">
              <a:lnSpc>
                <a:spcPts val="10300"/>
              </a:lnSpc>
              <a:tabLst>
                <a:tab pos="2903308" algn="l"/>
                <a:tab pos="5654215" algn="l"/>
                <a:tab pos="8074923" algn="l"/>
              </a:tabLst>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57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7_BD.40_2#6761fd176.choice_image?vopoq=1&amp;pid=48889c661&amp;color=0,0,0&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0567" y="1430977"/>
            <a:ext cx="215798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7_BD.40_2#6761fd176.choice_image?vopoq=1&amp;pid=48889c661&amp;color=0,0,0&amp;tib=255,255,255&amp;iip=1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73724" y="1430977"/>
            <a:ext cx="2002536"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7_BD.40_2#6761fd176.choice_image?vopoq=1&amp;pid=48889c661&amp;color=0,0,0&amp;tib=255,255,255&amp;iip=1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615082" y="1430977"/>
            <a:ext cx="170078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7_BD.40_2#6761fd176.choice_image?vopoq=1&amp;pid=48889c661&amp;color=0,0,0&amp;tib=255,255,255&amp;iip=16&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042306" y="1430977"/>
            <a:ext cx="215798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7#594983c82?sp=1&amp;pid=7583c7d57&amp;color=0,0,0&amp;vtp=1&amp;bt=1&amp;bb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.双线桥法</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(1)表示意义：表示反应前后同一元素原子或离子间的电子转移情况。</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42_1#6761fd176?vopoq=1&amp;pid=48889c66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分解制备氧气，在该反应中2个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时得12个电子，6个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价</a:t>
                </a: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共失12个电子变成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，A错误；单质溴中的溴元素化合价由0价降低到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价，共得2个电子</a:t>
                </a:r>
                <a:r>
                  <a:rPr lang="en-US" altLang="zh-CN" sz="2000" b="0" i="0">
                    <a:solidFill>
                      <a:srgbClr val="000000"/>
                    </a:solidFill>
                    <a:latin typeface="微软雅黑" pitchFamily="34" charset="0"/>
                    <a:ea typeface="微软雅黑" pitchFamily="34" charset="-122"/>
                    <a:cs typeface="微软雅黑" pitchFamily="34" charset="-120"/>
                  </a:rPr>
                  <a:t>，碘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化钾中碘元素由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价升高到0价，共失2个电子，B正确；镁燃烧生成氧化镁</a:t>
                </a:r>
                <a:r>
                  <a:rPr lang="en-US" altLang="zh-CN" sz="2000" b="0" i="0">
                    <a:solidFill>
                      <a:srgbClr val="000000"/>
                    </a:solidFill>
                    <a:latin typeface="微软雅黑" pitchFamily="34" charset="0"/>
                    <a:ea typeface="微软雅黑" pitchFamily="34" charset="-122"/>
                    <a:cs typeface="微软雅黑" pitchFamily="34" charset="-120"/>
                  </a:rPr>
                  <a:t>，根据化学方程式可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oMath>
                </a14:m>
                <a:r>
                  <a:rPr lang="en-US" altLang="zh-CN" sz="2000" b="0" i="0" dirty="0">
                    <a:solidFill>
                      <a:srgbClr val="000000"/>
                    </a:solidFill>
                    <a:latin typeface="微软雅黑" pitchFamily="34" charset="0"/>
                    <a:ea typeface="微软雅黑" pitchFamily="34" charset="-122"/>
                    <a:cs typeface="微软雅黑" pitchFamily="34" charset="-120"/>
                  </a:rPr>
                  <a:t>共失去4个电子，1个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得到4个电子，C正确；氧化铜中铜元素化合价由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价降低到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0</a:t>
                </a:r>
                <a:r>
                  <a:rPr lang="en-US" altLang="zh-CN" sz="2000" b="0" i="0" dirty="0">
                    <a:solidFill>
                      <a:srgbClr val="000000"/>
                    </a:solidFill>
                    <a:latin typeface="微软雅黑" pitchFamily="34" charset="0"/>
                    <a:ea typeface="微软雅黑" pitchFamily="34" charset="-122"/>
                    <a:cs typeface="微软雅黑" pitchFamily="34" charset="-120"/>
                  </a:rPr>
                  <a:t>价，得2个电子，氢气中氢元素化合价由0价升高到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价，共失2个电子，D正确。</a:t>
                </a:r>
                <a:endParaRPr lang="en-US" altLang="zh-CN" sz="2200" dirty="0"/>
              </a:p>
            </p:txBody>
          </p:sp>
        </mc:Choice>
        <mc:Fallback xmlns="">
          <p:sp>
            <p:nvSpPr>
              <p:cNvPr id="2" name="QC_7_AS.42_1#6761fd176?vopoq=1&amp;pid=48889c661&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077"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93686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3_1#c105297c3?vopoq=1&amp;pid=48889c661&amp;color=0,0,0&amp;vtp=1&amp;bt=1&amp;bbb=1&amp;hb=1"/>
              <p:cNvSpPr/>
              <p:nvPr/>
            </p:nvSpPr>
            <p:spPr>
              <a:xfrm>
                <a:off x="722376" y="972000"/>
                <a:ext cx="10753344" cy="89477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[河北石家庄2025高一月考]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在酸性条件下，</a:t>
                </a:r>
                <a:r>
                  <a:rPr lang="en-US" altLang="zh-CN" sz="2000" b="0" i="0">
                    <a:solidFill>
                      <a:srgbClr val="000000"/>
                    </a:solidFill>
                    <a:latin typeface="微软雅黑" pitchFamily="34" charset="0"/>
                    <a:ea typeface="微软雅黑" pitchFamily="34" charset="-122"/>
                    <a:cs typeface="微软雅黑" pitchFamily="34" charset="-120"/>
                  </a:rPr>
                  <a:t>可发生如下反应：</a:t>
                </a:r>
              </a:p>
              <a:p>
                <a:pPr latinLnBrk="1">
                  <a:lnSpc>
                    <a:spcPts val="3800"/>
                  </a:lnSpc>
                </a:pP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的化合价是(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43_1#c105297c3?vopoq=1&amp;pid=48889c661&amp;color=0,0,0&amp;vtp=1&amp;bt=1&amp;bbb=1&amp;hb=1"/>
              <p:cNvSpPr>
                <a:spLocks noRot="1" noChangeAspect="1" noMove="1" noResize="1" noEditPoints="1" noAdjustHandles="1" noChangeArrowheads="1" noChangeShapeType="1" noTextEdit="1"/>
              </p:cNvSpPr>
              <p:nvPr/>
            </p:nvSpPr>
            <p:spPr>
              <a:xfrm>
                <a:off x="722376" y="972000"/>
                <a:ext cx="10753344" cy="894779"/>
              </a:xfrm>
              <a:prstGeom prst="rect">
                <a:avLst/>
              </a:prstGeom>
              <a:blipFill>
                <a:blip r:embed="rId3"/>
                <a:stretch>
                  <a:fillRect l="-1474" b="-15646"/>
                </a:stretch>
              </a:blipFill>
              <a:ln/>
            </p:spPr>
            <p:txBody>
              <a:bodyPr/>
              <a:lstStyle/>
              <a:p>
                <a:r>
                  <a:rPr lang="zh-CN" altLang="en-US">
                    <a:noFill/>
                  </a:rPr>
                  <a:t> </a:t>
                </a:r>
              </a:p>
            </p:txBody>
          </p:sp>
        </mc:Fallback>
      </mc:AlternateContent>
      <p:sp>
        <p:nvSpPr>
          <p:cNvPr id="3" name="QC_7_AN.44_1#c105297c3.bracket?vopoq=1&amp;pid=48889c661&amp;color=0,0,0&amp;vpa=23&amp;vtp=1"/>
          <p:cNvSpPr/>
          <p:nvPr/>
        </p:nvSpPr>
        <p:spPr>
          <a:xfrm>
            <a:off x="8863965" y="1414151"/>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7_BD.43_2#c105297c3.choices?vopoq=1&amp;pid=48889c661&amp;color=0,0,0&amp;vtp=1&amp;bbb=1"/>
              <p:cNvSpPr/>
              <p:nvPr/>
            </p:nvSpPr>
            <p:spPr>
              <a:xfrm>
                <a:off x="722376" y="1875415"/>
                <a:ext cx="10753344" cy="390525"/>
              </a:xfrm>
              <a:prstGeom prst="rect">
                <a:avLst/>
              </a:prstGeom>
              <a:noFill/>
              <a:ln/>
            </p:spPr>
            <p:txBody>
              <a:bodyPr wrap="none" lIns="0" tIns="0" rIns="0" bIns="0" rtlCol="0" anchor="t"/>
              <a:lstStyle/>
              <a:p>
                <a:pPr latinLnBrk="1">
                  <a:lnSpc>
                    <a:spcPts val="35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3_2#c105297c3.choices?vopoq=1&amp;pid=48889c661&amp;color=0,0,0&amp;vtp=1&amp;bbb=1"/>
              <p:cNvSpPr>
                <a:spLocks noRot="1" noChangeAspect="1" noMove="1" noResize="1" noEditPoints="1" noAdjustHandles="1" noChangeArrowheads="1" noChangeShapeType="1" noTextEdit="1"/>
              </p:cNvSpPr>
              <p:nvPr/>
            </p:nvSpPr>
            <p:spPr>
              <a:xfrm>
                <a:off x="722376" y="1875415"/>
                <a:ext cx="10753344" cy="390525"/>
              </a:xfrm>
              <a:prstGeom prst="rect">
                <a:avLst/>
              </a:prstGeom>
              <a:blipFill>
                <a:blip r:embed="rId4"/>
                <a:stretch>
                  <a:fillRect l="-1474" b="-4062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45_1#c105297c3?vopoq=1&amp;pid=48889c661&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根据电荷守恒可知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2000" b="0" i="0" dirty="0">
                    <a:solidFill>
                      <a:srgbClr val="000000"/>
                    </a:solidFill>
                    <a:latin typeface="微软雅黑" pitchFamily="34" charset="0"/>
                    <a:ea typeface="微软雅黑" pitchFamily="34" charset="-122"/>
                    <a:cs typeface="微软雅黑" pitchFamily="34" charset="-120"/>
                  </a:rPr>
                  <a:t>的化合价为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)×2+(−2)×7=−2</m:t>
                    </m:r>
                  </m:oMath>
                </a14:m>
                <a:r>
                  <a:rPr lang="en-US" altLang="zh-CN" sz="20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2000" b="0" i="0" dirty="0">
                    <a:solidFill>
                      <a:srgbClr val="000000"/>
                    </a:solidFill>
                    <a:latin typeface="微软雅黑" pitchFamily="34" charset="0"/>
                    <a:ea typeface="微软雅黑" pitchFamily="34" charset="-122"/>
                    <a:cs typeface="微软雅黑" pitchFamily="34" charset="-120"/>
                  </a:rPr>
                  <a:t>的化合价为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价，选C。</a:t>
                </a:r>
                <a:endParaRPr lang="en-US" altLang="zh-CN" sz="2200" dirty="0"/>
              </a:p>
            </p:txBody>
          </p:sp>
        </mc:Choice>
        <mc:Fallback xmlns="">
          <p:sp>
            <p:nvSpPr>
              <p:cNvPr id="2" name="QC_7_AS.45_1#c105297c3?vopoq=1&amp;pid=48889c661&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a:blip r:embed="rId3"/>
                <a:stretch>
                  <a:fillRect l="-158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7874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6_1#cc7247aae?vopoq=1&amp;pid=48889c66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五种物质，分别是硫及其化合物，</a:t>
                </a:r>
                <a:r>
                  <a:rPr lang="en-US" altLang="zh-CN" sz="2000" b="0" i="0">
                    <a:solidFill>
                      <a:srgbClr val="000000"/>
                    </a:solidFill>
                    <a:latin typeface="微软雅黑" pitchFamily="34" charset="0"/>
                    <a:ea typeface="微软雅黑" pitchFamily="34" charset="-122"/>
                    <a:cs typeface="微软雅黑" pitchFamily="34" charset="-120"/>
                  </a:rPr>
                  <a:t>已知在一定条件下有如下转化关系：</a:t>
                </a:r>
              </a:p>
              <a:p>
                <a:pPr latinLnBrk="1">
                  <a:lnSpc>
                    <a:spcPts val="36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HI</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。则这些物质中硫</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元素的化合价或平均化合价由低到高的顺序是(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46_1#cc7247aae?vopoq=1&amp;pid=48889c66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567" b="-11682"/>
                </a:stretch>
              </a:blipFill>
              <a:ln/>
            </p:spPr>
            <p:txBody>
              <a:bodyPr/>
              <a:lstStyle/>
              <a:p>
                <a:r>
                  <a:rPr lang="zh-CN" altLang="en-US">
                    <a:noFill/>
                  </a:rPr>
                  <a:t> </a:t>
                </a:r>
              </a:p>
            </p:txBody>
          </p:sp>
        </mc:Fallback>
      </mc:AlternateContent>
      <p:sp>
        <p:nvSpPr>
          <p:cNvPr id="3" name="QC_7_AN.47_1#cc7247aae.bracket?vopoq=1&amp;pid=48889c661&amp;color=0,0,0&amp;vpa=24&amp;vtp=1"/>
          <p:cNvSpPr/>
          <p:nvPr/>
        </p:nvSpPr>
        <p:spPr>
          <a:xfrm>
            <a:off x="6002401" y="18673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7_BD.46_2#cc7247aae.choices?vopoq=1&amp;pid=48889c661&amp;color=0,0,0&amp;vtp=1&amp;bbb=1"/>
              <p:cNvSpPr/>
              <p:nvPr/>
            </p:nvSpPr>
            <p:spPr>
              <a:xfrm>
                <a:off x="722376" y="2324422"/>
                <a:ext cx="10753344" cy="390525"/>
              </a:xfrm>
              <a:prstGeom prst="rect">
                <a:avLst/>
              </a:prstGeom>
              <a:noFill/>
              <a:ln/>
            </p:spPr>
            <p:txBody>
              <a:bodyPr wrap="none" lIns="0" tIns="0" rIns="0" bIns="0" rtlCol="0" anchor="t"/>
              <a:lstStyle/>
              <a:p>
                <a:pPr latinLnBrk="1">
                  <a:lnSpc>
                    <a:spcPts val="3500"/>
                  </a:lnSpc>
                  <a:tabLst>
                    <a:tab pos="2757854" algn="l"/>
                    <a:tab pos="5477607" algn="l"/>
                    <a:tab pos="8210061"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6_2#cc7247aae.choices?vopoq=1&amp;pid=48889c661&amp;color=0,0,0&amp;vtp=1&amp;bbb=1"/>
              <p:cNvSpPr>
                <a:spLocks noRot="1" noChangeAspect="1" noMove="1" noResize="1" noEditPoints="1" noAdjustHandles="1" noChangeArrowheads="1" noChangeShapeType="1" noTextEdit="1"/>
              </p:cNvSpPr>
              <p:nvPr/>
            </p:nvSpPr>
            <p:spPr>
              <a:xfrm>
                <a:off x="722376" y="2324422"/>
                <a:ext cx="10753344" cy="390525"/>
              </a:xfrm>
              <a:prstGeom prst="rect">
                <a:avLst/>
              </a:prstGeom>
              <a:blipFill>
                <a:blip r:embed="rId4"/>
                <a:stretch>
                  <a:fillRect l="-1474" b="-42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48_1#cc7247aae?vopoq=1&amp;pid=48889c661&amp;color=0,0,0&amp;vtp=1&amp;bt=1&amp;bbb=1&amp;hb=1"/>
              <p:cNvSpPr/>
              <p:nvPr/>
            </p:nvSpPr>
            <p:spPr>
              <a:xfrm>
                <a:off x="722376" y="972000"/>
                <a:ext cx="10753344" cy="1952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HI</m:t>
                        </m:r>
                      </m:e>
                    </m:d>
                  </m:oMath>
                </a14:m>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作还原剂</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是氧化产物，因此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40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发生归中反应，则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发生归中反应，则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发生歧化反应，</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。综上可知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2200" dirty="0"/>
              </a:p>
            </p:txBody>
          </p:sp>
        </mc:Choice>
        <mc:Fallback xmlns="">
          <p:sp>
            <p:nvSpPr>
              <p:cNvPr id="2" name="QC_7_AS.48_1#cc7247aae?vopoq=1&amp;pid=48889c661&amp;color=0,0,0&amp;vtp=1&amp;bt=1&amp;bbb=1&amp;hb=1"/>
              <p:cNvSpPr>
                <a:spLocks noRot="1" noChangeAspect="1" noMove="1" noResize="1" noEditPoints="1" noAdjustHandles="1" noChangeArrowheads="1" noChangeShapeType="1" noTextEdit="1"/>
              </p:cNvSpPr>
              <p:nvPr/>
            </p:nvSpPr>
            <p:spPr>
              <a:xfrm>
                <a:off x="722376" y="972000"/>
                <a:ext cx="10753344" cy="1952879"/>
              </a:xfrm>
              <a:prstGeom prst="rect">
                <a:avLst/>
              </a:prstGeom>
              <a:blipFill>
                <a:blip r:embed="rId3"/>
                <a:stretch>
                  <a:fillRect l="-1587" r="-1927" b="-841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96746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9_1#ef9807237?vopoq=1&amp;pid=48889c661&amp;color=0,0,0&amp;vtp=1&amp;bt=1&amp;bbb=1&amp;h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[吉林长春2024高一月考]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溴及其化合物可被用作阻燃剂、净水剂、染料等</a:t>
                </a:r>
                <a:r>
                  <a:rPr lang="en-US" altLang="zh-CN" sz="2000" b="0" i="0">
                    <a:solidFill>
                      <a:srgbClr val="000000"/>
                    </a:solidFill>
                    <a:latin typeface="微软雅黑" pitchFamily="34" charset="0"/>
                    <a:ea typeface="微软雅黑" pitchFamily="34" charset="-122"/>
                    <a:cs typeface="微软雅黑" pitchFamily="34" charset="-120"/>
                  </a:rPr>
                  <a:t>，海水中含有大量的</a:t>
                </a:r>
              </a:p>
              <a:p>
                <a:pPr latinLnBrk="1">
                  <a:lnSpc>
                    <a:spcPts val="37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，从海水中提取溴的过程中涉及反应：</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，下列关于这一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反应的说法错误的是(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49_1#ef9807237?vopoq=1&amp;pid=48889c661&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a:blip r:embed="rId3"/>
                <a:stretch>
                  <a:fillRect l="-1474" r="-1587" b="-11574"/>
                </a:stretch>
              </a:blipFill>
              <a:ln/>
            </p:spPr>
            <p:txBody>
              <a:bodyPr/>
              <a:lstStyle/>
              <a:p>
                <a:r>
                  <a:rPr lang="zh-CN" altLang="en-US">
                    <a:noFill/>
                  </a:rPr>
                  <a:t> </a:t>
                </a:r>
              </a:p>
            </p:txBody>
          </p:sp>
        </mc:Fallback>
      </mc:AlternateContent>
      <p:sp>
        <p:nvSpPr>
          <p:cNvPr id="3" name="QC_7_AN.50_1#ef9807237.bracket?vopoq=1&amp;pid=48889c661&amp;color=0,0,0&amp;vpa=25&amp;vtp=1"/>
          <p:cNvSpPr/>
          <p:nvPr/>
        </p:nvSpPr>
        <p:spPr>
          <a:xfrm>
            <a:off x="3195701" y="18800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49_2#ef9807237.choices?vopoq=1&amp;pid=48889c661&amp;color=0,0,0&amp;vtp=1&amp;bbb=1"/>
              <p:cNvSpPr/>
              <p:nvPr/>
            </p:nvSpPr>
            <p:spPr>
              <a:xfrm>
                <a:off x="722376" y="2295847"/>
                <a:ext cx="10753344" cy="847725"/>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.该反应属于氧化还原反应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.生成物</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既是氧化产物又是还原产物</a:t>
                </a:r>
                <a:endParaRPr lang="en-US" altLang="zh-CN" sz="2000" dirty="0"/>
              </a:p>
              <a:p>
                <a:pPr latinLnBrk="1">
                  <a:lnSpc>
                    <a:spcPts val="35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.氧化性：</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.氧化剂和还原剂的化学计量数之比为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9_2#ef9807237.choices?vopoq=1&amp;pid=48889c661&amp;color=0,0,0&amp;vtp=1&amp;bbb=1"/>
              <p:cNvSpPr>
                <a:spLocks noRot="1" noChangeAspect="1" noMove="1" noResize="1" noEditPoints="1" noAdjustHandles="1" noChangeArrowheads="1" noChangeShapeType="1" noTextEdit="1"/>
              </p:cNvSpPr>
              <p:nvPr/>
            </p:nvSpPr>
            <p:spPr>
              <a:xfrm>
                <a:off x="722376" y="2295847"/>
                <a:ext cx="10753344" cy="847725"/>
              </a:xfrm>
              <a:prstGeom prst="rect">
                <a:avLst/>
              </a:prstGeom>
              <a:blipFill>
                <a:blip r:embed="rId4"/>
                <a:stretch>
                  <a:fillRect l="-1474" b="-1870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51_1#ef9807237?vopoq=1&amp;pid=48889c661&amp;color=0,0,0&amp;vtp=1&amp;bt=1&amp;bbb=1&amp;hb=1"/>
              <p:cNvSpPr/>
              <p:nvPr/>
            </p:nvSpPr>
            <p:spPr>
              <a:xfrm>
                <a:off x="722376" y="972000"/>
                <a:ext cx="10753344" cy="27358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该反应中溴元素化合价发生改变，该反应为氧化还原反应，A正确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中溴元素化合价</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价降低到0价，生成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，发生还原反应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中溴元素化合价由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价升高到0价，生成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发生氧化反应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既是氧化产物又是还原产物，B正确。氧化剂是</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，氧化产物是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化还原反应中</a:t>
                </a:r>
                <a:r>
                  <a:rPr lang="en-US" altLang="zh-CN" sz="2000" b="0" i="0" dirty="0">
                    <a:solidFill>
                      <a:srgbClr val="000000"/>
                    </a:solidFill>
                    <a:latin typeface="微软雅黑" pitchFamily="34" charset="0"/>
                    <a:ea typeface="微软雅黑" pitchFamily="34" charset="-122"/>
                    <a:cs typeface="微软雅黑" pitchFamily="34" charset="-120"/>
                  </a:rPr>
                  <a:t>，氧化剂的氧化性强于氧化产物的氧化性，所以氧化性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是氧化剂，还原剂是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，由离子方程式可知氧化剂和还原剂的化学计量数之比为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C_7_AS.51_1#ef9807237?vopoq=1&amp;pid=48889c661&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a:blip r:embed="rId3"/>
                <a:stretch>
                  <a:fillRect l="-1587" r="-1927" b="-55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P_7_BD#594983c82?sp=1&amp;pid=7583c7d57&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(2)书写的基本步骤</a:t>
            </a:r>
            <a:endParaRPr lang="en-US" altLang="zh-CN" sz="2000" dirty="0"/>
          </a:p>
        </p:txBody>
      </p:sp>
      <p:pic>
        <p:nvPicPr>
          <p:cNvPr id="3" name="P_7_BD#594983c82?pid=7583c7d5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05072" y="1504003"/>
            <a:ext cx="4187952"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7_BD#594983c82?pid=7583c7d57&amp;color=0,0,0&amp;vtp=1&amp;bbb=1"/>
          <p:cNvSpPr/>
          <p:nvPr/>
        </p:nvSpPr>
        <p:spPr>
          <a:xfrm>
            <a:off x="722377" y="4463103"/>
            <a:ext cx="10749630" cy="1358011"/>
          </a:xfrm>
          <a:prstGeom prst="rect">
            <a:avLst/>
          </a:prstGeom>
          <a:noFill/>
          <a:ln/>
        </p:spPr>
        <p:txBody>
          <a:bodyPr wrap="none" lIns="0" tIns="0" rIns="0" bIns="0" rtlCol="0" anchor="t"/>
          <a:lstStyle/>
          <a:p>
            <a:pPr algn="l" latinLnBrk="1">
              <a:lnSpc>
                <a:spcPts val="12100"/>
              </a:lnSpc>
            </a:pPr>
            <a:r>
              <a:rPr lang="en-US" altLang="zh-CN" sz="2000" b="0" i="0">
                <a:solidFill>
                  <a:srgbClr val="000000"/>
                </a:solidFill>
                <a:latin typeface="微软雅黑" pitchFamily="34" charset="0"/>
                <a:ea typeface="微软雅黑" pitchFamily="34" charset="-122"/>
                <a:cs typeface="微软雅黑" pitchFamily="34" charset="-120"/>
              </a:rPr>
              <a:t>如：</a:t>
            </a:r>
            <a:r>
              <a:rPr lang="en-US" altLang="zh-CN" sz="68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P_7_BD#594983c82?pid=7583c7d57&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246411" y="4462849"/>
            <a:ext cx="2825496"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82368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52_1#c616a31e7?vopoq=1&amp;pid=48889c661&amp;color=0,0,0&amp;vtp=1&amp;bt=1&amp;bbb=1&amp;hb=1"/>
              <p:cNvSpPr/>
              <p:nvPr/>
            </p:nvSpPr>
            <p:spPr>
              <a:xfrm>
                <a:off x="722376" y="972000"/>
                <a:ext cx="10753344" cy="945579"/>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[四川绵阳2025高一月考]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已知反应：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下列结论中错误的是(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52_1#c616a31e7?vopoq=1&amp;pid=48889c661&amp;color=0,0,0&amp;vtp=1&amp;bt=1&amp;bbb=1&amp;hb=1"/>
              <p:cNvSpPr>
                <a:spLocks noRot="1" noChangeAspect="1" noMove="1" noResize="1" noEditPoints="1" noAdjustHandles="1" noChangeArrowheads="1" noChangeShapeType="1" noTextEdit="1"/>
              </p:cNvSpPr>
              <p:nvPr/>
            </p:nvSpPr>
            <p:spPr>
              <a:xfrm>
                <a:off x="722376" y="972000"/>
                <a:ext cx="10753344" cy="945579"/>
              </a:xfrm>
              <a:prstGeom prst="rect">
                <a:avLst/>
              </a:prstGeom>
              <a:blipFill>
                <a:blip r:embed="rId3"/>
                <a:stretch>
                  <a:fillRect l="-1474" r="-2041" b="-14744"/>
                </a:stretch>
              </a:blipFill>
              <a:ln/>
            </p:spPr>
            <p:txBody>
              <a:bodyPr/>
              <a:lstStyle/>
              <a:p>
                <a:r>
                  <a:rPr lang="zh-CN" altLang="en-US">
                    <a:noFill/>
                  </a:rPr>
                  <a:t> </a:t>
                </a:r>
              </a:p>
            </p:txBody>
          </p:sp>
        </mc:Fallback>
      </mc:AlternateContent>
      <p:sp>
        <p:nvSpPr>
          <p:cNvPr id="3" name="QC_7_AN.53_1#c616a31e7.bracket?vopoq=1&amp;pid=48889c661&amp;color=0,0,0&amp;vpa=26&amp;vtp=1"/>
          <p:cNvSpPr/>
          <p:nvPr/>
        </p:nvSpPr>
        <p:spPr>
          <a:xfrm>
            <a:off x="10930700" y="1464951"/>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52_2#c616a31e7.choices?vopoq=1&amp;pid=48889c661&amp;color=0,0,0&amp;vtp=1&amp;bbb=1"/>
              <p:cNvSpPr/>
              <p:nvPr/>
            </p:nvSpPr>
            <p:spPr>
              <a:xfrm>
                <a:off x="722376" y="19654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在反应①③中均作氧化剂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在反应②中既是氧化产物又是还原产物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.氧化性强弱的顺序：</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.反应③中消耗1个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，转移2个电子</a:t>
                </a:r>
                <a:endParaRPr lang="en-US" altLang="zh-CN" sz="2000" dirty="0"/>
              </a:p>
            </p:txBody>
          </p:sp>
        </mc:Choice>
        <mc:Fallback xmlns="">
          <p:sp>
            <p:nvSpPr>
              <p:cNvPr id="4" name="QC_7_BD.52_2#c616a31e7.choices?vopoq=1&amp;pid=48889c661&amp;color=0,0,0&amp;vtp=1&amp;bbb=1"/>
              <p:cNvSpPr>
                <a:spLocks noRot="1" noChangeAspect="1" noMove="1" noResize="1" noEditPoints="1" noAdjustHandles="1" noChangeArrowheads="1" noChangeShapeType="1" noTextEdit="1"/>
              </p:cNvSpPr>
              <p:nvPr/>
            </p:nvSpPr>
            <p:spPr>
              <a:xfrm>
                <a:off x="722376" y="1965458"/>
                <a:ext cx="10753344" cy="1796034"/>
              </a:xfrm>
              <a:prstGeom prst="rect">
                <a:avLst/>
              </a:prstGeom>
              <a:blipFill>
                <a:blip r:embed="rId4"/>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EX.54_1#c616a31e7?vopoq=1&amp;pid=48889c661&amp;color=0,0,0&amp;vtp=1&amp;bt=1&amp;bbb=1&amp;hb=1"/>
              <p:cNvSpPr/>
              <p:nvPr/>
            </p:nvSpPr>
            <p:spPr>
              <a:xfrm>
                <a:off x="722376" y="972000"/>
                <a:ext cx="10753344" cy="3637026"/>
              </a:xfrm>
              <a:prstGeom prst="rect">
                <a:avLst/>
              </a:prstGeom>
              <a:noFill/>
              <a:ln/>
            </p:spPr>
            <p:txBody>
              <a:bodyPr wrap="none" lIns="0" tIns="0" rIns="0" bIns="0" rtlCol="0" anchor="t"/>
              <a:lstStyle/>
              <a:p>
                <a:pPr algn="l" latinLnBrk="1">
                  <a:lnSpc>
                    <a:spcPts val="3700"/>
                  </a:lnSpc>
                </a:pP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思路导引</a:t>
                </a:r>
                <a:r>
                  <a:rPr lang="en-US" altLang="zh-CN" sz="20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oMath>
                </a14:m>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反应中，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oMath>
                </a14:m>
                <a:r>
                  <a:rPr lang="en-US" altLang="zh-CN" sz="2000" b="0" i="0" dirty="0">
                    <a:solidFill>
                      <a:srgbClr val="000000"/>
                    </a:solidFill>
                    <a:latin typeface="微软雅黑" pitchFamily="34" charset="0"/>
                    <a:ea typeface="微软雅黑" pitchFamily="34" charset="-122"/>
                    <a:cs typeface="微软雅黑" pitchFamily="34" charset="-120"/>
                  </a:rPr>
                  <a:t>的化合价由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价降低到0</a:t>
                </a:r>
                <a:r>
                  <a:rPr lang="en-US" altLang="zh-CN" sz="2000" b="0" i="0">
                    <a:solidFill>
                      <a:srgbClr val="000000"/>
                    </a:solidFill>
                    <a:latin typeface="微软雅黑" pitchFamily="34" charset="0"/>
                    <a:ea typeface="微软雅黑" pitchFamily="34" charset="-122"/>
                    <a:cs typeface="微软雅黑" pitchFamily="34" charset="-120"/>
                  </a:rPr>
                  <a:t>价，</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的化合价由0价升高到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价，故氧化剂为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，氧化产物为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，还原剂为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，还原产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物为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，氧化性：</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；②在</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dirty="0">
                    <a:solidFill>
                      <a:srgbClr val="000000"/>
                    </a:solidFill>
                    <a:latin typeface="微软雅黑" pitchFamily="34" charset="0"/>
                    <a:ea typeface="微软雅黑" pitchFamily="34" charset="-122"/>
                    <a:cs typeface="微软雅黑" pitchFamily="34" charset="-120"/>
                  </a:rPr>
                  <a:t>反应中，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价降低到0价，</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的化合价由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价升高到0价，故氧化剂为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，氧化产物为</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，还原剂为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，还原产物为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，氧化性：</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；③在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反应中，</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2000" b="0" i="0" dirty="0">
                    <a:solidFill>
                      <a:srgbClr val="000000"/>
                    </a:solidFill>
                    <a:latin typeface="微软雅黑" pitchFamily="34" charset="0"/>
                    <a:ea typeface="微软雅黑" pitchFamily="34" charset="-122"/>
                    <a:cs typeface="微软雅黑" pitchFamily="34" charset="-120"/>
                  </a:rPr>
                  <a:t>的化合价由0价降低到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的化合价由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价升高到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价，故氧化剂为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化产物为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，还原剂为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，还原产物为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，综上，</a:t>
                </a:r>
                <a:r>
                  <a:rPr lang="en-US" altLang="zh-CN" sz="2000" b="0" i="0">
                    <a:solidFill>
                      <a:srgbClr val="000000"/>
                    </a:solidFill>
                    <a:latin typeface="微软雅黑" pitchFamily="34" charset="0"/>
                    <a:ea typeface="微软雅黑" pitchFamily="34" charset="-122"/>
                    <a:cs typeface="微软雅黑" pitchFamily="34" charset="-120"/>
                  </a:rPr>
                  <a:t>氧化性：</a:t>
                </a:r>
              </a:p>
              <a:p>
                <a:pPr latinLnBrk="1">
                  <a:lnSpc>
                    <a:spcPts val="3500"/>
                  </a:lnSpc>
                </a:pP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EX.54_1#c616a31e7?vopoq=1&amp;pid=48889c661&amp;color=0,0,0&amp;vtp=1&amp;bt=1&amp;bbb=1&amp;hb=1"/>
              <p:cNvSpPr>
                <a:spLocks noRot="1" noChangeAspect="1" noMove="1" noResize="1" noEditPoints="1" noAdjustHandles="1" noChangeArrowheads="1" noChangeShapeType="1" noTextEdit="1"/>
              </p:cNvSpPr>
              <p:nvPr/>
            </p:nvSpPr>
            <p:spPr>
              <a:xfrm>
                <a:off x="722376" y="972000"/>
                <a:ext cx="10753344" cy="3637026"/>
              </a:xfrm>
              <a:prstGeom prst="rect">
                <a:avLst/>
              </a:prstGeom>
              <a:blipFill>
                <a:blip r:embed="rId3"/>
                <a:stretch>
                  <a:fillRect l="-1474" r="-1417" b="-4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55_1#c616a31e7?vopoq=1&amp;pid=48889c661&amp;color=0,0,0&amp;vtp=1&amp;bt=1&amp;bbb=1&amp;hb=1"/>
              <p:cNvSpPr/>
              <p:nvPr/>
            </p:nvSpPr>
            <p:spPr>
              <a:xfrm>
                <a:off x="722376" y="972000"/>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在反应①中作还原剂，在反应③中作氧化剂，A错误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在反应</a:t>
                </a:r>
                <a:r>
                  <a:rPr lang="en-US" altLang="zh-CN" sz="2000" b="0" i="0">
                    <a:solidFill>
                      <a:srgbClr val="000000"/>
                    </a:solidFill>
                    <a:latin typeface="微软雅黑" pitchFamily="34" charset="0"/>
                    <a:ea typeface="微软雅黑" pitchFamily="34" charset="-122"/>
                    <a:cs typeface="微软雅黑" pitchFamily="34" charset="-120"/>
                  </a:rPr>
                  <a:t>②中既是氧化产物又是</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还原产物</a:t>
                </a:r>
                <a:r>
                  <a:rPr lang="en-US" altLang="zh-CN" sz="2000" b="0" i="0" dirty="0">
                    <a:solidFill>
                      <a:srgbClr val="000000"/>
                    </a:solidFill>
                    <a:latin typeface="微软雅黑" pitchFamily="34" charset="0"/>
                    <a:ea typeface="微软雅黑" pitchFamily="34" charset="-122"/>
                    <a:cs typeface="微软雅黑" pitchFamily="34" charset="-120"/>
                  </a:rPr>
                  <a:t>，B正确；氧化性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2000" b="0" i="0" dirty="0">
                    <a:solidFill>
                      <a:srgbClr val="000000"/>
                    </a:solidFill>
                    <a:latin typeface="微软雅黑" pitchFamily="34" charset="0"/>
                    <a:ea typeface="微软雅黑" pitchFamily="34" charset="-122"/>
                    <a:cs typeface="微软雅黑" pitchFamily="34" charset="-120"/>
                  </a:rPr>
                  <a:t>，C正确；反应③中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的化合价由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0</a:t>
                </a:r>
                <a:r>
                  <a:rPr lang="en-US" altLang="zh-CN" sz="2000" b="0" i="0" dirty="0">
                    <a:solidFill>
                      <a:srgbClr val="000000"/>
                    </a:solidFill>
                    <a:latin typeface="微软雅黑" pitchFamily="34" charset="0"/>
                    <a:ea typeface="微软雅黑" pitchFamily="34" charset="-122"/>
                    <a:cs typeface="微软雅黑" pitchFamily="34" charset="-120"/>
                  </a:rPr>
                  <a:t>价降低到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价，消耗1个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，转移2个电子，D正确。</a:t>
                </a:r>
                <a:endParaRPr lang="en-US" altLang="zh-CN" sz="2200" dirty="0"/>
              </a:p>
            </p:txBody>
          </p:sp>
        </mc:Choice>
        <mc:Fallback xmlns="">
          <p:sp>
            <p:nvSpPr>
              <p:cNvPr id="2" name="QC_7_AS.55_1#c616a31e7?vopoq=1&amp;pid=48889c661&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a:blip r:embed="rId3"/>
                <a:stretch>
                  <a:fillRect l="-1587" r="-1190" b="-103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6936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56_1#5c2e06480?sp=1&amp;vopoq=1&amp;pid=9c0f27522&amp;color=0,0,0&amp;vtp=1&amp;bt=1&amp;bbb=1&amp;hb=1"/>
              <p:cNvSpPr/>
              <p:nvPr/>
            </p:nvSpPr>
            <p:spPr>
              <a:xfrm>
                <a:off x="722376" y="972000"/>
                <a:ext cx="10753344" cy="135197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8.(1)自来水中的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会对人类健康产生危害。为了降低自来水中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的浓度</a:t>
                </a:r>
                <a:r>
                  <a:rPr lang="en-US" altLang="zh-CN" sz="2000" b="0" i="0">
                    <a:solidFill>
                      <a:srgbClr val="000000"/>
                    </a:solidFill>
                    <a:latin typeface="微软雅黑" pitchFamily="34" charset="0"/>
                    <a:ea typeface="微软雅黑" pitchFamily="34" charset="-122"/>
                    <a:cs typeface="微软雅黑" pitchFamily="34" charset="-120"/>
                  </a:rPr>
                  <a:t>，某研究人员提出在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碱性条件下用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粉还原</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，产物是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。发生的反应可表示如下，请完成离子方程式的配平。</a:t>
                </a:r>
                <a:endParaRPr lang="en-US" altLang="zh-CN" sz="2000" dirty="0"/>
              </a:p>
              <a:p>
                <a:pPr latinLnBrk="1">
                  <a:lnSpc>
                    <a:spcPts val="3800"/>
                  </a:lnSpc>
                </a:pPr>
                <a:r>
                  <a:rPr lang="en-US" altLang="zh-CN" sz="2000" i="0">
                    <a:solidFill>
                      <a:srgbClr val="000000"/>
                    </a:solidFill>
                    <a:latin typeface="SimSun" pitchFamily="34" charset="0"/>
                    <a:ea typeface="SimSun" pitchFamily="34" charset="-122"/>
                    <a:cs typeface="SimSun" pitchFamily="34" charset="-120"/>
                  </a:rPr>
                  <a:t>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____</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oMath>
                </a14:m>
                <a:r>
                  <a:rPr lang="en-US" altLang="zh-CN" sz="2000" i="0">
                    <a:solidFill>
                      <a:srgbClr val="000000"/>
                    </a:solidFill>
                    <a:latin typeface="SimSun" pitchFamily="34" charset="0"/>
                    <a:ea typeface="SimSun" pitchFamily="34" charset="-122"/>
                    <a:cs typeface="SimSun" pitchFamily="34" charset="-120"/>
                  </a:rPr>
                  <a:t>____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2" name="QB_8_BD.56_1#5c2e06480?sp=1&amp;vopoq=1&amp;pid=9c0f27522&amp;color=0,0,0&amp;vtp=1&amp;bt=1&amp;bbb=1&amp;hb=1"/>
              <p:cNvSpPr>
                <a:spLocks noRot="1" noChangeAspect="1" noMove="1" noResize="1" noEditPoints="1" noAdjustHandles="1" noChangeArrowheads="1" noChangeShapeType="1" noTextEdit="1"/>
              </p:cNvSpPr>
              <p:nvPr/>
            </p:nvSpPr>
            <p:spPr>
              <a:xfrm>
                <a:off x="722376" y="972000"/>
                <a:ext cx="10753344" cy="1351979"/>
              </a:xfrm>
              <a:prstGeom prst="rect">
                <a:avLst/>
              </a:prstGeom>
              <a:blipFill>
                <a:blip r:embed="rId3"/>
                <a:stretch>
                  <a:fillRect l="-1474" r="-624" b="-9009"/>
                </a:stretch>
              </a:blipFill>
              <a:ln/>
            </p:spPr>
            <p:txBody>
              <a:bodyPr/>
              <a:lstStyle/>
              <a:p>
                <a:r>
                  <a:rPr lang="zh-CN" altLang="en-US">
                    <a:noFill/>
                  </a:rPr>
                  <a:t> </a:t>
                </a:r>
              </a:p>
            </p:txBody>
          </p:sp>
        </mc:Fallback>
      </mc:AlternateContent>
      <p:sp>
        <p:nvSpPr>
          <p:cNvPr id="3" name="QB_8_AN.57_1#5c2e06480.blank?vopoq=1&amp;pid=9c0f27522&amp;color=0,0,0&amp;vpa=27&amp;vtp=1&amp;bbb=1"/>
          <p:cNvSpPr/>
          <p:nvPr/>
        </p:nvSpPr>
        <p:spPr>
          <a:xfrm>
            <a:off x="706501" y="1833251"/>
            <a:ext cx="498475"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10</a:t>
            </a:r>
            <a:endParaRPr lang="en-US" altLang="zh-CN" sz="2000" dirty="0"/>
          </a:p>
        </p:txBody>
      </p:sp>
      <p:sp>
        <p:nvSpPr>
          <p:cNvPr id="4" name="QB_8_AN.58_1#5c2e06480.blank?vopoq=1&amp;pid=9c0f27522&amp;color=0,0,0&amp;vpa=28&amp;vtp=1"/>
          <p:cNvSpPr/>
          <p:nvPr/>
        </p:nvSpPr>
        <p:spPr>
          <a:xfrm>
            <a:off x="1701165" y="1833251"/>
            <a:ext cx="34131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6</a:t>
            </a:r>
            <a:endParaRPr lang="en-US" altLang="zh-CN" sz="2000" dirty="0"/>
          </a:p>
        </p:txBody>
      </p:sp>
      <p:sp>
        <p:nvSpPr>
          <p:cNvPr id="5" name="QB_8_AN.59_1#5c2e06480.blank?vopoq=1&amp;pid=9c0f27522&amp;color=0,0,0&amp;vpa=29&amp;vtp=1"/>
          <p:cNvSpPr/>
          <p:nvPr/>
        </p:nvSpPr>
        <p:spPr>
          <a:xfrm>
            <a:off x="2814320" y="1833251"/>
            <a:ext cx="34131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4</a:t>
            </a:r>
            <a:endParaRPr lang="en-US" altLang="zh-CN" sz="2000" dirty="0"/>
          </a:p>
        </p:txBody>
      </p:sp>
      <p:sp>
        <p:nvSpPr>
          <p:cNvPr id="6" name="QB_8_AN.60_1#5c2e06480.blank?vopoq=1&amp;pid=9c0f27522&amp;color=0,0,0&amp;vpa=30&amp;vtp=1&amp;bbb=1"/>
          <p:cNvSpPr/>
          <p:nvPr/>
        </p:nvSpPr>
        <p:spPr>
          <a:xfrm>
            <a:off x="3924427" y="1833251"/>
            <a:ext cx="498475"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18</a:t>
            </a:r>
            <a:endParaRPr lang="en-US" altLang="zh-CN" sz="2000" dirty="0"/>
          </a:p>
        </p:txBody>
      </p:sp>
      <p:sp>
        <p:nvSpPr>
          <p:cNvPr id="7" name="QB_8_AN.61_1#5c2e06480.blank?vopoq=1&amp;pid=9c0f27522&amp;color=0,0,0&amp;vpa=31&amp;vtp=1&amp;bbb=1"/>
          <p:cNvSpPr/>
          <p:nvPr/>
        </p:nvSpPr>
        <p:spPr>
          <a:xfrm>
            <a:off x="5331968" y="1833251"/>
            <a:ext cx="498475"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10</a:t>
            </a:r>
            <a:endParaRPr lang="en-US" altLang="zh-CN" sz="2000" dirty="0"/>
          </a:p>
        </p:txBody>
      </p:sp>
      <p:sp>
        <p:nvSpPr>
          <p:cNvPr id="8" name="QB_8_AN.62_1#5c2e06480.blank?vopoq=1&amp;pid=9c0f27522&amp;color=0,0,0&amp;vpa=32&amp;vtp=1"/>
          <p:cNvSpPr/>
          <p:nvPr/>
        </p:nvSpPr>
        <p:spPr>
          <a:xfrm>
            <a:off x="7319264" y="1833251"/>
            <a:ext cx="34131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3</a:t>
            </a:r>
            <a:endParaRPr lang="en-US" altLang="zh-CN" sz="2000" dirty="0"/>
          </a:p>
        </p:txBody>
      </p:sp>
      <mc:AlternateContent xmlns:mc="http://schemas.openxmlformats.org/markup-compatibility/2006" xmlns:a14="http://schemas.microsoft.com/office/drawing/2010/main">
        <mc:Choice Requires="a14">
          <p:sp>
            <p:nvSpPr>
              <p:cNvPr id="9" name="QB_8_AS.63_1#5c2e06480?vopoq=1&amp;pid=9c0f27522&amp;color=0,0,0&amp;vtp=1&amp;bbb=1&amp;hb=1"/>
              <p:cNvSpPr/>
              <p:nvPr/>
            </p:nvSpPr>
            <p:spPr>
              <a:xfrm>
                <a:off x="722376" y="233261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Al</m:t>
                    </m:r>
                  </m:oMath>
                </a14:m>
                <a:r>
                  <a:rPr lang="en-US" altLang="zh-CN" sz="2000" b="0" i="0" dirty="0">
                    <a:solidFill>
                      <a:srgbClr val="000000"/>
                    </a:solidFill>
                    <a:latin typeface="微软雅黑" pitchFamily="34" charset="0"/>
                    <a:ea typeface="微软雅黑" pitchFamily="34" charset="-122"/>
                    <a:cs typeface="微软雅黑" pitchFamily="34" charset="-120"/>
                  </a:rPr>
                  <a:t>元素的化合价由0价升高到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元素的化合价由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价降低到0价</a:t>
                </a:r>
                <a:r>
                  <a:rPr lang="en-US" altLang="zh-CN" sz="2000" b="0" i="0">
                    <a:solidFill>
                      <a:srgbClr val="000000"/>
                    </a:solidFill>
                    <a:latin typeface="微软雅黑" pitchFamily="34" charset="0"/>
                    <a:ea typeface="微软雅黑" pitchFamily="34" charset="-122"/>
                    <a:cs typeface="微软雅黑" pitchFamily="34" charset="-120"/>
                  </a:rPr>
                  <a:t>，根据化合价升降相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，确定参加氧化还原反应物质的化学计量数，再利用电荷守恒确定</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的化学计量数</a:t>
                </a:r>
                <a:r>
                  <a:rPr lang="en-US" altLang="zh-CN" sz="2000" b="0" i="0">
                    <a:solidFill>
                      <a:srgbClr val="000000"/>
                    </a:solidFill>
                    <a:latin typeface="微软雅黑" pitchFamily="34" charset="0"/>
                    <a:ea typeface="微软雅黑" pitchFamily="34" charset="-122"/>
                    <a:cs typeface="微软雅黑" pitchFamily="34" charset="-120"/>
                  </a:rPr>
                  <a:t>，最后根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据氢原子守恒配平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，检查氧原子守恒。</a:t>
                </a:r>
                <a:endParaRPr lang="en-US" altLang="zh-CN" sz="2200" dirty="0"/>
              </a:p>
            </p:txBody>
          </p:sp>
        </mc:Choice>
        <mc:Fallback xmlns="">
          <p:sp>
            <p:nvSpPr>
              <p:cNvPr id="9" name="QB_8_AS.63_1#5c2e06480?vopoq=1&amp;pid=9c0f27522&amp;color=0,0,0&amp;vtp=1&amp;bbb=1&amp;hb=1"/>
              <p:cNvSpPr>
                <a:spLocks noRot="1" noChangeAspect="1" noMove="1" noResize="1" noEditPoints="1" noAdjustHandles="1" noChangeArrowheads="1" noChangeShapeType="1" noTextEdit="1"/>
              </p:cNvSpPr>
              <p:nvPr/>
            </p:nvSpPr>
            <p:spPr>
              <a:xfrm>
                <a:off x="722376" y="2332615"/>
                <a:ext cx="10753344" cy="1326134"/>
              </a:xfrm>
              <a:prstGeom prst="rect">
                <a:avLst/>
              </a:prstGeom>
              <a:blipFill>
                <a:blip r:embed="rId4"/>
                <a:stretch>
                  <a:fillRect l="-1587" t="-461" r="-1247" b="-115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Effect transition="in" filter="fade">
                                      <p:cBhvr>
                                        <p:cTn id="55" dur="500"/>
                                        <p:tgtEl>
                                          <p:spTgt spid="9">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Effect transition="in" filter="fade">
                                      <p:cBhvr>
                                        <p:cTn id="58" dur="500"/>
                                        <p:tgtEl>
                                          <p:spTgt spid="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
                                            <p:txEl>
                                              <p:pRg st="1" end="1"/>
                                            </p:txEl>
                                          </p:spTgt>
                                        </p:tgtEl>
                                        <p:attrNameLst>
                                          <p:attrName>style.visibility</p:attrName>
                                        </p:attrNameLst>
                                      </p:cBhvr>
                                      <p:to>
                                        <p:strVal val="visible"/>
                                      </p:to>
                                    </p:set>
                                    <p:animEffect transition="in" filter="fade">
                                      <p:cBhvr>
                                        <p:cTn id="61" dur="500"/>
                                        <p:tgtEl>
                                          <p:spTgt spid="9">
                                            <p:txEl>
                                              <p:pRg st="1" end="1"/>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9">
                                            <p:txEl>
                                              <p:pRg st="2" end="2"/>
                                            </p:txEl>
                                          </p:spTgt>
                                        </p:tgtEl>
                                        <p:attrNameLst>
                                          <p:attrName>style.visibility</p:attrName>
                                        </p:attrNameLst>
                                      </p:cBhvr>
                                      <p:to>
                                        <p:strVal val="visible"/>
                                      </p:to>
                                    </p:set>
                                    <p:animEffect transition="in" filter="fade">
                                      <p:cBhvr>
                                        <p:cTn id="64"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64_1#7c57b03b6?sp=1&amp;vopoq=1&amp;pid=9c0f27522&amp;color=0,0,0&amp;vtp=1&amp;bt=1&amp;bbb=1"/>
              <p:cNvSpPr/>
              <p:nvPr/>
            </p:nvSpPr>
            <p:spPr>
              <a:xfrm>
                <a:off x="722376" y="972000"/>
                <a:ext cx="10753344" cy="8955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(2)把</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通入浓氨水中，发生如下反应：</a:t>
                </a:r>
                <a:endParaRPr lang="en-US" altLang="zh-CN" sz="2000" dirty="0"/>
              </a:p>
              <a:p>
                <a:pPr algn="ct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6</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2" name="QO_8_BD.64_1#7c57b03b6?sp=1&amp;vopoq=1&amp;pid=9c0f27522&amp;color=0,0,0&amp;vtp=1&amp;bt=1&amp;bbb=1"/>
              <p:cNvSpPr>
                <a:spLocks noRot="1" noChangeAspect="1" noMove="1" noResize="1" noEditPoints="1" noAdjustHandles="1" noChangeArrowheads="1" noChangeShapeType="1" noTextEdit="1"/>
              </p:cNvSpPr>
              <p:nvPr/>
            </p:nvSpPr>
            <p:spPr>
              <a:xfrm>
                <a:off x="722376" y="972000"/>
                <a:ext cx="10753344" cy="895541"/>
              </a:xfrm>
              <a:prstGeom prst="rect">
                <a:avLst/>
              </a:prstGeom>
              <a:blipFill>
                <a:blip r:embed="rId3"/>
                <a:stretch>
                  <a:fillRect l="-1474" b="-8163"/>
                </a:stretch>
              </a:blipFill>
              <a:ln/>
            </p:spPr>
            <p:txBody>
              <a:bodyPr/>
              <a:lstStyle/>
              <a:p>
                <a:r>
                  <a:rPr lang="zh-CN" altLang="en-US">
                    <a:noFill/>
                  </a:rPr>
                  <a:t> </a:t>
                </a:r>
              </a:p>
            </p:txBody>
          </p:sp>
        </mc:Fallback>
      </mc:AlternateContent>
      <p:sp>
        <p:nvSpPr>
          <p:cNvPr id="3" name="QO_9_BD.65_1#24242804b?vopoq=1&amp;pid=7c57b03b6&amp;color=0,0,0&amp;vtp=1&amp;bbb=1"/>
          <p:cNvSpPr/>
          <p:nvPr/>
        </p:nvSpPr>
        <p:spPr>
          <a:xfrm>
            <a:off x="722376" y="1875415"/>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①用双线桥法表示反应的电子转移方向和数目。</a:t>
            </a:r>
            <a:endParaRPr lang="en-US" altLang="zh-CN" sz="2000" dirty="0"/>
          </a:p>
        </p:txBody>
      </p:sp>
      <p:sp>
        <p:nvSpPr>
          <p:cNvPr id="4" name="QO_9_AN.66_1#24242804b?vopoq=1&amp;pid=7c57b03b6&amp;color=0,0,0&amp;vtp=1&amp;bbb=1"/>
          <p:cNvSpPr/>
          <p:nvPr/>
        </p:nvSpPr>
        <p:spPr>
          <a:xfrm>
            <a:off x="722376" y="2331599"/>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【解】</a:t>
            </a:r>
            <a:endParaRPr lang="en-US" altLang="zh-CN" sz="2000" dirty="0"/>
          </a:p>
        </p:txBody>
      </p:sp>
      <p:pic>
        <p:nvPicPr>
          <p:cNvPr id="5" name="QO_9_AN.66_2#24242804b?vopoq=1&amp;pid=7c57b03b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 y="2859665"/>
            <a:ext cx="3584448"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9_BD.67_1#e4d42776f?vopoq=1&amp;pid=7c57b03b6&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②反应中氧化剂与还原剂的分子数目之比为</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9_AN.68_1#e4d42776f.blank?vopoq=1&amp;pid=7c57b03b6&amp;color=0,0,0&amp;vpa=33&amp;vtp=1&amp;bbb=1"/>
              <p:cNvSpPr/>
              <p:nvPr/>
            </p:nvSpPr>
            <p:spPr>
              <a:xfrm>
                <a:off x="5597589" y="1008257"/>
                <a:ext cx="544005"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9_AN.68_1#e4d42776f.blank?vopoq=1&amp;pid=7c57b03b6&amp;color=0,0,0&amp;vpa=33&amp;vtp=1&amp;bbb=1"/>
              <p:cNvSpPr>
                <a:spLocks noRot="1" noChangeAspect="1" noMove="1" noResize="1" noEditPoints="1" noAdjustHandles="1" noChangeArrowheads="1" noChangeShapeType="1" noTextEdit="1"/>
              </p:cNvSpPr>
              <p:nvPr/>
            </p:nvSpPr>
            <p:spPr>
              <a:xfrm>
                <a:off x="5597589" y="1008257"/>
                <a:ext cx="544005" cy="285052"/>
              </a:xfrm>
              <a:prstGeom prst="rect">
                <a:avLst/>
              </a:prstGeom>
              <a:blipFill>
                <a:blip r:embed="rId3"/>
                <a:stretch>
                  <a:fillRect l="-4494" r="-4494" b="-1276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9_AS.69_1#e4d42776f?vopoq=1&amp;pid=7c57b03b6&amp;color=0,0,0&amp;vtp=1&amp;bbb=1&amp;hb=1"/>
              <p:cNvSpPr/>
              <p:nvPr/>
            </p:nvSpPr>
            <p:spPr>
              <a:xfrm>
                <a:off x="722376" y="13674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中氯元素化合价降低，作氧化剂，8个</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参加反应，只有2个</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中的氮元素的化合价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升高作还原剂</a:t>
                </a:r>
                <a:r>
                  <a:rPr lang="en-US" altLang="zh-CN" sz="2000" b="0" i="0" dirty="0">
                    <a:solidFill>
                      <a:srgbClr val="000000"/>
                    </a:solidFill>
                    <a:latin typeface="微软雅黑" pitchFamily="34" charset="0"/>
                    <a:ea typeface="微软雅黑" pitchFamily="34" charset="-122"/>
                    <a:cs typeface="微软雅黑" pitchFamily="34" charset="-120"/>
                  </a:rPr>
                  <a:t>，所以氧化剂与还原剂的分子数目之比为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 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9_AS.69_1#e4d42776f?vopoq=1&amp;pid=7c57b03b6&amp;color=0,0,0&amp;vtp=1&amp;bbb=1&amp;hb=1"/>
              <p:cNvSpPr>
                <a:spLocks noRot="1" noChangeAspect="1" noMove="1" noResize="1" noEditPoints="1" noAdjustHandles="1" noChangeArrowheads="1" noChangeShapeType="1" noTextEdit="1"/>
              </p:cNvSpPr>
              <p:nvPr/>
            </p:nvSpPr>
            <p:spPr>
              <a:xfrm>
                <a:off x="722376" y="1367477"/>
                <a:ext cx="10753344" cy="907034"/>
              </a:xfrm>
              <a:prstGeom prst="rect">
                <a:avLst/>
              </a:prstGeom>
              <a:blipFill>
                <a:blip r:embed="rId4"/>
                <a:stretch>
                  <a:fillRect l="-1587" r="-510"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1132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70_1#792d4f29b?sp=1&amp;vopoq=1&amp;pid=48889c66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9.Ⅰ.已知铜在常温下能被稀硝酸溶解，其反应的化学方程式为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+8</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稀) </a:t>
                </a:r>
              </a:p>
              <a:p>
                <a:pPr latinLnBrk="1">
                  <a:lnSpc>
                    <a:spcPts val="37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请回答下列问题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O_7_BD.70_1#792d4f29b?sp=1&amp;vopoq=1&amp;pid=48889c661&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474" b="-11468"/>
                </a:stretch>
              </a:blipFill>
              <a:ln/>
            </p:spPr>
            <p:txBody>
              <a:bodyPr/>
              <a:lstStyle/>
              <a:p>
                <a:r>
                  <a:rPr lang="zh-CN" altLang="en-US">
                    <a:noFill/>
                  </a:rPr>
                  <a:t> </a:t>
                </a:r>
              </a:p>
            </p:txBody>
          </p:sp>
        </mc:Fallback>
      </mc:AlternateContent>
      <p:sp>
        <p:nvSpPr>
          <p:cNvPr id="3" name="QB_8_BD.71_1#b41dbb9c6?vopoq=1&amp;pid=792d4f29b&amp;color=0,0,0&amp;vtp=1&amp;bbb=1"/>
          <p:cNvSpPr/>
          <p:nvPr/>
        </p:nvSpPr>
        <p:spPr>
          <a:xfrm>
            <a:off x="722376" y="2351982"/>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请将上述反应改写成离子方程式：</a:t>
            </a:r>
            <a:r>
              <a:rPr lang="en-US" altLang="zh-CN" sz="2000" i="0">
                <a:solidFill>
                  <a:srgbClr val="000000"/>
                </a:solidFill>
                <a:latin typeface="SimSun" pitchFamily="34" charset="0"/>
                <a:ea typeface="SimSun" pitchFamily="34" charset="-122"/>
                <a:cs typeface="SimSun" pitchFamily="34" charset="-120"/>
              </a:rPr>
              <a:t>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4" name="QB_8_AN.72_1#b41dbb9c6.blank?vopoq=1&amp;pid=792d4f29b&amp;color=0,0,0&amp;vpa=34&amp;vtp=1&amp;bbb=1&amp;rh=26.38504"/>
              <p:cNvSpPr/>
              <p:nvPr/>
            </p:nvSpPr>
            <p:spPr>
              <a:xfrm>
                <a:off x="4860989" y="2356109"/>
                <a:ext cx="5457635" cy="333566"/>
              </a:xfrm>
              <a:prstGeom prst="rect">
                <a:avLst/>
              </a:prstGeom>
              <a:noFill/>
              <a:ln/>
            </p:spPr>
            <p:txBody>
              <a:bodyPr wrap="none" lIns="0" tIns="0" rIns="0" bIns="0" rtlCol="0" anchor="t"/>
              <a:lstStyle/>
              <a:p>
                <a:pPr algn="ctr" latinLnBrk="1">
                  <a:lnSpc>
                    <a:spcPts val="27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d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𝟑𝐂𝐮</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𝟖</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SubSup>
                          <m:sSub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bSup>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Sup>
                          <m:sSup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𝐂𝐮</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𝟐𝐍𝐎</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d>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8_AN.72_1#b41dbb9c6.blank?vopoq=1&amp;pid=792d4f29b&amp;color=0,0,0&amp;vpa=34&amp;vtp=1&amp;bbb=1&amp;rh=26.38504"/>
              <p:cNvSpPr>
                <a:spLocks noRot="1" noChangeAspect="1" noMove="1" noResize="1" noEditPoints="1" noAdjustHandles="1" noChangeArrowheads="1" noChangeShapeType="1" noTextEdit="1"/>
              </p:cNvSpPr>
              <p:nvPr/>
            </p:nvSpPr>
            <p:spPr>
              <a:xfrm>
                <a:off x="4860989" y="2356109"/>
                <a:ext cx="5457635" cy="333566"/>
              </a:xfrm>
              <a:prstGeom prst="rect">
                <a:avLst/>
              </a:prstGeom>
              <a:blipFill>
                <a:blip r:embed="rId4"/>
                <a:stretch>
                  <a:fillRect l="-446" r="-446" b="-2222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8_AS.73_1#b41dbb9c6?vopoq=1&amp;pid=792d4f29b&amp;color=0,0,0&amp;vtp=1&amp;bbb=1&amp;hb=1"/>
              <p:cNvSpPr/>
              <p:nvPr/>
            </p:nvSpPr>
            <p:spPr>
              <a:xfrm>
                <a:off x="722376" y="2743523"/>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8</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拆写成离子并删去未反应的硝酸根离子</a:t>
                </a:r>
                <a:r>
                  <a:rPr lang="en-US" altLang="zh-CN" sz="2000" b="0" i="0">
                    <a:solidFill>
                      <a:srgbClr val="000000"/>
                    </a:solidFill>
                    <a:latin typeface="微软雅黑" pitchFamily="34" charset="0"/>
                    <a:ea typeface="微软雅黑" pitchFamily="34" charset="-122"/>
                    <a:cs typeface="微软雅黑" pitchFamily="34" charset="-120"/>
                  </a:rPr>
                  <a:t>，则离子方程式为</a:t>
                </a:r>
              </a:p>
              <a:p>
                <a:pPr latinLnBrk="1">
                  <a:lnSpc>
                    <a:spcPts val="3800"/>
                  </a:lnSpc>
                </a:pP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8_AS.73_1#b41dbb9c6?vopoq=1&amp;pid=792d4f29b&amp;color=0,0,0&amp;vtp=1&amp;bbb=1&amp;hb=1"/>
              <p:cNvSpPr>
                <a:spLocks noRot="1" noChangeAspect="1" noMove="1" noResize="1" noEditPoints="1" noAdjustHandles="1" noChangeArrowheads="1" noChangeShapeType="1" noTextEdit="1"/>
              </p:cNvSpPr>
              <p:nvPr/>
            </p:nvSpPr>
            <p:spPr>
              <a:xfrm>
                <a:off x="722376" y="2743523"/>
                <a:ext cx="10753344" cy="946341"/>
              </a:xfrm>
              <a:prstGeom prst="rect">
                <a:avLst/>
              </a:prstGeom>
              <a:blipFill>
                <a:blip r:embed="rId5"/>
                <a:stretch>
                  <a:fillRect l="-1587" b="-154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594983c82?sp=1&amp;pid=7583c7d57&amp;color=0,0,0&amp;vtp=1&amp;bt=1&amp;bbb=1"/>
              <p:cNvSpPr/>
              <p:nvPr/>
            </p:nvSpPr>
            <p:spPr>
              <a:xfrm>
                <a:off x="722376" y="972000"/>
                <a:ext cx="10753344" cy="2685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)注意事项</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①箭头和箭尾必须连接同一元素，并且箭头指向生成物，箭尾连接反应物；</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②线桥上必须标明“得到”或“失去”及转移电子数，并且得到和失去的电子总数应相等；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③用双线桥法标电子转移数目时，用</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𝑎</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𝑏</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的形式表示，</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𝑎</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表示得电子或失电子的原子或离子个</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数</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𝑏</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表示每个原子或离子得到或失去的电子数，当</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𝑎</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时，可以直接写为</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𝑏</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；当</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𝑏</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，要</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写为</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𝑎</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7_BD#594983c82?sp=1&amp;pid=7583c7d57&amp;color=0,0,0&amp;vtp=1&amp;bt=1&amp;bbb=1"/>
              <p:cNvSpPr>
                <a:spLocks noRot="1" noChangeAspect="1" noMove="1" noResize="1" noEditPoints="1" noAdjustHandles="1" noChangeArrowheads="1" noChangeShapeType="1" noTextEdit="1"/>
              </p:cNvSpPr>
              <p:nvPr/>
            </p:nvSpPr>
            <p:spPr>
              <a:xfrm>
                <a:off x="722376" y="972000"/>
                <a:ext cx="10753344" cy="2685034"/>
              </a:xfrm>
              <a:prstGeom prst="rect">
                <a:avLst/>
              </a:prstGeom>
              <a:blipFill>
                <a:blip r:embed="rId3"/>
                <a:stretch>
                  <a:fillRect l="-1474" r="-850" b="-5669"/>
                </a:stretch>
              </a:blipFill>
              <a:ln/>
            </p:spPr>
            <p:txBody>
              <a:bodyPr/>
              <a:lstStyle/>
              <a:p>
                <a:r>
                  <a:rPr lang="zh-CN" altLang="en-US">
                    <a:noFill/>
                  </a:rPr>
                  <a:t> </a:t>
                </a:r>
              </a:p>
            </p:txBody>
          </p:sp>
        </mc:Fallback>
      </mc:AlternateContent>
      <p:pic>
        <p:nvPicPr>
          <p:cNvPr id="6" name="P_7_BD#594983c82?htil=1&amp;pid=7583c7d57&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628019" y="3790003"/>
            <a:ext cx="4791456"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P_7#594983c82?htil=1&amp;sp=1&amp;pid=7583c7d57&amp;color=0,0,0&amp;vtp=1&amp;bbb=1&amp;hb=1"/>
              <p:cNvSpPr/>
              <p:nvPr/>
            </p:nvSpPr>
            <p:spPr>
              <a:xfrm>
                <a:off x="722376" y="3663003"/>
                <a:ext cx="5824728" cy="17833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用双线桥法表示时</a:t>
                </a:r>
                <a:r>
                  <a:rPr lang="en-US" altLang="zh-CN" sz="2000" b="0" i="0" dirty="0">
                    <a:solidFill>
                      <a:srgbClr val="000000"/>
                    </a:solidFill>
                    <a:latin typeface="微软雅黑" pitchFamily="34" charset="0"/>
                    <a:ea typeface="微软雅黑" pitchFamily="34" charset="-122"/>
                    <a:cs typeface="微软雅黑" pitchFamily="34" charset="-120"/>
                  </a:rPr>
                  <a:t>，失去的电子总数</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2000" b="0" i="0">
                    <a:solidFill>
                      <a:srgbClr val="000000"/>
                    </a:solidFill>
                    <a:latin typeface="微软雅黑" pitchFamily="34" charset="0"/>
                    <a:ea typeface="微软雅黑" pitchFamily="34" charset="-122"/>
                    <a:cs typeface="微软雅黑" pitchFamily="34" charset="-120"/>
                  </a:rPr>
                  <a:t>得到的电子总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数。当元素有多种化合价改变时则需要多条线表示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电子的转移</a:t>
                </a:r>
                <a:r>
                  <a:rPr lang="en-US" altLang="zh-CN" sz="2000" b="0" i="0" dirty="0">
                    <a:solidFill>
                      <a:srgbClr val="000000"/>
                    </a:solidFill>
                    <a:latin typeface="微软雅黑" pitchFamily="34" charset="0"/>
                    <a:ea typeface="微软雅黑" pitchFamily="34" charset="-122"/>
                    <a:cs typeface="微软雅黑" pitchFamily="34" charset="-120"/>
                  </a:rPr>
                  <a:t>，且上述关系依然满足。如图所示：</a:t>
                </a:r>
                <a:endParaRPr lang="en-US" altLang="zh-CN" sz="2000" dirty="0"/>
              </a:p>
            </p:txBody>
          </p:sp>
        </mc:Choice>
        <mc:Fallback xmlns="">
          <p:sp>
            <p:nvSpPr>
              <p:cNvPr id="7" name="P_7#594983c82?htil=1&amp;sp=1&amp;pid=7583c7d57&amp;color=0,0,0&amp;vtp=1&amp;bbb=1&amp;hb=1"/>
              <p:cNvSpPr>
                <a:spLocks noRot="1" noChangeAspect="1" noMove="1" noResize="1" noEditPoints="1" noAdjustHandles="1" noChangeArrowheads="1" noChangeShapeType="1" noTextEdit="1"/>
              </p:cNvSpPr>
              <p:nvPr/>
            </p:nvSpPr>
            <p:spPr>
              <a:xfrm>
                <a:off x="722376" y="3663003"/>
                <a:ext cx="5824728" cy="1783334"/>
              </a:xfrm>
              <a:prstGeom prst="rect">
                <a:avLst/>
              </a:prstGeom>
              <a:blipFill>
                <a:blip r:embed="rId5"/>
                <a:stretch>
                  <a:fillRect l="-2723" r="-2199" b="-8562"/>
                </a:stretch>
              </a:blipFill>
              <a:ln/>
            </p:spPr>
            <p:txBody>
              <a:bodyPr/>
              <a:lstStyle/>
              <a:p>
                <a:r>
                  <a:rPr lang="zh-CN" altLang="en-US">
                    <a:noFill/>
                  </a:rPr>
                  <a:t> </a:t>
                </a:r>
              </a:p>
            </p:txBody>
          </p:sp>
        </mc:Fallback>
      </mc:AlternateContent>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8_BD.74_1#9ae50f45f?vopoq=1&amp;pid=792d4f29b&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(2)上述反应中</a:t>
            </a:r>
            <a:r>
              <a:rPr lang="en-US" altLang="zh-CN" sz="2000" b="0" i="0">
                <a:solidFill>
                  <a:srgbClr val="000000"/>
                </a:solidFill>
                <a:latin typeface="微软雅黑" pitchFamily="34" charset="0"/>
                <a:ea typeface="微软雅黑" pitchFamily="34" charset="-122"/>
                <a:cs typeface="微软雅黑" pitchFamily="34" charset="-120"/>
              </a:rPr>
              <a:t>，被氧化的物质是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填化学式，下同</a:t>
            </a:r>
            <a:r>
              <a:rPr lang="en-US" altLang="zh-CN" sz="2000" b="0" i="0">
                <a:solidFill>
                  <a:srgbClr val="000000"/>
                </a:solidFill>
                <a:latin typeface="微软雅黑" pitchFamily="34" charset="0"/>
                <a:ea typeface="微软雅黑" pitchFamily="34" charset="-122"/>
                <a:cs typeface="微软雅黑" pitchFamily="34" charset="-120"/>
              </a:rPr>
              <a:t>)，发生还原反应的物质是</a:t>
            </a: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75_1#9ae50f45f.blank?vopoq=1&amp;pid=792d4f29b&amp;color=0,0,0&amp;vpa=35&amp;vtp=1&amp;bbb=1"/>
              <p:cNvSpPr/>
              <p:nvPr/>
            </p:nvSpPr>
            <p:spPr>
              <a:xfrm>
                <a:off x="4378389" y="1008258"/>
                <a:ext cx="434975" cy="285052"/>
              </a:xfrm>
              <a:prstGeom prst="rect">
                <a:avLst/>
              </a:prstGeom>
              <a:noFill/>
              <a:ln/>
            </p:spPr>
            <p:txBody>
              <a:bodyPr wrap="none" lIns="0" tIns="0" rIns="0" bIns="0" rtlCol="0" anchor="t"/>
              <a:lstStyle/>
              <a:p>
                <a:pPr algn="ctr" latinLnBrk="1">
                  <a:lnSpc>
                    <a:spcPts val="24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𝐂𝐮</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75_1#9ae50f45f.blank?vopoq=1&amp;pid=792d4f29b&amp;color=0,0,0&amp;vpa=35&amp;vtp=1&amp;bbb=1"/>
              <p:cNvSpPr>
                <a:spLocks noRot="1" noChangeAspect="1" noMove="1" noResize="1" noEditPoints="1" noAdjustHandles="1" noChangeArrowheads="1" noChangeShapeType="1" noTextEdit="1"/>
              </p:cNvSpPr>
              <p:nvPr/>
            </p:nvSpPr>
            <p:spPr>
              <a:xfrm>
                <a:off x="4378389" y="1008258"/>
                <a:ext cx="434975" cy="285052"/>
              </a:xfrm>
              <a:prstGeom prst="rect">
                <a:avLst/>
              </a:prstGeom>
              <a:blipFill>
                <a:blip r:embed="rId3"/>
                <a:stretch>
                  <a:fillRect l="-5556" r="-5556" b="-1276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N.76_1#9ae50f45f.blank?vopoq=1&amp;pid=792d4f29b&amp;color=0,0,0&amp;vpa=36&amp;vtp=1&amp;bbb=1"/>
              <p:cNvSpPr/>
              <p:nvPr/>
            </p:nvSpPr>
            <p:spPr>
              <a:xfrm>
                <a:off x="9639363" y="1008258"/>
                <a:ext cx="796354"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𝐇𝐍𝐎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8_AN.76_1#9ae50f45f.blank?vopoq=1&amp;pid=792d4f29b&amp;color=0,0,0&amp;vpa=36&amp;vtp=1&amp;bbb=1"/>
              <p:cNvSpPr>
                <a:spLocks noRot="1" noChangeAspect="1" noMove="1" noResize="1" noEditPoints="1" noAdjustHandles="1" noChangeArrowheads="1" noChangeShapeType="1" noTextEdit="1"/>
              </p:cNvSpPr>
              <p:nvPr/>
            </p:nvSpPr>
            <p:spPr>
              <a:xfrm>
                <a:off x="9639363" y="1008258"/>
                <a:ext cx="796354" cy="285052"/>
              </a:xfrm>
              <a:prstGeom prst="rect">
                <a:avLst/>
              </a:prstGeom>
              <a:blipFill>
                <a:blip r:embed="rId4"/>
                <a:stretch>
                  <a:fillRect l="-3053" b="-234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8_AS.77_1#9ae50f45f?vopoq=1&amp;pid=792d4f29b&amp;color=0,0,0&amp;vtp=1&amp;bbb=1&amp;hb=1"/>
              <p:cNvSpPr/>
              <p:nvPr/>
            </p:nvSpPr>
            <p:spPr>
              <a:xfrm>
                <a:off x="722376" y="136747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在题述反应中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元素化合价升高，被氧化的物质是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元素化合价降低</a:t>
                </a:r>
                <a:r>
                  <a:rPr lang="en-US" altLang="zh-CN" sz="2000" b="0" i="0">
                    <a:solidFill>
                      <a:srgbClr val="000000"/>
                    </a:solidFill>
                    <a:latin typeface="微软雅黑" pitchFamily="34" charset="0"/>
                    <a:ea typeface="微软雅黑" pitchFamily="34" charset="-122"/>
                    <a:cs typeface="微软雅黑" pitchFamily="34" charset="-120"/>
                  </a:rPr>
                  <a:t>，发生还原反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应的物质是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8_AS.77_1#9ae50f45f?vopoq=1&amp;pid=792d4f29b&amp;color=0,0,0&amp;vtp=1&amp;bbb=1&amp;hb=1"/>
              <p:cNvSpPr>
                <a:spLocks noRot="1" noChangeAspect="1" noMove="1" noResize="1" noEditPoints="1" noAdjustHandles="1" noChangeArrowheads="1" noChangeShapeType="1" noTextEdit="1"/>
              </p:cNvSpPr>
              <p:nvPr/>
            </p:nvSpPr>
            <p:spPr>
              <a:xfrm>
                <a:off x="722376" y="1367478"/>
                <a:ext cx="10753344" cy="907034"/>
              </a:xfrm>
              <a:prstGeom prst="rect">
                <a:avLst/>
              </a:prstGeom>
              <a:blipFill>
                <a:blip r:embed="rId5"/>
                <a:stretch>
                  <a:fillRect l="-1587" r="-39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O_8_BD.78_1#a2540089c?vopoq=1&amp;pid=792d4f29b&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(3)用双线桥法标出该反应的电子转移方向和数目。</a:t>
            </a:r>
            <a:endParaRPr lang="en-US" altLang="zh-CN" sz="2000" dirty="0"/>
          </a:p>
        </p:txBody>
      </p:sp>
      <p:sp>
        <p:nvSpPr>
          <p:cNvPr id="3" name="QO_8_AN.79_1#a2540089c?vopoq=1&amp;pid=792d4f29b&amp;color=0,0,0&amp;vtp=1&amp;bbb=1"/>
          <p:cNvSpPr/>
          <p:nvPr/>
        </p:nvSpPr>
        <p:spPr>
          <a:xfrm>
            <a:off x="722377" y="1372939"/>
            <a:ext cx="10749631" cy="1088644"/>
          </a:xfrm>
          <a:prstGeom prst="rect">
            <a:avLst/>
          </a:prstGeom>
          <a:noFill/>
          <a:ln/>
        </p:spPr>
        <p:txBody>
          <a:bodyPr wrap="none" lIns="0" tIns="0" rIns="0" bIns="0" rtlCol="0" anchor="t"/>
          <a:lstStyle/>
          <a:p>
            <a:pPr algn="l" latinLnBrk="1">
              <a:lnSpc>
                <a:spcPts val="9700"/>
              </a:lnSpc>
            </a:pPr>
            <a:r>
              <a:rPr lang="en-US" altLang="zh-CN" sz="2000" b="1" i="0" dirty="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解】</a:t>
            </a:r>
            <a:r>
              <a:rPr lang="en-US" altLang="zh-CN" sz="54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4" name="QO_8_AN.79_1#a2540089c?vopoq=1&amp;pid=792d4f29b&amp;color=0,0,0&amp;tib=255,255,255&amp;iip=1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92410" y="1374781"/>
            <a:ext cx="3584448"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O_8_AS.80_1#a2540089c?vopoq=1&amp;pid=792d4f29b&amp;color=0,0,0&amp;vtp=1&amp;bbb=1&amp;hb=1"/>
              <p:cNvSpPr/>
              <p:nvPr/>
            </p:nvSpPr>
            <p:spPr>
              <a:xfrm>
                <a:off x="722377" y="2467361"/>
                <a:ext cx="10749631" cy="195300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由该反应的离子方程式可知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元素化合价升高，失去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，硝酸中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元素化合价降低，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，箭头由反应物指向生成物</a:t>
                </a:r>
                <a:r>
                  <a:rPr lang="en-US" altLang="zh-CN" sz="2000" b="0" i="0">
                    <a:solidFill>
                      <a:srgbClr val="000000"/>
                    </a:solidFill>
                    <a:latin typeface="微软雅黑" pitchFamily="34" charset="0"/>
                    <a:ea typeface="微软雅黑" pitchFamily="34" charset="-122"/>
                    <a:cs typeface="微软雅黑" pitchFamily="34" charset="-120"/>
                  </a:rPr>
                  <a:t>，用双线桥法标出该反应的电子转移方向和数目</a:t>
                </a:r>
              </a:p>
              <a:p>
                <a:pPr latinLnBrk="1">
                  <a:lnSpc>
                    <a:spcPts val="88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49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5" name="QO_8_AS.80_1#a2540089c?vopoq=1&amp;pid=792d4f29b&amp;color=0,0,0&amp;vtp=1&amp;bbb=1&amp;hb=1"/>
              <p:cNvSpPr>
                <a:spLocks noRot="1" noChangeAspect="1" noMove="1" noResize="1" noEditPoints="1" noAdjustHandles="1" noChangeArrowheads="1" noChangeShapeType="1" noTextEdit="1"/>
              </p:cNvSpPr>
              <p:nvPr/>
            </p:nvSpPr>
            <p:spPr>
              <a:xfrm>
                <a:off x="722377" y="2467361"/>
                <a:ext cx="10749631" cy="1953006"/>
              </a:xfrm>
              <a:prstGeom prst="rect">
                <a:avLst/>
              </a:prstGeom>
              <a:blipFill>
                <a:blip r:embed="rId4"/>
                <a:stretch>
                  <a:fillRect l="-1588" r="-3120" b="-3438"/>
                </a:stretch>
              </a:blipFill>
              <a:ln/>
            </p:spPr>
            <p:txBody>
              <a:bodyPr/>
              <a:lstStyle/>
              <a:p>
                <a:r>
                  <a:rPr lang="zh-CN" altLang="en-US">
                    <a:noFill/>
                  </a:rPr>
                  <a:t> </a:t>
                </a:r>
              </a:p>
            </p:txBody>
          </p:sp>
        </mc:Fallback>
      </mc:AlternateContent>
      <p:pic>
        <p:nvPicPr>
          <p:cNvPr id="6" name="QO_8_AS.80_1#a2540089c?vopoq=1&amp;pid=792d4f29b&amp;color=0,0,0&amp;tib=255,255,255&amp;iip=18&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84410" y="3428275"/>
            <a:ext cx="3584448"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8_BD#4f7b34d18?pid=792d4f29b&amp;color=0,0,0&amp;vtp=1&amp;bt=1&amp;bbb=1&amp;hb=1"/>
              <p:cNvSpPr/>
              <p:nvPr/>
            </p:nvSpPr>
            <p:spPr>
              <a:xfrm>
                <a:off x="722376" y="972000"/>
                <a:ext cx="10753344" cy="3662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Ⅱ.过氧化氢</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的化合价为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价</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的水溶液俗称双氧水</a:t>
                </a:r>
                <a:r>
                  <a:rPr lang="en-US" altLang="zh-CN" sz="2000" b="0" i="0">
                    <a:solidFill>
                      <a:srgbClr val="000000"/>
                    </a:solidFill>
                    <a:latin typeface="微软雅黑" pitchFamily="34" charset="0"/>
                    <a:ea typeface="微软雅黑" pitchFamily="34" charset="-122"/>
                    <a:cs typeface="微软雅黑" pitchFamily="34" charset="-120"/>
                  </a:rPr>
                  <a:t>，医疗上利用它杀菌消毒的作用来清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洗伤口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已知过氧化氢可以发生如下反应：</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Ag</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Ag</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9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②</a:t>
                </a:r>
                <a14:m>
                  <m:oMath xmlns:m="http://schemas.openxmlformats.org/officeDocument/2006/math">
                    <m:d>
                      <m:dPr>
                        <m:begChr m:val=""/>
                        <m:endChr m:val=""/>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d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MnO</m:t>
                                          </m:r>
                                        </m:e>
                                        <m:sub>
                                          <m:r>
                                            <a:rPr kumimoji="0" lang="en-US" altLang="zh-CN" sz="2000" b="0" i="0" u="none" strike="noStrike" kern="1200" cap="none" spc="0" normalizeH="0" baseline="-2000" noProof="0">
                                              <a:ln>
                                                <a:noFill/>
                                              </a:ln>
                                              <a:solidFill>
                                                <a:srgbClr val="000000"/>
                                              </a:solidFill>
                                              <a:effectLst/>
                                              <a:uLnTx/>
                                              <a:uFillTx/>
                                              <a:latin typeface="Cambria Math" panose="02040503050406030204" pitchFamily="18" charset="0"/>
                                              <a:cs typeface="+mn-cs"/>
                                            </a:rPr>
                                            <m:t>2</m:t>
                                          </m:r>
                                        </m:sub>
                                      </m:sSub>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d>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③</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Cr</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+10</m:t>
                    </m:r>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KOH</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2</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CrO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K</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4</m:t>
                        </m:r>
                      </m:sub>
                    </m:s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+8</m:t>
                    </m:r>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请回答下列问题</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(4)</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仅体现氧化性的反应是</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填序号，下同)，</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仅体现还原性的反应是</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既</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体现氧化性，又体现还原性的反应是</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P_8_BD#4f7b34d18?pid=792d4f29b&amp;color=0,0,0&amp;vtp=1&amp;bt=1&amp;bbb=1&amp;hb=1"/>
              <p:cNvSpPr>
                <a:spLocks noRot="1" noChangeAspect="1" noMove="1" noResize="1" noEditPoints="1" noAdjustHandles="1" noChangeArrowheads="1" noChangeShapeType="1" noTextEdit="1"/>
              </p:cNvSpPr>
              <p:nvPr/>
            </p:nvSpPr>
            <p:spPr>
              <a:xfrm>
                <a:off x="722376" y="972000"/>
                <a:ext cx="10753344" cy="3662553"/>
              </a:xfrm>
              <a:prstGeom prst="rect">
                <a:avLst/>
              </a:prstGeom>
              <a:blipFill>
                <a:blip r:embed="rId3"/>
                <a:stretch>
                  <a:fillRect l="-1474" r="-1474" b="-4326"/>
                </a:stretch>
              </a:blipFill>
              <a:ln/>
            </p:spPr>
            <p:txBody>
              <a:bodyPr/>
              <a:lstStyle/>
              <a:p>
                <a:r>
                  <a:rPr lang="zh-CN" altLang="en-US">
                    <a:noFill/>
                  </a:rPr>
                  <a:t> </a:t>
                </a:r>
              </a:p>
            </p:txBody>
          </p:sp>
        </mc:Fallback>
      </mc:AlternateContent>
      <p:sp>
        <p:nvSpPr>
          <p:cNvPr id="6" name="QB_8_AN.82_1#4f7b34d18.blank?vopoq=1&amp;pid=792d4f29b&amp;color=0,0,0&amp;vpa=37&amp;vtp=1"/>
          <p:cNvSpPr/>
          <p:nvPr/>
        </p:nvSpPr>
        <p:spPr>
          <a:xfrm>
            <a:off x="4167696" y="3753300"/>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③</a:t>
            </a:r>
            <a:endParaRPr lang="en-US" altLang="zh-CN" sz="2000" dirty="0"/>
          </a:p>
        </p:txBody>
      </p:sp>
      <p:sp>
        <p:nvSpPr>
          <p:cNvPr id="7" name="QB_8_AN.83_1#4f7b34d18.blank?vopoq=1&amp;pid=792d4f29b&amp;color=0,0,0&amp;vpa=38&amp;vtp=1"/>
          <p:cNvSpPr/>
          <p:nvPr/>
        </p:nvSpPr>
        <p:spPr>
          <a:xfrm>
            <a:off x="9740265" y="3753300"/>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①</a:t>
            </a:r>
            <a:endParaRPr lang="en-US" altLang="zh-CN" sz="2000" dirty="0"/>
          </a:p>
        </p:txBody>
      </p:sp>
      <p:sp>
        <p:nvSpPr>
          <p:cNvPr id="8" name="QB_8_AN.84_1#4f7b34d18.blank?vopoq=1&amp;pid=792d4f29b&amp;color=0,0,0&amp;vpa=39&amp;vtp=1"/>
          <p:cNvSpPr/>
          <p:nvPr/>
        </p:nvSpPr>
        <p:spPr>
          <a:xfrm>
            <a:off x="4795901" y="4191450"/>
            <a:ext cx="438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②</a:t>
            </a:r>
            <a:endParaRPr lang="en-US" altLang="zh-CN" sz="2000" dirty="0"/>
          </a:p>
        </p:txBody>
      </p:sp>
      <mc:AlternateContent xmlns:mc="http://schemas.openxmlformats.org/markup-compatibility/2006" xmlns:a14="http://schemas.microsoft.com/office/drawing/2010/main">
        <mc:Choice Requires="a14">
          <p:sp>
            <p:nvSpPr>
              <p:cNvPr id="9" name="QB_8_AS.85_1#9adfe63fb?vopoq=1&amp;pid=792d4f29b&amp;color=0,0,0&amp;vtp=1&amp;bbb=1&amp;hb=1"/>
              <p:cNvSpPr/>
              <p:nvPr/>
            </p:nvSpPr>
            <p:spPr>
              <a:xfrm>
                <a:off x="722376" y="4639062"/>
                <a:ext cx="10753344" cy="1444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反应③中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元素化合价升高，过氧化氢中氧元素化合价降低</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仅体现氧化性；</a:t>
                </a:r>
                <a:r>
                  <a:rPr lang="en-US" altLang="zh-CN" sz="2000" b="0" i="0">
                    <a:solidFill>
                      <a:srgbClr val="000000"/>
                    </a:solidFill>
                    <a:latin typeface="微软雅黑" pitchFamily="34" charset="0"/>
                    <a:ea typeface="微软雅黑" pitchFamily="34" charset="-122"/>
                    <a:cs typeface="微软雅黑" pitchFamily="34" charset="-120"/>
                  </a:rPr>
                  <a:t>反应①</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中银元素化合价降低</a:t>
                </a:r>
                <a:r>
                  <a:rPr lang="en-US" altLang="zh-CN" sz="2000" b="0" i="0" dirty="0">
                    <a:solidFill>
                      <a:srgbClr val="000000"/>
                    </a:solidFill>
                    <a:latin typeface="微软雅黑" pitchFamily="34" charset="0"/>
                    <a:ea typeface="微软雅黑" pitchFamily="34" charset="-122"/>
                    <a:cs typeface="微软雅黑" pitchFamily="34" charset="-120"/>
                  </a:rPr>
                  <a:t>，过氧化氢中氧元素化合价升高</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仅体现还原性；反应</a:t>
                </a:r>
                <a:r>
                  <a:rPr lang="en-US" altLang="zh-CN" sz="2000" b="0" i="0">
                    <a:solidFill>
                      <a:srgbClr val="000000"/>
                    </a:solidFill>
                    <a:latin typeface="微软雅黑" pitchFamily="34" charset="0"/>
                    <a:ea typeface="微软雅黑" pitchFamily="34" charset="-122"/>
                    <a:cs typeface="微软雅黑" pitchFamily="34" charset="-120"/>
                  </a:rPr>
                  <a:t>②中过氧化氢</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中部分氧元素化合价升高</a:t>
                </a:r>
                <a:r>
                  <a:rPr lang="en-US" altLang="zh-CN" sz="2000" b="0" i="0" dirty="0">
                    <a:solidFill>
                      <a:srgbClr val="000000"/>
                    </a:solidFill>
                    <a:latin typeface="微软雅黑" pitchFamily="34" charset="0"/>
                    <a:ea typeface="微软雅黑" pitchFamily="34" charset="-122"/>
                    <a:cs typeface="微软雅黑" pitchFamily="34" charset="-120"/>
                  </a:rPr>
                  <a:t>，部分氧元素化合价降低</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既体现氧化性，又体现还原性。</a:t>
                </a:r>
                <a:endParaRPr lang="en-US" altLang="zh-CN" sz="2200" dirty="0"/>
              </a:p>
            </p:txBody>
          </p:sp>
        </mc:Choice>
        <mc:Fallback xmlns="">
          <p:sp>
            <p:nvSpPr>
              <p:cNvPr id="9" name="QB_8_AS.85_1#9adfe63fb?vopoq=1&amp;pid=792d4f29b&amp;color=0,0,0&amp;vtp=1&amp;bbb=1&amp;hb=1"/>
              <p:cNvSpPr>
                <a:spLocks noRot="1" noChangeAspect="1" noMove="1" noResize="1" noEditPoints="1" noAdjustHandles="1" noChangeArrowheads="1" noChangeShapeType="1" noTextEdit="1"/>
              </p:cNvSpPr>
              <p:nvPr/>
            </p:nvSpPr>
            <p:spPr>
              <a:xfrm>
                <a:off x="722376" y="4639062"/>
                <a:ext cx="10753344" cy="1444879"/>
              </a:xfrm>
              <a:prstGeom prst="rect">
                <a:avLst/>
              </a:prstGeom>
              <a:blipFill>
                <a:blip r:embed="rId4"/>
                <a:stretch>
                  <a:fillRect l="-1587" r="-1077" b="-118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fade">
                                      <p:cBhvr>
                                        <p:cTn id="40"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86_1#b487d8dbe?vopoq=1&amp;pid=792d4f29b&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(5)根据上述反应可知，</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的氧化性强弱关系是</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8_BD.86_1#b487d8dbe?vopoq=1&amp;pid=792d4f29b&amp;color=0,0,0&amp;vtp=1&amp;bt=1&amp;bbb=1"/>
              <p:cNvSpPr>
                <a:spLocks noRot="1" noChangeAspect="1" noMove="1" noResize="1" noEditPoints="1" noAdjustHandles="1" noChangeArrowheads="1" noChangeShapeType="1" noTextEdit="1"/>
              </p:cNvSpPr>
              <p:nvPr/>
            </p:nvSpPr>
            <p:spPr>
              <a:xfrm>
                <a:off x="722376" y="972000"/>
                <a:ext cx="10753344" cy="385953"/>
              </a:xfrm>
              <a:prstGeom prst="rect">
                <a:avLst/>
              </a:prstGeom>
              <a:blipFill>
                <a:blip r:embed="rId3"/>
                <a:stretch>
                  <a:fillRect l="-1474" t="-4688" b="-39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AN.87_1#b487d8dbe.blank?vopoq=1&amp;pid=792d4f29b&amp;color=0,0,0&amp;vpa=40&amp;vtp=1&amp;bbb=1"/>
              <p:cNvSpPr/>
              <p:nvPr/>
            </p:nvSpPr>
            <p:spPr>
              <a:xfrm>
                <a:off x="7314947" y="1008257"/>
                <a:ext cx="1953705" cy="285052"/>
              </a:xfrm>
              <a:prstGeom prst="rect">
                <a:avLst/>
              </a:prstGeom>
              <a:noFill/>
              <a:ln/>
            </p:spPr>
            <p:txBody>
              <a:bodyPr wrap="none" lIns="0" tIns="0" rIns="0" bIns="0" rtlCol="0" anchor="t"/>
              <a:lstStyle/>
              <a:p>
                <a:pPr algn="ctr" latinLnBrk="1">
                  <a:lnSpc>
                    <a:spcPts val="24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𝐊</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𝐂𝐫𝐎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&lt;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87_1#b487d8dbe.blank?vopoq=1&amp;pid=792d4f29b&amp;color=0,0,0&amp;vpa=40&amp;vtp=1&amp;bbb=1"/>
              <p:cNvSpPr>
                <a:spLocks noRot="1" noChangeAspect="1" noMove="1" noResize="1" noEditPoints="1" noAdjustHandles="1" noChangeArrowheads="1" noChangeShapeType="1" noTextEdit="1"/>
              </p:cNvSpPr>
              <p:nvPr/>
            </p:nvSpPr>
            <p:spPr>
              <a:xfrm>
                <a:off x="7314947" y="1008257"/>
                <a:ext cx="1953705" cy="285052"/>
              </a:xfrm>
              <a:prstGeom prst="rect">
                <a:avLst/>
              </a:prstGeom>
              <a:blipFill>
                <a:blip r:embed="rId4"/>
                <a:stretch>
                  <a:fillRect l="-1250" b="-234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88_1#b487d8dbe?vopoq=1&amp;pid=792d4f29b&amp;color=0,0,0&amp;vtp=1&amp;bbb=1&amp;hb=1"/>
              <p:cNvSpPr/>
              <p:nvPr/>
            </p:nvSpPr>
            <p:spPr>
              <a:xfrm>
                <a:off x="722376" y="1367477"/>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根据同一氧化还原反应中，氧化剂的氧化性强于氧化产物的氧化性，</a:t>
                </a:r>
                <a:r>
                  <a:rPr lang="en-US" altLang="zh-CN" sz="2000" b="0" i="0">
                    <a:solidFill>
                      <a:srgbClr val="000000"/>
                    </a:solidFill>
                    <a:latin typeface="微软雅黑" pitchFamily="34" charset="0"/>
                    <a:ea typeface="微软雅黑" pitchFamily="34" charset="-122"/>
                    <a:cs typeface="微软雅黑" pitchFamily="34" charset="-120"/>
                  </a:rPr>
                  <a:t>可比较氧化性的强弱，</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根据反应</a:t>
                </a:r>
                <a:r>
                  <a:rPr lang="en-US" altLang="zh-CN" sz="2000" b="0" i="0" dirty="0">
                    <a:solidFill>
                      <a:srgbClr val="000000"/>
                    </a:solidFill>
                    <a:latin typeface="微软雅黑" pitchFamily="34" charset="0"/>
                    <a:ea typeface="微软雅黑" pitchFamily="34" charset="-122"/>
                    <a:cs typeface="微软雅黑" pitchFamily="34" charset="-120"/>
                  </a:rPr>
                  <a:t>③可知氧化性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&lt;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88_1#b487d8dbe?vopoq=1&amp;pid=792d4f29b&amp;color=0,0,0&amp;vtp=1&amp;bbb=1&amp;hb=1"/>
              <p:cNvSpPr>
                <a:spLocks noRot="1" noChangeAspect="1" noMove="1" noResize="1" noEditPoints="1" noAdjustHandles="1" noChangeArrowheads="1" noChangeShapeType="1" noTextEdit="1"/>
              </p:cNvSpPr>
              <p:nvPr/>
            </p:nvSpPr>
            <p:spPr>
              <a:xfrm>
                <a:off x="722376" y="1367477"/>
                <a:ext cx="10753344" cy="936879"/>
              </a:xfrm>
              <a:prstGeom prst="rect">
                <a:avLst/>
              </a:prstGeom>
              <a:blipFill>
                <a:blip r:embed="rId5"/>
                <a:stretch>
                  <a:fillRect l="-1587" r="-2608" b="-181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084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89_1#12541519e?vopoq=1&amp;pid=60db0044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[黑龙江双鸭山一中2024高一月考]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某温度下将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通入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KOH</m:t>
                    </m:r>
                  </m:oMath>
                </a14:m>
                <a:r>
                  <a:rPr lang="en-US" altLang="zh-CN" sz="2000" b="0" i="0" dirty="0">
                    <a:solidFill>
                      <a:srgbClr val="000000"/>
                    </a:solidFill>
                    <a:latin typeface="微软雅黑" pitchFamily="34" charset="0"/>
                    <a:ea typeface="微软雅黑" pitchFamily="34" charset="-122"/>
                    <a:cs typeface="微软雅黑" pitchFamily="34" charset="-120"/>
                  </a:rPr>
                  <a:t>溶液，反应后得到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的混合溶液，经测定</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的个数比为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 1</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反应时</a:t>
                </a:r>
                <a:r>
                  <a:rPr lang="en-US" altLang="zh-CN" sz="2000" b="0" i="0">
                    <a:solidFill>
                      <a:srgbClr val="000000"/>
                    </a:solidFill>
                    <a:latin typeface="微软雅黑" pitchFamily="34" charset="0"/>
                    <a:ea typeface="微软雅黑" pitchFamily="34" charset="-122"/>
                    <a:cs typeface="微软雅黑" pitchFamily="34" charset="-120"/>
                  </a:rPr>
                  <a:t>，被还原的氯原子和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被氧化的氯原子个数比为(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89_1#12541519e?vopoq=1&amp;pid=60db0044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70" b="-11682"/>
                </a:stretch>
              </a:blipFill>
              <a:ln/>
            </p:spPr>
            <p:txBody>
              <a:bodyPr/>
              <a:lstStyle/>
              <a:p>
                <a:r>
                  <a:rPr lang="zh-CN" altLang="en-US">
                    <a:noFill/>
                  </a:rPr>
                  <a:t> </a:t>
                </a:r>
              </a:p>
            </p:txBody>
          </p:sp>
        </mc:Fallback>
      </mc:AlternateContent>
      <p:sp>
        <p:nvSpPr>
          <p:cNvPr id="3" name="QC_7_AN.90_1#12541519e.bracket?vopoq=1&amp;pid=60db00441&amp;color=0,0,0&amp;vpa=41&amp;vtp=1"/>
          <p:cNvSpPr/>
          <p:nvPr/>
        </p:nvSpPr>
        <p:spPr>
          <a:xfrm>
            <a:off x="3716401" y="18673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7_BD.89_2#12541519e.choices?vopoq=1&amp;pid=60db00441&amp;color=0,0,0&amp;vtp=1&amp;bbb=1"/>
              <p:cNvSpPr/>
              <p:nvPr/>
            </p:nvSpPr>
            <p:spPr>
              <a:xfrm>
                <a:off x="722376" y="2324422"/>
                <a:ext cx="10753344" cy="390525"/>
              </a:xfrm>
              <a:prstGeom prst="rect">
                <a:avLst/>
              </a:prstGeom>
              <a:noFill/>
              <a:ln/>
            </p:spPr>
            <p:txBody>
              <a:bodyPr wrap="none" lIns="0" tIns="0" rIns="0" bIns="0" rtlCol="0" anchor="t"/>
              <a:lstStyle/>
              <a:p>
                <a:pPr latinLnBrk="1">
                  <a:lnSpc>
                    <a:spcPts val="35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3</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3</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2</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89_2#12541519e.choices?vopoq=1&amp;pid=60db00441&amp;color=0,0,0&amp;vtp=1&amp;bbb=1"/>
              <p:cNvSpPr>
                <a:spLocks noRot="1" noChangeAspect="1" noMove="1" noResize="1" noEditPoints="1" noAdjustHandles="1" noChangeArrowheads="1" noChangeShapeType="1" noTextEdit="1"/>
              </p:cNvSpPr>
              <p:nvPr/>
            </p:nvSpPr>
            <p:spPr>
              <a:xfrm>
                <a:off x="722376" y="2324422"/>
                <a:ext cx="10753344" cy="390525"/>
              </a:xfrm>
              <a:prstGeom prst="rect">
                <a:avLst/>
              </a:prstGeom>
              <a:blipFill>
                <a:blip r:embed="rId4"/>
                <a:stretch>
                  <a:fillRect l="-1474" b="-4218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91_1#12541519e?vopoq=1&amp;pid=60db00441&amp;color=0,0,0&amp;vtp=1&amp;bbb=1&amp;hb=1"/>
              <p:cNvSpPr/>
              <p:nvPr/>
            </p:nvSpPr>
            <p:spPr>
              <a:xfrm>
                <a:off x="722376" y="2725488"/>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根据题给条件，设生成的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oMath>
                </a14:m>
                <a:r>
                  <a:rPr lang="en-US" altLang="zh-CN" sz="2000" b="0" i="0" dirty="0">
                    <a:solidFill>
                      <a:srgbClr val="000000"/>
                    </a:solidFill>
                    <a:latin typeface="微软雅黑" pitchFamily="34" charset="0"/>
                    <a:ea typeface="微软雅黑" pitchFamily="34" charset="-122"/>
                    <a:cs typeface="微软雅黑" pitchFamily="34" charset="-120"/>
                  </a:rPr>
                  <a:t>为7个，则生成的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为1个</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均为氧化产物，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则参与反应的还原剂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共失去的电子数为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1×7+5×1=12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，依据氧化还原反应中得失电子守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恒的原则</a:t>
                </a:r>
                <a:r>
                  <a:rPr lang="en-US" altLang="zh-CN" sz="2000" b="0" i="0" dirty="0">
                    <a:solidFill>
                      <a:srgbClr val="000000"/>
                    </a:solidFill>
                    <a:latin typeface="微软雅黑" pitchFamily="34" charset="0"/>
                    <a:ea typeface="微软雅黑" pitchFamily="34" charset="-122"/>
                    <a:cs typeface="微软雅黑" pitchFamily="34" charset="-120"/>
                  </a:rPr>
                  <a:t>，则参与反应的氧化剂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共得到12个电子，应生成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2000" b="0" i="0" dirty="0">
                    <a:solidFill>
                      <a:srgbClr val="000000"/>
                    </a:solidFill>
                    <a:latin typeface="微软雅黑" pitchFamily="34" charset="0"/>
                    <a:ea typeface="微软雅黑" pitchFamily="34" charset="-122"/>
                    <a:cs typeface="微软雅黑" pitchFamily="34" charset="-120"/>
                  </a:rPr>
                  <a:t>共12个，则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反应时，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被还原的氯原子和被氧化的氯原子的个数之比为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 (7+1)=12: 8=3: 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2200" dirty="0"/>
              </a:p>
            </p:txBody>
          </p:sp>
        </mc:Choice>
        <mc:Fallback xmlns="">
          <p:sp>
            <p:nvSpPr>
              <p:cNvPr id="5" name="QC_7_AS.91_1#12541519e?vopoq=1&amp;pid=60db00441&amp;color=0,0,0&amp;vtp=1&amp;bbb=1&amp;hb=1"/>
              <p:cNvSpPr>
                <a:spLocks noRot="1" noChangeAspect="1" noMove="1" noResize="1" noEditPoints="1" noAdjustHandles="1" noChangeArrowheads="1" noChangeShapeType="1" noTextEdit="1"/>
              </p:cNvSpPr>
              <p:nvPr/>
            </p:nvSpPr>
            <p:spPr>
              <a:xfrm>
                <a:off x="722376" y="2725488"/>
                <a:ext cx="10753344" cy="1783334"/>
              </a:xfrm>
              <a:prstGeom prst="rect">
                <a:avLst/>
              </a:prstGeom>
              <a:blipFill>
                <a:blip r:embed="rId5"/>
                <a:stretch>
                  <a:fillRect l="-1587" r="-2041"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8262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92_1#057921f0d?vopoq=1&amp;pid=60db00441&amp;color=0,0,0&amp;vtp=1&amp;bt=1&amp;bbb=1&amp;hb=1"/>
              <p:cNvSpPr/>
              <p:nvPr/>
            </p:nvSpPr>
            <p:spPr>
              <a:xfrm>
                <a:off x="722376" y="972000"/>
                <a:ext cx="10753344" cy="1017397"/>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11.已知反应：</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①</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42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②</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𝑏</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C_7_BD.92_1#057921f0d?vopoq=1&amp;pid=60db00441&amp;color=0,0,0&amp;vtp=1&amp;bt=1&amp;bbb=1&amp;hb=1"/>
              <p:cNvSpPr>
                <a:spLocks noRot="1" noChangeAspect="1" noMove="1" noResize="1" noEditPoints="1" noAdjustHandles="1" noChangeArrowheads="1" noChangeShapeType="1" noTextEdit="1"/>
              </p:cNvSpPr>
              <p:nvPr/>
            </p:nvSpPr>
            <p:spPr>
              <a:xfrm>
                <a:off x="722376" y="972000"/>
                <a:ext cx="10753344" cy="1017397"/>
              </a:xfrm>
              <a:prstGeom prst="rect">
                <a:avLst/>
              </a:prstGeom>
              <a:blipFill>
                <a:blip r:embed="rId3"/>
                <a:stretch>
                  <a:fillRect l="-1474" b="-8982"/>
                </a:stretch>
              </a:blipFill>
              <a:ln/>
            </p:spPr>
            <p:txBody>
              <a:bodyPr/>
              <a:lstStyle/>
              <a:p>
                <a:r>
                  <a:rPr lang="zh-CN" altLang="en-US">
                    <a:noFill/>
                  </a:rPr>
                  <a:t> </a:t>
                </a:r>
              </a:p>
            </p:txBody>
          </p:sp>
        </mc:Fallback>
      </mc:AlternateContent>
      <p:sp>
        <p:nvSpPr>
          <p:cNvPr id="3" name="QC_7_AN.93_1#057921f0d.bracket?vopoq=1&amp;pid=60db00441&amp;color=0,0,0&amp;vpa=42&amp;vtp=1"/>
          <p:cNvSpPr/>
          <p:nvPr/>
        </p:nvSpPr>
        <p:spPr>
          <a:xfrm>
            <a:off x="9516237" y="1654433"/>
            <a:ext cx="38576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C_7_BD.92_2#057921f0d.choices?vopoq=1&amp;pid=60db00441&amp;color=0,0,0&amp;vtp=1&amp;bbb=1"/>
              <p:cNvSpPr/>
              <p:nvPr/>
            </p:nvSpPr>
            <p:spPr>
              <a:xfrm>
                <a:off x="722376" y="1994285"/>
                <a:ext cx="10753344" cy="18353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A.反应①中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W</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.还原性：</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solidFill>
                    <a:srgbClr val="000000"/>
                  </a:solidFill>
                </a:endParaRP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.反应</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+3</m:t>
                    </m:r>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能发生</a:t>
                </a:r>
                <a:endParaRPr lang="en-US" altLang="zh-CN" sz="2000" dirty="0">
                  <a:solidFill>
                    <a:srgbClr val="000000"/>
                  </a:solidFill>
                </a:endParaRPr>
              </a:p>
            </p:txBody>
          </p:sp>
        </mc:Choice>
        <mc:Fallback xmlns="">
          <p:sp>
            <p:nvSpPr>
              <p:cNvPr id="4" name="QC_7_BD.92_2#057921f0d.choices?vopoq=1&amp;pid=60db00441&amp;color=0,0,0&amp;vtp=1&amp;bbb=1"/>
              <p:cNvSpPr>
                <a:spLocks noRot="1" noChangeAspect="1" noMove="1" noResize="1" noEditPoints="1" noAdjustHandles="1" noChangeArrowheads="1" noChangeShapeType="1" noTextEdit="1"/>
              </p:cNvSpPr>
              <p:nvPr/>
            </p:nvSpPr>
            <p:spPr>
              <a:xfrm>
                <a:off x="722376" y="1994285"/>
                <a:ext cx="10753344" cy="1835341"/>
              </a:xfrm>
              <a:prstGeom prst="rect">
                <a:avLst/>
              </a:prstGeom>
              <a:blipFill>
                <a:blip r:embed="rId4"/>
                <a:stretch>
                  <a:fillRect l="-1474" b="-797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94_1#057921f0d?vopoq=1&amp;pid=60db00441&amp;color=0,0,0&amp;vtp=1&amp;bt=1&amp;bbb=1&amp;hb=1"/>
              <p:cNvSpPr/>
              <p:nvPr/>
            </p:nvSpPr>
            <p:spPr>
              <a:xfrm>
                <a:off x="722376" y="972000"/>
                <a:ext cx="10753344" cy="3727641"/>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根据原子守恒和电荷守恒，反应①为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，A错误；反应①中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元素化合价升高，被氧化</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作还原剂</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为还原产物</a:t>
                </a:r>
                <a:r>
                  <a:rPr lang="en-US" altLang="zh-CN" sz="2000" b="0" i="0">
                    <a:solidFill>
                      <a:srgbClr val="000000"/>
                    </a:solidFill>
                    <a:latin typeface="微软雅黑" pitchFamily="34" charset="0"/>
                    <a:ea typeface="微软雅黑" pitchFamily="34" charset="-122"/>
                    <a:cs typeface="微软雅黑" pitchFamily="34" charset="-120"/>
                  </a:rPr>
                  <a:t>，氧化还原</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反应中还原剂的还原性强于还原产物的还原性</a:t>
                </a:r>
                <a:r>
                  <a:rPr lang="en-US" altLang="zh-CN" sz="2000" b="0" i="0" dirty="0">
                    <a:solidFill>
                      <a:srgbClr val="000000"/>
                    </a:solidFill>
                    <a:latin typeface="微软雅黑" pitchFamily="34" charset="0"/>
                    <a:ea typeface="微软雅黑" pitchFamily="34" charset="-122"/>
                    <a:cs typeface="微软雅黑" pitchFamily="34" charset="-120"/>
                  </a:rPr>
                  <a:t>，还原性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，B错误；在反应②中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元素的化合价由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价降低到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oMath>
                </a14:m>
                <a:r>
                  <a:rPr lang="en-US" altLang="zh-CN" sz="2000" b="0" i="0" dirty="0">
                    <a:solidFill>
                      <a:srgbClr val="000000"/>
                    </a:solidFill>
                    <a:latin typeface="微软雅黑" pitchFamily="34" charset="0"/>
                    <a:ea typeface="微软雅黑" pitchFamily="34" charset="-122"/>
                    <a:cs typeface="微软雅黑" pitchFamily="34" charset="-120"/>
                  </a:rPr>
                  <a:t>元素化合价由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价升高到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000" b="0" i="0">
                    <a:solidFill>
                      <a:srgbClr val="000000"/>
                    </a:solidFill>
                    <a:latin typeface="微软雅黑" pitchFamily="34" charset="0"/>
                    <a:ea typeface="微软雅黑" pitchFamily="34" charset="-122"/>
                    <a:cs typeface="微软雅黑" pitchFamily="34" charset="-120"/>
                  </a:rPr>
                  <a:t>，根据化合价升降相等可</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得</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对应的化学计量数之比为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oMath>
                </a14:m>
                <a:r>
                  <a:rPr lang="en-US" altLang="zh-CN" sz="2000" b="0" i="0" dirty="0">
                    <a:solidFill>
                      <a:srgbClr val="000000"/>
                    </a:solidFill>
                    <a:latin typeface="微软雅黑" pitchFamily="34" charset="0"/>
                    <a:ea typeface="微软雅黑" pitchFamily="34" charset="-122"/>
                    <a:cs typeface="微软雅黑" pitchFamily="34" charset="-120"/>
                  </a:rPr>
                  <a:t>，结合元素守恒</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对应的化学计量数</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均为</a:t>
                </a:r>
                <a:r>
                  <a:rPr lang="en-US" altLang="zh-CN" sz="2000" b="0" i="0" dirty="0">
                    <a:solidFill>
                      <a:srgbClr val="000000"/>
                    </a:solidFill>
                    <a:latin typeface="微软雅黑" pitchFamily="34" charset="0"/>
                    <a:ea typeface="微软雅黑" pitchFamily="34" charset="-122"/>
                    <a:cs typeface="微软雅黑" pitchFamily="34" charset="-120"/>
                  </a:rPr>
                  <a:t>6，则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，再结合电荷守恒可得</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，C错误；结合反应①②</a:t>
                </a:r>
                <a:r>
                  <a:rPr lang="en-US" altLang="zh-CN" sz="2000" b="0" i="0">
                    <a:solidFill>
                      <a:srgbClr val="000000"/>
                    </a:solidFill>
                    <a:latin typeface="微软雅黑" pitchFamily="34" charset="0"/>
                    <a:ea typeface="微软雅黑" pitchFamily="34" charset="-122"/>
                    <a:cs typeface="微软雅黑" pitchFamily="34" charset="-120"/>
                  </a:rPr>
                  <a:t>可知氧化性</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能将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氧化为</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，即反应</a:t>
                </a: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Cr</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能发生，D正确。</a:t>
                </a:r>
                <a:endParaRPr lang="en-US" altLang="zh-CN" sz="2200" dirty="0"/>
              </a:p>
            </p:txBody>
          </p:sp>
        </mc:Choice>
        <mc:Fallback xmlns="">
          <p:sp>
            <p:nvSpPr>
              <p:cNvPr id="2" name="QC_7_AS.94_1#057921f0d?vopoq=1&amp;pid=60db00441&amp;color=0,0,0&amp;vtp=1&amp;bt=1&amp;bbb=1&amp;hb=1"/>
              <p:cNvSpPr>
                <a:spLocks noRot="1" noChangeAspect="1" noMove="1" noResize="1" noEditPoints="1" noAdjustHandles="1" noChangeArrowheads="1" noChangeShapeType="1" noTextEdit="1"/>
              </p:cNvSpPr>
              <p:nvPr/>
            </p:nvSpPr>
            <p:spPr>
              <a:xfrm>
                <a:off x="722376" y="972000"/>
                <a:ext cx="10753344" cy="3727641"/>
              </a:xfrm>
              <a:prstGeom prst="rect">
                <a:avLst/>
              </a:prstGeom>
              <a:blipFill>
                <a:blip r:embed="rId3"/>
                <a:stretch>
                  <a:fillRect l="-1587" r="-510" b="-375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8942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P_7#594983c82?sp=1&amp;pid=7583c7d57&amp;color=0,0,0&amp;mp=1&amp;vtp=1&amp;bt=1&amp;bb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2000" b="1" i="0">
                <a:solidFill>
                  <a:srgbClr val="000000"/>
                </a:solidFill>
                <a:latin typeface="微软雅黑" pitchFamily="34" charset="0"/>
                <a:ea typeface="微软雅黑" pitchFamily="34" charset="-122"/>
                <a:cs typeface="微软雅黑" pitchFamily="34" charset="-120"/>
              </a:rPr>
              <a:t>.单线桥法</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(1)表示意义：表示反应物中变价元素原子或离子的电子转移情况。</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(2)书写的基本步骤</a:t>
            </a:r>
            <a:endParaRPr lang="en-US" altLang="zh-CN" sz="2000" dirty="0"/>
          </a:p>
        </p:txBody>
      </p:sp>
      <p:pic>
        <p:nvPicPr>
          <p:cNvPr id="5" name="P_7_BD#594983c82?pid=7583c7d5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58184" y="2414339"/>
            <a:ext cx="466344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P_7_BD#594983c82?pid=7583c7d57&amp;color=0,0,0&amp;vtp=1&amp;bbb=1"/>
              <p:cNvSpPr/>
              <p:nvPr/>
            </p:nvSpPr>
            <p:spPr>
              <a:xfrm>
                <a:off x="722376" y="4370139"/>
                <a:ext cx="10753344" cy="607822"/>
              </a:xfrm>
              <a:prstGeom prst="rect">
                <a:avLst/>
              </a:prstGeom>
              <a:noFill/>
              <a:ln/>
            </p:spPr>
            <p:txBody>
              <a:bodyPr wrap="none" lIns="0" tIns="0" rIns="0" bIns="0" rtlCol="0" anchor="t"/>
              <a:lstStyle/>
              <a:p>
                <a:pPr algn="l" latinLnBrk="1">
                  <a:lnSpc>
                    <a:spcPts val="5200"/>
                  </a:lnSpc>
                </a:pP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2000">
                                      <a:solidFill>
                                        <a:srgbClr val="000000"/>
                                      </a:solidFill>
                                      <a:latin typeface="Cambria Math" panose="02040503050406030204" pitchFamily="18" charset="0"/>
                                    </a:rPr>
                                    <m:t>   △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6" name="P_7_BD#594983c82?pid=7583c7d57&amp;color=0,0,0&amp;vtp=1&amp;bbb=1"/>
              <p:cNvSpPr>
                <a:spLocks noRot="1" noChangeAspect="1" noMove="1" noResize="1" noEditPoints="1" noAdjustHandles="1" noChangeArrowheads="1" noChangeShapeType="1" noTextEdit="1"/>
              </p:cNvSpPr>
              <p:nvPr/>
            </p:nvSpPr>
            <p:spPr>
              <a:xfrm>
                <a:off x="722376" y="4370139"/>
                <a:ext cx="10753344" cy="607822"/>
              </a:xfrm>
              <a:prstGeom prst="rect">
                <a:avLst/>
              </a:prstGeom>
              <a:blipFill>
                <a:blip r:embed="rId4"/>
                <a:stretch>
                  <a:fillRect l="-1474" b="-13000"/>
                </a:stretch>
              </a:blipFill>
              <a:ln/>
            </p:spPr>
            <p:txBody>
              <a:bodyPr/>
              <a:lstStyle/>
              <a:p>
                <a:r>
                  <a:rPr lang="zh-CN" altLang="en-US">
                    <a:noFill/>
                  </a:rPr>
                  <a:t> </a:t>
                </a:r>
              </a:p>
            </p:txBody>
          </p:sp>
        </mc:Fallback>
      </mc:AlternateContent>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95_1#124880663?sp=1&amp;vopoq=1&amp;pid=60db0044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[河南普通高中2024高一联考]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钒</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的化合物五光十色，有绿的、红的、黑的、黄的等</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些色彩缤纷的钒的化合物被制成鲜艳的颜料</a:t>
                </a:r>
                <a:r>
                  <a:rPr lang="en-US" altLang="zh-CN" sz="2000" b="0" i="0" dirty="0">
                    <a:solidFill>
                      <a:srgbClr val="000000"/>
                    </a:solidFill>
                    <a:latin typeface="微软雅黑" pitchFamily="34" charset="0"/>
                    <a:ea typeface="微软雅黑" pitchFamily="34" charset="-122"/>
                    <a:cs typeface="微软雅黑" pitchFamily="34" charset="-120"/>
                  </a:rPr>
                  <a:t>，把它们加到玻璃中可制成彩色玻璃</a:t>
                </a:r>
                <a:r>
                  <a:rPr lang="en-US" altLang="zh-CN" sz="2000" b="0" i="0">
                    <a:solidFill>
                      <a:srgbClr val="000000"/>
                    </a:solidFill>
                    <a:latin typeface="微软雅黑" pitchFamily="34" charset="0"/>
                    <a:ea typeface="微软雅黑" pitchFamily="34" charset="-122"/>
                    <a:cs typeface="微软雅黑" pitchFamily="34" charset="-120"/>
                  </a:rPr>
                  <a:t>，也可以用它们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来制造各种颜色的墨水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下列关于含钒化合物转化的说法错误的是(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95_1#124880663?sp=1&amp;vopoq=1&amp;pid=60db0044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794" b="-11682"/>
                </a:stretch>
              </a:blipFill>
              <a:ln/>
            </p:spPr>
            <p:txBody>
              <a:bodyPr/>
              <a:lstStyle/>
              <a:p>
                <a:r>
                  <a:rPr lang="zh-CN" altLang="en-US">
                    <a:noFill/>
                  </a:rPr>
                  <a:t> </a:t>
                </a:r>
              </a:p>
            </p:txBody>
          </p:sp>
        </mc:Fallback>
      </mc:AlternateContent>
      <p:sp>
        <p:nvSpPr>
          <p:cNvPr id="3" name="QC_7_AN.96_1#124880663.bracket?vopoq=1&amp;pid=60db00441&amp;color=0,0,0&amp;vpa=43&amp;vtp=1"/>
          <p:cNvSpPr/>
          <p:nvPr/>
        </p:nvSpPr>
        <p:spPr>
          <a:xfrm>
            <a:off x="8288401" y="18673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7_BD.95_2#124880663?htil=4&amp;vopoq=1&amp;pid=60db0044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95734" y="2404813"/>
            <a:ext cx="2340864"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7_BD.95_3#124880663.choices?htil=4&amp;vopoq=1&amp;pid=60db00441&amp;color=0,0,0&amp;vtp=1&amp;bbb=1"/>
              <p:cNvSpPr/>
              <p:nvPr/>
            </p:nvSpPr>
            <p:spPr>
              <a:xfrm>
                <a:off x="722376" y="2330010"/>
                <a:ext cx="827532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A.反应Ⅰ是氧化还原反应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.反应Ⅱ的离子方程式为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.反应Ⅲ中，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的个数比是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.反应Ⅳ中，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表现还原性</a:t>
                </a:r>
                <a:endParaRPr lang="en-US" altLang="zh-CN" sz="2000" dirty="0"/>
              </a:p>
            </p:txBody>
          </p:sp>
        </mc:Choice>
        <mc:Fallback xmlns="">
          <p:sp>
            <p:nvSpPr>
              <p:cNvPr id="5" name="QC_7_BD.95_3#124880663.choices?htil=4&amp;vopoq=1&amp;pid=60db00441&amp;color=0,0,0&amp;vtp=1&amp;bbb=1"/>
              <p:cNvSpPr>
                <a:spLocks noRot="1" noChangeAspect="1" noMove="1" noResize="1" noEditPoints="1" noAdjustHandles="1" noChangeArrowheads="1" noChangeShapeType="1" noTextEdit="1"/>
              </p:cNvSpPr>
              <p:nvPr/>
            </p:nvSpPr>
            <p:spPr>
              <a:xfrm>
                <a:off x="722376" y="2330010"/>
                <a:ext cx="8275320" cy="1796034"/>
              </a:xfrm>
              <a:prstGeom prst="rect">
                <a:avLst/>
              </a:prstGeom>
              <a:blipFill>
                <a:blip r:embed="rId5"/>
                <a:stretch>
                  <a:fillRect l="-1916"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97_1#124880663?vopoq=1&amp;pid=60db00441&amp;color=0,0,0&amp;vtp=1&amp;bt=1&amp;bbb=1&amp;hb=1"/>
              <p:cNvSpPr/>
              <p:nvPr/>
            </p:nvSpPr>
            <p:spPr>
              <a:xfrm>
                <a:off x="722376" y="972000"/>
                <a:ext cx="10753344" cy="2460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反应Ⅰ中各种元素的化合价没有发生变化，不是氧化还原反应，A错误；由题图可知</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反应</a:t>
                </a:r>
                <a:r>
                  <a:rPr lang="en-US" altLang="zh-CN" sz="2000" b="0" i="0" dirty="0">
                    <a:solidFill>
                      <a:srgbClr val="000000"/>
                    </a:solidFill>
                    <a:latin typeface="微软雅黑" pitchFamily="34" charset="0"/>
                    <a:ea typeface="微软雅黑" pitchFamily="34" charset="-122"/>
                    <a:cs typeface="微软雅黑" pitchFamily="34" charset="-120"/>
                  </a:rPr>
                  <a:t>Ⅱ中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反应生成了</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，离子方程式为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；反应</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Ⅲ</a:t>
                </a:r>
                <a:r>
                  <a:rPr lang="en-US" altLang="zh-CN" sz="2000" b="0" i="0" dirty="0">
                    <a:solidFill>
                      <a:srgbClr val="000000"/>
                    </a:solidFill>
                    <a:latin typeface="微软雅黑" pitchFamily="34" charset="0"/>
                    <a:ea typeface="微软雅黑" pitchFamily="34" charset="-122"/>
                    <a:cs typeface="微软雅黑" pitchFamily="34" charset="-120"/>
                  </a:rPr>
                  <a:t>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oMath>
                </a14:m>
                <a:r>
                  <a:rPr lang="en-US" altLang="zh-CN" sz="2000" b="0" i="0" dirty="0">
                    <a:solidFill>
                      <a:srgbClr val="000000"/>
                    </a:solidFill>
                    <a:latin typeface="微软雅黑" pitchFamily="34" charset="0"/>
                    <a:ea typeface="微软雅黑" pitchFamily="34" charset="-122"/>
                    <a:cs typeface="微软雅黑" pitchFamily="34" charset="-120"/>
                  </a:rPr>
                  <a:t>元素由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价降低为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2000" b="0" i="0" dirty="0">
                    <a:solidFill>
                      <a:srgbClr val="000000"/>
                    </a:solidFill>
                    <a:latin typeface="微软雅黑" pitchFamily="34" charset="0"/>
                    <a:ea typeface="微软雅黑" pitchFamily="34" charset="-122"/>
                    <a:cs typeface="微软雅黑" pitchFamily="34" charset="-120"/>
                  </a:rPr>
                  <a:t>为还原剂，由0价升高为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000" b="0" i="0">
                    <a:solidFill>
                      <a:srgbClr val="000000"/>
                    </a:solidFill>
                    <a:latin typeface="微软雅黑" pitchFamily="34" charset="0"/>
                    <a:ea typeface="微软雅黑" pitchFamily="34" charset="-122"/>
                    <a:cs typeface="微软雅黑" pitchFamily="34" charset="-120"/>
                  </a:rPr>
                  <a:t>，根据得</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失电子守恒</a:t>
                </a:r>
                <a:r>
                  <a:rPr lang="en-US" altLang="zh-CN" sz="2000" b="0" i="0" dirty="0">
                    <a:solidFill>
                      <a:srgbClr val="000000"/>
                    </a:solidFill>
                    <a:latin typeface="微软雅黑" pitchFamily="34" charset="0"/>
                    <a:ea typeface="微软雅黑" pitchFamily="34" charset="-122"/>
                    <a:cs typeface="微软雅黑" pitchFamily="34" charset="-120"/>
                  </a:rPr>
                  <a:t>，转化中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Zn</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的个数比是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2</m:t>
                    </m:r>
                  </m:oMath>
                </a14:m>
                <a:r>
                  <a:rPr lang="en-US" altLang="zh-CN" sz="2000" b="0" i="0" dirty="0">
                    <a:solidFill>
                      <a:srgbClr val="000000"/>
                    </a:solidFill>
                    <a:latin typeface="微软雅黑" pitchFamily="34" charset="0"/>
                    <a:ea typeface="微软雅黑" pitchFamily="34" charset="-122"/>
                    <a:cs typeface="微软雅黑" pitchFamily="34" charset="-120"/>
                  </a:rPr>
                  <a:t>，C正确；反应Ⅳ中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000" b="0" i="0" dirty="0">
                    <a:solidFill>
                      <a:srgbClr val="000000"/>
                    </a:solidFill>
                    <a:latin typeface="微软雅黑" pitchFamily="34" charset="0"/>
                    <a:ea typeface="微软雅黑" pitchFamily="34" charset="-122"/>
                    <a:cs typeface="微软雅黑" pitchFamily="34" charset="-120"/>
                  </a:rPr>
                  <a:t>转化为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元素由</a:t>
                </a: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2000" b="0" i="0" dirty="0">
                    <a:solidFill>
                      <a:srgbClr val="000000"/>
                    </a:solidFill>
                    <a:latin typeface="微软雅黑" pitchFamily="34" charset="0"/>
                    <a:ea typeface="微软雅黑" pitchFamily="34" charset="-122"/>
                    <a:cs typeface="微软雅黑" pitchFamily="34" charset="-120"/>
                  </a:rPr>
                  <a:t>价降低为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dirty="0">
                    <a:solidFill>
                      <a:srgbClr val="000000"/>
                    </a:solidFill>
                    <a:latin typeface="微软雅黑" pitchFamily="34" charset="0"/>
                    <a:ea typeface="微软雅黑" pitchFamily="34" charset="-122"/>
                    <a:cs typeface="微软雅黑" pitchFamily="34" charset="-120"/>
                  </a:rPr>
                  <a:t>价</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V</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为氧化剂，则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作还原剂，表现还原性，D正确。</a:t>
                </a:r>
                <a:endParaRPr lang="en-US" altLang="zh-CN" sz="2200" dirty="0"/>
              </a:p>
            </p:txBody>
          </p:sp>
        </mc:Choice>
        <mc:Fallback xmlns="">
          <p:sp>
            <p:nvSpPr>
              <p:cNvPr id="2" name="QC_7_AS.97_1#124880663?vopoq=1&amp;pid=60db00441&amp;color=0,0,0&amp;vtp=1&amp;bt=1&amp;bbb=1&amp;hb=1"/>
              <p:cNvSpPr>
                <a:spLocks noRot="1" noChangeAspect="1" noMove="1" noResize="1" noEditPoints="1" noAdjustHandles="1" noChangeArrowheads="1" noChangeShapeType="1" noTextEdit="1"/>
              </p:cNvSpPr>
              <p:nvPr/>
            </p:nvSpPr>
            <p:spPr>
              <a:xfrm>
                <a:off x="722376" y="972000"/>
                <a:ext cx="10753344" cy="2460879"/>
              </a:xfrm>
              <a:prstGeom prst="rect">
                <a:avLst/>
              </a:prstGeom>
              <a:blipFill>
                <a:blip r:embed="rId3"/>
                <a:stretch>
                  <a:fillRect l="-1587" b="-693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594983c82?sp=1&amp;pid=7583c7d57&amp;color=0,0,0&amp;mp=1&amp;vtp=1&amp;bt=1&amp;bbb=1"/>
              <p:cNvSpPr/>
              <p:nvPr/>
            </p:nvSpPr>
            <p:spPr>
              <a:xfrm>
                <a:off x="722376" y="972000"/>
                <a:ext cx="10753344" cy="2697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)注意事项</a:t>
                </a: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①箭头和箭尾不能跨过“</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m>
                      <m:mPr>
                        <m:mcs>
                          <m:mc>
                            <m:mcPr>
                              <m:count m:val="1"/>
                              <m:mcJc m:val="center"/>
                            </m:mcPr>
                          </m:mc>
                        </m:mcs>
                        <m:ctrlPr>
                          <a:rPr kumimoji="0" lang="en-US" altLang="zh-CN" sz="1800" b="0" i="1" u="none" strike="noStrike" kern="1200" cap="none" spc="0" normalizeH="0" baseline="-30000" noProof="0">
                            <a:ln>
                              <a:noFill/>
                            </a:ln>
                            <a:solidFill>
                              <a:srgbClr val="000000"/>
                            </a:solidFill>
                            <a:effectLst/>
                            <a:uLnTx/>
                            <a:uFillTx/>
                            <a:latin typeface="Cambria Math" panose="02040503050406030204" pitchFamily="18" charset="0"/>
                            <a:cs typeface="+mn-cs"/>
                          </a:rPr>
                        </m:ctrlPr>
                      </m:mPr>
                      <m:mr>
                        <m:e>
                          <m:bar>
                            <m:barPr>
                              <m:ctrlPr>
                                <a:rPr kumimoji="0" lang="en-US" altLang="zh-CN" sz="2000" b="0" i="1" u="none" strike="noStrike" kern="1200" cap="none" spc="0" normalizeH="0" baseline="-2000" noProof="0">
                                  <a:ln>
                                    <a:noFill/>
                                  </a:ln>
                                  <a:solidFill>
                                    <a:srgbClr val="000000"/>
                                  </a:solidFill>
                                  <a:effectLst/>
                                  <a:uLnTx/>
                                  <a:uFillTx/>
                                  <a:latin typeface="Cambria Math" panose="02040503050406030204" pitchFamily="18" charset="0"/>
                                  <a:cs typeface="+mn-cs"/>
                                </a:rPr>
                              </m:ctrlPr>
                            </m:barPr>
                            <m:e>
                              <m:bar>
                                <m:barPr>
                                  <m:ctrlPr>
                                    <a:rPr kumimoji="0" lang="en-US" altLang="zh-CN" sz="2000" b="0" i="1" u="none" strike="noStrike" kern="1200" cap="none" spc="0" normalizeH="0" baseline="-8000" noProof="0">
                                      <a:ln>
                                        <a:noFill/>
                                      </a:ln>
                                      <a:solidFill>
                                        <a:srgbClr val="000000"/>
                                      </a:solidFill>
                                      <a:effectLst/>
                                      <a:uLnTx/>
                                      <a:uFillTx/>
                                      <a:latin typeface="Cambria Math" panose="02040503050406030204" pitchFamily="18" charset="0"/>
                                      <a:cs typeface="+mn-cs"/>
                                    </a:rPr>
                                  </m:ctrlPr>
                                </m:barPr>
                                <m:e>
                                  <m:r>
                                    <a:rPr kumimoji="0" lang="en-US" altLang="zh-CN" sz="2000" b="0" i="0" u="none" strike="noStrike" kern="1200" cap="none" spc="0" normalizeH="0" baseline="-12000" noProof="0">
                                      <a:ln>
                                        <a:noFill/>
                                      </a:ln>
                                      <a:solidFill>
                                        <a:srgbClr val="000000"/>
                                      </a:solidFill>
                                      <a:effectLst/>
                                      <a:uLnTx/>
                                      <a:uFillTx/>
                                      <a:latin typeface="Cambria Math" panose="02040503050406030204" pitchFamily="18" charset="0"/>
                                      <a:cs typeface="+mn-cs"/>
                                    </a:rPr>
                                    <m:t>         </m:t>
                                  </m:r>
                                </m:e>
                              </m:bar>
                            </m:e>
                          </m:bar>
                        </m:e>
                      </m:mr>
                      <m:mr>
                        <m:e>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e>
                      </m:mr>
                    </m:m>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 </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”，即箭头和箭尾所连接的都是反应物；</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②单线桥表示反应物中变价元素原子或离子的电子转移情况，箭头指向化合价降低的元素，箭尾</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连接化合价升高的元素；</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③不需标明“得到”或“失去”，只需标明电子转移的数目，线桥上只写</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𝑛</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(即只写电子转移的</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总数</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)，不能写成</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𝑎</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𝑏</m:t>
                    </m:r>
                    <m:sSup>
                      <m:sSup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e</m:t>
                        </m:r>
                      </m:e>
                      <m:sup>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的形式。</a:t>
                </a:r>
                <a:endParaRPr lang="en-US" altLang="zh-CN" sz="2000" dirty="0"/>
              </a:p>
            </p:txBody>
          </p:sp>
        </mc:Choice>
        <mc:Fallback xmlns="">
          <p:sp>
            <p:nvSpPr>
              <p:cNvPr id="2" name="P_7_BD#594983c82?sp=1&amp;pid=7583c7d57&amp;color=0,0,0&amp;mp=1&amp;vtp=1&amp;bt=1&amp;bb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474" r="-794" b="-5643"/>
                </a:stretch>
              </a:blipFill>
              <a:ln/>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75bf890c8?sp=1&amp;pid=21ce0a743&amp;color=0,0,0&amp;vtp=1&amp;bt=1&amp;bbb=1"/>
              <p:cNvSpPr/>
              <p:nvPr/>
            </p:nvSpPr>
            <p:spPr>
              <a:xfrm>
                <a:off x="722376" y="972000"/>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.守恒规律</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(1)得失电子守恒：氧化剂得电子总数</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还原剂失电子总数。</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(2)化合价升降相等：氧化剂中元素化合价降低总数</a:t>
                </a:r>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14:m>
                  <m:oMath xmlns:m="http://schemas.openxmlformats.org/officeDocument/2006/math">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&lt;/m&gt;</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还原剂中元素化合价升高总数。</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(3)质量守恒：反应前后各元素种类、原子数目不变。</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(4)电荷守恒：在离子方程式中，反应前后离子所带电荷总数相等。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2.强弱规律</a:t>
                </a:r>
                <a:endParaRPr lang="en-US" altLang="zh-CN" sz="2000" dirty="0"/>
              </a:p>
            </p:txBody>
          </p:sp>
        </mc:Choice>
        <mc:Fallback xmlns="">
          <p:sp>
            <p:nvSpPr>
              <p:cNvPr id="2" name="P_7#75bf890c8?sp=1&amp;pid=21ce0a743&amp;color=0,0,0&amp;vtp=1&amp;bt=1&amp;bbb=1"/>
              <p:cNvSpPr>
                <a:spLocks noRot="1" noChangeAspect="1" noMove="1" noResize="1" noEditPoints="1" noAdjustHandles="1" noChangeArrowheads="1" noChangeShapeType="1" noTextEdit="1"/>
              </p:cNvSpPr>
              <p:nvPr/>
            </p:nvSpPr>
            <p:spPr>
              <a:xfrm>
                <a:off x="722376" y="972000"/>
                <a:ext cx="10753344" cy="2685034"/>
              </a:xfrm>
              <a:prstGeom prst="rect">
                <a:avLst/>
              </a:prstGeom>
              <a:blipFill>
                <a:blip r:embed="rId3"/>
                <a:stretch>
                  <a:fillRect l="-1474" b="-5669"/>
                </a:stretch>
              </a:blipFill>
              <a:ln/>
            </p:spPr>
            <p:txBody>
              <a:bodyPr/>
              <a:lstStyle/>
              <a:p>
                <a:r>
                  <a:rPr lang="zh-CN" altLang="en-US">
                    <a:noFill/>
                  </a:rPr>
                  <a:t> </a:t>
                </a:r>
              </a:p>
            </p:txBody>
          </p:sp>
        </mc:Fallback>
      </mc:AlternateContent>
      <p:pic>
        <p:nvPicPr>
          <p:cNvPr id="8" name="P_7_BD#75bf890c8?pid=21ce0a743&amp;color=0,0,0&amp;tib=255,255,255&amp;vtp=1" descr="preencoded.png">
            <a:extLst>
              <a:ext uri="{FF2B5EF4-FFF2-40B4-BE49-F238E27FC236}">
                <a16:creationId xmlns:a16="http://schemas.microsoft.com/office/drawing/2014/main" id="{71110F51-6BC8-A745-8A7F-E6962E296FE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858768" y="3785939"/>
            <a:ext cx="4471416"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9" name="P_7_BD#75bf890c8?pid=21ce0a743&amp;color=0,0,0&amp;vtp=1&amp;bbb=1">
                <a:extLst>
                  <a:ext uri="{FF2B5EF4-FFF2-40B4-BE49-F238E27FC236}">
                    <a16:creationId xmlns:a16="http://schemas.microsoft.com/office/drawing/2014/main" id="{6C087340-B19D-A557-14BE-B45FC98B72F7}"/>
                  </a:ext>
                </a:extLst>
              </p:cNvPr>
              <p:cNvSpPr/>
              <p:nvPr/>
            </p:nvSpPr>
            <p:spPr>
              <a:xfrm>
                <a:off x="722376" y="4865439"/>
                <a:ext cx="10753344" cy="89554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氧化性：氧化剂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氧化产物；还原性：还原剂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还原产物。</a:t>
                </a:r>
                <a:endParaRPr lang="en-US" altLang="zh-CN" sz="2000" dirty="0"/>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如由反应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KI</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可知，氧化性：</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I</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，还原性：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KI</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FeCl</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9" name="P_7_BD#75bf890c8?pid=21ce0a743&amp;color=0,0,0&amp;vtp=1&amp;bbb=1">
                <a:extLst>
                  <a:ext uri="{FF2B5EF4-FFF2-40B4-BE49-F238E27FC236}">
                    <a16:creationId xmlns:a16="http://schemas.microsoft.com/office/drawing/2014/main" id="{6C087340-B19D-A557-14BE-B45FC98B72F7}"/>
                  </a:ext>
                </a:extLst>
              </p:cNvPr>
              <p:cNvSpPr>
                <a:spLocks noRot="1" noChangeAspect="1" noMove="1" noResize="1" noEditPoints="1" noAdjustHandles="1" noChangeArrowheads="1" noChangeShapeType="1" noTextEdit="1"/>
              </p:cNvSpPr>
              <p:nvPr/>
            </p:nvSpPr>
            <p:spPr>
              <a:xfrm>
                <a:off x="722376" y="4865439"/>
                <a:ext cx="10753344" cy="895541"/>
              </a:xfrm>
              <a:prstGeom prst="rect">
                <a:avLst/>
              </a:prstGeom>
              <a:blipFill>
                <a:blip r:embed="rId5"/>
                <a:stretch>
                  <a:fillRect l="-1474" b="-15646"/>
                </a:stretch>
              </a:blipFill>
              <a:ln/>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3557</Words>
  <Application>Microsoft Office PowerPoint</Application>
  <PresentationFormat>宽屏</PresentationFormat>
  <Paragraphs>389</Paragraphs>
  <Slides>72</Slides>
  <Notes>60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72</vt:i4>
      </vt:variant>
    </vt:vector>
  </HeadingPairs>
  <TitlesOfParts>
    <vt:vector size="80"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2025-02-27T05:40:17Z</dcterms:created>
  <dcterms:modified xsi:type="dcterms:W3CDTF">2025-02-27T06:03:49Z</dcterms:modified>
  <cp:category/>
  <cp:contentStatus/>
</cp:coreProperties>
</file>