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331" r:id="rId4"/>
    <p:sldId id="258" r:id="rId5"/>
    <p:sldId id="259" r:id="rId6"/>
    <p:sldId id="332" r:id="rId7"/>
    <p:sldId id="260" r:id="rId8"/>
    <p:sldId id="261" r:id="rId9"/>
    <p:sldId id="333" r:id="rId10"/>
    <p:sldId id="262" r:id="rId11"/>
    <p:sldId id="263" r:id="rId12"/>
    <p:sldId id="334" r:id="rId13"/>
    <p:sldId id="264" r:id="rId14"/>
    <p:sldId id="265" r:id="rId15"/>
    <p:sldId id="335" r:id="rId16"/>
    <p:sldId id="266" r:id="rId17"/>
    <p:sldId id="267" r:id="rId18"/>
    <p:sldId id="268" r:id="rId19"/>
    <p:sldId id="336" r:id="rId20"/>
    <p:sldId id="269" r:id="rId21"/>
    <p:sldId id="270" r:id="rId22"/>
    <p:sldId id="337" r:id="rId23"/>
    <p:sldId id="271" r:id="rId24"/>
    <p:sldId id="272" r:id="rId25"/>
    <p:sldId id="338" r:id="rId26"/>
    <p:sldId id="273" r:id="rId27"/>
    <p:sldId id="274" r:id="rId28"/>
    <p:sldId id="339" r:id="rId29"/>
    <p:sldId id="275" r:id="rId30"/>
    <p:sldId id="276" r:id="rId31"/>
    <p:sldId id="340" r:id="rId32"/>
    <p:sldId id="277" r:id="rId33"/>
    <p:sldId id="278" r:id="rId34"/>
    <p:sldId id="341" r:id="rId35"/>
    <p:sldId id="279" r:id="rId36"/>
    <p:sldId id="280" r:id="rId37"/>
    <p:sldId id="281" r:id="rId38"/>
    <p:sldId id="342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343" r:id="rId47"/>
    <p:sldId id="289" r:id="rId48"/>
    <p:sldId id="290" r:id="rId49"/>
    <p:sldId id="291" r:id="rId50"/>
    <p:sldId id="292" r:id="rId51"/>
    <p:sldId id="293" r:id="rId52"/>
    <p:sldId id="294" r:id="rId53"/>
    <p:sldId id="34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3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5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f54715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一、选择题（本题包括10小题，每小题5分，共50分）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f68a6c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649224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二、非选择题（本题包括4小题，共50分）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b6a13d3b01d9be917fdd09#tid=67bee76ec80b4c0009b583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68512" y="4709160"/>
            <a:ext cx="1764792" cy="5577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 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99616" y="5550408"/>
            <a:ext cx="1618488" cy="2560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48056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38912"/>
            <a:ext cx="161848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484632"/>
            <a:ext cx="438912" cy="4389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9793224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81724a78e?vopoq=1&amp;pid=2f547158d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[湖南郴州2024高一期末]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下列有关化学用语使用正确的是(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81724a78e.bracket?vopoq=1&amp;pid=2f547158d&amp;color=0,0,0&amp;vpa=3&amp;vtp=1"/>
          <p:cNvSpPr/>
          <p:nvPr/>
        </p:nvSpPr>
        <p:spPr>
          <a:xfrm>
            <a:off x="7610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_2#81724a78e.choices?vopoq=1&amp;pid=2f547158d&amp;color=0,0,0&amp;vtp=1&amp;bbb=1"/>
              <p:cNvSpPr/>
              <p:nvPr/>
            </p:nvSpPr>
            <p:spPr>
              <a:xfrm>
                <a:off x="722377" y="1367477"/>
                <a:ext cx="10749630" cy="8477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27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的形成过程可表示为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的分子结构模型为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</a:t>
                </a:r>
                <a:endParaRPr lang="en-US" altLang="zh-CN" sz="900" dirty="0">
                  <a:latin typeface="SimSun" panose="02010600030101010101" pitchFamily="2" charset="-122"/>
                </a:endParaRPr>
              </a:p>
              <a:p>
                <a:pPr latinLnBrk="1">
                  <a:lnSpc>
                    <a:spcPts val="3500"/>
                  </a:lnSpc>
                  <a:tabLst>
                    <a:tab pos="5482765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的结构式: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四氯化碳的电子式: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</a:t>
                </a:r>
                <a:endParaRPr lang="en-US" altLang="zh-CN" sz="900" dirty="0">
                  <a:latin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4" name="QC_5_BD.7_2#81724a78e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67477"/>
                <a:ext cx="10749630" cy="847725"/>
              </a:xfrm>
              <a:prstGeom prst="rect">
                <a:avLst/>
              </a:prstGeom>
              <a:blipFill>
                <a:blip r:embed="rId3"/>
                <a:stretch>
                  <a:fillRect l="-1475" b="-19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7_2#81724a78e?vopoq=1&amp;pid=2f547158d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7414" y="1504637"/>
            <a:ext cx="1490472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7_2#81724a78e?vopoq=1&amp;pid=2f547158d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1717" y="1463489"/>
            <a:ext cx="996696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7_2#81724a78e.choice_image?vopoq=1&amp;pid=2f547158d&amp;color=0,0,0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9576" y="1868238"/>
            <a:ext cx="338328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9_1#81724a78e?vopoq=1&amp;pid=2f547158d&amp;color=0,0,0&amp;vtp=1&amp;bt=1&amp;bbb=1&amp;hb=1"/>
              <p:cNvSpPr/>
              <p:nvPr/>
            </p:nvSpPr>
            <p:spPr>
              <a:xfrm>
                <a:off x="722377" y="972000"/>
                <a:ext cx="10749630" cy="17579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的形成过程可表示为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中碳原子半径大于氧原子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是共价化合物,分子中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原子成键,其结构式为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6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原子最外层满足8电子稳定结构,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其电子式为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75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9_1#81724a78e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0" cy="1757998"/>
              </a:xfrm>
              <a:prstGeom prst="rect">
                <a:avLst/>
              </a:prstGeom>
              <a:blipFill>
                <a:blip r:embed="rId3"/>
                <a:stretch>
                  <a:fillRect l="-1588" r="-964" b="-69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9_1#81724a78e?vopoq=1&amp;pid=2f547158d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7913" y="1109160"/>
            <a:ext cx="1527048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5_AS.9_1#81724a78e?vopoq=1&amp;pid=2f547158d&amp;color=0,0,0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8108" y="1118304"/>
            <a:ext cx="1207008" cy="2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AS.9_1#81724a78e?vopoq=1&amp;pid=2f547158d&amp;color=0,0,0&amp;tib=255,255,255&amp;iip=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0360" y="1975173"/>
            <a:ext cx="61264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476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f445046b2?htil=1&amp;vopoq=1&amp;pid=2f54715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4199" y="1063439"/>
            <a:ext cx="1472184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10_2#f445046b2?htil=1&amp;sp=1&amp;vopoq=1&amp;pid=2f547158d&amp;color=0,0,0&amp;vtp=1&amp;bt=1&amp;bbb=1&amp;hb=1"/>
              <p:cNvSpPr/>
              <p:nvPr/>
            </p:nvSpPr>
            <p:spPr>
              <a:xfrm>
                <a:off x="722376" y="972000"/>
                <a:ext cx="9144000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4.某同学在研究前18号元素时发现，可以将它们排成如图所示的蜗牛形状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，图中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每个点代表一种元素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点代表氢元素。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下列说法中不正确的是(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C_5_BD.10_2#f445046b2?htil=1&amp;sp=1&amp;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9144000" cy="843153"/>
              </a:xfrm>
              <a:prstGeom prst="rect">
                <a:avLst/>
              </a:prstGeom>
              <a:blipFill>
                <a:blip r:embed="rId4"/>
                <a:stretch>
                  <a:fillRect l="-1733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1_1#f445046b2.bracket?vopoq=1&amp;pid=2f547158d&amp;color=0,0,0&amp;vpa=4&amp;vtp=1"/>
          <p:cNvSpPr/>
          <p:nvPr/>
        </p:nvSpPr>
        <p:spPr>
          <a:xfrm>
            <a:off x="8455089" y="1410150"/>
            <a:ext cx="3746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0_3#f445046b2.choices?htil=1&amp;vopoq=1&amp;pid=2f547158d&amp;color=0,0,0&amp;vtp=1&amp;bbb=1"/>
              <p:cNvSpPr/>
              <p:nvPr/>
            </p:nvSpPr>
            <p:spPr>
              <a:xfrm>
                <a:off x="722376" y="1820613"/>
                <a:ext cx="9144000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点越远的元素，其原子半径越大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.虚线相连的元素处于同一族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.B、C的最高价氧化物对应的水化物可发生反应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.A、B组成的化合物中可能含有共价键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10_3#f445046b2.choices?htil=1&amp;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9144000" cy="1796034"/>
              </a:xfrm>
              <a:prstGeom prst="rect">
                <a:avLst/>
              </a:prstGeom>
              <a:blipFill>
                <a:blip r:embed="rId5"/>
                <a:stretch>
                  <a:fillRect l="-1733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2_1#f445046b2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结合题图可知A为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。从题图中可看出离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点越远的元素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，其原子半径不一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定越大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点远，但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的原子半径大于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；结合题图中的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点对应的元素可知虚线相连的元素均处于同一族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的最高价氧化物对应的水化物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，二者可发生反应生成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OH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离子键和共价键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2_1#f445046b2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>
                <a:blip r:embed="rId3"/>
                <a:stretch>
                  <a:fillRect l="-1587" r="-1077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81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93e2265b6?vopoq=1&amp;pid=2f547158d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93e2265b6.bracket?vopoq=1&amp;pid=2f547158d&amp;color=0,0,0&amp;vpa=5&amp;vtp=1"/>
          <p:cNvSpPr/>
          <p:nvPr/>
        </p:nvSpPr>
        <p:spPr>
          <a:xfrm>
            <a:off x="3165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3_2#93e2265b6.choices?vopoq=1&amp;pid=2f547158d&amp;color=0,0,0&amp;vtp=1&amp;bbb=1"/>
              <p:cNvSpPr/>
              <p:nvPr/>
            </p:nvSpPr>
            <p:spPr>
              <a:xfrm>
                <a:off x="722376" y="1367477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中的化学键类型相同，都属于离子化合物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三种元素组成的化合物一定只含共价键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.由于冰中水分子以氢键结合成排列规整的晶体，所以冰的密度比液态水小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分子中，各原子均满足最外层8电子的稳定结构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3_2#93e2265b6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7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5_1#93e2265b6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之间存在离子键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之间存在极性共价键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中只含有离子键，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化学键类型不同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三种元素组成的化合物可以是铵盐，如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中含有共价键和离子键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，B错误；冰中水分子间以氢键结合成排列规整的晶体，空隙较大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冰的密度小于液态水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中含有5个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原子最外层有10个电子，D错误。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5_1#93e2265b6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>
                <a:blip r:embed="rId3"/>
                <a:stretch>
                  <a:fillRect l="-1587" r="-3685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EX.16_1#93e2265b6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20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20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分子中原子是否达到8电子稳定结构的判断方法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1)经验规律法：若每个原子的最外层电子数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化合价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|=8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，则达到8电子稳定结构。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2)试写结构法：可写出该物质的结构式或电子式，再结合原子的最外层电子数进行判断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，若原子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形成的共价键数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=8−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最外层电子数，则该原子满足8电子稳定结构。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EX.16_1#93e2265b6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r="-1361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68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7f90e0f0.fixed?pid=314d2147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_BD#27f90e0f0.fixed?pid=314d2147d&amp;color=255,255,255&amp;vtp=1&amp;bbb=1"/>
          <p:cNvSpPr/>
          <p:nvPr/>
        </p:nvSpPr>
        <p:spPr>
          <a:xfrm>
            <a:off x="0" y="3776472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第四章综合检测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3116786e2?vopoq=1&amp;pid=2f547158d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[山西长治2024高一期末]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下列关于物质结构及元素周期律的叙述正确的是(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3116786e2.bracket?vopoq=1&amp;pid=2f547158d&amp;color=0,0,0&amp;vpa=6&amp;vtp=1"/>
          <p:cNvSpPr/>
          <p:nvPr/>
        </p:nvSpPr>
        <p:spPr>
          <a:xfrm>
            <a:off x="9388539" y="9529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7_2#3116786e2.choices?vopoq=1&amp;pid=2f547158d&amp;color=0,0,0&amp;vtp=1&amp;bbb=1"/>
              <p:cNvSpPr/>
              <p:nvPr/>
            </p:nvSpPr>
            <p:spPr>
              <a:xfrm>
                <a:off x="722376" y="1419674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A.多电子的原子中，在离核较近的区域内运动的电子能量较高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.卤族元素单质的熔点从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I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逐渐升高，碱金属单质的熔点从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也逐渐升高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.砹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为元素周期表第六周期第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Ⅶ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族元素，根据卤族元素性质推测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不溶于水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.原子最外层电子数为2或8时，该原子具有相对稳定的结构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7_2#3116786e2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674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9_1#3116786e2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多电子的原子中，在离核较近的区域内运动的电子能量较低，A错误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；碱金属单质的熔点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逐渐降低，B错误；由卤族元素单质及其化合物性质可知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AgCl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AgBr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均不溶于水，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AgAt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也不溶于水，C正确；原子最外电子层有8个电子(最外层为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层时，有2个电子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)的结构是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相对稳定的结构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9_1#3116786e2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587" r="-3741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03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0_1#eeafa048e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7.1934年约里奥·居里夫妇在核反应中用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粒子(即氦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)轰击金属原子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，开创了人造放射性核素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的先河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。该核反应原理：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𝑍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𝑊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He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𝑍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Y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原子的电子层数相同且最外层电子数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之和为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0_1#eeafa048e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25753"/>
              </a:xfrm>
              <a:prstGeom prst="rect">
                <a:avLst/>
              </a:prstGeom>
              <a:blipFill>
                <a:blip r:embed="rId3"/>
                <a:stretch>
                  <a:fillRect l="-1474" r="-737" b="-11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eeafa048e.bracket?vopoq=1&amp;pid=2f547158d&amp;color=0,0,0&amp;vpa=7&amp;vtp=1"/>
          <p:cNvSpPr/>
          <p:nvPr/>
        </p:nvSpPr>
        <p:spPr>
          <a:xfrm>
            <a:off x="4119626" y="18927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0_2#eeafa048e.choices?vopoq=1&amp;pid=2f547158d&amp;color=0,0,0&amp;vtp=1&amp;bbb=1"/>
              <p:cNvSpPr/>
              <p:nvPr/>
            </p:nvSpPr>
            <p:spPr>
              <a:xfrm>
                <a:off x="722376" y="2300165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的相对原子质量为26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均可形成三氯化物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的原子半径小于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仅有一种含氧酸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20_2#eeafa048e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0165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2_1#eeafa048e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由质量守恒可得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𝑊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=30+1−4=27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原子的最外层电子数为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的电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子层数相同且最外层电子数之和为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+2=8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的质量数为30，则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元素。由分析可知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的质量数是27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27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的相对原子质量近似为27，A错误；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铝元素、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磷元素都能与氯元素形成三氯化物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：三氯化铝、三氯化磷，B正确；同周期主族元素，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从左到右，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原子半径依次减小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的原子半径大于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，C错误；磷元素可以形成磷酸、亚磷酸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、偏磷酸等多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种含氧酸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2_1#eeafa048e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>
                <a:blip r:embed="rId3"/>
                <a:stretch>
                  <a:fillRect l="-1587" r="-2834" b="-5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368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3_1#5bbda5de7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为五种短周期元素。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是原子序数依次增大的同周期元素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，且最外层电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子数之和为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XZ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形成的简单气态化合物在标准状况下的密度为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0.76 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的质子数是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四种元素质子数之和的二分之一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。下列说法正确的是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3_1#5bbda5de7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>
                <a:blip r:embed="rId3"/>
                <a:stretch>
                  <a:fillRect l="-1474" r="-624" b="-8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5bbda5de7.bracket?vopoq=1&amp;pid=2f547158d&amp;color=0,0,0&amp;vpa=8&amp;vtp=1"/>
          <p:cNvSpPr/>
          <p:nvPr/>
        </p:nvSpPr>
        <p:spPr>
          <a:xfrm>
            <a:off x="922401" y="2324550"/>
            <a:ext cx="35560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3_2#5bbda5de7.choices?vopoq=1&amp;pid=2f547158d&amp;color=0,0,0&amp;vtp=1&amp;bbb=1"/>
              <p:cNvSpPr/>
              <p:nvPr/>
            </p:nvSpPr>
            <p:spPr>
              <a:xfrm>
                <a:off x="722376" y="2735013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的简单气态氢化物的热稳定性要强于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的简单气态氢化物分子间存在氢键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XZ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W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Z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均为共价化合物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在自然条件下有多种同素异形体存在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四种元素形成的化合物一定既有离子键，又有共价键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23_2#5bbda5de7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5013"/>
                <a:ext cx="10753344" cy="1796034"/>
              </a:xfrm>
              <a:prstGeom prst="rect">
                <a:avLst/>
              </a:prstGeom>
              <a:blipFill>
                <a:blip r:embed="rId4"/>
                <a:stretch>
                  <a:fillRect l="-1474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5_1#5bbda5de7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446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为五种短周期元素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是原子序数依次增大的同周期元素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，且最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外层电子数之和为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可形成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XZ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分子，假设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XZ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最外层电子数之和恰好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15，则假设成立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形成的简单气态化合物在标准状况下的密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0.76 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，其摩尔质量为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0.76 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×22.4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≈17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mol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质子数是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四种元素质子数之和的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的质子数为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×(6+7+8+1)=11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的简单气态氢化物的热稳定性要强于C，是因为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的非金属性强于C，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与氢键无关，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属于离子化合物，B错误；C在自然条件下有多种同素异形体存在，如金刚石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、石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墨等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，C正确；由C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四种元素形成的化合物不一定既有离子键又有共价键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中只含有共价键，D错误。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5_1#5bbda5de7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463034"/>
              </a:xfrm>
              <a:prstGeom prst="rect">
                <a:avLst/>
              </a:prstGeom>
              <a:blipFill>
                <a:blip r:embed="rId3"/>
                <a:stretch>
                  <a:fillRect l="-1587" r="-680" b="-3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4153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6_1#05b9892ab?sp=1&amp;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9.短周期元素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的原子序数递增，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是由这些元素组成的化合物，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离子化合物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，其中还含非极性共价键，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的单质，通常为无色无味的气体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。上述物质的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转化关系如图所示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6_1#05b9892ab?sp=1&amp;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283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05b9892ab.bracket?vopoq=1&amp;pid=2f547158d&amp;color=0,0,0&amp;vpa=9&amp;vtp=1"/>
          <p:cNvSpPr/>
          <p:nvPr/>
        </p:nvSpPr>
        <p:spPr>
          <a:xfrm>
            <a:off x="5227701" y="18673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26_2#05b9892ab?htil=2&amp;vopoq=1&amp;pid=2f547158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6180" y="2404813"/>
            <a:ext cx="2587752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26_3#05b9892ab.choices?htil=2&amp;vopoq=1&amp;pid=2f547158d&amp;color=0,0,0&amp;vtp=1&amp;bbb=1"/>
              <p:cNvSpPr/>
              <p:nvPr/>
            </p:nvSpPr>
            <p:spPr>
              <a:xfrm>
                <a:off x="722376" y="2277813"/>
                <a:ext cx="8037576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A.原子半径：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.简单阴离子的还原性：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两种元素组成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.图中转化过程中，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物质在作为反应物时，均既是氧化剂又是还原剂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26_3#05b9892ab.choices?htil=2&amp;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3"/>
                <a:ext cx="8037576" cy="1796034"/>
              </a:xfrm>
              <a:prstGeom prst="rect">
                <a:avLst/>
              </a:prstGeom>
              <a:blipFill>
                <a:blip r:embed="rId5"/>
                <a:stretch>
                  <a:fillRect l="-1973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2017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8_1#05b9892ab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395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为短周期元素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的单质，且通常为无色无味气体，则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与离子化合物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反应均可生成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，结合元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素化合物知识可知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中一种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分别对应为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中一种，可知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W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。原子半径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错误；单质的氧化性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，则简单阴离子还原性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中燃烧生成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中一定含有C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两种元素，可能含有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中氧元素的化合价既降低又升高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在两个反应中均既是氧化剂又是还原剂，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28_1#05b9892ab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55034"/>
              </a:xfrm>
              <a:prstGeom prst="rect">
                <a:avLst/>
              </a:prstGeom>
              <a:blipFill>
                <a:blip r:embed="rId3"/>
                <a:stretch>
                  <a:fillRect l="-1587" r="-1531" b="-3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7393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9_1#42a421b10?sp=1&amp;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[安徽合肥2024期中联考]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一种离子液体结构如图,其中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位于同一短周期且原子序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数依次增大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的一种同位素可用于考古断代。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29_1#42a421b10?sp=1&amp;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227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42a421b10.bracket?vopoq=1&amp;pid=2f547158d&amp;color=0,0,0&amp;vpa=10&amp;vtp=1"/>
          <p:cNvSpPr/>
          <p:nvPr/>
        </p:nvSpPr>
        <p:spPr>
          <a:xfrm>
            <a:off x="7986776" y="1410150"/>
            <a:ext cx="3571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29_2#42a421b10?htil=3&amp;vopoq=1&amp;pid=2f547158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7673" y="1947613"/>
            <a:ext cx="3346704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29_3#42a421b10.choices?htil=3&amp;vopoq=1&amp;pid=2f547158d&amp;color=0,0,0&amp;vtp=1&amp;bbb=1"/>
              <p:cNvSpPr/>
              <p:nvPr/>
            </p:nvSpPr>
            <p:spPr>
              <a:xfrm>
                <a:off x="722376" y="1820613"/>
                <a:ext cx="7269480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A.简单氢化物沸点: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.最高价氧化物对应水化物的酸性: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.原子半径: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.阴离子中所有原子最外层均满足8电子稳定结构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5_BD.29_3#42a421b10.choices?htil=3&amp;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7269480" cy="1796034"/>
              </a:xfrm>
              <a:prstGeom prst="rect">
                <a:avLst/>
              </a:prstGeom>
              <a:blipFill>
                <a:blip r:embed="rId5"/>
                <a:stretch>
                  <a:fillRect l="-2181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1_1#42a421b10?vopoq=1&amp;pid=2f547158d&amp;color=0,0,0&amp;vtp=1&amp;bt=1&amp;bbb=1&amp;hb=1"/>
              <p:cNvSpPr/>
              <p:nvPr/>
            </p:nvSpPr>
            <p:spPr>
              <a:xfrm>
                <a:off x="722377" y="972000"/>
                <a:ext cx="10749631" cy="3027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位于同一短周期且原子序数依次增大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的一种同位素可用于考古断代,可推知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C元素;结合该化合物中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形成3个共价键,可知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Z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只能形成1个共价键,则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;题中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复杂阴离子带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1个单位负电荷,可知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为B元素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分子间存在氢键,其沸点高于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;非金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,则最高价氧化物对应水化物的酸性:硝酸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硼酸,B错误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;同周期主族元素从左到右原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子半径逐渐减小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,即原子半径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;阴离子的电子式为</a:t>
                </a:r>
                <a:r>
                  <a:rPr lang="en-US" altLang="zh-CN" sz="26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，阴离子中所有原子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最外层均满足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8电子稳定结构,D正确。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1_1#42a421b10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3027934"/>
              </a:xfrm>
              <a:prstGeom prst="rect">
                <a:avLst/>
              </a:prstGeom>
              <a:blipFill>
                <a:blip r:embed="rId3"/>
                <a:stretch>
                  <a:fillRect l="-1588" r="-964" b="-5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31_1#42a421b10?vopoq=1&amp;pid=2f547158d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5775" y="2983680"/>
            <a:ext cx="722376" cy="59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009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4e9bb3099?sp=1&amp;vopoq=1&amp;pid=2f68a6c33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11.(11分)下面是某化学兴趣小组的同学设计的实验方案。其实验设计如表：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O_5_BD.32_2#4e9bb3099?colgroup=4,36&amp;vopoq=1&amp;pid=2f68a6c33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79735606"/>
                  </p:ext>
                </p:extLst>
              </p:nvPr>
            </p:nvGraphicFramePr>
            <p:xfrm>
              <a:off x="722376" y="1499939"/>
              <a:ext cx="10725912" cy="209638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183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将一小块金属钠放入滴有酚酞溶液的冷水中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镁条经过处理后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将其放入试管中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向试管中加入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2 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水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并滴入2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滴酚酞溶液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过一会儿加热试管至水沸腾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镁条和铝条经处理后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分别投入浓度相同的稀盐酸中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O_5_BD.32_2#4e9bb3099?colgroup=4,36&amp;vopoq=1&amp;pid=2f68a6c33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79735606"/>
                  </p:ext>
                </p:extLst>
              </p:nvPr>
            </p:nvGraphicFramePr>
            <p:xfrm>
              <a:off x="722376" y="1499939"/>
              <a:ext cx="10725912" cy="209638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183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实验内容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将一小块金属钠放入滴有酚酞溶液的冷水中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225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981" t="-103704" r="-129" b="-659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镁条和铝条经处理后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分别投入浓度相同的稀盐酸中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观察现象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O_5_BD.32_3#4e9bb3099?vopoq=1&amp;pid=2f68a6c33&amp;color=0,0,0&amp;vtp=1&amp;bbb=1"/>
          <p:cNvSpPr/>
          <p:nvPr/>
        </p:nvSpPr>
        <p:spPr>
          <a:xfrm>
            <a:off x="722376" y="3735139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请回答下列问题：</a:t>
            </a:r>
            <a:endParaRPr lang="en-US" altLang="zh-CN" sz="2000" dirty="0"/>
          </a:p>
        </p:txBody>
      </p:sp>
      <p:sp>
        <p:nvSpPr>
          <p:cNvPr id="5" name="QB_6_BD.33_1#464f5c4f6?vopoq=1&amp;pid=4e9bb3099&amp;color=0,0,0&amp;vtp=1&amp;bbb=1&amp;hb=1"/>
          <p:cNvSpPr/>
          <p:nvPr/>
        </p:nvSpPr>
        <p:spPr>
          <a:xfrm>
            <a:off x="722376" y="419335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(1)实验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②中的现象是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34_1#464f5c4f6.blank?vopoq=1&amp;pid=4e9bb3099&amp;color=0,0,0&amp;vpa=11&amp;vtp=1&amp;bbb=1"/>
          <p:cNvSpPr/>
          <p:nvPr/>
        </p:nvSpPr>
        <p:spPr>
          <a:xfrm>
            <a:off x="3081401" y="4155255"/>
            <a:ext cx="297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未加热时没有明显的现象</a:t>
            </a:r>
            <a:endParaRPr lang="en-US" altLang="zh-CN" sz="2000" dirty="0"/>
          </a:p>
        </p:txBody>
      </p:sp>
      <p:sp>
        <p:nvSpPr>
          <p:cNvPr id="7" name="QB_6_AN.35_1#464f5c4f6.blank?vopoq=1&amp;pid=4e9bb3099&amp;color=0,0,0&amp;vpa=12&amp;vtp=1&amp;bbb=1&amp;hb=1"/>
          <p:cNvSpPr/>
          <p:nvPr/>
        </p:nvSpPr>
        <p:spPr>
          <a:xfrm>
            <a:off x="722377" y="4155255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加热后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，镁条表面有气泡生成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，镁条周围的溶液由无色变成红色</a:t>
            </a:r>
            <a:endParaRPr lang="en-US" altLang="zh-CN" sz="2000" dirty="0"/>
          </a:p>
        </p:txBody>
      </p:sp>
      <p:sp>
        <p:nvSpPr>
          <p:cNvPr id="8" name="QB_6_AS.36_1#464f5c4f6?vopoq=1&amp;pid=4e9bb3099&amp;color=0,0,0&amp;vtp=1&amp;bbb=1&amp;hb=1"/>
          <p:cNvSpPr/>
          <p:nvPr/>
        </p:nvSpPr>
        <p:spPr>
          <a:xfrm>
            <a:off x="722376" y="513798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镁条在常温下几乎和水不反应，但将水加热至沸腾时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，镁条能和水反应生成氢氧化镁和氢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，镁条表面产生气泡，且溶液由无色变成红色。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653d910fd?vopoq=1&amp;pid=4e9bb3099&amp;color=0,0,0&amp;vtp=1&amp;bt=1&amp;bbb=1&amp;hb=1"/>
          <p:cNvSpPr/>
          <p:nvPr/>
        </p:nvSpPr>
        <p:spPr>
          <a:xfrm>
            <a:off x="722376" y="10101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)根据实验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填实验序号)能直接比较出镁与铝的化学性质的差异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。请你再另外补充一个具体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的实验方案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(要求：简单可行，原理不能与上述实验相同)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来进一步探究镁和铝的金属性强弱：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38_1#653d910fd.blank?vopoq=1&amp;pid=4e9bb3099&amp;color=0,0,0&amp;vpa=13&amp;vtp=1"/>
          <p:cNvSpPr/>
          <p:nvPr/>
        </p:nvSpPr>
        <p:spPr>
          <a:xfrm>
            <a:off x="2065401" y="972000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39_1#653d910fd.blank?vopoq=1&amp;pid=4e9bb3099&amp;color=0,0,0&amp;vpa=14&amp;vtp=1&amp;bbb=1"/>
              <p:cNvSpPr/>
              <p:nvPr/>
            </p:nvSpPr>
            <p:spPr>
              <a:xfrm>
                <a:off x="744601" y="1951424"/>
                <a:ext cx="8790432" cy="303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分别向盛有相同浓度的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𝐌𝐠𝐂𝐥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𝐀𝐥𝐂𝐥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溶液的试管中滴加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𝐍𝐚𝐎𝐇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溶液至过量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QB_6_AN.39_1#653d910fd.blank?vopoq=1&amp;pid=4e9bb3099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01" y="1951424"/>
                <a:ext cx="8790432" cy="303784"/>
              </a:xfrm>
              <a:prstGeom prst="rect">
                <a:avLst/>
              </a:prstGeom>
              <a:blipFill>
                <a:blip r:embed="rId3"/>
                <a:stretch>
                  <a:fillRect l="-763" t="-28000" r="-832" b="-5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40_1#653d910fd?vopoq=1&amp;pid=4e9bb3099&amp;color=0,0,0&amp;vtp=1&amp;bbb=1&amp;hb=1"/>
              <p:cNvSpPr/>
              <p:nvPr/>
            </p:nvSpPr>
            <p:spPr>
              <a:xfrm>
                <a:off x="722376" y="2417895"/>
                <a:ext cx="10753344" cy="13559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根据镁条和铝条与相同浓度的稀盐酸反应的剧烈程度，可比较二者的化学性质的差异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。还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可以分别向盛有相同浓度的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溶液的试管中滴加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溶液至过量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，根据实验现象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，比较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的金属性强弱。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40_1#653d910fd?vopoq=1&amp;pid=4e9bb30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17895"/>
                <a:ext cx="10753344" cy="1355979"/>
              </a:xfrm>
              <a:prstGeom prst="rect">
                <a:avLst/>
              </a:prstGeom>
              <a:blipFill>
                <a:blip r:embed="rId4"/>
                <a:stretch>
                  <a:fillRect l="-1587" t="-450" r="-1531" b="-126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b401aefb6?vopoq=1&amp;pid=4e9bb3099&amp;color=0,0,0&amp;vtp=1&amp;bt=1&amp;bbb=1&amp;hb=1"/>
          <p:cNvSpPr/>
          <p:nvPr/>
        </p:nvSpPr>
        <p:spPr>
          <a:xfrm>
            <a:off x="722376" y="10101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)该实验能得出的元素性质递变规律是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42_1#b401aefb6.blank?vopoq=1&amp;pid=4e9bb3099&amp;color=0,0,0&amp;vpa=15&amp;vtp=1&amp;bbb=1&amp;hb=1"/>
          <p:cNvSpPr/>
          <p:nvPr/>
        </p:nvSpPr>
        <p:spPr>
          <a:xfrm>
            <a:off x="722377" y="972000"/>
            <a:ext cx="10749631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同周期主族元素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，随着原子序数的递增，金属性逐渐减弱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43_1#b401aefb6?vopoq=1&amp;pid=4e9bb3099&amp;color=0,0,0&amp;vtp=1&amp;bbb=1&amp;hb=1"/>
              <p:cNvSpPr/>
              <p:nvPr/>
            </p:nvSpPr>
            <p:spPr>
              <a:xfrm>
                <a:off x="722376" y="1862777"/>
                <a:ext cx="10753344" cy="1415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根据实验①②可知金属性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，根据实验③可知金属性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，即由整个实验可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知金属性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，即可得出结论：同周期主族元素，随着原子序数的递增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，金属性逐渐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6_AS.43_1#b401aefb6?vopoq=1&amp;pid=4e9bb30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62777"/>
                <a:ext cx="10753344" cy="1415034"/>
              </a:xfrm>
              <a:prstGeom prst="rect">
                <a:avLst/>
              </a:prstGeom>
              <a:blipFill>
                <a:blip r:embed="rId3"/>
                <a:stretch>
                  <a:fillRect l="-1587" r="-1417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0716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aafba8caa?sp=1&amp;vopoq=1&amp;pid=2f68a6c33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12.(12分)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[湖南名校2024高一期末联考]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元素周期表是学习物质结构和性质的重要工具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。如图是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元素周期表的一部分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，表中所列序号代表对应的元素。请回答下列问题：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pic>
        <p:nvPicPr>
          <p:cNvPr id="3" name="QO_5_BD.44_2#aafba8caa?vopoq=1&amp;pid=2f68a6c3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320" y="1957139"/>
            <a:ext cx="4791456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BD.45_1#8544ac79c?vopoq=1&amp;pid=aafba8caa&amp;color=0,0,0&amp;vtp=1&amp;bbb=1"/>
          <p:cNvSpPr/>
          <p:nvPr/>
        </p:nvSpPr>
        <p:spPr>
          <a:xfrm>
            <a:off x="722376" y="3176339"/>
            <a:ext cx="11020425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)表中元素非金属性最强的是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填元素符号)，元素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⑧在周期表中的位置是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46_1#8544ac79c.blank?vopoq=1&amp;pid=aafba8caa&amp;color=0,0,0&amp;vpa=16&amp;vtp=1&amp;bbb=1"/>
              <p:cNvSpPr/>
              <p:nvPr/>
            </p:nvSpPr>
            <p:spPr>
              <a:xfrm>
                <a:off x="4149788" y="3213867"/>
                <a:ext cx="27463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𝐅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46_1#8544ac79c.blank?vopoq=1&amp;pid=aafba8caa&amp;color=0,0,0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788" y="3213867"/>
                <a:ext cx="274638" cy="285052"/>
              </a:xfrm>
              <a:prstGeom prst="rect">
                <a:avLst/>
              </a:prstGeom>
              <a:blipFill>
                <a:blip r:embed="rId4"/>
                <a:stretch>
                  <a:fillRect l="-11111" r="-6667" b="-12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47_1#8544ac79c.blank?vopoq=1&amp;pid=aafba8caa&amp;color=0,0,0&amp;vpa=17&amp;vtp=1&amp;bbb=1"/>
              <p:cNvSpPr/>
              <p:nvPr/>
            </p:nvSpPr>
            <p:spPr>
              <a:xfrm>
                <a:off x="9193276" y="3206819"/>
                <a:ext cx="2135188" cy="303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第四周期第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Ⅶ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族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QB_6_AN.47_1#8544ac79c.blank?vopoq=1&amp;pid=aafba8caa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276" y="3206819"/>
                <a:ext cx="2135188" cy="303784"/>
              </a:xfrm>
              <a:prstGeom prst="rect">
                <a:avLst/>
              </a:prstGeom>
              <a:blipFill>
                <a:blip r:embed="rId5"/>
                <a:stretch>
                  <a:fillRect l="-3143" t="-28000" r="-3429" b="-5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48_1#8544ac79c?vopoq=1&amp;pid=aafba8caa&amp;color=0,0,0&amp;vtp=1&amp;bbb=1&amp;hb=1"/>
              <p:cNvSpPr/>
              <p:nvPr/>
            </p:nvSpPr>
            <p:spPr>
              <a:xfrm>
                <a:off x="722376" y="3661606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同一周期从左到右主族元素的非金属性逐渐增强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，同一主族从上到下元素的非金属性逐渐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，故题中八种元素非金属性最强的是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；元素⑧为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，在周期表中位于第四周期第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Ⅶ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族。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6_AS.48_1#8544ac79c?vopoq=1&amp;pid=aafba8c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1606"/>
                <a:ext cx="10753344" cy="907034"/>
              </a:xfrm>
              <a:prstGeom prst="rect">
                <a:avLst/>
              </a:prstGeom>
              <a:blipFill>
                <a:blip r:embed="rId6"/>
                <a:stretch>
                  <a:fillRect l="-1587" r="-22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_1#5cc51ff17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[福建厦门2024高一月考]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最近医学界通过用放射性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标记的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,发现一种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的羧酸衍生物在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特定条件下可通过断裂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杀死细胞,从而抑制艾滋病病毒。则下列有关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的说法正确的是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1_1#5cc51ff17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680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5cc51ff17.bracket?vopoq=1&amp;pid=2f547158d&amp;color=0,0,0&amp;vpa=1&amp;vtp=1"/>
          <p:cNvSpPr/>
          <p:nvPr/>
        </p:nvSpPr>
        <p:spPr>
          <a:xfrm>
            <a:off x="909701" y="18673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_2#5cc51ff17.choices?vopoq=1&amp;pid=2f547158d&amp;color=0,0,0&amp;vtp=1&amp;bbb=1"/>
              <p:cNvSpPr/>
              <p:nvPr/>
            </p:nvSpPr>
            <p:spPr>
              <a:xfrm>
                <a:off x="722376" y="2277814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中普通碳原子的化学性质不同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原子中所含中子数相同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互为同素异形体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互为同位素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1_2#5cc51ff17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7814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8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9_1#36bb08e52?vopoq=1&amp;pid=aafba8caa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(2)由上述元素形成的最高价氧化物对应的水化物中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，酸性最强的是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填物质名称)。</a:t>
            </a:r>
            <a:endParaRPr lang="en-US" altLang="zh-CN" sz="2000" dirty="0"/>
          </a:p>
        </p:txBody>
      </p:sp>
      <p:sp>
        <p:nvSpPr>
          <p:cNvPr id="3" name="QB_6_AN.50_1#36bb08e52.blank?vopoq=1&amp;pid=aafba8caa&amp;color=0,0,0&amp;vpa=18&amp;vtp=1&amp;bbb=1"/>
          <p:cNvSpPr/>
          <p:nvPr/>
        </p:nvSpPr>
        <p:spPr>
          <a:xfrm>
            <a:off x="8161401" y="952950"/>
            <a:ext cx="946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高氯酸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51_1#36bb08e52?vopoq=1&amp;pid=aafba8caa&amp;color=0,0,0&amp;vtp=1&amp;bbb=1&amp;hb=1"/>
              <p:cNvSpPr/>
              <p:nvPr/>
            </p:nvSpPr>
            <p:spPr>
              <a:xfrm>
                <a:off x="722376" y="140557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元素非金属性越强，最高价氧化物对应的水化物酸性越强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没有最高正价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，剩余元素中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非金属性最强的是氯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，则最高价氧化物对应的水化物的酸性最强的是高氯酸。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6_AS.51_1#36bb08e52?vopoq=1&amp;pid=aafba8c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907034"/>
              </a:xfrm>
              <a:prstGeom prst="rect">
                <a:avLst/>
              </a:prstGeom>
              <a:blipFill>
                <a:blip r:embed="rId3"/>
                <a:stretch>
                  <a:fillRect l="-158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2_1#262ca3f93?vopoq=1&amp;pid=aafba8caa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(3)表中某些元素的原子可形成与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具有相同电子层结构的简单离子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，这些离子的半径由大到小的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顺序是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填离子符号)。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52_1#262ca3f93?vopoq=1&amp;pid=aafba8c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53_1#262ca3f93.blank?vopoq=1&amp;pid=aafba8caa&amp;color=0,0,0&amp;vpa=19&amp;vtp=1&amp;bbb=1"/>
              <p:cNvSpPr/>
              <p:nvPr/>
            </p:nvSpPr>
            <p:spPr>
              <a:xfrm>
                <a:off x="1508188" y="1460631"/>
                <a:ext cx="2114169" cy="3041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𝐂𝐥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𝐂𝐚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53_1#262ca3f93.blank?vopoq=1&amp;pid=aafba8caa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188" y="1460631"/>
                <a:ext cx="2114169" cy="304102"/>
              </a:xfrm>
              <a:prstGeom prst="rect">
                <a:avLst/>
              </a:prstGeom>
              <a:blipFill>
                <a:blip r:embed="rId4"/>
                <a:stretch>
                  <a:fillRect l="-865" t="-2041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54_1#262ca3f93?vopoq=1&amp;pid=aafba8caa&amp;color=0,0,0&amp;vtp=1&amp;bbb=1&amp;hb=1"/>
              <p:cNvSpPr/>
              <p:nvPr/>
            </p:nvSpPr>
            <p:spPr>
              <a:xfrm>
                <a:off x="722376" y="1820613"/>
                <a:ext cx="10753344" cy="14143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具有相同电子层结构的简单离子对应的原子为与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同周期的非金属元素和下一周期的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金属元素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；三种离子核外电子排布相同，核电荷数越大，离子半径越小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，离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子半径的大小顺序是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54_1#262ca3f93?vopoq=1&amp;pid=aafba8c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3"/>
                <a:ext cx="10753344" cy="1414336"/>
              </a:xfrm>
              <a:prstGeom prst="rect">
                <a:avLst/>
              </a:prstGeom>
              <a:blipFill>
                <a:blip r:embed="rId5"/>
                <a:stretch>
                  <a:fillRect l="-1587" r="-1190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5_1#3cbeffc02?vopoq=1&amp;pid=aafba8caa&amp;color=0,0,0&amp;vtp=1&amp;bt=1&amp;bbb=1"/>
              <p:cNvSpPr/>
              <p:nvPr/>
            </p:nvSpPr>
            <p:spPr>
              <a:xfrm>
                <a:off x="722376" y="972000"/>
                <a:ext cx="10753344" cy="5424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(4)①与⑤可形成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18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微粒，</a:t>
                </a:r>
                <a:r>
                  <a:rPr lang="en-US" altLang="zh-CN" sz="2000" b="0" i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写出该微粒的电子式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_</a:t>
                </a:r>
                <a:r>
                  <a:rPr lang="en-US" altLang="zh-CN" sz="2850" b="1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55_1#3cbeffc02?vopoq=1&amp;pid=aafba8c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42417"/>
              </a:xfrm>
              <a:prstGeom prst="rect">
                <a:avLst/>
              </a:prstGeom>
              <a:blipFill>
                <a:blip r:embed="rId3"/>
                <a:stretch>
                  <a:fillRect l="-1474" b="-2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AN.57_1#3cbeffc02?vopoq=1&amp;pid=aafba8caa&amp;color=0,0,0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3956" y="1089601"/>
            <a:ext cx="512064" cy="3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58_1#3cbeffc02?vopoq=1&amp;pid=aafba8caa&amp;color=0,0,0&amp;vtp=1&amp;bbb=1"/>
              <p:cNvSpPr/>
              <p:nvPr/>
            </p:nvSpPr>
            <p:spPr>
              <a:xfrm>
                <a:off x="722377" y="1585472"/>
                <a:ext cx="10749631" cy="425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氢元素与硫元素形成的18电子微粒为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，电子式为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58_1#3cbeffc02?vopoq=1&amp;pid=aafba8ca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585472"/>
                <a:ext cx="10749631" cy="425260"/>
              </a:xfrm>
              <a:prstGeom prst="rect">
                <a:avLst/>
              </a:prstGeom>
              <a:blipFill>
                <a:blip r:embed="rId5"/>
                <a:stretch>
                  <a:fillRect l="-1588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6_AS.58_1#3cbeffc02?vopoq=1&amp;pid=aafba8caa&amp;color=0,0,0&amp;tib=255,255,255&amp;iip=1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0618" y="1669356"/>
            <a:ext cx="512064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59_1#5b0e17dfc?sp=1&amp;vopoq=1&amp;pid=aafba8caa&amp;color=0,0,0&amp;vtp=1&amp;bt=1&amp;bb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(5)欲比较⑤与⑥的非金属性强弱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，下列说法可作为判断依据的是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.比较⑤⑥两种元素单质的沸点高低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.比较⑤⑥两种元素单质与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化合的难易程度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.比较⑤⑥两种元素简单氢化物的稳定性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.比较⑤⑥两种元素的氧化物对应水化物的酸性强弱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59_1#5b0e17dfc?sp=1&amp;vopoq=1&amp;pid=aafba8c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>
                <a:blip r:embed="rId3"/>
                <a:stretch>
                  <a:fillRect l="-1474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0_1#5b0e17dfc.blank?vopoq=1&amp;pid=aafba8caa&amp;color=0,0,0&amp;vpa=21&amp;vtp=1&amp;bbb=1"/>
              <p:cNvSpPr/>
              <p:nvPr/>
            </p:nvSpPr>
            <p:spPr>
              <a:xfrm>
                <a:off x="7959789" y="1027307"/>
                <a:ext cx="406400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𝐛𝐜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0_1#5b0e17dfc.blank?vopoq=1&amp;pid=aafba8caa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789" y="1027307"/>
                <a:ext cx="406400" cy="285052"/>
              </a:xfrm>
              <a:prstGeom prst="rect">
                <a:avLst/>
              </a:prstGeom>
              <a:blipFill>
                <a:blip r:embed="rId4"/>
                <a:stretch>
                  <a:fillRect l="-7576" r="-7576" b="-15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61_1#5b0e17dfc?vopoq=1&amp;pid=aafba8caa&amp;color=0,0,0&amp;vtp=1&amp;bbb=1&amp;hb=1"/>
              <p:cNvSpPr/>
              <p:nvPr/>
            </p:nvSpPr>
            <p:spPr>
              <a:xfrm>
                <a:off x="722376" y="3215327"/>
                <a:ext cx="10753344" cy="27656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，⑥为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，两种元素形成的单质为硫和氯气，单质的沸点高低与单质形态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、分子间作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用力等因素有关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，与非金属性强弱无关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错误；非金属元素单质越易与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非金属性越强，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可以通过比较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⑤⑥两种元素单质与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化合的难易程度比较非金属性强弱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；非金属元素简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单氢化物越稳定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，非金属性越强，可以通过比较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⑤⑥两种元素简单氢化物的稳定性比较非金属性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强弱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正确；非金属元素非金属性越强，最高价氧化物的水化物酸性越强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，选项没有说明是最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高价氧化物的水化物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61_1#5b0e17dfc?vopoq=1&amp;pid=aafba8c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15327"/>
                <a:ext cx="10753344" cy="2765679"/>
              </a:xfrm>
              <a:prstGeom prst="rect">
                <a:avLst/>
              </a:prstGeom>
              <a:blipFill>
                <a:blip r:embed="rId5"/>
                <a:stretch>
                  <a:fillRect l="-1587" r="-2551" b="-6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2_1#f1ec2dd91?vopoq=1&amp;pid=aafba8ca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(6)元素③和④的金属性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：③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(填“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”)，元素④的单质可与元素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③的最高价氧化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物的水化物反应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写出该反应的化学方程式：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62_1#f1ec2dd91?vopoq=1&amp;pid=aafba8c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794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3_1#f1ec2dd91.blank?vopoq=1&amp;pid=aafba8caa&amp;color=0,0,0&amp;vpa=22&amp;vtp=1&amp;bbb=1"/>
              <p:cNvSpPr/>
              <p:nvPr/>
            </p:nvSpPr>
            <p:spPr>
              <a:xfrm>
                <a:off x="3870389" y="1027307"/>
                <a:ext cx="320675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3_1#f1ec2dd91.blank?vopoq=1&amp;pid=aafba8caa&amp;color=0,0,0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0389" y="1027307"/>
                <a:ext cx="320675" cy="285052"/>
              </a:xfrm>
              <a:prstGeom prst="rect">
                <a:avLst/>
              </a:prstGeom>
              <a:blipFill>
                <a:blip r:embed="rId4"/>
                <a:stretch>
                  <a:fillRect l="-3774" r="-3774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64_1#f1ec2dd91.blank?vopoq=1&amp;pid=aafba8caa&amp;color=0,0,0&amp;vpa=23&amp;vtp=1&amp;bbb=1&amp;rh=26.38504&amp;hb=1"/>
              <p:cNvSpPr/>
              <p:nvPr/>
            </p:nvSpPr>
            <p:spPr>
              <a:xfrm>
                <a:off x="722377" y="1442597"/>
                <a:ext cx="10749631" cy="61207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2500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𝟐𝐀𝐥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𝟐𝐍𝐚𝐎𝐇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𝟔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𝟐𝐍𝐚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[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𝐀𝐥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𝐎𝐇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𝟒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]+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64_1#f1ec2dd91.blank?vopoq=1&amp;pid=aafba8caa&amp;color=0,0,0&amp;vpa=23&amp;vtp=1&amp;bbb=1&amp;rh=26.3850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442597"/>
                <a:ext cx="10749631" cy="612077"/>
              </a:xfrm>
              <a:prstGeom prst="rect">
                <a:avLst/>
              </a:prstGeom>
              <a:blipFill>
                <a:blip r:embed="rId5"/>
                <a:stretch>
                  <a:fillRect l="-851" t="-1000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65_1#f1ec2dd91?vopoq=1&amp;pid=aafba8caa&amp;color=0,0,0&amp;vtp=1&amp;bbb=1&amp;hb=1"/>
              <p:cNvSpPr/>
              <p:nvPr/>
            </p:nvSpPr>
            <p:spPr>
              <a:xfrm>
                <a:off x="722376" y="2281877"/>
                <a:ext cx="10753344" cy="13646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，④为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，同一周期从左到右，元素金属性逐渐减弱，金属性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③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③的最高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价氧化物的水化物是氢氧化钠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，铝是两性金属，可以与氢氧化钠反应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，反应的化学方程式为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NaOH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2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Al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]+3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65_1#f1ec2dd91?vopoq=1&amp;pid=aafba8c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1364679"/>
              </a:xfrm>
              <a:prstGeom prst="rect">
                <a:avLst/>
              </a:prstGeom>
              <a:blipFill>
                <a:blip r:embed="rId6"/>
                <a:stretch>
                  <a:fillRect l="-1587" r="-1361"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S.66_1#aafba8caa?vopoq=1&amp;pid=2f68a6c33&amp;color=0,0,0&amp;vtp=1&amp;bt=1&amp;bbb=1&amp;hb=1"/>
              <p:cNvSpPr/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由元素在周期表中的位置可知①为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，③为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，④为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，⑤为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，⑥为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，⑦为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5_AS.66_1#aafba8caa?vopoq=1&amp;pid=2f68a6c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7034"/>
              </a:xfrm>
              <a:prstGeom prst="rect">
                <a:avLst/>
              </a:prstGeom>
              <a:blipFill>
                <a:blip r:embed="rId3"/>
                <a:stretch>
                  <a:fillRect l="-1587" r="-1871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043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7_1#26731c47b?vopoq=1&amp;pid=2f68a6c33&amp;color=0,0,0&amp;vtp=1&amp;bt=1&amp;bbb=1"/>
          <p:cNvSpPr/>
          <p:nvPr/>
        </p:nvSpPr>
        <p:spPr>
          <a:xfrm>
            <a:off x="722376" y="972000"/>
            <a:ext cx="10753344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13.(12分)回答下列问题：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68_1#6e53dd78e?vopoq=1&amp;pid=26731c47b&amp;color=0,0,0&amp;vtp=1&amp;bbb=1"/>
              <p:cNvSpPr/>
              <p:nvPr/>
            </p:nvSpPr>
            <p:spPr>
              <a:xfrm>
                <a:off x="722376" y="1419548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(1)硒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与硫位于同一主族，均是生命必需元素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。下列推断正确的是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C_6_BD.68_1#6e53dd78e?vopoq=1&amp;pid=26731c4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19548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69_1#6e53dd78e.blank?vopoq=1&amp;pid=26731c47b&amp;color=0,0,0&amp;vpa=24&amp;vtp=1&amp;bbb=1"/>
          <p:cNvSpPr/>
          <p:nvPr/>
        </p:nvSpPr>
        <p:spPr>
          <a:xfrm>
            <a:off x="8366189" y="1362398"/>
            <a:ext cx="5762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68_2#6e53dd78e.choices?vopoq=1&amp;pid=26731c47b&amp;color=0,0,0&amp;vtp=1&amp;bbb=1"/>
              <p:cNvSpPr/>
              <p:nvPr/>
            </p:nvSpPr>
            <p:spPr>
              <a:xfrm>
                <a:off x="722376" y="1811089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A.硒元素的最低负化合价为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.硒的氧化物对应的水化物属于强酸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.稳定性：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.二氧化硒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既有氧化性也有还原性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6_BD.68_2#6e53dd78e.choices?vopoq=1&amp;pid=26731c47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1089"/>
                <a:ext cx="10753344" cy="843153"/>
              </a:xfrm>
              <a:prstGeom prst="rect">
                <a:avLst/>
              </a:prstGeom>
              <a:blipFill>
                <a:blip r:embed="rId4"/>
                <a:stretch>
                  <a:fillRect l="-1474" b="-188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70_1#6e53dd78e?vopoq=1&amp;pid=26731c47b&amp;color=0,0,0&amp;vtp=1&amp;bbb=1&amp;hb=1"/>
              <p:cNvSpPr/>
              <p:nvPr/>
            </p:nvSpPr>
            <p:spPr>
              <a:xfrm>
                <a:off x="722376" y="2655639"/>
                <a:ext cx="10753344" cy="2735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硒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与硫位于同一主族，最外层均有6个电子，且均为非金属元素，最低负价均为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的氧化物对应的水化物有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同族，性质相似，则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的氧化物对应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的水化物有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的非金属性弱于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，因此酸性大小关系为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是弱酸，则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为弱酸，B错误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的非金属性强于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的稳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定性强于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的最高正价为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价，最低负价为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SeO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处于中间价态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，既有氧化性又有还原性，D正确。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6" name="QC_6_AS.70_1#6e53dd78e?vopoq=1&amp;pid=26731c4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55639"/>
                <a:ext cx="10753344" cy="2735834"/>
              </a:xfrm>
              <a:prstGeom prst="rect">
                <a:avLst/>
              </a:prstGeom>
              <a:blipFill>
                <a:blip r:embed="rId5"/>
                <a:stretch>
                  <a:fillRect l="-1587" t="-223" r="-2268" b="-5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1_1#7edf2c1d6?vopoq=1&amp;pid=26731c47b&amp;color=0,0,0&amp;vtp=1&amp;bt=1&amp;bbb=1"/>
              <p:cNvSpPr/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(2)氮是自然界各种生物体生命活动不可缺少的重要元素，磷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、砷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也是氮族元素。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6_BD.71_1#7edf2c1d6?vopoq=1&amp;pid=26731c4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9034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S.72_1#7edf2c1d6?vopoq=1&amp;pid=26731c47b&amp;color=0,0,0&amp;vtp=1&amp;bbb=1&amp;hb=1"/>
              <p:cNvSpPr/>
              <p:nvPr/>
            </p:nvSpPr>
            <p:spPr>
              <a:xfrm>
                <a:off x="722376" y="1372939"/>
                <a:ext cx="10753344" cy="13646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的化合价为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发生氧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化还原反应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被还原为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，根据得失电子守恒及原子守恒可得反应的化学方程式为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As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+4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HNO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6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AsO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3" name="QO_6_AS.72_1#7edf2c1d6?vopoq=1&amp;pid=26731c4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72939"/>
                <a:ext cx="10753344" cy="1364679"/>
              </a:xfrm>
              <a:prstGeom prst="rect">
                <a:avLst/>
              </a:prstGeom>
              <a:blipFill>
                <a:blip r:embed="rId4"/>
                <a:stretch>
                  <a:fillRect l="-1587"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73_1#0f8adb137?vopoq=1&amp;pid=7edf2c1d6&amp;color=0,0,0&amp;vtp=1&amp;bt=1&amp;bbb=1"/>
              <p:cNvSpPr/>
              <p:nvPr/>
            </p:nvSpPr>
            <p:spPr>
              <a:xfrm>
                <a:off x="722376" y="1010100"/>
                <a:ext cx="10753344" cy="405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①砷有多种同位素原子，其中稳定的核素是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75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，它的中子数比质子数多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B_7_BD.73_1#0f8adb137?vopoq=1&amp;pid=7edf2c1d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405765"/>
              </a:xfrm>
              <a:prstGeom prst="rect">
                <a:avLst/>
              </a:prstGeom>
              <a:blipFill>
                <a:blip r:embed="rId3"/>
                <a:stretch>
                  <a:fillRect l="-1474" b="-3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74_1#0f8adb137.blank?vopoq=1&amp;pid=7edf2c1d6&amp;color=0,0,0&amp;vpa=25&amp;vtp=1"/>
          <p:cNvSpPr/>
          <p:nvPr/>
        </p:nvSpPr>
        <p:spPr>
          <a:xfrm>
            <a:off x="8833930" y="967999"/>
            <a:ext cx="34131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75_1#0f8adb137?vopoq=1&amp;pid=7edf2c1d6&amp;color=0,0,0&amp;vtp=1&amp;bbb=1&amp;hb=1"/>
              <p:cNvSpPr/>
              <p:nvPr/>
            </p:nvSpPr>
            <p:spPr>
              <a:xfrm>
                <a:off x="722376" y="1420627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砷是氮族元素，在15号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元素的下一周期，故其原子序数为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15+18=33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，质子数为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33，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质量数-质子数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=75−33=42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，故中子数比质子数多9。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QB_7_AS.75_1#0f8adb137?vopoq=1&amp;pid=7edf2c1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0627"/>
                <a:ext cx="10753344" cy="907034"/>
              </a:xfrm>
              <a:prstGeom prst="rect">
                <a:avLst/>
              </a:prstGeom>
              <a:blipFill>
                <a:blip r:embed="rId4"/>
                <a:stretch>
                  <a:fillRect l="-1587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_1#5cc51ff17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中普通碳原子的中子数不同，但质子数和电子数相同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,所以化学性质几乎完全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原子中所含中子数分别为8和7，二者所含中子数不相同，B错误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属于碳原子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属于碳单质,二者不互为同素异形体,C错误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的质子数相同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、中子数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，都属于碳原子，互为同位素，D正确。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_1#5cc51ff17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23034"/>
              </a:xfrm>
              <a:prstGeom prst="rect">
                <a:avLst/>
              </a:prstGeom>
              <a:blipFill>
                <a:blip r:embed="rId3"/>
                <a:stretch>
                  <a:fillRect l="-1587" r="-964" b="-7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76_1#b6828209b?vopoq=1&amp;pid=7edf2c1d6&amp;color=0,0,0&amp;vtp=1&amp;bt=1&amp;bbb=1"/>
              <p:cNvSpPr/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的性质相似，则对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性质的推测正确的是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填序号)。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7_BD.76_1#b6828209b?vopoq=1&amp;pid=7edf2c1d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10100"/>
                <a:ext cx="10753344" cy="385953"/>
              </a:xfrm>
              <a:prstGeom prst="rect">
                <a:avLst/>
              </a:prstGeom>
              <a:blipFill>
                <a:blip r:embed="rId3"/>
                <a:stretch>
                  <a:fillRect l="-1474" t="-4762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77_1#b6828209b.blank?vopoq=1&amp;pid=7edf2c1d6&amp;color=0,0,0&amp;vpa=26&amp;vtp=1&amp;bbb=1"/>
          <p:cNvSpPr/>
          <p:nvPr/>
        </p:nvSpPr>
        <p:spPr>
          <a:xfrm>
            <a:off x="7796149" y="952950"/>
            <a:ext cx="5476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6_2#b6828209b.choices?vopoq=1&amp;pid=7edf2c1d6&amp;color=0,0,0&amp;vtp=1&amp;bbb=1"/>
              <p:cNvSpPr/>
              <p:nvPr/>
            </p:nvSpPr>
            <p:spPr>
              <a:xfrm>
                <a:off x="722376" y="1405577"/>
                <a:ext cx="10753344" cy="1326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A.含有离子键和共价键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.能与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溶液反应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.与加热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分解得到的产物的种类完全一样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76_2#b6828209b.choices?vopoq=1&amp;pid=7edf2c1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326134"/>
              </a:xfrm>
              <a:prstGeom prst="rect">
                <a:avLst/>
              </a:prstGeom>
              <a:blipFill>
                <a:blip r:embed="rId4"/>
                <a:stretch>
                  <a:fillRect l="-1474" b="-11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78_1#b6828209b?vopoq=1&amp;pid=7edf2c1d6&amp;color=0,0,0&amp;vtp=1&amp;bbb=1&amp;hb=1"/>
              <p:cNvSpPr/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是离子化合物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性质相似，因此也属于离子化合物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I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之间存在共价键，A正确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也能与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反应，B正确；加热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HCl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受热不稳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，加热时会分解生成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I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，因此加热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与加热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分解得到的产物种类不一样，C错误。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C_7_AS.78_1#b6828209b?vopoq=1&amp;pid=7edf2c1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1796034"/>
              </a:xfrm>
              <a:prstGeom prst="rect">
                <a:avLst/>
              </a:prstGeom>
              <a:blipFill>
                <a:blip r:embed="rId5"/>
                <a:stretch>
                  <a:fillRect l="-1587" r="-1531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9_1#2948381ba?vopoq=1&amp;pid=7edf2c1d6&amp;color=0,0,0&amp;vtp=1&amp;bt=1&amp;bbb=1"/>
          <p:cNvSpPr/>
          <p:nvPr/>
        </p:nvSpPr>
        <p:spPr>
          <a:xfrm>
            <a:off x="722376" y="10101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③下列关于第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ⅤA族元素及其化合物的说法正确的是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填序号)。</a:t>
            </a:r>
            <a:endParaRPr lang="en-US" altLang="zh-CN" sz="2000" dirty="0"/>
          </a:p>
        </p:txBody>
      </p:sp>
      <p:sp>
        <p:nvSpPr>
          <p:cNvPr id="3" name="QC_7_AN.80_1#2948381ba.blank?vopoq=1&amp;pid=7edf2c1d6&amp;color=0,0,0&amp;vpa=27&amp;vtp=1&amp;bbb=1"/>
          <p:cNvSpPr/>
          <p:nvPr/>
        </p:nvSpPr>
        <p:spPr>
          <a:xfrm>
            <a:off x="6511989" y="952950"/>
            <a:ext cx="547688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AB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9_2#2948381ba.choices?vopoq=1&amp;pid=7edf2c1d6&amp;color=0,0,0&amp;vtp=1&amp;bbb=1"/>
              <p:cNvSpPr/>
              <p:nvPr/>
            </p:nvSpPr>
            <p:spPr>
              <a:xfrm>
                <a:off x="722376" y="1405577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A.热稳定性：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.酸性：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的氧化物的水化物是强碱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.形成的简单离子半径随着原子序数递增而减小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79_2#2948381ba.choices?vopoq=1&amp;pid=7edf2c1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5577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81_1#2948381ba?vopoq=1&amp;pid=7edf2c1d6&amp;color=0,0,0&amp;vtp=1&amp;bbb=1&amp;hb=1"/>
              <p:cNvSpPr/>
              <p:nvPr/>
            </p:nvSpPr>
            <p:spPr>
              <a:xfrm>
                <a:off x="722376" y="3196277"/>
                <a:ext cx="10753344" cy="2265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非金属性越强，简单氢化物的热稳定性越强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的非金属性比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，因此热稳定性大小关系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PH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，A正确；非金属性越强，最高价氧化物对应水化物的酸性越强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的非金属性比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强，因此酸性强弱关系为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为非金属元素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，其氧化物的水化物属于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，C错误；第ⅤA族元素随原子序数增大，其简单离子电子层数依次增多，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离子半径依次增大，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C_7_AS.81_1#2948381ba?vopoq=1&amp;pid=7edf2c1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10753344" cy="2265934"/>
              </a:xfrm>
              <a:prstGeom prst="rect">
                <a:avLst/>
              </a:prstGeom>
              <a:blipFill>
                <a:blip r:embed="rId4"/>
                <a:stretch>
                  <a:fillRect l="-1587" r="-1701" b="-67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82_1#fe8a50234?vopoq=1&amp;pid=26731c47b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(3)砷酸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可用于制造杀虫剂、药物等。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As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溶于稀硝酸中可得砷酸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(稀硝酸的还原产物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此反应的化学方程式：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82_1#fe8a50234?vopoq=1&amp;pid=26731c4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3_1#fe8a50234.blank?vopoq=1&amp;pid=26731c47b&amp;color=0,0,0&amp;vpa=28&amp;vtp=1&amp;bbb=1&amp;rh=26.38504"/>
              <p:cNvSpPr/>
              <p:nvPr/>
            </p:nvSpPr>
            <p:spPr>
              <a:xfrm>
                <a:off x="4243451" y="1437264"/>
                <a:ext cx="5623941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𝐀𝐬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𝐇𝐍𝐎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𝟕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𝟔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𝐀𝐬𝐎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𝟒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𝟒𝐍𝐎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3_1#fe8a50234.blank?vopoq=1&amp;pid=26731c47b&amp;color=0,0,0&amp;vpa=28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451" y="1437264"/>
                <a:ext cx="5623941" cy="333566"/>
              </a:xfrm>
              <a:prstGeom prst="rect">
                <a:avLst/>
              </a:prstGeom>
              <a:blipFill>
                <a:blip r:embed="rId4"/>
                <a:stretch>
                  <a:fillRect l="-433" r="-542" b="-24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0737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84_1#c46fdf646?sp=1&amp;vopoq=1&amp;pid=2f68a6c33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14.(15分)A、B、C、D、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五种元素的原子序数均小于18，其原子的电子层结构的信息如表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，请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根据信息回答下列问题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O_5_BD.84_1#c46fdf646?sp=1&amp;vopoq=1&amp;pid=2f68a6c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>
                <a:blip r:embed="rId3"/>
                <a:stretch>
                  <a:fillRect l="-1474" r="-227" b="-17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O_5_BD.84_2#c46fdf646?colgroup=6,33&amp;vopoq=1&amp;pid=2f68a6c33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511643"/>
                  </p:ext>
                </p:extLst>
              </p:nvPr>
            </p:nvGraphicFramePr>
            <p:xfrm>
              <a:off x="722376" y="1957139"/>
              <a:ext cx="10725912" cy="2717229"/>
            </p:xfrm>
            <a:graphic>
              <a:graphicData uri="http://schemas.openxmlformats.org/drawingml/2006/table">
                <a:tbl>
                  <a:tblPr/>
                  <a:tblGrid>
                    <a:gridCol w="19110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814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元素原子的电子层结构信息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层比C原子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层多3个电子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带1个单位电荷的阳离子的最外层电子数比电子层数多6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原子最外层电子数为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K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层电子数的2倍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907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层和最内层电子数之和等于B原子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L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层电子数的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原子最外层电子数是最内层的3倍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O_5_BD.84_2#c46fdf646?colgroup=6,33&amp;vopoq=1&amp;pid=2f68a6c33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68511643"/>
                  </p:ext>
                </p:extLst>
              </p:nvPr>
            </p:nvGraphicFramePr>
            <p:xfrm>
              <a:off x="722376" y="1957139"/>
              <a:ext cx="10725912" cy="2717229"/>
            </p:xfrm>
            <a:graphic>
              <a:graphicData uri="http://schemas.openxmlformats.org/drawingml/2006/table">
                <a:tbl>
                  <a:tblPr/>
                  <a:tblGrid>
                    <a:gridCol w="19110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814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元素原子的电子层结构信息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784" t="-100000" r="-138" b="-46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带1个单位电荷的阳离子的最外层电子数比电子层数多6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784" t="-300000" r="-138" b="-26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907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784" t="-288660" r="-138" b="-917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633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8" t="-538571" r="-461146" b="-2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原子最外层电子数是最内层的3倍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B_6_BD.85_1#116743f53?vopoq=1&amp;pid=c46fdf646&amp;color=0,0,0&amp;vtp=1&amp;bbb=1"/>
          <p:cNvSpPr/>
          <p:nvPr/>
        </p:nvSpPr>
        <p:spPr>
          <a:xfrm>
            <a:off x="722376" y="4801939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(1)元素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C的名称是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86_1#116743f53.blank?vopoq=1&amp;pid=c46fdf646&amp;color=0,0,0&amp;vpa=29&amp;vtp=1"/>
          <p:cNvSpPr/>
          <p:nvPr/>
        </p:nvSpPr>
        <p:spPr>
          <a:xfrm>
            <a:off x="2743264" y="4744789"/>
            <a:ext cx="438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碳</a:t>
            </a:r>
            <a:endParaRPr lang="en-US" altLang="zh-CN" sz="2000" dirty="0"/>
          </a:p>
        </p:txBody>
      </p:sp>
      <p:sp>
        <p:nvSpPr>
          <p:cNvPr id="6" name="QB_6_AS.87_1#116743f53?vopoq=1&amp;pid=c46fdf646&amp;color=0,0,0&amp;vtp=1&amp;bbb=1"/>
          <p:cNvSpPr/>
          <p:nvPr/>
        </p:nvSpPr>
        <p:spPr>
          <a:xfrm>
            <a:off x="722376" y="5224786"/>
            <a:ext cx="10753344" cy="4252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元素C的名称是碳。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8_1#147659c4f?vopoq=1&amp;pid=c46fdf646&amp;color=0,0,0&amp;vtp=1&amp;bt=1&amp;bbb=1"/>
          <p:cNvSpPr/>
          <p:nvPr/>
        </p:nvSpPr>
        <p:spPr>
          <a:xfrm>
            <a:off x="722376" y="972000"/>
            <a:ext cx="10753344" cy="901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8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(2)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元素B</a:t>
            </a:r>
            <a:r>
              <a:rPr lang="en-US" altLang="zh-CN" sz="2000" b="0" i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形成的阳离子的结构示意图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</a:t>
            </a:r>
            <a:r>
              <a:rPr lang="en-US" altLang="zh-CN" sz="5000" b="1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pic>
        <p:nvPicPr>
          <p:cNvPr id="4" name="QB_6_AN.90_1#147659c4f?vopoq=1&amp;pid=c46fdf646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7526" y="1025593"/>
            <a:ext cx="694944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91_1#147659c4f?vopoq=1&amp;pid=c46fdf646&amp;color=0,0,0&amp;vtp=1&amp;bbb=1"/>
              <p:cNvSpPr/>
              <p:nvPr/>
            </p:nvSpPr>
            <p:spPr>
              <a:xfrm>
                <a:off x="722377" y="1882462"/>
                <a:ext cx="10749631" cy="808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元素B形成的阳离子是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的结构示意图为</a:t>
                </a:r>
                <a:r>
                  <a:rPr lang="en-US" altLang="zh-CN" sz="405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91_1#147659c4f?vopoq=1&amp;pid=c46fdf6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82462"/>
                <a:ext cx="10749631" cy="808165"/>
              </a:xfrm>
              <a:prstGeom prst="rect">
                <a:avLst/>
              </a:prstGeom>
              <a:blipFill>
                <a:blip r:embed="rId4"/>
                <a:stretch>
                  <a:fillRect l="-1588" b="-151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6_AS.91_1#147659c4f?vopoq=1&amp;pid=c46fdf646&amp;color=0,0,0&amp;tib=255,255,255&amp;iip=1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7931" y="1885383"/>
            <a:ext cx="694944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92_1#3dfd68391?vopoq=1&amp;pid=c46fdf646&amp;color=0,0,0&amp;vtp=1&amp;bt=1&amp;bbb=1"/>
              <p:cNvSpPr/>
              <p:nvPr/>
            </p:nvSpPr>
            <p:spPr>
              <a:xfrm>
                <a:off x="722376" y="972000"/>
                <a:ext cx="10753344" cy="5424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(3)元素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阴离子的电子式可能是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_</a:t>
                </a:r>
                <a:r>
                  <a:rPr lang="en-US" altLang="zh-CN" sz="2850" b="1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_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92_1#3dfd68391?vopoq=1&amp;pid=c46fdf64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42417"/>
              </a:xfrm>
              <a:prstGeom prst="rect">
                <a:avLst/>
              </a:prstGeom>
              <a:blipFill>
                <a:blip r:embed="rId3"/>
                <a:stretch>
                  <a:fillRect l="-1474" b="-2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AN.94_1#3dfd68391?vopoq=1&amp;pid=c46fdf646&amp;color=0,0,0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0126" y="1103317"/>
            <a:ext cx="512064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6_AN.96_1#3dfd68391?vopoq=1&amp;pid=c46fdf646&amp;color=0,0,0&amp;tib=255,255,255&amp;iip=1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0726" y="1094173"/>
            <a:ext cx="566928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97_1#3dfd68391?vopoq=1&amp;pid=c46fdf646&amp;color=0,0,0&amp;vtp=1&amp;bbb=1"/>
              <p:cNvSpPr/>
              <p:nvPr/>
            </p:nvSpPr>
            <p:spPr>
              <a:xfrm>
                <a:off x="722377" y="1581916"/>
                <a:ext cx="10749630" cy="425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阴离子为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，电子式为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QB_6_AS.97_1#3dfd68391?vopoq=1&amp;pid=c46fdf6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581916"/>
                <a:ext cx="10749630" cy="425260"/>
              </a:xfrm>
              <a:prstGeom prst="rect">
                <a:avLst/>
              </a:prstGeom>
              <a:blipFill>
                <a:blip r:embed="rId6"/>
                <a:stretch>
                  <a:fillRect l="-1588" b="-40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QB_6_AS.97_1#3dfd68391?vopoq=1&amp;pid=c46fdf646&amp;color=0,0,0&amp;tib=255,255,255&amp;iip=1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4711" y="1610936"/>
            <a:ext cx="51206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6_AS.97_1#3dfd68391?vopoq=1&amp;pid=c46fdf646&amp;color=0,0,0&amp;tib=255,255,255&amp;iip=17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921" y="1684215"/>
            <a:ext cx="46634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8_1#50c2cf6ff?vopoq=1&amp;pid=c46fdf646&amp;color=0,0,0&amp;vtp=1&amp;bt=1&amp;bbb=1"/>
          <p:cNvSpPr/>
          <p:nvPr/>
        </p:nvSpPr>
        <p:spPr>
          <a:xfrm>
            <a:off x="722376" y="972000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(4)写出比元素A的离子少8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个电子的两核阴离子和五核阳离子的化学式：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99_1#50c2cf6ff.blank?vopoq=1&amp;pid=c46fdf646&amp;color=0,0,0&amp;vpa=33&amp;vtp=1&amp;bbb=1"/>
              <p:cNvSpPr/>
              <p:nvPr/>
            </p:nvSpPr>
            <p:spPr>
              <a:xfrm>
                <a:off x="8796402" y="1008258"/>
                <a:ext cx="652018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𝐎𝐇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99_1#50c2cf6ff.blank?vopoq=1&amp;pid=c46fdf646&amp;color=0,0,0&amp;vpa=3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6402" y="1008258"/>
                <a:ext cx="652018" cy="285052"/>
              </a:xfrm>
              <a:prstGeom prst="rect">
                <a:avLst/>
              </a:prstGeom>
              <a:blipFill>
                <a:blip r:embed="rId3"/>
                <a:stretch>
                  <a:fillRect l="-3738" b="-12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00_1#50c2cf6ff.blank?vopoq=1&amp;pid=c46fdf646&amp;color=0,0,0&amp;vpa=34&amp;vtp=1&amp;bbb=1"/>
              <p:cNvSpPr/>
              <p:nvPr/>
            </p:nvSpPr>
            <p:spPr>
              <a:xfrm>
                <a:off x="9812402" y="998289"/>
                <a:ext cx="647256" cy="2990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00_1#50c2cf6ff.blank?vopoq=1&amp;pid=c46fdf646&amp;color=0,0,0&amp;vpa=3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2402" y="998289"/>
                <a:ext cx="647256" cy="299022"/>
              </a:xfrm>
              <a:prstGeom prst="rect">
                <a:avLst/>
              </a:prstGeom>
              <a:blipFill>
                <a:blip r:embed="rId4"/>
                <a:stretch>
                  <a:fillRect l="-4717" b="-22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01_1#50c2cf6ff?vopoq=1&amp;pid=c46fdf646&amp;color=0,0,0&amp;vtp=1&amp;bbb=1&amp;hb=1"/>
              <p:cNvSpPr/>
              <p:nvPr/>
            </p:nvSpPr>
            <p:spPr>
              <a:xfrm>
                <a:off x="722376" y="1367478"/>
                <a:ext cx="10753344" cy="90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元素A的离子是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，有18个电子，比其少8个电子的两核阴离子是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，五核阳离子是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101_1#50c2cf6ff?vopoq=1&amp;pid=c46fdf6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7478"/>
                <a:ext cx="10753344" cy="907034"/>
              </a:xfrm>
              <a:prstGeom prst="rect">
                <a:avLst/>
              </a:prstGeom>
              <a:blipFill>
                <a:blip r:embed="rId5"/>
                <a:stretch>
                  <a:fillRect l="-1587" b="-16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2_1#6d5b6dc54?vopoq=1&amp;pid=c46fdf64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(5)元素D与氮元素形成化合物的化学式为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D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，将此化合物投入水中，发生复分解反应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，此反应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的化学方程式是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02_1#6d5b6dc54?vopoq=1&amp;pid=c46fdf6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3_1#6d5b6dc54.blank?vopoq=1&amp;pid=c46fdf646&amp;color=0,0,0&amp;vpa=35&amp;vtp=1&amp;bbb=1&amp;rh=26.38504"/>
              <p:cNvSpPr/>
              <p:nvPr/>
            </p:nvSpPr>
            <p:spPr>
              <a:xfrm>
                <a:off x="2511489" y="1437264"/>
                <a:ext cx="4694428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𝐌𝐠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𝟔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𝟑𝐌𝐠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𝐎𝐇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3_1#6d5b6dc54.blank?vopoq=1&amp;pid=c46fdf646&amp;color=0,0,0&amp;vpa=35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489" y="1437264"/>
                <a:ext cx="4694428" cy="333566"/>
              </a:xfrm>
              <a:prstGeom prst="rect">
                <a:avLst/>
              </a:prstGeom>
              <a:blipFill>
                <a:blip r:embed="rId4"/>
                <a:stretch>
                  <a:fillRect l="-1169" r="-649" b="-314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04_1#6d5b6dc54?vopoq=1&amp;pid=c46fdf646&amp;color=0,0,0&amp;vtp=1&amp;bbb=1&amp;hb=1"/>
              <p:cNvSpPr/>
              <p:nvPr/>
            </p:nvSpPr>
            <p:spPr>
              <a:xfrm>
                <a:off x="722376" y="1820614"/>
                <a:ext cx="10753344" cy="945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元素D与氮元素形成化合物的化学式为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，其与水发生复分解反应生成氢氧化镁沉淀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和氨气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Mg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 3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OH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)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104_1#6d5b6dc54?vopoq=1&amp;pid=c46fdf6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0614"/>
                <a:ext cx="10753344" cy="945579"/>
              </a:xfrm>
              <a:prstGeom prst="rect">
                <a:avLst/>
              </a:prstGeom>
              <a:blipFill>
                <a:blip r:embed="rId5"/>
                <a:stretch>
                  <a:fillRect l="-1587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5_1#d8c4364d3?vopoq=1&amp;pid=c46fdf646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(6)若将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D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1.8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盐酸中，生成两种盐，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写出这两种盐的化学式：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05_1#d8c4364d3?vopoq=1&amp;pid=c46fdf6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06_1#d8c4364d3.blank?vopoq=1&amp;pid=c46fdf646&amp;color=0,0,0&amp;vpa=36&amp;vtp=1&amp;bbb=1"/>
              <p:cNvSpPr/>
              <p:nvPr/>
            </p:nvSpPr>
            <p:spPr>
              <a:xfrm>
                <a:off x="10092055" y="1027307"/>
                <a:ext cx="839216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𝐌𝐠𝐂𝐥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06_1#d8c4364d3.blank?vopoq=1&amp;pid=c46fdf646&amp;color=0,0,0&amp;vpa=3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055" y="1027307"/>
                <a:ext cx="839216" cy="285052"/>
              </a:xfrm>
              <a:prstGeom prst="rect">
                <a:avLst/>
              </a:prstGeom>
              <a:blipFill>
                <a:blip r:embed="rId4"/>
                <a:stretch>
                  <a:fillRect l="-6569" t="-6522" r="-730" b="-45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07_1#d8c4364d3.blank?vopoq=1&amp;pid=c46fdf646&amp;color=0,0,0&amp;vpa=37&amp;vtp=1&amp;bbb=1"/>
              <p:cNvSpPr/>
              <p:nvPr/>
            </p:nvSpPr>
            <p:spPr>
              <a:xfrm>
                <a:off x="746188" y="1460885"/>
                <a:ext cx="847154" cy="2850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𝐂𝐥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07_1#d8c4364d3.blank?vopoq=1&amp;pid=c46fdf646&amp;color=0,0,0&amp;vpa=3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88" y="1460885"/>
                <a:ext cx="847154" cy="285052"/>
              </a:xfrm>
              <a:prstGeom prst="rect">
                <a:avLst/>
              </a:prstGeom>
              <a:blipFill>
                <a:blip r:embed="rId5"/>
                <a:stretch>
                  <a:fillRect l="-2878" r="-4317" b="-26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08_1#d8c4364d3?vopoq=1&amp;pid=c46fdf646&amp;color=0,0,0&amp;vtp=1&amp;bbb=1"/>
              <p:cNvSpPr/>
              <p:nvPr/>
            </p:nvSpPr>
            <p:spPr>
              <a:xfrm>
                <a:off x="722376" y="1824677"/>
                <a:ext cx="10753344" cy="425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与盐酸反应生成氯化镁和氯化铵两种盐，化学式为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MgCl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108_1#d8c4364d3?vopoq=1&amp;pid=c46fdf6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425260"/>
              </a:xfrm>
              <a:prstGeom prst="rect">
                <a:avLst/>
              </a:prstGeom>
              <a:blipFill>
                <a:blip r:embed="rId6"/>
                <a:stretch>
                  <a:fillRect l="-1587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8017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9_1#f1757c025?vopoq=1&amp;pid=c46fdf646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(7)向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溶液中逐滴加入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溶液，未看到有气泡产生，但溶液中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，此过程中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反应的化学方程式是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继续滴加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BHSO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，有气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体放出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写出此时反应的化学方程式：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09_1#f1757c025?vopoq=1&amp;pid=c46fdf6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>
                <a:blip r:embed="rId3"/>
                <a:stretch>
                  <a:fillRect l="-1474" b="-11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10_1#f1757c025.blank?vopoq=1&amp;pid=c46fdf646&amp;color=0,0,0&amp;vpa=38&amp;vtp=1&amp;bbb=1&amp;rh=26.38504"/>
              <p:cNvSpPr/>
              <p:nvPr/>
            </p:nvSpPr>
            <p:spPr>
              <a:xfrm>
                <a:off x="3070289" y="1467363"/>
                <a:ext cx="4834065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𝐍𝐚𝐇𝐒𝐎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1" i="1" baseline="-2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1" i="1" baseline="-8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1" baseline="-1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𝐍𝐚𝐇𝐂𝐎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𝐍𝐚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𝐒𝐎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10_1#f1757c025.blank?vopoq=1&amp;pid=c46fdf646&amp;color=0,0,0&amp;vpa=38&amp;vtp=1&amp;bbb=1&amp;rh=26.3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289" y="1467363"/>
                <a:ext cx="4834065" cy="333566"/>
              </a:xfrm>
              <a:prstGeom prst="rect">
                <a:avLst/>
              </a:prstGeom>
              <a:blipFill>
                <a:blip r:embed="rId4"/>
                <a:stretch>
                  <a:fillRect l="-631" b="-24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111_1#f1757c025.blank?vopoq=1&amp;pid=c46fdf646&amp;color=0,0,0&amp;vpa=39&amp;vtp=1&amp;bbb=1"/>
              <p:cNvSpPr/>
              <p:nvPr/>
            </p:nvSpPr>
            <p:spPr>
              <a:xfrm>
                <a:off x="5038788" y="1907799"/>
                <a:ext cx="5337112" cy="3335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𝐍𝐚𝐇𝐂𝐎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𝟑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𝐍𝐚𝐇𝐒𝐎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𝟒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1" i="1" baseline="-20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1" i="1" baseline="-8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1" baseline="-120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1" i="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𝐂𝐎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𝐍𝐚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𝐒𝐎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𝟒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𝐎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111_1#f1757c025.blank?vopoq=1&amp;pid=c46fdf646&amp;color=0,0,0&amp;vpa=3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788" y="1907799"/>
                <a:ext cx="5337112" cy="333566"/>
              </a:xfrm>
              <a:prstGeom prst="rect">
                <a:avLst/>
              </a:prstGeom>
              <a:blipFill>
                <a:blip r:embed="rId5"/>
                <a:stretch>
                  <a:fillRect l="-571" r="-457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12_1#f1757c025?vopoq=1&amp;pid=c46fdf646&amp;color=0,0,0&amp;vtp=1&amp;bbb=1&amp;hb=1"/>
              <p:cNvSpPr/>
              <p:nvPr/>
            </p:nvSpPr>
            <p:spPr>
              <a:xfrm>
                <a:off x="722376" y="2294705"/>
                <a:ext cx="10753344" cy="18480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溶液中逐滴加入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溶液，未看到有气泡产生，但溶液中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先转化为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，此过程中反应的化学方程式是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i="1" baseline="-30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en-US" altLang="zh-CN" sz="2000" b="0" i="1" baseline="-2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en-US" altLang="zh-CN" sz="2000" b="0" i="1" baseline="-8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2000" b="0" baseline="-1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，继续加入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NaHSO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溶液，生成二氧化碳气体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，化学方程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NaHSO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baseline="-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en-US" altLang="zh-CN" sz="2000" b="0" i="1" baseline="-2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en-US" altLang="zh-CN" sz="2000" b="0" i="1" baseline="-8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000" b="0" baseline="-12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en-US" altLang="zh-CN" sz="20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CO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↑+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Na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SO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O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112_1#f1757c025?vopoq=1&amp;pid=c46fdf6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4705"/>
                <a:ext cx="10753344" cy="1848041"/>
              </a:xfrm>
              <a:prstGeom prst="rect">
                <a:avLst/>
              </a:prstGeom>
              <a:blipFill>
                <a:blip r:embed="rId6"/>
                <a:stretch>
                  <a:fillRect l="-1587" r="-1304" b="-75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S.113_1#c46fdf646?vopoq=1&amp;pid=2f68a6c33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带1个单位电荷的阳离子的最外层电子数比电子层数多6，可知B为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C原子最外层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电子数为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层电子数的2倍，A原子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层比C原子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层多3个电子，可知C为C元素、A为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层和最内层电子数之和等于B原子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层电子数的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，则D原子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层电子数为2，D为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子最外层电子数是最内层的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3倍，则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元素。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O_5_AS.113_1#c46fdf646?vopoq=1&amp;pid=2f68a6c3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587" r="-1531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4_1#870a75250?vopoq=1&amp;pid=2f547158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[江苏无锡2024高一月考]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石灰氮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是一种新型氮肥，与土壤中的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反应生成氰胺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≡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)，氰胺可进一步转化为尿素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NH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5_BD.4_1#870a75250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b="-1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870a75250.bracket?vopoq=1&amp;pid=2f547158d&amp;color=0,0,0&amp;vpa=2&amp;vtp=1"/>
          <p:cNvSpPr/>
          <p:nvPr/>
        </p:nvSpPr>
        <p:spPr>
          <a:xfrm>
            <a:off x="9110599" y="1410150"/>
            <a:ext cx="385763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_2#870a75250.choices?vopoq=1&amp;pid=2f547158d&amp;color=0,0,0&amp;vtp=1&amp;bbb=1"/>
              <p:cNvSpPr/>
              <p:nvPr/>
            </p:nvSpPr>
            <p:spPr>
              <a:xfrm>
                <a:off x="722377" y="1867222"/>
                <a:ext cx="10749631" cy="390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.水分子的电子式为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.中子数为20的钙原子可表示为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5_BD.4_2#870a75250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67222"/>
                <a:ext cx="10749631" cy="390525"/>
              </a:xfrm>
              <a:prstGeom prst="rect">
                <a:avLst/>
              </a:prstGeom>
              <a:blipFill>
                <a:blip r:embed="rId4"/>
                <a:stretch>
                  <a:fillRect l="-1475" b="-42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4_2#870a75250.choice_image?vopoq=1&amp;pid=2f547158d&amp;color=0,0,0&amp;tib=255,255,255&amp;iip=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3997" y="1929071"/>
            <a:ext cx="87782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4_3#870a75250.choices?vopoq=1&amp;pid=2f547158d&amp;color=0,0,0&amp;vtp=1&amp;bbb=1"/>
              <p:cNvSpPr/>
              <p:nvPr/>
            </p:nvSpPr>
            <p:spPr>
              <a:xfrm>
                <a:off x="722376" y="2314897"/>
                <a:ext cx="10753344" cy="385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483957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氰胺分子中含有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共用电子对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是一种离子化合物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6" name="QC_5_BD.4_3#870a75250.choices?vopoq=1&amp;pid=2f547158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14897"/>
                <a:ext cx="10753344" cy="385953"/>
              </a:xfrm>
              <a:prstGeom prst="rect">
                <a:avLst/>
              </a:prstGeom>
              <a:blipFill>
                <a:blip r:embed="rId6"/>
                <a:stretch>
                  <a:fillRect l="-1474" b="-39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6_1#870a75250?vopoq=1&amp;pid=2f547158d&amp;color=0,0,0&amp;vtp=1&amp;bt=1&amp;bbb=1&amp;hb=1"/>
              <p:cNvSpPr/>
              <p:nvPr/>
            </p:nvSpPr>
            <p:spPr>
              <a:xfrm>
                <a:off x="722377" y="972000"/>
                <a:ext cx="10749631" cy="1444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水分子的电子式为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A错误；原子符号左上角数字表示质量数，中子数为20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的钙原子，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其质量数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=20+20=40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，B错误；根据氰胺的结构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氰胺分子中含有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共用电子对，C错误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CaCN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中含有离子键，是一种离子化合物，D正确。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6_1#870a75250?vopoq=1&amp;pid=2f54715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1444879"/>
              </a:xfrm>
              <a:prstGeom prst="rect">
                <a:avLst/>
              </a:prstGeom>
              <a:blipFill>
                <a:blip r:embed="rId3"/>
                <a:stretch>
                  <a:fillRect l="-1588" r="-2439" b="-118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6_1#870a75250?vopoq=1&amp;pid=2f547158d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8500" y="1054296"/>
            <a:ext cx="466344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192354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2887</Words>
  <Application>Microsoft Office PowerPoint</Application>
  <PresentationFormat>宽屏</PresentationFormat>
  <Paragraphs>333</Paragraphs>
  <Slides>62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9" baseType="lpstr">
      <vt:lpstr>仿宋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2025-02-27T04:50:47Z</dcterms:created>
  <dcterms:modified xsi:type="dcterms:W3CDTF">2025-02-27T04:57:53Z</dcterms:modified>
  <cp:category/>
  <cp:contentStatus/>
</cp:coreProperties>
</file>