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7" r:id="rId10"/>
    <p:sldId id="268" r:id="rId11"/>
    <p:sldId id="269" r:id="rId12"/>
    <p:sldId id="362" r:id="rId13"/>
    <p:sldId id="271" r:id="rId14"/>
    <p:sldId id="273" r:id="rId15"/>
    <p:sldId id="274" r:id="rId16"/>
    <p:sldId id="275" r:id="rId17"/>
    <p:sldId id="276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7" r:id="rId27"/>
    <p:sldId id="288" r:id="rId28"/>
    <p:sldId id="289" r:id="rId29"/>
    <p:sldId id="291" r:id="rId30"/>
    <p:sldId id="292" r:id="rId31"/>
    <p:sldId id="293" r:id="rId32"/>
    <p:sldId id="295" r:id="rId33"/>
    <p:sldId id="296" r:id="rId34"/>
    <p:sldId id="297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63" r:id="rId59"/>
    <p:sldId id="322" r:id="rId60"/>
    <p:sldId id="323" r:id="rId61"/>
    <p:sldId id="364" r:id="rId62"/>
    <p:sldId id="324" r:id="rId63"/>
    <p:sldId id="325" r:id="rId64"/>
    <p:sldId id="365" r:id="rId65"/>
    <p:sldId id="326" r:id="rId66"/>
    <p:sldId id="327" r:id="rId67"/>
    <p:sldId id="366" r:id="rId68"/>
    <p:sldId id="328" r:id="rId69"/>
    <p:sldId id="329" r:id="rId70"/>
    <p:sldId id="367" r:id="rId71"/>
    <p:sldId id="330" r:id="rId72"/>
    <p:sldId id="331" r:id="rId73"/>
    <p:sldId id="368" r:id="rId74"/>
    <p:sldId id="332" r:id="rId75"/>
    <p:sldId id="333" r:id="rId76"/>
    <p:sldId id="369" r:id="rId77"/>
    <p:sldId id="334" r:id="rId78"/>
    <p:sldId id="335" r:id="rId79"/>
    <p:sldId id="370" r:id="rId80"/>
    <p:sldId id="336" r:id="rId81"/>
    <p:sldId id="337" r:id="rId82"/>
    <p:sldId id="371" r:id="rId83"/>
    <p:sldId id="338" r:id="rId84"/>
    <p:sldId id="339" r:id="rId85"/>
    <p:sldId id="372" r:id="rId86"/>
    <p:sldId id="340" r:id="rId87"/>
    <p:sldId id="341" r:id="rId88"/>
    <p:sldId id="373" r:id="rId89"/>
    <p:sldId id="342" r:id="rId90"/>
    <p:sldId id="343" r:id="rId91"/>
    <p:sldId id="344" r:id="rId92"/>
    <p:sldId id="345" r:id="rId93"/>
    <p:sldId id="346" r:id="rId94"/>
    <p:sldId id="374" r:id="rId95"/>
    <p:sldId id="347" r:id="rId96"/>
    <p:sldId id="348" r:id="rId97"/>
    <p:sldId id="375" r:id="rId98"/>
    <p:sldId id="349" r:id="rId99"/>
    <p:sldId id="350" r:id="rId100"/>
    <p:sldId id="376" r:id="rId101"/>
    <p:sldId id="351" r:id="rId102"/>
    <p:sldId id="352" r:id="rId103"/>
    <p:sldId id="377" r:id="rId104"/>
    <p:sldId id="353" r:id="rId105"/>
    <p:sldId id="354" r:id="rId106"/>
    <p:sldId id="355" r:id="rId107"/>
    <p:sldId id="356" r:id="rId108"/>
    <p:sldId id="357" r:id="rId109"/>
    <p:sldId id="378" r:id="rId110"/>
    <p:sldId id="358" r:id="rId111"/>
    <p:sldId id="359" r:id="rId112"/>
    <p:sldId id="360" r:id="rId113"/>
    <p:sldId id="361" r:id="rId1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63" d="100"/>
          <a:sy n="63" d="100"/>
        </p:scale>
        <p:origin x="5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9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899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F76449-2065-92F7-94DC-18FFB7EC1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F12C8C-9F94-935C-3BEC-D09419325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050876-9AAE-4247-AF85-EBA5E3D6EC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A144D6-3AD6-9FCE-8836-F24352392D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3305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48056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38912"/>
            <a:ext cx="9793224" cy="521208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783bc3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48056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38912"/>
            <a:ext cx="161848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基础必刷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c3a232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48056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38912"/>
            <a:ext cx="1618488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素养能力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2b5fa2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知识点1 原子结构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ee7b1cc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知识点2 元素周期表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62dcf85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知识点3 核素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b1cfc1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知识点4 原子结构与元素的性质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a09032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难点1 元素周期表中1~20号元素原子核外电子排布特征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3b9993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难点2 元素周期表中位置特殊和具有“特性”的元素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b6a13d3b01d9be917fdd09#tid=67bee76dc80b4c0009b5833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6464b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难点3 元素金属性与非金属性强弱的判断方法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0ce99c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题型1 原子结构与核外电子排布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589aa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题型2 元素周期表的结构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7d005b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题型3 元素周期表中的位置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c156c8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题型4 原子推断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c9147f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题型5 核素、同位素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02b06c8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题型6 碱金属元素性质的相似性与递变性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e8e1225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题型7 卤族元素性质的相似性与递变性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8668512" y="4709160"/>
            <a:ext cx="1764792" cy="5577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 学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99616" y="5550408"/>
            <a:ext cx="1618488" cy="256032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48056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38912"/>
            <a:ext cx="1618488" cy="521208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2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4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5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8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0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2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5462b0a2?sp=1&amp;pid=eee7b1cc4&amp;color=0,0,0&amp;vtp=1&amp;bt=1&amp;bb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)族</a:t>
            </a:r>
          </a:p>
          <a:p>
            <a:pPr marL="0" marR="0" lvl="0" indent="0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①族的分类</a:t>
            </a:r>
            <a:endParaRPr lang="en-US" altLang="zh-CN" sz="2000" dirty="0"/>
          </a:p>
        </p:txBody>
      </p:sp>
      <p:pic>
        <p:nvPicPr>
          <p:cNvPr id="4" name="P_6_BD#45462b0a2?pid=eee7b1cc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3008" y="1961203"/>
            <a:ext cx="5193792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87505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&amp;si=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1_1#6055b8a2a?sp=1&amp;vopoq=1&amp;pid=5c3a232e1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14.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[河北廊坊2025高一月考]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经过学习，小刚同学依据描述书写了下列化学符号：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81_2#6055b8a2a?vopoq=1&amp;pid=5c3a232e1&amp;color=0,0,0&amp;vtp=1&amp;bbb=1&amp;hb=1"/>
              <p:cNvSpPr/>
              <p:nvPr/>
            </p:nvSpPr>
            <p:spPr>
              <a:xfrm>
                <a:off x="722377" y="1363414"/>
                <a:ext cx="10749630" cy="15162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个一氧化碳分子：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；②两个氢原子：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；③碳酸钠的化学式：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④结构示意图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9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对应的粒子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；⑤硫酸铁的化学式：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价的氧元素：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⑦两个铵根离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其中正确的有(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C_6_BD.81_2#6055b8a2a?vopoq=1&amp;pid=5c3a232e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7" y="1363414"/>
                <a:ext cx="10749630" cy="1516253"/>
              </a:xfrm>
              <a:prstGeom prst="rect">
                <a:avLst/>
              </a:prstGeom>
              <a:blipFill>
                <a:blip r:embed="rId3"/>
                <a:stretch>
                  <a:fillRect l="-1475" b="-104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6_BD.81_2#6055b8a2a?vopoq=1&amp;pid=5c3a232e1&amp;color=0,0,0&amp;tib=255,255,255&amp;iip=6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267" y="1816042"/>
            <a:ext cx="557784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AN.82_1#6055b8a2a.bracket?vopoq=1&amp;pid=5c3a232e1&amp;color=0,0,0&amp;vpa=28&amp;vtp=1"/>
          <p:cNvSpPr/>
          <p:nvPr/>
        </p:nvSpPr>
        <p:spPr>
          <a:xfrm>
            <a:off x="3850895" y="2474664"/>
            <a:ext cx="35560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6" name="QC_6_BD.81_3#6055b8a2a.choices?vopoq=1&amp;pid=5c3a232e1&amp;color=0,0,0&amp;vtp=1&amp;bbb=1"/>
          <p:cNvSpPr/>
          <p:nvPr/>
        </p:nvSpPr>
        <p:spPr>
          <a:xfrm>
            <a:off x="722376" y="2891224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400"/>
              </a:lnSpc>
              <a:tabLst>
                <a:tab pos="2824529" algn="l"/>
                <a:tab pos="5610957" algn="l"/>
                <a:tab pos="81560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.②③⑤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B.④⑤⑦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C.④⑦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.①③⑥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&amp;si=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83_1#6055b8a2a?vopoq=1&amp;pid=5c3a232e1&amp;color=0,0,0&amp;vtp=1&amp;bt=1&amp;bbb=1&amp;hb=1"/>
              <p:cNvSpPr/>
              <p:nvPr/>
            </p:nvSpPr>
            <p:spPr>
              <a:xfrm>
                <a:off x="722377" y="972000"/>
                <a:ext cx="10749630" cy="25624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3个一氧化碳分子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，①错误；两个氢原子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，②错误；碳酸钠中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，碳酸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根离子显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价，其化学式为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，③错误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；根据结构示意图</a:t>
                </a:r>
                <a:r>
                  <a:rPr lang="en-US" altLang="zh-CN" sz="29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可知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，该粒子质子数为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11，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核外电子数是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10，则为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，④正确；硫酸铁中铁为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价，硫酸根离子显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，其化学式为</a:t>
                </a: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，⑤错误；价态标在元素符号的正上方，正、负在前，数字在后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−2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价的氧元素为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limUp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li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−2</m:t>
                        </m:r>
                      </m:lim>
                    </m:limUp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⑥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错误；两个铵根离子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，⑦正确；正确的为④⑦，故选C。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83_1#6055b8a2a?vopoq=1&amp;pid=5c3a232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7" y="972000"/>
                <a:ext cx="10749630" cy="2562479"/>
              </a:xfrm>
              <a:prstGeom prst="rect">
                <a:avLst/>
              </a:prstGeom>
              <a:blipFill>
                <a:blip r:embed="rId3"/>
                <a:stretch>
                  <a:fillRect l="-1588" r="-3176" b="-64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AS.83_1#6055b8a2a?vopoq=1&amp;pid=5c3a232e1&amp;color=0,0,0&amp;tib=255,255,255&amp;iip=7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0845" y="1470348"/>
            <a:ext cx="576072" cy="6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80280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&amp;si=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4_1#ce754ba35?sp=1&amp;vopoq=1&amp;pid=5c3a232e1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15.A、B、C为短周期元素，在周期表中所处的位置如图所示。A、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C两元素的原子核外电子数之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和等于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B原子的质子数。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pic>
        <p:nvPicPr>
          <p:cNvPr id="3" name="QO_6_BD.84_2#ce754ba35?vopoq=1&amp;pid=5c3a232e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8968" y="1957139"/>
            <a:ext cx="1261872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85_1#b61e26b48?vopoq=1&amp;pid=ce754ba35&amp;color=0,0,0&amp;vtp=1&amp;bbb=1"/>
          <p:cNvSpPr/>
          <p:nvPr/>
        </p:nvSpPr>
        <p:spPr>
          <a:xfrm>
            <a:off x="722376" y="2947739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(1)写出A、B、C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的元素符号：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86_1#b61e26b48.blank?vopoq=1&amp;pid=ce754ba35&amp;color=0,0,0&amp;vpa=29&amp;vtp=1&amp;bbb=1"/>
              <p:cNvSpPr/>
              <p:nvPr/>
            </p:nvSpPr>
            <p:spPr>
              <a:xfrm>
                <a:off x="4124388" y="2987553"/>
                <a:ext cx="306388" cy="2850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𝐍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86_1#b61e26b48.blank?vopoq=1&amp;pid=ce754ba35&amp;color=0,0,0&amp;vpa=2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4388" y="2987553"/>
                <a:ext cx="306388" cy="285052"/>
              </a:xfrm>
              <a:prstGeom prst="rect">
                <a:avLst/>
              </a:prstGeom>
              <a:blipFill>
                <a:blip r:embed="rId4"/>
                <a:stretch>
                  <a:fillRect l="-10000" r="-6000" b="-12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87_1#b61e26b48.blank?vopoq=1&amp;pid=ce754ba35&amp;color=0,0,0&amp;vpa=30&amp;vtp=1&amp;bbb=1"/>
              <p:cNvSpPr/>
              <p:nvPr/>
            </p:nvSpPr>
            <p:spPr>
              <a:xfrm>
                <a:off x="4784789" y="2987553"/>
                <a:ext cx="263525" cy="2850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87_1#b61e26b48.blank?vopoq=1&amp;pid=ce754ba35&amp;color=0,0,0&amp;vpa=3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4789" y="2987553"/>
                <a:ext cx="263525" cy="285052"/>
              </a:xfrm>
              <a:prstGeom prst="rect">
                <a:avLst/>
              </a:prstGeom>
              <a:blipFill>
                <a:blip r:embed="rId5"/>
                <a:stretch>
                  <a:fillRect l="-11628" r="-6977" b="-12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88_1#b61e26b48.blank?vopoq=1&amp;pid=ce754ba35&amp;color=0,0,0&amp;vpa=31&amp;vtp=1&amp;bbb=1"/>
              <p:cNvSpPr/>
              <p:nvPr/>
            </p:nvSpPr>
            <p:spPr>
              <a:xfrm>
                <a:off x="5419788" y="2987553"/>
                <a:ext cx="274638" cy="2850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𝐅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88_1#b61e26b48.blank?vopoq=1&amp;pid=ce754ba35&amp;color=0,0,0&amp;vpa=3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9788" y="2987553"/>
                <a:ext cx="274638" cy="285052"/>
              </a:xfrm>
              <a:prstGeom prst="rect">
                <a:avLst/>
              </a:prstGeom>
              <a:blipFill>
                <a:blip r:embed="rId6"/>
                <a:stretch>
                  <a:fillRect l="-8889" r="-8889" b="-12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S.89_1#b61e26b48?vopoq=1&amp;pid=ce754ba35&amp;color=0,0,0&amp;vtp=1&amp;bbb=1"/>
              <p:cNvSpPr/>
              <p:nvPr/>
            </p:nvSpPr>
            <p:spPr>
              <a:xfrm>
                <a:off x="722376" y="3335089"/>
                <a:ext cx="10753344" cy="4252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由以上分析可知A为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元素、B为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元素、C为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AS.89_1#b61e26b48?vopoq=1&amp;pid=ce754ba3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335089"/>
                <a:ext cx="10753344" cy="425260"/>
              </a:xfrm>
              <a:prstGeom prst="rect">
                <a:avLst/>
              </a:prstGeom>
              <a:blipFill>
                <a:blip r:embed="rId7"/>
                <a:stretch>
                  <a:fillRect l="-1587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&amp;si=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0_1#63aa3ff34?vopoq=1&amp;pid=ce754ba35&amp;color=0,0,0&amp;vtp=1&amp;bt=1&amp;bbb=1"/>
          <p:cNvSpPr/>
          <p:nvPr/>
        </p:nvSpPr>
        <p:spPr>
          <a:xfrm>
            <a:off x="722376" y="10101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(2)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A元素位于周期表中第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周期第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3" name="QB_7_AN.91_1#63aa3ff34.blank?vopoq=1&amp;pid=ce754ba35&amp;color=0,0,0&amp;vpa=32&amp;vtp=1"/>
          <p:cNvSpPr/>
          <p:nvPr/>
        </p:nvSpPr>
        <p:spPr>
          <a:xfrm>
            <a:off x="3514789" y="952950"/>
            <a:ext cx="43815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</a:t>
            </a:r>
            <a:endParaRPr lang="en-US" altLang="zh-CN" sz="2000" dirty="0"/>
          </a:p>
        </p:txBody>
      </p:sp>
      <p:sp>
        <p:nvSpPr>
          <p:cNvPr id="4" name="QB_7_AN.92_1#63aa3ff34.blank?vopoq=1&amp;pid=ce754ba35&amp;color=0,0,0&amp;vpa=33&amp;vtp=1&amp;bbb=1"/>
          <p:cNvSpPr/>
          <p:nvPr/>
        </p:nvSpPr>
        <p:spPr>
          <a:xfrm>
            <a:off x="4759389" y="952950"/>
            <a:ext cx="62865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ⅤA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93_1#63aa3ff34?vopoq=1&amp;pid=ce754ba35&amp;color=0,0,0&amp;vtp=1&amp;bbb=1&amp;hb=1"/>
              <p:cNvSpPr/>
              <p:nvPr/>
            </p:nvSpPr>
            <p:spPr>
              <a:xfrm>
                <a:off x="722376" y="1405577"/>
                <a:ext cx="10753344" cy="907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元素，原子核内质子数为7，原子核外有2个电子层，最外层电子数为5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，位于元素周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期表中第二周期第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ⅤA族。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5" name="QB_7_AS.93_1#63aa3ff34?vopoq=1&amp;pid=ce754ba3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05577"/>
                <a:ext cx="10753344" cy="907034"/>
              </a:xfrm>
              <a:prstGeom prst="rect">
                <a:avLst/>
              </a:prstGeom>
              <a:blipFill>
                <a:blip r:embed="rId3"/>
                <a:stretch>
                  <a:fillRect l="-1587" r="-567" b="-168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&amp;si=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4_1#aa66f1da4?vopoq=1&amp;pid=ce754ba35&amp;color=0,0,0&amp;vtp=1&amp;bt=1&amp;bbb=1"/>
          <p:cNvSpPr/>
          <p:nvPr/>
        </p:nvSpPr>
        <p:spPr>
          <a:xfrm>
            <a:off x="722376" y="972000"/>
            <a:ext cx="10753344" cy="9015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fontAlgn="b" latinLnBrk="1">
              <a:lnSpc>
                <a:spcPts val="89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(3)C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的原子结构示意图为</a:t>
            </a:r>
            <a:r>
              <a:rPr lang="en-US" altLang="zh-CN" sz="200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_</a:t>
            </a:r>
            <a:r>
              <a:rPr lang="en-US" altLang="zh-CN" sz="5000" b="1" i="0" u="sng" kern="0" spc="-99900">
                <a:solidFill>
                  <a:srgbClr val="FF00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20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pic>
        <p:nvPicPr>
          <p:cNvPr id="4" name="QB_7_AN.96_1#aa66f1da4?vopoq=1&amp;pid=ce754ba35&amp;color=0,0,0&amp;tib=255,255,255&amp;iip=8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639" y="1025593"/>
            <a:ext cx="694944" cy="81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97_1#aa66f1da4?vopoq=1&amp;pid=ce754ba35&amp;color=0,0,0&amp;vtp=1&amp;bbb=1&amp;hb=1"/>
              <p:cNvSpPr/>
              <p:nvPr/>
            </p:nvSpPr>
            <p:spPr>
              <a:xfrm>
                <a:off x="722377" y="1882462"/>
                <a:ext cx="10749631" cy="127355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元素原子序数为9，原子核外有2个电子层，最外层电子数为7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，原子结构示意图</a:t>
                </a:r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r>
                  <a:rPr lang="en-US" altLang="zh-CN" sz="39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AS.97_1#aa66f1da4?vopoq=1&amp;pid=ce754ba3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7" y="1882462"/>
                <a:ext cx="10749631" cy="1273556"/>
              </a:xfrm>
              <a:prstGeom prst="rect">
                <a:avLst/>
              </a:prstGeom>
              <a:blipFill>
                <a:blip r:embed="rId4"/>
                <a:stretch>
                  <a:fillRect l="-1588" b="-76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7_AS.97_1#aa66f1da4?vopoq=1&amp;pid=ce754ba35&amp;color=0,0,0&amp;tib=255,255,255&amp;iip=9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553" y="2385445"/>
            <a:ext cx="667512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&amp;si=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8_1#c6cdb24b7?vopoq=1&amp;pid=ce754ba35&amp;color=0,0,0&amp;vtp=1&amp;bt=1&amp;bbb=1&amp;hb=1"/>
          <p:cNvSpPr/>
          <p:nvPr/>
        </p:nvSpPr>
        <p:spPr>
          <a:xfrm>
            <a:off x="722376" y="972000"/>
            <a:ext cx="10753344" cy="843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(4)写出A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的气态氢化物与其最高价氧化物对应的水化物反应的化学方程式：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99_1#c6cdb24b7.blank?vopoq=1&amp;pid=ce754ba35&amp;color=0,0,0&amp;vpa=35&amp;vtp=1&amp;bbb=1&amp;rh=26.38504&amp;hb=1"/>
              <p:cNvSpPr/>
              <p:nvPr/>
            </p:nvSpPr>
            <p:spPr>
              <a:xfrm>
                <a:off x="722377" y="933900"/>
                <a:ext cx="10749631" cy="78759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43"/>
                  </a:lnSpc>
                </a:pPr>
                <a:r>
                  <a:rPr lang="en-US" altLang="zh-CN" sz="2000" b="1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𝐍𝐇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</m:sub>
                    </m:sSub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𝐇𝐍𝐎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</m:sub>
                    </m:sSub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1" i="1" baseline="-20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1" i="1" baseline="-8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1" baseline="-12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𝐍𝐇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𝟒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𝐍𝐎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99_1#c6cdb24b7.blank?vopoq=1&amp;pid=ce754ba35&amp;color=0,0,0&amp;vpa=35&amp;vtp=1&amp;bbb=1&amp;rh=26.38504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7" y="933900"/>
                <a:ext cx="10749631" cy="787591"/>
              </a:xfrm>
              <a:prstGeom prst="rect">
                <a:avLst/>
              </a:prstGeom>
              <a:blipFill>
                <a:blip r:embed="rId3"/>
                <a:stretch>
                  <a:fillRect l="-851" b="-100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00_1#c6cdb24b7?vopoq=1&amp;pid=ce754ba35&amp;color=0,0,0&amp;vtp=1&amp;bbb=1&amp;hb=1"/>
              <p:cNvSpPr/>
              <p:nvPr/>
            </p:nvSpPr>
            <p:spPr>
              <a:xfrm>
                <a:off x="722376" y="1824677"/>
                <a:ext cx="10753344" cy="94411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元素，对应的气态氢化物为氨气，对应的最高价氧化物的水化物为硝酸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，二者发生反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AS.100_1#c6cdb24b7?vopoq=1&amp;pid=ce754ba3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4677"/>
                <a:ext cx="10753344" cy="944118"/>
              </a:xfrm>
              <a:prstGeom prst="rect">
                <a:avLst/>
              </a:prstGeom>
              <a:blipFill>
                <a:blip r:embed="rId4"/>
                <a:stretch>
                  <a:fillRect l="-1587" r="-1134" b="-174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2&amp;si=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S.101_1#ce754ba35?vopoq=1&amp;pid=5c3a232e1&amp;color=0,0,0&amp;vtp=1&amp;bt=1&amp;bbb=1&amp;hb=1"/>
              <p:cNvSpPr/>
              <p:nvPr/>
            </p:nvSpPr>
            <p:spPr>
              <a:xfrm>
                <a:off x="722376" y="972000"/>
                <a:ext cx="10753344" cy="18131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A、B、C为短周期元素，在周期表中所处的位置如题图所示，可知A、C位于第二周期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位于第三周期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，设B元素原子的质子数为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，则A原子的质子数为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−9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，C原子的质子数为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、C两元素的原子核外电子数之和等于B原子的质子数，可得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−9+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−7=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所以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A原子的质子数为7，B原子的质子数为16，C原子的质子数为9，分别为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2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22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O_6_AS.101_1#ce754ba35?vopoq=1&amp;pid=5c3a232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813179"/>
              </a:xfrm>
              <a:prstGeom prst="rect">
                <a:avLst/>
              </a:prstGeom>
              <a:blipFill>
                <a:blip r:embed="rId3"/>
                <a:stretch>
                  <a:fillRect l="-1587" r="-1190" b="-90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366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_BD#45462b0a2?sp=1&amp;pid=eee7b1cc4&amp;color=0,0,0&amp;vtp=1&amp;bt=1&amp;bbb=1&amp;hb=1"/>
              <p:cNvSpPr/>
              <p:nvPr/>
            </p:nvSpPr>
            <p:spPr>
              <a:xfrm>
                <a:off x="722376" y="972000"/>
                <a:ext cx="10753344" cy="36502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②规律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主族序数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最外层电子数；同一主族元素的原子，最外层电子数相同，且自上而下电子层数递增。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【划重点】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列序数与族序数的关系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(0族除外)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列序数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&lt;8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，主族和副族的族序数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列序数；列序数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=8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或9或10，为第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Ⅷ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族；列序数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主族</a:t>
                </a:r>
                <a:endParaRPr lang="en-US" altLang="zh-CN" sz="2000" b="0" i="0" dirty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 dirty="0" err="1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和副族的族序数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列序数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zh-CN" sz="2000" dirty="0"/>
              </a:p>
            </p:txBody>
          </p:sp>
        </mc:Choice>
        <mc:Fallback>
          <p:sp>
            <p:nvSpPr>
              <p:cNvPr id="2" name="P_6_BD#45462b0a2?sp=1&amp;pid=eee7b1cc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650234"/>
              </a:xfrm>
              <a:prstGeom prst="rect">
                <a:avLst/>
              </a:prstGeom>
              <a:blipFill>
                <a:blip r:embed="rId3"/>
                <a:stretch>
                  <a:fillRect l="-1474" r="-2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3&amp;si=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2_1#9bc8a37f9?sp=1&amp;vopoq=1&amp;pid=5c3a232e1&amp;color=0,0,0&amp;vtp=1&amp;bt=1&amp;bbb=1&amp;hb=1"/>
          <p:cNvSpPr/>
          <p:nvPr/>
        </p:nvSpPr>
        <p:spPr>
          <a:xfrm>
            <a:off x="722376" y="972000"/>
            <a:ext cx="10753344" cy="1199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3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16.实验探究是体验知识的产生和形成过程的基本途径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。下面是某同学完成的探究实验报告的一</a:t>
            </a:r>
          </a:p>
          <a:p>
            <a:pPr latinLnBrk="1">
              <a:lnSpc>
                <a:spcPts val="33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部分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</a:t>
            </a:r>
            <a:endParaRPr lang="en-US" altLang="zh-CN" sz="2000" dirty="0"/>
          </a:p>
          <a:p>
            <a:pPr latinLnBrk="1">
              <a:lnSpc>
                <a:spcPts val="31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实验名称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：卤素单质的氧化性强弱比较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" name="QO_6_BD.102_2#9bc8a37f9?colgroup=30,10&amp;vopoq=1&amp;pid=5c3a232e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9996280"/>
                  </p:ext>
                </p:extLst>
              </p:nvPr>
            </p:nvGraphicFramePr>
            <p:xfrm>
              <a:off x="722376" y="2296864"/>
              <a:ext cx="10725912" cy="1736725"/>
            </p:xfrm>
            <a:graphic>
              <a:graphicData uri="http://schemas.openxmlformats.org/drawingml/2006/table">
                <a:tbl>
                  <a:tblPr/>
                  <a:tblGrid>
                    <a:gridCol w="79552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302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5483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1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①氯水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振荡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静置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观察四氯化碳层颜色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氧化性由强到弱的顺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Br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5483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②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NaBr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振荡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静置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观察四氯化碳层颜色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35483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③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KI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振荡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静置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观察四氯化碳层颜色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4" name="QO_6_BD.102_2#9bc8a37f9?colgroup=30,10&amp;vopoq=1&amp;pid=5c3a232e1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9996280"/>
                  </p:ext>
                </p:extLst>
              </p:nvPr>
            </p:nvGraphicFramePr>
            <p:xfrm>
              <a:off x="722376" y="2296864"/>
              <a:ext cx="10725912" cy="1736725"/>
            </p:xfrm>
            <a:graphic>
              <a:graphicData uri="http://schemas.openxmlformats.org/drawingml/2006/table">
                <a:tbl>
                  <a:tblPr/>
                  <a:tblGrid>
                    <a:gridCol w="79552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302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实验方案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548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7" t="-98611" r="-35019" b="-223611"/>
                          </a:stretch>
                        </a:blipFill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7033" t="-33023" r="-440" b="-83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548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7" t="-201408" r="-35019" b="-126761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3548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7" t="-297222" r="-35019" b="-25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02_3#9bc8a37f9?vopoq=1&amp;pid=5c3a232e1&amp;color=0,0,0&amp;vtp=1&amp;bbb=1"/>
              <p:cNvSpPr/>
              <p:nvPr/>
            </p:nvSpPr>
            <p:spPr>
              <a:xfrm>
                <a:off x="722376" y="4163764"/>
                <a:ext cx="10753344" cy="11991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3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实验药品：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NaBr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溶液、氯水、溴水、四氯化碳</a:t>
                </a:r>
                <a:endParaRPr lang="en-US" altLang="zh-CN" sz="20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已知：卤素单质在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中溶解度较大，易于观察)</a:t>
                </a:r>
                <a:endParaRPr lang="en-US" altLang="zh-CN" sz="2000" dirty="0"/>
              </a:p>
              <a:p>
                <a:pPr latinLnBrk="1">
                  <a:lnSpc>
                    <a:spcPts val="31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请回答下列问题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O_6_BD.102_3#9bc8a37f9?vopoq=1&amp;pid=5c3a232e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163764"/>
                <a:ext cx="10753344" cy="1199134"/>
              </a:xfrm>
              <a:prstGeom prst="rect">
                <a:avLst/>
              </a:prstGeom>
              <a:blipFill>
                <a:blip r:embed="rId4"/>
                <a:stretch>
                  <a:fillRect l="-1474" t="-508" b="-126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BD.103_1#7db9a7156?vopoq=1&amp;pid=9bc8a37f9&amp;color=0,0,0&amp;vtp=1&amp;bbb=1"/>
          <p:cNvSpPr/>
          <p:nvPr/>
        </p:nvSpPr>
        <p:spPr>
          <a:xfrm>
            <a:off x="722376" y="5404173"/>
            <a:ext cx="10753344" cy="366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2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)完成该实验需用到的实验仪器是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6" name="QB_7_AN.104_1#7db9a7156.blank?vopoq=1&amp;pid=9bc8a37f9&amp;color=0,0,0&amp;vpa=36&amp;vtp=1&amp;bbb=1"/>
          <p:cNvSpPr/>
          <p:nvPr/>
        </p:nvSpPr>
        <p:spPr>
          <a:xfrm>
            <a:off x="4605401" y="5364549"/>
            <a:ext cx="692150" cy="360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试管</a:t>
            </a:r>
            <a:endParaRPr lang="en-US" altLang="zh-CN" sz="2000" dirty="0"/>
          </a:p>
        </p:txBody>
      </p:sp>
      <p:sp>
        <p:nvSpPr>
          <p:cNvPr id="7" name="QB_7_AN.105_1#7db9a7156.blank?vopoq=1&amp;pid=9bc8a37f9&amp;color=0,0,0&amp;vpa=37&amp;vtp=1&amp;bbb=1"/>
          <p:cNvSpPr/>
          <p:nvPr/>
        </p:nvSpPr>
        <p:spPr>
          <a:xfrm>
            <a:off x="5621401" y="5364549"/>
            <a:ext cx="1200150" cy="360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1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胶头滴管</a:t>
            </a:r>
            <a:endParaRPr lang="en-US" altLang="zh-CN" sz="2000" dirty="0"/>
          </a:p>
        </p:txBody>
      </p:sp>
      <p:sp>
        <p:nvSpPr>
          <p:cNvPr id="8" name="QB_7_AS.106_1#7db9a7156?vopoq=1&amp;pid=9bc8a37f9&amp;color=0,0,0&amp;vtp=1&amp;bbb=1"/>
          <p:cNvSpPr/>
          <p:nvPr/>
        </p:nvSpPr>
        <p:spPr>
          <a:xfrm>
            <a:off x="722376" y="5807018"/>
            <a:ext cx="10753344" cy="387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该实验应在试管中进行，并用胶头滴管滴加试剂。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4&amp;si=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1#e265c40ee?vopoq=1&amp;pid=9bc8a37f9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(2)实验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②中发生反应的化学方程式为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08_1#e265c40ee.blank?vopoq=1&amp;pid=9bc8a37f9&amp;color=0,0,0&amp;vpa=38&amp;vtp=1&amp;bbb=1&amp;rh=26.38504"/>
              <p:cNvSpPr/>
              <p:nvPr/>
            </p:nvSpPr>
            <p:spPr>
              <a:xfrm>
                <a:off x="4911789" y="970920"/>
                <a:ext cx="3436493" cy="33356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𝟐𝐍𝐚𝐁𝐫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𝐂𝐥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1" i="1" baseline="-20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1" i="1" baseline="-8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1" baseline="-12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𝟐𝐍𝐚𝐂𝐥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𝐁𝐫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08_1#e265c40ee.blank?vopoq=1&amp;pid=9bc8a37f9&amp;color=0,0,0&amp;vpa=38&amp;vtp=1&amp;bbb=1&amp;rh=26.38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1789" y="970920"/>
                <a:ext cx="3436493" cy="333566"/>
              </a:xfrm>
              <a:prstGeom prst="rect">
                <a:avLst/>
              </a:prstGeom>
              <a:blipFill>
                <a:blip r:embed="rId3"/>
                <a:stretch>
                  <a:fillRect l="-710" r="-178" b="-21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09_1#e265c40ee?vopoq=1&amp;pid=9bc8a37f9&amp;color=0,0,0&amp;vtp=1&amp;bbb=1"/>
              <p:cNvSpPr/>
              <p:nvPr/>
            </p:nvSpPr>
            <p:spPr>
              <a:xfrm>
                <a:off x="722376" y="1367478"/>
                <a:ext cx="10753344" cy="4252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实验②中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NaBr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发生置换反应。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AS.109_1#e265c40ee?vopoq=1&amp;pid=9bc8a37f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8"/>
                <a:ext cx="10753344" cy="425260"/>
              </a:xfrm>
              <a:prstGeom prst="rect">
                <a:avLst/>
              </a:prstGeom>
              <a:blipFill>
                <a:blip r:embed="rId4"/>
                <a:stretch>
                  <a:fillRect l="-1587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5&amp;si=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0_1#6a3f347bc?vopoq=1&amp;pid=9bc8a37f9&amp;color=0,0,0&amp;vtp=1&amp;bt=1&amp;bbb=1&amp;hb=1"/>
          <p:cNvSpPr/>
          <p:nvPr/>
        </p:nvSpPr>
        <p:spPr>
          <a:xfrm>
            <a:off x="722376" y="1010100"/>
            <a:ext cx="10753344" cy="843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(3)实验评价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：该同学的实验设计不足之处是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，改进的办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法是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3" name="QB_7_AN.111_1#6a3f347bc.blank?vopoq=1&amp;pid=9bc8a37f9&amp;color=0,0,0&amp;vpa=39&amp;vtp=1&amp;bbb=1"/>
          <p:cNvSpPr/>
          <p:nvPr/>
        </p:nvSpPr>
        <p:spPr>
          <a:xfrm>
            <a:off x="5621401" y="972000"/>
            <a:ext cx="450215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没能比较溴单质和碘单质的氧化性强弱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12_1#6a3f347bc.blank?vopoq=1&amp;pid=9bc8a37f9&amp;color=0,0,0&amp;vpa=40&amp;vtp=1&amp;bbb=1"/>
              <p:cNvSpPr/>
              <p:nvPr/>
            </p:nvSpPr>
            <p:spPr>
              <a:xfrm>
                <a:off x="1239901" y="1491938"/>
                <a:ext cx="8830691" cy="3037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5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将实验③改为</a:t>
                </a: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𝐊𝐈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溴水</a:t>
                </a: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𝟏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𝐦𝐋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𝐂𝐂𝐥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𝟒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，振荡，静置，观察四氯化碳层的颜色</a:t>
                </a:r>
                <a:endParaRPr lang="en-US" altLang="zh-CN" sz="20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" name="QB_7_AN.112_1#6a3f347bc.blank?vopoq=1&amp;pid=9bc8a37f9&amp;color=0,0,0&amp;vpa=4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9901" y="1491938"/>
                <a:ext cx="8830691" cy="303784"/>
              </a:xfrm>
              <a:prstGeom prst="rect">
                <a:avLst/>
              </a:prstGeom>
              <a:blipFill>
                <a:blip r:embed="rId3"/>
                <a:stretch>
                  <a:fillRect l="-828" t="-28000" r="-759" b="-4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13_1#6a3f347bc?vopoq=1&amp;pid=9bc8a37f9&amp;color=0,0,0&amp;vtp=1&amp;bbb=1&amp;hb=1"/>
              <p:cNvSpPr/>
              <p:nvPr/>
            </p:nvSpPr>
            <p:spPr>
              <a:xfrm>
                <a:off x="722376" y="1862778"/>
                <a:ext cx="10753344" cy="907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题述设计的实验不能比较溴单质和碘单质的氧化性强弱，可将实验③改为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溶液和溴水的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，并加入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，振荡，静置，观察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层的颜色。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AS.113_1#6a3f347bc?vopoq=1&amp;pid=9bc8a37f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62778"/>
                <a:ext cx="10753344" cy="907034"/>
              </a:xfrm>
              <a:prstGeom prst="rect">
                <a:avLst/>
              </a:prstGeom>
              <a:blipFill>
                <a:blip r:embed="rId4"/>
                <a:stretch>
                  <a:fillRect l="-1587" r="-113" b="-168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6&amp;si=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61FD9-72D8-F71F-B39E-870A34B04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5462b0a2?sp=1&amp;pid=eee7b1cc4&amp;color=0,0,0&amp;vtp=1&amp;bt=1&amp;bbb=1&amp;hb=1">
            <a:extLst>
              <a:ext uri="{FF2B5EF4-FFF2-40B4-BE49-F238E27FC236}">
                <a16:creationId xmlns:a16="http://schemas.microsoft.com/office/drawing/2014/main" id="{4F55520B-78D7-72E6-B72A-F42D3EDDF695}"/>
              </a:ext>
            </a:extLst>
          </p:cNvPr>
          <p:cNvSpPr/>
          <p:nvPr/>
        </p:nvSpPr>
        <p:spPr>
          <a:xfrm>
            <a:off x="722376" y="972000"/>
            <a:ext cx="10753344" cy="8466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4.元素周期表中特殊区域与相关信息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(1)</a:t>
            </a: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几个特殊区域</a:t>
            </a:r>
            <a:endParaRPr lang="en-US" altLang="zh-CN" sz="2000" dirty="0"/>
          </a:p>
        </p:txBody>
      </p:sp>
      <p:graphicFrame>
        <p:nvGraphicFramePr>
          <p:cNvPr id="5" name="P_6_BD#45462b0a2?colgroup=6,33&amp;pid=eee7b1cc4&amp;color=0,0,0&amp;vtp=1&amp;bbb=1">
            <a:extLst>
              <a:ext uri="{FF2B5EF4-FFF2-40B4-BE49-F238E27FC236}">
                <a16:creationId xmlns:a16="http://schemas.microsoft.com/office/drawing/2014/main" id="{01FC7406-3C2E-3975-8197-E7A64D928E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695111"/>
              </p:ext>
            </p:extLst>
          </p:nvPr>
        </p:nvGraphicFramePr>
        <p:xfrm>
          <a:off x="722376" y="1970728"/>
          <a:ext cx="10725912" cy="1279017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14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3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过渡元素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第ⅢB族到第ⅡB族10个纵列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共60多种金属元素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3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镧系元素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第六周期第ⅢB族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从57号元素镧到71号元素镥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共15种元素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3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1" i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锕系元素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第七周期第ⅢB族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从89号元素锕到103号元素铹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itchFamily="34" charset="0"/>
                          <a:ea typeface="微软雅黑" pitchFamily="34" charset="-122"/>
                          <a:cs typeface="微软雅黑" pitchFamily="34" charset="-120"/>
                        </a:rPr>
                        <a:t>共15种元素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98315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45462b0a2?sp=1&amp;pid=eee7b1cc4&amp;color=0,0,0&amp;mp=1&amp;vtp=1&amp;bt=1&amp;bbb=1"/>
          <p:cNvSpPr/>
          <p:nvPr/>
        </p:nvSpPr>
        <p:spPr>
          <a:xfrm>
            <a:off x="722376" y="972000"/>
            <a:ext cx="10753344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(2)元素周期表中元素的相关信息</a:t>
            </a:r>
            <a:endParaRPr lang="en-US" altLang="zh-CN" sz="2000" dirty="0"/>
          </a:p>
        </p:txBody>
      </p:sp>
      <p:pic>
        <p:nvPicPr>
          <p:cNvPr id="3" name="P_6_BD#45462b0a2?pid=eee7b1cc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3320" y="1504003"/>
            <a:ext cx="4791456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6#45462b0a2?pid=eee7b1cc4&amp;color=0,0,0&amp;vtp=1&amp;bbb=1&amp;hb=1"/>
              <p:cNvSpPr/>
              <p:nvPr/>
            </p:nvSpPr>
            <p:spPr>
              <a:xfrm>
                <a:off x="722376" y="3269303"/>
                <a:ext cx="10753344" cy="1796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【划重点】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元素周期表排列顺口溜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横行叫周期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，现有一至七，四长三个短，第七已排满。纵列称为族，共有十六族，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一八依次现，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一零再一遍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族搞特殊，三纵算一族，镧锕各十五，都属ⅢB族。位构性一体，相互可推出。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P_6#45462b0a2?pid=eee7b1cc4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269303"/>
                <a:ext cx="10753344" cy="1796034"/>
              </a:xfrm>
              <a:prstGeom prst="rect">
                <a:avLst/>
              </a:prstGeom>
              <a:blipFill>
                <a:blip r:embed="rId4"/>
                <a:stretch>
                  <a:fillRect l="-1474" r="-794" b="-84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1a4ccb02b?sp=1&amp;pid=62dcf857e&amp;color=0,0,0&amp;vtp=1&amp;bt=1&amp;bb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2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.元素与核素</a:t>
            </a:r>
          </a:p>
          <a:p>
            <a:pPr marL="0" marR="0" lvl="0" indent="0" defTabSz="9144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(1)元素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元素是具有相同质子数(核电荷数)的一类原子的总称。同种元素原子的原子核中质子数一定相同，</a:t>
            </a:r>
          </a:p>
          <a:p>
            <a:pPr marL="0" marR="0" lvl="0" indent="0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中子数不一定相同。如氢元素的原子核：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P_6_BD#1a4ccb02b?colgroup=20,6,13&amp;pid=62dcf857e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49784"/>
                  </p:ext>
                </p:extLst>
              </p:nvPr>
            </p:nvGraphicFramePr>
            <p:xfrm>
              <a:off x="722376" y="2881064"/>
              <a:ext cx="10716768" cy="2123948"/>
            </p:xfrm>
            <a:graphic>
              <a:graphicData uri="http://schemas.openxmlformats.org/drawingml/2006/table">
                <a:tbl>
                  <a:tblPr/>
                  <a:tblGrid>
                    <a:gridCol w="26700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79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196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21132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氢元素的原子核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原子符号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𝑍</m:t>
                                  </m:r>
                                </m:sub>
                                <m:sup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𝐴</m:t>
                                  </m:r>
                                </m:sup>
                              </m:sSubSup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X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质子数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𝑍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中子数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𝑁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​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sup>
                              </m:sSubSup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900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​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​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p>
                              </m:sSubSup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T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P_6_BD#1a4ccb02b?colgroup=20,6,13&amp;pid=62dcf857e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49784"/>
                  </p:ext>
                </p:extLst>
              </p:nvPr>
            </p:nvGraphicFramePr>
            <p:xfrm>
              <a:off x="722376" y="2881064"/>
              <a:ext cx="10716768" cy="2123948"/>
            </p:xfrm>
            <a:graphic>
              <a:graphicData uri="http://schemas.openxmlformats.org/drawingml/2006/table">
                <a:tbl>
                  <a:tblPr/>
                  <a:tblGrid>
                    <a:gridCol w="26700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79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196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21132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氢元素的原子核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405" t="-719" r="-344" b="-1647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113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8" t="-100000" r="-302055" b="-32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773" t="-100000" r="-200682" b="-32714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405" t="-200000" r="-344" b="-22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900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405" t="-295775" r="-344" b="-1239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2405" t="-401429" r="-344" b="-2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1a4ccb02b?sp=1&amp;pid=62dcf857e&amp;color=0,0,0&amp;vtp=1&amp;bt=1&amp;bbb=1&amp;hb=1"/>
              <p:cNvSpPr/>
              <p:nvPr/>
            </p:nvSpPr>
            <p:spPr>
              <a:xfrm>
                <a:off x="722376" y="972000"/>
                <a:ext cx="10753344" cy="36629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(2)核素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具有一定数目质子和一定数目中子的一种原子叫做核素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。如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11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23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表示三种核素。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sz="20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划重点】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绝大多数元素都有多种核素，如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为氢元素的三种核素；同一元素的不同核素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中子数不同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，质量数也不同。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不能用质量数确定核素所属元素。如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虽然质量数相同，但属于不同元素的核素。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同种元素的不同核素，由于质子数相同，其化学性质几乎完全相同；中子数不同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，某些物理性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质略有差异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_BD#1a4ccb02b?sp=1&amp;pid=62dcf857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662934"/>
              </a:xfrm>
              <a:prstGeom prst="rect">
                <a:avLst/>
              </a:prstGeom>
              <a:blipFill>
                <a:blip r:embed="rId3"/>
                <a:stretch>
                  <a:fillRect l="-1474" r="-794" b="-41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#1a4ccb02b?sp=1&amp;pid=62dcf857e&amp;color=0,0,0&amp;vtp=1&amp;bt=1&amp;bbb=1"/>
              <p:cNvSpPr/>
              <p:nvPr/>
            </p:nvSpPr>
            <p:spPr>
              <a:xfrm>
                <a:off x="722376" y="972000"/>
                <a:ext cx="10753344" cy="45646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.同位素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(1)概念：质子数相同而中子数不同的同一元素的不同原子互称为同位素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(即同一元素的不同核素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互称为同位素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)。如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p>
                    </m:sSubSup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bSup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bSup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互为同位素。“同位”指核素的质子数相同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，在元素周期表中占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有相同的位置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(2)同位素的相对原子质量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天然存在的同位素，相互间保持一定的比率。元素的相对原子质量是按照该元素各种核素所占的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一定百分比计算出来的平均值。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639319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【划重点】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①元素周期表中每种元素下方的数据就是对应元素的相对原子质量，而不是核素的相对原子质量。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②某元素的一种核素的相对原子质量不能替代该元素的相对原子质量。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#1a4ccb02b?sp=1&amp;pid=62dcf857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564634"/>
              </a:xfrm>
              <a:prstGeom prst="rect">
                <a:avLst/>
              </a:prstGeom>
              <a:blipFill>
                <a:blip r:embed="rId3"/>
                <a:stretch>
                  <a:fillRect l="-1474" r="-3175" b="-33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1a4ccb02b?sp=1&amp;pid=62dcf857e&amp;color=0,0,0&amp;vtp=1&amp;bt=1&amp;bbb=1"/>
              <p:cNvSpPr/>
              <p:nvPr/>
            </p:nvSpPr>
            <p:spPr>
              <a:xfrm>
                <a:off x="722376" y="972000"/>
                <a:ext cx="10753344" cy="27358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(3)同位素的应用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同位素在日常生活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、工农业生产和科学研究中有着重要的用途。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6</m:t>
                        </m:r>
                      </m:sub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14</m:t>
                        </m:r>
                      </m:sup>
                    </m:sSubSup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在考古工作中用于测定文物年代；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92</m:t>
                        </m:r>
                      </m:sub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235</m:t>
                        </m:r>
                      </m:sup>
                    </m:sSubSup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U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用于制造原子弹；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bSup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bSup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用于制造氢弹；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④放射性同位素释放的射线可用于育种、给金属探伤、诊断和治疗疾病等。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_BD#1a4ccb02b?sp=1&amp;pid=62dcf857e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735834"/>
              </a:xfrm>
              <a:prstGeom prst="rect">
                <a:avLst/>
              </a:prstGeom>
              <a:blipFill>
                <a:blip r:embed="rId3"/>
                <a:stretch>
                  <a:fillRect l="-1474" b="-55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f49ee3cf?sp=1&amp;pid=fb1cfc12f&amp;color=0,0,0&amp;vtp=1&amp;bt=1&amp;bb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1.金属性与非金属性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金属元素原子的最外层电子一般少于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4个，在化学反应中容易失去电子，具有金属性；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非金属元素原子的最外层电子一般多于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4个，在化学反应中容易得到电子，具有非金属性。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f49ee3cf?sp=1&amp;pid=fb1cfc12f&amp;color=0,0,0&amp;vtp=1&amp;bt=1&amp;bb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r>
              <a:rPr lang="en-US" altLang="zh-CN" sz="2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.碱金属元素</a:t>
            </a:r>
          </a:p>
          <a:p>
            <a:pPr marL="0" marR="0" lvl="0" indent="0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(1)原子结构特点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P_6_BD#cf49ee3cf?colgroup=4,6,6,6,6,7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8665774"/>
                  </p:ext>
                </p:extLst>
              </p:nvPr>
            </p:nvGraphicFramePr>
            <p:xfrm>
              <a:off x="722376" y="1957139"/>
              <a:ext cx="10689336" cy="3532759"/>
            </p:xfrm>
            <a:graphic>
              <a:graphicData uri="http://schemas.openxmlformats.org/drawingml/2006/table">
                <a:tbl>
                  <a:tblPr/>
                  <a:tblGrid>
                    <a:gridCol w="13990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1214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Li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Rb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Cs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4716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原子结构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示意图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200"/>
                            </a:lnSpc>
                          </a:pPr>
                          <a:r>
                            <a:rPr lang="en-US" altLang="zh-CN" sz="29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200"/>
                            </a:lnSpc>
                          </a:pPr>
                          <a:r>
                            <a:rPr lang="en-US" altLang="zh-CN" sz="46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900"/>
                            </a:lnSpc>
                          </a:pPr>
                          <a:r>
                            <a:rPr lang="en-US" altLang="zh-CN" sz="56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800"/>
                            </a:lnSpc>
                          </a:pPr>
                          <a:r>
                            <a:rPr lang="en-US" altLang="zh-CN" sz="61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1737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相似性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5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最外层电子数均为1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在化学反应中容易失去1个电子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达到最外层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8电子稳定结构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Li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2257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递变性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5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Li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到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Cs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随着核电荷数递增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电子层数逐渐增多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原子半径逐渐增大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原子核对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最外层电子的引力逐渐减弱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失去最外层电子的能力逐渐增强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金属性逐渐增强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P_6_BD#cf49ee3cf?colgroup=4,6,6,6,6,7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8665774"/>
                  </p:ext>
                </p:extLst>
              </p:nvPr>
            </p:nvGraphicFramePr>
            <p:xfrm>
              <a:off x="722376" y="1957139"/>
              <a:ext cx="10689336" cy="3532759"/>
            </p:xfrm>
            <a:graphic>
              <a:graphicData uri="http://schemas.openxmlformats.org/drawingml/2006/table">
                <a:tbl>
                  <a:tblPr/>
                  <a:tblGrid>
                    <a:gridCol w="13990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922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1214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8571" t="-1449" r="-419048" b="-7681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8571" t="-1449" r="-319048" b="-7681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8571" t="-1449" r="-219048" b="-7681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8571" t="-1449" r="-119048" b="-7681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4310" t="-1449" r="-575" b="-7681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4716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原子结构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示意图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200"/>
                            </a:lnSpc>
                          </a:pPr>
                          <a:r>
                            <a:rPr lang="en-US" altLang="zh-CN" sz="29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36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8200"/>
                            </a:lnSpc>
                          </a:pPr>
                          <a:r>
                            <a:rPr lang="en-US" altLang="zh-CN" sz="46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900"/>
                            </a:lnSpc>
                          </a:pPr>
                          <a:r>
                            <a:rPr lang="en-US" altLang="zh-CN" sz="56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800"/>
                            </a:lnSpc>
                          </a:pPr>
                          <a:r>
                            <a:rPr lang="en-US" altLang="zh-CN" sz="61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1737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相似性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5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157" t="-232836" r="-131" b="-11492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2257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递变性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5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157" t="-330370" r="-131" b="-1407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_6_BD#cf49ee3cf.table_image?tii=1&amp;pid=fb1cfc12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0340" y="2821501"/>
            <a:ext cx="594360" cy="5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6_BD#cf49ee3cf.table_image?tii=2&amp;pid=fb1cfc12f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2564" y="2752921"/>
            <a:ext cx="594360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P_6_BD#cf49ee3cf.table_image?tii=3&amp;pid=fb1cfc12f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780" y="2643193"/>
            <a:ext cx="722376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P_6_BD#cf49ee3cf.table_image?tii=4&amp;pid=fb1cfc12f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8140" y="2551753"/>
            <a:ext cx="832104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P_6_BD#cf49ee3cf.table_image?tii=5&amp;pid=fb1cfc12f&amp;color=0,0,0&amp;tib=255,255,255&amp;vtp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2660" y="2496889"/>
            <a:ext cx="996696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c1cecd21.fixed?pid=3c98536e1&amp;color=100,146,38&amp;vtp=1&amp;bbb=1"/>
          <p:cNvSpPr/>
          <p:nvPr/>
        </p:nvSpPr>
        <p:spPr>
          <a:xfrm>
            <a:off x="5120640" y="969264"/>
            <a:ext cx="1947672" cy="10789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altLang="zh-CN" sz="6000" dirty="0"/>
          </a:p>
        </p:txBody>
      </p:sp>
      <p:sp>
        <p:nvSpPr>
          <p:cNvPr id="3" name="C_4#4c1cecd21.fixed?pid=3c98536e1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第一节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原子结构与元素周期表</a:t>
            </a:r>
            <a:endParaRPr lang="en-US" altLang="zh-CN" sz="4400" dirty="0"/>
          </a:p>
        </p:txBody>
      </p:sp>
      <p:pic>
        <p:nvPicPr>
          <p:cNvPr id="4" name="C_4#4c1cecd21.fixed?pid=3c98536e1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6376" y="4480560"/>
            <a:ext cx="402336" cy="438912"/>
          </a:xfrm>
          <a:prstGeom prst="rect">
            <a:avLst/>
          </a:prstGeom>
        </p:spPr>
      </p:pic>
      <p:sp>
        <p:nvSpPr>
          <p:cNvPr id="5" name="C_4_BD#4c1cecd21.fixed?pid=3c98536e1&amp;color=255,255,255&amp;vtp=1&amp;bbb=1"/>
          <p:cNvSpPr/>
          <p:nvPr/>
        </p:nvSpPr>
        <p:spPr>
          <a:xfrm>
            <a:off x="10405872" y="4425696"/>
            <a:ext cx="1709928" cy="56692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教材梳理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f49ee3cf?sp=1&amp;pid=fb1cfc12f&amp;color=0,0,0&amp;vtp=1&amp;bt=1&amp;bb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)化学性质</a:t>
            </a:r>
          </a:p>
          <a:p>
            <a:pPr marL="0" marR="0" lvl="0" indent="0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①钾单质与氧气或水的反应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P_6_BD#cf49ee3cf?colgroup=20,12,6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9492680"/>
                  </p:ext>
                </p:extLst>
              </p:nvPr>
            </p:nvGraphicFramePr>
            <p:xfrm>
              <a:off x="722376" y="1961203"/>
              <a:ext cx="10707624" cy="2858770"/>
            </p:xfrm>
            <a:graphic>
              <a:graphicData uri="http://schemas.openxmlformats.org/drawingml/2006/table">
                <a:tbl>
                  <a:tblPr/>
                  <a:tblGrid>
                    <a:gridCol w="53583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429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202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18819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将干燥的坩埚加热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同时切取一块绿豆大的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钾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用镊子夹取并迅速投到热坩埚中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。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继续加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热片刻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待钾熔化后立即撤掉酒精灯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钾迅速燃烧并产生紫色的火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焰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(透过蓝色钴玻璃)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钾比钠更容易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化合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更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容易与水反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应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即钾比钠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的金属性强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18819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在烧杯中加入一些水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滴入几滴酚酞溶液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。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切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取一块绿豆大的钾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用镊子夹取并投入水中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钾浮在水面上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熔成闪亮小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球并四处游动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不时产生轻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微爆炸声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小球很快消失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P_6_BD#cf49ee3cf?colgroup=20,12,6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9492680"/>
                  </p:ext>
                </p:extLst>
              </p:nvPr>
            </p:nvGraphicFramePr>
            <p:xfrm>
              <a:off x="722376" y="1961203"/>
              <a:ext cx="10707624" cy="2858770"/>
            </p:xfrm>
            <a:graphic>
              <a:graphicData uri="http://schemas.openxmlformats.org/drawingml/2006/table">
                <a:tbl>
                  <a:tblPr/>
                  <a:tblGrid>
                    <a:gridCol w="53583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429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202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18819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将干燥的坩埚加热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同时切取一块绿豆大的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钾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用镊子夹取并迅速投到热坩埚中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。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继续加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热片刻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待钾熔化后立即撤掉酒精灯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钾迅速燃烧并产生紫色的火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焰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(透过蓝色钴玻璃)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58095" t="-17456" r="-635" b="-49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218819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在烧杯中加入一些水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滴入几滴酚酞溶液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。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切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取一块绿豆大的钾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用镊子夹取并投入水中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钾浮在水面上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熔成闪亮小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球并四处游动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不时产生轻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微爆炸声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小球很快消失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cf49ee3cf?sp=1&amp;pid=fb1cfc12f&amp;color=0,0,0&amp;vtp=1&amp;bt=1&amp;bbb=1&amp;hb=1"/>
              <p:cNvSpPr/>
              <p:nvPr/>
            </p:nvSpPr>
            <p:spPr>
              <a:xfrm>
                <a:off x="722376" y="972000"/>
                <a:ext cx="10753344" cy="50853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②化学性质具有相似性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碱金属元素在化学反应中都容易失去最外层电子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，单质具有较强的还原性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，都能与氧气等非金属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单质以及水反应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。如：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2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2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NaOH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2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KOH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③化学性质具有递变性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随核电荷数的增加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，碱金属单质与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或水的反应越来越剧烈，与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反应的产物越来越复杂。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639319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39319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划重点】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在元素周期表中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，从上到下，碱金属元素的金属性逐渐增强，其单质与水反应越来越剧烈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的碱的碱性逐渐增强。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_BD#cf49ee3cf?sp=1&amp;pid=fb1cfc1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5085334"/>
              </a:xfrm>
              <a:prstGeom prst="rect">
                <a:avLst/>
              </a:prstGeom>
              <a:blipFill>
                <a:blip r:embed="rId3"/>
                <a:stretch>
                  <a:fillRect l="-1474" r="-794" b="-28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f49ee3cf?sp=1&amp;pid=fb1cfc12f&amp;color=0,0,0&amp;vtp=1&amp;bt=1&amp;bbb=1"/>
          <p:cNvSpPr/>
          <p:nvPr/>
        </p:nvSpPr>
        <p:spPr>
          <a:xfrm>
            <a:off x="722376" y="972000"/>
            <a:ext cx="10753344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(3)物理性质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P_6_BD#cf49ee3cf?colgroup=11,8,20&amp;pid=fb1cfc12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3548547"/>
                  </p:ext>
                </p:extLst>
              </p:nvPr>
            </p:nvGraphicFramePr>
            <p:xfrm>
              <a:off x="722376" y="1504003"/>
              <a:ext cx="10725912" cy="1700149"/>
            </p:xfrm>
            <a:graphic>
              <a:graphicData uri="http://schemas.openxmlformats.org/drawingml/2006/table">
                <a:tbl>
                  <a:tblPr/>
                  <a:tblGrid>
                    <a:gridCol w="3099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49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3766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相似性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递变性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Li</m:t>
                                  </m:r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Cs</m:t>
                                  </m:r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银白色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柔软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越来越软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Cs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略带金色光泽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较小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呈增大趋势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</m:t>
                              </m:r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反常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逐渐降低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P_6_BD#cf49ee3cf?colgroup=11,8,20&amp;pid=fb1cfc12f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3548547"/>
                  </p:ext>
                </p:extLst>
              </p:nvPr>
            </p:nvGraphicFramePr>
            <p:xfrm>
              <a:off x="722376" y="1504003"/>
              <a:ext cx="10725912" cy="1700149"/>
            </p:xfrm>
            <a:graphic>
              <a:graphicData uri="http://schemas.openxmlformats.org/drawingml/2006/table">
                <a:tbl>
                  <a:tblPr/>
                  <a:tblGrid>
                    <a:gridCol w="3099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49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3766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相似性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660" t="-1449" r="-227" b="-3318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银白色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柔软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660" t="-98592" r="-227" b="-2225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较小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660" t="-201429" r="-227" b="-12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逐渐降低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6_BD#cf49ee3cf?pid=fb1cfc12f&amp;color=0,0,0&amp;vtp=1&amp;bbb=1&amp;hb=1"/>
              <p:cNvSpPr/>
              <p:nvPr/>
            </p:nvSpPr>
            <p:spPr>
              <a:xfrm>
                <a:off x="722376" y="3332803"/>
                <a:ext cx="10753344" cy="27358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碱金属都比较柔软，有延展性，导电性和导热性均很好。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sz="20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划重点】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与其他金属单质相比，碱金属单质具有硬度小、密度小、熔点低及沸点低等特点。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的密度比水小，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Rb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的密度比水大。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的密度小于煤油，常保存在固体石蜡中；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的密度比煤油大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，钠常保存在石蜡油或煤油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，钾短期可保存在煤油中、长期保存在固体石蜡中。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P_6_BD#cf49ee3cf?pid=fb1cfc12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332803"/>
                <a:ext cx="10753344" cy="2735834"/>
              </a:xfrm>
              <a:prstGeom prst="rect">
                <a:avLst/>
              </a:prstGeom>
              <a:blipFill>
                <a:blip r:embed="rId4"/>
                <a:stretch>
                  <a:fillRect l="-1474" b="-53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f49ee3cf?sp=1&amp;pid=fb1cfc12f&amp;color=0,0,0&amp;vtp=1&amp;bt=1&amp;bb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r>
              <a:rPr lang="en-US" altLang="zh-CN" sz="2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.卤族元素</a:t>
            </a:r>
          </a:p>
          <a:p>
            <a:pPr marL="0" marR="0" lvl="0" indent="0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(1)单质的物理性质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P_6_BD#cf49ee3cf?colgroup=5,12,21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0405660"/>
                  </p:ext>
                </p:extLst>
              </p:nvPr>
            </p:nvGraphicFramePr>
            <p:xfrm>
              <a:off x="722376" y="1957139"/>
              <a:ext cx="10725912" cy="2522728"/>
            </p:xfrm>
            <a:graphic>
              <a:graphicData uri="http://schemas.openxmlformats.org/drawingml/2006/table">
                <a:tbl>
                  <a:tblPr/>
                  <a:tblGrid>
                    <a:gridCol w="16733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92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6601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相似性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递变性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sz="20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0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F</m:t>
                                      </m:r>
                                    </m:e>
                                    <m:sub>
                                      <m:r>
                                        <a:rPr lang="en-US" altLang="zh-CN" sz="20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→</m:t>
                                  </m:r>
                                  <m:sSub>
                                    <m:sSubPr>
                                      <m:ctrlPr>
                                        <a:rPr lang="en-US" altLang="zh-CN" sz="20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0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I</m:t>
                                      </m:r>
                                    </m:e>
                                    <m:sub>
                                      <m:r>
                                        <a:rPr lang="en-US" altLang="zh-CN" sz="20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2257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都有颜色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都有毒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都不易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溶于水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易和水发生反应)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易溶于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等有机溶剂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zh-CN" altLang="en-US" sz="20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除外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逐渐变深(淡黄绿色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黄绿色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深红棕色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紫黑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色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)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气态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0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0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Cl</m:t>
                                      </m:r>
                                    </m:e>
                                    <m:sub>
                                      <m:r>
                                        <a:rPr lang="en-US" altLang="zh-CN" sz="20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)→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液态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sz="20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0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Br</m:t>
                                      </m:r>
                                    </m:e>
                                    <m:sub>
                                      <m:r>
                                        <a:rPr lang="en-US" altLang="zh-CN" sz="20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微软雅黑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)→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固态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逐渐增大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逐渐升高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P_6_BD#cf49ee3cf?colgroup=5,12,21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0405660"/>
                  </p:ext>
                </p:extLst>
              </p:nvPr>
            </p:nvGraphicFramePr>
            <p:xfrm>
              <a:off x="722376" y="1957139"/>
              <a:ext cx="10725912" cy="2522728"/>
            </p:xfrm>
            <a:graphic>
              <a:graphicData uri="http://schemas.openxmlformats.org/drawingml/2006/table">
                <a:tbl>
                  <a:tblPr/>
                  <a:tblGrid>
                    <a:gridCol w="16733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92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6601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物理性质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相似性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9559" t="-1449" r="-215" b="-5275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2257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颜色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9640" t="-20290" r="-167446" b="-55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9559" t="-51852" r="-215" b="-1696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9559" t="-292857" r="-215" b="-22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密度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逐渐增大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熔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沸点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逐渐升高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f49ee3cf?sp=1&amp;pid=fb1cfc12f&amp;color=0,0,0&amp;vtp=1&amp;bt=1&amp;bbb=1"/>
          <p:cNvSpPr/>
          <p:nvPr/>
        </p:nvSpPr>
        <p:spPr>
          <a:xfrm>
            <a:off x="722376" y="972000"/>
            <a:ext cx="10753344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(2)原子结构特点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P_6_BD#cf49ee3cf?colgroup=8,7,6,6,9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845420"/>
                  </p:ext>
                </p:extLst>
              </p:nvPr>
            </p:nvGraphicFramePr>
            <p:xfrm>
              <a:off x="722376" y="1504003"/>
              <a:ext cx="10689336" cy="3906774"/>
            </p:xfrm>
            <a:graphic>
              <a:graphicData uri="http://schemas.openxmlformats.org/drawingml/2006/table">
                <a:tbl>
                  <a:tblPr/>
                  <a:tblGrid>
                    <a:gridCol w="2386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665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836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745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780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Br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I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4442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原子结构示意图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600"/>
                            </a:lnSpc>
                          </a:pPr>
                          <a:r>
                            <a:rPr lang="en-US" altLang="zh-CN" sz="31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38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000"/>
                            </a:lnSpc>
                          </a:pPr>
                          <a:r>
                            <a:rPr lang="en-US" altLang="zh-CN" sz="50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700"/>
                            </a:lnSpc>
                          </a:pPr>
                          <a:r>
                            <a:rPr lang="en-US" altLang="zh-CN" sz="60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2257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相似性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最外层均为7个电子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在化学反应中容易得到1个电子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达到最外层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8电子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稳定结构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2188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递变性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到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I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随着核电荷数递增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电子层数逐渐增多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原子半径逐渐增大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子核对最外层电子的吸引力逐渐减弱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得电子能力逐渐减弱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非金属性逐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渐减弱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P_6_BD#cf49ee3cf?colgroup=8,7,6,6,9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845420"/>
                  </p:ext>
                </p:extLst>
              </p:nvPr>
            </p:nvGraphicFramePr>
            <p:xfrm>
              <a:off x="722376" y="1504003"/>
              <a:ext cx="10689336" cy="3906774"/>
            </p:xfrm>
            <a:graphic>
              <a:graphicData uri="http://schemas.openxmlformats.org/drawingml/2006/table">
                <a:tbl>
                  <a:tblPr/>
                  <a:tblGrid>
                    <a:gridCol w="2386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665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836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745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780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5929" t="-1449" r="-302360" b="-8594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6893" t="-1449" r="-231715" b="-8594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9088" t="-1449" r="-133225" b="-8594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1204" t="-1449" r="-491" b="-85942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4442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原子结构示意图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600"/>
                            </a:lnSpc>
                          </a:pPr>
                          <a:r>
                            <a:rPr lang="en-US" altLang="zh-CN" sz="31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38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000"/>
                            </a:lnSpc>
                          </a:pPr>
                          <a:r>
                            <a:rPr lang="en-US" altLang="zh-CN" sz="505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700"/>
                            </a:lnSpc>
                          </a:pPr>
                          <a:r>
                            <a:rPr lang="en-US" altLang="zh-CN" sz="6000" b="0" i="0" kern="0" spc="-9990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微软雅黑" pitchFamily="34" charset="-120"/>
                            </a:rPr>
                            <a:t>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2257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相似性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最外层均为7个电子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在化学反应中容易得到1个电子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达到最外层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8电子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稳定结构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2188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递变性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855" t="-221500" r="-147" b="-1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6_BD#cf49ee3cf.table_image?tii=6&amp;pid=fb1cfc12f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192" y="2331789"/>
            <a:ext cx="640080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6_BD#cf49ee3cf.table_image?tii=7&amp;pid=fb1cfc12f&amp;color=0,0,0&amp;tib=255,255,255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7296" y="2263209"/>
            <a:ext cx="640080" cy="76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6_BD#cf49ee3cf.table_image?tii=8&amp;pid=fb1cfc12f&amp;color=0,0,0&amp;tib=255,255,255&amp;vtp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808" y="2139765"/>
            <a:ext cx="777240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P_6_BD#cf49ee3cf.table_image?tii=9&amp;pid=fb1cfc12f&amp;color=0,0,0&amp;tib=255,255,255&amp;vtp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5500" y="2043753"/>
            <a:ext cx="914400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cf49ee3cf?sp=1&amp;pid=fb1cfc12f&amp;color=0,0,0&amp;vtp=1&amp;bt=1&amp;bb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(3)单质的化学性质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卤素单质与氢气的反应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P_6_BD#cf49ee3cf?colgroup=14,26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7580425"/>
                  </p:ext>
                </p:extLst>
              </p:nvPr>
            </p:nvGraphicFramePr>
            <p:xfrm>
              <a:off x="722376" y="1961203"/>
              <a:ext cx="10725912" cy="2960371"/>
            </p:xfrm>
            <a:graphic>
              <a:graphicData uri="http://schemas.openxmlformats.org/drawingml/2006/table">
                <a:tbl>
                  <a:tblPr/>
                  <a:tblGrid>
                    <a:gridCol w="3840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885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反应的难易及氢化物的稳定性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659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F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20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20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20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20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HF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在暗处能剧烈化合并发生爆炸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HF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很稳定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20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20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20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光照或点燃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20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光照或点燃发生反应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较稳定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48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Br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20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20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2000" b="0" spc="-100" baseline="-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△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20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HBr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加热至一定温度才能反应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HBr</m:t>
                              </m:r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稳定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82257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limUpp>
                                <m:limUpp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limUpp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⇌</m:t>
                                  </m:r>
                                </m:e>
                                <m:lim>
                                  <m:r>
                                    <m:rPr>
                                      <m:nor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SimSun" pitchFamily="34" charset="0"/>
                                      <a:ea typeface="SimSun" pitchFamily="34" charset="-122"/>
                                      <a:cs typeface="SimSun" pitchFamily="34" charset="-120"/>
                                    </a:rPr>
                                    <m:t>△</m:t>
                                  </m:r>
                                </m:lim>
                              </m:limUpp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HI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不断加热才能缓慢反应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生成的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HI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不稳定</a:t>
                          </a:r>
                          <a:r>
                            <a:rPr lang="en-US" altLang="zh-CN" sz="2000" b="0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在同一条件下同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时发生分解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P_6_BD#cf49ee3cf?colgroup=14,26&amp;pid=fb1cfc12f&amp;color=0,0,0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7580425"/>
                  </p:ext>
                </p:extLst>
              </p:nvPr>
            </p:nvGraphicFramePr>
            <p:xfrm>
              <a:off x="722376" y="1961203"/>
              <a:ext cx="10725912" cy="2960371"/>
            </p:xfrm>
            <a:graphic>
              <a:graphicData uri="http://schemas.openxmlformats.org/drawingml/2006/table">
                <a:tbl>
                  <a:tblPr/>
                  <a:tblGrid>
                    <a:gridCol w="3840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8854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反应的难易及氢化物的稳定性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659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" t="-90909" r="-179683" b="-4675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841" t="-90909" r="-177" b="-4675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" t="-140000" r="-179683" b="-24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841" t="-140000" r="-177" b="-24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487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" t="-249505" r="-179683" b="-152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841" t="-249505" r="-177" b="-1524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8225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" t="-261481" r="-179683" b="-140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841" t="-261481" r="-177" b="-140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#9f4dfe533?pid=fb1cfc12f&amp;color=0,0,0&amp;vtp=1&amp;bt=1&amp;bbb=1"/>
              <p:cNvSpPr/>
              <p:nvPr/>
            </p:nvSpPr>
            <p:spPr>
              <a:xfrm>
                <a:off x="722376" y="972000"/>
                <a:ext cx="10753344" cy="13261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【划重点】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反应的难易程度：从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，由易到难；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卤化氢的稳定性：从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，逐渐减弱。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#9f4dfe533?pid=fb1cfc12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26134"/>
              </a:xfrm>
              <a:prstGeom prst="rect">
                <a:avLst/>
              </a:prstGeom>
              <a:blipFill>
                <a:blip r:embed="rId3"/>
                <a:stretch>
                  <a:fillRect l="-1474" b="-114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f4dfe533?pid=fb1cfc12f&amp;color=0,0,0&amp;mp=1&amp;vtp=1&amp;bt=1&amp;bb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②卤素单质间的置换反应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类似于金属与盐溶液的置换反应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，卤素单质间也能发生置换反应。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P_6_BD#9f4dfe533?colgroup=11,6,22&amp;pid=fb1cfc12f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6556907"/>
                  </p:ext>
                </p:extLst>
              </p:nvPr>
            </p:nvGraphicFramePr>
            <p:xfrm>
              <a:off x="722376" y="1961203"/>
              <a:ext cx="10725912" cy="3029458"/>
            </p:xfrm>
            <a:graphic>
              <a:graphicData uri="http://schemas.openxmlformats.org/drawingml/2006/table">
                <a:tbl>
                  <a:tblPr/>
                  <a:tblGrid>
                    <a:gridCol w="3054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282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943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r>
                            <a:rPr lang="en-US" altLang="zh-CN" sz="20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732788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分别向盛有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KBr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KI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溶液的两支试管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中加入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氯水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振荡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溶液由无色分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别变为黄色和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黄褐色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氧化性：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Br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KBr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20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20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20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20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KCl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Br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KI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20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20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20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20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KCl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75538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向盛有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4 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KI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溶液的试管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中加入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溴水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振荡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溶液由无色变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为黄褐色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氧化性：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Br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3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KI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Br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 spc="-100" baseline="-3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en-US" altLang="zh-CN" sz="2000" b="0" i="1" spc="-100" baseline="-200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bar>
                                          <m:barPr>
                                            <m:ctrlPr>
                                              <a:rPr lang="en-US" altLang="zh-CN" sz="2000" b="0" i="1" spc="-100" baseline="-8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a:rPr lang="en-US" altLang="zh-CN" sz="2000" b="0" spc="-100" baseline="-1200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         </m:t>
                                            </m:r>
                                          </m:e>
                                        </m:bar>
                                      </m:e>
                                    </m:ba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2000" b="0" i="0" spc="-100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微软雅黑" pitchFamily="34" charset="-122"/>
                                        <a:cs typeface="微软雅黑" pitchFamily="34" charset="-120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 2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KBr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I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P_6_BD#9f4dfe533?colgroup=11,6,22&amp;pid=fb1cfc12f&amp;color=0,0,0&amp;mp=1&amp;vtp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6556907"/>
                  </p:ext>
                </p:extLst>
              </p:nvPr>
            </p:nvGraphicFramePr>
            <p:xfrm>
              <a:off x="722376" y="1961203"/>
              <a:ext cx="10725912" cy="3029458"/>
            </p:xfrm>
            <a:graphic>
              <a:graphicData uri="http://schemas.openxmlformats.org/drawingml/2006/table">
                <a:tbl>
                  <a:tblPr/>
                  <a:tblGrid>
                    <a:gridCol w="3054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282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943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实验操作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结论</a:t>
                          </a:r>
                          <a:r>
                            <a:rPr lang="en-US" altLang="zh-CN" sz="2000" b="1" i="0" spc="-10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化学方程式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73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" t="-24561" r="-251697" b="-55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溶液由无色分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别变为黄色和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黄褐色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0615" t="-24561" r="-205" b="-55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755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" t="-246528" r="-251697" b="-104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2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溶液由无色变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为黄褐色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0615" t="-246528" r="-205" b="-1041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6_BD#9f4dfe533?pid=fb1cfc12f&amp;color=0,0,0&amp;mp=1&amp;vtp=1&amp;bbb=1&amp;hb=1"/>
              <p:cNvSpPr/>
              <p:nvPr/>
            </p:nvSpPr>
            <p:spPr>
              <a:xfrm>
                <a:off x="722376" y="5123503"/>
                <a:ext cx="10753344" cy="907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【注意】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能与水发生反应：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4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HF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，因此一般不能将其他卤素单质从其盐溶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液中置换出来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P_6_BD#9f4dfe533?pid=fb1cfc12f&amp;color=0,0,0&amp;mp=1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123503"/>
                <a:ext cx="10753344" cy="907034"/>
              </a:xfrm>
              <a:prstGeom prst="rect">
                <a:avLst/>
              </a:prstGeom>
              <a:blipFill>
                <a:blip r:embed="rId4"/>
                <a:stretch>
                  <a:fillRect l="-1474" r="-680" b="-167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#9f4dfe533?pid=fb1cfc12f&amp;color=0,0,0&amp;vtp=1&amp;bt=1&amp;bbb=1&amp;hb=1"/>
              <p:cNvSpPr/>
              <p:nvPr/>
            </p:nvSpPr>
            <p:spPr>
              <a:xfrm>
                <a:off x="722376" y="972000"/>
                <a:ext cx="10753344" cy="36375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【划重点】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结合单质与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化合的难易程度和上述实验可知氧化性：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&gt;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，即随着核电荷数递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增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，卤素单质的氧化性逐渐减弱；其阴离子的还原性：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4.原子结构与元素性质的关系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元素的性质与原子结构有密切的关系，主要与原子核外电子的排布，特别是最外层电子数有关。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原子结构相似的一族元素，它们在化学性质上表现出相似性和递变性。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在元素周期表中，同主族元素从上到下原子核外电子层数依次增多，原子半径逐渐增大，失电子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能力逐渐增强，得电子能力逐渐减弱。所以，金属性逐渐增强，非金属性逐渐减弱。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#9f4dfe533?pid=fb1cfc1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637534"/>
              </a:xfrm>
              <a:prstGeom prst="rect">
                <a:avLst/>
              </a:prstGeom>
              <a:blipFill>
                <a:blip r:embed="rId3"/>
                <a:stretch>
                  <a:fillRect l="-1474" r="-794" b="-41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b21ecc7e.fixed?pid=3c98536e1&amp;color=100,146,38&amp;vtp=1&amp;bbb=1"/>
          <p:cNvSpPr/>
          <p:nvPr/>
        </p:nvSpPr>
        <p:spPr>
          <a:xfrm>
            <a:off x="5120640" y="969264"/>
            <a:ext cx="1947672" cy="10789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altLang="zh-CN" sz="6000" dirty="0"/>
          </a:p>
        </p:txBody>
      </p:sp>
      <p:sp>
        <p:nvSpPr>
          <p:cNvPr id="3" name="C_4#db21ecc7e.fixed?pid=3c98536e1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第一节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原子结构与元素周期表</a:t>
            </a:r>
            <a:endParaRPr lang="en-US" altLang="zh-CN" sz="4400" dirty="0"/>
          </a:p>
        </p:txBody>
      </p:sp>
      <p:pic>
        <p:nvPicPr>
          <p:cNvPr id="4" name="C_4#db21ecc7e.fixed?pid=3c98536e1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6376" y="4480560"/>
            <a:ext cx="402336" cy="438912"/>
          </a:xfrm>
          <a:prstGeom prst="rect">
            <a:avLst/>
          </a:prstGeom>
        </p:spPr>
      </p:pic>
      <p:sp>
        <p:nvSpPr>
          <p:cNvPr id="5" name="C_4_BD#db21ecc7e.fixed?pid=3c98536e1&amp;color=255,255,255&amp;vtp=1&amp;bbb=1"/>
          <p:cNvSpPr/>
          <p:nvPr/>
        </p:nvSpPr>
        <p:spPr>
          <a:xfrm>
            <a:off x="10405872" y="4425696"/>
            <a:ext cx="1709928" cy="56692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思维拓展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b559b4531?htil=1&amp;pid=e2b5fa250&amp;color=0,0,0&amp;tib=255,255,255&amp;vtp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3176" y="1063440"/>
            <a:ext cx="4334256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6#b559b4531?htil=1&amp;sp=1&amp;pid=e2b5fa250&amp;color=0,0,0&amp;vtp=1&amp;bt=1&amp;bbb=1&amp;hs=1"/>
          <p:cNvSpPr/>
          <p:nvPr/>
        </p:nvSpPr>
        <p:spPr>
          <a:xfrm>
            <a:off x="722376" y="972000"/>
            <a:ext cx="6281928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1.原子结构</a:t>
            </a:r>
            <a:endParaRPr lang="en-US" altLang="zh-CN" sz="2000" dirty="0"/>
          </a:p>
        </p:txBody>
      </p:sp>
      <p:sp>
        <p:nvSpPr>
          <p:cNvPr id="4" name="P_6_BD#b559b4531?htil=1&amp;sp=1&amp;pid=e2b5fa250&amp;color=0,0,0&amp;vtp=1&amp;bbb=1&amp;hs=1"/>
          <p:cNvSpPr/>
          <p:nvPr/>
        </p:nvSpPr>
        <p:spPr>
          <a:xfrm>
            <a:off x="722376" y="1419548"/>
            <a:ext cx="6281928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(1)原子的构成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6_BD#b559b4531?htil=1&amp;sp=1&amp;pid=e2b5fa250&amp;color=0,0,0&amp;vtp=1&amp;bbb=1&amp;hb=1&amp;hs=1"/>
              <p:cNvSpPr/>
              <p:nvPr/>
            </p:nvSpPr>
            <p:spPr>
              <a:xfrm>
                <a:off x="722376" y="1869255"/>
                <a:ext cx="6281928" cy="17833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(2)质量数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原子的质量主要集中在原子核上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如果忽略电子的质量，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将核内所有质子和中子的相对质量取近似整数值相加，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所得的数值叫做质量数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，常用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5" name="P_6_BD#b559b4531?htil=1&amp;sp=1&amp;pid=e2b5fa250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69255"/>
                <a:ext cx="6281928" cy="1783334"/>
              </a:xfrm>
              <a:prstGeom prst="rect">
                <a:avLst/>
              </a:prstGeom>
              <a:blipFill>
                <a:blip r:embed="rId4"/>
                <a:stretch>
                  <a:fillRect l="-2524" r="-3883" b="-85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_6_BD#b559b4531?htil=1&amp;sp=1&amp;pid=e2b5fa250&amp;color=0,0,0&amp;vtp=1&amp;bbb=1&amp;hs=1"/>
          <p:cNvSpPr/>
          <p:nvPr/>
        </p:nvSpPr>
        <p:spPr>
          <a:xfrm>
            <a:off x="719993" y="3649414"/>
            <a:ext cx="10752014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(3)构成原子的微粒间的两个关系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_6_BD#b559b4531?htil=1&amp;sp=1&amp;pid=e2b5fa250&amp;color=0,0,0&amp;vtp=1&amp;bbb=1&amp;hs=1"/>
              <p:cNvSpPr/>
              <p:nvPr/>
            </p:nvSpPr>
            <p:spPr>
              <a:xfrm>
                <a:off x="719993" y="4105598"/>
                <a:ext cx="10752014" cy="38430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①质量数(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质子数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)+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中子数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7" name="P_6_BD#b559b4531?htil=1&amp;sp=1&amp;pid=e2b5fa250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993" y="4105598"/>
                <a:ext cx="10752014" cy="384302"/>
              </a:xfrm>
              <a:prstGeom prst="rect">
                <a:avLst/>
              </a:prstGeom>
              <a:blipFill>
                <a:blip r:embed="rId5"/>
                <a:stretch>
                  <a:fillRect l="-1417" b="-39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P_6_BD#b559b4531?htil=1&amp;sp=1&amp;pid=e2b5fa250&amp;color=0,0,0&amp;vtp=1&amp;bbb=1&amp;hs=1"/>
              <p:cNvSpPr/>
              <p:nvPr/>
            </p:nvSpPr>
            <p:spPr>
              <a:xfrm>
                <a:off x="719993" y="4543748"/>
                <a:ext cx="10752014" cy="399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②质子数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核外电子数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核电荷数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8" name="P_6_BD#b559b4531?htil=1&amp;sp=1&amp;pid=e2b5fa250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993" y="4543748"/>
                <a:ext cx="10752014" cy="399034"/>
              </a:xfrm>
              <a:prstGeom prst="rect">
                <a:avLst/>
              </a:prstGeom>
              <a:blipFill>
                <a:blip r:embed="rId6"/>
                <a:stretch>
                  <a:fillRect l="-1417" b="-378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67fe5e06e?sp=1&amp;pid=fa0903218&amp;color=0,0,0&amp;vtp=1&amp;bt=1&amp;bbb=1"/>
              <p:cNvSpPr/>
              <p:nvPr/>
            </p:nvSpPr>
            <p:spPr>
              <a:xfrm>
                <a:off x="722376" y="972000"/>
                <a:ext cx="10753344" cy="36502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(1)最外层电子数为1的原子有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最外层电子数为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2的原子有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He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Be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(2)最外层电子数与次外层电子数的倍数关系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倍：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Be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Ar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；2倍：C；3倍：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(3)最外层电子数与其他电子相关数目的关系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电子层数等于最外层电子数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Be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核外电子总数等于最外层电子数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2倍：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Be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内层电子总数等于最外层电子数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2倍：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_BD#67fe5e06e?sp=1&amp;pid=fa090321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650234"/>
              </a:xfrm>
              <a:prstGeom prst="rect">
                <a:avLst/>
              </a:prstGeom>
              <a:blipFill>
                <a:blip r:embed="rId3"/>
                <a:stretch>
                  <a:fillRect l="-1474" b="-41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67fe5e06e?sp=1&amp;pid=fa0903218&amp;color=0,0,0&amp;vtp=1&amp;bt=1&amp;bbb=1&amp;hb=1"/>
              <p:cNvSpPr/>
              <p:nvPr/>
            </p:nvSpPr>
            <p:spPr>
              <a:xfrm>
                <a:off x="722376" y="972000"/>
                <a:ext cx="10753344" cy="50853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(4)核外电子总数相等的微粒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如核外电子总数为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10的微粒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阳离子：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阴离子：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原子或分子：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Ne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HF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又如核外电子总数为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18的微粒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阳离子：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阴离子：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HS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原子或分子：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Ar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PH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注意】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质子数和电子数分别相等的一组微粒，只能是同为分子、同为阳离子或同为阴离子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，分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子和离子不可能质子数和电子数分别相等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_BD#67fe5e06e?sp=1&amp;pid=fa090321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5085334"/>
              </a:xfrm>
              <a:prstGeom prst="rect">
                <a:avLst/>
              </a:prstGeom>
              <a:blipFill>
                <a:blip r:embed="rId3"/>
                <a:stretch>
                  <a:fillRect l="-1474" r="-794" b="-28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#c79bf6eb6?sp=1&amp;pid=83b9993ea&amp;color=0,0,0&amp;vtp=1&amp;bt=1&amp;bbb=1"/>
              <p:cNvSpPr/>
              <p:nvPr/>
            </p:nvSpPr>
            <p:spPr>
              <a:xfrm>
                <a:off x="722376" y="972000"/>
                <a:ext cx="10753344" cy="31803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.元素周期表中位于特殊位置的短周期元素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(1)主族序数等于周期序数的元素：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Be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主族序数等于周期序数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2倍的元素：C、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主族序数等于周期序数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3倍的元素：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(2)周期序数是主族序数2倍的元素：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周期序数是主族序数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3倍的元素：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(3)原子序数为2倍关系的同主族元素：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#c79bf6eb6?sp=1&amp;pid=83b9993e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180334"/>
              </a:xfrm>
              <a:prstGeom prst="rect">
                <a:avLst/>
              </a:prstGeom>
              <a:blipFill>
                <a:blip r:embed="rId3"/>
                <a:stretch>
                  <a:fillRect l="-1474" b="-47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#c79bf6eb6?sp=1&amp;pid=83b9993ea&amp;color=0,0,0&amp;vtp=1&amp;bt=1&amp;bbb=1"/>
              <p:cNvSpPr/>
              <p:nvPr/>
            </p:nvSpPr>
            <p:spPr>
              <a:xfrm>
                <a:off x="722376" y="972000"/>
                <a:ext cx="10753344" cy="45519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2.一些常见具有“特性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”的元素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地壳中含量最多的元素；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Al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地壳中含量最多的金属元素。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空气中含量最多的元素；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单质密度最小的元素。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(3)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自然界中形成化合物种类最多、单质硬度最大的元素。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(4)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最活泼的非金属元素；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Cs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最活泼的金属元素(放射性元素除外)。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(5)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焰色试验呈黄色的元素；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焰色试验呈紫色的元素(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需要透过蓝色钴玻璃观察)。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#c79bf6eb6?sp=1&amp;pid=83b9993ea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551934"/>
              </a:xfrm>
              <a:prstGeom prst="rect">
                <a:avLst/>
              </a:prstGeom>
              <a:blipFill>
                <a:blip r:embed="rId3"/>
                <a:stretch>
                  <a:fillRect l="-1474" b="-33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c79bf6eb6?sp=1&amp;pid=83b9993ea&amp;color=0,0,0&amp;vtp=1&amp;bt=1&amp;bb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3.含元素种类最多的族是第Ⅲ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族，共32种元素(包括镧系、锕系元素)；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所含元素形成化合物种类最多的族是第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ⅣA族(碳元素能形成种类繁多的有机化合物)。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9f9fadee2?sp=1&amp;pid=e6464b017&amp;color=0,0,0&amp;vtp=1&amp;bt=1&amp;bb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1.金属性的比较(本质：</a:t>
            </a:r>
            <a:r>
              <a:rPr lang="en-US" altLang="zh-CN" sz="2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元素原子失去电子的能力)</a:t>
            </a:r>
          </a:p>
          <a:p>
            <a:pPr marL="0" marR="0" lvl="0" indent="0" defTabSz="9144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(1)根据元素周期表判断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同一主族从上到下，元素的金属性逐渐增强。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(2)根据金属活动性顺序判断</a:t>
            </a:r>
            <a:endParaRPr lang="en-US" altLang="zh-CN" sz="2000" dirty="0"/>
          </a:p>
        </p:txBody>
      </p:sp>
      <p:pic>
        <p:nvPicPr>
          <p:cNvPr id="5" name="P_6#9f9fadee2?pid=e6464b017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4216" y="2881064"/>
            <a:ext cx="4169664" cy="37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6_BD#9f9fadee2?pid=e6464b017&amp;color=0,0,0&amp;vtp=1&amp;bbb=1"/>
          <p:cNvSpPr/>
          <p:nvPr/>
        </p:nvSpPr>
        <p:spPr>
          <a:xfrm>
            <a:off x="722376" y="3389064"/>
            <a:ext cx="10753344" cy="17706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从左往右，金属单质的活动性逐渐减弱，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元素的金属性一般也逐渐减弱。</a:t>
            </a:r>
          </a:p>
          <a:p>
            <a:pPr marL="0" marR="0" lvl="0" indent="0" defTabSz="9144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(3)根据单质及其化合物的性质判断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①金属单质与水或酸反应越剧烈，元素的金属性越强。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②最高价氧化物对应的水化物的碱性越强，元素的金属性越强。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9f9fadee2?sp=1&amp;pid=e6464b017&amp;color=0,0,0&amp;mp=1&amp;vtp=1&amp;bt=1&amp;bbb=1&amp;hb=1"/>
              <p:cNvSpPr/>
              <p:nvPr/>
            </p:nvSpPr>
            <p:spPr>
              <a:xfrm>
                <a:off x="722376" y="972000"/>
                <a:ext cx="10753344" cy="223983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(4)金属单质间的置换反应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较活泼的金属能将较不活泼的金属从其盐溶液中置换出来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Zn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，则金属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Zn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(5)根据离子的氧化性强弱判断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金属阳离子的氧化性越强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，元素的金属性越弱。如氧化性：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p>
                      <m:s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，则金属性：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_BD#9f9fadee2?sp=1&amp;pid=e6464b017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239836"/>
              </a:xfrm>
              <a:prstGeom prst="rect">
                <a:avLst/>
              </a:prstGeom>
              <a:blipFill>
                <a:blip r:embed="rId3"/>
                <a:stretch>
                  <a:fillRect l="-1474" r="-510" b="-67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#9f9fadee2?sp=1&amp;pid=e6464b017&amp;color=0,0,0&amp;vtp=1&amp;bt=1&amp;bbb=1"/>
              <p:cNvSpPr/>
              <p:nvPr/>
            </p:nvSpPr>
            <p:spPr>
              <a:xfrm>
                <a:off x="722376" y="972000"/>
                <a:ext cx="10753344" cy="45392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2.非金属性的比较(本质：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元素原子得到电子的能力)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(1)根据元素周期表判断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同一主族从上到下，元素的非金属性逐渐减弱。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(2)根据单质及其化合物的性质判断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①单质与氢气化合越容易(或简单气态氢化物越稳定)，元素的非金属性越强。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②最高价氧化物对应的水化物的酸性越强，元素的非金属性越强。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(3)根据非金属单质间的置换反应判断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：较活泼的非金属单质可将较不活泼的非金属单质从其盐溶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液中置换出来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，如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sSup>
                      <m:s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-3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0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0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000" b="0" i="0" u="none" strike="noStrike" kern="1200" cap="none" spc="0" normalizeH="0" baseline="-1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2</m:t>
                    </m:r>
                    <m:sSup>
                      <m:s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，则非金属性：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Br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(4)根据离子的还原性强弱判断：非金属阴离子的还原性越强，元素的非金属性越弱。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如还原性：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&lt;</m:t>
                    </m:r>
                    <m:sSup>
                      <m:s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，非金属性：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I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#9f9fadee2?sp=1&amp;pid=e6464b01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539234"/>
              </a:xfrm>
              <a:prstGeom prst="rect">
                <a:avLst/>
              </a:prstGeom>
              <a:blipFill>
                <a:blip r:embed="rId3"/>
                <a:stretch>
                  <a:fillRect l="-1474" r="-1361" b="-33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9195e2fe.fixed?pid=3c98536e1&amp;color=100,146,38&amp;vtp=1&amp;bbb=1"/>
          <p:cNvSpPr/>
          <p:nvPr/>
        </p:nvSpPr>
        <p:spPr>
          <a:xfrm>
            <a:off x="5120640" y="969264"/>
            <a:ext cx="1947672" cy="10789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altLang="zh-CN" sz="6000" dirty="0"/>
          </a:p>
        </p:txBody>
      </p:sp>
      <p:sp>
        <p:nvSpPr>
          <p:cNvPr id="3" name="C_4#a9195e2fe.fixed?pid=3c98536e1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第一节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原子结构与元素周期表</a:t>
            </a:r>
            <a:endParaRPr lang="en-US" altLang="zh-CN" sz="4400" dirty="0"/>
          </a:p>
        </p:txBody>
      </p:sp>
      <p:pic>
        <p:nvPicPr>
          <p:cNvPr id="4" name="C_4#a9195e2fe.fixed?pid=3c98536e1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6376" y="4480560"/>
            <a:ext cx="402336" cy="438912"/>
          </a:xfrm>
          <a:prstGeom prst="rect">
            <a:avLst/>
          </a:prstGeom>
        </p:spPr>
      </p:pic>
      <p:sp>
        <p:nvSpPr>
          <p:cNvPr id="5" name="C_4_BD#a9195e2fe.fixed?pid=3c98536e1&amp;color=255,255,255&amp;vtp=1&amp;bbb=1"/>
          <p:cNvSpPr/>
          <p:nvPr/>
        </p:nvSpPr>
        <p:spPr>
          <a:xfrm>
            <a:off x="10405872" y="4425696"/>
            <a:ext cx="1709928" cy="56692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典例剖析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_1#dabd9b946?vopoq=1&amp;pid=20ce99cde&amp;color=0,0,0&amp;vtp=1&amp;bt=1&amp;bbb=1&amp;hb=1"/>
              <p:cNvSpPr/>
              <p:nvPr/>
            </p:nvSpPr>
            <p:spPr>
              <a:xfrm>
                <a:off x="722376" y="972000"/>
                <a:ext cx="10753344" cy="8558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例1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[福建厦门2024高一期中]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元素的原子序数小于18，其阴离子可用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𝑍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</m:t>
                        </m:r>
                      </m:sup>
                    </m:sSubSup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，且其最外层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已达到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8电子稳定结构，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则下列关于该微粒的叙述中不正确的是(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C_6_BD.1_1#dabd9b946?vopoq=1&amp;pid=20ce99cd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5853"/>
              </a:xfrm>
              <a:prstGeom prst="rect">
                <a:avLst/>
              </a:prstGeom>
              <a:blipFill>
                <a:blip r:embed="rId3"/>
                <a:stretch>
                  <a:fillRect l="-1474" b="-177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_1#dabd9b946.bracket?vopoq=1&amp;pid=20ce99cde&amp;color=0,0,0&amp;vpa=1&amp;vtp=1"/>
          <p:cNvSpPr/>
          <p:nvPr/>
        </p:nvSpPr>
        <p:spPr>
          <a:xfrm>
            <a:off x="7916926" y="1422850"/>
            <a:ext cx="385763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_2#dabd9b946.choices?vopoq=1&amp;pid=20ce99cde&amp;color=0,0,0&amp;vtp=1&amp;bbb=1"/>
              <p:cNvSpPr/>
              <p:nvPr/>
            </p:nvSpPr>
            <p:spPr>
              <a:xfrm>
                <a:off x="722376" y="1837059"/>
                <a:ext cx="10753344" cy="8477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600"/>
                  </a:lnSpc>
                  <a:tabLst>
                    <a:tab pos="5483957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A.所含质子数为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.所含中子数为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  <a:tabLst>
                    <a:tab pos="5483957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.所含电子数为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1_2#dabd9b946.choices?vopoq=1&amp;pid=20ce99cd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37059"/>
                <a:ext cx="10753344" cy="847725"/>
              </a:xfrm>
              <a:prstGeom prst="rect">
                <a:avLst/>
              </a:prstGeom>
              <a:blipFill>
                <a:blip r:embed="rId4"/>
                <a:stretch>
                  <a:fillRect l="-1474" b="-194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559b4531?sp=1&amp;pid=e2b5fa250&amp;color=0,0,0&amp;vtp=1&amp;bt=1&amp;bbb=1"/>
          <p:cNvSpPr/>
          <p:nvPr/>
        </p:nvSpPr>
        <p:spPr>
          <a:xfrm>
            <a:off x="722376" y="972000"/>
            <a:ext cx="10753344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(4)表示方法</a:t>
            </a:r>
            <a:endParaRPr lang="en-US" altLang="zh-CN" sz="2000" dirty="0"/>
          </a:p>
        </p:txBody>
      </p:sp>
      <p:pic>
        <p:nvPicPr>
          <p:cNvPr id="3" name="P_6_BD#b559b4531?pid=e2b5fa25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7408" y="1504003"/>
            <a:ext cx="3374136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6_BD#b559b4531?pid=e2b5fa250&amp;color=0,0,0&amp;vtp=1&amp;bbb=1"/>
              <p:cNvSpPr/>
              <p:nvPr/>
            </p:nvSpPr>
            <p:spPr>
              <a:xfrm>
                <a:off x="722376" y="2710503"/>
                <a:ext cx="10753344" cy="3986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如作为相对原子质量标准的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表示质子数为6、质量数为12的碳原子。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P_6_BD#b559b4531?pid=e2b5fa25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10503"/>
                <a:ext cx="10753344" cy="398653"/>
              </a:xfrm>
              <a:prstGeom prst="rect">
                <a:avLst/>
              </a:prstGeom>
              <a:blipFill>
                <a:blip r:embed="rId4"/>
                <a:stretch>
                  <a:fillRect l="-1474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3_1#dabd9b946?vopoq=1&amp;pid=20ce99cde&amp;color=0,0,0&amp;vtp=1&amp;bt=1&amp;bbb=1&amp;hb=1"/>
              <p:cNvSpPr/>
              <p:nvPr/>
            </p:nvSpPr>
            <p:spPr>
              <a:xfrm>
                <a:off x="722376" y="972000"/>
                <a:ext cx="10753344" cy="1923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𝑍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</m:t>
                        </m:r>
                      </m:sup>
                    </m:sSubSup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左下角的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表示该微粒所含质子数为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，A正确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；该微粒所含中子数等于质量数减去质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，等于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𝐴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，B正确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𝑍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</m:t>
                        </m:r>
                      </m:sup>
                    </m:sSubSup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为阴离子，所含电子数为质子数加所得电子数，等于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𝑍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</m:t>
                        </m:r>
                      </m:sup>
                    </m:sSubSup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所含电子数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R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原子序数小于18，且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𝑍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𝐴</m:t>
                        </m:r>
                      </m:sup>
                    </m:sSubSup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R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最外层达到8电子稳定结构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或18，D错误。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3_1#dabd9b946?vopoq=1&amp;pid=20ce99cd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923034"/>
              </a:xfrm>
              <a:prstGeom prst="rect">
                <a:avLst/>
              </a:prstGeom>
              <a:blipFill>
                <a:blip r:embed="rId3"/>
                <a:stretch>
                  <a:fillRect l="-1587" r="-3401" b="-79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EX.4_1#dabd9b946?vopoq=1&amp;pid=20ce99cde&amp;color=0,0,0&amp;vtp=1&amp;bt=1&amp;bbb=1&amp;hb=1"/>
              <p:cNvSpPr/>
              <p:nvPr/>
            </p:nvSpPr>
            <p:spPr>
              <a:xfrm>
                <a:off x="722376" y="972000"/>
                <a:ext cx="10753344" cy="225253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【归纳总结】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阴、阳离子中核内质子数与核外电子数的关系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阴加规律：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sub>
                    </m:sSub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的核外电子数为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原子的核外电子数为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sub>
                    </m:sSub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𝑎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原子的核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外多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个电子。如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</m:sub>
                    </m:sSub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的核外电子数为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16+2=18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阳减规律：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sub>
                    </m:sSub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Y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的核外电子数为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原子的核外电子数为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sub>
                    </m:sSub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Y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𝑏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原子的核外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少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个电子。如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13</m:t>
                        </m:r>
                      </m:sub>
                    </m:sSub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的核外电子数为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13−3=10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C_6_EX.4_1#dabd9b946?vopoq=1&amp;pid=20ce99cd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252536"/>
              </a:xfrm>
              <a:prstGeom prst="rect">
                <a:avLst/>
              </a:prstGeom>
              <a:blipFill>
                <a:blip r:embed="rId3"/>
                <a:stretch>
                  <a:fillRect l="-1474" r="-1134" b="-67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_1#5f1418dfb?vopoq=1&amp;pid=a589aade2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例2</a:t>
            </a:r>
            <a:r>
              <a:rPr lang="en-US" altLang="zh-CN" sz="2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[河南郑州2024高一月考]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下列关于元素周期表的说法不正确的是(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6_1#5f1418dfb.bracket?vopoq=1&amp;pid=a589aade2&amp;color=0,0,0&amp;vpa=2&amp;vtp=1"/>
          <p:cNvSpPr/>
          <p:nvPr/>
        </p:nvSpPr>
        <p:spPr>
          <a:xfrm>
            <a:off x="8688451" y="952950"/>
            <a:ext cx="385763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6_BD.5_2#5f1418dfb.choices?vopoq=1&amp;pid=a589aade2&amp;color=0,0,0&amp;vtp=1&amp;bbb=1"/>
          <p:cNvSpPr/>
          <p:nvPr/>
        </p:nvSpPr>
        <p:spPr>
          <a:xfrm>
            <a:off x="722376" y="14196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A.元素周期表中短周期不含有副族元素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.元素周期表里,元素所在的周期序数等于其原子核外电子层数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.元素周期表里,主族元素所在的族序数等于其原子的最外层电子数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.元素周期表有7个主族、8个副族、1个0族,共有16个纵列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7_1#5f1418dfb?vopoq=1&amp;pid=a589aade2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元素周期表中第一、二、三周期为短周期,只有主族元素和0族元素,A正确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;元素周期表里的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周期是根据原子的电子层数确定的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,元素所在的周期序数等于其原子核外电子层数,B正确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;元素周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期表里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，元素所在的主族序数等于其原子的最外层电子数,C正确;元素周期表有7个主族、8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个副族、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个0族,共有18个纵列,D错误。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2c2acb973?pid=a589aade2&amp;color=0,0,0&amp;vtp=1&amp;bt=1&amp;bbb=1&amp;h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【易错警示】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元素周期表有16个族，但是有18个纵列，因为第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族由3个纵列组成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。元素周期表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中元素最多的是第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ⅢB族，因为第ⅢB族包含镧系元素和锕系元素。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_BD#2c2acb973?pid=a589aade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>
                <a:blip r:embed="rId3"/>
                <a:stretch>
                  <a:fillRect l="-1474" r="-680" b="-177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_1#782152b10?vopoq=1&amp;pid=a7d005be7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例3</a:t>
            </a:r>
            <a:r>
              <a:rPr lang="en-US" altLang="zh-CN" sz="2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[黑龙江哈尔滨2024高一月考]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下列关于现行的元素周期表的说法正确的是(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9_1#782152b10.bracket?vopoq=1&amp;pid=a7d005be7&amp;color=0,0,0&amp;vpa=3&amp;vtp=1"/>
          <p:cNvSpPr/>
          <p:nvPr/>
        </p:nvSpPr>
        <p:spPr>
          <a:xfrm>
            <a:off x="9717151" y="952950"/>
            <a:ext cx="357188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8_2#782152b10.choices?vopoq=1&amp;pid=a7d005be7&amp;color=0,0,0&amp;vtp=1&amp;bbb=1&amp;hb=1"/>
              <p:cNvSpPr/>
              <p:nvPr/>
            </p:nvSpPr>
            <p:spPr>
              <a:xfrm>
                <a:off x="722376" y="1367477"/>
                <a:ext cx="10753344" cy="225120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A.元素周期表中第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族是包含元素种类最多的族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.第三、四周期同主族元素的原子序数可能相差8或18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.原子的最外层电子数等于该元素所在族的序数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.位于同一周期的甲、乙两种元素，甲位于第ⅠA族，原子序数为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，乙位于第ⅢA族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，则乙的原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子序数可能为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8_2#782152b10.choices?vopoq=1&amp;pid=a7d005b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2251202"/>
              </a:xfrm>
              <a:prstGeom prst="rect">
                <a:avLst/>
              </a:prstGeom>
              <a:blipFill>
                <a:blip r:embed="rId3"/>
                <a:stretch>
                  <a:fillRect l="-1474" r="-567" b="-67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0_1#782152b10?vopoq=1&amp;pid=a7d005be7&amp;color=0,0,0&amp;vtp=1&amp;bt=1&amp;bbb=1&amp;hb=1"/>
              <p:cNvSpPr/>
              <p:nvPr/>
            </p:nvSpPr>
            <p:spPr>
              <a:xfrm>
                <a:off x="722376" y="972000"/>
                <a:ext cx="10753344" cy="36121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族虽然占三列，但第ⅢB族含有镧系和锕系，镧系和锕系都包含了15种元素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，因此元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素周期表中第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ⅢB族包含元素种类最多，A错误。第四周期第ⅡA、ⅢA族之间有10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种过渡元素，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如果位于第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ⅠA、ⅡA族，第三、四周期同主族元素的原子序数相差8，如果位于第Ⅲ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～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Ⅶ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、四周期同主族元素的原子序数相差18，B正确。如果是主族元素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，则原子的最外层电子数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等于该元素所在族的序数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，若是副族元素，则最外层电子数不一定等于该元素所在族的序数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。同一周期中甲位于第ⅠA族，乙位于第ⅢA族，若位于第二、三周期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，则乙的原子序数为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；若位于第四、五周期，二者原子序数相差12，即乙的原子序数为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若位于第六、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七周期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，乙的原子序数为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10_1#782152b10?vopoq=1&amp;pid=a7d005be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612134"/>
              </a:xfrm>
              <a:prstGeom prst="rect">
                <a:avLst/>
              </a:prstGeom>
              <a:blipFill>
                <a:blip r:embed="rId3"/>
                <a:stretch>
                  <a:fillRect l="-1587" r="-1361" b="-42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90f864da6?pid=a7d005be7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【点拨】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解答本题要非常熟悉元素周期表，如第一周期只有2种元素，第四、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五周期均出现了10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种过渡元素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，第六、七周期分别出现了镧系和锕系元素，即一个位置含15种元素。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1_1#9ed77aa48?vopoq=1&amp;pid=3c156c89c&amp;color=0,0,0&amp;mp=1&amp;vtp=1&amp;bt=1&amp;bbb=1&amp;h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例4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均为短周期元素，它们在元素周期表中的相对位置如图所示。已知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三种元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素原子的质子数之和为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40，请回答下列问题。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1_1#9ed77aa48?vopoq=1&amp;pid=3c156c89c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>
                <a:blip r:embed="rId3"/>
                <a:stretch>
                  <a:fillRect l="-1474" b="-177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1_2#9ed77aa48?vopoq=1&amp;pid=3c156c89c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3560" y="1957139"/>
            <a:ext cx="950976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2_1#4645c52c9?vopoq=1&amp;pid=9ed77aa48&amp;color=0,0,0&amp;vtp=1&amp;bbb=1"/>
              <p:cNvSpPr/>
              <p:nvPr/>
            </p:nvSpPr>
            <p:spPr>
              <a:xfrm>
                <a:off x="722376" y="2744539"/>
                <a:ext cx="10753344" cy="3859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(1)写出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三种元素的元素符号：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2_1#4645c52c9?vopoq=1&amp;pid=9ed77aa4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44539"/>
                <a:ext cx="10753344" cy="385953"/>
              </a:xfrm>
              <a:prstGeom prst="rect">
                <a:avLst/>
              </a:prstGeom>
              <a:blipFill>
                <a:blip r:embed="rId5"/>
                <a:stretch>
                  <a:fillRect l="-1474" t="-4688" b="-39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3_1#4645c52c9.blank?vopoq=1&amp;pid=9ed77aa48&amp;color=0,0,0&amp;vpa=4&amp;vtp=1&amp;bbb=1"/>
              <p:cNvSpPr/>
              <p:nvPr/>
            </p:nvSpPr>
            <p:spPr>
              <a:xfrm>
                <a:off x="5202301" y="2781813"/>
                <a:ext cx="306388" cy="2850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𝐍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3_1#4645c52c9.blank?vopoq=1&amp;pid=9ed77aa48&amp;color=0,0,0&amp;vpa=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301" y="2781813"/>
                <a:ext cx="306388" cy="285052"/>
              </a:xfrm>
              <a:prstGeom prst="rect">
                <a:avLst/>
              </a:prstGeom>
              <a:blipFill>
                <a:blip r:embed="rId6"/>
                <a:stretch>
                  <a:fillRect l="-7843" r="-5882" b="-12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4_1#4645c52c9.blank?vopoq=1&amp;pid=9ed77aa48&amp;color=0,0,0&amp;vpa=5&amp;vtp=1&amp;bbb=1"/>
              <p:cNvSpPr/>
              <p:nvPr/>
            </p:nvSpPr>
            <p:spPr>
              <a:xfrm>
                <a:off x="6007164" y="2781813"/>
                <a:ext cx="263525" cy="2850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4_1#4645c52c9.blank?vopoq=1&amp;pid=9ed77aa48&amp;color=0,0,0&amp;vpa=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7164" y="2781813"/>
                <a:ext cx="263525" cy="285052"/>
              </a:xfrm>
              <a:prstGeom prst="rect">
                <a:avLst/>
              </a:prstGeom>
              <a:blipFill>
                <a:blip r:embed="rId7"/>
                <a:stretch>
                  <a:fillRect l="-9091" r="-6818" b="-12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5_1#4645c52c9.blank?vopoq=1&amp;pid=9ed77aa48&amp;color=0,0,0&amp;vpa=6&amp;vtp=1&amp;bbb=1"/>
              <p:cNvSpPr/>
              <p:nvPr/>
            </p:nvSpPr>
            <p:spPr>
              <a:xfrm>
                <a:off x="6727889" y="2781813"/>
                <a:ext cx="361950" cy="2850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𝐂𝐥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5_1#4645c52c9.blank?vopoq=1&amp;pid=9ed77aa48&amp;color=0,0,0&amp;vpa=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7889" y="2781813"/>
                <a:ext cx="361950" cy="285052"/>
              </a:xfrm>
              <a:prstGeom prst="rect">
                <a:avLst/>
              </a:prstGeom>
              <a:blipFill>
                <a:blip r:embed="rId8"/>
                <a:stretch>
                  <a:fillRect l="-10169" r="-8475" b="-148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6_1#210e52d88?vopoq=1&amp;pid=9ed77aa48&amp;color=0,0,0&amp;vtp=1&amp;bt=1&amp;bbb=1"/>
              <p:cNvSpPr/>
              <p:nvPr/>
            </p:nvSpPr>
            <p:spPr>
              <a:xfrm>
                <a:off x="722376" y="972000"/>
                <a:ext cx="10753344" cy="3859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(2)写出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在周期表中的位置：</a:t>
                </a:r>
                <a:r>
                  <a:rPr lang="en-US" altLang="zh-CN" sz="20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6_1#210e52d88?vopoq=1&amp;pid=9ed77aa4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85953"/>
              </a:xfrm>
              <a:prstGeom prst="rect">
                <a:avLst/>
              </a:prstGeom>
              <a:blipFill>
                <a:blip r:embed="rId3"/>
                <a:stretch>
                  <a:fillRect l="-1474" t="-4688" b="-39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7_1#210e52d88.blank?vopoq=1&amp;pid=9ed77aa48&amp;color=0,0,0&amp;vpa=7&amp;vtp=1&amp;bbb=1"/>
              <p:cNvSpPr/>
              <p:nvPr/>
            </p:nvSpPr>
            <p:spPr>
              <a:xfrm>
                <a:off x="3962464" y="1001209"/>
                <a:ext cx="2135188" cy="3037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5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第三周期第</a:t>
                </a: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Ⅵ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𝐀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</a:t>
                </a:r>
                <a:endParaRPr lang="en-US" altLang="zh-CN" sz="20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" name="QB_7_AN.17_1#210e52d88.blank?vopoq=1&amp;pid=9ed77aa48&amp;color=0,0,0&amp;vpa=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64" y="1001209"/>
                <a:ext cx="2135188" cy="303784"/>
              </a:xfrm>
              <a:prstGeom prst="rect">
                <a:avLst/>
              </a:prstGeom>
              <a:blipFill>
                <a:blip r:embed="rId4"/>
                <a:stretch>
                  <a:fillRect l="-3143" t="-28000" r="-3429" b="-5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8_1#210e52d88?vopoq=1&amp;pid=9ed77aa48&amp;color=0,0,0&amp;vtp=1&amp;bbb=1&amp;hb=1"/>
              <p:cNvSpPr/>
              <p:nvPr/>
            </p:nvSpPr>
            <p:spPr>
              <a:xfrm>
                <a:off x="722376" y="1367477"/>
                <a:ext cx="10753344" cy="907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元素的原子序数是16，元素原子核外有3个电子层，最外层有6个电子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，因此在周期表中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的位置是第三周期第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Ⅵ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AS.18_1#210e52d88?vopoq=1&amp;pid=9ed77aa4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907034"/>
              </a:xfrm>
              <a:prstGeom prst="rect">
                <a:avLst/>
              </a:prstGeom>
              <a:blipFill>
                <a:blip r:embed="rId5"/>
                <a:stretch>
                  <a:fillRect l="-1587" b="-167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#b559b4531?sp=1&amp;pid=e2b5fa250&amp;color=0,0,0&amp;vtp=1&amp;bt=1&amp;bbb=1"/>
              <p:cNvSpPr/>
              <p:nvPr/>
            </p:nvSpPr>
            <p:spPr>
              <a:xfrm>
                <a:off x="722376" y="972000"/>
                <a:ext cx="10753344" cy="31676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.原子核外电子的排布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(1)核外电子分层排布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在多电子原子中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，电子的能量是不相同的。在离核较近的区域内运动的电子能量较低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，在离核较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远的区域内运动的电子能量较高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我们把不同的区域简化为不连续的壳层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，也称作电子层。通常把能量最低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、离核最近的电子层为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第一层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，次之为第二层，依次类推，分别用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，2，3，4，5，6，7或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Q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来表示从内到外的电子层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。即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#b559b4531?sp=1&amp;pid=e2b5fa25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167634"/>
              </a:xfrm>
              <a:prstGeom prst="rect">
                <a:avLst/>
              </a:prstGeom>
              <a:blipFill>
                <a:blip r:embed="rId3"/>
                <a:stretch>
                  <a:fillRect l="-1474" r="-794" b="-48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P_6_BD#b559b4531?colgroup=12,2,2,2,2,2,2,8&amp;pid=e2b5fa25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21006363"/>
                  </p:ext>
                </p:extLst>
              </p:nvPr>
            </p:nvGraphicFramePr>
            <p:xfrm>
              <a:off x="722376" y="4252664"/>
              <a:ext cx="10698480" cy="1693037"/>
            </p:xfrm>
            <a:graphic>
              <a:graphicData uri="http://schemas.openxmlformats.org/drawingml/2006/table">
                <a:tbl>
                  <a:tblPr/>
                  <a:tblGrid>
                    <a:gridCol w="33192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P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Q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电子层序数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𝑛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278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离核远近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278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能量高低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7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P_6_BD#b559b4531?colgroup=12,2,2,2,2,2,2,8&amp;pid=e2b5fa250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21006363"/>
                  </p:ext>
                </p:extLst>
              </p:nvPr>
            </p:nvGraphicFramePr>
            <p:xfrm>
              <a:off x="722376" y="4252664"/>
              <a:ext cx="10698480" cy="1693037"/>
            </p:xfrm>
            <a:graphic>
              <a:graphicData uri="http://schemas.openxmlformats.org/drawingml/2006/table">
                <a:tbl>
                  <a:tblPr/>
                  <a:tblGrid>
                    <a:gridCol w="33192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2296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电子层符号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4444" t="-1449" r="-798519" b="-331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04444" t="-1449" r="-698519" b="-331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04444" t="-1449" r="-598519" b="-331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04444" t="-1449" r="-498519" b="-331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04444" t="-1449" r="-398519" b="-331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904444" t="-1449" r="-298519" b="-331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38155" t="-1449" r="-499" b="-3318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633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83" t="-98592" r="-222569" b="-2225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278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离核远近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7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5087" t="-204348" r="-165" b="-1289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278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能量高低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7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5087" t="-300000" r="-165" b="-2714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EX.19_1#9ed77aa48?vopoq=1&amp;pid=3c156c89c&amp;color=0,0,0&amp;vtp=1&amp;bt=1&amp;bbb=1&amp;hb=1"/>
              <p:cNvSpPr/>
              <p:nvPr/>
            </p:nvSpPr>
            <p:spPr>
              <a:xfrm>
                <a:off x="722376" y="972000"/>
                <a:ext cx="10753344" cy="17706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【思路导引】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均为短周期元素，且在元素周期表中的相对位置如图，则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位于第二周期，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位于第三周期。假设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的原子序数是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位于同一主族的第三周期元素的原子序数是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+8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的原子序数是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+9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的原子序数是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+10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三种元素原子的质子数之和为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40，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+9+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+10=40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=7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O_6_EX.19_1#9ed77aa48?vopoq=1&amp;pid=3c156c89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70634"/>
              </a:xfrm>
              <a:prstGeom prst="rect">
                <a:avLst/>
              </a:prstGeom>
              <a:blipFill>
                <a:blip r:embed="rId3"/>
                <a:stretch>
                  <a:fillRect l="-1474" r="-1984" b="-85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20_1#611dd0d68?vopoq=1&amp;pid=9c9147ffb&amp;color=0,0,0&amp;vtp=1&amp;bt=1&amp;bbb=1&amp;hb=1"/>
              <p:cNvSpPr/>
              <p:nvPr/>
            </p:nvSpPr>
            <p:spPr>
              <a:xfrm>
                <a:off x="722376" y="972000"/>
                <a:ext cx="10753344" cy="13130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例5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[上海华东师大一附中2025高一期中]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嫦娥四号探测器用的是同位素温差发动机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，使用的放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射性同位素有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38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90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Sr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(锶)、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238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Pu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(钚)、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210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Po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(钋)，通过衰变产生的能量发电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。下列有关同位素的说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法中正确的是(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C_6_BD.20_1#611dd0d68?vopoq=1&amp;pid=9c9147ff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13053"/>
              </a:xfrm>
              <a:prstGeom prst="rect">
                <a:avLst/>
              </a:prstGeom>
              <a:blipFill>
                <a:blip r:embed="rId3"/>
                <a:stretch>
                  <a:fillRect l="-1474" b="-115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21_1#611dd0d68.bracket?vopoq=1&amp;pid=9c9147ffb&amp;color=0,0,0&amp;vpa=8&amp;vtp=1"/>
          <p:cNvSpPr/>
          <p:nvPr/>
        </p:nvSpPr>
        <p:spPr>
          <a:xfrm>
            <a:off x="2446401" y="1880050"/>
            <a:ext cx="35560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0_2#611dd0d68.choices?vopoq=1&amp;pid=9c9147ffb&amp;color=0,0,0&amp;vtp=1&amp;bbb=1"/>
              <p:cNvSpPr/>
              <p:nvPr/>
            </p:nvSpPr>
            <p:spPr>
              <a:xfrm>
                <a:off x="722376" y="2343282"/>
                <a:ext cx="10753344" cy="179533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A.中子数不同的核素，一定互为同位素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.同位素是质子数相同、中子数不同的微粒间的互称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.同位素温差发动机使用时没有发生化学变化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.氧元素有三种核素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，所以自然界中的氧气分子共有6种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20_2#611dd0d68.choices?vopoq=1&amp;pid=9c9147ff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343282"/>
                <a:ext cx="10753344" cy="1795336"/>
              </a:xfrm>
              <a:prstGeom prst="rect">
                <a:avLst/>
              </a:prstGeom>
              <a:blipFill>
                <a:blip r:embed="rId4"/>
                <a:stretch>
                  <a:fillRect l="-1474" b="-84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22_1#611dd0d68?vopoq=1&amp;pid=9c9147ffb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spc="-5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spc="-50" dirty="0">
                <a:solidFill>
                  <a:srgbClr val="639319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中子数不同的核素，质子数可能也不相等，所以它们之间不一定互为同位素，A错误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；同位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素是质子数相同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、中子数不同的同一元素的不同核素之间的互称，B错误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；同位素温差发动机是利</a:t>
            </a: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用放射性同位素衰变时产生的能量发电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，发生的是核反应，没有发生化学变化，C正确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；同位素的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化学性质几乎完全相同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，虽然氧元素有三种核素，但自然界中的氧气分子只有1种，D错误。</a:t>
            </a:r>
            <a:endParaRPr lang="en-US" altLang="zh-CN" sz="2200" spc="-5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23_1#7672012ef?htil=2&amp;vopoq=1&amp;pid=802b06c8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1183" y="1063439"/>
            <a:ext cx="1325880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23_2#7672012ef?htil=2&amp;vopoq=1&amp;pid=802b06c8b&amp;color=0,0,0&amp;vtp=1&amp;bt=1&amp;bbb=1&amp;hb=1"/>
              <p:cNvSpPr/>
              <p:nvPr/>
            </p:nvSpPr>
            <p:spPr>
              <a:xfrm>
                <a:off x="722376" y="972000"/>
                <a:ext cx="9299448" cy="8431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例6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碱金属元素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的某种性质或原子结构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随原子序数递增呈现的变化趋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势如图所示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可能是(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3" name="QC_6_BD.23_2#7672012ef?htil=2&amp;vopoq=1&amp;pid=802b06c8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9299448" cy="843153"/>
              </a:xfrm>
              <a:prstGeom prst="rect">
                <a:avLst/>
              </a:prstGeom>
              <a:blipFill>
                <a:blip r:embed="rId4"/>
                <a:stretch>
                  <a:fillRect l="-1705" r="-1246" b="-179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24_1#7672012ef.bracket?vopoq=1&amp;pid=802b06c8b&amp;color=0,0,0&amp;vpa=9&amp;vtp=1"/>
          <p:cNvSpPr/>
          <p:nvPr/>
        </p:nvSpPr>
        <p:spPr>
          <a:xfrm>
            <a:off x="3668776" y="1410150"/>
            <a:ext cx="37465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5" name="QC_6_BD.23_3#7672012ef.choices?htil=2&amp;vopoq=1&amp;pid=802b06c8b&amp;color=0,0,0&amp;vtp=1&amp;bbb=1"/>
          <p:cNvSpPr/>
          <p:nvPr/>
        </p:nvSpPr>
        <p:spPr>
          <a:xfrm>
            <a:off x="722376" y="1820613"/>
            <a:ext cx="9299448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400"/>
              </a:lnSpc>
              <a:tabLst>
                <a:tab pos="2270887" algn="l"/>
                <a:tab pos="4249674" algn="l"/>
                <a:tab pos="6749161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.单质的熔点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B.原子半径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C.单质的还原性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.元素的最高正价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25_1#7672012ef?vopoq=1&amp;pid=802b06c8b&amp;color=0,0,0&amp;vtp=1&amp;bt=1&amp;bbb=1&amp;hb=1"/>
              <p:cNvSpPr/>
              <p:nvPr/>
            </p:nvSpPr>
            <p:spPr>
              <a:xfrm>
                <a:off x="722376" y="972000"/>
                <a:ext cx="10753344" cy="2431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随着原子序数的增大，碱金属元素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单质的熔点逐渐减小，与题图中曲线相符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；随着原子序数的增大，碱金属元素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原子核外电子层数增加，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原子半径逐渐增大，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与题图中曲线不相符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，B错误；随着原子序数的增大，碱金属元素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单质的还原性逐渐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增大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，与题图中曲线不相符，C错误；碱金属元素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在周期表中位于同一主族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，随着原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子序数的增大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，其最高正化合价不变，与题图中曲线不相符，D错误。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25_1#7672012ef?vopoq=1&amp;pid=802b06c8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431034"/>
              </a:xfrm>
              <a:prstGeom prst="rect">
                <a:avLst/>
              </a:prstGeom>
              <a:blipFill>
                <a:blip r:embed="rId3"/>
                <a:stretch>
                  <a:fillRect l="-1587" r="-2721" b="-62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6_1#7c57caadc?vopoq=1&amp;pid=ae8e1225d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例7</a:t>
            </a:r>
            <a:r>
              <a:rPr lang="en-US" altLang="zh-CN" sz="2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卤族元素是最活泼的一族非金属元素，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下列关于卤族元素的说法正确的是(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27_1#7c57caadc.bracket?vopoq=1&amp;pid=ae8e1225d&amp;color=0,0,0&amp;vpa=10&amp;vtp=1"/>
          <p:cNvSpPr/>
          <p:nvPr/>
        </p:nvSpPr>
        <p:spPr>
          <a:xfrm>
            <a:off x="9590151" y="952950"/>
            <a:ext cx="35560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6_2#7c57caadc.choices?vopoq=1&amp;pid=ae8e1225d&amp;color=0,0,0&amp;vtp=1&amp;bbb=1"/>
              <p:cNvSpPr/>
              <p:nvPr/>
            </p:nvSpPr>
            <p:spPr>
              <a:xfrm>
                <a:off x="722376" y="1419674"/>
                <a:ext cx="10753344" cy="178130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A.卤素原子的最外层电子数都是8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.从上到下，卤素原子的电子层数依次增多，原子半径依次减小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，原子核对最外层电子的吸引能力依次减弱，原子得电子能力依次减弱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.卤素单质与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化合的难易程度由难到易的顺序为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26_2#7c57caadc.choices?vopoq=1&amp;pid=ae8e1225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19674"/>
                <a:ext cx="10753344" cy="1781302"/>
              </a:xfrm>
              <a:prstGeom prst="rect">
                <a:avLst/>
              </a:prstGeom>
              <a:blipFill>
                <a:blip r:embed="rId3"/>
                <a:stretch>
                  <a:fillRect l="-1474" b="-85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28_1#7c57caadc?vopoq=1&amp;pid=ae8e1225d&amp;color=0,0,0&amp;vtp=1&amp;bt=1&amp;bbb=1&amp;hb=1"/>
              <p:cNvSpPr/>
              <p:nvPr/>
            </p:nvSpPr>
            <p:spPr>
              <a:xfrm>
                <a:off x="722376" y="972000"/>
                <a:ext cx="10753344" cy="13559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卤素原子的最外层电子数都是7，A错误；从上到下，卤素原子的电子层数依次增多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，原子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半径依次增大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，B错误；从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，原子核对最外层电子的吸引能力依次减弱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，原子得电子能力依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次减弱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，C正确；卤素单质与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化合的难易程度由易到难的顺序为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28_1#7c57caadc?vopoq=1&amp;pid=ae8e1225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55979"/>
              </a:xfrm>
              <a:prstGeom prst="rect">
                <a:avLst/>
              </a:prstGeom>
              <a:blipFill>
                <a:blip r:embed="rId3"/>
                <a:stretch>
                  <a:fillRect l="-1587" r="-907" b="-121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e13de4b0.fixed?pid=3c98536e1&amp;color=100,146,38&amp;vtp=1&amp;bbb=1"/>
          <p:cNvSpPr/>
          <p:nvPr/>
        </p:nvSpPr>
        <p:spPr>
          <a:xfrm>
            <a:off x="5120640" y="969264"/>
            <a:ext cx="1947672" cy="10789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altLang="zh-CN" sz="6000" dirty="0"/>
          </a:p>
        </p:txBody>
      </p:sp>
      <p:sp>
        <p:nvSpPr>
          <p:cNvPr id="3" name="C_4#ce13de4b0.fixed?pid=3c98536e1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第一节</a:t>
            </a:r>
            <a:r>
              <a:rPr lang="en-US" altLang="zh-CN" sz="4400" b="1" i="0" dirty="0">
                <a:solidFill>
                  <a:srgbClr val="FFFFFF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原子结构与元素周期表</a:t>
            </a:r>
            <a:endParaRPr lang="en-US" altLang="zh-CN" sz="4400" dirty="0"/>
          </a:p>
        </p:txBody>
      </p:sp>
      <p:pic>
        <p:nvPicPr>
          <p:cNvPr id="4" name="C_4#ce13de4b0.fixed?pid=3c98536e1&amp;color=0,0,0&amp;tib=255,255,255&amp;vtp=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6376" y="4489704"/>
            <a:ext cx="411480" cy="448056"/>
          </a:xfrm>
          <a:prstGeom prst="rect">
            <a:avLst/>
          </a:prstGeom>
        </p:spPr>
      </p:pic>
      <p:sp>
        <p:nvSpPr>
          <p:cNvPr id="5" name="C_4_BD#ce13de4b0.fixed?pid=3c98536e1&amp;color=255,255,255&amp;vtp=1&amp;bbb=1"/>
          <p:cNvSpPr/>
          <p:nvPr/>
        </p:nvSpPr>
        <p:spPr>
          <a:xfrm>
            <a:off x="10405872" y="4425696"/>
            <a:ext cx="1709928" cy="56692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越刷越强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1726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9_1#b9e8ab5c0?vopoq=1&amp;pid=2783bc307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[福建泉州2024期中]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下列说法中正确的是(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30_1#b9e8ab5c0.bracket?vopoq=1&amp;pid=2783bc307&amp;color=0,0,0&amp;vpa=11&amp;vtp=1"/>
          <p:cNvSpPr/>
          <p:nvPr/>
        </p:nvSpPr>
        <p:spPr>
          <a:xfrm>
            <a:off x="5832539" y="952950"/>
            <a:ext cx="35560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29_2#b9e8ab5c0.choices?vopoq=1&amp;pid=2783bc307&amp;color=0,0,0&amp;vtp=1&amp;bbb=1"/>
              <p:cNvSpPr/>
              <p:nvPr/>
            </p:nvSpPr>
            <p:spPr>
              <a:xfrm>
                <a:off x="722376" y="1367477"/>
                <a:ext cx="10753344" cy="13261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40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40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原子中的中子数相等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.人们发现了118种元素，即共有118种核素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.互为同位素的两种核素，它们原子核内的质子数一定相等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29_2#b9e8ab5c0.choices?vopoq=1&amp;pid=2783bc3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1326134"/>
              </a:xfrm>
              <a:prstGeom prst="rect">
                <a:avLst/>
              </a:prstGeom>
              <a:blipFill>
                <a:blip r:embed="rId3"/>
                <a:stretch>
                  <a:fillRect l="-1474" b="-114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29_3#b9e8ab5c0.choices?vopoq=1&amp;pid=2783bc307&amp;color=0,0,0&amp;vtp=1&amp;bbb=1"/>
          <p:cNvSpPr/>
          <p:nvPr/>
        </p:nvSpPr>
        <p:spPr>
          <a:xfrm>
            <a:off x="722377" y="2785622"/>
            <a:ext cx="10749630" cy="1345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2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.原子结构模型演变历史可以表示为</a:t>
            </a:r>
            <a:r>
              <a:rPr lang="en-US" altLang="zh-CN" sz="6700" b="0" i="0" kern="0" spc="-9990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6_BD.29_3#b9e8ab5c0.choice_image?vopoq=1&amp;pid=2783bc307&amp;color=0,0,0&amp;tib=255,255,255&amp;iip=1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1931" y="2764477"/>
            <a:ext cx="4626864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6_BD#b559b4531?sp=1&amp;pid=e2b5fa250&amp;color=0,0,0&amp;vtp=1&amp;bt=1&amp;bbb=1"/>
              <p:cNvSpPr/>
              <p:nvPr/>
            </p:nvSpPr>
            <p:spPr>
              <a:xfrm>
                <a:off x="722376" y="972000"/>
                <a:ext cx="10753344" cy="45265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(2)核外电子排布规律——“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一低四不超”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①核外电子总是优先排布在能量较低的电子层，然后由里向外，依次排布在能量逐步升高的电子层。</a:t>
                </a:r>
                <a:endParaRPr kumimoji="0" lang="en-US" altLang="zh-CN" sz="2000" b="0" i="0" u="none" strike="noStrike" kern="1200" cap="none" spc="-5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②每层容纳的电子数不超过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𝑛</m:t>
                        </m:r>
                      </m:e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p>
                    </m:sSup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表示电子层序数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③原子最外层电子不超过8个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层为最外层时不超过2个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④次外层电子不超过18个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层为次外层时不超过2个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⑤倒数第三层电子不超过32个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层为倒数第三层时不超过2个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39319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39319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划重点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39319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】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原子核外电子排布的各项规律是相互联系的，不能孤立地理解或应用其中的一部分。如当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不是最外层时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，最多可排18个电子，当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层为最外层时，最多只能排8个电子。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原子最外层排满8个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层为最外层时排满2个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电子时是相对稳定结构。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P_6_BD#b559b4531?sp=1&amp;pid=e2b5fa25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526534"/>
              </a:xfrm>
              <a:prstGeom prst="rect">
                <a:avLst/>
              </a:prstGeom>
              <a:blipFill>
                <a:blip r:embed="rId3"/>
                <a:stretch>
                  <a:fillRect l="-1474" r="-2948" b="-33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31_1#b9e8ab5c0?vopoq=1&amp;pid=2783bc307&amp;color=0,0,0&amp;vtp=1&amp;bt=1&amp;bbb=1&amp;hb=1"/>
              <p:cNvSpPr/>
              <p:nvPr/>
            </p:nvSpPr>
            <p:spPr>
              <a:xfrm>
                <a:off x="722376" y="972000"/>
                <a:ext cx="10753344" cy="22405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核素的表示方法：元素符号左下角为质子数，左上角为质量数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40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的中子数是21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40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的中子数是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20，A错误。同种元素可能有多种核素，元素有118种，核素种类大于118种，B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错误。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同位素是质子数相同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、中子数不同的同一元素不同原子间的互称，C正确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。原子结构模型演变历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史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：①道尔顿实心球模型、②汤姆孙“葡萄干面包”模型、③卢瑟福核式模型、④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玻尔轨道模型、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现代电子云模型，D错误。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31_1#b9e8ab5c0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240534"/>
              </a:xfrm>
              <a:prstGeom prst="rect">
                <a:avLst/>
              </a:prstGeom>
              <a:blipFill>
                <a:blip r:embed="rId3"/>
                <a:stretch>
                  <a:fillRect l="-1587" r="-3231" b="-67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40164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&amp;si=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2_1#6d34f9d57?vopoq=1&amp;pid=2783bc307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[河北示范高中2025高一期中]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下列化学用语书写或说法正确的是(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33_1#6d34f9d57.bracket?vopoq=1&amp;pid=2783bc307&amp;color=0,0,0&amp;vpa=12&amp;vtp=1"/>
          <p:cNvSpPr/>
          <p:nvPr/>
        </p:nvSpPr>
        <p:spPr>
          <a:xfrm>
            <a:off x="8372539" y="952950"/>
            <a:ext cx="35560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32_2#6d34f9d57.choices?vopoq=1&amp;pid=2783bc307&amp;color=0,0,0&amp;vtp=1&amp;bbb=1"/>
              <p:cNvSpPr/>
              <p:nvPr/>
            </p:nvSpPr>
            <p:spPr>
              <a:xfrm>
                <a:off x="722377" y="1430977"/>
                <a:ext cx="10749630" cy="14387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900"/>
                  </a:lnSpc>
                  <a:tabLst>
                    <a:tab pos="5482765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A.中子数为18的硫原子：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氯原子的结构示意图：</a:t>
                </a:r>
                <a:r>
                  <a:rPr lang="en-US" altLang="zh-CN" sz="380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 </a:t>
                </a:r>
                <a:endParaRPr lang="en-US" altLang="zh-CN" sz="900" dirty="0">
                  <a:latin typeface="SimSun" panose="02010600030101010101" pitchFamily="2" charset="-122"/>
                </a:endParaRPr>
              </a:p>
              <a:p>
                <a:pPr latinLnBrk="1">
                  <a:lnSpc>
                    <a:spcPts val="5000"/>
                  </a:lnSpc>
                  <a:tabLst>
                    <a:tab pos="5482765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氚的原子核结构模型：</a:t>
                </a:r>
                <a:r>
                  <a:rPr lang="en-US" altLang="zh-CN" sz="285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</m:sup>
                    </m:sSup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</m:sup>
                    </m:sSup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互为同位素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32_2#6d34f9d57.choices?vopoq=1&amp;pid=2783bc3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7" y="1430977"/>
                <a:ext cx="10749630" cy="1438720"/>
              </a:xfrm>
              <a:prstGeom prst="rect">
                <a:avLst/>
              </a:prstGeom>
              <a:blipFill>
                <a:blip r:embed="rId3"/>
                <a:stretch>
                  <a:fillRect l="-1475" b="-88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6_BD.32_2#6d34f9d57.choice_image?vopoq=1&amp;pid=2783bc307&amp;color=0,0,0&amp;tib=255,255,255&amp;iip=2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0808" y="1430977"/>
            <a:ext cx="749808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32_2#6d34f9d57.choice_image?vopoq=1&amp;pid=2783bc307&amp;color=0,0,0&amp;tib=255,255,255&amp;iip=3&amp;vtp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0473" y="2311087"/>
            <a:ext cx="576072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34_1#6d34f9d57?vopoq=1&amp;pid=2783bc307&amp;color=0,0,0&amp;vtp=1&amp;bt=1&amp;bbb=1&amp;hb=1"/>
              <p:cNvSpPr/>
              <p:nvPr/>
            </p:nvSpPr>
            <p:spPr>
              <a:xfrm>
                <a:off x="722377" y="972000"/>
                <a:ext cx="10749631" cy="23338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原子的质子数为16，中子数为18，则质量数为34，故此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原子可表示为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</a:t>
                </a:r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子的最外层电子数为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7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，其结构示意图为</a:t>
                </a:r>
                <a:r>
                  <a:rPr lang="en-US" altLang="zh-CN" sz="3850" b="0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   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B错误；氚为氢元素的一种核素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，一个氚原子核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中含有两个中子和一个质子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，则该图表示的是氚的原子核结构模型，C正确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</m:sup>
                    </m:sSup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2 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</m:sup>
                    </m:sSup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2 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均表示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，同位素指的是原子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18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才互为同位素，D错误。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34_1#6d34f9d57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7" y="972000"/>
                <a:ext cx="10749631" cy="2333879"/>
              </a:xfrm>
              <a:prstGeom prst="rect">
                <a:avLst/>
              </a:prstGeom>
              <a:blipFill>
                <a:blip r:embed="rId3"/>
                <a:stretch>
                  <a:fillRect l="-1588" r="-1645" b="-73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AS.34_1#6d34f9d57?vopoq=1&amp;pid=2783bc307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9921" y="1476063"/>
            <a:ext cx="722376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25967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5_1#218bb8c2e?vopoq=1&amp;pid=2783bc307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[山东省实验中学2024高一月考]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下列叙述正确的是(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36_1#218bb8c2e.bracket?vopoq=1&amp;pid=2783bc307&amp;color=0,0,0&amp;vpa=13&amp;vtp=1"/>
          <p:cNvSpPr/>
          <p:nvPr/>
        </p:nvSpPr>
        <p:spPr>
          <a:xfrm>
            <a:off x="6848539" y="952950"/>
            <a:ext cx="357188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35_2#218bb8c2e.choices?vopoq=1&amp;pid=2783bc307&amp;color=0,0,0&amp;vtp=1&amp;bbb=1"/>
              <p:cNvSpPr/>
              <p:nvPr/>
            </p:nvSpPr>
            <p:spPr>
              <a:xfrm>
                <a:off x="722376" y="1419674"/>
                <a:ext cx="10753344" cy="1796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A.凡单原子形成的离子，一定具有稀有气体元素原子的核外电子排布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.氧离子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的核电荷数与最外层电子数相同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.最外层电子数相同的元素一定位于同一主族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.核外电子总是先排在能量较低的电子层上，例如只有排满了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层后才排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35_2#218bb8c2e.choices?vopoq=1&amp;pid=2783bc3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19674"/>
                <a:ext cx="10753344" cy="1796034"/>
              </a:xfrm>
              <a:prstGeom prst="rect">
                <a:avLst/>
              </a:prstGeom>
              <a:blipFill>
                <a:blip r:embed="rId3"/>
                <a:stretch>
                  <a:fillRect l="-1474" b="-81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37_1#218bb8c2e?vopoq=1&amp;pid=2783bc307&amp;color=0,0,0&amp;vtp=1&amp;bt=1&amp;bbb=1&amp;hb=1"/>
              <p:cNvSpPr/>
              <p:nvPr/>
            </p:nvSpPr>
            <p:spPr>
              <a:xfrm>
                <a:off x="722376" y="972000"/>
                <a:ext cx="10753344" cy="18258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单原子形成的离子，如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，不具有稀有气体元素原子的核外电子排布，A错误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；氧离子</a:t>
                </a: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2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的核电荷数与最外层电子数均为8，B正确；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最外层电子数相同的元素不一定位于同一主族，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He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最外层电子数都为2，二者分别位于0族和第ⅡA族，C错误；核外电子并不是排满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后才排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层，如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层电子数为2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层电子数仅为8，而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层最多可排18个电子，D错误。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37_1#218bb8c2e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825879"/>
              </a:xfrm>
              <a:prstGeom prst="rect">
                <a:avLst/>
              </a:prstGeom>
              <a:blipFill>
                <a:blip r:embed="rId3"/>
                <a:stretch>
                  <a:fillRect l="-1587" r="-3005" b="-9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012929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&amp;si=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38_1#882a81a76?vopoq=1&amp;pid=2783bc307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下列有关元素周期表的说法中错误的是(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39_1#882a81a76.bracket?vopoq=1&amp;pid=2783bc307&amp;color=0,0,0&amp;vpa=14&amp;vtp=1"/>
          <p:cNvSpPr/>
          <p:nvPr/>
        </p:nvSpPr>
        <p:spPr>
          <a:xfrm>
            <a:off x="5451539" y="952950"/>
            <a:ext cx="37465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38_2#882a81a76.choices?vopoq=1&amp;pid=2783bc307&amp;color=0,0,0&amp;vtp=1&amp;bbb=1"/>
              <p:cNvSpPr/>
              <p:nvPr/>
            </p:nvSpPr>
            <p:spPr>
              <a:xfrm>
                <a:off x="722376" y="1419674"/>
                <a:ext cx="10753344" cy="1796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A.位于元素周期表第一列的元素就是碱金属元素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.元素周期表中从第ⅢB族到第ⅡB族10个纵列的元素都是金属元素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外的所有稀有气体元素原子的最外层电子数都是8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.过渡元素位于长周期中的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3∼12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38_2#882a81a76.choices?vopoq=1&amp;pid=2783bc3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19674"/>
                <a:ext cx="10753344" cy="1796034"/>
              </a:xfrm>
              <a:prstGeom prst="rect">
                <a:avLst/>
              </a:prstGeom>
              <a:blipFill>
                <a:blip r:embed="rId3"/>
                <a:stretch>
                  <a:fillRect l="-1474" b="-81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&amp;si=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40_1#882a81a76?vopoq=1&amp;pid=2783bc307&amp;color=0,0,0&amp;vtp=1&amp;bt=1&amp;bbb=1&amp;hb=1"/>
              <p:cNvSpPr/>
              <p:nvPr/>
            </p:nvSpPr>
            <p:spPr>
              <a:xfrm>
                <a:off x="722376" y="972000"/>
                <a:ext cx="10753344" cy="17833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位于元素周期表第一列的元素除了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元素外，其余元素称为碱金属元素，A错误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；元素周期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表中从第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ⅢB族到第ⅡB族10个纵列的元素都是过渡元素，过渡元素全部为金属元素，B正确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；稀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有气体元素原子中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，只有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的最外层电子数为2，其余的均为8，C正确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；过渡元素位于元素周期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表中长周期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3∼12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列，D正确。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40_1#882a81a76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83334"/>
              </a:xfrm>
              <a:prstGeom prst="rect">
                <a:avLst/>
              </a:prstGeom>
              <a:blipFill>
                <a:blip r:embed="rId3"/>
                <a:stretch>
                  <a:fillRect l="-1587" r="-1190" b="-85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b559b4531?sp=1&amp;pid=e2b5fa250&amp;color=0,0,0&amp;vtp=1&amp;bt=1&amp;bbb=1"/>
          <p:cNvSpPr/>
          <p:nvPr/>
        </p:nvSpPr>
        <p:spPr>
          <a:xfrm>
            <a:off x="722376" y="972000"/>
            <a:ext cx="10753344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(3)表示方法——原子(离子)结构示意图</a:t>
            </a:r>
            <a:endParaRPr lang="en-US" altLang="zh-CN" sz="2000" dirty="0"/>
          </a:p>
        </p:txBody>
      </p:sp>
      <p:pic>
        <p:nvPicPr>
          <p:cNvPr id="3" name="P_6_BD#b559b4531?pid=e2b5fa25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7408" y="1504003"/>
            <a:ext cx="3374136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6_BD#b559b4531?pid=e2b5fa250&amp;color=0,0,0&amp;vtp=1&amp;bbb=1&amp;hb=1"/>
          <p:cNvSpPr/>
          <p:nvPr/>
        </p:nvSpPr>
        <p:spPr>
          <a:xfrm>
            <a:off x="722376" y="3142303"/>
            <a:ext cx="10753344" cy="13261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</a:t>
            </a:r>
            <a:r>
              <a:rPr lang="en-US" altLang="zh-CN" sz="20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划重点</a:t>
            </a:r>
            <a:r>
              <a:rPr lang="en-US" altLang="zh-CN" sz="2000" b="0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】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在原子结构示意图中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，核内质子数与核外电子数相等。在离子结构示意图中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，核内质子数与核外</a:t>
            </a: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电子数不相等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23460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&amp;si=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1_1#210b7b122?vopoq=1&amp;pid=2783bc307&amp;color=0,0,0&amp;vtp=1&amp;bt=1&amp;bbb=1&amp;hb=1"/>
          <p:cNvSpPr/>
          <p:nvPr/>
        </p:nvSpPr>
        <p:spPr>
          <a:xfrm>
            <a:off x="722376" y="972000"/>
            <a:ext cx="10753344" cy="843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5.若把元素周期表原先的主、副族编号取消，由左到右依次编为18纵列，如碱金属元素为第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1纵</a:t>
            </a: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列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，稀有气体元素为第18纵列。按这个规定，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下列说法不正确的是(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42_1#210b7b122.bracket?vopoq=1&amp;pid=2783bc307&amp;color=0,0,0&amp;vpa=15&amp;vtp=1"/>
          <p:cNvSpPr/>
          <p:nvPr/>
        </p:nvSpPr>
        <p:spPr>
          <a:xfrm>
            <a:off x="8320151" y="1410150"/>
            <a:ext cx="385763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41_2#210b7b122.choices?vopoq=1&amp;pid=2783bc307&amp;color=0,0,0&amp;vtp=1&amp;bbb=1"/>
              <p:cNvSpPr/>
              <p:nvPr/>
            </p:nvSpPr>
            <p:spPr>
              <a:xfrm>
                <a:off x="722376" y="1820613"/>
                <a:ext cx="10753344" cy="8431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600"/>
                  </a:lnSpc>
                  <a:tabLst>
                    <a:tab pos="5483957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A.半导体材料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位于第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14纵列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.第10纵列元素全部是金属元素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  <a:tabLst>
                    <a:tab pos="5483957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.第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18纵列元素单质全部是气体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.只有第2纵列元素的原子最外层有2个电子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41_2#210b7b122.choices?vopoq=1&amp;pid=2783bc3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0613"/>
                <a:ext cx="10753344" cy="843153"/>
              </a:xfrm>
              <a:prstGeom prst="rect">
                <a:avLst/>
              </a:prstGeom>
              <a:blipFill>
                <a:blip r:embed="rId3"/>
                <a:stretch>
                  <a:fillRect l="-1474" b="-18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&amp;si=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43_1#210b7b122?vopoq=1&amp;pid=2783bc307&amp;color=0,0,0&amp;vtp=1&amp;bt=1&amp;bbb=1&amp;hb=1"/>
              <p:cNvSpPr/>
              <p:nvPr/>
            </p:nvSpPr>
            <p:spPr>
              <a:xfrm>
                <a:off x="722376" y="972000"/>
                <a:ext cx="10753344" cy="13261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Si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Ge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的核电荷数分别为14、32，位于第14纵列，A正确；第10纵列属于第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族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，全是金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属元素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，B正确；第18纵列为稀有气体元素，C正确；第2纵列元素和第18纵列的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元素及部分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过渡元素的原子最外层均有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2个电子，D错误。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43_1#210b7b122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26134"/>
              </a:xfrm>
              <a:prstGeom prst="rect">
                <a:avLst/>
              </a:prstGeom>
              <a:blipFill>
                <a:blip r:embed="rId3"/>
                <a:stretch>
                  <a:fillRect l="-1587" r="-1134" b="-114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02699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&amp;si=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44_1#91094eed6?vopoq=1&amp;pid=2783bc307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6.下列各组中，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微粒的质子数和电子数分别相同的是(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45_1#91094eed6.bracket?vopoq=1&amp;pid=2783bc307&amp;color=0,0,0&amp;vpa=16&amp;vtp=1"/>
          <p:cNvSpPr/>
          <p:nvPr/>
        </p:nvSpPr>
        <p:spPr>
          <a:xfrm>
            <a:off x="6721539" y="952950"/>
            <a:ext cx="35560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44_2#91094eed6.choices?vopoq=1&amp;pid=2783bc307&amp;color=0,0,0&amp;vtp=1&amp;bbb=1"/>
              <p:cNvSpPr/>
              <p:nvPr/>
            </p:nvSpPr>
            <p:spPr>
              <a:xfrm>
                <a:off x="722376" y="1367477"/>
                <a:ext cx="10753344" cy="8477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600"/>
                  </a:lnSpc>
                  <a:tabLst>
                    <a:tab pos="5483957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Ar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  <a:tabLst>
                    <a:tab pos="5483957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44_2#91094eed6.choices?vopoq=1&amp;pid=2783bc3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847725"/>
              </a:xfrm>
              <a:prstGeom prst="rect">
                <a:avLst/>
              </a:prstGeom>
              <a:blipFill>
                <a:blip r:embed="rId3"/>
                <a:stretch>
                  <a:fillRect l="-1474" b="-194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&amp;si=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46_1#91094eed6?vopoq=1&amp;pid=2783bc307&amp;color=0,0,0&amp;vtp=1&amp;bt=1&amp;bbb=1&amp;hb=1"/>
              <p:cNvSpPr/>
              <p:nvPr/>
            </p:nvSpPr>
            <p:spPr>
              <a:xfrm>
                <a:off x="722376" y="972000"/>
                <a:ext cx="10753344" cy="27358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的质子数和电子数均是10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的质子数和电子数均是18，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A不符合题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意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的质子数和电子数均分别是9和10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的质子数和电子数分别是8和10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子数和电子数均是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10，B不符合题意；该组微粒的质子数和电子数均分别是11和10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，即该组微粒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的质子数和电子数分别相同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，C符合题意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的质子数和电子数分别是8和10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的质子数和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电子数分别是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9和10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的质子数和电子数分别是12和10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的质子数和电子数分别是13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10，该组微粒的质子数不同，D不符合题意。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46_1#91094eed6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735834"/>
              </a:xfrm>
              <a:prstGeom prst="rect">
                <a:avLst/>
              </a:prstGeom>
              <a:blipFill>
                <a:blip r:embed="rId3"/>
                <a:stretch>
                  <a:fillRect l="-1587" r="-1134" b="-55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84821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&amp;si=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47_1#bdda2d08c?vopoq=1&amp;pid=2783bc307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7.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[福建三明一中2025月考]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碱金属元素钫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Fr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具有放射性，它是碱金属元素中最重的元素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，根据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碱金属元素性质的递变规律预测其性质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其中错误的是(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C_6_BD.47_1#bdda2d08c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>
                <a:blip r:embed="rId3"/>
                <a:stretch>
                  <a:fillRect l="-1474" r="-1020" b="-179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48_1#bdda2d08c.bracket?vopoq=1&amp;pid=2783bc307&amp;color=0,0,0&amp;vpa=17&amp;vtp=1"/>
          <p:cNvSpPr/>
          <p:nvPr/>
        </p:nvSpPr>
        <p:spPr>
          <a:xfrm>
            <a:off x="7018401" y="1410150"/>
            <a:ext cx="357188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47_2#bdda2d08c.choices?vopoq=1&amp;pid=2783bc307&amp;color=0,0,0&amp;vtp=1&amp;bbb=1"/>
              <p:cNvSpPr/>
              <p:nvPr/>
            </p:nvSpPr>
            <p:spPr>
              <a:xfrm>
                <a:off x="722376" y="1872810"/>
                <a:ext cx="10753344" cy="1796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A.在碱金属元素中它具有最大的原子半径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.钫在空气中燃烧时，只生成化学式为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Fr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的氧化物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.它的氢氧化物化学式为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FrOH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，这是一种极强的碱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.钫能跟水反应生成相应的碱和氢气，由于反应剧烈而发生爆炸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QC_6_BD.47_2#bdda2d08c.choices?vopoq=1&amp;pid=2783bc3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72810"/>
                <a:ext cx="10753344" cy="1796034"/>
              </a:xfrm>
              <a:prstGeom prst="rect">
                <a:avLst/>
              </a:prstGeom>
              <a:blipFill>
                <a:blip r:embed="rId4"/>
                <a:stretch>
                  <a:fillRect l="-1474" b="-84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&amp;si=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49_1#bdda2d08c?vopoq=1&amp;pid=2783bc307&amp;color=0,0,0&amp;vtp=1&amp;bt=1&amp;bbb=1&amp;hb=1"/>
              <p:cNvSpPr/>
              <p:nvPr/>
            </p:nvSpPr>
            <p:spPr>
              <a:xfrm>
                <a:off x="722376" y="972000"/>
                <a:ext cx="10753344" cy="27104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从锂到钫随原子序数的递增，原子半径逐渐增大，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在碱金属元素中钫具有最大的原子半径，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正确；从锂到钫随原子序数的递增，金属性逐渐增强，碱金属单质与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反应的产物越来越复杂，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故钫在空气中燃烧时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，不只生成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Fr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，还生成更复杂的氧化物，如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Fr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FrO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等，B错误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；从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锂到钫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，元素的金属性逐渐增强，最高价氧化物对应的水化物的碱性逐渐增强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，钫的氢氧化物化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学式为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FrOH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，这是一种极强的碱，C正确；从锂到钫，单质与水反应的剧烈程度逐渐增强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，钫能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跟水反应生成相应的碱和氢气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，由于反应剧烈而发生爆炸，D正确。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49_1#bdda2d08c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710434"/>
              </a:xfrm>
              <a:prstGeom prst="rect">
                <a:avLst/>
              </a:prstGeom>
              <a:blipFill>
                <a:blip r:embed="rId3"/>
                <a:stretch>
                  <a:fillRect l="-1587" r="-2778" b="-56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7487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5462b0a2?sp=1&amp;pid=eee7b1cc4&amp;color=0,0,0&amp;vtp=1&amp;bt=1&amp;bbb=1"/>
          <p:cNvSpPr/>
          <p:nvPr/>
        </p:nvSpPr>
        <p:spPr>
          <a:xfrm>
            <a:off x="722376" y="972000"/>
            <a:ext cx="10753344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1.元素周期表的发现与发展</a:t>
            </a:r>
            <a:endParaRPr lang="en-US" altLang="zh-CN" sz="2000" dirty="0"/>
          </a:p>
        </p:txBody>
      </p:sp>
      <p:pic>
        <p:nvPicPr>
          <p:cNvPr id="3" name="P_6_BD#45462b0a2?pid=eee7b1cc4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1880" y="1499939"/>
            <a:ext cx="4965192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6#45462b0a2?sp=1&amp;pid=eee7b1cc4&amp;color=0,0,0&amp;vtp=1&amp;bt=1&amp;bbb=1&amp;hb=1">
                <a:extLst>
                  <a:ext uri="{FF2B5EF4-FFF2-40B4-BE49-F238E27FC236}">
                    <a16:creationId xmlns:a16="http://schemas.microsoft.com/office/drawing/2014/main" id="{56B68964-210A-F5F7-3360-997359DFEB69}"/>
                  </a:ext>
                </a:extLst>
              </p:cNvPr>
              <p:cNvSpPr/>
              <p:nvPr/>
            </p:nvSpPr>
            <p:spPr>
              <a:xfrm>
                <a:off x="722376" y="4395539"/>
                <a:ext cx="10753344" cy="17833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2.原子序数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按照元素在周期表中的顺序给元素编号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，这种编号叫原子序数。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在发现原子的构成及结构之后，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人们发现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，原子序数与元素的原子结构之间存在如下关系：</a:t>
                </a:r>
                <a:endParaRPr lang="en-US" altLang="zh-CN" sz="2000" dirty="0"/>
              </a:p>
              <a:p>
                <a:pPr algn="ctr"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原子序数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核电荷数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质子数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核外电子数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4" name="P_6#45462b0a2?sp=1&amp;pid=eee7b1cc4&amp;color=0,0,0&amp;vtp=1&amp;bt=1&amp;bbb=1&amp;hb=1">
                <a:extLst>
                  <a:ext uri="{FF2B5EF4-FFF2-40B4-BE49-F238E27FC236}">
                    <a16:creationId xmlns:a16="http://schemas.microsoft.com/office/drawing/2014/main" id="{56B68964-210A-F5F7-3360-997359DFEB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395539"/>
                <a:ext cx="10753344" cy="1783334"/>
              </a:xfrm>
              <a:prstGeom prst="rect">
                <a:avLst/>
              </a:prstGeom>
              <a:blipFill>
                <a:blip r:embed="rId4"/>
                <a:stretch>
                  <a:fillRect l="-1474" r="-794" b="-85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&amp;si=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50_1#1f7aeee68?sp=1&amp;vopoq=1&amp;pid=2783bc307&amp;color=0,0,0&amp;vtp=1&amp;bt=1&amp;bbb=1"/>
              <p:cNvSpPr/>
              <p:nvPr/>
            </p:nvSpPr>
            <p:spPr>
              <a:xfrm>
                <a:off x="722376" y="972000"/>
                <a:ext cx="10753344" cy="3859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8.短周期元素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可组成化合物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XY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的原子序数可能为(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C_6_BD.50_1#1f7aeee68?sp=1&amp;vopoq=1&amp;pid=2783bc30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85953"/>
              </a:xfrm>
              <a:prstGeom prst="rect">
                <a:avLst/>
              </a:prstGeom>
              <a:blipFill>
                <a:blip r:embed="rId3"/>
                <a:stretch>
                  <a:fillRect l="-1474" b="-39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51_1#1f7aeee68.bracket?vopoq=1&amp;pid=2783bc307&amp;color=0,0,0&amp;vpa=18&amp;vtp=1"/>
          <p:cNvSpPr/>
          <p:nvPr/>
        </p:nvSpPr>
        <p:spPr>
          <a:xfrm>
            <a:off x="9601010" y="952950"/>
            <a:ext cx="385763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50_2#1f7aeee68?vopoq=1&amp;pid=2783bc307&amp;color=0,0,0&amp;vtp=1&amp;bbb=1"/>
              <p:cNvSpPr/>
              <p:nvPr/>
            </p:nvSpPr>
            <p:spPr>
              <a:xfrm>
                <a:off x="722376" y="1414086"/>
                <a:ext cx="10753344" cy="38741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−6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C_6_BD.50_2#1f7aeee68?vopoq=1&amp;pid=2783bc3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14086"/>
                <a:ext cx="10753344" cy="387414"/>
              </a:xfrm>
              <a:prstGeom prst="rect">
                <a:avLst/>
              </a:prstGeom>
              <a:blipFill>
                <a:blip r:embed="rId4"/>
                <a:stretch>
                  <a:fillRect l="-1134" b="-296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50_3#1f7aeee68.choices?vopoq=1&amp;pid=2783bc307&amp;color=0,0,0&amp;vtp=1&amp;bbb=1"/>
          <p:cNvSpPr/>
          <p:nvPr/>
        </p:nvSpPr>
        <p:spPr>
          <a:xfrm>
            <a:off x="722376" y="1802452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400"/>
              </a:lnSpc>
              <a:tabLst>
                <a:tab pos="2761029" algn="l"/>
                <a:tab pos="5229957" algn="l"/>
                <a:tab pos="7965586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.②③④⑤⑥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B.②③④⑤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C.①②③④⑤</a:t>
            </a:r>
            <a:r>
              <a:rPr lang="en-US" altLang="zh-CN" sz="20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.①②③④⑤⑥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&amp;si=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52_1#1f7aeee68?vopoq=1&amp;pid=2783bc307&amp;color=0,0,0&amp;mp=1&amp;vtp=1&amp;bt=1&amp;bbb=1&amp;hb=1"/>
              <p:cNvSpPr/>
              <p:nvPr/>
            </p:nvSpPr>
            <p:spPr>
              <a:xfrm>
                <a:off x="722376" y="972000"/>
                <a:ext cx="10753344" cy="907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符合①的为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，符合②的为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，符合③的为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，符合④的为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，符合⑤的为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SiO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符合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⑥的为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。综上，D正确。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52_1#1f7aeee68?vopoq=1&amp;pid=2783bc307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907034"/>
              </a:xfrm>
              <a:prstGeom prst="rect">
                <a:avLst/>
              </a:prstGeom>
              <a:blipFill>
                <a:blip r:embed="rId3"/>
                <a:stretch>
                  <a:fillRect l="-1587" r="-3288" b="-167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86581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&amp;si=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53_1#63895f9ff?vopoq=1&amp;pid=2783bc307&amp;color=0,0,0&amp;vtp=1&amp;bt=1&amp;bbb=1&amp;hb=1"/>
              <p:cNvSpPr/>
              <p:nvPr/>
            </p:nvSpPr>
            <p:spPr>
              <a:xfrm>
                <a:off x="722377" y="972000"/>
                <a:ext cx="10749631" cy="8543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9.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[四川雅安2024高一月考]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科学家以钙离子撞击锎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Cf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靶，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产生了一种超重元素——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Og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反应可表示为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​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98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249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Cf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​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20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48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 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​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118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294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Og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+3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​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0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p>
                        </m:sSubSup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C_6_BD.53_1#63895f9ff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7" y="972000"/>
                <a:ext cx="10749631" cy="854329"/>
              </a:xfrm>
              <a:prstGeom prst="rect">
                <a:avLst/>
              </a:prstGeom>
              <a:blipFill>
                <a:blip r:embed="rId3"/>
                <a:stretch>
                  <a:fillRect l="-1475" r="-851" b="-177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6_BD.53_1#63895f9ff?vopoq=1&amp;pid=2783bc307&amp;color=0,0,0&amp;tib=255,255,255&amp;iip=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71019" y="1077156"/>
            <a:ext cx="219456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54_1#63895f9ff.bracket?vopoq=1&amp;pid=2783bc307&amp;color=0,0,0&amp;vpa=19&amp;vtp=1"/>
          <p:cNvSpPr/>
          <p:nvPr/>
        </p:nvSpPr>
        <p:spPr>
          <a:xfrm>
            <a:off x="7810501" y="1410531"/>
            <a:ext cx="357188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53_2#63895f9ff.choices?vopoq=1&amp;pid=2783bc307&amp;color=0,0,0&amp;vtp=1&amp;bbb=1"/>
              <p:cNvSpPr/>
              <p:nvPr/>
            </p:nvSpPr>
            <p:spPr>
              <a:xfrm>
                <a:off x="722376" y="1833695"/>
                <a:ext cx="10753344" cy="8558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700"/>
                  </a:lnSpc>
                  <a:tabLst>
                    <a:tab pos="5483957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20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48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20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42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</m:oMath>
                </a14:m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的质量数相同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98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249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的中子数与电子数之差为53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  <a:tabLst>
                    <a:tab pos="5483957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C.该反应为化学反应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是化学性质活泼的元素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5" name="QC_6_BD.53_2#63895f9ff.choices?vopoq=1&amp;pid=2783bc30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33695"/>
                <a:ext cx="10753344" cy="855853"/>
              </a:xfrm>
              <a:prstGeom prst="rect">
                <a:avLst/>
              </a:prstGeom>
              <a:blipFill>
                <a:blip r:embed="rId5"/>
                <a:stretch>
                  <a:fillRect l="-1474" b="-178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&amp;si=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55_1#63895f9ff?vopoq=1&amp;pid=2783bc307&amp;color=0,0,0&amp;vtp=1&amp;bt=1&amp;bbb=1&amp;hb=1"/>
              <p:cNvSpPr/>
              <p:nvPr/>
            </p:nvSpPr>
            <p:spPr>
              <a:xfrm>
                <a:off x="722376" y="972000"/>
                <a:ext cx="10753344" cy="18131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20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48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的质量数为48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20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42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的质量数为42，质量数不同，A错误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98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249</m:t>
                        </m:r>
                      </m:sup>
                    </m:sSubSup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原子核内含有的中子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质量数-质子数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=249−98=151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，电子数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质子数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=98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，中子数与电子数之差为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151−98=53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，B正确；化学反应遵循元素守恒，题中所给反应不属于化学反应范畴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，属于核反</a:t>
                </a: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是稀有气体元素，最外层电子数为8，化学性质稳定，D错误。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55_1#63895f9ff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813179"/>
              </a:xfrm>
              <a:prstGeom prst="rect">
                <a:avLst/>
              </a:prstGeom>
              <a:blipFill>
                <a:blip r:embed="rId3"/>
                <a:stretch>
                  <a:fillRect l="-1587" r="-964" b="-90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73350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&amp;si=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560872eba?vopoq=1&amp;pid=2783bc307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[安徽淮北2024高一月考]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下列说法中，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正确的是(</a:t>
            </a:r>
            <a:r>
              <a:rPr lang="en-US" altLang="zh-CN" sz="20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57_1#560872eba.bracket?vopoq=1&amp;pid=2783bc307&amp;color=0,0,0&amp;vpa=20&amp;vtp=1"/>
          <p:cNvSpPr/>
          <p:nvPr/>
        </p:nvSpPr>
        <p:spPr>
          <a:xfrm>
            <a:off x="6743764" y="952950"/>
            <a:ext cx="37465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56_2#560872eba.choices?vopoq=1&amp;pid=2783bc307&amp;color=0,0,0&amp;vtp=1&amp;bbb=1"/>
          <p:cNvSpPr/>
          <p:nvPr/>
        </p:nvSpPr>
        <p:spPr>
          <a:xfrm>
            <a:off x="722376" y="1419674"/>
            <a:ext cx="1075334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A.随核电荷数增加，碱金属单质熔、沸点降低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.碱金属单质在空气中燃烧生成的都是过氧化物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.碱金属单质的化学性质活泼，易从盐溶液中置换其他金属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.碱金属的原子半径越大，越易失电子，其还原性越弱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&amp;si=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58_1#560872eba?vopoq=1&amp;pid=2783bc307&amp;color=0,0,0&amp;vtp=1&amp;bt=1&amp;bbb=1&amp;hb=1"/>
              <p:cNvSpPr/>
              <p:nvPr/>
            </p:nvSpPr>
            <p:spPr>
              <a:xfrm>
                <a:off x="722376" y="972000"/>
                <a:ext cx="10753344" cy="1796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随核电荷数增加，碱金属单质熔、沸点降低，A正确；金属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Li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在空气中燃烧生成氧化锂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</m:t>
                    </m:r>
                  </m:oMath>
                </a14:m>
                <a:r>
                  <a:rPr lang="en-US" altLang="zh-CN" sz="22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等活泼的碱金属单质与盐溶液反应时，先和水反应生成强碱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，而后可能与盐发生复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分解反应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，C错误；碱金属的原子半径越大，原子核对最外层电子的吸引能力越弱，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越易失电子，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单质还原性越强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58_1#560872eba?vopoq=1&amp;pid=2783bc30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96034"/>
              </a:xfrm>
              <a:prstGeom prst="rect">
                <a:avLst/>
              </a:prstGeom>
              <a:blipFill>
                <a:blip r:embed="rId3"/>
                <a:stretch>
                  <a:fillRect l="-1587" r="-2381" b="-84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85509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&amp;si=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59_1#77c41cb87?sp=1&amp;vopoq=1&amp;pid=2783bc307&amp;color=0,0,0&amp;vtp=1&amp;bt=1&amp;bbb=1"/>
              <p:cNvSpPr/>
              <p:nvPr/>
            </p:nvSpPr>
            <p:spPr>
              <a:xfrm>
                <a:off x="722376" y="972000"/>
                <a:ext cx="10753344" cy="399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11.观察A、B、C、D、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五种粒子(原子或离子)的结构示意图，回答有关问题：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O_6_BD.59_1#77c41cb87?sp=1&amp;vopoq=1&amp;pid=2783bc30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99034"/>
              </a:xfrm>
              <a:prstGeom prst="rect">
                <a:avLst/>
              </a:prstGeom>
              <a:blipFill>
                <a:blip r:embed="rId3"/>
                <a:stretch>
                  <a:fillRect l="-1474" b="-378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59_2#77c41cb87?vopoq=1&amp;pid=2783bc307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1499939"/>
            <a:ext cx="4114800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60_1#cb7154898?vopoq=1&amp;pid=77c41cb87&amp;color=0,0,0&amp;vtp=1&amp;bbb=1"/>
          <p:cNvSpPr/>
          <p:nvPr/>
        </p:nvSpPr>
        <p:spPr>
          <a:xfrm>
            <a:off x="722376" y="2693739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)属于阴离子的是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填序号，下同)。</a:t>
            </a:r>
            <a:endParaRPr lang="en-US" altLang="zh-CN" sz="2000" dirty="0"/>
          </a:p>
        </p:txBody>
      </p:sp>
      <p:sp>
        <p:nvSpPr>
          <p:cNvPr id="5" name="QB_7_AN.61_1#cb7154898.blank?vopoq=1&amp;pid=77c41cb87&amp;color=0,0,0&amp;vpa=21&amp;vtp=1"/>
          <p:cNvSpPr/>
          <p:nvPr/>
        </p:nvSpPr>
        <p:spPr>
          <a:xfrm>
            <a:off x="2802001" y="2636589"/>
            <a:ext cx="37465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62_1#cb7154898?vopoq=1&amp;pid=77c41cb87&amp;color=0,0,0&amp;vtp=1&amp;bbb=1"/>
              <p:cNvSpPr/>
              <p:nvPr/>
            </p:nvSpPr>
            <p:spPr>
              <a:xfrm>
                <a:off x="722376" y="3081089"/>
                <a:ext cx="10753344" cy="4252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属于阴离子的是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6" name="QB_7_AS.62_1#cb7154898?vopoq=1&amp;pid=77c41cb8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081089"/>
                <a:ext cx="10753344" cy="425260"/>
              </a:xfrm>
              <a:prstGeom prst="rect">
                <a:avLst/>
              </a:prstGeom>
              <a:blipFill>
                <a:blip r:embed="rId5"/>
                <a:stretch>
                  <a:fillRect l="-1587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45462b0a2?sp=1&amp;pid=eee7b1cc4&amp;color=0,0,0&amp;vtp=1&amp;bt=1&amp;bbb=1"/>
          <p:cNvSpPr/>
          <p:nvPr/>
        </p:nvSpPr>
        <p:spPr>
          <a:xfrm>
            <a:off x="722376" y="972000"/>
            <a:ext cx="10753344" cy="10689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29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r>
              <a:rPr lang="en-US" altLang="zh-CN" sz="2000" b="1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.元素周期表的结构</a:t>
            </a:r>
          </a:p>
          <a:p>
            <a:pPr marL="0" marR="0" lvl="0" indent="0" defTabSz="914400" rtl="0" eaLnBrk="1" fontAlgn="auto" latinLnBrk="1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(1)周期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①周期的分类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P_6_BD#45462b0a2?colgroup=4,5,13,6,8&amp;pid=eee7b1cc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0603095"/>
                  </p:ext>
                </p:extLst>
              </p:nvPr>
            </p:nvGraphicFramePr>
            <p:xfrm>
              <a:off x="722376" y="2180024"/>
              <a:ext cx="10698480" cy="3222625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824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916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597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9827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周期序数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起止元素及原子序数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核外电子层数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03479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短周期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∼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He</m:t>
                              </m:r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1∼2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Li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∼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Ne</m:t>
                              </m:r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3∼10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Na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∼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Ar</m:t>
                              </m:r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11∼18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03479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长周期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∼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Kr</m:t>
                              </m:r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19∼36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Rb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∼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Xe</m:t>
                              </m:r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37∼54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Cs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∼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Rn</m:t>
                              </m:r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55∼86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Fr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∼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Og</m:t>
                              </m:r>
                            </m:oMath>
                          </a14:m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87∼118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P_6_BD#45462b0a2?colgroup=4,5,13,6,8&amp;pid=eee7b1cc4&amp;color=0,0,0&amp;vtp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0603095"/>
                  </p:ext>
                </p:extLst>
              </p:nvPr>
            </p:nvGraphicFramePr>
            <p:xfrm>
              <a:off x="722376" y="2180024"/>
              <a:ext cx="10698480" cy="3222625"/>
            </p:xfrm>
            <a:graphic>
              <a:graphicData uri="http://schemas.openxmlformats.org/drawingml/2006/table">
                <a:tbl>
                  <a:tblPr/>
                  <a:tblGrid>
                    <a:gridCol w="13167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824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916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597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39827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类别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周期序数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起止元素及原子序数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元素种类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核外电子层数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03479">
                    <a:tc row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短周期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63" t="-104545" r="-117153" b="-63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63" t="-204545" r="-117153" b="-53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63" t="-300000" r="-117153" b="-4238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03479">
                    <a:tc rowSpan="4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长周期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四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63" t="-406061" r="-117153" b="-3303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63" t="-506061" r="-117153" b="-2303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63" t="-597015" r="-117153" b="-12686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0347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七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63" t="-707576" r="-117153" b="-287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7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6_BD#45462b0a2?pid=eee7b1cc4&amp;color=0,0,0&amp;vtp=1&amp;bbb=1"/>
              <p:cNvSpPr/>
              <p:nvPr/>
            </p:nvSpPr>
            <p:spPr>
              <a:xfrm>
                <a:off x="722376" y="5532824"/>
                <a:ext cx="10753344" cy="7006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②规律</a:t>
                </a:r>
                <a:endParaRPr lang="en-US" altLang="zh-CN" sz="2000" dirty="0"/>
              </a:p>
              <a:p>
                <a:pPr latinLnBrk="1">
                  <a:lnSpc>
                    <a:spcPts val="2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核外电子层数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周期序数，每一周期中从左到右，元素的原子序数逐渐增大。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5" name="P_6_BD#45462b0a2?pid=eee7b1cc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532824"/>
                <a:ext cx="10753344" cy="700659"/>
              </a:xfrm>
              <a:prstGeom prst="rect">
                <a:avLst/>
              </a:prstGeom>
              <a:blipFill>
                <a:blip r:embed="rId4"/>
                <a:stretch>
                  <a:fillRect l="-1474" t="-6957" b="-2087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&amp;si=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3_1#083ff5e31?vopoq=1&amp;pid=77c41cb87&amp;color=0,0,0&amp;vtp=1&amp;bt=1&amp;bbb=1"/>
          <p:cNvSpPr/>
          <p:nvPr/>
        </p:nvSpPr>
        <p:spPr>
          <a:xfrm>
            <a:off x="722376" y="1010100"/>
            <a:ext cx="10753344" cy="3859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)性质最稳定的原子是</a:t>
            </a:r>
            <a:r>
              <a:rPr lang="en-US" altLang="zh-CN" sz="20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3" name="QB_7_AN.64_1#083ff5e31.blank?vopoq=1&amp;pid=77c41cb87&amp;color=0,0,0&amp;vpa=22&amp;vtp=1"/>
          <p:cNvSpPr/>
          <p:nvPr/>
        </p:nvSpPr>
        <p:spPr>
          <a:xfrm>
            <a:off x="3322701" y="952950"/>
            <a:ext cx="355600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65_1#083ff5e31?vopoq=1&amp;pid=77c41cb87&amp;color=0,0,0&amp;vtp=1&amp;bbb=1"/>
              <p:cNvSpPr/>
              <p:nvPr/>
            </p:nvSpPr>
            <p:spPr>
              <a:xfrm>
                <a:off x="722376" y="1405577"/>
                <a:ext cx="10753344" cy="4252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原子最外层达到8电子稳定结构，性质最稳定。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4" name="QB_7_AS.65_1#083ff5e31?vopoq=1&amp;pid=77c41cb8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05577"/>
                <a:ext cx="10753344" cy="425260"/>
              </a:xfrm>
              <a:prstGeom prst="rect">
                <a:avLst/>
              </a:prstGeom>
              <a:blipFill>
                <a:blip r:embed="rId3"/>
                <a:stretch>
                  <a:fillRect l="-1587" b="-420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&amp;si=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6_1#a09d65d81?vopoq=1&amp;pid=77c41cb87&amp;color=0,0,0&amp;vtp=1&amp;bt=1&amp;bbb=1"/>
              <p:cNvSpPr/>
              <p:nvPr/>
            </p:nvSpPr>
            <p:spPr>
              <a:xfrm>
                <a:off x="722376" y="972000"/>
                <a:ext cx="10753344" cy="3859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(3)元素D的单质在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中燃烧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，产物的化学式为</a:t>
                </a:r>
                <a:r>
                  <a:rPr lang="en-US" altLang="zh-CN" sz="20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66_1#a09d65d81?vopoq=1&amp;pid=77c41cb8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85953"/>
              </a:xfrm>
              <a:prstGeom prst="rect">
                <a:avLst/>
              </a:prstGeom>
              <a:blipFill>
                <a:blip r:embed="rId3"/>
                <a:stretch>
                  <a:fillRect l="-1474" t="-4688" b="-3906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67_1#a09d65d81.blank?vopoq=1&amp;pid=77c41cb87&amp;color=0,0,0&amp;vpa=23&amp;vtp=1&amp;bbb=1"/>
              <p:cNvSpPr/>
              <p:nvPr/>
            </p:nvSpPr>
            <p:spPr>
              <a:xfrm>
                <a:off x="5836729" y="1008257"/>
                <a:ext cx="870395" cy="2850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𝐍𝐚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67_1#a09d65d81.blank?vopoq=1&amp;pid=77c41cb87&amp;color=0,0,0&amp;vpa=2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6729" y="1008257"/>
                <a:ext cx="870395" cy="285052"/>
              </a:xfrm>
              <a:prstGeom prst="rect">
                <a:avLst/>
              </a:prstGeom>
              <a:blipFill>
                <a:blip r:embed="rId4"/>
                <a:stretch>
                  <a:fillRect l="-2098" r="-699" b="-234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68_1#a09d65d81?vopoq=1&amp;pid=77c41cb87&amp;color=0,0,0&amp;vtp=1&amp;bbb=1"/>
              <p:cNvSpPr/>
              <p:nvPr/>
            </p:nvSpPr>
            <p:spPr>
              <a:xfrm>
                <a:off x="722376" y="1367477"/>
                <a:ext cx="10753344" cy="42526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D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中燃烧的产物是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AS.68_1#a09d65d81?vopoq=1&amp;pid=77c41cb8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425260"/>
              </a:xfrm>
              <a:prstGeom prst="rect">
                <a:avLst/>
              </a:prstGeom>
              <a:blipFill>
                <a:blip r:embed="rId5"/>
                <a:stretch>
                  <a:fillRect l="-1587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&amp;si=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9_1#414c108e4?vopoq=1&amp;pid=77c41cb87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(4)在原子序数为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号元素内，列举一个与C原子的电子层结构相同的离子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，写出该离子的符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号：</a:t>
                </a:r>
                <a:r>
                  <a:rPr lang="en-US" altLang="zh-CN" sz="20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69_1#414c108e4?vopoq=1&amp;pid=77c41cb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>
                <a:blip r:embed="rId3"/>
                <a:stretch>
                  <a:fillRect l="-1474" r="-454" b="-179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70_1#414c108e4.blank?vopoq=1&amp;pid=77c41cb87&amp;color=0,0,0&amp;vpa=24&amp;vtp=1&amp;bbb=1"/>
              <p:cNvSpPr/>
              <p:nvPr/>
            </p:nvSpPr>
            <p:spPr>
              <a:xfrm>
                <a:off x="1214501" y="1467553"/>
                <a:ext cx="2920238" cy="3037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𝐅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𝐍𝐚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等，合理均可)</a:t>
                </a:r>
                <a:endParaRPr lang="en-US" altLang="zh-CN" sz="1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" name="QB_7_AN.70_1#414c108e4.blank?vopoq=1&amp;pid=77c41cb87&amp;color=0,0,0&amp;vpa=2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501" y="1467553"/>
                <a:ext cx="2920238" cy="303784"/>
              </a:xfrm>
              <a:prstGeom prst="rect">
                <a:avLst/>
              </a:prstGeom>
              <a:blipFill>
                <a:blip r:embed="rId4"/>
                <a:stretch>
                  <a:fillRect t="-28000" r="-2505" b="-48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71_1#414c108e4?vopoq=1&amp;pid=77c41cb87&amp;color=0,0,0&amp;vtp=1&amp;bbb=1&amp;hb=1"/>
              <p:cNvSpPr/>
              <p:nvPr/>
            </p:nvSpPr>
            <p:spPr>
              <a:xfrm>
                <a:off x="722376" y="1820613"/>
                <a:ext cx="10753344" cy="9368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Ne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的电子层结构如题图所示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1∼18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号元素内电子层结构与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Ne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相同的离子有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2−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等。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AS.71_1#414c108e4?vopoq=1&amp;pid=77c41cb8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0613"/>
                <a:ext cx="10753344" cy="936879"/>
              </a:xfrm>
              <a:prstGeom prst="rect">
                <a:avLst/>
              </a:prstGeom>
              <a:blipFill>
                <a:blip r:embed="rId5"/>
                <a:stretch>
                  <a:fillRect l="-1587" b="-1895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&amp;si=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72_1#0bff7f6cc?vopoq=1&amp;pid=77c41cb87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(5)写出含D、A、B三种元素且原子个数比为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1:1:1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的化合物在水溶液中的电离方程式：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72_1#0bff7f6cc?vopoq=1&amp;pid=77c41cb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>
                <a:blip r:embed="rId3"/>
                <a:stretch>
                  <a:fillRect l="-1474" b="-179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73_1#0bff7f6cc.blank?vopoq=1&amp;pid=77c41cb87&amp;color=0,0,0&amp;vpa=25&amp;vtp=1&amp;bbb=1&amp;rh=21.6"/>
              <p:cNvSpPr/>
              <p:nvPr/>
            </p:nvSpPr>
            <p:spPr>
              <a:xfrm>
                <a:off x="746189" y="1522417"/>
                <a:ext cx="2621598" cy="2743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𝐍𝐚𝐂𝐥𝐎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1" i="1" baseline="-20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1" i="1" baseline="-8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1" baseline="-12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𝐍𝐚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𝐂𝐥𝐎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73_1#0bff7f6cc.blank?vopoq=1&amp;pid=77c41cb87&amp;color=0,0,0&amp;vpa=25&amp;vtp=1&amp;bbb=1&amp;rh=21.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189" y="1522417"/>
                <a:ext cx="2621598" cy="274320"/>
              </a:xfrm>
              <a:prstGeom prst="rect">
                <a:avLst/>
              </a:prstGeom>
              <a:blipFill>
                <a:blip r:embed="rId4"/>
                <a:stretch>
                  <a:fillRect l="-1163" b="-488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74_1#0bff7f6cc?vopoq=1&amp;pid=77c41cb87&amp;color=0,0,0&amp;vtp=1&amp;bbb=1"/>
              <p:cNvSpPr/>
              <p:nvPr/>
            </p:nvSpPr>
            <p:spPr>
              <a:xfrm>
                <a:off x="722376" y="1824677"/>
                <a:ext cx="10753344" cy="94634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根据结构示意图可知，A是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原子，C是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Ne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原子，D是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E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根据题意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，该化合物是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，在水溶液中完全电离，电离方程式为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AS.74_1#0bff7f6cc?vopoq=1&amp;pid=77c41cb8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4677"/>
                <a:ext cx="10753344" cy="946341"/>
              </a:xfrm>
              <a:prstGeom prst="rect">
                <a:avLst/>
              </a:prstGeom>
              <a:blipFill>
                <a:blip r:embed="rId5"/>
                <a:stretch>
                  <a:fillRect l="-1587" b="-147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543362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&amp;si=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75_1#515a2be17?sp=1&amp;vopoq=1&amp;pid=5c3a232e1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12.已知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三种主族元素在元素周期表中的位置如图所示。设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，则下列说法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2" name="QC_6_BD.75_1#515a2be17?sp=1&amp;vopoq=1&amp;pid=5c3a232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>
                <a:blip r:embed="rId3"/>
                <a:stretch>
                  <a:fillRect l="-1474" r="-1361" b="-179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76_1#515a2be17.bracket?vopoq=1&amp;pid=5c3a232e1&amp;color=0,0,0&amp;vpa=26&amp;vtp=1"/>
          <p:cNvSpPr/>
          <p:nvPr/>
        </p:nvSpPr>
        <p:spPr>
          <a:xfrm>
            <a:off x="2179701" y="1410150"/>
            <a:ext cx="385763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p:pic>
        <p:nvPicPr>
          <p:cNvPr id="4" name="QC_6_BD.75_2#515a2be17?htil=3&amp;vopoq=1&amp;pid=5c3a232e1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2076" y="1947613"/>
            <a:ext cx="969264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75_3#515a2be17.choices?htil=3&amp;vopoq=1&amp;pid=5c3a232e1&amp;color=0,0,0&amp;vtp=1&amp;bbb=1"/>
              <p:cNvSpPr/>
              <p:nvPr/>
            </p:nvSpPr>
            <p:spPr>
              <a:xfrm>
                <a:off x="722376" y="1820613"/>
                <a:ext cx="9646920" cy="8431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600"/>
                  </a:lnSpc>
                  <a:tabLst>
                    <a:tab pos="493141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的原子序数可能为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−17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的原子序数之和可能为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  <a:tabLst>
                    <a:tab pos="4931410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的原子序数可能为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+31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可能均为短周期元素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5" name="QC_6_BD.75_3#515a2be17.choices?htil=3&amp;vopoq=1&amp;pid=5c3a232e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0613"/>
                <a:ext cx="9646920" cy="843153"/>
              </a:xfrm>
              <a:prstGeom prst="rect">
                <a:avLst/>
              </a:prstGeom>
              <a:blipFill>
                <a:blip r:embed="rId5"/>
                <a:stretch>
                  <a:fillRect l="-1643" b="-18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&amp;si=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77_1#515a2be17?vopoq=1&amp;pid=5c3a232e1&amp;color=0,0,0&amp;vtp=1&amp;bt=1&amp;bbb=1&amp;hb=1"/>
              <p:cNvSpPr/>
              <p:nvPr/>
            </p:nvSpPr>
            <p:spPr>
              <a:xfrm>
                <a:off x="722376" y="972000"/>
                <a:ext cx="10753344" cy="24310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2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2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均为主族元素，故若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为第三周期元素，则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2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分别为第四、五周期元素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−17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+17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的原子序数之和为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、B正确；若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为第四周期主族元素，则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2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分别为第五、六周期主族元素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的原子序数为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+31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，C正确；由题图中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X</m:t>
                    </m:r>
                  </m:oMath>
                </a14:m>
                <a:r>
                  <a:rPr lang="en-US" altLang="zh-CN" sz="22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2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三种主族元素在周期表中的相对位置可知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Y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不可能是第一周期元素，则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一定处于长周期，D错误。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77_1#515a2be17?vopoq=1&amp;pid=5c3a232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431034"/>
              </a:xfrm>
              <a:prstGeom prst="rect">
                <a:avLst/>
              </a:prstGeom>
              <a:blipFill>
                <a:blip r:embed="rId3"/>
                <a:stretch>
                  <a:fillRect l="-1587" r="-2608" b="-62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78526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&amp;si=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78_1#0ef8a82ed?htil=4&amp;vopoq=1&amp;pid=5c3a232e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7218" y="1063439"/>
            <a:ext cx="2286000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78_2#0ef8a82ed?htil=4&amp;sp=1&amp;vopoq=1&amp;pid=5c3a232e1&amp;color=0,0,0&amp;vtp=1&amp;bt=1&amp;bbb=1&amp;hb=1"/>
              <p:cNvSpPr/>
              <p:nvPr/>
            </p:nvSpPr>
            <p:spPr>
              <a:xfrm>
                <a:off x="722376" y="972000"/>
                <a:ext cx="8330184" cy="8431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13.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[陕西宝鸡2024高一期末]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如图是卤素单质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的沸点与</a:t>
                </a: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相对分子质量的关系图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3" name="QC_6_BD.78_2#0ef8a82ed?htil=4&amp;sp=1&amp;vopoq=1&amp;pid=5c3a232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8330184" cy="843153"/>
              </a:xfrm>
              <a:prstGeom prst="rect">
                <a:avLst/>
              </a:prstGeom>
              <a:blipFill>
                <a:blip r:embed="rId4"/>
                <a:stretch>
                  <a:fillRect l="-1903" r="-659" b="-179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79_1#0ef8a82ed.bracket?vopoq=1&amp;pid=5c3a232e1&amp;color=0,0,0&amp;vpa=27&amp;vtp=1"/>
          <p:cNvSpPr/>
          <p:nvPr/>
        </p:nvSpPr>
        <p:spPr>
          <a:xfrm>
            <a:off x="6002401" y="1410150"/>
            <a:ext cx="357188" cy="399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5" name="QC_6_BD.78_3#0ef8a82ed.choices?htil=4&amp;vopoq=1&amp;pid=5c3a232e1&amp;color=0,0,0&amp;vtp=1&amp;bbb=1"/>
          <p:cNvSpPr/>
          <p:nvPr/>
        </p:nvSpPr>
        <p:spPr>
          <a:xfrm>
            <a:off x="722376" y="1872810"/>
            <a:ext cx="8330184" cy="17960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A.单质①是最活泼的卤素单质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.单质④的氢化物在卤素氢化物中热稳定性最强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.保存少量的单质③时加少量水进行水封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.单质②能使品红溶液褪色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&amp;si=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80_1#0ef8a82ed?vopoq=1&amp;pid=5c3a232e1&amp;color=0,0,0&amp;vtp=1&amp;bt=1&amp;bbb=1&amp;hb=1"/>
              <p:cNvSpPr/>
              <p:nvPr/>
            </p:nvSpPr>
            <p:spPr>
              <a:xfrm>
                <a:off x="722376" y="972000"/>
                <a:ext cx="10753344" cy="269773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卤素单质的沸点与其相对分子质量成正比，根据题图知，①②③④分别是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Br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。卤族元素中，元素的非金属性随着原子序数增大而减弱，非金属性越强，其单质越活泼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，所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以单质活泼性最强的是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，A正确；卤素中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的非金属性最强，对应氢化物的热稳定性最强，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B错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误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；溴易挥发，在水中的溶解度较小，且密度大于水，所以为防止溴挥发，可以用水液封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，则少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量单质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③保存时加少量水进行水封，C正确；氯气和水反应生成次氯酸，次氯酸具有漂白性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，所</a:t>
                </a: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以单质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②能使品红溶液褪色，D正确。</a:t>
                </a:r>
                <a:endParaRPr lang="en-US" altLang="zh-CN" sz="2200" dirty="0"/>
              </a:p>
            </p:txBody>
          </p:sp>
        </mc:Choice>
        <mc:Fallback xmlns="">
          <p:sp>
            <p:nvSpPr>
              <p:cNvPr id="2" name="QC_6_AS.80_1#0ef8a82ed?vopoq=1&amp;pid=5c3a232e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697734"/>
              </a:xfrm>
              <a:prstGeom prst="rect">
                <a:avLst/>
              </a:prstGeom>
              <a:blipFill>
                <a:blip r:embed="rId3"/>
                <a:stretch>
                  <a:fillRect l="-1587" r="-794" b="-564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5030</Words>
  <Application>Microsoft Office PowerPoint</Application>
  <PresentationFormat>宽屏</PresentationFormat>
  <Paragraphs>776</Paragraphs>
  <Slides>113</Slides>
  <Notes>97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113</vt:i4>
      </vt:variant>
    </vt:vector>
  </HeadingPairs>
  <TitlesOfParts>
    <vt:vector size="121" baseType="lpstr">
      <vt:lpstr>仿宋</vt:lpstr>
      <vt:lpstr>SimHei</vt:lpstr>
      <vt:lpstr>SimSun</vt:lpstr>
      <vt:lpstr>微软雅黑</vt:lpstr>
      <vt:lpstr>Arial</vt:lpstr>
      <vt:lpstr>Calibri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和标 邓</cp:lastModifiedBy>
  <cp:revision>3</cp:revision>
  <dcterms:created xsi:type="dcterms:W3CDTF">2025-02-27T05:41:20Z</dcterms:created>
  <dcterms:modified xsi:type="dcterms:W3CDTF">2025-02-27T05:53:04Z</dcterms:modified>
  <cp:category/>
  <cp:contentStatus/>
</cp:coreProperties>
</file>