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8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80" r:id="rId19"/>
    <p:sldId id="281" r:id="rId20"/>
    <p:sldId id="282" r:id="rId21"/>
    <p:sldId id="283" r:id="rId22"/>
    <p:sldId id="331" r:id="rId23"/>
    <p:sldId id="284" r:id="rId24"/>
    <p:sldId id="285" r:id="rId25"/>
    <p:sldId id="332" r:id="rId26"/>
    <p:sldId id="286" r:id="rId27"/>
    <p:sldId id="287" r:id="rId28"/>
    <p:sldId id="333" r:id="rId29"/>
    <p:sldId id="288" r:id="rId30"/>
    <p:sldId id="289" r:id="rId31"/>
    <p:sldId id="334" r:id="rId32"/>
    <p:sldId id="290" r:id="rId33"/>
    <p:sldId id="291" r:id="rId34"/>
    <p:sldId id="335" r:id="rId35"/>
    <p:sldId id="292" r:id="rId36"/>
    <p:sldId id="293" r:id="rId37"/>
    <p:sldId id="294" r:id="rId38"/>
    <p:sldId id="336" r:id="rId39"/>
    <p:sldId id="295" r:id="rId40"/>
    <p:sldId id="296" r:id="rId41"/>
    <p:sldId id="337" r:id="rId42"/>
    <p:sldId id="297" r:id="rId43"/>
    <p:sldId id="298" r:id="rId44"/>
    <p:sldId id="338" r:id="rId45"/>
    <p:sldId id="299" r:id="rId46"/>
    <p:sldId id="300" r:id="rId47"/>
    <p:sldId id="301" r:id="rId48"/>
    <p:sldId id="339" r:id="rId49"/>
    <p:sldId id="302" r:id="rId50"/>
    <p:sldId id="303" r:id="rId51"/>
    <p:sldId id="340" r:id="rId52"/>
    <p:sldId id="304" r:id="rId53"/>
    <p:sldId id="305" r:id="rId54"/>
    <p:sldId id="306" r:id="rId55"/>
    <p:sldId id="307" r:id="rId56"/>
    <p:sldId id="308" r:id="rId5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5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7661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9793224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1238c92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基础必刷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9382fab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素养能力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276a505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知识点1 离子反应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3320c6eb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知识点2 离子方程式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9dcc59aa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题型1 离子方程式的正误判断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79ff780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题型2 离子共存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6d355209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难点1 离子方程式正误的判断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4dc7889a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难点2 离子共存与离子检验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emistry#pid=67b6a13d3b01d9be917fdd09#tid=67bee76dc80b4c0009b5833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68512" y="4709160"/>
            <a:ext cx="1764792" cy="5577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 学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99616" y="5550408"/>
            <a:ext cx="1618488" cy="2560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#6372a2774?sp=1&amp;pid=6d3552090&amp;color=0,0,0&amp;vtp=1&amp;bt=1&amp;bbb=1"/>
              <p:cNvSpPr/>
              <p:nvPr/>
            </p:nvSpPr>
            <p:spPr>
              <a:xfrm>
                <a:off x="722376" y="972000"/>
                <a:ext cx="10753344" cy="41594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4.判断是否满足质量守恒与电荷守恒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溶液的反应不能写成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，应写作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5.判断是否漏掉部分离子反应，离子间的数量关系是否正确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的反应不能写成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kumimoji="0" lang="en-US" altLang="zh-CN" sz="1800" b="0" i="1" u="none" strike="noStrike" kern="1200" cap="none" spc="0" normalizeH="0" baseline="-3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kumimoji="0" lang="en-US" altLang="zh-CN" sz="2000" b="0" i="1" u="none" strike="noStrike" kern="1200" cap="none" spc="0" normalizeH="0" baseline="-200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8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r>
                                    <a:rPr kumimoji="0" lang="en-US" altLang="zh-CN" sz="2000" b="0" i="0" u="none" strike="noStrike" kern="1200" cap="none" spc="0" normalizeH="0" baseline="-1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kumimoji="0" lang="en-US" altLang="zh-CN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-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1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，应写作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-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1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2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6.判断反应物的加入顺序和用量是否会影响反应原理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如向澄清石灰水中通入少量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时离子方程式为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</m:t>
                            </m:r>
                          </m:e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-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1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CaCO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，通入过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时离子方程式为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kumimoji="0" lang="en-US" altLang="zh-CN" sz="1800" b="0" i="1" u="none" strike="noStrike" kern="1200" cap="none" spc="0" normalizeH="0" baseline="-3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kumimoji="0" lang="en-US" altLang="zh-CN" sz="2000" b="0" i="1" u="none" strike="noStrike" kern="1200" cap="none" spc="0" normalizeH="0" baseline="-200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8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r>
                                    <a:rPr kumimoji="0" lang="en-US" altLang="zh-CN" sz="2000" b="0" i="0" u="none" strike="noStrike" kern="1200" cap="none" spc="0" normalizeH="0" baseline="-1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kumimoji="0" lang="en-US" altLang="zh-CN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#6372a2774?sp=1&amp;pid=6d355209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159441"/>
              </a:xfrm>
              <a:prstGeom prst="rect">
                <a:avLst/>
              </a:prstGeom>
              <a:blipFill>
                <a:blip r:embed="rId3"/>
                <a:stretch>
                  <a:fillRect l="-1474" b="-33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#287050ccd?sp=1&amp;pid=4dc7889a8&amp;color=0,0,0&amp;vtp=1&amp;bt=1&amp;bbb=1&amp;hb=1"/>
              <p:cNvSpPr/>
              <p:nvPr/>
            </p:nvSpPr>
            <p:spPr>
              <a:xfrm>
                <a:off x="722376" y="972000"/>
                <a:ext cx="10753344" cy="54274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1.离子共存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能发生离子反应的离子不能大量共存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，一般分为复分解反应型和氧化还原型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(氧化还原型将在第三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节继续学习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等。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(1)常见的不能大量共存的离子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若阴、阳离子能相互结合生成难溶性或微溶性盐，则不能大量共存，如：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等；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Br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I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等。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②弱碱阳离子不能与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大量共存，如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Zn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不能大量共存。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③弱酸阴离子不能与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大量共存，如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3−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CH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COO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等不能与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大量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共存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④多元弱酸的酸式酸根离子与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均不能大量共存，如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HSO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HS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HPO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既不能与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大量共存，又不能与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大量共存。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#287050ccd?sp=1&amp;pid=4dc7889a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427409"/>
              </a:xfrm>
              <a:prstGeom prst="rect">
                <a:avLst/>
              </a:prstGeom>
              <a:blipFill>
                <a:blip r:embed="rId3"/>
                <a:stretch>
                  <a:fillRect l="-1474" r="-1587" b="-28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#287050ccd?sp=1&amp;pid=4dc7889a8&amp;color=0,0,0&amp;vtp=1&amp;bt=1&amp;bbb=1&amp;hb=1"/>
              <p:cNvSpPr/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2.离子检验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根据离子间的反应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，还可以进行离子的检验，如利用含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的溶液检验待测溶液中是否存在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zh-CN" altLang="en-US" sz="2000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利用含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的溶液检验待测液中是否存在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当溶液中存在可能互相干扰的离子时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，可以加入其他试剂来排除干扰，如向某溶液中加入含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的溶液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，生成了白色沉淀，但不能确定溶液中含有的是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还是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，此时可加入一定量的稀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盐酸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，观察沉淀溶解情况和是否有气体生成来加以鉴别。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#287050ccd?sp=1&amp;pid=4dc7889a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blipFill>
                <a:blip r:embed="rId3"/>
                <a:stretch>
                  <a:fillRect l="-1474" r="-57" b="-5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#cc34f0dd3.fixed?pid=b72f42e88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6000" dirty="0"/>
          </a:p>
        </p:txBody>
      </p:sp>
      <p:sp>
        <p:nvSpPr>
          <p:cNvPr id="3" name="C_5#cc34f0dd3.fixed?pid=b72f42e8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课时2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离子反应</a:t>
            </a:r>
            <a:endParaRPr lang="en-US" altLang="zh-CN" sz="4400" dirty="0"/>
          </a:p>
        </p:txBody>
      </p:sp>
      <p:pic>
        <p:nvPicPr>
          <p:cNvPr id="4" name="C_5#cc34f0dd3.fixed?pid=b72f42e8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0560"/>
            <a:ext cx="402336" cy="438912"/>
          </a:xfrm>
          <a:prstGeom prst="rect">
            <a:avLst/>
          </a:prstGeom>
        </p:spPr>
      </p:pic>
      <p:sp>
        <p:nvSpPr>
          <p:cNvPr id="5" name="C_5_BD#cc34f0dd3.fixed?pid=b72f42e88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典例剖析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_1#543bcbed1?vopoq=1&amp;pid=9dcc59aa5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例1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下列反应的离子方程式正确的是(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2_1#543bcbed1.bracket?vopoq=1&amp;pid=9dcc59aa5&amp;color=0,0,0&amp;vpa=1&amp;vtp=1"/>
          <p:cNvSpPr/>
          <p:nvPr/>
        </p:nvSpPr>
        <p:spPr>
          <a:xfrm>
            <a:off x="5018151" y="952950"/>
            <a:ext cx="3746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_2#543bcbed1.choices?vopoq=1&amp;pid=9dcc59aa5&amp;color=0,0,0&amp;vtp=1&amp;bbb=1"/>
              <p:cNvSpPr/>
              <p:nvPr/>
            </p:nvSpPr>
            <p:spPr>
              <a:xfrm>
                <a:off x="722376" y="1367477"/>
                <a:ext cx="10753344" cy="19623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A.石灰石溶于醋酸：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COOH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COO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溶液中滴加稀硫酸：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.盐酸滴入氨水中：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.将稀硫酸滴在铜片上：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Cu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1_2#543bcbed1.choices?vopoq=1&amp;pid=9dcc59aa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1962341"/>
              </a:xfrm>
              <a:prstGeom prst="rect">
                <a:avLst/>
              </a:prstGeom>
              <a:blipFill>
                <a:blip r:embed="rId3"/>
                <a:stretch>
                  <a:fillRect l="-1474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3_1#543bcbed1?vopoq=1&amp;pid=9dcc59aa5&amp;color=0,0,0&amp;vtp=1&amp;bt=1&amp;bbb=1&amp;hb=1"/>
              <p:cNvSpPr/>
              <p:nvPr/>
            </p:nvSpPr>
            <p:spPr>
              <a:xfrm>
                <a:off x="722376" y="972000"/>
                <a:ext cx="10753344" cy="23052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碳酸钙是难溶物，醋酸是弱酸，书写离子方程式时不拆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，所以反应的离子方程式为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COOH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COO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；离子方程式中离子的化学计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量数不能局部化简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，正确的离子方程式为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B错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；盐酸与氨水中的一水合氨反应生成氯化铵和水，一水合氨是弱碱，不能拆成离子形式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，故正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确的离子方程式为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，C错误；铜与稀硫酸不反应，D错误。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3_1#543bcbed1?vopoq=1&amp;pid=9dcc59aa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05241"/>
              </a:xfrm>
              <a:prstGeom prst="rect">
                <a:avLst/>
              </a:prstGeom>
              <a:blipFill>
                <a:blip r:embed="rId3"/>
                <a:stretch>
                  <a:fillRect l="-1587" r="-794" b="-60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b42ae9b54?pid=9dcc59aa5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【点拨】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离子方程式书写正误判断主要注意以下几个方面：产物是否正确；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电荷与原子是否守恒；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单质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、氧化物、气体、沉淀、弱电解质是否保留化学式；要拆成离子形式的是否拆开。</a:t>
            </a:r>
            <a:endParaRPr lang="en-US" altLang="zh-CN" sz="2000" dirty="0"/>
          </a:p>
        </p:txBody>
      </p:sp>
      <p:sp>
        <p:nvSpPr>
          <p:cNvPr id="3" name="QC_7_BD.4_1#9c1e841c5?vopoq=1&amp;pid=79ff78008&amp;color=0,0,0&amp;vtp=1&amp;bbb=1"/>
          <p:cNvSpPr/>
          <p:nvPr/>
        </p:nvSpPr>
        <p:spPr>
          <a:xfrm>
            <a:off x="722376" y="1876748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例2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[安徽淮南三中2024高一月考]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下列各组中的离子，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能在溶液中大量共存的是(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7_AN.5_1#9c1e841c5.bracket?vopoq=1&amp;pid=79ff78008&amp;color=0,0,0&amp;vpa=2&amp;vtp=1"/>
          <p:cNvSpPr/>
          <p:nvPr/>
        </p:nvSpPr>
        <p:spPr>
          <a:xfrm>
            <a:off x="9971151" y="1857698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BD.4_2#9c1e841c5.choices?vopoq=1&amp;pid=79ff78008&amp;color=0,0,0&amp;vtp=1&amp;bbb=1"/>
              <p:cNvSpPr/>
              <p:nvPr/>
            </p:nvSpPr>
            <p:spPr>
              <a:xfrm>
                <a:off x="722376" y="2268289"/>
                <a:ext cx="10753344" cy="871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7_BD.4_2#9c1e841c5.choices?vopoq=1&amp;pid=79ff7800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68289"/>
                <a:ext cx="10753344" cy="871030"/>
              </a:xfrm>
              <a:prstGeom prst="rect">
                <a:avLst/>
              </a:prstGeom>
              <a:blipFill>
                <a:blip r:embed="rId3"/>
                <a:stretch>
                  <a:fillRect l="-1474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6_1#9c1e841c5?vopoq=1&amp;pid=79ff78008&amp;color=0,0,0&amp;vtp=1&amp;bt=1&amp;bbb=1&amp;hb=1"/>
              <p:cNvSpPr/>
              <p:nvPr/>
            </p:nvSpPr>
            <p:spPr>
              <a:xfrm>
                <a:off x="722376" y="972000"/>
                <a:ext cx="10753344" cy="14448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在溶液中结合生成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沉淀，不能大量共存，A错误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在溶液中互不反应，可以大量共存，B正确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在溶液中反应生成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不能大量共存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在溶液中结合生成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沉淀，不能大量共存，D错误。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6_1#9c1e841c5?vopoq=1&amp;pid=79ff780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44879"/>
              </a:xfrm>
              <a:prstGeom prst="rect">
                <a:avLst/>
              </a:prstGeom>
              <a:blipFill>
                <a:blip r:embed="rId3"/>
                <a:stretch>
                  <a:fillRect l="-1587" b="-118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0c6660201?pid=79ff78008&amp;color=0,0,0&amp;mp=1&amp;vtp=1&amp;bt=1&amp;bb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【点拨</a:t>
            </a:r>
            <a:r>
              <a:rPr lang="en-US" altLang="zh-CN" sz="2000" b="1" i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】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离子共存问题的分析</a:t>
            </a:r>
          </a:p>
          <a:p>
            <a:pPr marL="0" marR="0" lvl="0" indent="0" defTabSz="914400" rtl="0" eaLnBrk="1" fontAlgn="auto" latinLnBrk="1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1.离子共存判断的原则：离子在题给条件下相互不反应。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_BD#0c6660201?sp=1&amp;pid=79ff78008&amp;color=0,0,0&amp;mp=1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2.判断步骤：先看题给条件，后看相互反应。“题给条件”包含“一色、二性、三问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”；“相互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是指选项中各离子之间是否发生反应。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(1)一色：当题中说明“溶液无色”时，在溶液中显色的离子不会大量存在，如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MnO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紫红色)、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(蓝色)、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(棕黄色)、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(浅绿色)等。注意：“透明溶液”或“澄清溶液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”并不是指无色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_BD#0c6660201?sp=1&amp;pid=79ff7800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>
                <a:blip r:embed="rId3"/>
                <a:stretch>
                  <a:fillRect l="-1474" r="-1077" b="-68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65eb3031.fixed?pid=2ca57400f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6000" dirty="0"/>
          </a:p>
        </p:txBody>
      </p:sp>
      <p:sp>
        <p:nvSpPr>
          <p:cNvPr id="3" name="C_3_BD#565eb3031.fixed?pid=2ca57400f&amp;color=255,255,255&amp;vtp=1&amp;bbb=1"/>
          <p:cNvSpPr/>
          <p:nvPr/>
        </p:nvSpPr>
        <p:spPr>
          <a:xfrm>
            <a:off x="0" y="3776472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第二节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离子反应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_BD#0c6660201?sp=1&amp;pid=79ff78008&amp;color=0,0,0&amp;mp=1&amp;vtp=1&amp;bt=1&amp;bbb=1"/>
              <p:cNvSpPr/>
              <p:nvPr/>
            </p:nvSpPr>
            <p:spPr>
              <a:xfrm>
                <a:off x="722376" y="972000"/>
                <a:ext cx="10753344" cy="3624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(2)二性：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题给条件是碱性还是酸性。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①当溶液呈碱性(常温下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&gt;7</m:t>
                    </m:r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或使酚酞溶液变红)时，即含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较多，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等不会大量存在。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②当溶液呈酸性(常温下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&lt;7</m:t>
                    </m:r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或使紫色石蕊溶液变红)时，即含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较多，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不会大量存在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③不论是强酸性还是强碱性的溶液中，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都不会大量存在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。其反应的离子方程式分别为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HCO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b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-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1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kumimoji="0" lang="en-US" altLang="zh-CN" sz="1800" b="0" i="1" u="none" strike="noStrike" kern="1200" cap="none" spc="0" normalizeH="0" baseline="-3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kumimoji="0" lang="en-US" altLang="zh-CN" sz="2000" b="0" i="1" u="none" strike="noStrike" kern="1200" cap="none" spc="0" normalizeH="0" baseline="-200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8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r>
                                    <a:rPr kumimoji="0" lang="en-US" altLang="zh-CN" sz="2000" b="0" i="0" u="none" strike="noStrike" kern="1200" cap="none" spc="0" normalizeH="0" baseline="-1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kumimoji="0" lang="en-US" altLang="zh-CN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(3)三问：一定大量共存、可能大量共存、不能大量共存。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_BD#0c6660201?sp=1&amp;pid=79ff78008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24834"/>
              </a:xfrm>
              <a:prstGeom prst="rect">
                <a:avLst/>
              </a:prstGeom>
              <a:blipFill>
                <a:blip r:embed="rId3"/>
                <a:stretch>
                  <a:fillRect l="-1474" b="-42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#433a5bd4b.fixed?pid=b72f42e88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6000" dirty="0"/>
          </a:p>
        </p:txBody>
      </p:sp>
      <p:sp>
        <p:nvSpPr>
          <p:cNvPr id="3" name="C_5#433a5bd4b.fixed?pid=b72f42e8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课时2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离子反应</a:t>
            </a:r>
            <a:endParaRPr lang="en-US" altLang="zh-CN" sz="4400" dirty="0"/>
          </a:p>
        </p:txBody>
      </p:sp>
      <p:pic>
        <p:nvPicPr>
          <p:cNvPr id="4" name="C_5#433a5bd4b.fixed?pid=b72f42e8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9704"/>
            <a:ext cx="411480" cy="448056"/>
          </a:xfrm>
          <a:prstGeom prst="rect">
            <a:avLst/>
          </a:prstGeom>
        </p:spPr>
      </p:pic>
      <p:sp>
        <p:nvSpPr>
          <p:cNvPr id="5" name="C_5_BD#433a5bd4b.fixed?pid=b72f42e88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越刷越强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2017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7_1#1c0e2c516?vopoq=1&amp;pid=e1238c92f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[四川成都2025高一月考]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下列反应不属于离子反应的是(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8_1#1c0e2c516.bracket?vopoq=1&amp;pid=e1238c92f&amp;color=0,0,0&amp;vpa=3&amp;vtp=1"/>
          <p:cNvSpPr/>
          <p:nvPr/>
        </p:nvSpPr>
        <p:spPr>
          <a:xfrm>
            <a:off x="7356539" y="9529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7_2#1c0e2c516.choices?vopoq=1&amp;pid=e1238c92f&amp;color=0,0,0&amp;vtp=1&amp;bbb=1"/>
              <p:cNvSpPr/>
              <p:nvPr/>
            </p:nvSpPr>
            <p:spPr>
              <a:xfrm>
                <a:off x="722376" y="1367477"/>
                <a:ext cx="10753344" cy="9455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0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MgO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AgNO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HNO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7_2#1c0e2c516.choices?vopoq=1&amp;pid=e1238c92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945579"/>
              </a:xfrm>
              <a:prstGeom prst="rect">
                <a:avLst/>
              </a:prstGeom>
              <a:blipFill>
                <a:blip r:embed="rId3"/>
                <a:stretch>
                  <a:fillRect l="-1474" b="-154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9_1#1c0e2c516?vopoq=1&amp;pid=e1238c92f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为两种气体的反应，不是在溶液中进行的离子间的反应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，不属于离子反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9_1#1c0e2c516?vopoq=1&amp;pid=e1238c9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>
                <a:blip r:embed="rId3"/>
                <a:stretch>
                  <a:fillRect l="-1587" r="-1077" b="-167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0531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0_1#31178d1e2?vopoq=1&amp;pid=e1238c92f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下列反应的离子方程式书写正确的是(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11_1#31178d1e2.bracket?vopoq=1&amp;pid=e1238c92f&amp;color=0,0,0&amp;vpa=4&amp;vtp=1"/>
          <p:cNvSpPr/>
          <p:nvPr/>
        </p:nvSpPr>
        <p:spPr>
          <a:xfrm>
            <a:off x="5197539" y="9529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0_2#31178d1e2.choices?vopoq=1&amp;pid=e1238c92f&amp;color=0,0,0&amp;vtp=1&amp;bbb=1"/>
              <p:cNvSpPr/>
              <p:nvPr/>
            </p:nvSpPr>
            <p:spPr>
              <a:xfrm>
                <a:off x="722376" y="1367477"/>
                <a:ext cx="10753344" cy="19623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A.碳酸钙与稀硝酸反应：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.硝酸银溶液与饱和食盐水反应：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Ag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.碳酸钠溶液与石灰乳反应：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.氢氧化钡溶液与硫酸铁溶液反应：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10_2#31178d1e2.choices?vopoq=1&amp;pid=e1238c92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1962341"/>
              </a:xfrm>
              <a:prstGeom prst="rect">
                <a:avLst/>
              </a:prstGeom>
              <a:blipFill>
                <a:blip r:embed="rId3"/>
                <a:stretch>
                  <a:fillRect l="-1474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12_1#31178d1e2?vopoq=1&amp;pid=e1238c92f&amp;color=0,0,0&amp;vtp=1&amp;bt=1&amp;bbb=1&amp;hb=1"/>
              <p:cNvSpPr/>
              <p:nvPr/>
            </p:nvSpPr>
            <p:spPr>
              <a:xfrm>
                <a:off x="722376" y="972000"/>
                <a:ext cx="10753344" cy="27751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碳酸钙属于难溶物，书写离子方程式时不拆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，正确的离子方程式为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；硝酸银溶液与饱和食盐水反应的离子方程式为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Ag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，B正确；在书写离子方程式时，石灰乳作反应物时不拆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，正确的离子方程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式为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</m:e>
                    </m: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，C错误；氢氧化钡溶液与硫酸铁溶液反应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，除了生成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沉淀外，还生成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沉淀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，正确的离子方程式为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+6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Fe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+3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d>
                          <m:dPr>
                            <m:begChr m:val=""/>
                            <m:endChr m:val="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Fe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)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↓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12_1#31178d1e2?vopoq=1&amp;pid=e1238c9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75141"/>
              </a:xfrm>
              <a:prstGeom prst="rect">
                <a:avLst/>
              </a:prstGeom>
              <a:blipFill>
                <a:blip r:embed="rId3"/>
                <a:stretch>
                  <a:fillRect l="-1587" b="-50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43898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3_1#1cc09f09d?vopoq=1&amp;pid=e1238c92f&amp;color=0,0,0&amp;vtp=1&amp;bt=1&amp;bbb=1&amp;hb=1"/>
              <p:cNvSpPr/>
              <p:nvPr/>
            </p:nvSpPr>
            <p:spPr>
              <a:xfrm>
                <a:off x="722376" y="972000"/>
                <a:ext cx="10753344" cy="893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[天津部分区2024高一期中]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下列化学反应中,能用离子方程式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表示的是 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BD.13_1#1cc09f09d?vopoq=1&amp;pid=e1238c9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93953"/>
              </a:xfrm>
              <a:prstGeom prst="rect">
                <a:avLst/>
              </a:prstGeom>
              <a:blipFill>
                <a:blip r:embed="rId3"/>
                <a:stretch>
                  <a:fillRect l="-1474" b="-170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4_1#1cc09f09d.bracket?vopoq=1&amp;pid=e1238c92f&amp;color=0,0,0&amp;vpa=5&amp;vtp=1"/>
          <p:cNvSpPr/>
          <p:nvPr/>
        </p:nvSpPr>
        <p:spPr>
          <a:xfrm>
            <a:off x="922401" y="14609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3_2#1cc09f09d.choices?vopoq=1&amp;pid=e1238c92f&amp;color=0,0,0&amp;vtp=1&amp;bbb=1"/>
              <p:cNvSpPr/>
              <p:nvPr/>
            </p:nvSpPr>
            <p:spPr>
              <a:xfrm>
                <a:off x="722376" y="1868112"/>
                <a:ext cx="10753344" cy="9455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0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13_2#1cc09f09d.choices?vopoq=1&amp;pid=e1238c92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68112"/>
                <a:ext cx="10753344" cy="945579"/>
              </a:xfrm>
              <a:prstGeom prst="rect">
                <a:avLst/>
              </a:prstGeom>
              <a:blipFill>
                <a:blip r:embed="rId4"/>
                <a:stretch>
                  <a:fillRect l="-1474" b="-147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#22b14ee93.fixed?pid=b72f42e88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6000" dirty="0"/>
          </a:p>
        </p:txBody>
      </p:sp>
      <p:sp>
        <p:nvSpPr>
          <p:cNvPr id="3" name="C_5#22b14ee93.fixed?pid=b72f42e8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课时2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离子反应</a:t>
            </a:r>
            <a:endParaRPr lang="en-US" altLang="zh-CN" sz="4400" dirty="0"/>
          </a:p>
        </p:txBody>
      </p:sp>
      <p:pic>
        <p:nvPicPr>
          <p:cNvPr id="4" name="C_5#22b14ee93.fixed?pid=b72f42e8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0560"/>
            <a:ext cx="402336" cy="438912"/>
          </a:xfrm>
          <a:prstGeom prst="rect">
            <a:avLst/>
          </a:prstGeom>
        </p:spPr>
      </p:pic>
      <p:sp>
        <p:nvSpPr>
          <p:cNvPr id="5" name="C_5_BD#22b14ee93.fixed?pid=b72f42e88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教材梳理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15_1#1cc09f09d?vopoq=1&amp;pid=e1238c92f&amp;color=0,0,0&amp;vtp=1&amp;bt=1&amp;bbb=1&amp;hb=1"/>
              <p:cNvSpPr/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不能拆成离子形式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是沉淀不能拆成离子形式,A不符合题意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都可以拆成离子形式，删去不反应的离子后得到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，B符合题意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是难溶于水的蓝色絮状沉淀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，不能拆成离子形式，C不符合题意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是难溶于水的沉淀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能拆成离子形式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，D不符合题意。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15_1#1cc09f09d?vopoq=1&amp;pid=e1238c9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blipFill>
                <a:blip r:embed="rId3"/>
                <a:stretch>
                  <a:fillRect l="-1587" b="-79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74721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6_1#03974fb17?vopoq=1&amp;pid=e1238c92f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[北京清华附中2024高一期中]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下列各组离子在指定溶液中能大量共存的是(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17_1#03974fb17.bracket?vopoq=1&amp;pid=e1238c92f&amp;color=0,0,0&amp;vpa=6&amp;vtp=1"/>
          <p:cNvSpPr/>
          <p:nvPr/>
        </p:nvSpPr>
        <p:spPr>
          <a:xfrm>
            <a:off x="9388539" y="9529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6_2#03974fb17.choices?vopoq=1&amp;pid=e1238c92f&amp;color=0,0,0&amp;vtp=1&amp;bbb=1"/>
              <p:cNvSpPr/>
              <p:nvPr/>
            </p:nvSpPr>
            <p:spPr>
              <a:xfrm>
                <a:off x="722376" y="1367477"/>
                <a:ext cx="10753344" cy="18028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A.无色溶液中：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.能使酚酞变红的溶液中：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.强碱性溶液中：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.碳酸钠溶液中：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16_2#03974fb17.choices?vopoq=1&amp;pid=e1238c92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1802892"/>
              </a:xfrm>
              <a:prstGeom prst="rect">
                <a:avLst/>
              </a:prstGeom>
              <a:blipFill>
                <a:blip r:embed="rId3"/>
                <a:stretch>
                  <a:fillRect l="-1474" b="-87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18_1#03974fb17?vopoq=1&amp;pid=e1238c92f&amp;color=0,0,0&amp;vtp=1&amp;bt=1&amp;bbb=1&amp;hb=1"/>
              <p:cNvSpPr/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含有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的溶液呈蓝色，不满足溶液无色的条件，A错误；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能使酚酞变红的溶液呈碱性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任意两个离子之间不反应，能够大量共存，B正确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；强碱性溶液中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含有大量的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会反应生成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沉淀，不能大量共存，C错误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；在碳酸钠溶液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，碳酸根离子和钙离子会反应生成碳酸钙沉淀，不能大量共存，D错误。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18_1#03974fb17?vopoq=1&amp;pid=e1238c9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blipFill>
                <a:blip r:embed="rId3"/>
                <a:stretch>
                  <a:fillRect l="-1587" r="-1134" b="-79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3981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9_1#a57dad514?vopoq=1&amp;pid=e1238c92f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[吉林多校2025高一期中]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下列离子组合能大量共存的是(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20_1#a57dad514.bracket?vopoq=1&amp;pid=e1238c92f&amp;color=0,0,0&amp;vpa=7&amp;vtp=1"/>
          <p:cNvSpPr/>
          <p:nvPr/>
        </p:nvSpPr>
        <p:spPr>
          <a:xfrm>
            <a:off x="7356539" y="9529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9_2#a57dad514.choices?vopoq=1&amp;pid=e1238c92f&amp;color=0,0,0&amp;vtp=1&amp;bbb=1"/>
              <p:cNvSpPr/>
              <p:nvPr/>
            </p:nvSpPr>
            <p:spPr>
              <a:xfrm>
                <a:off x="722376" y="1367477"/>
                <a:ext cx="10753344" cy="871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19_2#a57dad514.choices?vopoq=1&amp;pid=e1238c92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871030"/>
              </a:xfrm>
              <a:prstGeom prst="rect">
                <a:avLst/>
              </a:prstGeom>
              <a:blipFill>
                <a:blip r:embed="rId3"/>
                <a:stretch>
                  <a:fillRect l="-1474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21_1#a57dad514?vopoq=1&amp;pid=e1238c92f&amp;color=0,0,0&amp;vtp=1&amp;bt=1&amp;bbb=1&amp;hb=1"/>
              <p:cNvSpPr/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因能反应生成弱电解质醋酸而不能大量共存，A错误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；所有离子之间都不发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，能大量共存，B正确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会反应生成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沉淀，不能大量共存，C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因能反应生成弱电解质一水合氨而不能大量共存，D错误。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21_1#a57dad514?vopoq=1&amp;pid=e1238c9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blipFill>
                <a:blip r:embed="rId3"/>
                <a:stretch>
                  <a:fillRect l="-1587" r="-624" b="-103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EX.22_1#a57dad514?vopoq=1&amp;pid=e1238c92f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【关键点拨】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相互之间会发生反应的离子是不能大量共存的，如生成难溶物(沉淀)、气体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、难电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离的物质等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4918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3_1#9d95b86fc?sp=1&amp;vopoq=1&amp;pid=e1238c92f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[四川成都外国语学校2024高一月考]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表中评价不合理的是(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1" name="QB_7_BD.23_2#9d95b86fc?colgroup=2,28,8&amp;vopoq=1&amp;pid=e1238c92f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6577369"/>
                  </p:ext>
                </p:extLst>
              </p:nvPr>
            </p:nvGraphicFramePr>
            <p:xfrm>
              <a:off x="722376" y="1494477"/>
              <a:ext cx="10725912" cy="3043936"/>
            </p:xfrm>
            <a:graphic>
              <a:graphicData uri="http://schemas.openxmlformats.org/drawingml/2006/table">
                <a:tbl>
                  <a:tblPr/>
                  <a:tblGrid>
                    <a:gridCol w="8321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4340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597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化学反应及其离子方程式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评价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665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向氢氧化铜中滴加稀硫酸：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Cu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OH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+2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i="1" spc="-100" baseline="-3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bar>
                                      <m:barPr>
                                        <m:ctrlPr>
                                          <a:rPr lang="en-US" altLang="zh-CN" sz="2000" b="0" i="1" spc="-100" baseline="-200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barPr>
                                      <m:e>
                                        <m:bar>
                                          <m:barPr>
                                            <m:ctrlPr>
                                              <a:rPr lang="en-US" altLang="zh-CN" sz="2000" b="0" i="1" spc="-100" baseline="-8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barPr>
                                          <m:e>
                                            <m:r>
                                              <a:rPr lang="en-US" altLang="zh-CN" sz="2000" b="0" spc="-100" baseline="-12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        </m:t>
                                            </m:r>
                                          </m:e>
                                        </m:bar>
                                      </m:e>
                                    </m:bar>
                                  </m:e>
                                </m:mr>
                                <m:mr>
                                  <m:e>
                                    <m:r>
                                      <a:rPr lang="en-US" altLang="zh-CN" sz="2000" b="0" i="0" spc="-10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 </m:t>
                                    </m:r>
                                  </m:e>
                                </m:mr>
                              </m:m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 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Cu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2+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+2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正确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2257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向碳酸钡中加入足量稀盐酸：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"/>
                                  <m:endChr m:val=""/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CO</m:t>
                                      </m:r>
                                    </m:e>
                                    <m:sub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3</m:t>
                                      </m:r>
                                    </m:sub>
                                    <m:sup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2−</m:t>
                                      </m:r>
                                    </m:sup>
                                  </m:sSub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+2</m:t>
                                  </m:r>
                                  <m:sSup>
                                    <m:sSup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+</m:t>
                                      </m:r>
                                    </m:sup>
                                  </m:s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 </m:t>
                                  </m:r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US" altLang="zh-CN" i="1" spc="-100" baseline="-30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bar>
                                          <m:barPr>
                                            <m:ctrlPr>
                                              <a:rPr lang="en-US" altLang="zh-CN" sz="2000" b="0" i="1" spc="-100" baseline="-2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barPr>
                                          <m:e>
                                            <m:bar>
                                              <m:barPr>
                                                <m:ctrlPr>
                                                  <a:rPr lang="en-US" altLang="zh-CN" sz="2000" b="0" i="1" spc="-100" baseline="-800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barPr>
                                              <m:e>
                                                <m:r>
                                                  <a:rPr lang="en-US" altLang="zh-CN" sz="2000" b="0" spc="-100" baseline="-1200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         </m:t>
                                                </m:r>
                                              </m:e>
                                            </m:bar>
                                          </m:e>
                                        </m:bar>
                                      </m:e>
                                    </m:mr>
                                    <m:mr>
                                      <m:e>
                                        <m:r>
                                          <a:rPr lang="en-US" altLang="zh-CN" sz="2000" b="0" i="0" spc="-10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</m:m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  </m:t>
                                  </m:r>
                                  <m:sSub>
                                    <m:sSub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CO</m:t>
                                      </m:r>
                                    </m:e>
                                    <m:sub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↑+</m:t>
                                  </m:r>
                                  <m:sSub>
                                    <m:sSub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错误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碳酸钡不应写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成离子形式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86702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少量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NaHSO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4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溶液与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Ba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OH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溶液反应：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300"/>
                            </a:lnSpc>
                          </a:pPr>
                          <a14:m>
                            <m:oMath xmlns:m="http://schemas.openxmlformats.org/officeDocument/2006/math">
                              <m:d>
                                <m:dPr>
                                  <m:begChr m:val=""/>
                                  <m:endChr m:val=""/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+</m:t>
                                      </m:r>
                                    </m:sup>
                                  </m:s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</m:t>
                                  </m:r>
                                  <m:sSubSup>
                                    <m:sSubSup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SO</m:t>
                                      </m:r>
                                    </m:e>
                                    <m:sub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4</m:t>
                                      </m:r>
                                    </m:sub>
                                    <m:sup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2−</m:t>
                                      </m:r>
                                    </m:sup>
                                  </m:sSub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Ba</m:t>
                                      </m:r>
                                    </m:e>
                                    <m:sup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2+</m:t>
                                      </m:r>
                                    </m:sup>
                                  </m:s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+2</m:t>
                                  </m:r>
                                  <m:sSup>
                                    <m:sSup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OH</m:t>
                                      </m:r>
                                    </m:e>
                                    <m:sup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−</m:t>
                                      </m:r>
                                    </m:sup>
                                  </m:s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 </m:t>
                                  </m:r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US" altLang="zh-CN" i="1" spc="-100" baseline="-30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bar>
                                          <m:barPr>
                                            <m:ctrlPr>
                                              <a:rPr lang="en-US" altLang="zh-CN" sz="2000" b="0" i="1" spc="-100" baseline="-2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barPr>
                                          <m:e>
                                            <m:bar>
                                              <m:barPr>
                                                <m:ctrlPr>
                                                  <a:rPr lang="en-US" altLang="zh-CN" sz="2000" b="0" i="1" spc="-100" baseline="-800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barPr>
                                              <m:e>
                                                <m:r>
                                                  <a:rPr lang="en-US" altLang="zh-CN" sz="2000" b="0" spc="-100" baseline="-1200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         </m:t>
                                                </m:r>
                                              </m:e>
                                            </m:bar>
                                          </m:e>
                                        </m:bar>
                                      </m:e>
                                    </m:mr>
                                    <m:mr>
                                      <m:e>
                                        <m:r>
                                          <a:rPr lang="en-US" altLang="zh-CN" sz="2000" b="0" i="0" spc="-10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</m:m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  </m:t>
                                  </m:r>
                                  <m:sSub>
                                    <m:sSub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BaSO</m:t>
                                      </m:r>
                                    </m:e>
                                    <m:sub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4</m:t>
                                      </m:r>
                                    </m:sub>
                                  </m:s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↓+2</m:t>
                                  </m:r>
                                  <m:sSub>
                                    <m:sSubPr>
                                      <m:ctrlPr>
                                        <a:rPr lang="en-US" altLang="zh-CN" sz="20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altLang="zh-CN" sz="20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错误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化学计量数不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匹配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665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NaOH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溶液中通入少量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反应：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OH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i="1" spc="-100" baseline="-3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bar>
                                      <m:barPr>
                                        <m:ctrlPr>
                                          <a:rPr lang="en-US" altLang="zh-CN" sz="2000" b="0" i="1" spc="-100" baseline="-200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barPr>
                                      <m:e>
                                        <m:bar>
                                          <m:barPr>
                                            <m:ctrlPr>
                                              <a:rPr lang="en-US" altLang="zh-CN" sz="2000" b="0" i="1" spc="-100" baseline="-8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barPr>
                                          <m:e>
                                            <m:r>
                                              <a:rPr lang="en-US" altLang="zh-CN" sz="2000" b="0" spc="-100" baseline="-12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        </m:t>
                                            </m:r>
                                          </m:e>
                                        </m:bar>
                                      </m:e>
                                    </m:bar>
                                  </m:e>
                                </m:mr>
                                <m:mr>
                                  <m:e>
                                    <m:r>
                                      <a:rPr lang="en-US" altLang="zh-CN" sz="2000" b="0" i="0" spc="-10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 </m:t>
                                    </m:r>
                                  </m:e>
                                </m:mr>
                              </m:m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 </m:t>
                              </m:r>
                              <m:sSubSup>
                                <m:sSub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正确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1" name="QB_7_BD.23_2#9d95b86fc?colgroup=2,28,8&amp;vopoq=1&amp;pid=e1238c92f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6577369"/>
                  </p:ext>
                </p:extLst>
              </p:nvPr>
            </p:nvGraphicFramePr>
            <p:xfrm>
              <a:off x="722376" y="1494477"/>
              <a:ext cx="10725912" cy="3043936"/>
            </p:xfrm>
            <a:graphic>
              <a:graphicData uri="http://schemas.openxmlformats.org/drawingml/2006/table">
                <a:tbl>
                  <a:tblPr/>
                  <a:tblGrid>
                    <a:gridCol w="8321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4340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597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化学反应及其离子方程式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评价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665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321" t="-90909" r="-33306" b="-48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正确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2257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321" t="-108889" r="-33306" b="-1748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错误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碳酸钡不应写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成离子形式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86702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321" t="-198592" r="-33306" b="-66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错误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化学计量数不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匹配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665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321" t="-550649" r="-33306" b="-220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正确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B_7_AN.24_1#9d95b86fc.bracket?vopoq=1&amp;pid=e1238c92f&amp;color=0,0,0&amp;vpa=8&amp;vtp=1"/>
          <p:cNvSpPr/>
          <p:nvPr/>
        </p:nvSpPr>
        <p:spPr>
          <a:xfrm>
            <a:off x="7470839" y="9529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#4b9efdb0c?sp=1&amp;pid=276a5052b&amp;color=0,0,0&amp;vtp=1&amp;bt=1&amp;bbb=1&amp;hb=1"/>
              <p:cNvSpPr/>
              <p:nvPr/>
            </p:nvSpPr>
            <p:spPr>
              <a:xfrm>
                <a:off x="722376" y="972000"/>
                <a:ext cx="10753344" cy="5047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1.离子反应的概念与实质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在溶液中有离子参加的化学反应称为离子反应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。如酸、碱、盐之间的复分解反应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、溶液中的置换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反应等都属于离子反应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。电解质在溶液中的反应实质上都是离子反应。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离子反应的实质是某些离子的浓度减小。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2.复分解型离子反应的发生条件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(1)生成难溶物质(沉淀)。例如：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AgNO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-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1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NaNO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AgCl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(2)生成挥发性的物质(气体)。例如：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CaCO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HCl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-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1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CaCl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(3)生成难电离的物质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、弱酸、弱碱等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kumimoji="0" lang="en-US" altLang="zh-CN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。例如：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kumimoji="0" lang="en-US" altLang="zh-CN" sz="1800" b="0" i="1" u="none" strike="noStrike" kern="1200" cap="none" spc="0" normalizeH="0" baseline="-3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kumimoji="0" lang="en-US" altLang="zh-CN" sz="2000" b="0" i="1" u="none" strike="noStrike" kern="1200" cap="none" spc="0" normalizeH="0" baseline="-200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8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r>
                                    <a:rPr kumimoji="0" lang="en-US" altLang="zh-CN" sz="2000" b="0" i="0" u="none" strike="noStrike" kern="1200" cap="none" spc="0" normalizeH="0" baseline="-1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kumimoji="0" lang="en-US" altLang="zh-CN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kumimoji="0" lang="en-US" altLang="zh-CN" sz="1800" b="0" i="1" u="none" strike="noStrike" kern="1200" cap="none" spc="0" normalizeH="0" baseline="-3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kumimoji="0" lang="en-US" altLang="zh-CN" sz="2000" b="0" i="1" u="none" strike="noStrike" kern="1200" cap="none" spc="0" normalizeH="0" baseline="-200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8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r>
                                    <a:rPr kumimoji="0" lang="en-US" altLang="zh-CN" sz="2000" b="0" i="0" u="none" strike="noStrike" kern="1200" cap="none" spc="0" normalizeH="0" baseline="-1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kumimoji="0" lang="en-US" altLang="zh-CN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639319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【划重点】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在离子反应中，不一定所有的反应物都以自由移动的离子形式参加反应。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#4b9efdb0c?sp=1&amp;pid=276a5052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047234"/>
              </a:xfrm>
              <a:prstGeom prst="rect">
                <a:avLst/>
              </a:prstGeom>
              <a:blipFill>
                <a:blip r:embed="rId3"/>
                <a:stretch>
                  <a:fillRect l="-1474" r="-794" b="-30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AS.25_1#9d95b86fc?vopoq=1&amp;pid=e1238c92f&amp;color=0,0,0&amp;vtp=1&amp;bt=1&amp;bbb=1&amp;hb=1"/>
              <p:cNvSpPr/>
              <p:nvPr/>
            </p:nvSpPr>
            <p:spPr>
              <a:xfrm>
                <a:off x="722376" y="972000"/>
                <a:ext cx="10753344" cy="41455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中滴加稀硫酸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是沉淀，不能拆成离子形式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，离子方程式为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，评价合理，A不符合题意；向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中加入足量稀盐酸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是沉淀，不能拆成离子形式，离子方程式为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，评价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合理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，B不符合题意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在溶液中电离出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电离出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少量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溶液反应，令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的化学计量数为1，即电离出1个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、1个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，而与1个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和1个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反应需1个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和1个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，故反应的离子方程式为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，题给离子方程式中化学计量数不匹配，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评价合理，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不符合题意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溶液中通入少量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，反应的离子方程式为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离子方程式错误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，评价不合理，D符合题意。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B_7_AS.25_1#9d95b86fc?vopoq=1&amp;pid=e1238c9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145534"/>
              </a:xfrm>
              <a:prstGeom prst="rect">
                <a:avLst/>
              </a:prstGeom>
              <a:blipFill>
                <a:blip r:embed="rId3"/>
                <a:stretch>
                  <a:fillRect l="-1587" r="-1531" b="-36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3659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26_1#23e600906?sp=1&amp;vopoq=1&amp;pid=e1238c92f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[山东聊城一中2025高一月考]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某兴趣小组用如图装置，把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溶液逐滴加入含少量酚酞的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溶液中，研究溶液的导电性。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下列说法不正确的是(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BD.26_1#23e600906?sp=1&amp;vopoq=1&amp;pid=e1238c9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3" name="QC_7_BD.26_2#23e600906?colgroup=1,2,5,29&amp;vopoq=1&amp;pid=e1238c92f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47035562"/>
                  </p:ext>
                </p:extLst>
              </p:nvPr>
            </p:nvGraphicFramePr>
            <p:xfrm>
              <a:off x="722376" y="1947613"/>
              <a:ext cx="10707624" cy="1744853"/>
            </p:xfrm>
            <a:graphic>
              <a:graphicData uri="http://schemas.openxmlformats.org/drawingml/2006/table">
                <a:tbl>
                  <a:tblPr/>
                  <a:tblGrid>
                    <a:gridCol w="6583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675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60934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7724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装置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X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6583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6300"/>
                            </a:lnSpc>
                          </a:pPr>
                          <a:r>
                            <a:rPr lang="en-US" altLang="zh-CN" sz="3500" b="0" i="0" kern="0" spc="-9990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_________</a:t>
                          </a:r>
                        </a:p>
                        <a:p>
                          <a:pPr algn="ctr" latinLnBrk="1" hangingPunct="0">
                            <a:lnSpc>
                              <a:spcPct val="1500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盐酸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溶液红色褪去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无沉淀生成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灯泡亮度稍微变暗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Ⅱ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4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溶液红色不变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有白色沉淀生成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灯泡亮度稍微变暗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硫酸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溶液红色褪去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有白色沉淀生成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灯泡亮度：变暗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熄灭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变亮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3" name="QC_7_BD.26_2#23e600906?colgroup=1,2,5,29&amp;vopoq=1&amp;pid=e1238c92f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47035562"/>
                  </p:ext>
                </p:extLst>
              </p:nvPr>
            </p:nvGraphicFramePr>
            <p:xfrm>
              <a:off x="722376" y="1947613"/>
              <a:ext cx="10707624" cy="1744853"/>
            </p:xfrm>
            <a:graphic>
              <a:graphicData uri="http://schemas.openxmlformats.org/drawingml/2006/table">
                <a:tbl>
                  <a:tblPr/>
                  <a:tblGrid>
                    <a:gridCol w="6583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675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60934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7724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装置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2955" t="-1429" r="-483712" b="-33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6583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6300"/>
                            </a:lnSpc>
                          </a:pPr>
                          <a:r>
                            <a:rPr lang="en-US" altLang="zh-CN" sz="3500" b="0" i="0" kern="0" spc="-9990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_________</a:t>
                          </a:r>
                        </a:p>
                        <a:p>
                          <a:pPr algn="ctr" latinLnBrk="1" hangingPunct="0">
                            <a:lnSpc>
                              <a:spcPct val="1500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盐酸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溶液红色褪去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无沉淀生成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灯泡亮度稍微变暗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Ⅱ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2955" t="-211429" r="-483712" b="-1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溶液红色不变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有白色沉淀生成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灯泡亮度稍微变暗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硫酸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7882" t="-311429" r="-157" b="-2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QC_7_BD.26_3#23e600906.table_image?tii=1&amp;vopoq=1&amp;pid=e1238c92f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6756" y="2630873"/>
            <a:ext cx="475488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7_AN.27_1#23e600906.bracket?vopoq=1&amp;pid=e1238c92f&amp;color=0,0,0&amp;vpa=9&amp;vtp=1"/>
          <p:cNvSpPr/>
          <p:nvPr/>
        </p:nvSpPr>
        <p:spPr>
          <a:xfrm>
            <a:off x="7446455" y="14101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7_BD.26_4#23e600906.choices?vopoq=1&amp;pid=e1238c92f&amp;color=0,0,0&amp;vtp=1&amp;bbb=1&amp;hb=1"/>
              <p:cNvSpPr/>
              <p:nvPr/>
            </p:nvSpPr>
            <p:spPr>
              <a:xfrm>
                <a:off x="722376" y="3827213"/>
                <a:ext cx="10753344" cy="22786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A.实验Ⅰ中溶液红色褪去，说明发生了反应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.实验Ⅱ中溶液红色不变，灯泡亮度稍微变暗，说明溶液中依然存在大量的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.实验Ⅲ中溶液红色褪去，有白色沉淀生成，灯泡亮度逐渐变暗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熄灭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，说明发生了反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.将实验Ⅱ中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溶液换成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溶液，现象与原实验Ⅱ中的现象相同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6" name="QC_7_BD.26_4#23e600906.choices?vopoq=1&amp;pid=e1238c92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27213"/>
                <a:ext cx="10753344" cy="2278634"/>
              </a:xfrm>
              <a:prstGeom prst="rect">
                <a:avLst/>
              </a:prstGeom>
              <a:blipFill>
                <a:blip r:embed="rId6"/>
                <a:stretch>
                  <a:fillRect l="-1474" b="-64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28_1#23e600906?vopoq=1&amp;pid=e1238c92f&amp;color=0,0,0&amp;vtp=1&amp;bt=1&amp;bbb=1&amp;hb=1"/>
              <p:cNvSpPr/>
              <p:nvPr/>
            </p:nvSpPr>
            <p:spPr>
              <a:xfrm>
                <a:off x="722376" y="972000"/>
                <a:ext cx="10753344" cy="50599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溶液显碱性，使酚酞显红色，滴加盐酸，发生酸碱中和反应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溶液红色褪去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，由于有水产生，溶液中离子浓度下降，灯泡亮度稍微变暗，A正确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发生复分解反应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NaOH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，溶液中依然存在大量的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，溶液红色不变，由于溶液体积变大，离子浓度有所降低，灯泡亮度稍微变暗，B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发生复分解反应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，随着反应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，离子浓度降低，灯泡变暗，两者恰好完全反应时，生成了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白色沉淀和水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，溶液中离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子浓度几乎为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0，灯泡熄灭，溶液显中性，红色褪去，当滴入过量的硫酸时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，溶液中又存在自由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移动的离子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，灯泡又会变亮，C正确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发生复分解反应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MgSO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，生成白色沉淀，随着硫酸镁的滴入，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离子浓度降低，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灯泡变暗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，两者恰好完全反应时，溶液中离子浓度几乎为0，灯泡熄灭，红色褪去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，当硫酸镁过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，灯泡又会变亮，与原实验Ⅱ的现象明显不同，D错误。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28_1#23e600906?vopoq=1&amp;pid=e1238c9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059934"/>
              </a:xfrm>
              <a:prstGeom prst="rect">
                <a:avLst/>
              </a:prstGeom>
              <a:blipFill>
                <a:blip r:embed="rId3"/>
                <a:stretch>
                  <a:fillRect l="-1587" r="-2608" b="-30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1071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29_1#0a2ad00f3?sp=1&amp;vopoq=1&amp;pid=c9382fabd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[黑龙江哈尔滨2025高一月考]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将等浓度的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溶液，分别滴入两份相同的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，其电导率与滴入溶液体积变化的曲线如图所示。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下列分析不正确的是(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BD.29_1#0a2ad00f3?sp=1&amp;vopoq=1&amp;pid=c9382fa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62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30_1#0a2ad00f3.bracket?vopoq=1&amp;pid=c9382fabd&amp;color=0,0,0&amp;vpa=10&amp;vtp=1"/>
          <p:cNvSpPr/>
          <p:nvPr/>
        </p:nvSpPr>
        <p:spPr>
          <a:xfrm>
            <a:off x="9545701" y="14101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7_BD.29_2#0a2ad00f3?htil=1&amp;vopoq=1&amp;pid=c9382fab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44460" y="1947613"/>
            <a:ext cx="1664208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BD.29_3#0a2ad00f3.choices?htil=1&amp;vopoq=1&amp;pid=c9382fabd&amp;color=0,0,0&amp;vtp=1&amp;bbb=1"/>
              <p:cNvSpPr/>
              <p:nvPr/>
            </p:nvSpPr>
            <p:spPr>
              <a:xfrm>
                <a:off x="722376" y="1820613"/>
                <a:ext cx="8951976" cy="18080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𝑏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𝑑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反应的离子方程式为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.滴加至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点时总的离子反应为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点导电能力相同，但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关系：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.滴加过程中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均刚好完全沉淀，对应的溶液均显中性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7_BD.29_3#0a2ad00f3.choices?htil=1&amp;vopoq=1&amp;pid=c9382fab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0613"/>
                <a:ext cx="8951976" cy="1808036"/>
              </a:xfrm>
              <a:prstGeom prst="rect">
                <a:avLst/>
              </a:prstGeom>
              <a:blipFill>
                <a:blip r:embed="rId5"/>
                <a:stretch>
                  <a:fillRect l="-1771" b="-84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EX.31_1#0a2ad00f3?vopoq=1&amp;pid=c9382fabd&amp;color=0,0,0&amp;vtp=1&amp;bt=1&amp;bbb=1&amp;hb=1"/>
              <p:cNvSpPr/>
              <p:nvPr/>
            </p:nvSpPr>
            <p:spPr>
              <a:xfrm>
                <a:off x="722376" y="972000"/>
                <a:ext cx="10753344" cy="22925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20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20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滴入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溶液中，二者恰好完全反应时，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刚好是1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: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化学方程式为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，溶液中可自由移动的离子浓度几乎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0、导电能力几乎为0，则①表示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、②表示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溶液中滴加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初始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点过程中发生反应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NaHSO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NaOH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点时钡离子恰好沉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淀完全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点过程中发生反应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EX.31_1#0a2ad00f3?vopoq=1&amp;pid=c9382fa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2541"/>
              </a:xfrm>
              <a:prstGeom prst="rect">
                <a:avLst/>
              </a:prstGeom>
              <a:blipFill>
                <a:blip r:embed="rId3"/>
                <a:stretch>
                  <a:fillRect l="-1474" r="-283" b="-61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32_1#0a2ad00f3?vopoq=1&amp;pid=c9382fabd&amp;color=0,0,0&amp;vtp=1&amp;bt=1&amp;bbb=1&amp;hb=1"/>
              <p:cNvSpPr/>
              <p:nvPr/>
            </p:nvSpPr>
            <p:spPr>
              <a:xfrm>
                <a:off x="722376" y="972000"/>
                <a:ext cx="10753344" cy="29688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过程中，发生反应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，反应的离子方程式为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，A正确；在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点，得到硫酸钡沉淀和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，则滴加至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点时总的离子反应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，B正确；曲线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点对应溶液中的溶质为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，曲线②中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点对应溶液中的溶质为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，两曲线交点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点电导率相同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，即导电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能力相同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关系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②，C正确；由分析可知，在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均刚好完全沉淀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点溶液呈中性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点溶液呈碱性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点溶液中溶质为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，呈中性，D错误。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32_1#0a2ad00f3?vopoq=1&amp;pid=c9382fa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968879"/>
              </a:xfrm>
              <a:prstGeom prst="rect">
                <a:avLst/>
              </a:prstGeom>
              <a:blipFill>
                <a:blip r:embed="rId3"/>
                <a:stretch>
                  <a:fillRect l="-1587" b="-57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656569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3_1#78f58e35b?vopoq=1&amp;pid=c9382fabd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下列反应的离子方程式书写正确的是(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34_1#78f58e35b.bracket?vopoq=1&amp;pid=c9382fabd&amp;color=0,0,0&amp;vpa=11&amp;vtp=1"/>
          <p:cNvSpPr/>
          <p:nvPr/>
        </p:nvSpPr>
        <p:spPr>
          <a:xfrm>
            <a:off x="5197539" y="9529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33_2#78f58e35b.choices?vopoq=1&amp;pid=c9382fabd&amp;color=0,0,0&amp;vtp=1&amp;bbb=1&amp;hb=1"/>
              <p:cNvSpPr/>
              <p:nvPr/>
            </p:nvSpPr>
            <p:spPr>
              <a:xfrm>
                <a:off x="722376" y="1367477"/>
                <a:ext cx="10753344" cy="23179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A.向澄清石灰水中通入过量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：</m:t>
                    </m:r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.用小苏打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治疗胃酸过多：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.往碳酸镁中滴加稀盐酸：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溶液中滴入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恰好完全沉淀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33_2#78f58e35b.choices?vopoq=1&amp;pid=c9382fab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2317941"/>
              </a:xfrm>
              <a:prstGeom prst="rect">
                <a:avLst/>
              </a:prstGeom>
              <a:blipFill>
                <a:blip r:embed="rId3"/>
                <a:stretch>
                  <a:fillRect l="-1474" b="-31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2cb5fa64b?sp=1&amp;pid=3320c6ebb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1.定义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用实际参加反应的离子符号来表示反应的式子叫离子方程式。离子方程式不仅可以表示某一个反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应的实质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，还能表示某一类反应的实质。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35_1#78f58e35b?vopoq=1&amp;pid=c9382fabd&amp;color=0,0,0&amp;vtp=1&amp;bt=1&amp;bbb=1&amp;hb=1"/>
              <p:cNvSpPr/>
              <p:nvPr/>
            </p:nvSpPr>
            <p:spPr>
              <a:xfrm>
                <a:off x="722376" y="972000"/>
                <a:ext cx="10753344" cy="27878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向澄清石灰水中通入过量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，最终生成可溶性的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，反应的离子方程式为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，A错误；离子方程式无误，B正确；碳酸镁是微溶物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，根据题述可知该反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应中碳酸镁为固体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，在书写离子方程式时不能拆开，C错误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在水溶液中的电离方程式为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溶液中滴入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恰好完全沉淀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以离子个数比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1:1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反应，由于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少量，离子方程式中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的化学计量数应为1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，离子方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7_AS.35_1#78f58e35b?vopoq=1&amp;pid=c9382fa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87841"/>
              </a:xfrm>
              <a:prstGeom prst="rect">
                <a:avLst/>
              </a:prstGeom>
              <a:blipFill>
                <a:blip r:embed="rId3"/>
                <a:stretch>
                  <a:fillRect l="-1587" r="-1361" b="-50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862989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36_1#0521e1243?sp=1&amp;vopoq=1&amp;pid=c9382fabd&amp;color=0,0,0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10.A、B、C、D是四种可溶性物质，其组成离子如表。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0" name="QO_7_BD.36_2#0521e1243?colgroup=8,31&amp;vopoq=1&amp;pid=c9382fabd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19899847"/>
                  </p:ext>
                </p:extLst>
              </p:nvPr>
            </p:nvGraphicFramePr>
            <p:xfrm>
              <a:off x="722376" y="1499939"/>
              <a:ext cx="10725912" cy="844677"/>
            </p:xfrm>
            <a:graphic>
              <a:graphicData uri="http://schemas.openxmlformats.org/drawingml/2006/table">
                <a:tbl>
                  <a:tblPr/>
                  <a:tblGrid>
                    <a:gridCol w="2450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753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阳离子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20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0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0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Ag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0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Cu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354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阴离子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0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OH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20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20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20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0" name="QO_7_BD.36_2#0521e1243?colgroup=8,31&amp;vopoq=1&amp;pid=c9382fabd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19899847"/>
                  </p:ext>
                </p:extLst>
              </p:nvPr>
            </p:nvGraphicFramePr>
            <p:xfrm>
              <a:off x="722376" y="1499939"/>
              <a:ext cx="10725912" cy="844677"/>
            </p:xfrm>
            <a:graphic>
              <a:graphicData uri="http://schemas.openxmlformats.org/drawingml/2006/table">
                <a:tbl>
                  <a:tblPr/>
                  <a:tblGrid>
                    <a:gridCol w="2450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753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阳离子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9676" t="-1449" r="-147" b="-1289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354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阴离子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9676" t="-100000" r="-147" b="-2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O_7_BD.36_3#0521e1243?vopoq=1&amp;pid=c9382fabd&amp;color=0,0,0&amp;vtp=1&amp;bbb=1"/>
          <p:cNvSpPr/>
          <p:nvPr/>
        </p:nvSpPr>
        <p:spPr>
          <a:xfrm>
            <a:off x="722376" y="2477839"/>
            <a:ext cx="10753344" cy="2265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进行下列实验：</a:t>
            </a:r>
            <a:endParaRPr lang="en-US" altLang="zh-CN" sz="2000" dirty="0">
              <a:solidFill>
                <a:srgbClr val="000000"/>
              </a:solidFill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将四种物质分别溶于盛有蒸馏水的四支试管中，只有C溶液呈蓝色。</a:t>
            </a:r>
            <a:endParaRPr lang="en-US" altLang="zh-CN" sz="2000" dirty="0">
              <a:solidFill>
                <a:srgbClr val="000000"/>
              </a:solidFill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向四支试管中分别加入适量稀盐酸，B溶液中有沉淀产生，D溶液中有无色无味气体逸出。</a:t>
            </a:r>
            <a:endParaRPr lang="en-US" altLang="zh-CN" sz="2000" dirty="0">
              <a:solidFill>
                <a:srgbClr val="000000"/>
              </a:solidFill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又知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A可用作某些气体的干燥剂。</a:t>
            </a:r>
            <a:endParaRPr lang="en-US" altLang="zh-CN" sz="2000" dirty="0">
              <a:solidFill>
                <a:srgbClr val="000000"/>
              </a:solidFill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请根据实验事实判断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5" name="QB_8_BD.37_1#7b436cf97?vopoq=1&amp;pid=0521e1243&amp;color=0,0,0&amp;vtp=1&amp;bbb=1"/>
          <p:cNvSpPr/>
          <p:nvPr/>
        </p:nvSpPr>
        <p:spPr>
          <a:xfrm>
            <a:off x="722376" y="4772348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(1)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四种物质的化学式分别为A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、B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、C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、D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8_AN.38_1#7b436cf97.blank?vopoq=1&amp;pid=0521e1243&amp;color=0,0,0&amp;vpa=12&amp;vtp=1&amp;bbb=1"/>
              <p:cNvSpPr/>
              <p:nvPr/>
            </p:nvSpPr>
            <p:spPr>
              <a:xfrm>
                <a:off x="4049776" y="4815845"/>
                <a:ext cx="814388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𝐍𝐚𝐎𝐇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B_8_AN.38_1#7b436cf97.blank?vopoq=1&amp;pid=0521e1243&amp;color=0,0,0&amp;vpa=1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9776" y="4815845"/>
                <a:ext cx="814388" cy="285052"/>
              </a:xfrm>
              <a:prstGeom prst="rect">
                <a:avLst/>
              </a:prstGeom>
              <a:blipFill>
                <a:blip r:embed="rId4"/>
                <a:stretch>
                  <a:fillRect l="-2239" r="-3731" b="-106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8_AN.39_1#7b436cf97.blank?vopoq=1&amp;pid=0521e1243&amp;color=0,0,0&amp;vpa=13&amp;vtp=1&amp;bbb=1"/>
              <p:cNvSpPr/>
              <p:nvPr/>
            </p:nvSpPr>
            <p:spPr>
              <a:xfrm>
                <a:off x="5364226" y="4815845"/>
                <a:ext cx="918591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𝐀𝐠𝐍𝐎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QB_8_AN.39_1#7b436cf97.blank?vopoq=1&amp;pid=0521e1243&amp;color=0,0,0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226" y="4815845"/>
                <a:ext cx="918591" cy="285052"/>
              </a:xfrm>
              <a:prstGeom prst="rect">
                <a:avLst/>
              </a:prstGeom>
              <a:blipFill>
                <a:blip r:embed="rId5"/>
                <a:stretch>
                  <a:fillRect l="-5298" b="-404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8_AN.40_1#7b436cf97.blank?vopoq=1&amp;pid=0521e1243&amp;color=0,0,0&amp;vpa=14&amp;vtp=1&amp;bbb=1"/>
              <p:cNvSpPr/>
              <p:nvPr/>
            </p:nvSpPr>
            <p:spPr>
              <a:xfrm>
                <a:off x="6765989" y="4815845"/>
                <a:ext cx="870966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𝐂𝐮𝐒𝐎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8" name="QB_8_AN.40_1#7b436cf97.blank?vopoq=1&amp;pid=0521e1243&amp;color=0,0,0&amp;vpa=1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5989" y="4815845"/>
                <a:ext cx="870966" cy="285052"/>
              </a:xfrm>
              <a:prstGeom prst="rect">
                <a:avLst/>
              </a:prstGeom>
              <a:blipFill>
                <a:blip r:embed="rId6"/>
                <a:stretch>
                  <a:fillRect l="-3497" b="-234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B_8_AN.41_1#7b436cf97.blank?vopoq=1&amp;pid=0521e1243&amp;color=0,0,0&amp;vpa=15&amp;vtp=1&amp;bbb=1"/>
              <p:cNvSpPr/>
              <p:nvPr/>
            </p:nvSpPr>
            <p:spPr>
              <a:xfrm>
                <a:off x="8102663" y="4815845"/>
                <a:ext cx="1254570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𝟒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𝐇𝐂𝐎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9" name="QB_8_AN.41_1#7b436cf97.blank?vopoq=1&amp;pid=0521e1243&amp;color=0,0,0&amp;vpa=1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2663" y="4815845"/>
                <a:ext cx="1254570" cy="285052"/>
              </a:xfrm>
              <a:prstGeom prst="rect">
                <a:avLst/>
              </a:prstGeom>
              <a:blipFill>
                <a:blip r:embed="rId7"/>
                <a:stretch>
                  <a:fillRect l="-1456" b="-234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B_8_AS.42_1#7b436cf97?vopoq=1&amp;pid=0521e1243&amp;color=0,0,0&amp;vtp=1&amp;bbb=1"/>
              <p:cNvSpPr/>
              <p:nvPr/>
            </p:nvSpPr>
            <p:spPr>
              <a:xfrm>
                <a:off x="722376" y="5163888"/>
                <a:ext cx="11133138" cy="425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根据分析可知，A、B、C、D四种物质的化学式分别为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" name="QB_8_AS.42_1#7b436cf97?vopoq=1&amp;pid=0521e124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163888"/>
                <a:ext cx="11133138" cy="425260"/>
              </a:xfrm>
              <a:prstGeom prst="rect">
                <a:avLst/>
              </a:prstGeom>
              <a:blipFill>
                <a:blip r:embed="rId8"/>
                <a:stretch>
                  <a:fillRect l="-1533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BD.43_1#4f13a7c74?vopoq=1&amp;pid=0521e1243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2)写出实验②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中发生反应的离子方程式：</a:t>
            </a:r>
            <a:r>
              <a:rPr lang="en-US" altLang="zh-CN" sz="20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spc="-5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8_AN.44_1#4f13a7c74.blank?vopoq=1&amp;pid=0521e1243&amp;color=0,0,0&amp;vpa=16&amp;vtp=1&amp;bbb=1&amp;rh=26.38504"/>
              <p:cNvSpPr/>
              <p:nvPr/>
            </p:nvSpPr>
            <p:spPr>
              <a:xfrm>
                <a:off x="5286439" y="970919"/>
                <a:ext cx="2322703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1" i="1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𝐀𝐠</m:t>
                            </m:r>
                          </m:e>
                          <m:sup>
                            <m:r>
                              <a:rPr lang="en-US" altLang="zh-CN" sz="2000" b="1" i="0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1" i="0" spc="-5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1" i="1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𝐂𝐥</m:t>
                            </m:r>
                          </m:e>
                          <m:sup>
                            <m:r>
                              <a:rPr lang="en-US" altLang="zh-CN" sz="2000" b="1" i="0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1" i="0" spc="-5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spc="-50" baseline="-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1" i="1" spc="-50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1" i="1" spc="-50" baseline="-8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1" spc="-50" baseline="-12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1" i="0" spc="-5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1" i="0" spc="-5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r>
                          <a:rPr lang="en-US" altLang="zh-CN" sz="2000" b="1" i="0" spc="-5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𝐀𝐠𝐂𝐥</m:t>
                        </m:r>
                        <m:r>
                          <a:rPr lang="en-US" altLang="zh-CN" sz="2000" b="1" i="0" spc="-5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8_AN.44_1#4f13a7c74.blank?vopoq=1&amp;pid=0521e1243&amp;color=0,0,0&amp;vpa=16&amp;vtp=1&amp;bbb=1&amp;rh=26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6439" y="970919"/>
                <a:ext cx="2322703" cy="333566"/>
              </a:xfrm>
              <a:prstGeom prst="rect">
                <a:avLst/>
              </a:prstGeom>
              <a:blipFill>
                <a:blip r:embed="rId3"/>
                <a:stretch>
                  <a:fillRect l="-2362" r="-1312" b="-2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8_AN.45_1#4f13a7c74.blank?vopoq=1&amp;pid=0521e1243&amp;color=0,0,0&amp;vpa=17&amp;vtp=1&amp;bbb=1"/>
              <p:cNvSpPr/>
              <p:nvPr/>
            </p:nvSpPr>
            <p:spPr>
              <a:xfrm>
                <a:off x="7947089" y="970919"/>
                <a:ext cx="3172651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𝐇𝐂𝐎</m:t>
                            </m:r>
                          </m:e>
                          <m:sub>
                            <m:r>
                              <a:rPr lang="en-US" altLang="zh-CN" sz="2000" b="1" i="0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bSup>
                        <m:r>
                          <a:rPr lang="en-US" altLang="zh-CN" sz="2000" b="1" i="0" spc="-5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1" i="1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p>
                            <m:r>
                              <a:rPr lang="en-US" altLang="zh-CN" sz="2000" b="1" i="0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1" i="0" spc="-5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spc="-50" baseline="-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1" i="1" spc="-50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1" i="1" spc="-50" baseline="-8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1" spc="-50" baseline="-12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1" i="0" spc="-5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1" i="0" spc="-5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1" i="1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spc="-5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  <m:r>
                          <a:rPr lang="en-US" altLang="zh-CN" sz="2000" b="1" i="0" spc="-5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1" i="1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𝐂𝐎</m:t>
                            </m:r>
                          </m:e>
                          <m:sub>
                            <m:r>
                              <a:rPr lang="en-US" altLang="zh-CN" sz="2000" b="1" i="0" spc="-5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spc="-5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8_AN.45_1#4f13a7c74.blank?vopoq=1&amp;pid=0521e1243&amp;color=0,0,0&amp;vpa=1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7089" y="970919"/>
                <a:ext cx="3172651" cy="333566"/>
              </a:xfrm>
              <a:prstGeom prst="rect">
                <a:avLst/>
              </a:prstGeom>
              <a:blipFill>
                <a:blip r:embed="rId4"/>
                <a:stretch>
                  <a:fillRect l="-962" r="-962" b="-2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8_AS.46_1#4f13a7c74?vopoq=1&amp;pid=0521e1243&amp;color=0,0,0&amp;vtp=1&amp;bbb=1&amp;hb=1"/>
              <p:cNvSpPr/>
              <p:nvPr/>
            </p:nvSpPr>
            <p:spPr>
              <a:xfrm>
                <a:off x="722376" y="1367477"/>
                <a:ext cx="10753344" cy="9455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与稀盐酸反应的离子方程式为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Ag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Cl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AgCl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与稀盐酸反应的离子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8_AS.46_1#4f13a7c74?vopoq=1&amp;pid=0521e124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945579"/>
              </a:xfrm>
              <a:prstGeom prst="rect">
                <a:avLst/>
              </a:prstGeom>
              <a:blipFill>
                <a:blip r:embed="rId5"/>
                <a:stretch>
                  <a:fillRect l="-1587" r="-170" b="-154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8_BD.47_1#4af850633?vopoq=1&amp;pid=0521e1243&amp;color=0,0,0&amp;vtp=1&amp;bt=1&amp;bbb=1"/>
              <p:cNvSpPr/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(3)若向C溶液中滴加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，得到的沉淀为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填化学式)。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8_BD.47_1#4af850633?vopoq=1&amp;pid=0521e124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85953"/>
              </a:xfrm>
              <a:prstGeom prst="rect">
                <a:avLst/>
              </a:prstGeom>
              <a:blipFill>
                <a:blip r:embed="rId3"/>
                <a:stretch>
                  <a:fillRect l="-1474" t="-4688" b="-39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8_AN.48_1#4af850633.blank?vopoq=1&amp;pid=0521e1243&amp;color=0,0,0&amp;vpa=18&amp;vtp=1&amp;bbb=1"/>
              <p:cNvSpPr/>
              <p:nvPr/>
            </p:nvSpPr>
            <p:spPr>
              <a:xfrm>
                <a:off x="6233604" y="1001210"/>
                <a:ext cx="2134045" cy="2985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𝐂𝐮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𝐎𝐇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𝐁𝐚𝐒𝐎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8_AN.48_1#4af850633.blank?vopoq=1&amp;pid=0521e1243&amp;color=0,0,0&amp;vpa=1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3604" y="1001210"/>
                <a:ext cx="2134045" cy="298577"/>
              </a:xfrm>
              <a:prstGeom prst="rect">
                <a:avLst/>
              </a:prstGeom>
              <a:blipFill>
                <a:blip r:embed="rId4"/>
                <a:stretch>
                  <a:fillRect l="-1429" t="-28571" b="-530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8_AS.49_1#4af850633?vopoq=1&amp;pid=0521e1243&amp;color=0,0,0&amp;vtp=1&amp;bbb=1"/>
              <p:cNvSpPr/>
              <p:nvPr/>
            </p:nvSpPr>
            <p:spPr>
              <a:xfrm>
                <a:off x="722376" y="1367478"/>
                <a:ext cx="10753344" cy="425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Ba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BaSO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沉淀。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8_AS.49_1#4af850633?vopoq=1&amp;pid=0521e124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8"/>
                <a:ext cx="10753344" cy="425260"/>
              </a:xfrm>
              <a:prstGeom prst="rect">
                <a:avLst/>
              </a:prstGeom>
              <a:blipFill>
                <a:blip r:embed="rId5"/>
                <a:stretch>
                  <a:fillRect l="-1587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AS.50_1#0521e1243?vopoq=1&amp;pid=c9382fabd&amp;color=0,0,0&amp;vtp=1&amp;bt=1&amp;bbb=1&amp;hb=1"/>
              <p:cNvSpPr/>
              <p:nvPr/>
            </p:nvSpPr>
            <p:spPr>
              <a:xfrm>
                <a:off x="722376" y="972000"/>
                <a:ext cx="10753344" cy="2735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A、B、C、D是四种可溶性物质，C的溶液呈蓝色，说明C中含有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；向四种溶液中分别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加入适量稀盐酸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，B溶液中有沉淀产生，说明B中含有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，D溶液中有无色无味气体逸出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，说明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中含有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；B中含有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不能大量共存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微溶于水，所以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只能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组合，B为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AgNO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；C中含有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不溶于水，则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只能与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组合，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；由于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组合得到的物质中只有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可用作某些气体的干燥剂，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O_7_AS.50_1#0521e1243?vopoq=1&amp;pid=c9382fa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35834"/>
              </a:xfrm>
              <a:prstGeom prst="rect">
                <a:avLst/>
              </a:prstGeom>
              <a:blipFill>
                <a:blip r:embed="rId3"/>
                <a:stretch>
                  <a:fillRect l="-1587" r="-737" b="-55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2cb5fa64b?sp=1&amp;pid=3320c6ebb&amp;color=0,0,0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2.离子方程式的书写方法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P_7_BD#2cb5fa64b?colgroup=5,11,23&amp;pid=3320c6ebb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88853290"/>
                  </p:ext>
                </p:extLst>
              </p:nvPr>
            </p:nvGraphicFramePr>
            <p:xfrm>
              <a:off x="722376" y="1499939"/>
              <a:ext cx="10716768" cy="4632579"/>
            </p:xfrm>
            <a:graphic>
              <a:graphicData uri="http://schemas.openxmlformats.org/drawingml/2006/table">
                <a:tbl>
                  <a:tblPr/>
                  <a:tblGrid>
                    <a:gridCol w="15087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632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1447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说明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举例(以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4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和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NaOH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反应为例)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665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①写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写出反应的化学方程式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3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+2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NaOH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i="1" spc="-100" baseline="-3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bar>
                                      <m:barPr>
                                        <m:ctrlPr>
                                          <a:rPr lang="en-US" altLang="zh-CN" sz="2000" b="0" i="1" spc="-100" baseline="-200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barPr>
                                      <m:e>
                                        <m:bar>
                                          <m:barPr>
                                            <m:ctrlPr>
                                              <a:rPr lang="en-US" altLang="zh-CN" sz="2000" b="0" i="1" spc="-100" baseline="-8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barPr>
                                          <m:e>
                                            <m:r>
                                              <a:rPr lang="en-US" altLang="zh-CN" sz="2000" b="0" spc="-100" baseline="-12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        </m:t>
                                            </m:r>
                                          </m:e>
                                        </m:bar>
                                      </m:e>
                                    </m:bar>
                                  </m:e>
                                </m:mr>
                                <m:mr>
                                  <m:e>
                                    <m:r>
                                      <a:rPr lang="en-US" altLang="zh-CN" sz="2000" b="0" i="0" spc="-10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 </m:t>
                                    </m:r>
                                  </m:e>
                                </m:mr>
                              </m:m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+2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61505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②拆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把易溶于水且易电离的物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质写成离子形式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难溶的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物质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水和气体等仍用化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学式表示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2−</m:t>
                                  </m:r>
                                </m:sup>
                              </m:sSub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+2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+2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OH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i="1" spc="-100" baseline="-3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bar>
                                      <m:barPr>
                                        <m:ctrlPr>
                                          <a:rPr lang="en-US" altLang="zh-CN" sz="2000" b="0" i="1" spc="-100" baseline="-200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barPr>
                                      <m:e>
                                        <m:bar>
                                          <m:barPr>
                                            <m:ctrlPr>
                                              <a:rPr lang="en-US" altLang="zh-CN" sz="2000" b="0" i="1" spc="-100" baseline="-8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barPr>
                                          <m:e>
                                            <m:r>
                                              <a:rPr lang="en-US" altLang="zh-CN" sz="2000" b="0" spc="-100" baseline="-12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        </m:t>
                                            </m:r>
                                          </m:e>
                                        </m:bar>
                                      </m:e>
                                    </m:bar>
                                  </m:e>
                                </m:mr>
                                <m:mr>
                                  <m:e>
                                    <m:r>
                                      <a:rPr lang="en-US" altLang="zh-CN" sz="2000" b="0" i="0" spc="-10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 </m:t>
                                    </m:r>
                                  </m:e>
                                </m:mr>
                              </m:m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2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2−</m:t>
                                  </m:r>
                                </m:sup>
                              </m:sSub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+2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30200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③删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删去方程式两边不参加反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应的离子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并将方程式化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为最简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①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2−</m:t>
                                  </m:r>
                                </m:sup>
                              </m:sSub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+2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+2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OH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i="1" spc="-100" baseline="-3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bar>
                                      <m:barPr>
                                        <m:ctrlPr>
                                          <a:rPr lang="en-US" altLang="zh-CN" sz="2000" b="0" i="1" spc="-100" baseline="-200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barPr>
                                      <m:e>
                                        <m:bar>
                                          <m:barPr>
                                            <m:ctrlPr>
                                              <a:rPr lang="en-US" altLang="zh-CN" sz="2000" b="0" i="1" spc="-100" baseline="-8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barPr>
                                          <m:e>
                                            <m:r>
                                              <a:rPr lang="en-US" altLang="zh-CN" sz="2000" b="0" spc="-100" baseline="-12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        </m:t>
                                            </m:r>
                                          </m:e>
                                        </m:bar>
                                      </m:e>
                                    </m:bar>
                                  </m:e>
                                </m:mr>
                                <m:mr>
                                  <m:e>
                                    <m:r>
                                      <a:rPr lang="en-US" altLang="zh-CN" sz="2000" b="0" i="0" spc="-10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 </m:t>
                                    </m:r>
                                  </m:e>
                                </m:mr>
                              </m:m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 2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Na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2−</m:t>
                                  </m:r>
                                </m:sup>
                              </m:sSub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+2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marL="0" lvl="0" indent="0" algn="l" latinLnBrk="1" hangingPunct="0">
                            <a:lnSpc>
                              <a:spcPts val="3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②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+2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OH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i="1" spc="-100" baseline="-3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bar>
                                      <m:barPr>
                                        <m:ctrlPr>
                                          <a:rPr lang="en-US" altLang="zh-CN" sz="2000" b="0" i="1" spc="-100" baseline="-200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barPr>
                                      <m:e>
                                        <m:bar>
                                          <m:barPr>
                                            <m:ctrlPr>
                                              <a:rPr lang="en-US" altLang="zh-CN" sz="2000" b="0" i="1" spc="-100" baseline="-8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barPr>
                                          <m:e>
                                            <m:r>
                                              <a:rPr lang="en-US" altLang="zh-CN" sz="2000" b="0" spc="-100" baseline="-12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        </m:t>
                                            </m:r>
                                          </m:e>
                                        </m:bar>
                                      </m:e>
                                    </m:bar>
                                  </m:e>
                                </m:mr>
                                <m:mr>
                                  <m:e>
                                    <m:r>
                                      <a:rPr lang="en-US" altLang="zh-CN" sz="2000" b="0" i="0" spc="-10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 </m:t>
                                    </m:r>
                                  </m:e>
                                </m:mr>
                              </m:m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2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82257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④查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检查所得离子方程式是否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遵循质量守恒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电荷守恒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300"/>
                            </a:lnSpc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OH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i="1" spc="-100" baseline="-3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bar>
                                      <m:barPr>
                                        <m:ctrlPr>
                                          <a:rPr lang="en-US" altLang="zh-CN" sz="2000" b="0" i="1" spc="-100" baseline="-200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barPr>
                                      <m:e>
                                        <m:bar>
                                          <m:barPr>
                                            <m:ctrlPr>
                                              <a:rPr lang="en-US" altLang="zh-CN" sz="2000" b="0" i="1" spc="-100" baseline="-8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barPr>
                                          <m:e>
                                            <m:r>
                                              <a:rPr lang="en-US" altLang="zh-CN" sz="2000" b="0" spc="-100" baseline="-12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        </m:t>
                                            </m:r>
                                          </m:e>
                                        </m:bar>
                                      </m:e>
                                    </m:bar>
                                  </m:e>
                                </m:mr>
                                <m:mr>
                                  <m:e>
                                    <m:r>
                                      <a:rPr lang="en-US" altLang="zh-CN" sz="2000" b="0" i="0" spc="-10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 </m:t>
                                    </m:r>
                                  </m:e>
                                </m:mr>
                              </m:m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P_7_BD#2cb5fa64b?colgroup=5,11,23&amp;pid=3320c6ebb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88853290"/>
                  </p:ext>
                </p:extLst>
              </p:nvPr>
            </p:nvGraphicFramePr>
            <p:xfrm>
              <a:off x="722376" y="1499939"/>
              <a:ext cx="10716768" cy="4632579"/>
            </p:xfrm>
            <a:graphic>
              <a:graphicData uri="http://schemas.openxmlformats.org/drawingml/2006/table">
                <a:tbl>
                  <a:tblPr/>
                  <a:tblGrid>
                    <a:gridCol w="15087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632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1447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说明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4430" t="-1429" r="-198" b="-10142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665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①写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写出反应的化学方程式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4430" t="-93421" r="-198" b="-8342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61505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②拆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把易溶于水且易电离的物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质写成离子形式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难溶的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物质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水和气体等仍用化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学式表示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4430" t="-55472" r="-198" b="-1392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30200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③删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删去方程式两边不参加反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应的离子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并将方程式化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为最简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4430" t="-192523" r="-198" b="-724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82257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④查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检查所得离子方程式是否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遵循质量守恒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电荷守恒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4430" t="-463704" r="-198" b="-148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#2cb5fa64b?pid=3320c6ebb&amp;color=0,0,0&amp;vtp=1&amp;bt=1&amp;bbb=1&amp;hb=1"/>
              <p:cNvSpPr/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【划重点】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在离子方程式书写中能拆的物质有强酸、强碱、易溶易电离的盐。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在离子方程式书写中不能拆的物质有单质、气体、难溶物、非熔融状态的氧化物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、难电离的物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(如弱酸、弱碱、水等)。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微溶物［如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等］作反应物在澄清溶液中拆写成离子形式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；悬浊液中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写成化学式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；作生成物按沉淀处理，写成化学式。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#2cb5fa64b?pid=3320c6eb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blipFill>
                <a:blip r:embed="rId3"/>
                <a:stretch>
                  <a:fillRect l="-1474" r="-794" b="-5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#30dd5d395.fixed?pid=b72f42e88&amp;color=100,146,38&amp;vtp=1&amp;bbb=1"/>
          <p:cNvSpPr/>
          <p:nvPr/>
        </p:nvSpPr>
        <p:spPr>
          <a:xfrm>
            <a:off x="5120640" y="969264"/>
            <a:ext cx="194767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6000" dirty="0"/>
          </a:p>
        </p:txBody>
      </p:sp>
      <p:sp>
        <p:nvSpPr>
          <p:cNvPr id="3" name="C_5#30dd5d395.fixed?pid=b72f42e8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课时2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离子反应</a:t>
            </a:r>
            <a:endParaRPr lang="en-US" altLang="zh-CN" sz="4400" dirty="0"/>
          </a:p>
        </p:txBody>
      </p:sp>
      <p:pic>
        <p:nvPicPr>
          <p:cNvPr id="4" name="C_5#30dd5d395.fixed?pid=b72f42e8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76" y="4480560"/>
            <a:ext cx="402336" cy="438912"/>
          </a:xfrm>
          <a:prstGeom prst="rect">
            <a:avLst/>
          </a:prstGeom>
        </p:spPr>
      </p:pic>
      <p:sp>
        <p:nvSpPr>
          <p:cNvPr id="5" name="C_5_BD#30dd5d395.fixed?pid=b72f42e88&amp;color=255,255,255&amp;vtp=1&amp;bbb=1"/>
          <p:cNvSpPr/>
          <p:nvPr/>
        </p:nvSpPr>
        <p:spPr>
          <a:xfrm>
            <a:off x="10405872" y="4425696"/>
            <a:ext cx="1709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思维拓展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7#6372a2774?sp=1&amp;pid=6d3552090&amp;color=0,0,0&amp;vtp=1&amp;bt=1&amp;bbb=1"/>
              <p:cNvSpPr/>
              <p:nvPr/>
            </p:nvSpPr>
            <p:spPr>
              <a:xfrm>
                <a:off x="722376" y="972000"/>
                <a:ext cx="10753344" cy="37141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1.判断反应是否在水溶液中或熔融状态下进行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如反应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NaHCO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△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是固体的分解反应，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不能用离子方程式表示。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2.判断反应是否符合事实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Fe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的反应只能生成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+6</m:t>
                        </m:r>
                        <m:sSup>
                          <m:s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-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1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2</m:t>
                        </m:r>
                        <m:sSup>
                          <m:s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Fe</m:t>
                            </m:r>
                          </m:e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3+</m:t>
                            </m:r>
                          </m:sup>
                        </m:s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+3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是错误的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，应写作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-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1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Fe</m:t>
                            </m:r>
                          </m:e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2+</m:t>
                            </m:r>
                          </m:sup>
                        </m:s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3.判断物质拆分是否正确</a:t>
                </a:r>
                <a:endPara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在水溶液中电离出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HCO</m:t>
                        </m:r>
                      </m:e>
                      <m: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，其与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的反应不能写成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2−</m:t>
                            </m:r>
                          </m:sup>
                        </m:sSub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-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1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应写作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kumimoji="0" lang="en-US" altLang="zh-CN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HCO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</m:sup>
                        </m:sSub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</m:sup>
                        </m:sSup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zh-CN" sz="1800" b="0" i="1" u="none" strike="noStrike" kern="1200" cap="none" spc="0" normalizeH="0" baseline="-3000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kumimoji="0" lang="en-US" altLang="zh-CN" sz="2000" b="0" i="1" u="none" strike="noStrike" kern="1200" cap="none" spc="0" normalizeH="0" baseline="-200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kumimoji="0" lang="en-US" altLang="zh-CN" sz="2000" b="0" i="1" u="none" strike="noStrike" kern="1200" cap="none" spc="0" normalizeH="0" baseline="-8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kumimoji="0" lang="en-US" altLang="zh-CN" sz="2000" b="0" i="0" u="none" strike="noStrike" kern="1200" cap="none" spc="0" normalizeH="0" baseline="-1200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kumimoji="0" lang="en-US" altLang="zh-CN" sz="20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altLang="zh-CN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kumimoji="0" lang="en-US" altLang="zh-CN" sz="20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kumimoji="0" lang="en-US" altLang="zh-CN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P_7#6372a2774?sp=1&amp;pid=6d355209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714179"/>
              </a:xfrm>
              <a:prstGeom prst="rect">
                <a:avLst/>
              </a:prstGeom>
              <a:blipFill>
                <a:blip r:embed="rId3"/>
                <a:stretch>
                  <a:fillRect l="-1474" r="-3515" b="-37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2896</Words>
  <Application>Microsoft Office PowerPoint</Application>
  <PresentationFormat>宽屏</PresentationFormat>
  <Paragraphs>342</Paragraphs>
  <Slides>56</Slides>
  <Notes>46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56</vt:i4>
      </vt:variant>
    </vt:vector>
  </HeadingPairs>
  <TitlesOfParts>
    <vt:vector size="64" baseType="lpstr">
      <vt:lpstr>仿宋</vt:lpstr>
      <vt:lpstr>SimHei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2025-02-27T04:13:16Z</dcterms:created>
  <dcterms:modified xsi:type="dcterms:W3CDTF">2025-02-27T05:24:09Z</dcterms:modified>
  <cp:category/>
  <cp:contentStatus/>
</cp:coreProperties>
</file>