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8"/>
  </p:notesMasterIdLst>
  <p:sldIdLst>
    <p:sldId id="256" r:id="rId2"/>
    <p:sldId id="257" r:id="rId3"/>
    <p:sldId id="258" r:id="rId4"/>
    <p:sldId id="259" r:id="rId5"/>
    <p:sldId id="260" r:id="rId6"/>
    <p:sldId id="261" r:id="rId7"/>
    <p:sldId id="262" r:id="rId8"/>
    <p:sldId id="263" r:id="rId9"/>
    <p:sldId id="264" r:id="rId10"/>
    <p:sldId id="265" r:id="rId11"/>
    <p:sldId id="267" r:id="rId12"/>
    <p:sldId id="269" r:id="rId13"/>
    <p:sldId id="272" r:id="rId14"/>
    <p:sldId id="273" r:id="rId15"/>
    <p:sldId id="274" r:id="rId16"/>
    <p:sldId id="275" r:id="rId17"/>
    <p:sldId id="276" r:id="rId18"/>
    <p:sldId id="277" r:id="rId19"/>
    <p:sldId id="278"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334" r:id="rId36"/>
    <p:sldId id="295" r:id="rId37"/>
    <p:sldId id="296" r:id="rId38"/>
    <p:sldId id="335" r:id="rId39"/>
    <p:sldId id="297" r:id="rId40"/>
    <p:sldId id="298" r:id="rId41"/>
    <p:sldId id="336" r:id="rId42"/>
    <p:sldId id="299" r:id="rId43"/>
    <p:sldId id="300" r:id="rId44"/>
    <p:sldId id="337" r:id="rId45"/>
    <p:sldId id="301" r:id="rId46"/>
    <p:sldId id="302" r:id="rId47"/>
    <p:sldId id="338" r:id="rId48"/>
    <p:sldId id="303" r:id="rId49"/>
    <p:sldId id="304" r:id="rId50"/>
    <p:sldId id="305" r:id="rId51"/>
    <p:sldId id="339" r:id="rId52"/>
    <p:sldId id="306" r:id="rId53"/>
    <p:sldId id="307" r:id="rId54"/>
    <p:sldId id="308" r:id="rId55"/>
    <p:sldId id="340" r:id="rId56"/>
    <p:sldId id="309" r:id="rId57"/>
    <p:sldId id="310" r:id="rId58"/>
    <p:sldId id="341" r:id="rId59"/>
    <p:sldId id="311" r:id="rId60"/>
    <p:sldId id="312" r:id="rId61"/>
    <p:sldId id="313" r:id="rId62"/>
    <p:sldId id="314" r:id="rId63"/>
    <p:sldId id="342" r:id="rId64"/>
    <p:sldId id="315" r:id="rId65"/>
    <p:sldId id="316" r:id="rId66"/>
    <p:sldId id="317" r:id="rId67"/>
    <p:sldId id="318" r:id="rId68"/>
    <p:sldId id="343" r:id="rId69"/>
    <p:sldId id="319" r:id="rId70"/>
    <p:sldId id="320" r:id="rId71"/>
    <p:sldId id="344" r:id="rId72"/>
    <p:sldId id="321" r:id="rId73"/>
    <p:sldId id="322" r:id="rId74"/>
    <p:sldId id="345" r:id="rId75"/>
    <p:sldId id="323" r:id="rId76"/>
    <p:sldId id="324" r:id="rId77"/>
    <p:sldId id="325" r:id="rId78"/>
    <p:sldId id="346" r:id="rId79"/>
    <p:sldId id="326" r:id="rId80"/>
    <p:sldId id="327" r:id="rId81"/>
    <p:sldId id="328" r:id="rId82"/>
    <p:sldId id="329" r:id="rId83"/>
    <p:sldId id="330" r:id="rId84"/>
    <p:sldId id="331" r:id="rId85"/>
    <p:sldId id="332" r:id="rId86"/>
    <p:sldId id="333" r:id="rId8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937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48056"/>
            <a:ext cx="448056" cy="448056"/>
          </a:xfrm>
          <a:prstGeom prst="rect">
            <a:avLst/>
          </a:prstGeom>
        </p:spPr>
      </p:pic>
      <p:sp>
        <p:nvSpPr>
          <p:cNvPr id="4" name="MasterShapeName"/>
          <p:cNvSpPr/>
          <p:nvPr/>
        </p:nvSpPr>
        <p:spPr>
          <a:xfrm>
            <a:off x="1289304" y="438912"/>
            <a:ext cx="9793224" cy="521208"/>
          </a:xfrm>
          <a:prstGeom prst="rect">
            <a:avLst/>
          </a:prstGeom>
          <a:noFill/>
          <a:ln/>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0c6ff1fb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48056"/>
            <a:ext cx="448056" cy="448056"/>
          </a:xfrm>
          <a:prstGeom prst="rect">
            <a:avLst/>
          </a:prstGeom>
        </p:spPr>
      </p:pic>
      <p:sp>
        <p:nvSpPr>
          <p:cNvPr id="4" name="MasterShapeName"/>
          <p:cNvSpPr/>
          <p:nvPr/>
        </p:nvSpPr>
        <p:spPr>
          <a:xfrm>
            <a:off x="1289304" y="438912"/>
            <a:ext cx="161848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微软雅黑" pitchFamily="34" charset="0"/>
                <a:ea typeface="微软雅黑" pitchFamily="34" charset="-122"/>
                <a:cs typeface="微软雅黑" pitchFamily="34" charset="-120"/>
              </a:rPr>
              <a:t>基础必刷</a:t>
            </a:r>
            <a:endParaRPr lang="en-US" sz="28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ffc84f32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48056"/>
            <a:ext cx="448056" cy="448056"/>
          </a:xfrm>
          <a:prstGeom prst="rect">
            <a:avLst/>
          </a:prstGeom>
        </p:spPr>
      </p:pic>
      <p:sp>
        <p:nvSpPr>
          <p:cNvPr id="4" name="MasterShapeName"/>
          <p:cNvSpPr/>
          <p:nvPr/>
        </p:nvSpPr>
        <p:spPr>
          <a:xfrm>
            <a:off x="1289304" y="438912"/>
            <a:ext cx="161848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微软雅黑" pitchFamily="34" charset="0"/>
                <a:ea typeface="微软雅黑" pitchFamily="34" charset="-122"/>
                <a:cs typeface="微软雅黑" pitchFamily="34" charset="-120"/>
              </a:rPr>
              <a:t>素养能力</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2#df=12fa5345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知识点1 元素性质的周期性变化规律</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2#df=8ce520e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知识点2 元素周期表和元素周期律的应用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2#df=c14edf60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难点1 微粒半径大小的比较</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2#df=751e6277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难点2 元素金属性、非金属性强弱的比较</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2#df=e96be222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难点3 “位—构—性”三者关系</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2#df=33e53cc9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题型1 微粒半径的比较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chemistry#pid=67b6a13d3b01d9be917fdd09#tid=67bee76dc80b4c0009b58332#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2#df=13fcab0b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题型2 元素金属性、非金属性的比较</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2#df=5eebcf21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题型3 元素周期律</a:t>
            </a:r>
            <a:endParaRPr lang="en-US" sz="28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2#df=657ed877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题型4 元素周期表和元素周期律的应用</a:t>
            </a:r>
            <a:endParaRPr lang="en-US" sz="28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2#df=ce227a82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wrap="square" lIns="0" tIns="0" rIns="0" bIns="0" rtlCol="0" anchor="t"/>
          <a:lstStyle/>
          <a:p>
            <a:pPr algn="l">
              <a:lnSpc>
                <a:spcPct val="100000"/>
              </a:lnSpc>
            </a:pPr>
            <a:r>
              <a:rPr lang="en-US" sz="2800" b="1" i="0" dirty="0">
                <a:solidFill>
                  <a:srgbClr val="649224"/>
                </a:solidFill>
                <a:latin typeface="SimHei" pitchFamily="34" charset="0"/>
                <a:ea typeface="SimHei" pitchFamily="34" charset="-122"/>
                <a:cs typeface="SimHei" pitchFamily="34" charset="-120"/>
              </a:rPr>
              <a:t>题型5 元素“位—构—性”的综合应用</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668512" y="4709160"/>
            <a:ext cx="1764792" cy="557784"/>
          </a:xfrm>
          <a:prstGeom prst="rect">
            <a:avLst/>
          </a:prstGeom>
          <a:noFill/>
          <a:ln/>
        </p:spPr>
        <p:txBody>
          <a:bodyPr wrap="square" lIns="0" tIns="0" rIns="0" bIns="0" rtlCol="0" anchor="ctr"/>
          <a:lstStyle/>
          <a:p>
            <a:pPr algn="ctr"/>
            <a:r>
              <a:rPr lang="en-US" sz="2400" b="1" i="0" dirty="0">
                <a:solidFill>
                  <a:srgbClr val="639319"/>
                </a:solidFill>
                <a:latin typeface="微软雅黑" pitchFamily="34" charset="0"/>
                <a:ea typeface="微软雅黑" pitchFamily="34" charset="-122"/>
                <a:cs typeface="微软雅黑" pitchFamily="34" charset="-120"/>
              </a:rPr>
              <a:t>化 学</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99616" y="5550408"/>
            <a:ext cx="1618488" cy="256032"/>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48056"/>
            <a:ext cx="448056" cy="448056"/>
          </a:xfrm>
          <a:prstGeom prst="rect">
            <a:avLst/>
          </a:prstGeom>
        </p:spPr>
      </p:pic>
      <p:sp>
        <p:nvSpPr>
          <p:cNvPr id="4" name="MasterShapeName"/>
          <p:cNvSpPr/>
          <p:nvPr/>
        </p:nvSpPr>
        <p:spPr>
          <a:xfrm>
            <a:off x="1289304" y="438912"/>
            <a:ext cx="1618488" cy="521208"/>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484632"/>
            <a:ext cx="438912" cy="438912"/>
          </a:xfrm>
          <a:prstGeom prst="rect">
            <a:avLst/>
          </a:prstGeom>
        </p:spPr>
      </p:pic>
      <p:sp>
        <p:nvSpPr>
          <p:cNvPr id="4" name="MasterShapeName"/>
          <p:cNvSpPr/>
          <p:nvPr/>
        </p:nvSpPr>
        <p:spPr>
          <a:xfrm>
            <a:off x="1289304" y="493776"/>
            <a:ext cx="9793224" cy="521208"/>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1.xml"/><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9.xml"/><Relationship Id="rId1" Type="http://schemas.openxmlformats.org/officeDocument/2006/relationships/slideLayout" Target="../slideLayouts/slideLayout12.xml"/><Relationship Id="rId4" Type="http://schemas.openxmlformats.org/officeDocument/2006/relationships/image" Target="../media/image73.png"/></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1.xml"/><Relationship Id="rId1" Type="http://schemas.openxmlformats.org/officeDocument/2006/relationships/slideLayout" Target="../slideLayouts/slideLayout12.xml"/><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2.xml"/><Relationship Id="rId1" Type="http://schemas.openxmlformats.org/officeDocument/2006/relationships/slideLayout" Target="../slideLayouts/slideLayout12.xml"/><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3.xml"/><Relationship Id="rId1" Type="http://schemas.openxmlformats.org/officeDocument/2006/relationships/slideLayout" Target="../slideLayouts/slideLayout12.xml"/><Relationship Id="rId5" Type="http://schemas.openxmlformats.org/officeDocument/2006/relationships/image" Target="../media/image82.png"/><Relationship Id="rId4"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4.xml"/><Relationship Id="rId1" Type="http://schemas.openxmlformats.org/officeDocument/2006/relationships/slideLayout" Target="../slideLayouts/slideLayout12.xml"/><Relationship Id="rId5" Type="http://schemas.openxmlformats.org/officeDocument/2006/relationships/image" Target="../media/image85.png"/><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5.xml"/><Relationship Id="rId1" Type="http://schemas.openxmlformats.org/officeDocument/2006/relationships/slideLayout" Target="../slideLayouts/slideLayout1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91.png"/></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7.xml"/><Relationship Id="rId1" Type="http://schemas.openxmlformats.org/officeDocument/2006/relationships/slideLayout" Target="../slideLayouts/slideLayout12.xml"/><Relationship Id="rId4" Type="http://schemas.openxmlformats.org/officeDocument/2006/relationships/image" Target="../media/image93.png"/></Relationships>
</file>

<file path=ppt/slides/_rels/slide6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9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99.png"/></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02.png"/></Relationships>
</file>

<file path=ppt/slides/_rels/slide7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66.xml"/><Relationship Id="rId1" Type="http://schemas.openxmlformats.org/officeDocument/2006/relationships/slideLayout" Target="../slideLayouts/slideLayout13.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67.xml"/><Relationship Id="rId1" Type="http://schemas.openxmlformats.org/officeDocument/2006/relationships/slideLayout" Target="../slideLayouts/slideLayout13.xml"/><Relationship Id="rId5" Type="http://schemas.openxmlformats.org/officeDocument/2006/relationships/image" Target="../media/image112.png"/><Relationship Id="rId4" Type="http://schemas.openxmlformats.org/officeDocument/2006/relationships/image" Target="../media/image111.png"/></Relationships>
</file>

<file path=ppt/slides/_rels/slide8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114.png"/></Relationships>
</file>

<file path=ppt/slides/_rels/slide8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69.xml"/><Relationship Id="rId1" Type="http://schemas.openxmlformats.org/officeDocument/2006/relationships/slideLayout" Target="../slideLayouts/slideLayout13.xml"/><Relationship Id="rId5" Type="http://schemas.openxmlformats.org/officeDocument/2006/relationships/image" Target="../media/image117.png"/><Relationship Id="rId4" Type="http://schemas.openxmlformats.org/officeDocument/2006/relationships/image" Target="../media/image116.png"/></Relationships>
</file>

<file path=ppt/slides/_rels/slide8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19.png"/></Relationships>
</file>

<file path=ppt/slides/_rels/slide8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P_6#f9914a9f5?sp=1&amp;pid=12fa53456&amp;color=0,0,0&amp;vtp=1&amp;bt=1&amp;bb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3</a:t>
            </a:r>
            <a:r>
              <a:rPr lang="en-US" altLang="zh-CN" sz="2000" b="1" i="0">
                <a:solidFill>
                  <a:srgbClr val="000000"/>
                </a:solidFill>
                <a:latin typeface="微软雅黑" pitchFamily="34" charset="0"/>
                <a:ea typeface="微软雅黑" pitchFamily="34" charset="-122"/>
                <a:cs typeface="微软雅黑" pitchFamily="34" charset="-120"/>
              </a:rPr>
              <a:t>.元素周期律</a:t>
            </a: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(1)内容：元素的性质随着原子序数的递增而呈周期性变化的规律，叫做元素周期律。</a:t>
            </a:r>
            <a:endParaRPr kumimoji="0" lang="en-US" altLang="zh-CN" sz="20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35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(2)实质：元素性质的周期性变化是元素原子核外电子排布周期性变化的必然结果。</a:t>
            </a:r>
            <a:endParaRPr lang="en-US" altLang="zh-CN" sz="2000"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P_6#de079adda?sp=1&amp;pid=8ce520ecb&amp;color=0,0,0&amp;vtp=1&amp;bt=1&amp;bbb=1"/>
          <p:cNvSpPr/>
          <p:nvPr/>
        </p:nvSpPr>
        <p:spPr>
          <a:xfrm>
            <a:off x="722376" y="972000"/>
            <a:ext cx="10753344" cy="399034"/>
          </a:xfrm>
          <a:prstGeom prst="rect">
            <a:avLst/>
          </a:prstGeom>
          <a:noFill/>
          <a:ln/>
        </p:spPr>
        <p:txBody>
          <a:bodyPr wrap="none" lIns="0" tIns="0" rIns="0" bIns="0" rtlCol="0" anchor="t"/>
          <a:lstStyle/>
          <a:p>
            <a:pPr algn="l" latinLnBrk="1">
              <a:lnSpc>
                <a:spcPts val="3500"/>
              </a:lnSpc>
            </a:pPr>
            <a:r>
              <a:rPr lang="en-US" altLang="zh-CN" sz="2000" b="1" i="0" dirty="0">
                <a:solidFill>
                  <a:srgbClr val="000000"/>
                </a:solidFill>
                <a:latin typeface="微软雅黑" pitchFamily="34" charset="0"/>
                <a:ea typeface="微软雅黑" pitchFamily="34" charset="-122"/>
                <a:cs typeface="微软雅黑" pitchFamily="34" charset="-120"/>
              </a:rPr>
              <a:t>1.元素金属性和非金属性的递变</a:t>
            </a:r>
            <a:endParaRPr lang="en-US" altLang="zh-CN" sz="2000" dirty="0"/>
          </a:p>
        </p:txBody>
      </p:sp>
      <p:pic>
        <p:nvPicPr>
          <p:cNvPr id="3" name="P_6_BD#de079adda?pid=8ce520ec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99288" y="1499939"/>
            <a:ext cx="4399523" cy="319817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P_6#de079adda?pid=8ce520ecb&amp;color=0,0,0&amp;vtp=1&amp;bbb=1&amp;hb=1"/>
          <p:cNvSpPr/>
          <p:nvPr/>
        </p:nvSpPr>
        <p:spPr>
          <a:xfrm>
            <a:off x="722376" y="4827339"/>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【划重点】</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元素的金属性和非金属性没有明显的界线</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即位于金属元素区与非金属元素区分界线附近的元素，</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既有金属性又有非金属性</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P_6#de079adda?sp=1&amp;pid=8ce520ecb&amp;color=0,0,0&amp;vtp=1&amp;bt=1&amp;bbb=1"/>
          <p:cNvSpPr/>
          <p:nvPr/>
        </p:nvSpPr>
        <p:spPr>
          <a:xfrm>
            <a:off x="722376" y="972000"/>
            <a:ext cx="10753344" cy="399034"/>
          </a:xfrm>
          <a:prstGeom prst="rect">
            <a:avLst/>
          </a:prstGeom>
          <a:noFill/>
          <a:ln/>
        </p:spPr>
        <p:txBody>
          <a:bodyPr wrap="none" lIns="0" tIns="0" rIns="0" bIns="0" rtlCol="0" anchor="t"/>
          <a:lstStyle/>
          <a:p>
            <a:pPr algn="l" latinLnBrk="1">
              <a:lnSpc>
                <a:spcPts val="3500"/>
              </a:lnSpc>
            </a:pPr>
            <a:r>
              <a:rPr lang="en-US" altLang="zh-CN" sz="2000" b="1" i="0" dirty="0">
                <a:solidFill>
                  <a:srgbClr val="000000"/>
                </a:solidFill>
                <a:latin typeface="微软雅黑" pitchFamily="34" charset="0"/>
                <a:ea typeface="微软雅黑" pitchFamily="34" charset="-122"/>
                <a:cs typeface="微软雅黑" pitchFamily="34" charset="-120"/>
              </a:rPr>
              <a:t>2.元素化合价与元素在周期表中的位置关系</a:t>
            </a:r>
            <a:endParaRPr lang="en-US" altLang="zh-CN" sz="2000" dirty="0"/>
          </a:p>
        </p:txBody>
      </p:sp>
      <p:pic>
        <p:nvPicPr>
          <p:cNvPr id="3" name="P_6_BD#de079adda?pid=8ce520ec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39896" y="1499939"/>
            <a:ext cx="4709160" cy="13441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P_6_BD#de079adda?htil=1&amp;pid=8ce520ecb&amp;color=0,0,0&amp;tib=255,255,255&amp;vtp=1&amp;hs=1" descr="preencoded.png">
            <a:extLst>
              <a:ext uri="{FF2B5EF4-FFF2-40B4-BE49-F238E27FC236}">
                <a16:creationId xmlns:a16="http://schemas.microsoft.com/office/drawing/2014/main" id="{3483E10F-0BFB-42FA-6F73-39665D7439D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931152" y="2973139"/>
            <a:ext cx="4517136" cy="25328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P_6#de079adda?htil=1&amp;sp=1&amp;pid=8ce520ecb&amp;color=0,0,0&amp;vtp=1&amp;bt=1&amp;bbb=1&amp;hb=1">
            <a:extLst>
              <a:ext uri="{FF2B5EF4-FFF2-40B4-BE49-F238E27FC236}">
                <a16:creationId xmlns:a16="http://schemas.microsoft.com/office/drawing/2014/main" id="{A8AE513C-DBA4-3A25-DF00-2C45D63B5D23}"/>
              </a:ext>
            </a:extLst>
          </p:cNvPr>
          <p:cNvSpPr/>
          <p:nvPr/>
        </p:nvSpPr>
        <p:spPr>
          <a:xfrm>
            <a:off x="722376" y="2973139"/>
            <a:ext cx="6099048" cy="26977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3.元素的“位、构、性”关系</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元素在周期表中的位置，反映了元素的原子结构和元素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的性质</a:t>
            </a:r>
            <a:r>
              <a:rPr lang="en-US" altLang="zh-CN" sz="2000" b="0" i="0" dirty="0">
                <a:solidFill>
                  <a:srgbClr val="000000"/>
                </a:solidFill>
                <a:latin typeface="微软雅黑" pitchFamily="34" charset="0"/>
                <a:ea typeface="微软雅黑" pitchFamily="34" charset="-122"/>
                <a:cs typeface="微软雅黑" pitchFamily="34" charset="-120"/>
              </a:rPr>
              <a:t>。在认识了元素周期律之后</a:t>
            </a:r>
            <a:r>
              <a:rPr lang="en-US" altLang="zh-CN" sz="2000" b="0" i="0">
                <a:solidFill>
                  <a:srgbClr val="000000"/>
                </a:solidFill>
                <a:latin typeface="微软雅黑" pitchFamily="34" charset="0"/>
                <a:ea typeface="微软雅黑" pitchFamily="34" charset="-122"/>
                <a:cs typeface="微软雅黑" pitchFamily="34" charset="-120"/>
              </a:rPr>
              <a:t>，可根据元素在周期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表中的位置推测其原子结构和性质，也可根据元素的原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子结构推测其在周期表中的位置和性质</a:t>
            </a:r>
            <a:r>
              <a:rPr lang="en-US" altLang="zh-CN" sz="2000" b="0" i="0" dirty="0">
                <a:solidFill>
                  <a:srgbClr val="000000"/>
                </a:solidFill>
                <a:latin typeface="微软雅黑" pitchFamily="34" charset="0"/>
                <a:ea typeface="微软雅黑" pitchFamily="34" charset="-122"/>
                <a:cs typeface="微软雅黑" pitchFamily="34" charset="-120"/>
              </a:rPr>
              <a:t>。元素的“</a:t>
            </a:r>
            <a:r>
              <a:rPr lang="en-US" altLang="zh-CN" sz="2000" b="0" i="0">
                <a:solidFill>
                  <a:srgbClr val="000000"/>
                </a:solidFill>
                <a:latin typeface="微软雅黑" pitchFamily="34" charset="0"/>
                <a:ea typeface="微软雅黑" pitchFamily="34" charset="-122"/>
                <a:cs typeface="微软雅黑" pitchFamily="34" charset="-120"/>
              </a:rPr>
              <a:t>位置、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结构</a:t>
            </a:r>
            <a:r>
              <a:rPr lang="en-US" altLang="zh-CN" sz="2000" b="0" i="0" dirty="0">
                <a:solidFill>
                  <a:srgbClr val="000000"/>
                </a:solidFill>
                <a:latin typeface="微软雅黑" pitchFamily="34" charset="0"/>
                <a:ea typeface="微软雅黑" pitchFamily="34" charset="-122"/>
                <a:cs typeface="微软雅黑" pitchFamily="34" charset="-120"/>
              </a:rPr>
              <a:t>、性质”关系如图所示。</a:t>
            </a:r>
            <a:endParaRPr lang="en-US" altLang="zh-CN" sz="2000"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P_6#de079adda?sp=1&amp;pid=8ce520ecb&amp;color=0,0,0&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4</a:t>
            </a:r>
            <a:r>
              <a:rPr lang="en-US" altLang="zh-CN" sz="2000" b="1" i="0">
                <a:solidFill>
                  <a:srgbClr val="000000"/>
                </a:solidFill>
                <a:latin typeface="微软雅黑" pitchFamily="34" charset="0"/>
                <a:ea typeface="微软雅黑" pitchFamily="34" charset="-122"/>
                <a:cs typeface="微软雅黑" pitchFamily="34" charset="-120"/>
              </a:rPr>
              <a:t>.元素周期表和元素周期律的应用</a:t>
            </a:r>
          </a:p>
          <a:p>
            <a:pPr marL="0" marR="0" lvl="0" indent="0" defTabSz="914400" rtl="0" eaLnBrk="1" fontAlgn="auto" latinLnBrk="1" hangingPunct="1">
              <a:lnSpc>
                <a:spcPts val="35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(1)寻找新材料</a:t>
            </a:r>
            <a:endParaRPr lang="en-US" altLang="zh-CN" sz="2000" dirty="0"/>
          </a:p>
        </p:txBody>
      </p:sp>
      <p:pic>
        <p:nvPicPr>
          <p:cNvPr id="4" name="P_6_BD#de079adda?pid=8ce520ecb&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67912" y="1957139"/>
            <a:ext cx="4453128"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6_BD#de079adda?sp=1&amp;pid=8ce520ecb&amp;color=0,0,0&amp;vtp=1&amp;bt=1&amp;bbb=1&amp;hb=1"/>
              <p:cNvSpPr/>
              <p:nvPr/>
            </p:nvSpPr>
            <p:spPr>
              <a:xfrm>
                <a:off x="722376" y="972000"/>
                <a:ext cx="10753344" cy="3650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(2)预测元素的性质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①</a:t>
                </a:r>
                <a:r>
                  <a:rPr lang="en-US" altLang="zh-CN" sz="2000" b="0" i="0" dirty="0">
                    <a:solidFill>
                      <a:srgbClr val="000000"/>
                    </a:solidFill>
                    <a:latin typeface="微软雅黑" pitchFamily="34" charset="0"/>
                    <a:ea typeface="微软雅黑" pitchFamily="34" charset="-122"/>
                    <a:cs typeface="微软雅黑" pitchFamily="34" charset="-120"/>
                  </a:rPr>
                  <a:t>比较不同周期、不同主族元素的性质，如金属性：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则碱性：</a:t>
                </a:r>
              </a:p>
              <a:p>
                <a:pPr latinLnBrk="1">
                  <a:lnSpc>
                    <a:spcPts val="36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，得碱性：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推测陌生元素的某些性质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例如</a:t>
                </a:r>
                <a:r>
                  <a:rPr lang="en-US" altLang="zh-CN" sz="20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微溶，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难溶，可推知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难溶。</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根据卤族元素的性质递变规律</a:t>
                </a:r>
                <a:r>
                  <a:rPr lang="en-US" altLang="zh-CN" sz="2000" b="0" i="0" dirty="0">
                    <a:solidFill>
                      <a:srgbClr val="000000"/>
                    </a:solidFill>
                    <a:latin typeface="微软雅黑" pitchFamily="34" charset="0"/>
                    <a:ea typeface="微软雅黑" pitchFamily="34" charset="-122"/>
                    <a:cs typeface="微软雅黑" pitchFamily="34" charset="-120"/>
                  </a:rPr>
                  <a:t>，可推知砹</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应为黑色固体，与氢气难化合，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HAt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不稳定</a:t>
                </a:r>
                <a:r>
                  <a:rPr lang="en-US" altLang="zh-CN" sz="2000" b="0" i="0">
                    <a:solidFill>
                      <a:srgbClr val="000000"/>
                    </a:solidFill>
                    <a:latin typeface="微软雅黑" pitchFamily="34" charset="0"/>
                    <a:ea typeface="微软雅黑" pitchFamily="34" charset="-122"/>
                    <a:cs typeface="微软雅黑" pitchFamily="34" charset="-120"/>
                  </a:rPr>
                  <a:t>，其水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溶液呈酸性</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AgAt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难溶于水等。</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注意在元素周期表中</a:t>
                </a:r>
                <a:r>
                  <a:rPr lang="en-US" altLang="zh-CN" sz="2000" b="0" i="0" dirty="0">
                    <a:solidFill>
                      <a:srgbClr val="000000"/>
                    </a:solidFill>
                    <a:latin typeface="微软雅黑" pitchFamily="34" charset="0"/>
                    <a:ea typeface="微软雅黑" pitchFamily="34" charset="-122"/>
                    <a:cs typeface="微软雅黑" pitchFamily="34" charset="-120"/>
                  </a:rPr>
                  <a:t>，处于“对角线”位置的元素化学性质相似，如</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Li</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等。</a:t>
                </a:r>
                <a:endParaRPr lang="en-US" altLang="zh-CN" sz="2000" dirty="0"/>
              </a:p>
            </p:txBody>
          </p:sp>
        </mc:Choice>
        <mc:Fallback xmlns="">
          <p:sp>
            <p:nvSpPr>
              <p:cNvPr id="2" name="P_6_BD#de079adda?sp=1&amp;pid=8ce520ecb&amp;color=0,0,0&amp;vtp=1&amp;bt=1&amp;bbb=1&amp;hb=1"/>
              <p:cNvSpPr>
                <a:spLocks noRot="1" noChangeAspect="1" noMove="1" noResize="1" noEditPoints="1" noAdjustHandles="1" noChangeArrowheads="1" noChangeShapeType="1" noTextEdit="1"/>
              </p:cNvSpPr>
              <p:nvPr/>
            </p:nvSpPr>
            <p:spPr>
              <a:xfrm>
                <a:off x="722376" y="972000"/>
                <a:ext cx="10753344" cy="3650234"/>
              </a:xfrm>
              <a:prstGeom prst="rect">
                <a:avLst/>
              </a:prstGeom>
              <a:blipFill>
                <a:blip r:embed="rId3"/>
                <a:stretch>
                  <a:fillRect l="-1474" r="-680" b="-4174"/>
                </a:stretch>
              </a:blipFill>
              <a:ln/>
            </p:spPr>
            <p:txBody>
              <a:bodyPr/>
              <a:lstStyle/>
              <a:p>
                <a:r>
                  <a:rPr lang="zh-CN" altLang="en-US">
                    <a:noFill/>
                  </a:rPr>
                  <a:t> </a:t>
                </a:r>
              </a:p>
            </p:txBody>
          </p:sp>
        </mc:Fallback>
      </mc:AlternateContent>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4#ccdd6eb35.fixed?pid=15c569654&amp;color=100,146,38&amp;vtp=1&amp;bbb=1"/>
          <p:cNvSpPr/>
          <p:nvPr/>
        </p:nvSpPr>
        <p:spPr>
          <a:xfrm>
            <a:off x="5120640" y="969264"/>
            <a:ext cx="1947672" cy="1078992"/>
          </a:xfrm>
          <a:prstGeom prst="rect">
            <a:avLst/>
          </a:prstGeom>
          <a:noFill/>
          <a:ln/>
        </p:spPr>
        <p:txBody>
          <a:bodyPr wrap="none" lIns="0" tIns="0" rIns="0" bIns="0" rtlCol="0" anchor="ctr"/>
          <a:lstStyle/>
          <a:p>
            <a:pPr algn="ctr" latinLnBrk="1">
              <a:lnSpc>
                <a:spcPts val="7500"/>
              </a:lnSpc>
            </a:pPr>
            <a:r>
              <a:rPr lang="en-US" altLang="zh-CN" sz="6000" b="1" i="0" dirty="0">
                <a:solidFill>
                  <a:srgbClr val="649226"/>
                </a:solidFill>
                <a:latin typeface="微软雅黑" pitchFamily="34" charset="0"/>
                <a:ea typeface="微软雅黑" pitchFamily="34" charset="-122"/>
                <a:cs typeface="微软雅黑" pitchFamily="34" charset="-120"/>
              </a:rPr>
              <a:t>02</a:t>
            </a:r>
            <a:endParaRPr lang="en-US" altLang="zh-CN" sz="6000" dirty="0"/>
          </a:p>
        </p:txBody>
      </p:sp>
      <p:sp>
        <p:nvSpPr>
          <p:cNvPr id="3" name="C_4#ccdd6eb35.fixed?pid=15c56965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元素周期律</a:t>
            </a:r>
            <a:endParaRPr lang="en-US" altLang="zh-CN" sz="4400" dirty="0"/>
          </a:p>
        </p:txBody>
      </p:sp>
      <p:pic>
        <p:nvPicPr>
          <p:cNvPr id="4" name="C_4#ccdd6eb35.fixed?pid=15c569654&amp;color=0,0,0&amp;tib=255,255,255&amp;vtp=1" descr="preencoded.png"/>
          <p:cNvPicPr>
            <a:picLocks noChangeAspect="1"/>
          </p:cNvPicPr>
          <p:nvPr/>
        </p:nvPicPr>
        <p:blipFill>
          <a:blip r:embed="rId3"/>
          <a:stretch>
            <a:fillRect/>
          </a:stretch>
        </p:blipFill>
        <p:spPr>
          <a:xfrm>
            <a:off x="9866376" y="4480560"/>
            <a:ext cx="402336" cy="438912"/>
          </a:xfrm>
          <a:prstGeom prst="rect">
            <a:avLst/>
          </a:prstGeom>
        </p:spPr>
      </p:pic>
      <p:sp>
        <p:nvSpPr>
          <p:cNvPr id="5" name="C_4_BD#ccdd6eb35.fixed?pid=15c569654&amp;color=255,255,255&amp;vtp=1&amp;bbb=1"/>
          <p:cNvSpPr/>
          <p:nvPr/>
        </p:nvSpPr>
        <p:spPr>
          <a:xfrm>
            <a:off x="10405872" y="4425696"/>
            <a:ext cx="1709928" cy="566928"/>
          </a:xfrm>
          <a:prstGeom prst="rect">
            <a:avLst/>
          </a:prstGeom>
          <a:noFill/>
          <a:ln/>
        </p:spPr>
        <p:txBody>
          <a:bodyPr wrap="none" lIns="0" tIns="0" rIns="0" bIns="0" rtlCol="0" anchor="ctr"/>
          <a:lstStyle/>
          <a:p>
            <a:pPr algn="l" latinLnBrk="1">
              <a:lnSpc>
                <a:spcPts val="3400"/>
              </a:lnSpc>
            </a:pPr>
            <a:r>
              <a:rPr lang="en-US" altLang="zh-CN" sz="2800" b="1" i="0" dirty="0">
                <a:solidFill>
                  <a:srgbClr val="FFFFFF"/>
                </a:solidFill>
                <a:latin typeface="SimHei" pitchFamily="34" charset="0"/>
                <a:ea typeface="SimHei" pitchFamily="34" charset="-122"/>
                <a:cs typeface="SimHei" pitchFamily="34" charset="-120"/>
              </a:rPr>
              <a:t>思维拓展</a:t>
            </a:r>
            <a:endParaRPr lang="en-US" altLang="zh-CN" sz="2800"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pic>
        <p:nvPicPr>
          <p:cNvPr id="2" name="P_6_BD#19970c816?pid=c14edf607&amp;color=0,0,0&amp;tib=255,255,255&amp;vtp=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30168" y="972000"/>
            <a:ext cx="4937760" cy="36941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pic>
        <p:nvPicPr>
          <p:cNvPr id="2" name="P_6_BD#cab1cca2c?pid=751e6277d&amp;color=0,0,0&amp;tib=255,255,255&amp;vtp=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547872" y="972000"/>
            <a:ext cx="5093208"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P_6_BD#cab1cca2c?pid=751e6277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511296" y="2954724"/>
            <a:ext cx="5166360" cy="18105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pic>
        <p:nvPicPr>
          <p:cNvPr id="2" name="P_6_BD#376ce01dd?pid=e96be222b&amp;color=0,0,0&amp;tib=255,255,255&amp;vtp=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69664" y="972000"/>
            <a:ext cx="3849624" cy="97840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6_BD#376ce01dd?sp=1&amp;pid=e96be222b&amp;color=0,0,0&amp;mp=1&amp;vtp=1&amp;bt=1&amp;bbb=1"/>
              <p:cNvSpPr/>
              <p:nvPr/>
            </p:nvSpPr>
            <p:spPr>
              <a:xfrm>
                <a:off x="722376" y="972000"/>
                <a:ext cx="10753344" cy="812800"/>
              </a:xfrm>
              <a:prstGeom prst="rect">
                <a:avLst/>
              </a:prstGeom>
              <a:noFill/>
              <a:ln/>
            </p:spPr>
            <p:txBody>
              <a:bodyPr wrap="none" lIns="0" tIns="0" rIns="0" bIns="0" rtlCol="0" anchor="t"/>
              <a:lstStyle/>
              <a:p>
                <a:pPr algn="l" latinLnBrk="1">
                  <a:lnSpc>
                    <a:spcPts val="6400"/>
                  </a:lnSpc>
                </a:pPr>
                <a:r>
                  <a:rPr lang="en-US" altLang="zh-CN" sz="2000" b="0" i="0" dirty="0">
                    <a:solidFill>
                      <a:srgbClr val="000000"/>
                    </a:solidFill>
                    <a:latin typeface="微软雅黑" pitchFamily="34" charset="0"/>
                    <a:ea typeface="微软雅黑" pitchFamily="34" charset="-122"/>
                    <a:cs typeface="微软雅黑" pitchFamily="34" charset="-120"/>
                  </a:rPr>
                  <a:t>(1)原子结构</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2000" b="0">
                                  <a:solidFill>
                                    <a:srgbClr val="000000"/>
                                  </a:solidFill>
                                  <a:latin typeface="Cambria Math" panose="02040503050406030204" pitchFamily="18" charset="0"/>
                                </a:rPr>
                                <m:t>决定</m:t>
                              </m:r>
                            </m:e>
                          </m:groupCh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元素在周期表中的位置</a:t>
                </a:r>
                <a:endParaRPr lang="en-US" altLang="zh-CN" sz="2000" dirty="0"/>
              </a:p>
            </p:txBody>
          </p:sp>
        </mc:Choice>
        <mc:Fallback xmlns="">
          <p:sp>
            <p:nvSpPr>
              <p:cNvPr id="2" name="P_6_BD#376ce01dd?sp=1&amp;pid=e96be222b&amp;color=0,0,0&amp;mp=1&amp;vtp=1&amp;bt=1&amp;bbb=1"/>
              <p:cNvSpPr>
                <a:spLocks noRot="1" noChangeAspect="1" noMove="1" noResize="1" noEditPoints="1" noAdjustHandles="1" noChangeArrowheads="1" noChangeShapeType="1" noTextEdit="1"/>
              </p:cNvSpPr>
              <p:nvPr/>
            </p:nvSpPr>
            <p:spPr>
              <a:xfrm>
                <a:off x="722376" y="972000"/>
                <a:ext cx="10753344" cy="812800"/>
              </a:xfrm>
              <a:prstGeom prst="rect">
                <a:avLst/>
              </a:prstGeom>
              <a:blipFill>
                <a:blip r:embed="rId3"/>
                <a:stretch>
                  <a:fillRect l="-1474"/>
                </a:stretch>
              </a:blipFill>
              <a:ln/>
            </p:spPr>
            <p:txBody>
              <a:bodyPr/>
              <a:lstStyle/>
              <a:p>
                <a:r>
                  <a:rPr lang="zh-CN" altLang="en-US">
                    <a:noFill/>
                  </a:rPr>
                  <a:t> </a:t>
                </a:r>
              </a:p>
            </p:txBody>
          </p:sp>
        </mc:Fallback>
      </mc:AlternateContent>
      <p:pic>
        <p:nvPicPr>
          <p:cNvPr id="3" name="P_6_BD#376ce01dd?pid=e96be222b&amp;color=0,0,0&amp;mp=1&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06824" y="1907228"/>
            <a:ext cx="3584448" cy="74066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P_6_BD#376ce01dd?sp=1&amp;pid=e96be222b&amp;color=0,0,0&amp;vtp=1&amp;bt=1&amp;bbb=1">
                <a:extLst>
                  <a:ext uri="{FF2B5EF4-FFF2-40B4-BE49-F238E27FC236}">
                    <a16:creationId xmlns:a16="http://schemas.microsoft.com/office/drawing/2014/main" id="{7089E3A1-68AE-BC8B-6CD4-585D67257EA8}"/>
                  </a:ext>
                </a:extLst>
              </p:cNvPr>
              <p:cNvSpPr/>
              <p:nvPr/>
            </p:nvSpPr>
            <p:spPr>
              <a:xfrm>
                <a:off x="722376" y="2783528"/>
                <a:ext cx="10753344" cy="812800"/>
              </a:xfrm>
              <a:prstGeom prst="rect">
                <a:avLst/>
              </a:prstGeom>
              <a:noFill/>
              <a:ln/>
            </p:spPr>
            <p:txBody>
              <a:bodyPr wrap="none" lIns="0" tIns="0" rIns="0" bIns="0" rtlCol="0" anchor="t"/>
              <a:lstStyle/>
              <a:p>
                <a:pPr algn="l" latinLnBrk="1">
                  <a:lnSpc>
                    <a:spcPts val="6400"/>
                  </a:lnSpc>
                </a:pPr>
                <a:r>
                  <a:rPr lang="en-US" altLang="zh-CN" sz="2000" b="0" i="0" dirty="0">
                    <a:solidFill>
                      <a:srgbClr val="000000"/>
                    </a:solidFill>
                    <a:latin typeface="微软雅黑" pitchFamily="34" charset="0"/>
                    <a:ea typeface="微软雅黑" pitchFamily="34" charset="-122"/>
                    <a:cs typeface="微软雅黑" pitchFamily="34" charset="-120"/>
                  </a:rPr>
                  <a:t>(2)原子结构</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mPr>
                      <m:mr>
                        <m:e>
                          <m:groupChr>
                            <m:groupChrPr>
                              <m:chr m:val="→"/>
                              <m:vertJc m:val="bot"/>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groupChrPr>
                            <m:e>
                              <m:r>
                                <a:rPr lang="en-US" altLang="zh-CN" sz="2000" b="0">
                                  <a:solidFill>
                                    <a:srgbClr val="000000"/>
                                  </a:solidFill>
                                  <a:latin typeface="Cambria Math" panose="02040503050406030204" pitchFamily="18" charset="0"/>
                                </a:rPr>
                                <m:t>决定</m:t>
                              </m:r>
                            </m:e>
                          </m:groupCh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元素的化学性质</a:t>
                </a:r>
                <a:endParaRPr lang="en-US" altLang="zh-CN" sz="2000" dirty="0"/>
              </a:p>
            </p:txBody>
          </p:sp>
        </mc:Choice>
        <mc:Fallback xmlns="">
          <p:sp>
            <p:nvSpPr>
              <p:cNvPr id="4" name="P_6_BD#376ce01dd?sp=1&amp;pid=e96be222b&amp;color=0,0,0&amp;vtp=1&amp;bt=1&amp;bbb=1">
                <a:extLst>
                  <a:ext uri="{FF2B5EF4-FFF2-40B4-BE49-F238E27FC236}">
                    <a16:creationId xmlns:a16="http://schemas.microsoft.com/office/drawing/2014/main" id="{7089E3A1-68AE-BC8B-6CD4-585D67257EA8}"/>
                  </a:ext>
                </a:extLst>
              </p:cNvPr>
              <p:cNvSpPr>
                <a:spLocks noRot="1" noChangeAspect="1" noMove="1" noResize="1" noEditPoints="1" noAdjustHandles="1" noChangeArrowheads="1" noChangeShapeType="1" noTextEdit="1"/>
              </p:cNvSpPr>
              <p:nvPr/>
            </p:nvSpPr>
            <p:spPr>
              <a:xfrm>
                <a:off x="722376" y="2783528"/>
                <a:ext cx="10753344" cy="812800"/>
              </a:xfrm>
              <a:prstGeom prst="rect">
                <a:avLst/>
              </a:prstGeom>
              <a:blipFill>
                <a:blip r:embed="rId5"/>
                <a:stretch>
                  <a:fillRect l="-1474"/>
                </a:stretch>
              </a:blipFill>
              <a:ln/>
            </p:spPr>
            <p:txBody>
              <a:bodyPr/>
              <a:lstStyle/>
              <a:p>
                <a:r>
                  <a:rPr lang="zh-CN" altLang="en-US">
                    <a:noFill/>
                  </a:rPr>
                  <a:t> </a:t>
                </a:r>
              </a:p>
            </p:txBody>
          </p:sp>
        </mc:Fallback>
      </mc:AlternateContent>
      <p:pic>
        <p:nvPicPr>
          <p:cNvPr id="5" name="P_6_BD#376ce01dd?pid=e96be222b&amp;color=0,0,0&amp;tib=255,255,255&amp;vtp=1" descr="preencoded.png">
            <a:extLst>
              <a:ext uri="{FF2B5EF4-FFF2-40B4-BE49-F238E27FC236}">
                <a16:creationId xmlns:a16="http://schemas.microsoft.com/office/drawing/2014/main" id="{73BAD1D1-DE5B-B634-BA7D-BDE80AACD45C}"/>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306824" y="3723328"/>
            <a:ext cx="3584448" cy="11795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4#5a8fb3dfd.fixed?pid=15c569654&amp;color=100,146,38&amp;vtp=1&amp;bbb=1"/>
          <p:cNvSpPr/>
          <p:nvPr/>
        </p:nvSpPr>
        <p:spPr>
          <a:xfrm>
            <a:off x="5120640" y="969264"/>
            <a:ext cx="1947672" cy="1078992"/>
          </a:xfrm>
          <a:prstGeom prst="rect">
            <a:avLst/>
          </a:prstGeom>
          <a:noFill/>
          <a:ln/>
        </p:spPr>
        <p:txBody>
          <a:bodyPr wrap="none" lIns="0" tIns="0" rIns="0" bIns="0" rtlCol="0" anchor="ctr"/>
          <a:lstStyle/>
          <a:p>
            <a:pPr algn="ctr" latinLnBrk="1">
              <a:lnSpc>
                <a:spcPts val="7500"/>
              </a:lnSpc>
            </a:pPr>
            <a:r>
              <a:rPr lang="en-US" altLang="zh-CN" sz="6000" b="1" i="0" dirty="0">
                <a:solidFill>
                  <a:srgbClr val="649226"/>
                </a:solidFill>
                <a:latin typeface="微软雅黑" pitchFamily="34" charset="0"/>
                <a:ea typeface="微软雅黑" pitchFamily="34" charset="-122"/>
                <a:cs typeface="微软雅黑" pitchFamily="34" charset="-120"/>
              </a:rPr>
              <a:t>02</a:t>
            </a:r>
            <a:endParaRPr lang="en-US" altLang="zh-CN" sz="6000" dirty="0"/>
          </a:p>
        </p:txBody>
      </p:sp>
      <p:sp>
        <p:nvSpPr>
          <p:cNvPr id="3" name="C_4#5a8fb3dfd.fixed?pid=15c56965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元素周期律</a:t>
            </a:r>
            <a:endParaRPr lang="en-US" altLang="zh-CN" sz="4400" dirty="0"/>
          </a:p>
        </p:txBody>
      </p:sp>
      <p:pic>
        <p:nvPicPr>
          <p:cNvPr id="4" name="C_4#5a8fb3dfd.fixed?pid=15c569654&amp;color=0,0,0&amp;tib=255,255,255&amp;vtp=1" descr="preencoded.png"/>
          <p:cNvPicPr>
            <a:picLocks noChangeAspect="1"/>
          </p:cNvPicPr>
          <p:nvPr/>
        </p:nvPicPr>
        <p:blipFill>
          <a:blip r:embed="rId3"/>
          <a:stretch>
            <a:fillRect/>
          </a:stretch>
        </p:blipFill>
        <p:spPr>
          <a:xfrm>
            <a:off x="9866376" y="4480560"/>
            <a:ext cx="402336" cy="438912"/>
          </a:xfrm>
          <a:prstGeom prst="rect">
            <a:avLst/>
          </a:prstGeom>
        </p:spPr>
      </p:pic>
      <p:sp>
        <p:nvSpPr>
          <p:cNvPr id="5" name="C_4_BD#5a8fb3dfd.fixed?pid=15c569654&amp;color=255,255,255&amp;vtp=1&amp;bbb=1"/>
          <p:cNvSpPr/>
          <p:nvPr/>
        </p:nvSpPr>
        <p:spPr>
          <a:xfrm>
            <a:off x="10405872" y="4425696"/>
            <a:ext cx="1709928" cy="566928"/>
          </a:xfrm>
          <a:prstGeom prst="rect">
            <a:avLst/>
          </a:prstGeom>
          <a:noFill/>
          <a:ln/>
        </p:spPr>
        <p:txBody>
          <a:bodyPr wrap="none" lIns="0" tIns="0" rIns="0" bIns="0" rtlCol="0" anchor="ctr"/>
          <a:lstStyle/>
          <a:p>
            <a:pPr algn="l" latinLnBrk="1">
              <a:lnSpc>
                <a:spcPts val="3400"/>
              </a:lnSpc>
            </a:pPr>
            <a:r>
              <a:rPr lang="en-US" altLang="zh-CN" sz="2800" b="1" i="0" dirty="0">
                <a:solidFill>
                  <a:srgbClr val="FFFFFF"/>
                </a:solidFill>
                <a:latin typeface="SimHei" pitchFamily="34" charset="0"/>
                <a:ea typeface="SimHei" pitchFamily="34" charset="-122"/>
                <a:cs typeface="SimHei" pitchFamily="34" charset="-120"/>
              </a:rPr>
              <a:t>教材梳理</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6_BD#376ce01dd?sp=1&amp;pid=e96be222b&amp;color=0,0,0&amp;vtp=1&amp;bt=1&amp;bbb=1"/>
              <p:cNvSpPr/>
              <p:nvPr/>
            </p:nvSpPr>
            <p:spPr>
              <a:xfrm>
                <a:off x="722376" y="972000"/>
                <a:ext cx="10753344" cy="850900"/>
              </a:xfrm>
              <a:prstGeom prst="rect">
                <a:avLst/>
              </a:prstGeom>
              <a:noFill/>
              <a:ln/>
            </p:spPr>
            <p:txBody>
              <a:bodyPr wrap="none" lIns="0" tIns="0" rIns="0" bIns="0" rtlCol="0" anchor="t"/>
              <a:lstStyle/>
              <a:p>
                <a:pPr algn="l" latinLnBrk="1">
                  <a:lnSpc>
                    <a:spcPts val="6700"/>
                  </a:lnSpc>
                </a:pPr>
                <a:r>
                  <a:rPr lang="en-US" altLang="zh-CN" sz="2000" b="0" i="0" dirty="0">
                    <a:solidFill>
                      <a:srgbClr val="000000"/>
                    </a:solidFill>
                    <a:latin typeface="微软雅黑" pitchFamily="34" charset="0"/>
                    <a:ea typeface="微软雅黑" pitchFamily="34" charset="-122"/>
                    <a:cs typeface="微软雅黑" pitchFamily="34" charset="-120"/>
                  </a:rPr>
                  <a:t>(3)位置</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mPr>
                      <m:mr>
                        <m:e>
                          <m:r>
                            <a:rPr lang="en-US" altLang="zh-CN" sz="2000" b="0">
                              <a:solidFill>
                                <a:srgbClr val="000000"/>
                              </a:solidFill>
                              <a:latin typeface="Cambria Math" panose="02040503050406030204" pitchFamily="18" charset="0"/>
                            </a:rPr>
                            <m:t>体现</m:t>
                          </m:r>
                        </m:e>
                      </m:mr>
                      <m:mr>
                        <m:e>
                          <m:groupChr>
                            <m:groupChrPr>
                              <m:chr m:val="→"/>
                              <m:pos m:val="top"/>
                              <m:ctrlPr>
                                <a:rPr lang="en-US" altLang="zh-CN" sz="2000" b="0" i="1">
                                  <a:solidFill>
                                    <a:srgbClr val="000000"/>
                                  </a:solidFill>
                                  <a:latin typeface="Cambria Math" panose="02040503050406030204" pitchFamily="18" charset="0"/>
                                </a:rPr>
                              </m:ctrlPr>
                            </m:groupChrPr>
                            <m:e>
                              <m:r>
                                <a:rPr lang="en-US" altLang="zh-CN" sz="2000" b="0">
                                  <a:solidFill>
                                    <a:srgbClr val="000000"/>
                                  </a:solidFill>
                                  <a:latin typeface="Cambria Math" panose="02040503050406030204" pitchFamily="18" charset="0"/>
                                </a:rPr>
                                <m:t>或推测</m:t>
                              </m:r>
                            </m:e>
                          </m:groupCh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原子结构和元素性质</a:t>
                </a:r>
                <a:endParaRPr lang="en-US" altLang="zh-CN" sz="2000" dirty="0"/>
              </a:p>
            </p:txBody>
          </p:sp>
        </mc:Choice>
        <mc:Fallback xmlns="">
          <p:sp>
            <p:nvSpPr>
              <p:cNvPr id="2" name="P_6_BD#376ce01dd?sp=1&amp;pid=e96be222b&amp;color=0,0,0&amp;vtp=1&amp;bt=1&amp;bbb=1"/>
              <p:cNvSpPr>
                <a:spLocks noRot="1" noChangeAspect="1" noMove="1" noResize="1" noEditPoints="1" noAdjustHandles="1" noChangeArrowheads="1" noChangeShapeType="1" noTextEdit="1"/>
              </p:cNvSpPr>
              <p:nvPr/>
            </p:nvSpPr>
            <p:spPr>
              <a:xfrm>
                <a:off x="722376" y="972000"/>
                <a:ext cx="10753344" cy="850900"/>
              </a:xfrm>
              <a:prstGeom prst="rect">
                <a:avLst/>
              </a:prstGeom>
              <a:blipFill>
                <a:blip r:embed="rId3"/>
                <a:stretch>
                  <a:fillRect l="-1474" b="-714"/>
                </a:stretch>
              </a:blipFill>
              <a:ln/>
            </p:spPr>
            <p:txBody>
              <a:bodyPr/>
              <a:lstStyle/>
              <a:p>
                <a:r>
                  <a:rPr lang="zh-CN" altLang="en-US">
                    <a:noFill/>
                  </a:rPr>
                  <a:t> </a:t>
                </a:r>
              </a:p>
            </p:txBody>
          </p:sp>
        </mc:Fallback>
      </mc:AlternateContent>
      <p:pic>
        <p:nvPicPr>
          <p:cNvPr id="3" name="P_6_BD#376ce01dd?pid=e96be222b&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94760" y="1945328"/>
            <a:ext cx="4599432"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4#d78cab4c2.fixed?pid=15c569654&amp;color=100,146,38&amp;vtp=1&amp;bbb=1"/>
          <p:cNvSpPr/>
          <p:nvPr/>
        </p:nvSpPr>
        <p:spPr>
          <a:xfrm>
            <a:off x="5120640" y="969264"/>
            <a:ext cx="1947672" cy="1078992"/>
          </a:xfrm>
          <a:prstGeom prst="rect">
            <a:avLst/>
          </a:prstGeom>
          <a:noFill/>
          <a:ln/>
        </p:spPr>
        <p:txBody>
          <a:bodyPr wrap="none" lIns="0" tIns="0" rIns="0" bIns="0" rtlCol="0" anchor="ctr"/>
          <a:lstStyle/>
          <a:p>
            <a:pPr algn="ctr" latinLnBrk="1">
              <a:lnSpc>
                <a:spcPts val="7500"/>
              </a:lnSpc>
            </a:pPr>
            <a:r>
              <a:rPr lang="en-US" altLang="zh-CN" sz="6000" b="1" i="0" dirty="0">
                <a:solidFill>
                  <a:srgbClr val="649226"/>
                </a:solidFill>
                <a:latin typeface="微软雅黑" pitchFamily="34" charset="0"/>
                <a:ea typeface="微软雅黑" pitchFamily="34" charset="-122"/>
                <a:cs typeface="微软雅黑" pitchFamily="34" charset="-120"/>
              </a:rPr>
              <a:t>02</a:t>
            </a:r>
            <a:endParaRPr lang="en-US" altLang="zh-CN" sz="6000" dirty="0"/>
          </a:p>
        </p:txBody>
      </p:sp>
      <p:sp>
        <p:nvSpPr>
          <p:cNvPr id="3" name="C_4#d78cab4c2.fixed?pid=15c56965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元素周期律</a:t>
            </a:r>
            <a:endParaRPr lang="en-US" altLang="zh-CN" sz="4400" dirty="0"/>
          </a:p>
        </p:txBody>
      </p:sp>
      <p:pic>
        <p:nvPicPr>
          <p:cNvPr id="4" name="C_4#d78cab4c2.fixed?pid=15c569654&amp;color=0,0,0&amp;tib=255,255,255&amp;vtp=1" descr="preencoded.png"/>
          <p:cNvPicPr>
            <a:picLocks noChangeAspect="1"/>
          </p:cNvPicPr>
          <p:nvPr/>
        </p:nvPicPr>
        <p:blipFill>
          <a:blip r:embed="rId3"/>
          <a:stretch>
            <a:fillRect/>
          </a:stretch>
        </p:blipFill>
        <p:spPr>
          <a:xfrm>
            <a:off x="9866376" y="4480560"/>
            <a:ext cx="402336" cy="438912"/>
          </a:xfrm>
          <a:prstGeom prst="rect">
            <a:avLst/>
          </a:prstGeom>
        </p:spPr>
      </p:pic>
      <p:sp>
        <p:nvSpPr>
          <p:cNvPr id="5" name="C_4_BD#d78cab4c2.fixed?pid=15c569654&amp;color=255,255,255&amp;vtp=1&amp;bbb=1"/>
          <p:cNvSpPr/>
          <p:nvPr/>
        </p:nvSpPr>
        <p:spPr>
          <a:xfrm>
            <a:off x="10405872" y="4425696"/>
            <a:ext cx="1709928" cy="566928"/>
          </a:xfrm>
          <a:prstGeom prst="rect">
            <a:avLst/>
          </a:prstGeom>
          <a:noFill/>
          <a:ln/>
        </p:spPr>
        <p:txBody>
          <a:bodyPr wrap="none" lIns="0" tIns="0" rIns="0" bIns="0" rtlCol="0" anchor="ctr"/>
          <a:lstStyle/>
          <a:p>
            <a:pPr algn="l" latinLnBrk="1">
              <a:lnSpc>
                <a:spcPts val="3400"/>
              </a:lnSpc>
            </a:pPr>
            <a:r>
              <a:rPr lang="en-US" altLang="zh-CN" sz="2800" b="1" i="0" dirty="0">
                <a:solidFill>
                  <a:srgbClr val="FFFFFF"/>
                </a:solidFill>
                <a:latin typeface="SimHei" pitchFamily="34" charset="0"/>
                <a:ea typeface="SimHei" pitchFamily="34" charset="-122"/>
                <a:cs typeface="SimHei" pitchFamily="34" charset="-120"/>
              </a:rPr>
              <a:t>典例剖析</a:t>
            </a:r>
            <a:endParaRPr lang="en-US" altLang="zh-CN" sz="2800" dirty="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6_BD.1_1#0c8c1efd6?vopoq=1&amp;pid=33e53cc9d&amp;color=0,0,0&amp;vtp=1&amp;bt=1&amp;bbb=1"/>
          <p:cNvSpPr/>
          <p:nvPr/>
        </p:nvSpPr>
        <p:spPr>
          <a:xfrm>
            <a:off x="722376" y="972000"/>
            <a:ext cx="10753344" cy="385953"/>
          </a:xfrm>
          <a:prstGeom prst="rect">
            <a:avLst/>
          </a:prstGeom>
          <a:noFill/>
          <a:ln/>
        </p:spPr>
        <p:txBody>
          <a:bodyPr wrap="none" lIns="0" tIns="0" rIns="0" bIns="0" rtlCol="0" anchor="t"/>
          <a:lstStyle/>
          <a:p>
            <a:pPr algn="l" latinLnBrk="1">
              <a:lnSpc>
                <a:spcPts val="3400"/>
              </a:lnSpc>
            </a:pPr>
            <a:r>
              <a:rPr lang="en-US" altLang="zh-CN" sz="2000" b="1" i="0" dirty="0">
                <a:solidFill>
                  <a:srgbClr val="000000"/>
                </a:solidFill>
                <a:latin typeface="微软雅黑" pitchFamily="34" charset="0"/>
                <a:ea typeface="微软雅黑" pitchFamily="34" charset="-122"/>
                <a:cs typeface="微软雅黑" pitchFamily="34" charset="-120"/>
              </a:rPr>
              <a:t>例1</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有关主族元素粒子半径的变化规律不正确的是(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_1#0c8c1efd6.bracket?vopoq=1&amp;pid=33e53cc9d&amp;color=0,0,0&amp;vpa=1&amp;vtp=1"/>
          <p:cNvSpPr/>
          <p:nvPr/>
        </p:nvSpPr>
        <p:spPr>
          <a:xfrm>
            <a:off x="6542151" y="952950"/>
            <a:ext cx="374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mc:AlternateContent xmlns:mc="http://schemas.openxmlformats.org/markup-compatibility/2006" xmlns:a14="http://schemas.microsoft.com/office/drawing/2010/main">
        <mc:Choice Requires="a14">
          <p:sp>
            <p:nvSpPr>
              <p:cNvPr id="4" name="QC_6_BD.1_2#0c8c1efd6.choices?vopoq=1&amp;pid=33e53cc9d&amp;color=0,0,0&amp;vtp=1&amp;bbb=1"/>
              <p:cNvSpPr/>
              <p:nvPr/>
            </p:nvSpPr>
            <p:spPr>
              <a:xfrm>
                <a:off x="722376" y="1419674"/>
                <a:ext cx="10753344" cy="1781302"/>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A.当电子层数相同时，核电荷数越大，原子半径越大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.当最外层电子数相同时，质子数越多，原子半径越大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p:txBody>
          </p:sp>
        </mc:Choice>
        <mc:Fallback xmlns="">
          <p:sp>
            <p:nvSpPr>
              <p:cNvPr id="4" name="QC_6_BD.1_2#0c8c1efd6.choices?vopoq=1&amp;pid=33e53cc9d&amp;color=0,0,0&amp;vtp=1&amp;bbb=1"/>
              <p:cNvSpPr>
                <a:spLocks noRot="1" noChangeAspect="1" noMove="1" noResize="1" noEditPoints="1" noAdjustHandles="1" noChangeArrowheads="1" noChangeShapeType="1" noTextEdit="1"/>
              </p:cNvSpPr>
              <p:nvPr/>
            </p:nvSpPr>
            <p:spPr>
              <a:xfrm>
                <a:off x="722376" y="1419674"/>
                <a:ext cx="10753344" cy="1781302"/>
              </a:xfrm>
              <a:prstGeom prst="rect">
                <a:avLst/>
              </a:prstGeom>
              <a:blipFill>
                <a:blip r:embed="rId3"/>
                <a:stretch>
                  <a:fillRect l="-1474" b="-85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3_1#0c8c1efd6?vopoq=1&amp;pid=33e53cc9d&amp;color=0,0,0&amp;vtp=1&amp;bt=1&amp;bbb=1&amp;hb=1"/>
              <p:cNvSpPr/>
              <p:nvPr/>
            </p:nvSpPr>
            <p:spPr>
              <a:xfrm>
                <a:off x="722376" y="972000"/>
                <a:ext cx="10753344" cy="2764790"/>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当电子层数相同时，核电荷数越大，原子半径越小，故A错误；最外层电子数相同</a:t>
                </a:r>
                <a:r>
                  <a:rPr lang="en-US" altLang="zh-CN" sz="2000" b="0" i="0">
                    <a:solidFill>
                      <a:srgbClr val="000000"/>
                    </a:solidFill>
                    <a:latin typeface="微软雅黑" pitchFamily="34" charset="0"/>
                    <a:ea typeface="微软雅黑" pitchFamily="34" charset="-122"/>
                    <a:cs typeface="微软雅黑" pitchFamily="34" charset="-120"/>
                  </a:rPr>
                  <a:t>，说明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为同主族元素</a:t>
                </a:r>
                <a:r>
                  <a:rPr lang="en-US" altLang="zh-CN" sz="2000" b="0" i="0" dirty="0">
                    <a:solidFill>
                      <a:srgbClr val="000000"/>
                    </a:solidFill>
                    <a:latin typeface="微软雅黑" pitchFamily="34" charset="0"/>
                    <a:ea typeface="微软雅黑" pitchFamily="34" charset="-122"/>
                    <a:cs typeface="微软雅黑" pitchFamily="34" charset="-120"/>
                  </a:rPr>
                  <a:t>，质子数越多，核外电子层数越多，原子半径越大，故B正确；电子层数越多</a:t>
                </a:r>
                <a:r>
                  <a:rPr lang="en-US" altLang="zh-CN" sz="2000" b="0" i="0">
                    <a:solidFill>
                      <a:srgbClr val="000000"/>
                    </a:solidFill>
                    <a:latin typeface="微软雅黑" pitchFamily="34" charset="0"/>
                    <a:ea typeface="微软雅黑" pitchFamily="34" charset="-122"/>
                    <a:cs typeface="微软雅黑" pitchFamily="34" charset="-120"/>
                  </a:rPr>
                  <a:t>，离</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子半径越大</a:t>
                </a:r>
                <a:r>
                  <a:rPr lang="en-US" altLang="zh-CN" sz="2000" b="0" i="0" dirty="0">
                    <a:solidFill>
                      <a:srgbClr val="000000"/>
                    </a:solidFill>
                    <a:latin typeface="微软雅黑" pitchFamily="34" charset="0"/>
                    <a:ea typeface="微软雅黑" pitchFamily="34" charset="-122"/>
                    <a:cs typeface="微软雅黑" pitchFamily="34" charset="-120"/>
                  </a:rPr>
                  <a:t>，电子层数相同时，核电荷数越大，离子半径越小</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2000" b="0" i="0" dirty="0">
                    <a:solidFill>
                      <a:srgbClr val="000000"/>
                    </a:solidFill>
                    <a:latin typeface="微软雅黑" pitchFamily="34" charset="0"/>
                    <a:ea typeface="微软雅黑" pitchFamily="34" charset="-122"/>
                    <a:cs typeface="微软雅黑" pitchFamily="34" charset="-120"/>
                  </a:rPr>
                  <a:t>核外有3个电子层</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3700"/>
                  </a:lnSpc>
                </a:pP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2000" b="0" i="0" dirty="0">
                    <a:solidFill>
                      <a:srgbClr val="000000"/>
                    </a:solidFill>
                    <a:latin typeface="微软雅黑" pitchFamily="34" charset="0"/>
                    <a:ea typeface="微软雅黑" pitchFamily="34" charset="-122"/>
                    <a:cs typeface="微软雅黑" pitchFamily="34" charset="-120"/>
                  </a:rPr>
                  <a:t>核外均为2个电子层，核电荷数</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700"/>
                  </a:lnSpc>
                </a:pPr>
                <a14:m>
                  <m:oMath xmlns:m="http://schemas.openxmlformats.org/officeDocument/2006/math">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Mg</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)&gt;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，故C正确；电子层数越多，离子半径越大</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800"/>
                  </a:lnSpc>
                </a:pPr>
                <a14:m>
                  <m:oMath xmlns:m="http://schemas.openxmlformats.org/officeDocument/2006/math">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F</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Br</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a:solidFill>
                          <a:srgbClr val="000000"/>
                        </a:solidFill>
                        <a:latin typeface="Cambria Math" panose="02040503050406030204" pitchFamily="18" charset="0"/>
                        <a:ea typeface="微软雅黑" pitchFamily="34" charset="-122"/>
                        <a:cs typeface="微软雅黑" pitchFamily="34" charset="-120"/>
                      </a:rPr>
                      <m:t>)&lt;</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𝑟</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，故D正确。</a:t>
                </a:r>
                <a:endParaRPr lang="en-US" altLang="zh-CN" sz="2200" dirty="0"/>
              </a:p>
            </p:txBody>
          </p:sp>
        </mc:Choice>
        <mc:Fallback xmlns="">
          <p:sp>
            <p:nvSpPr>
              <p:cNvPr id="2" name="QC_6_AS.3_1#0c8c1efd6?vopoq=1&amp;pid=33e53cc9d&amp;color=0,0,0&amp;vtp=1&amp;bt=1&amp;bbb=1&amp;hb=1"/>
              <p:cNvSpPr>
                <a:spLocks noRot="1" noChangeAspect="1" noMove="1" noResize="1" noEditPoints="1" noAdjustHandles="1" noChangeArrowheads="1" noChangeShapeType="1" noTextEdit="1"/>
              </p:cNvSpPr>
              <p:nvPr/>
            </p:nvSpPr>
            <p:spPr>
              <a:xfrm>
                <a:off x="722376" y="972000"/>
                <a:ext cx="10753344" cy="2764790"/>
              </a:xfrm>
              <a:prstGeom prst="rect">
                <a:avLst/>
              </a:prstGeom>
              <a:blipFill>
                <a:blip r:embed="rId3"/>
                <a:stretch>
                  <a:fillRect l="-1587" b="-5507"/>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B_6_BD.4_1#7647f7e53?vopoq=1&amp;pid=13fcab0b3&amp;color=0,0,0&amp;vtp=1&amp;bt=1&amp;bbb=1"/>
          <p:cNvSpPr/>
          <p:nvPr/>
        </p:nvSpPr>
        <p:spPr>
          <a:xfrm>
            <a:off x="722376" y="972000"/>
            <a:ext cx="10753344" cy="385953"/>
          </a:xfrm>
          <a:prstGeom prst="rect">
            <a:avLst/>
          </a:prstGeom>
          <a:noFill/>
          <a:ln/>
        </p:spPr>
        <p:txBody>
          <a:bodyPr wrap="none" lIns="0" tIns="0" rIns="0" bIns="0" rtlCol="0" anchor="t"/>
          <a:lstStyle/>
          <a:p>
            <a:pPr algn="l" latinLnBrk="1">
              <a:lnSpc>
                <a:spcPts val="3400"/>
              </a:lnSpc>
            </a:pPr>
            <a:r>
              <a:rPr lang="en-US" altLang="zh-CN" sz="2000" b="1" i="0" dirty="0">
                <a:solidFill>
                  <a:srgbClr val="000000"/>
                </a:solidFill>
                <a:latin typeface="微软雅黑" pitchFamily="34" charset="0"/>
                <a:ea typeface="微软雅黑" pitchFamily="34" charset="-122"/>
                <a:cs typeface="微软雅黑" pitchFamily="34" charset="-120"/>
              </a:rPr>
              <a:t>例2</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仿宋" pitchFamily="34" charset="0"/>
                <a:ea typeface="仿宋" pitchFamily="34" charset="-122"/>
                <a:cs typeface="仿宋" pitchFamily="34" charset="-120"/>
              </a:rPr>
              <a:t>[山东泰安2024高一月考]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根据表中的事实无法得出推论的是(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30" name="QB_6_BD.4_2#7647f7e53?colgroup=4,20,15&amp;vopoq=1&amp;pid=13fcab0b3&amp;color=0,0,0&amp;vtp=1&amp;bbb=1"/>
              <p:cNvGraphicFramePr>
                <a:graphicFrameLocks noGrp="1"/>
              </p:cNvGraphicFramePr>
              <p:nvPr>
                <p:extLst>
                  <p:ext uri="{D42A27DB-BD31-4B8C-83A1-F6EECF244321}">
                    <p14:modId xmlns:p14="http://schemas.microsoft.com/office/powerpoint/2010/main" val="3877686815"/>
                  </p:ext>
                </p:extLst>
              </p:nvPr>
            </p:nvGraphicFramePr>
            <p:xfrm>
              <a:off x="722376" y="1494477"/>
              <a:ext cx="10725912" cy="2126488"/>
            </p:xfrm>
            <a:graphic>
              <a:graphicData uri="http://schemas.openxmlformats.org/drawingml/2006/table">
                <a:tbl>
                  <a:tblPr/>
                  <a:tblGrid>
                    <a:gridCol w="1271016">
                      <a:extLst>
                        <a:ext uri="{9D8B030D-6E8A-4147-A177-3AD203B41FA5}">
                          <a16:colId xmlns:a16="http://schemas.microsoft.com/office/drawing/2014/main" val="20000"/>
                        </a:ext>
                      </a:extLst>
                    </a:gridCol>
                    <a:gridCol w="5376672">
                      <a:extLst>
                        <a:ext uri="{9D8B030D-6E8A-4147-A177-3AD203B41FA5}">
                          <a16:colId xmlns:a16="http://schemas.microsoft.com/office/drawing/2014/main" val="20001"/>
                        </a:ext>
                      </a:extLst>
                    </a:gridCol>
                    <a:gridCol w="407822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推论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与冷水反应</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比</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更剧烈</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金属性：</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的碱性强于</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金属性：</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的酸性比</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热稳定性比</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30" name="QB_6_BD.4_2#7647f7e53?colgroup=4,20,15&amp;vopoq=1&amp;pid=13fcab0b3&amp;color=0,0,0&amp;vtp=1&amp;bbb=1"/>
              <p:cNvGraphicFramePr>
                <a:graphicFrameLocks noGrp="1"/>
              </p:cNvGraphicFramePr>
              <p:nvPr>
                <p:extLst>
                  <p:ext uri="{D42A27DB-BD31-4B8C-83A1-F6EECF244321}">
                    <p14:modId xmlns:p14="http://schemas.microsoft.com/office/powerpoint/2010/main" val="3877686815"/>
                  </p:ext>
                </p:extLst>
              </p:nvPr>
            </p:nvGraphicFramePr>
            <p:xfrm>
              <a:off x="722376" y="1494477"/>
              <a:ext cx="10725912" cy="2126488"/>
            </p:xfrm>
            <a:graphic>
              <a:graphicData uri="http://schemas.openxmlformats.org/drawingml/2006/table">
                <a:tbl>
                  <a:tblPr/>
                  <a:tblGrid>
                    <a:gridCol w="1271016">
                      <a:extLst>
                        <a:ext uri="{9D8B030D-6E8A-4147-A177-3AD203B41FA5}">
                          <a16:colId xmlns:a16="http://schemas.microsoft.com/office/drawing/2014/main" val="20000"/>
                        </a:ext>
                      </a:extLst>
                    </a:gridCol>
                    <a:gridCol w="5376672">
                      <a:extLst>
                        <a:ext uri="{9D8B030D-6E8A-4147-A177-3AD203B41FA5}">
                          <a16:colId xmlns:a16="http://schemas.microsoft.com/office/drawing/2014/main" val="20001"/>
                        </a:ext>
                      </a:extLst>
                    </a:gridCol>
                    <a:gridCol w="407822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推论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810" t="-100000" r="-76077" b="-3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3229" t="-100000" r="-299" b="-327143"/>
                          </a:stretch>
                        </a:blipFill>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810" t="-200000" r="-76077" b="-2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3229" t="-200000" r="-299" b="-227143"/>
                          </a:stretch>
                        </a:blipFill>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810" t="-300000" r="-76077" b="-1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3229" t="-300000" r="-299" b="-127143"/>
                          </a:stretch>
                        </a:blipFill>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3810" t="-400000" r="-76077" b="-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63229" t="-400000" r="-299" b="-27143"/>
                          </a:stretch>
                        </a:blipFill>
                      </a:tcPr>
                    </a:tc>
                    <a:extLst>
                      <a:ext uri="{0D108BD9-81ED-4DB2-BD59-A6C34878D82A}">
                        <a16:rowId xmlns:a16="http://schemas.microsoft.com/office/drawing/2014/main" val="10004"/>
                      </a:ext>
                    </a:extLst>
                  </a:tr>
                </a:tbl>
              </a:graphicData>
            </a:graphic>
          </p:graphicFrame>
        </mc:Fallback>
      </mc:AlternateContent>
      <p:sp>
        <p:nvSpPr>
          <p:cNvPr id="4" name="QB_6_AN.5_1#7647f7e53.bracket?vopoq=1&amp;pid=13fcab0b3&amp;color=0,0,0&amp;vpa=2&amp;vtp=1"/>
          <p:cNvSpPr/>
          <p:nvPr/>
        </p:nvSpPr>
        <p:spPr>
          <a:xfrm>
            <a:off x="8066151" y="952950"/>
            <a:ext cx="35560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AS.6_1#7647f7e53?vopoq=1&amp;pid=13fcab0b3&amp;color=0,0,0&amp;vtp=1&amp;bt=1&amp;bbb=1&amp;hb=1"/>
              <p:cNvSpPr/>
              <p:nvPr/>
            </p:nvSpPr>
            <p:spPr>
              <a:xfrm>
                <a:off x="722376" y="972000"/>
                <a:ext cx="10753344" cy="2460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与冷水反应比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与冷水反应剧烈，说明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的金属性比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强，即金属性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A不</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符合题意</a:t>
                </a:r>
                <a:r>
                  <a:rPr lang="en-US" altLang="zh-CN" sz="2000" b="0" i="0" dirty="0">
                    <a:solidFill>
                      <a:srgbClr val="000000"/>
                    </a:solidFill>
                    <a:latin typeface="微软雅黑" pitchFamily="34" charset="0"/>
                    <a:ea typeface="微软雅黑" pitchFamily="34" charset="-122"/>
                    <a:cs typeface="微软雅黑" pitchFamily="34" charset="-120"/>
                  </a:rPr>
                  <a:t>；最高价氧化物对应水化物的碱性越强，金属性越强</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的碱性强于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所以金属性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，B不符合题意；最高价含氧酸的酸性越强，元素非金属性越强，但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不是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的最高价含氧酸，不能得出推论，C符合题意；元素非金属性越强，</a:t>
                </a:r>
                <a:r>
                  <a:rPr lang="en-US" altLang="zh-CN" sz="2000" b="0" i="0">
                    <a:solidFill>
                      <a:srgbClr val="000000"/>
                    </a:solidFill>
                    <a:latin typeface="微软雅黑" pitchFamily="34" charset="0"/>
                    <a:ea typeface="微软雅黑" pitchFamily="34" charset="-122"/>
                    <a:cs typeface="微软雅黑" pitchFamily="34" charset="-120"/>
                  </a:rPr>
                  <a:t>其简单氢化物越稳定</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38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热稳定性比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强，因此非金属性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，D不符合题意。</a:t>
                </a:r>
                <a:endParaRPr lang="en-US" altLang="zh-CN" sz="2200" dirty="0"/>
              </a:p>
            </p:txBody>
          </p:sp>
        </mc:Choice>
        <mc:Fallback xmlns="">
          <p:sp>
            <p:nvSpPr>
              <p:cNvPr id="2" name="QB_6_AS.6_1#7647f7e53?vopoq=1&amp;pid=13fcab0b3&amp;color=0,0,0&amp;vtp=1&amp;bt=1&amp;bbb=1&amp;hb=1"/>
              <p:cNvSpPr>
                <a:spLocks noRot="1" noChangeAspect="1" noMove="1" noResize="1" noEditPoints="1" noAdjustHandles="1" noChangeArrowheads="1" noChangeShapeType="1" noTextEdit="1"/>
              </p:cNvSpPr>
              <p:nvPr/>
            </p:nvSpPr>
            <p:spPr>
              <a:xfrm>
                <a:off x="722376" y="972000"/>
                <a:ext cx="10753344" cy="2460879"/>
              </a:xfrm>
              <a:prstGeom prst="rect">
                <a:avLst/>
              </a:prstGeom>
              <a:blipFill>
                <a:blip r:embed="rId3"/>
                <a:stretch>
                  <a:fillRect l="-1587" r="-1531" b="-693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P_6#9840f4232?pid=13fcab0b3&amp;color=0,0,0&amp;vtp=1&amp;bt=1&amp;bbb=1"/>
              <p:cNvSpPr/>
              <p:nvPr/>
            </p:nvSpPr>
            <p:spPr>
              <a:xfrm>
                <a:off x="722376" y="972000"/>
                <a:ext cx="10753344" cy="35994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【点拨</a:t>
                </a:r>
                <a:r>
                  <a:rPr lang="en-US" altLang="zh-CN" sz="2000" b="1" i="0">
                    <a:solidFill>
                      <a:srgbClr val="639319"/>
                    </a:solidFill>
                    <a:latin typeface="微软雅黑" pitchFamily="34" charset="0"/>
                    <a:ea typeface="微软雅黑" pitchFamily="34" charset="-122"/>
                    <a:cs typeface="微软雅黑" pitchFamily="34" charset="-120"/>
                  </a:rPr>
                  <a:t>】</a:t>
                </a:r>
                <a:r>
                  <a:rPr lang="en-US" altLang="zh-CN" sz="2000" b="1" i="0">
                    <a:solidFill>
                      <a:srgbClr val="000000"/>
                    </a:solidFill>
                    <a:latin typeface="微软雅黑" pitchFamily="34" charset="0"/>
                    <a:ea typeface="微软雅黑" pitchFamily="34" charset="-122"/>
                    <a:cs typeface="微软雅黑" pitchFamily="34" charset="-120"/>
                  </a:rPr>
                  <a:t>非金属性强弱比较方法</a:t>
                </a: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(1)根据最高价氧化物对应水化物的酸性强弱比较：酸性越强，非金属性越强，但要注意一定是</a:t>
                </a: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“最高价”。</a:t>
                </a:r>
                <a:endParaRPr kumimoji="0" lang="en-US" altLang="zh-CN" sz="20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(2)根据简单氢化物的稳定性强弱比较：简单氢化物越稳定，非金属性越强。</a:t>
                </a:r>
                <a:endParaRPr kumimoji="0" lang="en-US" altLang="zh-CN" sz="20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(3)根据在周期表中的位置比较：同一周期，主族元素非金属性从左到右逐渐增强；同一主族，元</a:t>
                </a: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素非金属性从上到下逐渐减弱。</a:t>
                </a:r>
                <a:endParaRPr kumimoji="0" lang="en-US" altLang="zh-CN" sz="20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36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微软雅黑" pitchFamily="34" charset="0"/>
                    <a:ea typeface="微软雅黑" pitchFamily="34" charset="-122"/>
                    <a:cs typeface="微软雅黑" pitchFamily="34" charset="-120"/>
                  </a:rPr>
                  <a:t>(4)根据单质与氢气化合的难易程度比较：单质与</a:t>
                </a:r>
                <a:r>
                  <a:rPr kumimoji="0" lang="en-US" altLang="zh-CN" sz="100" b="0" i="0" u="none" strike="noStrike" kern="0" cap="none" spc="-99900" normalizeH="0" baseline="0" noProof="0" dirty="0">
                    <a:ln>
                      <a:noFill/>
                    </a:ln>
                    <a:solidFill>
                      <a:srgbClr val="FFFFFF"/>
                    </a:solidFill>
                    <a:effectLst/>
                    <a:uLnTx/>
                    <a:uFillTx/>
                    <a:latin typeface="微软雅黑" pitchFamily="34" charset="0"/>
                    <a:ea typeface="微软雅黑" pitchFamily="34" charset="-122"/>
                    <a:cs typeface="微软雅黑" pitchFamily="34" charset="-120"/>
                  </a:rPr>
                  <a:t>&lt;m&gt;</a:t>
                </a:r>
                <a14:m>
                  <m:oMath xmlns:m="http://schemas.openxmlformats.org/officeDocument/2006/math">
                    <m:sSub>
                      <m:sSubPr>
                        <m:ctrlPr>
                          <a:rPr kumimoji="0" lang="en-US" altLang="zh-CN" sz="2000" b="0" i="1" u="none" strike="noStrike" kern="1200" cap="none" spc="0" normalizeH="0" baseline="0" noProof="0" dirty="0">
                            <a:ln>
                              <a:noFill/>
                            </a:ln>
                            <a:solidFill>
                              <a:srgbClr val="000000"/>
                            </a:solidFill>
                            <a:effectLst/>
                            <a:uLnTx/>
                            <a:uFillTx/>
                            <a:latin typeface="Cambria Math" panose="02040503050406030204" pitchFamily="18" charset="0"/>
                            <a:ea typeface="微软雅黑" pitchFamily="34" charset="-122"/>
                            <a:cs typeface="微软雅黑" pitchFamily="34" charset="-120"/>
                          </a:rPr>
                        </m:ctrlPr>
                      </m:sSubPr>
                      <m:e>
                        <m:r>
                          <m:rPr>
                            <m:sty m:val="p"/>
                          </m:rPr>
                          <a:rPr kumimoji="0" lang="en-US" altLang="zh-CN" sz="2000" b="0" i="0" u="none" strike="noStrike" kern="1200" cap="none" spc="0" normalizeH="0" baseline="0" noProof="0" dirty="0">
                            <a:ln>
                              <a:noFill/>
                            </a:ln>
                            <a:solidFill>
                              <a:srgbClr val="000000"/>
                            </a:solidFill>
                            <a:effectLst/>
                            <a:uLnTx/>
                            <a:uFillTx/>
                            <a:latin typeface="Cambria Math" panose="02040503050406030204" pitchFamily="18" charset="0"/>
                            <a:ea typeface="微软雅黑" pitchFamily="34" charset="-122"/>
                            <a:cs typeface="微软雅黑" pitchFamily="34" charset="-120"/>
                          </a:rPr>
                          <m:t>H</m:t>
                        </m:r>
                      </m:e>
                      <m:sub>
                        <m:r>
                          <a:rPr kumimoji="0" lang="en-US" altLang="zh-CN" sz="2000" b="0" i="0" u="none" strike="noStrike" kern="1200" cap="none" spc="0" normalizeH="0" baseline="0" noProof="0" dirty="0">
                            <a:ln>
                              <a:noFill/>
                            </a:ln>
                            <a:solidFill>
                              <a:srgbClr val="000000"/>
                            </a:solidFill>
                            <a:effectLst/>
                            <a:uLnTx/>
                            <a:uFillTx/>
                            <a:latin typeface="Cambria Math" panose="02040503050406030204" pitchFamily="18" charset="0"/>
                            <a:ea typeface="微软雅黑" pitchFamily="34" charset="-122"/>
                            <a:cs typeface="微软雅黑" pitchFamily="34" charset="-120"/>
                          </a:rPr>
                          <m:t>2</m:t>
                        </m:r>
                      </m:sub>
                    </m:sSub>
                  </m:oMath>
                </a14:m>
                <a:r>
                  <a:rPr kumimoji="0" lang="en-US" altLang="zh-CN" sz="100" b="0" i="0" u="none" strike="noStrike" kern="0" cap="none" spc="-99900" normalizeH="0" baseline="0" noProof="0" dirty="0">
                    <a:ln>
                      <a:noFill/>
                    </a:ln>
                    <a:solidFill>
                      <a:srgbClr val="FFFFFF"/>
                    </a:solidFill>
                    <a:effectLst/>
                    <a:uLnTx/>
                    <a:uFillTx/>
                    <a:latin typeface="微软雅黑" pitchFamily="34" charset="0"/>
                    <a:ea typeface="微软雅黑" pitchFamily="34" charset="-122"/>
                    <a:cs typeface="微软雅黑" pitchFamily="34" charset="-120"/>
                  </a:rPr>
                  <a:t>&lt;/m&gt;</a:t>
                </a:r>
                <a:r>
                  <a:rPr kumimoji="0" lang="en-US" altLang="zh-CN" sz="2000" b="0" i="0" u="none" strike="noStrike" kern="1200" cap="none" spc="0" normalizeH="0" baseline="0" noProof="0" dirty="0">
                    <a:ln>
                      <a:noFill/>
                    </a:ln>
                    <a:solidFill>
                      <a:srgbClr val="000000"/>
                    </a:solidFill>
                    <a:effectLst/>
                    <a:uLnTx/>
                    <a:uFillTx/>
                    <a:latin typeface="微软雅黑" pitchFamily="34" charset="0"/>
                    <a:ea typeface="微软雅黑" pitchFamily="34" charset="-122"/>
                    <a:cs typeface="微软雅黑" pitchFamily="34" charset="-120"/>
                  </a:rPr>
                  <a:t>越容易化合，非金属性越强。</a:t>
                </a:r>
                <a:endParaRPr kumimoji="0" lang="en-US" altLang="zh-CN" sz="20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35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(5)根据阴离子的还原性强弱比较：阴离子的还原性越强，对应元素的非金属性越弱。</a:t>
                </a:r>
                <a:endParaRPr lang="en-US" altLang="zh-CN" sz="2000" dirty="0"/>
              </a:p>
            </p:txBody>
          </p:sp>
        </mc:Choice>
        <mc:Fallback xmlns="">
          <p:sp>
            <p:nvSpPr>
              <p:cNvPr id="2" name="P_6#9840f4232?pid=13fcab0b3&amp;color=0,0,0&amp;vtp=1&amp;bt=1&amp;bbb=1"/>
              <p:cNvSpPr>
                <a:spLocks noRot="1" noChangeAspect="1" noMove="1" noResize="1" noEditPoints="1" noAdjustHandles="1" noChangeArrowheads="1" noChangeShapeType="1" noTextEdit="1"/>
              </p:cNvSpPr>
              <p:nvPr/>
            </p:nvSpPr>
            <p:spPr>
              <a:xfrm>
                <a:off x="722376" y="972000"/>
                <a:ext cx="10753344" cy="3599434"/>
              </a:xfrm>
              <a:prstGeom prst="rect">
                <a:avLst/>
              </a:prstGeom>
              <a:blipFill>
                <a:blip r:embed="rId3"/>
                <a:stretch>
                  <a:fillRect l="-1474" r="-1361" b="-4230"/>
                </a:stretch>
              </a:blipFill>
              <a:ln/>
            </p:spPr>
            <p:txBody>
              <a:bodyPr/>
              <a:lstStyle/>
              <a:p>
                <a:r>
                  <a:rPr lang="zh-CN" altLang="en-US">
                    <a:noFill/>
                  </a:rPr>
                  <a:t> </a:t>
                </a:r>
              </a:p>
            </p:txBody>
          </p:sp>
        </mc:Fallback>
      </mc:AlternateContent>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_1#d7334b8f3?vopoq=1&amp;pid=5eebcf21c&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例3</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如表是元素周期表的一部分，</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为短周期主族元素，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原子的最外层电子数等于电</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子层数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7_1#d7334b8f3?vopoq=1&amp;pid=5eebcf21c&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r="-1474" b="-17986"/>
                </a:stretch>
              </a:blipFill>
              <a:ln/>
            </p:spPr>
            <p:txBody>
              <a:bodyPr/>
              <a:lstStyle/>
              <a:p>
                <a:r>
                  <a:rPr lang="zh-CN" altLang="en-US">
                    <a:noFill/>
                  </a:rPr>
                  <a:t> </a:t>
                </a:r>
              </a:p>
            </p:txBody>
          </p:sp>
        </mc:Fallback>
      </mc:AlternateContent>
      <p:sp>
        <p:nvSpPr>
          <p:cNvPr id="3" name="QC_6_AN.8_1#d7334b8f3.bracket?vopoq=1&amp;pid=5eebcf21c&amp;color=0,0,0&amp;vpa=3&amp;vtp=1"/>
          <p:cNvSpPr/>
          <p:nvPr/>
        </p:nvSpPr>
        <p:spPr>
          <a:xfrm>
            <a:off x="4211701" y="1410150"/>
            <a:ext cx="385763"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pic>
        <p:nvPicPr>
          <p:cNvPr id="4" name="QC_6_BD.7_2#d7334b8f3?htil=2&amp;vopoq=1&amp;pid=5eebcf21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0215801" y="1947613"/>
            <a:ext cx="914400"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7_3#d7334b8f3.choices?htil=2&amp;vopoq=1&amp;pid=5eebcf21c&amp;color=0,0,0&amp;vtp=1&amp;bbb=1"/>
              <p:cNvSpPr/>
              <p:nvPr/>
            </p:nvSpPr>
            <p:spPr>
              <a:xfrm>
                <a:off x="722376" y="1820613"/>
                <a:ext cx="9701784" cy="843153"/>
              </a:xfrm>
              <a:prstGeom prst="rect">
                <a:avLst/>
              </a:prstGeom>
              <a:noFill/>
              <a:ln/>
            </p:spPr>
            <p:txBody>
              <a:bodyPr wrap="none" lIns="0" tIns="0" rIns="0" bIns="0" rtlCol="0" anchor="t"/>
              <a:lstStyle/>
              <a:p>
                <a:pPr latinLnBrk="1">
                  <a:lnSpc>
                    <a:spcPts val="3600"/>
                  </a:lnSpc>
                  <a:tabLst>
                    <a:tab pos="4958842" algn="l"/>
                  </a:tabLst>
                </a:pPr>
                <a:r>
                  <a:rPr lang="en-US" altLang="zh-CN" sz="2000" b="0" i="0" dirty="0">
                    <a:solidFill>
                      <a:srgbClr val="000000"/>
                    </a:solidFill>
                    <a:latin typeface="微软雅黑" pitchFamily="34" charset="0"/>
                    <a:ea typeface="微软雅黑" pitchFamily="34" charset="-122"/>
                    <a:cs typeface="微软雅黑" pitchFamily="34" charset="-120"/>
                  </a:rPr>
                  <a:t>A.原子半径：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.常温常压下，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单质为固态</a:t>
                </a:r>
                <a:endParaRPr lang="en-US" altLang="zh-CN" sz="2000" dirty="0"/>
              </a:p>
              <a:p>
                <a:pPr latinLnBrk="1">
                  <a:lnSpc>
                    <a:spcPts val="3400"/>
                  </a:lnSpc>
                  <a:tabLst>
                    <a:tab pos="4958842"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.简单氢化物稳定性：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的最高价氧化物对应水化物是强碱</a:t>
                </a:r>
                <a:endParaRPr lang="en-US" altLang="zh-CN" sz="2000" dirty="0"/>
              </a:p>
            </p:txBody>
          </p:sp>
        </mc:Choice>
        <mc:Fallback xmlns="">
          <p:sp>
            <p:nvSpPr>
              <p:cNvPr id="5" name="QC_6_BD.7_3#d7334b8f3.choices?htil=2&amp;vopoq=1&amp;pid=5eebcf21c&amp;color=0,0,0&amp;vtp=1&amp;bbb=1"/>
              <p:cNvSpPr>
                <a:spLocks noRot="1" noChangeAspect="1" noMove="1" noResize="1" noEditPoints="1" noAdjustHandles="1" noChangeArrowheads="1" noChangeShapeType="1" noTextEdit="1"/>
              </p:cNvSpPr>
              <p:nvPr/>
            </p:nvSpPr>
            <p:spPr>
              <a:xfrm>
                <a:off x="722376" y="1820613"/>
                <a:ext cx="9701784" cy="843153"/>
              </a:xfrm>
              <a:prstGeom prst="rect">
                <a:avLst/>
              </a:prstGeom>
              <a:blipFill>
                <a:blip r:embed="rId5"/>
                <a:stretch>
                  <a:fillRect l="-1634" b="-1811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9_1#d7334b8f3?vopoq=1&amp;pid=5eebcf21c&amp;color=0,0,0&amp;vtp=1&amp;bt=1&amp;bbb=1&amp;hb=1"/>
              <p:cNvSpPr/>
              <p:nvPr/>
            </p:nvSpPr>
            <p:spPr>
              <a:xfrm>
                <a:off x="722376" y="972000"/>
                <a:ext cx="10753344" cy="2939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为短周期主族元素，观察题图可知</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位于第二周期</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位于第三周</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期</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原子的最外层电子数等于其电子层数，则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由它们在元素周期表中的相对位置可知</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40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原子核外有2个电子层</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原子核外有3个电子层，一般来说</a:t>
                </a:r>
                <a:r>
                  <a:rPr lang="en-US" altLang="zh-CN" sz="2000" b="0" i="0">
                    <a:solidFill>
                      <a:srgbClr val="000000"/>
                    </a:solidFill>
                    <a:latin typeface="微软雅黑" pitchFamily="34" charset="0"/>
                    <a:ea typeface="微软雅黑" pitchFamily="34" charset="-122"/>
                    <a:cs typeface="微软雅黑" pitchFamily="34" charset="-120"/>
                  </a:rPr>
                  <a:t>，电子层数</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越多</a:t>
                </a:r>
                <a:r>
                  <a:rPr lang="en-US" altLang="zh-CN" sz="2000" b="0" i="0" dirty="0">
                    <a:solidFill>
                      <a:srgbClr val="000000"/>
                    </a:solidFill>
                    <a:latin typeface="微软雅黑" pitchFamily="34" charset="0"/>
                    <a:ea typeface="微软雅黑" pitchFamily="34" charset="-122"/>
                    <a:cs typeface="微软雅黑" pitchFamily="34" charset="-120"/>
                  </a:rPr>
                  <a:t>，原子半径越大，故原子半径</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，A正确；常温常压下</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单质是固体，B正确</a:t>
                </a:r>
                <a:r>
                  <a:rPr lang="en-US" altLang="zh-CN" sz="2000" b="0" i="0">
                    <a:solidFill>
                      <a:srgbClr val="000000"/>
                    </a:solidFill>
                    <a:latin typeface="微软雅黑" pitchFamily="34" charset="0"/>
                    <a:ea typeface="微软雅黑" pitchFamily="34" charset="-122"/>
                    <a:cs typeface="微软雅黑" pitchFamily="34" charset="-120"/>
                  </a:rPr>
                  <a:t>；非金</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，故简单氢化物稳定性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的最高价氧化物对应水化物</a:t>
                </a:r>
              </a:p>
              <a:p>
                <a:pPr latinLnBrk="1">
                  <a:lnSpc>
                    <a:spcPts val="35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为两性氢氧化物，不是强碱，D错误。</a:t>
                </a:r>
                <a:endParaRPr lang="en-US" altLang="zh-CN" sz="2200" dirty="0"/>
              </a:p>
            </p:txBody>
          </p:sp>
        </mc:Choice>
        <mc:Fallback xmlns="">
          <p:sp>
            <p:nvSpPr>
              <p:cNvPr id="2" name="QC_6_AS.9_1#d7334b8f3?vopoq=1&amp;pid=5eebcf21c&amp;color=0,0,0&amp;vtp=1&amp;bt=1&amp;bbb=1&amp;hb=1"/>
              <p:cNvSpPr>
                <a:spLocks noRot="1" noChangeAspect="1" noMove="1" noResize="1" noEditPoints="1" noAdjustHandles="1" noChangeArrowheads="1" noChangeShapeType="1" noTextEdit="1"/>
              </p:cNvSpPr>
              <p:nvPr/>
            </p:nvSpPr>
            <p:spPr>
              <a:xfrm>
                <a:off x="722376" y="972000"/>
                <a:ext cx="10753344" cy="2939034"/>
              </a:xfrm>
              <a:prstGeom prst="rect">
                <a:avLst/>
              </a:prstGeom>
              <a:blipFill>
                <a:blip r:embed="rId3"/>
                <a:stretch>
                  <a:fillRect l="-1587" r="-1474" b="-496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P_6_BD#c82b8dab1?pid=5eebcf21c&amp;color=0,0,0&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【点拨】</a:t>
            </a:r>
            <a:r>
              <a:rPr lang="en-US" altLang="zh-CN" sz="2000" b="0" i="0" dirty="0">
                <a:solidFill>
                  <a:srgbClr val="000000"/>
                </a:solidFill>
                <a:latin typeface="微软雅黑" pitchFamily="34" charset="0"/>
                <a:ea typeface="微软雅黑" pitchFamily="34" charset="-122"/>
                <a:cs typeface="微软雅黑" pitchFamily="34" charset="-120"/>
              </a:rPr>
              <a:t>解答关于元素周期表的推断题，要结合元素在周期表中的位置</a:t>
            </a:r>
            <a:r>
              <a:rPr lang="en-US" altLang="zh-CN" sz="2000" b="0" i="0">
                <a:solidFill>
                  <a:srgbClr val="000000"/>
                </a:solidFill>
                <a:latin typeface="微软雅黑" pitchFamily="34" charset="0"/>
                <a:ea typeface="微软雅黑" pitchFamily="34" charset="-122"/>
                <a:cs typeface="微软雅黑" pitchFamily="34" charset="-120"/>
              </a:rPr>
              <a:t>、化合价或原子半径等信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息逐一确定各元素</a:t>
            </a:r>
            <a:r>
              <a:rPr lang="en-US" altLang="zh-CN" sz="2000" b="0" i="0" dirty="0">
                <a:solidFill>
                  <a:srgbClr val="000000"/>
                </a:solidFill>
                <a:latin typeface="微软雅黑" pitchFamily="34" charset="0"/>
                <a:ea typeface="微软雅黑" pitchFamily="34" charset="-122"/>
                <a:cs typeface="微软雅黑" pitchFamily="34" charset="-120"/>
              </a:rPr>
              <a:t>，然后结合“位—构—性”关系分析作答，同时还要注意同主族(或同周期</a:t>
            </a:r>
            <a:r>
              <a:rPr lang="en-US" altLang="zh-CN" sz="2000" b="0" i="0">
                <a:solidFill>
                  <a:srgbClr val="000000"/>
                </a:solidFill>
                <a:latin typeface="微软雅黑" pitchFamily="34" charset="0"/>
                <a:ea typeface="微软雅黑" pitchFamily="34" charset="-122"/>
                <a:cs typeface="微软雅黑" pitchFamily="34" charset="-120"/>
              </a:rPr>
              <a:t>)元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素性质的相似性和递变性</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BD.10_1#041572928?vopoq=1&amp;pid=657ed8777&amp;color=0,0,0&amp;vtp=1&amp;bbb=1"/>
          <p:cNvSpPr/>
          <p:nvPr/>
        </p:nvSpPr>
        <p:spPr>
          <a:xfrm>
            <a:off x="722376" y="2333948"/>
            <a:ext cx="10753344" cy="385953"/>
          </a:xfrm>
          <a:prstGeom prst="rect">
            <a:avLst/>
          </a:prstGeom>
          <a:noFill/>
          <a:ln/>
        </p:spPr>
        <p:txBody>
          <a:bodyPr wrap="none" lIns="0" tIns="0" rIns="0" bIns="0" rtlCol="0" anchor="t"/>
          <a:lstStyle/>
          <a:p>
            <a:pPr algn="l" latinLnBrk="1">
              <a:lnSpc>
                <a:spcPts val="3400"/>
              </a:lnSpc>
            </a:pPr>
            <a:r>
              <a:rPr lang="en-US" altLang="zh-CN" sz="2000" b="1" i="0" dirty="0">
                <a:solidFill>
                  <a:srgbClr val="000000"/>
                </a:solidFill>
                <a:latin typeface="微软雅黑" pitchFamily="34" charset="0"/>
                <a:ea typeface="微软雅黑" pitchFamily="34" charset="-122"/>
                <a:cs typeface="微软雅黑" pitchFamily="34" charset="-120"/>
              </a:rPr>
              <a:t>例4</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仿宋" pitchFamily="34" charset="0"/>
                <a:ea typeface="仿宋" pitchFamily="34" charset="-122"/>
                <a:cs typeface="仿宋" pitchFamily="34" charset="-120"/>
              </a:rPr>
              <a:t>[湖南长沙2025月考]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根据元素周期律和元素周期表，</a:t>
            </a:r>
            <a:r>
              <a:rPr lang="en-US" altLang="zh-CN" sz="2000" b="0" i="0">
                <a:solidFill>
                  <a:srgbClr val="000000"/>
                </a:solidFill>
                <a:latin typeface="微软雅黑" pitchFamily="34" charset="0"/>
                <a:ea typeface="微软雅黑" pitchFamily="34" charset="-122"/>
                <a:cs typeface="微软雅黑" pitchFamily="34" charset="-120"/>
              </a:rPr>
              <a:t>下列推断不合理的是(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11_1#041572928.bracket?vopoq=1&amp;pid=657ed8777&amp;color=0,0,0&amp;vpa=4&amp;vtp=1"/>
          <p:cNvSpPr/>
          <p:nvPr/>
        </p:nvSpPr>
        <p:spPr>
          <a:xfrm>
            <a:off x="9717151" y="2314898"/>
            <a:ext cx="374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mc:AlternateContent xmlns:mc="http://schemas.openxmlformats.org/markup-compatibility/2006" xmlns:a14="http://schemas.microsoft.com/office/drawing/2010/main">
        <mc:Choice Requires="a14">
          <p:sp>
            <p:nvSpPr>
              <p:cNvPr id="5" name="QC_6_BD.10_2#041572928.choices?vopoq=1&amp;pid=657ed8777&amp;color=0,0,0&amp;vtp=1&amp;bbb=1"/>
              <p:cNvSpPr/>
              <p:nvPr/>
            </p:nvSpPr>
            <p:spPr>
              <a:xfrm>
                <a:off x="722376" y="2725489"/>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A.第83号元素的最高化合价是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+6</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价</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.第七周期0族元素的原子序数是118</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.第</a:t>
                </a:r>
                <a:r>
                  <a:rPr lang="en-US" altLang="zh-CN" sz="2000" b="0" i="0">
                    <a:solidFill>
                      <a:srgbClr val="000000"/>
                    </a:solidFill>
                    <a:latin typeface="微软雅黑" pitchFamily="34" charset="0"/>
                    <a:ea typeface="微软雅黑" pitchFamily="34" charset="-122"/>
                    <a:cs typeface="微软雅黑" pitchFamily="34" charset="-120"/>
                  </a:rPr>
                  <a:t>53号元素的单质在常温常压下是固体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.第四周期第ⅣA族元素的单质可作半导体</a:t>
                </a:r>
                <a:endParaRPr lang="en-US" altLang="zh-CN" sz="2000" dirty="0"/>
              </a:p>
            </p:txBody>
          </p:sp>
        </mc:Choice>
        <mc:Fallback xmlns="">
          <p:sp>
            <p:nvSpPr>
              <p:cNvPr id="5" name="QC_6_BD.10_2#041572928.choices?vopoq=1&amp;pid=657ed8777&amp;color=0,0,0&amp;vtp=1&amp;bbb=1"/>
              <p:cNvSpPr>
                <a:spLocks noRot="1" noChangeAspect="1" noMove="1" noResize="1" noEditPoints="1" noAdjustHandles="1" noChangeArrowheads="1" noChangeShapeType="1" noTextEdit="1"/>
              </p:cNvSpPr>
              <p:nvPr/>
            </p:nvSpPr>
            <p:spPr>
              <a:xfrm>
                <a:off x="722376" y="2725489"/>
                <a:ext cx="10753344" cy="843153"/>
              </a:xfrm>
              <a:prstGeom prst="rect">
                <a:avLst/>
              </a:prstGeom>
              <a:blipFill>
                <a:blip r:embed="rId3"/>
                <a:stretch>
                  <a:fillRect l="-1474" b="-1884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P_6#f9914a9f5?sp=1&amp;pid=12fa53456&amp;color=0,0,0&amp;vtp=1&amp;bt=1&amp;bbb=1"/>
          <p:cNvSpPr/>
          <p:nvPr/>
        </p:nvSpPr>
        <p:spPr>
          <a:xfrm>
            <a:off x="722376" y="972000"/>
            <a:ext cx="10753344" cy="399034"/>
          </a:xfrm>
          <a:prstGeom prst="rect">
            <a:avLst/>
          </a:prstGeom>
          <a:noFill/>
          <a:ln/>
        </p:spPr>
        <p:txBody>
          <a:bodyPr wrap="none" lIns="0" tIns="0" rIns="0" bIns="0" rtlCol="0" anchor="t"/>
          <a:lstStyle/>
          <a:p>
            <a:pPr algn="l" latinLnBrk="1">
              <a:lnSpc>
                <a:spcPts val="3500"/>
              </a:lnSpc>
            </a:pPr>
            <a:r>
              <a:rPr lang="en-US" altLang="zh-CN" sz="2000" b="1" i="0" dirty="0">
                <a:solidFill>
                  <a:srgbClr val="000000"/>
                </a:solidFill>
                <a:latin typeface="微软雅黑" pitchFamily="34" charset="0"/>
                <a:ea typeface="微软雅黑" pitchFamily="34" charset="-122"/>
                <a:cs typeface="微软雅黑" pitchFamily="34" charset="-120"/>
              </a:rPr>
              <a:t>1.原子核外电子排布、原子半径和化合价的变化规律</a:t>
            </a:r>
            <a:endParaRPr lang="en-US" altLang="zh-CN" sz="2000" dirty="0"/>
          </a:p>
        </p:txBody>
      </p:sp>
      <mc:AlternateContent xmlns:mc="http://schemas.openxmlformats.org/markup-compatibility/2006" xmlns:a14="http://schemas.microsoft.com/office/drawing/2010/main">
        <mc:Choice Requires="a14">
          <p:graphicFrame>
            <p:nvGraphicFramePr>
              <p:cNvPr id="4" name="P_6_BD#f9914a9f5?colgroup=6,2,6,14,8&amp;pid=12fa53456&amp;color=0,0,0&amp;vtp=1&amp;bbb=1&amp;hb=1"/>
              <p:cNvGraphicFramePr>
                <a:graphicFrameLocks noGrp="1"/>
              </p:cNvGraphicFramePr>
              <p:nvPr>
                <p:extLst>
                  <p:ext uri="{D42A27DB-BD31-4B8C-83A1-F6EECF244321}">
                    <p14:modId xmlns:p14="http://schemas.microsoft.com/office/powerpoint/2010/main" val="2775004754"/>
                  </p:ext>
                </p:extLst>
              </p:nvPr>
            </p:nvGraphicFramePr>
            <p:xfrm>
              <a:off x="722376" y="1499939"/>
              <a:ext cx="10698480" cy="2096389"/>
            </p:xfrm>
            <a:graphic>
              <a:graphicData uri="http://schemas.openxmlformats.org/drawingml/2006/table">
                <a:tbl>
                  <a:tblPr/>
                  <a:tblGrid>
                    <a:gridCol w="1865376">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1847088">
                      <a:extLst>
                        <a:ext uri="{9D8B030D-6E8A-4147-A177-3AD203B41FA5}">
                          <a16:colId xmlns:a16="http://schemas.microsoft.com/office/drawing/2014/main" val="20002"/>
                        </a:ext>
                      </a:extLst>
                    </a:gridCol>
                    <a:gridCol w="3849624">
                      <a:extLst>
                        <a:ext uri="{9D8B030D-6E8A-4147-A177-3AD203B41FA5}">
                          <a16:colId xmlns:a16="http://schemas.microsoft.com/office/drawing/2014/main" val="20003"/>
                        </a:ext>
                      </a:extLst>
                    </a:gridCol>
                    <a:gridCol w="2295144">
                      <a:extLst>
                        <a:ext uri="{9D8B030D-6E8A-4147-A177-3AD203B41FA5}">
                          <a16:colId xmlns:a16="http://schemas.microsoft.com/office/drawing/2014/main" val="20004"/>
                        </a:ext>
                      </a:extLst>
                    </a:gridCol>
                  </a:tblGrid>
                  <a:tr h="81737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原子序数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电子</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层数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最外层电子数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原子半径的变化(不考虑稀有气体</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最高或最低化合价</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的变化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1∼2</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1→2</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+1→0</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3∼10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1→8</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0.152 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nm</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0.071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nm</m:t>
                                  </m:r>
                                </m:e>
                              </m:d>
                            </m:oMath>
                          </a14:m>
                          <a:r>
                            <a:rPr lang="en-US" altLang="zh-CN" sz="2000" b="0" i="0" dirty="0">
                              <a:solidFill>
                                <a:srgbClr val="000000"/>
                              </a:solidFill>
                              <a:latin typeface="微软雅黑" pitchFamily="34" charset="0"/>
                              <a:ea typeface="微软雅黑" pitchFamily="34" charset="-122"/>
                              <a:cs typeface="微软雅黑" pitchFamily="34" charset="-120"/>
                            </a:rPr>
                            <a:t>大</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0→+5−4→0</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11∼18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1→8</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0.186 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nm</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0.099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nm</m:t>
                                  </m:r>
                                </m:e>
                              </m:d>
                            </m:oMath>
                          </a14:m>
                          <a:r>
                            <a:rPr lang="en-US" altLang="zh-CN" sz="2000" b="0" i="0" dirty="0">
                              <a:solidFill>
                                <a:srgbClr val="000000"/>
                              </a:solidFill>
                              <a:latin typeface="微软雅黑" pitchFamily="34" charset="0"/>
                              <a:ea typeface="微软雅黑" pitchFamily="34" charset="-122"/>
                              <a:cs typeface="微软雅黑" pitchFamily="34" charset="-120"/>
                            </a:rPr>
                            <a:t>大</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0→+7−4→0</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4" name="P_6_BD#f9914a9f5?colgroup=6,2,6,14,8&amp;pid=12fa53456&amp;color=0,0,0&amp;vtp=1&amp;bbb=1&amp;hb=1"/>
              <p:cNvGraphicFramePr>
                <a:graphicFrameLocks noGrp="1"/>
              </p:cNvGraphicFramePr>
              <p:nvPr>
                <p:extLst>
                  <p:ext uri="{D42A27DB-BD31-4B8C-83A1-F6EECF244321}">
                    <p14:modId xmlns:p14="http://schemas.microsoft.com/office/powerpoint/2010/main" val="2775004754"/>
                  </p:ext>
                </p:extLst>
              </p:nvPr>
            </p:nvGraphicFramePr>
            <p:xfrm>
              <a:off x="722376" y="1499939"/>
              <a:ext cx="10698480" cy="2096389"/>
            </p:xfrm>
            <a:graphic>
              <a:graphicData uri="http://schemas.openxmlformats.org/drawingml/2006/table">
                <a:tbl>
                  <a:tblPr/>
                  <a:tblGrid>
                    <a:gridCol w="1865376">
                      <a:extLst>
                        <a:ext uri="{9D8B030D-6E8A-4147-A177-3AD203B41FA5}">
                          <a16:colId xmlns:a16="http://schemas.microsoft.com/office/drawing/2014/main" val="20000"/>
                        </a:ext>
                      </a:extLst>
                    </a:gridCol>
                    <a:gridCol w="841248">
                      <a:extLst>
                        <a:ext uri="{9D8B030D-6E8A-4147-A177-3AD203B41FA5}">
                          <a16:colId xmlns:a16="http://schemas.microsoft.com/office/drawing/2014/main" val="20001"/>
                        </a:ext>
                      </a:extLst>
                    </a:gridCol>
                    <a:gridCol w="1847088">
                      <a:extLst>
                        <a:ext uri="{9D8B030D-6E8A-4147-A177-3AD203B41FA5}">
                          <a16:colId xmlns:a16="http://schemas.microsoft.com/office/drawing/2014/main" val="20002"/>
                        </a:ext>
                      </a:extLst>
                    </a:gridCol>
                    <a:gridCol w="3849624">
                      <a:extLst>
                        <a:ext uri="{9D8B030D-6E8A-4147-A177-3AD203B41FA5}">
                          <a16:colId xmlns:a16="http://schemas.microsoft.com/office/drawing/2014/main" val="20003"/>
                        </a:ext>
                      </a:extLst>
                    </a:gridCol>
                    <a:gridCol w="2295144">
                      <a:extLst>
                        <a:ext uri="{9D8B030D-6E8A-4147-A177-3AD203B41FA5}">
                          <a16:colId xmlns:a16="http://schemas.microsoft.com/office/drawing/2014/main" val="20004"/>
                        </a:ext>
                      </a:extLst>
                    </a:gridCol>
                  </a:tblGrid>
                  <a:tr h="81737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原子序数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电子</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层数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最外层电子数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原子半径的变化(不考虑稀有气体</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最高或最低化合价</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的变化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7" t="-192857" r="-474510" b="-227143"/>
                          </a:stretch>
                        </a:blipFill>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6865" t="-192857" r="-333663" b="-227143"/>
                          </a:stretch>
                        </a:blipFill>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66048" t="-192857" r="-531" b="-227143"/>
                          </a:stretch>
                        </a:blipFill>
                      </a:tcPr>
                    </a:tc>
                    <a:extLst>
                      <a:ext uri="{0D108BD9-81ED-4DB2-BD59-A6C34878D82A}">
                        <a16:rowId xmlns:a16="http://schemas.microsoft.com/office/drawing/2014/main" val="10001"/>
                      </a:ext>
                    </a:extLst>
                  </a:tr>
                  <a:tr h="42633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7" t="-292857" r="-474510" b="-127143"/>
                          </a:stretch>
                        </a:blipFill>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6865" t="-292857" r="-333663" b="-1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354" t="-292857" r="-59968" b="-1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66048" t="-292857" r="-531" b="-127143"/>
                          </a:stretch>
                        </a:blipFill>
                      </a:tcPr>
                    </a:tc>
                    <a:extLst>
                      <a:ext uri="{0D108BD9-81ED-4DB2-BD59-A6C34878D82A}">
                        <a16:rowId xmlns:a16="http://schemas.microsoft.com/office/drawing/2014/main" val="10002"/>
                      </a:ext>
                    </a:extLst>
                  </a:tr>
                  <a:tr h="42633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27" t="-392857" r="-474510" b="-27143"/>
                          </a:stretch>
                        </a:blipFill>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6865" t="-392857" r="-333663" b="-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18354" t="-392857" r="-59968" b="-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66048" t="-392857" r="-531" b="-27143"/>
                          </a:stretch>
                        </a:blipFill>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3" name="P_6_BD#f9914a9f5?pid=12fa53456&amp;color=0,0,0&amp;vtp=1&amp;bbb=1&amp;hb=1"/>
              <p:cNvSpPr/>
              <p:nvPr/>
            </p:nvSpPr>
            <p:spPr>
              <a:xfrm>
                <a:off x="722376" y="3735139"/>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结论：随着原子序数的递增，元素原子的核外电子排布</a:t>
                </a:r>
                <a:r>
                  <a:rPr lang="en-US" altLang="zh-CN" sz="2000" b="0" i="0">
                    <a:solidFill>
                      <a:srgbClr val="000000"/>
                    </a:solidFill>
                    <a:latin typeface="微软雅黑" pitchFamily="34" charset="0"/>
                    <a:ea typeface="微软雅黑" pitchFamily="34" charset="-122"/>
                    <a:cs typeface="微软雅黑" pitchFamily="34" charset="-120"/>
                  </a:rPr>
                  <a:t>、原子半径和化合价都呈周期性变化</a:t>
                </a:r>
                <a:r>
                  <a:rPr lang="en-US" altLang="zh-CN" sz="100" b="0" i="0" kern="0" spc="-99900">
                    <a:solidFill>
                      <a:srgbClr val="FFFFFF"/>
                    </a:solidFill>
                    <a:latin typeface="微软雅黑" pitchFamily="34" charset="0"/>
                    <a:ea typeface="微软雅黑" pitchFamily="34" charset="-122"/>
                    <a:cs typeface="微软雅黑" pitchFamily="34" charset="-120"/>
                  </a:rPr>
                  <a:t> </a:t>
                </a:r>
                <a:endParaRPr lang="zh-CN" altLang="en-US" sz="2000" b="0" i="0" dirty="0">
                  <a:solidFill>
                    <a:srgbClr val="000000"/>
                  </a:solidFill>
                  <a:latin typeface="Cambria Math" panose="02040503050406030204" pitchFamily="18" charset="0"/>
                  <a:ea typeface="微软雅黑" pitchFamily="34" charset="-122"/>
                  <a:cs typeface="微软雅黑" pitchFamily="34" charset="-120"/>
                </a:endParaRPr>
              </a:p>
              <a:p>
                <a:pPr latinLnBrk="1">
                  <a:lnSpc>
                    <a:spcPts val="3500"/>
                  </a:lnSpc>
                </a:pP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000" b="0" i="0" dirty="0">
                    <a:solidFill>
                      <a:srgbClr val="000000"/>
                    </a:solidFill>
                    <a:latin typeface="微软雅黑" pitchFamily="34" charset="0"/>
                    <a:ea typeface="微软雅黑" pitchFamily="34" charset="-122"/>
                    <a:cs typeface="微软雅黑" pitchFamily="34" charset="-120"/>
                  </a:rPr>
                  <a:t>除外</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P_6_BD#f9914a9f5?pid=12fa53456&amp;color=0,0,0&amp;vtp=1&amp;bbb=1&amp;hb=1"/>
              <p:cNvSpPr>
                <a:spLocks noRot="1" noChangeAspect="1" noMove="1" noResize="1" noEditPoints="1" noAdjustHandles="1" noChangeArrowheads="1" noChangeShapeType="1" noTextEdit="1"/>
              </p:cNvSpPr>
              <p:nvPr/>
            </p:nvSpPr>
            <p:spPr>
              <a:xfrm>
                <a:off x="722376" y="3735139"/>
                <a:ext cx="10753344" cy="856234"/>
              </a:xfrm>
              <a:prstGeom prst="rect">
                <a:avLst/>
              </a:prstGeom>
              <a:blipFill>
                <a:blip r:embed="rId4"/>
                <a:stretch>
                  <a:fillRect l="-1474" b="-17857"/>
                </a:stretch>
              </a:blipFill>
              <a:ln/>
            </p:spPr>
            <p:txBody>
              <a:bodyPr/>
              <a:lstStyle/>
              <a:p>
                <a:r>
                  <a:rPr lang="zh-CN" altLang="en-US">
                    <a:noFill/>
                  </a:rPr>
                  <a:t> </a:t>
                </a:r>
              </a:p>
            </p:txBody>
          </p:sp>
        </mc:Fallback>
      </mc:AlternateContent>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12_1#041572928?vopoq=1&amp;pid=657ed8777&amp;color=0,0,0&amp;vtp=1&amp;bt=1&amp;bbb=1&amp;hb=1"/>
              <p:cNvSpPr/>
              <p:nvPr/>
            </p:nvSpPr>
            <p:spPr>
              <a:xfrm>
                <a:off x="722376" y="972000"/>
                <a:ext cx="10753344" cy="17960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第83号元素是第六周期第ⅤA族的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Bi</m:t>
                    </m:r>
                  </m:oMath>
                </a14:m>
                <a:r>
                  <a:rPr lang="en-US" altLang="zh-CN" sz="2000" b="0" i="0" dirty="0">
                    <a:solidFill>
                      <a:srgbClr val="000000"/>
                    </a:solidFill>
                    <a:latin typeface="微软雅黑" pitchFamily="34" charset="0"/>
                    <a:ea typeface="微软雅黑" pitchFamily="34" charset="-122"/>
                    <a:cs typeface="微软雅黑" pitchFamily="34" charset="-120"/>
                  </a:rPr>
                  <a:t>元素，原子最外层有5个电子，最高化合价是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a:t>
                </a:r>
                <a:r>
                  <a:rPr lang="en-US" altLang="zh-CN" sz="2000" b="0" i="0" dirty="0">
                    <a:solidFill>
                      <a:srgbClr val="000000"/>
                    </a:solidFill>
                    <a:latin typeface="微软雅黑" pitchFamily="34" charset="0"/>
                    <a:ea typeface="微软雅黑" pitchFamily="34" charset="-122"/>
                    <a:cs typeface="微软雅黑" pitchFamily="34" charset="-120"/>
                  </a:rPr>
                  <a:t>A错误；根据同族元素原子序数排布规律分析，第七周期0族元素的原子序数是118，故B</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第</a:t>
                </a:r>
                <a:r>
                  <a:rPr lang="en-US" altLang="zh-CN" sz="2000" b="0" i="0" dirty="0">
                    <a:solidFill>
                      <a:srgbClr val="000000"/>
                    </a:solidFill>
                    <a:latin typeface="微软雅黑" pitchFamily="34" charset="0"/>
                    <a:ea typeface="微软雅黑" pitchFamily="34" charset="-122"/>
                    <a:cs typeface="微软雅黑" pitchFamily="34" charset="-120"/>
                  </a:rPr>
                  <a:t>53号元素是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I</m:t>
                    </m:r>
                  </m:oMath>
                </a14:m>
                <a:r>
                  <a:rPr lang="en-US" altLang="zh-CN" sz="2000" b="0" i="0" dirty="0">
                    <a:solidFill>
                      <a:srgbClr val="000000"/>
                    </a:solidFill>
                    <a:latin typeface="微软雅黑" pitchFamily="34" charset="0"/>
                    <a:ea typeface="微软雅黑" pitchFamily="34" charset="-122"/>
                    <a:cs typeface="微软雅黑" pitchFamily="34" charset="-120"/>
                  </a:rPr>
                  <a:t>，碘单质在常温常压下是固体，故C正确；位于第四周期第ⅣA族的元素是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Ge</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Ge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可作半导体材料</a:t>
                </a:r>
                <a:r>
                  <a:rPr lang="en-US" altLang="zh-CN" sz="2000" b="0" i="0" dirty="0">
                    <a:solidFill>
                      <a:srgbClr val="000000"/>
                    </a:solidFill>
                    <a:latin typeface="微软雅黑" pitchFamily="34" charset="0"/>
                    <a:ea typeface="微软雅黑" pitchFamily="34" charset="-122"/>
                    <a:cs typeface="微软雅黑" pitchFamily="34" charset="-120"/>
                  </a:rPr>
                  <a:t>，故D正确。</a:t>
                </a:r>
                <a:endParaRPr lang="en-US" altLang="zh-CN" sz="2200" dirty="0"/>
              </a:p>
            </p:txBody>
          </p:sp>
        </mc:Choice>
        <mc:Fallback xmlns="">
          <p:sp>
            <p:nvSpPr>
              <p:cNvPr id="2" name="QC_6_AS.12_1#041572928?vopoq=1&amp;pid=657ed8777&amp;color=0,0,0&amp;vtp=1&amp;bt=1&amp;bbb=1&amp;hb=1"/>
              <p:cNvSpPr>
                <a:spLocks noRot="1" noChangeAspect="1" noMove="1" noResize="1" noEditPoints="1" noAdjustHandles="1" noChangeArrowheads="1" noChangeShapeType="1" noTextEdit="1"/>
              </p:cNvSpPr>
              <p:nvPr/>
            </p:nvSpPr>
            <p:spPr>
              <a:xfrm>
                <a:off x="722376" y="972000"/>
                <a:ext cx="10753344" cy="1796034"/>
              </a:xfrm>
              <a:prstGeom prst="rect">
                <a:avLst/>
              </a:prstGeom>
              <a:blipFill>
                <a:blip r:embed="rId3"/>
                <a:stretch>
                  <a:fillRect l="-1587" r="-2381"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6_BD.13_1#e2522ba06?vopoq=1&amp;pid=ce227a822&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例5</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仿宋" pitchFamily="34" charset="0"/>
                <a:ea typeface="仿宋" pitchFamily="34" charset="-122"/>
                <a:cs typeface="仿宋" pitchFamily="34" charset="-120"/>
              </a:rPr>
              <a:t>[湖北宜荆荆恩2024高一期中联考]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图为元素周期表的一部分，请参照①～⑧</a:t>
            </a:r>
            <a:r>
              <a:rPr lang="en-US" altLang="zh-CN" sz="2000" b="0" i="0">
                <a:solidFill>
                  <a:srgbClr val="000000"/>
                </a:solidFill>
                <a:latin typeface="微软雅黑" pitchFamily="34" charset="0"/>
                <a:ea typeface="微软雅黑" pitchFamily="34" charset="-122"/>
                <a:cs typeface="微软雅黑" pitchFamily="34" charset="-120"/>
              </a:rPr>
              <a:t>在表中的位置，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回答下列问题</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pic>
        <p:nvPicPr>
          <p:cNvPr id="3" name="QO_6_BD.13_2#e2522ba06?vopoq=1&amp;pid=ce227a82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03320" y="1957139"/>
            <a:ext cx="4791456" cy="8138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7_BD.14_1#766504913?vopoq=1&amp;pid=e2522ba06&amp;color=0,0,0&amp;vtp=1&amp;bbb=1"/>
          <p:cNvSpPr/>
          <p:nvPr/>
        </p:nvSpPr>
        <p:spPr>
          <a:xfrm>
            <a:off x="722376" y="2909639"/>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②在周期表中的位置是</a:t>
            </a:r>
            <a:r>
              <a:rPr lang="en-US" altLang="zh-CN" sz="2000" i="0">
                <a:solidFill>
                  <a:srgbClr val="000000"/>
                </a:solidFill>
                <a:latin typeface="SimSun" pitchFamily="34" charset="0"/>
                <a:ea typeface="SimSun" pitchFamily="34" charset="-122"/>
                <a:cs typeface="SimSun" pitchFamily="34" charset="-120"/>
              </a:rPr>
              <a:t>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B_7_AN.15_1#766504913.blank?vopoq=1&amp;pid=e2522ba06&amp;color=0,0,0&amp;vpa=5&amp;vtp=1&amp;bbb=1"/>
          <p:cNvSpPr/>
          <p:nvPr/>
        </p:nvSpPr>
        <p:spPr>
          <a:xfrm>
            <a:off x="3564001" y="2852489"/>
            <a:ext cx="2152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第二周期第ⅣA族</a:t>
            </a:r>
            <a:endParaRPr lang="en-US" altLang="zh-CN" sz="2000" dirty="0"/>
          </a:p>
        </p:txBody>
      </p:sp>
      <mc:AlternateContent xmlns:mc="http://schemas.openxmlformats.org/markup-compatibility/2006" xmlns:a14="http://schemas.microsoft.com/office/drawing/2010/main">
        <mc:Choice Requires="a14">
          <p:sp>
            <p:nvSpPr>
              <p:cNvPr id="6" name="QB_7_AS.16_1#766504913?vopoq=1&amp;pid=e2522ba06&amp;color=0,0,0&amp;vtp=1&amp;bbb=1&amp;hb=1"/>
              <p:cNvSpPr/>
              <p:nvPr/>
            </p:nvSpPr>
            <p:spPr>
              <a:xfrm>
                <a:off x="722376" y="3296989"/>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由元素在周期表的位置可知，元素①～⑧分别为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、C</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。②是</a:t>
                </a:r>
                <a:r>
                  <a:rPr lang="en-US" altLang="zh-CN" sz="2000" b="0" i="0">
                    <a:solidFill>
                      <a:srgbClr val="000000"/>
                    </a:solidFill>
                    <a:latin typeface="微软雅黑" pitchFamily="34" charset="0"/>
                    <a:ea typeface="微软雅黑" pitchFamily="34" charset="-122"/>
                    <a:cs typeface="微软雅黑" pitchFamily="34" charset="-120"/>
                  </a:rPr>
                  <a:t>C元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素</a:t>
                </a:r>
                <a:r>
                  <a:rPr lang="en-US" altLang="zh-CN" sz="2000" b="0" i="0" dirty="0">
                    <a:solidFill>
                      <a:srgbClr val="000000"/>
                    </a:solidFill>
                    <a:latin typeface="微软雅黑" pitchFamily="34" charset="0"/>
                    <a:ea typeface="微软雅黑" pitchFamily="34" charset="-122"/>
                    <a:cs typeface="微软雅黑" pitchFamily="34" charset="-120"/>
                  </a:rPr>
                  <a:t>，在周期表中的位置是第二周期第ⅣA族。</a:t>
                </a:r>
                <a:endParaRPr lang="en-US" altLang="zh-CN" sz="2200" dirty="0"/>
              </a:p>
            </p:txBody>
          </p:sp>
        </mc:Choice>
        <mc:Fallback xmlns="">
          <p:sp>
            <p:nvSpPr>
              <p:cNvPr id="6" name="QB_7_AS.16_1#766504913?vopoq=1&amp;pid=e2522ba06&amp;color=0,0,0&amp;vtp=1&amp;bbb=1&amp;hb=1"/>
              <p:cNvSpPr>
                <a:spLocks noRot="1" noChangeAspect="1" noMove="1" noResize="1" noEditPoints="1" noAdjustHandles="1" noChangeArrowheads="1" noChangeShapeType="1" noTextEdit="1"/>
              </p:cNvSpPr>
              <p:nvPr/>
            </p:nvSpPr>
            <p:spPr>
              <a:xfrm>
                <a:off x="722376" y="3296989"/>
                <a:ext cx="10753344" cy="907034"/>
              </a:xfrm>
              <a:prstGeom prst="rect">
                <a:avLst/>
              </a:prstGeom>
              <a:blipFill>
                <a:blip r:embed="rId4"/>
                <a:stretch>
                  <a:fillRect l="-1587" r="-1417" b="-16107"/>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B_7_BD.17_1#38ff2cbcf?vopoq=1&amp;pid=e2522ba06&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(2)①～⑧中</a:t>
            </a:r>
            <a:r>
              <a:rPr lang="en-US" altLang="zh-CN" sz="2000" b="0" i="0">
                <a:solidFill>
                  <a:srgbClr val="000000"/>
                </a:solidFill>
                <a:latin typeface="微软雅黑" pitchFamily="34" charset="0"/>
                <a:ea typeface="微软雅黑" pitchFamily="34" charset="-122"/>
                <a:cs typeface="微软雅黑" pitchFamily="34" charset="-120"/>
              </a:rPr>
              <a:t>，化学性质最稳定的是</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填元素符号</a:t>
            </a:r>
            <a:r>
              <a:rPr lang="en-US" altLang="zh-CN" sz="2000" b="0" i="0">
                <a:solidFill>
                  <a:srgbClr val="000000"/>
                </a:solidFill>
                <a:latin typeface="微软雅黑" pitchFamily="34" charset="0"/>
                <a:ea typeface="微软雅黑" pitchFamily="34" charset="-122"/>
                <a:cs typeface="微软雅黑" pitchFamily="34" charset="-120"/>
              </a:rPr>
              <a:t>)，非金属性最强的是</a:t>
            </a:r>
            <a:r>
              <a:rPr lang="en-US" altLang="zh-CN" sz="2000" i="0">
                <a:solidFill>
                  <a:srgbClr val="000000"/>
                </a:solidFill>
                <a:latin typeface="SimSun" pitchFamily="34" charset="0"/>
                <a:ea typeface="SimSun" pitchFamily="34" charset="-122"/>
                <a:cs typeface="SimSun" pitchFamily="34" charset="-120"/>
              </a:rPr>
              <a:t>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填元素符号</a:t>
            </a:r>
            <a:r>
              <a:rPr lang="en-US" altLang="zh-CN" sz="2000" b="0" i="0">
                <a:solidFill>
                  <a:srgbClr val="000000"/>
                </a:solidFill>
                <a:latin typeface="微软雅黑" pitchFamily="34" charset="0"/>
                <a:ea typeface="微软雅黑" pitchFamily="34" charset="-122"/>
                <a:cs typeface="微软雅黑" pitchFamily="34" charset="-120"/>
              </a:rPr>
              <a:t>)，最高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价氧化物对应水化物酸性最强的是</a:t>
            </a:r>
            <a:r>
              <a:rPr lang="en-US" altLang="zh-CN" sz="2000" i="0">
                <a:solidFill>
                  <a:srgbClr val="000000"/>
                </a:solidFill>
                <a:latin typeface="SimSun" pitchFamily="34" charset="0"/>
                <a:ea typeface="SimSun" pitchFamily="34" charset="-122"/>
                <a:cs typeface="SimSun" pitchFamily="34" charset="-120"/>
              </a:rPr>
              <a:t>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填化学式)。</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3" name="QB_7_AN.18_1#38ff2cbcf.blank?vopoq=1&amp;pid=e2522ba06&amp;color=0,0,0&amp;vpa=6&amp;vtp=1&amp;bbb=1"/>
              <p:cNvSpPr/>
              <p:nvPr/>
            </p:nvSpPr>
            <p:spPr>
              <a:xfrm>
                <a:off x="4632388" y="1027307"/>
                <a:ext cx="455613"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𝐇𝐞</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18_1#38ff2cbcf.blank?vopoq=1&amp;pid=e2522ba06&amp;color=0,0,0&amp;vpa=6&amp;vtp=1&amp;bbb=1"/>
              <p:cNvSpPr>
                <a:spLocks noRot="1" noChangeAspect="1" noMove="1" noResize="1" noEditPoints="1" noAdjustHandles="1" noChangeArrowheads="1" noChangeShapeType="1" noTextEdit="1"/>
              </p:cNvSpPr>
              <p:nvPr/>
            </p:nvSpPr>
            <p:spPr>
              <a:xfrm>
                <a:off x="4632388" y="1027307"/>
                <a:ext cx="455613" cy="285052"/>
              </a:xfrm>
              <a:prstGeom prst="rect">
                <a:avLst/>
              </a:prstGeom>
              <a:blipFill>
                <a:blip r:embed="rId3"/>
                <a:stretch>
                  <a:fillRect l="-5333" r="-5333"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19_1#38ff2cbcf.blank?vopoq=1&amp;pid=e2522ba06&amp;color=0,0,0&amp;vpa=7&amp;vtp=1&amp;bbb=1"/>
              <p:cNvSpPr/>
              <p:nvPr/>
            </p:nvSpPr>
            <p:spPr>
              <a:xfrm>
                <a:off x="8890063" y="1027307"/>
                <a:ext cx="274638"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𝐅</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9_1#38ff2cbcf.blank?vopoq=1&amp;pid=e2522ba06&amp;color=0,0,0&amp;vpa=7&amp;vtp=1&amp;bbb=1"/>
              <p:cNvSpPr>
                <a:spLocks noRot="1" noChangeAspect="1" noMove="1" noResize="1" noEditPoints="1" noAdjustHandles="1" noChangeArrowheads="1" noChangeShapeType="1" noTextEdit="1"/>
              </p:cNvSpPr>
              <p:nvPr/>
            </p:nvSpPr>
            <p:spPr>
              <a:xfrm>
                <a:off x="8890063" y="1027307"/>
                <a:ext cx="274638" cy="285052"/>
              </a:xfrm>
              <a:prstGeom prst="rect">
                <a:avLst/>
              </a:prstGeom>
              <a:blipFill>
                <a:blip r:embed="rId4"/>
                <a:stretch>
                  <a:fillRect l="-8889" r="-8889" b="-1304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20_1#38ff2cbcf.blank?vopoq=1&amp;pid=e2522ba06&amp;color=0,0,0&amp;vpa=8&amp;vtp=1&amp;bbb=1"/>
              <p:cNvSpPr/>
              <p:nvPr/>
            </p:nvSpPr>
            <p:spPr>
              <a:xfrm>
                <a:off x="4556189" y="1460885"/>
                <a:ext cx="851916" cy="285052"/>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𝐇𝐂𝐥𝐎</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𝟒</m:t>
                        </m:r>
                      </m:sub>
                    </m:sSub>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20_1#38ff2cbcf.blank?vopoq=1&amp;pid=e2522ba06&amp;color=0,0,0&amp;vpa=8&amp;vtp=1&amp;bbb=1"/>
              <p:cNvSpPr>
                <a:spLocks noRot="1" noChangeAspect="1" noMove="1" noResize="1" noEditPoints="1" noAdjustHandles="1" noChangeArrowheads="1" noChangeShapeType="1" noTextEdit="1"/>
              </p:cNvSpPr>
              <p:nvPr/>
            </p:nvSpPr>
            <p:spPr>
              <a:xfrm>
                <a:off x="4556189" y="1460885"/>
                <a:ext cx="851916" cy="285052"/>
              </a:xfrm>
              <a:prstGeom prst="rect">
                <a:avLst/>
              </a:prstGeom>
              <a:blipFill>
                <a:blip r:embed="rId5"/>
                <a:stretch>
                  <a:fillRect l="-2857" b="-2608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21_1#38ff2cbcf?vopoq=1&amp;pid=e2522ba06&amp;color=0,0,0&amp;vtp=1&amp;bbb=1&amp;hb=1"/>
              <p:cNvSpPr/>
              <p:nvPr/>
            </p:nvSpPr>
            <p:spPr>
              <a:xfrm>
                <a:off x="722376" y="1824677"/>
                <a:ext cx="10753344" cy="1415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①～⑧中，化学性质最稳定的是稀有气体元素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He</m:t>
                    </m:r>
                  </m:oMath>
                </a14:m>
                <a:r>
                  <a:rPr lang="en-US" altLang="zh-CN" sz="2000" b="0" i="0" dirty="0">
                    <a:solidFill>
                      <a:srgbClr val="000000"/>
                    </a:solidFill>
                    <a:latin typeface="微软雅黑" pitchFamily="34" charset="0"/>
                    <a:ea typeface="微软雅黑" pitchFamily="34" charset="-122"/>
                    <a:cs typeface="微软雅黑" pitchFamily="34" charset="-120"/>
                  </a:rPr>
                  <a:t>；非金属性最强的元素是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000" b="0" i="0">
                    <a:solidFill>
                      <a:srgbClr val="000000"/>
                    </a:solidFill>
                    <a:latin typeface="微软雅黑" pitchFamily="34" charset="0"/>
                    <a:ea typeface="微软雅黑" pitchFamily="34" charset="-122"/>
                    <a:cs typeface="微软雅黑" pitchFamily="34" charset="-120"/>
                  </a:rPr>
                  <a:t>；同周期</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主族元素从左到右</a:t>
                </a:r>
                <a:r>
                  <a:rPr lang="en-US" altLang="zh-CN" sz="2000" b="0" i="0" dirty="0">
                    <a:solidFill>
                      <a:srgbClr val="000000"/>
                    </a:solidFill>
                    <a:latin typeface="微软雅黑" pitchFamily="34" charset="0"/>
                    <a:ea typeface="微软雅黑" pitchFamily="34" charset="-122"/>
                    <a:cs typeface="微软雅黑" pitchFamily="34" charset="-120"/>
                  </a:rPr>
                  <a:t>，同主族元素从下到上，最高价氧化物对应水化物的酸性逐渐增强</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无最高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价含氧酸</a:t>
                </a:r>
                <a:r>
                  <a:rPr lang="en-US" altLang="zh-CN" sz="2000" b="0" i="0" dirty="0">
                    <a:solidFill>
                      <a:srgbClr val="000000"/>
                    </a:solidFill>
                    <a:latin typeface="微软雅黑" pitchFamily="34" charset="0"/>
                    <a:ea typeface="微软雅黑" pitchFamily="34" charset="-122"/>
                    <a:cs typeface="微软雅黑" pitchFamily="34" charset="-120"/>
                  </a:rPr>
                  <a:t>，所以酸性最强的是</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6" name="QB_7_AS.21_1#38ff2cbcf?vopoq=1&amp;pid=e2522ba06&amp;color=0,0,0&amp;vtp=1&amp;bbb=1&amp;hb=1"/>
              <p:cNvSpPr>
                <a:spLocks noRot="1" noChangeAspect="1" noMove="1" noResize="1" noEditPoints="1" noAdjustHandles="1" noChangeArrowheads="1" noChangeShapeType="1" noTextEdit="1"/>
              </p:cNvSpPr>
              <p:nvPr/>
            </p:nvSpPr>
            <p:spPr>
              <a:xfrm>
                <a:off x="722376" y="1824677"/>
                <a:ext cx="10753344" cy="1415034"/>
              </a:xfrm>
              <a:prstGeom prst="rect">
                <a:avLst/>
              </a:prstGeom>
              <a:blipFill>
                <a:blip r:embed="rId6"/>
                <a:stretch>
                  <a:fillRect l="-1587" b="-1077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B_7_BD.22_1#5ac18f872?vopoq=1&amp;pid=e2522ba06&amp;color=0,0,0&amp;vtp=1&amp;bt=1&amp;bbb=1&amp;hb=1"/>
          <p:cNvSpPr/>
          <p:nvPr/>
        </p:nvSpPr>
        <p:spPr>
          <a:xfrm>
            <a:off x="722376" y="10101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(3)元素③</a:t>
            </a:r>
            <a:r>
              <a:rPr lang="en-US" altLang="zh-CN" sz="2000" b="0" i="0">
                <a:solidFill>
                  <a:srgbClr val="000000"/>
                </a:solidFill>
                <a:latin typeface="微软雅黑" pitchFamily="34" charset="0"/>
                <a:ea typeface="微软雅黑" pitchFamily="34" charset="-122"/>
                <a:cs typeface="微软雅黑" pitchFamily="34" charset="-120"/>
              </a:rPr>
              <a:t>的非金属性比元素⑥</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填“强”或“弱”)，</a:t>
            </a:r>
            <a:r>
              <a:rPr lang="en-US" altLang="zh-CN" sz="2000" b="0" i="0">
                <a:solidFill>
                  <a:srgbClr val="000000"/>
                </a:solidFill>
                <a:latin typeface="微软雅黑" pitchFamily="34" charset="0"/>
                <a:ea typeface="微软雅黑" pitchFamily="34" charset="-122"/>
                <a:cs typeface="微软雅黑" pitchFamily="34" charset="-120"/>
              </a:rPr>
              <a:t>请从原子结构的角度解释：</a:t>
            </a:r>
            <a:r>
              <a:rPr lang="en-US" altLang="zh-CN" sz="2000" i="0">
                <a:solidFill>
                  <a:srgbClr val="000000"/>
                </a:solidFill>
                <a:latin typeface="SimSun" pitchFamily="34" charset="0"/>
                <a:ea typeface="SimSun" pitchFamily="34" charset="-122"/>
                <a:cs typeface="SimSun" pitchFamily="34" charset="-120"/>
              </a:rPr>
              <a:t>__________</a:t>
            </a:r>
          </a:p>
          <a:p>
            <a:pPr latinLnBrk="1">
              <a:lnSpc>
                <a:spcPts val="3600"/>
              </a:lnSpc>
            </a:pPr>
            <a:r>
              <a:rPr lang="en-US" altLang="zh-CN" sz="2000" i="0">
                <a:solidFill>
                  <a:srgbClr val="000000"/>
                </a:solidFill>
                <a:latin typeface="SimSun" pitchFamily="34" charset="0"/>
                <a:ea typeface="SimSun" pitchFamily="34" charset="-122"/>
                <a:cs typeface="SimSun" pitchFamily="34" charset="-120"/>
              </a:rPr>
              <a:t>_______________________________________________________________________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，请用一个化</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学方程式加以说明：</a:t>
            </a:r>
            <a:r>
              <a:rPr lang="en-US" altLang="zh-CN" sz="2000" i="0">
                <a:solidFill>
                  <a:srgbClr val="000000"/>
                </a:solidFill>
                <a:latin typeface="SimSun" pitchFamily="34" charset="0"/>
                <a:ea typeface="SimSun" pitchFamily="34" charset="-122"/>
                <a:cs typeface="SimSun" pitchFamily="34" charset="-120"/>
              </a:rPr>
              <a:t>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p:sp>
        <p:nvSpPr>
          <p:cNvPr id="3" name="QB_7_AN.23_1#5ac18f872.blank?vopoq=1&amp;pid=e2522ba06&amp;color=0,0,0&amp;vpa=9&amp;vtp=1"/>
          <p:cNvSpPr/>
          <p:nvPr/>
        </p:nvSpPr>
        <p:spPr>
          <a:xfrm>
            <a:off x="4097401" y="972000"/>
            <a:ext cx="4381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强</a:t>
            </a:r>
            <a:endParaRPr lang="en-US" altLang="zh-CN" sz="2000" dirty="0">
              <a:solidFill>
                <a:srgbClr val="00B050"/>
              </a:solidFill>
            </a:endParaRPr>
          </a:p>
        </p:txBody>
      </p:sp>
      <p:sp>
        <p:nvSpPr>
          <p:cNvPr id="4" name="QB_7_AN.24_1#5ac18f872.blank?vopoq=1&amp;pid=e2522ba06&amp;color=0,0,0&amp;vpa=10&amp;vtp=1&amp;bbb=1&amp;hb=1"/>
          <p:cNvSpPr/>
          <p:nvPr/>
        </p:nvSpPr>
        <p:spPr>
          <a:xfrm>
            <a:off x="722377" y="972000"/>
            <a:ext cx="10749631" cy="865759"/>
          </a:xfrm>
          <a:prstGeom prst="rect">
            <a:avLst/>
          </a:prstGeom>
          <a:noFill/>
          <a:ln/>
        </p:spPr>
        <p:txBody>
          <a:bodyPr wrap="square" lIns="0" tIns="0" rIns="0" bIns="0" rtlCol="0" anchor="t"/>
          <a:lstStyle/>
          <a:p>
            <a:pPr latinLnBrk="1">
              <a:lnSpc>
                <a:spcPct val="1500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同主族元素从上到下</a:t>
            </a:r>
            <a:r>
              <a:rPr lang="en-US" altLang="zh-CN" sz="2000" b="1" i="0" dirty="0">
                <a:solidFill>
                  <a:srgbClr val="00B050"/>
                </a:solidFill>
                <a:latin typeface="微软雅黑" pitchFamily="34" charset="0"/>
                <a:ea typeface="微软雅黑" pitchFamily="34" charset="-122"/>
                <a:cs typeface="微软雅黑" pitchFamily="34" charset="-120"/>
              </a:rPr>
              <a:t>，原子半径逐渐增大，得电子能力逐渐减弱，元素非金属性逐渐减弱</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5" name="QB_7_AN.25_1#5ac18f872.blank?vopoq=1&amp;pid=e2522ba06&amp;color=0,0,0&amp;vpa=11&amp;vtp=1&amp;bbb=1&amp;rh=26.38504"/>
              <p:cNvSpPr/>
              <p:nvPr/>
            </p:nvSpPr>
            <p:spPr>
              <a:xfrm>
                <a:off x="3070289" y="1921134"/>
                <a:ext cx="3057779" cy="333566"/>
              </a:xfrm>
              <a:prstGeom prst="rect">
                <a:avLst/>
              </a:prstGeom>
              <a:noFill/>
              <a:ln/>
            </p:spPr>
            <p:txBody>
              <a:bodyPr wrap="none" lIns="0" tIns="0" rIns="0" bIns="0" rtlCol="0" anchor="t"/>
              <a:lstStyle/>
              <a:p>
                <a:pPr algn="ctr" latinLnBrk="1">
                  <a:lnSpc>
                    <a:spcPts val="27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𝟐</m:t>
                    </m:r>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𝐒</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  </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𝟐𝐒</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𝟐</m:t>
                    </m:r>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𝐎</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25_1#5ac18f872.blank?vopoq=1&amp;pid=e2522ba06&amp;color=0,0,0&amp;vpa=11&amp;vtp=1&amp;bbb=1&amp;rh=26.38504"/>
              <p:cNvSpPr>
                <a:spLocks noRot="1" noChangeAspect="1" noMove="1" noResize="1" noEditPoints="1" noAdjustHandles="1" noChangeArrowheads="1" noChangeShapeType="1" noTextEdit="1"/>
              </p:cNvSpPr>
              <p:nvPr/>
            </p:nvSpPr>
            <p:spPr>
              <a:xfrm>
                <a:off x="3070289" y="1921134"/>
                <a:ext cx="3057779" cy="333566"/>
              </a:xfrm>
              <a:prstGeom prst="rect">
                <a:avLst/>
              </a:prstGeom>
              <a:blipFill>
                <a:blip r:embed="rId3"/>
                <a:stretch>
                  <a:fillRect l="-798" r="-998" b="-21818"/>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26_1#5ac18f872?vopoq=1&amp;pid=e2522ba06&amp;color=0,0,0&amp;vtp=1&amp;bbb=1&amp;hb=1"/>
              <p:cNvSpPr/>
              <p:nvPr/>
            </p:nvSpPr>
            <p:spPr>
              <a:xfrm>
                <a:off x="722376" y="2417895"/>
                <a:ext cx="10753344" cy="1365441"/>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同主族元素从上到下，原子半径逐渐增大，得电子能力逐渐减弱，非金属性逐渐减弱</a:t>
                </a:r>
                <a:r>
                  <a:rPr lang="en-US" altLang="zh-CN" sz="2000" b="0" i="0">
                    <a:solidFill>
                      <a:srgbClr val="000000"/>
                    </a:solidFill>
                    <a:latin typeface="微软雅黑" pitchFamily="34" charset="0"/>
                    <a:ea typeface="微软雅黑" pitchFamily="34" charset="-122"/>
                    <a:cs typeface="微软雅黑" pitchFamily="34" charset="-120"/>
                  </a:rPr>
                  <a:t>，所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以元素</a:t>
                </a:r>
                <a:r>
                  <a:rPr lang="en-US" altLang="zh-CN" sz="2000" b="0" i="0" dirty="0">
                    <a:solidFill>
                      <a:srgbClr val="000000"/>
                    </a:solidFill>
                    <a:latin typeface="微软雅黑" pitchFamily="34" charset="0"/>
                    <a:ea typeface="微软雅黑" pitchFamily="34" charset="-122"/>
                    <a:cs typeface="微软雅黑" pitchFamily="34" charset="-120"/>
                  </a:rPr>
                  <a:t>③的非金属性比元素⑥强。氧气和硫化氢能发生置换反应生成</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，可以证明</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的非金</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属性比</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弱，反应方程式为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6" name="QB_7_AS.26_1#5ac18f872?vopoq=1&amp;pid=e2522ba06&amp;color=0,0,0&amp;vtp=1&amp;bbb=1&amp;hb=1"/>
              <p:cNvSpPr>
                <a:spLocks noRot="1" noChangeAspect="1" noMove="1" noResize="1" noEditPoints="1" noAdjustHandles="1" noChangeArrowheads="1" noChangeShapeType="1" noTextEdit="1"/>
              </p:cNvSpPr>
              <p:nvPr/>
            </p:nvSpPr>
            <p:spPr>
              <a:xfrm>
                <a:off x="722376" y="2417895"/>
                <a:ext cx="10753344" cy="1365441"/>
              </a:xfrm>
              <a:prstGeom prst="rect">
                <a:avLst/>
              </a:prstGeom>
              <a:blipFill>
                <a:blip r:embed="rId4"/>
                <a:stretch>
                  <a:fillRect l="-1587" t="-446" r="-340" b="-982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C_4#f1c791fea.fixed?pid=15c569654&amp;color=100,146,38&amp;vtp=1&amp;bbb=1"/>
          <p:cNvSpPr/>
          <p:nvPr/>
        </p:nvSpPr>
        <p:spPr>
          <a:xfrm>
            <a:off x="5120640" y="969264"/>
            <a:ext cx="1947672" cy="1078992"/>
          </a:xfrm>
          <a:prstGeom prst="rect">
            <a:avLst/>
          </a:prstGeom>
          <a:noFill/>
          <a:ln/>
        </p:spPr>
        <p:txBody>
          <a:bodyPr wrap="none" lIns="0" tIns="0" rIns="0" bIns="0" rtlCol="0" anchor="ctr"/>
          <a:lstStyle/>
          <a:p>
            <a:pPr algn="ctr" latinLnBrk="1">
              <a:lnSpc>
                <a:spcPts val="7500"/>
              </a:lnSpc>
            </a:pPr>
            <a:r>
              <a:rPr lang="en-US" altLang="zh-CN" sz="6000" b="1" i="0" dirty="0">
                <a:solidFill>
                  <a:srgbClr val="649226"/>
                </a:solidFill>
                <a:latin typeface="微软雅黑" pitchFamily="34" charset="0"/>
                <a:ea typeface="微软雅黑" pitchFamily="34" charset="-122"/>
                <a:cs typeface="微软雅黑" pitchFamily="34" charset="-120"/>
              </a:rPr>
              <a:t>02</a:t>
            </a:r>
            <a:endParaRPr lang="en-US" altLang="zh-CN" sz="6000" dirty="0"/>
          </a:p>
        </p:txBody>
      </p:sp>
      <p:sp>
        <p:nvSpPr>
          <p:cNvPr id="3" name="C_4#f1c791fea.fixed?pid=15c569654&amp;color=255,255,255&amp;vtp=1&amp;bbb=1"/>
          <p:cNvSpPr/>
          <p:nvPr/>
        </p:nvSpPr>
        <p:spPr>
          <a:xfrm>
            <a:off x="0" y="3493008"/>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第二节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元素周期律</a:t>
            </a:r>
            <a:endParaRPr lang="en-US" altLang="zh-CN" sz="4400" dirty="0"/>
          </a:p>
        </p:txBody>
      </p:sp>
      <p:pic>
        <p:nvPicPr>
          <p:cNvPr id="4" name="C_4#f1c791fea.fixed?pid=15c569654&amp;color=0,0,0&amp;tib=255,255,255&amp;vtp=1" descr="preencoded.png"/>
          <p:cNvPicPr>
            <a:picLocks noChangeAspect="1"/>
          </p:cNvPicPr>
          <p:nvPr/>
        </p:nvPicPr>
        <p:blipFill>
          <a:blip r:embed="rId3"/>
          <a:stretch>
            <a:fillRect/>
          </a:stretch>
        </p:blipFill>
        <p:spPr>
          <a:xfrm>
            <a:off x="9866376" y="4489704"/>
            <a:ext cx="411480" cy="448056"/>
          </a:xfrm>
          <a:prstGeom prst="rect">
            <a:avLst/>
          </a:prstGeom>
        </p:spPr>
      </p:pic>
      <p:sp>
        <p:nvSpPr>
          <p:cNvPr id="5" name="C_4_BD#f1c791fea.fixed?pid=15c569654&amp;color=255,255,255&amp;vtp=1&amp;bbb=1"/>
          <p:cNvSpPr/>
          <p:nvPr/>
        </p:nvSpPr>
        <p:spPr>
          <a:xfrm>
            <a:off x="10405872" y="4425696"/>
            <a:ext cx="1709928" cy="566928"/>
          </a:xfrm>
          <a:prstGeom prst="rect">
            <a:avLst/>
          </a:prstGeom>
          <a:noFill/>
          <a:ln/>
        </p:spPr>
        <p:txBody>
          <a:bodyPr wrap="none" lIns="0" tIns="0" rIns="0" bIns="0" rtlCol="0" anchor="ctr"/>
          <a:lstStyle/>
          <a:p>
            <a:pPr algn="l" latinLnBrk="1">
              <a:lnSpc>
                <a:spcPts val="3400"/>
              </a:lnSpc>
            </a:pPr>
            <a:r>
              <a:rPr lang="en-US" altLang="zh-CN" sz="2800" b="1" i="0" dirty="0">
                <a:solidFill>
                  <a:srgbClr val="FFFFFF"/>
                </a:solidFill>
                <a:latin typeface="SimHei" pitchFamily="34" charset="0"/>
                <a:ea typeface="SimHei" pitchFamily="34" charset="-122"/>
                <a:cs typeface="SimHei" pitchFamily="34" charset="-120"/>
              </a:rPr>
              <a:t>越刷越强</a:t>
            </a:r>
            <a:endParaRPr lang="en-US" altLang="zh-CN" sz="2800"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9201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BD.27_1#5b8bae17b?vopoq=1&amp;pid=0c6ff1fb5&amp;color=0,0,0&amp;vtp=1&amp;bt=1&amp;bbb=1"/>
          <p:cNvSpPr/>
          <p:nvPr/>
        </p:nvSpPr>
        <p:spPr>
          <a:xfrm>
            <a:off x="722376" y="972000"/>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dirty="0">
                <a:solidFill>
                  <a:srgbClr val="000000"/>
                </a:solidFill>
                <a:latin typeface="仿宋" pitchFamily="34" charset="0"/>
                <a:ea typeface="仿宋" pitchFamily="34" charset="-122"/>
                <a:cs typeface="仿宋" pitchFamily="34" charset="-120"/>
              </a:rPr>
              <a:t>[上海华东师大二附中2025开学考]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根据相关递变规律，</a:t>
            </a:r>
            <a:r>
              <a:rPr lang="en-US" altLang="zh-CN" sz="2000" b="0" i="0">
                <a:solidFill>
                  <a:srgbClr val="000000"/>
                </a:solidFill>
                <a:latin typeface="微软雅黑" pitchFamily="34" charset="0"/>
                <a:ea typeface="微软雅黑" pitchFamily="34" charset="-122"/>
                <a:cs typeface="微软雅黑" pitchFamily="34" charset="-120"/>
              </a:rPr>
              <a:t>下列判断错误的是(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28_1#5b8bae17b.bracket?vopoq=1&amp;pid=0c6ff1fb5&amp;color=0,0,0&amp;vpa=12&amp;vtp=1"/>
          <p:cNvSpPr/>
          <p:nvPr/>
        </p:nvSpPr>
        <p:spPr>
          <a:xfrm>
            <a:off x="9388539" y="9529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mc:AlternateContent xmlns:mc="http://schemas.openxmlformats.org/markup-compatibility/2006" xmlns:a14="http://schemas.microsoft.com/office/drawing/2010/main">
        <mc:Choice Requires="a14">
          <p:sp>
            <p:nvSpPr>
              <p:cNvPr id="4" name="QC_6_BD.27_2#5b8bae17b.choices?vopoq=1&amp;pid=0c6ff1fb5&amp;color=0,0,0&amp;vtp=1&amp;bbb=1"/>
              <p:cNvSpPr/>
              <p:nvPr/>
            </p:nvSpPr>
            <p:spPr>
              <a:xfrm>
                <a:off x="722376" y="1367477"/>
                <a:ext cx="10753344" cy="847725"/>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A.酸性：</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.最高正化合价：</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5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.原子半径：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.稳定性：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p:txBody>
          </p:sp>
        </mc:Choice>
        <mc:Fallback xmlns="">
          <p:sp>
            <p:nvSpPr>
              <p:cNvPr id="4" name="QC_6_BD.27_2#5b8bae17b.choices?vopoq=1&amp;pid=0c6ff1fb5&amp;color=0,0,0&amp;vtp=1&amp;bbb=1"/>
              <p:cNvSpPr>
                <a:spLocks noRot="1" noChangeAspect="1" noMove="1" noResize="1" noEditPoints="1" noAdjustHandles="1" noChangeArrowheads="1" noChangeShapeType="1" noTextEdit="1"/>
              </p:cNvSpPr>
              <p:nvPr/>
            </p:nvSpPr>
            <p:spPr>
              <a:xfrm>
                <a:off x="722376" y="1367477"/>
                <a:ext cx="10753344" cy="847725"/>
              </a:xfrm>
              <a:prstGeom prst="rect">
                <a:avLst/>
              </a:prstGeom>
              <a:blipFill>
                <a:blip r:embed="rId3"/>
                <a:stretch>
                  <a:fillRect l="-1474" b="-1942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29_1#5b8bae17b?vopoq=1&amp;pid=0c6ff1fb5&amp;color=0,0,0&amp;vtp=1&amp;bt=1&amp;bbb=1&amp;hb=1"/>
              <p:cNvSpPr/>
              <p:nvPr/>
            </p:nvSpPr>
            <p:spPr>
              <a:xfrm>
                <a:off x="722376" y="972000"/>
                <a:ext cx="10753344" cy="2460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同周期主族元素从左到右，非金属性逐渐增强，元素的非金属性越强</a:t>
                </a:r>
                <a:r>
                  <a:rPr lang="en-US" altLang="zh-CN" sz="2000" b="0" i="0">
                    <a:solidFill>
                      <a:srgbClr val="000000"/>
                    </a:solidFill>
                    <a:latin typeface="微软雅黑" pitchFamily="34" charset="0"/>
                    <a:ea typeface="微软雅黑" pitchFamily="34" charset="-122"/>
                    <a:cs typeface="微软雅黑" pitchFamily="34" charset="-120"/>
                  </a:rPr>
                  <a:t>，其最高价氧化物对</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应水化物的酸性越强</a:t>
                </a:r>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，则最高价氧化物对应水化物的酸性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无正化合价，B错误；同周期主族元素自左至右，原子半径逐渐减小</a:t>
                </a:r>
                <a:r>
                  <a:rPr lang="en-US" altLang="zh-CN" sz="2000" b="0" i="0">
                    <a:solidFill>
                      <a:srgbClr val="000000"/>
                    </a:solidFill>
                    <a:latin typeface="微软雅黑" pitchFamily="34" charset="0"/>
                    <a:ea typeface="微软雅黑" pitchFamily="34" charset="-122"/>
                    <a:cs typeface="微软雅黑" pitchFamily="34" charset="-120"/>
                  </a:rPr>
                  <a:t>，同主族元素从上</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到下</a:t>
                </a:r>
                <a:r>
                  <a:rPr lang="en-US" altLang="zh-CN" sz="2000" b="0" i="0" dirty="0">
                    <a:solidFill>
                      <a:srgbClr val="000000"/>
                    </a:solidFill>
                    <a:latin typeface="微软雅黑" pitchFamily="34" charset="0"/>
                    <a:ea typeface="微软雅黑" pitchFamily="34" charset="-122"/>
                    <a:cs typeface="微软雅黑" pitchFamily="34" charset="-120"/>
                  </a:rPr>
                  <a:t>，原子半径逐渐增大，则原子半径</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，C正确；元素的非金属性越强</a:t>
                </a:r>
                <a:r>
                  <a:rPr lang="en-US" altLang="zh-CN" sz="2000" b="0" i="0">
                    <a:solidFill>
                      <a:srgbClr val="000000"/>
                    </a:solidFill>
                    <a:latin typeface="微软雅黑" pitchFamily="34" charset="0"/>
                    <a:ea typeface="微软雅黑" pitchFamily="34" charset="-122"/>
                    <a:cs typeface="微软雅黑" pitchFamily="34" charset="-120"/>
                  </a:rPr>
                  <a:t>，其简单氢化</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物的稳定性越强</a:t>
                </a:r>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，则简单氢化物的稳定性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mc:Choice>
        <mc:Fallback xmlns="">
          <p:sp>
            <p:nvSpPr>
              <p:cNvPr id="2" name="QC_6_AS.29_1#5b8bae17b?vopoq=1&amp;pid=0c6ff1fb5&amp;color=0,0,0&amp;vtp=1&amp;bt=1&amp;bbb=1&amp;hb=1"/>
              <p:cNvSpPr>
                <a:spLocks noRot="1" noChangeAspect="1" noMove="1" noResize="1" noEditPoints="1" noAdjustHandles="1" noChangeArrowheads="1" noChangeShapeType="1" noTextEdit="1"/>
              </p:cNvSpPr>
              <p:nvPr/>
            </p:nvSpPr>
            <p:spPr>
              <a:xfrm>
                <a:off x="722376" y="972000"/>
                <a:ext cx="10753344" cy="2460879"/>
              </a:xfrm>
              <a:prstGeom prst="rect">
                <a:avLst/>
              </a:prstGeom>
              <a:blipFill>
                <a:blip r:embed="rId3"/>
                <a:stretch>
                  <a:fillRect l="-1587" r="-2098" b="-693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6023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BD.30_1#cdc23f3a6?vopoq=1&amp;pid=0c6ff1fb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dirty="0">
                <a:solidFill>
                  <a:srgbClr val="000000"/>
                </a:solidFill>
                <a:latin typeface="仿宋" pitchFamily="34" charset="0"/>
                <a:ea typeface="仿宋" pitchFamily="34" charset="-122"/>
                <a:cs typeface="仿宋" pitchFamily="34" charset="-120"/>
              </a:rPr>
              <a:t>[辽宁朝阳2024高一月考]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分析与推测能力是学习化学的必备能力之一</a:t>
            </a:r>
            <a:r>
              <a:rPr lang="en-US" altLang="zh-CN" sz="2000" b="0" i="0">
                <a:solidFill>
                  <a:srgbClr val="000000"/>
                </a:solidFill>
                <a:latin typeface="微软雅黑" pitchFamily="34" charset="0"/>
                <a:ea typeface="微软雅黑" pitchFamily="34" charset="-122"/>
                <a:cs typeface="微软雅黑" pitchFamily="34" charset="-120"/>
              </a:rPr>
              <a:t>,下列推测合理的是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31_1#cdc23f3a6.bracket?vopoq=1&amp;pid=0c6ff1fb5&amp;color=0,0,0&amp;vpa=13&amp;vtp=1"/>
          <p:cNvSpPr/>
          <p:nvPr/>
        </p:nvSpPr>
        <p:spPr>
          <a:xfrm>
            <a:off x="922401" y="1410150"/>
            <a:ext cx="374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mc:AlternateContent xmlns:mc="http://schemas.openxmlformats.org/markup-compatibility/2006" xmlns:a14="http://schemas.microsoft.com/office/drawing/2010/main">
        <mc:Choice Requires="a14">
          <p:sp>
            <p:nvSpPr>
              <p:cNvPr id="4" name="QC_6_BD.30_2#cdc23f3a6.choices?vopoq=1&amp;pid=0c6ff1fb5&amp;color=0,0,0&amp;vtp=1&amp;bbb=1"/>
              <p:cNvSpPr/>
              <p:nvPr/>
            </p:nvSpPr>
            <p:spPr>
              <a:xfrm>
                <a:off x="722376" y="1824678"/>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A.根据</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和水的反应,可以推测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和水反应生成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HBr</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HBrO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.最外层电子数:</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,可以推测失电子能力:</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Cs</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Ba</m:t>
                    </m:r>
                  </m:oMath>
                </a14:m>
                <a:r>
                  <a:rPr lang="en-US" altLang="zh-CN" sz="2000" b="0" i="0" dirty="0">
                    <a:solidFill>
                      <a:srgbClr val="000000"/>
                    </a:solidFill>
                    <a:latin typeface="微软雅黑" pitchFamily="34" charset="0"/>
                    <a:ea typeface="微软雅黑" pitchFamily="34" charset="-122"/>
                    <a:cs typeface="微软雅黑" pitchFamily="34" charset="-120"/>
                  </a:rPr>
                  <a:t>分别位于第六周期第ⅠA族和第ⅡA族,可以推测碱性: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CsOH</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.已知元素铊</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Tl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是与铝</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同主族的第六周期元素,可以推测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Tl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具有两性</a:t>
                </a:r>
                <a:endParaRPr lang="en-US" altLang="zh-CN" sz="2000" dirty="0"/>
              </a:p>
            </p:txBody>
          </p:sp>
        </mc:Choice>
        <mc:Fallback xmlns="">
          <p:sp>
            <p:nvSpPr>
              <p:cNvPr id="4" name="QC_6_BD.30_2#cdc23f3a6.choices?vopoq=1&amp;pid=0c6ff1fb5&amp;color=0,0,0&amp;vtp=1&amp;bbb=1"/>
              <p:cNvSpPr>
                <a:spLocks noRot="1" noChangeAspect="1" noMove="1" noResize="1" noEditPoints="1" noAdjustHandles="1" noChangeArrowheads="1" noChangeShapeType="1" noTextEdit="1"/>
              </p:cNvSpPr>
              <p:nvPr/>
            </p:nvSpPr>
            <p:spPr>
              <a:xfrm>
                <a:off x="722376" y="1824678"/>
                <a:ext cx="10753344" cy="1796034"/>
              </a:xfrm>
              <a:prstGeom prst="rect">
                <a:avLst/>
              </a:prstGeom>
              <a:blipFill>
                <a:blip r:embed="rId3"/>
                <a:stretch>
                  <a:fillRect l="-1474"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P_6#f9914a9f5?pid=12fa53456&amp;color=0,0,0&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【划重点】</a:t>
            </a:r>
            <a:endParaRPr lang="en-US" altLang="zh-CN" sz="2000" dirty="0"/>
          </a:p>
          <a:p>
            <a:pPr algn="ctr" latinLnBrk="1">
              <a:lnSpc>
                <a:spcPts val="3500"/>
              </a:lnSpc>
            </a:pPr>
            <a:r>
              <a:rPr lang="en-US" altLang="zh-CN" sz="2000" b="1" i="0">
                <a:solidFill>
                  <a:srgbClr val="000000"/>
                </a:solidFill>
                <a:latin typeface="微软雅黑" pitchFamily="34" charset="0"/>
                <a:ea typeface="微软雅黑" pitchFamily="34" charset="-122"/>
                <a:cs typeface="微软雅黑" pitchFamily="34" charset="-120"/>
              </a:rPr>
              <a:t>主族元素性质的周期性变化</a:t>
            </a:r>
            <a:endParaRPr lang="en-US" altLang="zh-CN" sz="2000" dirty="0"/>
          </a:p>
        </p:txBody>
      </p:sp>
      <mc:AlternateContent xmlns:mc="http://schemas.openxmlformats.org/markup-compatibility/2006" xmlns:a14="http://schemas.microsoft.com/office/drawing/2010/main">
        <mc:Choice Requires="a14">
          <p:graphicFrame>
            <p:nvGraphicFramePr>
              <p:cNvPr id="5" name="P_6_BD#f9914a9f5?colgroup=6,34&amp;pid=12fa53456&amp;color=0,0,0&amp;vtp=1&amp;bbb=1&amp;hb=1"/>
              <p:cNvGraphicFramePr>
                <a:graphicFrameLocks noGrp="1"/>
              </p:cNvGraphicFramePr>
              <p:nvPr>
                <p:extLst>
                  <p:ext uri="{D42A27DB-BD31-4B8C-83A1-F6EECF244321}">
                    <p14:modId xmlns:p14="http://schemas.microsoft.com/office/powerpoint/2010/main" val="1746248272"/>
                  </p:ext>
                </p:extLst>
              </p:nvPr>
            </p:nvGraphicFramePr>
            <p:xfrm>
              <a:off x="722376" y="1957139"/>
              <a:ext cx="10725912" cy="2487422"/>
            </p:xfrm>
            <a:graphic>
              <a:graphicData uri="http://schemas.openxmlformats.org/drawingml/2006/table">
                <a:tbl>
                  <a:tblPr/>
                  <a:tblGrid>
                    <a:gridCol w="1810512">
                      <a:extLst>
                        <a:ext uri="{9D8B030D-6E8A-4147-A177-3AD203B41FA5}">
                          <a16:colId xmlns:a16="http://schemas.microsoft.com/office/drawing/2014/main" val="20000"/>
                        </a:ext>
                      </a:extLst>
                    </a:gridCol>
                    <a:gridCol w="8915400">
                      <a:extLst>
                        <a:ext uri="{9D8B030D-6E8A-4147-A177-3AD203B41FA5}">
                          <a16:colId xmlns:a16="http://schemas.microsoft.com/office/drawing/2014/main" val="20001"/>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周期性变化规律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核外电子排布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除第一周期外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原子最外层电子数从1增加到7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原子半径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同周期主族元素</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从左到右随原子序数递增</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原子半径逐渐减小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3612">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化合价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最高正化合价依次升高</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000" b="0" i="0" dirty="0">
                              <a:solidFill>
                                <a:srgbClr val="000000"/>
                              </a:solidFill>
                              <a:latin typeface="微软雅黑" pitchFamily="34" charset="0"/>
                              <a:ea typeface="微软雅黑" pitchFamily="34" charset="-122"/>
                              <a:cs typeface="微软雅黑" pitchFamily="34" charset="-120"/>
                            </a:rPr>
                            <a:t>无正价</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无最高正价</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一般最高正化合价</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最外层电子数</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最低化合价也依次升高</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最低化合价</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最外</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层电子数</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−8</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5" name="P_6_BD#f9914a9f5?colgroup=6,34&amp;pid=12fa53456&amp;color=0,0,0&amp;vtp=1&amp;bbb=1&amp;hb=1"/>
              <p:cNvGraphicFramePr>
                <a:graphicFrameLocks noGrp="1"/>
              </p:cNvGraphicFramePr>
              <p:nvPr>
                <p:extLst>
                  <p:ext uri="{D42A27DB-BD31-4B8C-83A1-F6EECF244321}">
                    <p14:modId xmlns:p14="http://schemas.microsoft.com/office/powerpoint/2010/main" val="1746248272"/>
                  </p:ext>
                </p:extLst>
              </p:nvPr>
            </p:nvGraphicFramePr>
            <p:xfrm>
              <a:off x="722376" y="1957139"/>
              <a:ext cx="10725912" cy="2487422"/>
            </p:xfrm>
            <a:graphic>
              <a:graphicData uri="http://schemas.openxmlformats.org/drawingml/2006/table">
                <a:tbl>
                  <a:tblPr/>
                  <a:tblGrid>
                    <a:gridCol w="1810512">
                      <a:extLst>
                        <a:ext uri="{9D8B030D-6E8A-4147-A177-3AD203B41FA5}">
                          <a16:colId xmlns:a16="http://schemas.microsoft.com/office/drawing/2014/main" val="20000"/>
                        </a:ext>
                      </a:extLst>
                    </a:gridCol>
                    <a:gridCol w="8915400">
                      <a:extLst>
                        <a:ext uri="{9D8B030D-6E8A-4147-A177-3AD203B41FA5}">
                          <a16:colId xmlns:a16="http://schemas.microsoft.com/office/drawing/2014/main" val="20001"/>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元素性质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周期性变化规律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核外电子排布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除第一周期外</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原子最外层电子数从1增加到7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原子半径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同周期主族元素</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从左到右随原子序数递增</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原子半径逐渐减小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3612">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化合价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0369" t="-105000" r="-137" b="-10000"/>
                          </a:stretch>
                        </a:blipFill>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32_1#cdc23f3a6?vopoq=1&amp;pid=0c6ff1fb5&amp;color=0,0,0&amp;vtp=1&amp;bt=1&amp;bbb=1&amp;hb=1"/>
              <p:cNvSpPr/>
              <p:nvPr/>
            </p:nvSpPr>
            <p:spPr>
              <a:xfrm>
                <a:off x="722376" y="972000"/>
                <a:ext cx="10753344" cy="2460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均为卤素单质，根据</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和水反应生成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oMath>
                </a14:m>
                <a:r>
                  <a:rPr lang="en-US" altLang="zh-CN" sz="2000" b="0" i="0" dirty="0">
                    <a:solidFill>
                      <a:srgbClr val="000000"/>
                    </a:solidFill>
                    <a:latin typeface="微软雅黑" pitchFamily="34" charset="0"/>
                    <a:ea typeface="微软雅黑" pitchFamily="34" charset="-122"/>
                    <a:cs typeface="微软雅黑" pitchFamily="34" charset="-120"/>
                  </a:rPr>
                  <a:t>可以推测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和水反应生成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HBr</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和</a:t>
                </a:r>
              </a:p>
              <a:p>
                <a:pPr latinLnBrk="1">
                  <a:lnSpc>
                    <a:spcPts val="40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HBrO</m:t>
                    </m:r>
                  </m:oMath>
                </a14:m>
                <a:r>
                  <a:rPr lang="en-US" altLang="zh-CN" sz="2000" b="0" i="0" dirty="0">
                    <a:solidFill>
                      <a:srgbClr val="000000"/>
                    </a:solidFill>
                    <a:latin typeface="微软雅黑" pitchFamily="34" charset="0"/>
                    <a:ea typeface="微软雅黑" pitchFamily="34" charset="-122"/>
                    <a:cs typeface="微软雅黑" pitchFamily="34" charset="-120"/>
                  </a:rPr>
                  <a:t>，A正确；失电子能力与最外层电子数无关</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失电子能力</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B错</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；同周期主族元素，从左到右金属性逐渐减弱</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Cs</m:t>
                    </m:r>
                  </m:oMath>
                </a14:m>
                <a:r>
                  <a:rPr lang="en-US" altLang="zh-CN" sz="2000" b="0" i="0" dirty="0">
                    <a:solidFill>
                      <a:srgbClr val="000000"/>
                    </a:solidFill>
                    <a:latin typeface="微软雅黑" pitchFamily="34" charset="0"/>
                    <a:ea typeface="微软雅黑" pitchFamily="34" charset="-122"/>
                    <a:cs typeface="微软雅黑" pitchFamily="34" charset="-120"/>
                  </a:rPr>
                  <a:t>的金属性强于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Ba</m:t>
                    </m:r>
                  </m:oMath>
                </a14:m>
                <a:r>
                  <a:rPr lang="en-US" altLang="zh-CN" sz="2000" b="0" i="0" dirty="0">
                    <a:solidFill>
                      <a:srgbClr val="000000"/>
                    </a:solidFill>
                    <a:latin typeface="微软雅黑" pitchFamily="34" charset="0"/>
                    <a:ea typeface="微软雅黑" pitchFamily="34" charset="-122"/>
                    <a:cs typeface="微软雅黑" pitchFamily="34" charset="-120"/>
                  </a:rPr>
                  <a:t>,则碱性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CsOH</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 </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错误;同主族元素从上到下金属性逐渐增强，非金属性逐渐减弱，则金属性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Tl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，非金属</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Tl</m:t>
                    </m:r>
                  </m:oMath>
                </a14:m>
                <a:r>
                  <a:rPr lang="en-US" altLang="zh-CN" sz="2000" b="0" i="0" dirty="0">
                    <a:solidFill>
                      <a:srgbClr val="000000"/>
                    </a:solidFill>
                    <a:latin typeface="微软雅黑" pitchFamily="34" charset="0"/>
                    <a:ea typeface="微软雅黑" pitchFamily="34" charset="-122"/>
                    <a:cs typeface="微软雅黑" pitchFamily="34" charset="-120"/>
                  </a:rPr>
                  <a:t>，故</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具有两性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Tl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只具有碱性,D错误。</a:t>
                </a:r>
                <a:endParaRPr lang="en-US" altLang="zh-CN" sz="2200" dirty="0"/>
              </a:p>
            </p:txBody>
          </p:sp>
        </mc:Choice>
        <mc:Fallback xmlns="">
          <p:sp>
            <p:nvSpPr>
              <p:cNvPr id="2" name="QC_6_AS.32_1#cdc23f3a6?vopoq=1&amp;pid=0c6ff1fb5&amp;color=0,0,0&amp;vtp=1&amp;bt=1&amp;bbb=1&amp;hb=1"/>
              <p:cNvSpPr>
                <a:spLocks noRot="1" noChangeAspect="1" noMove="1" noResize="1" noEditPoints="1" noAdjustHandles="1" noChangeArrowheads="1" noChangeShapeType="1" noTextEdit="1"/>
              </p:cNvSpPr>
              <p:nvPr/>
            </p:nvSpPr>
            <p:spPr>
              <a:xfrm>
                <a:off x="722376" y="972000"/>
                <a:ext cx="10753344" cy="2460879"/>
              </a:xfrm>
              <a:prstGeom prst="rect">
                <a:avLst/>
              </a:prstGeom>
              <a:blipFill>
                <a:blip r:embed="rId3"/>
                <a:stretch>
                  <a:fillRect l="-1587" r="-1134" b="-693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8342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B_6_BD.33_1#fb04ffba7?sp=1&amp;vopoq=1&amp;pid=0c6ff1fb5&amp;color=0,0,0&amp;vtp=1&amp;bt=1&amp;bbb=1"/>
          <p:cNvSpPr/>
          <p:nvPr/>
        </p:nvSpPr>
        <p:spPr>
          <a:xfrm>
            <a:off x="722376" y="972000"/>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dirty="0">
                <a:solidFill>
                  <a:srgbClr val="000000"/>
                </a:solidFill>
                <a:latin typeface="仿宋" pitchFamily="34" charset="0"/>
                <a:ea typeface="仿宋" pitchFamily="34" charset="-122"/>
                <a:cs typeface="仿宋" pitchFamily="34" charset="-120"/>
              </a:rPr>
              <a:t>[山东枣庄2024高一月考]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根据下列事实和元素周期律推测物质的性质,</a:t>
            </a:r>
            <a:r>
              <a:rPr lang="en-US" altLang="zh-CN" sz="2000" b="0" i="0">
                <a:solidFill>
                  <a:srgbClr val="000000"/>
                </a:solidFill>
                <a:latin typeface="微软雅黑" pitchFamily="34" charset="0"/>
                <a:ea typeface="微软雅黑" pitchFamily="34" charset="-122"/>
                <a:cs typeface="微软雅黑" pitchFamily="34" charset="-120"/>
              </a:rPr>
              <a:t>说法错误的是(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45" name="QB_6_BD.33_2#fb04ffba7?colgroup=4,17,17&amp;vopoq=1&amp;pid=0c6ff1fb5&amp;color=0,0,0&amp;vtp=1&amp;bbb=1"/>
              <p:cNvGraphicFramePr>
                <a:graphicFrameLocks noGrp="1"/>
              </p:cNvGraphicFramePr>
              <p:nvPr>
                <p:extLst>
                  <p:ext uri="{D42A27DB-BD31-4B8C-83A1-F6EECF244321}">
                    <p14:modId xmlns:p14="http://schemas.microsoft.com/office/powerpoint/2010/main" val="1783734321"/>
                  </p:ext>
                </p:extLst>
              </p:nvPr>
            </p:nvGraphicFramePr>
            <p:xfrm>
              <a:off x="722376" y="1494477"/>
              <a:ext cx="10725912" cy="2126488"/>
            </p:xfrm>
            <a:graphic>
              <a:graphicData uri="http://schemas.openxmlformats.org/drawingml/2006/table">
                <a:tbl>
                  <a:tblPr/>
                  <a:tblGrid>
                    <a:gridCol w="1271016">
                      <a:extLst>
                        <a:ext uri="{9D8B030D-6E8A-4147-A177-3AD203B41FA5}">
                          <a16:colId xmlns:a16="http://schemas.microsoft.com/office/drawing/2014/main" val="20000"/>
                        </a:ext>
                      </a:extLst>
                    </a:gridCol>
                    <a:gridCol w="4727448">
                      <a:extLst>
                        <a:ext uri="{9D8B030D-6E8A-4147-A177-3AD203B41FA5}">
                          <a16:colId xmlns:a16="http://schemas.microsoft.com/office/drawing/2014/main" val="20001"/>
                        </a:ext>
                      </a:extLst>
                    </a:gridCol>
                    <a:gridCol w="47274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推测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与冷水反应缓慢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与冷水更难反应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与水反应生成</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与水反应生成</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不稳定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AsH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更不稳定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与氢气在点燃条件下能反应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与氢气在常温下可能反应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45" name="QB_6_BD.33_2#fb04ffba7?colgroup=4,17,17&amp;vopoq=1&amp;pid=0c6ff1fb5&amp;color=0,0,0&amp;vtp=1&amp;bbb=1"/>
              <p:cNvGraphicFramePr>
                <a:graphicFrameLocks noGrp="1"/>
              </p:cNvGraphicFramePr>
              <p:nvPr>
                <p:extLst>
                  <p:ext uri="{D42A27DB-BD31-4B8C-83A1-F6EECF244321}">
                    <p14:modId xmlns:p14="http://schemas.microsoft.com/office/powerpoint/2010/main" val="1783734321"/>
                  </p:ext>
                </p:extLst>
              </p:nvPr>
            </p:nvGraphicFramePr>
            <p:xfrm>
              <a:off x="722376" y="1494477"/>
              <a:ext cx="10725912" cy="2126488"/>
            </p:xfrm>
            <a:graphic>
              <a:graphicData uri="http://schemas.openxmlformats.org/drawingml/2006/table">
                <a:tbl>
                  <a:tblPr/>
                  <a:tblGrid>
                    <a:gridCol w="1271016">
                      <a:extLst>
                        <a:ext uri="{9D8B030D-6E8A-4147-A177-3AD203B41FA5}">
                          <a16:colId xmlns:a16="http://schemas.microsoft.com/office/drawing/2014/main" val="20000"/>
                        </a:ext>
                      </a:extLst>
                    </a:gridCol>
                    <a:gridCol w="4727448">
                      <a:extLst>
                        <a:ext uri="{9D8B030D-6E8A-4147-A177-3AD203B41FA5}">
                          <a16:colId xmlns:a16="http://schemas.microsoft.com/office/drawing/2014/main" val="20001"/>
                        </a:ext>
                      </a:extLst>
                    </a:gridCol>
                    <a:gridCol w="47274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事实</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推测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7097" t="-100000" r="-100387" b="-3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26933" t="-100000" r="-258" b="-327143"/>
                          </a:stretch>
                        </a:blipFill>
                      </a:tcPr>
                    </a:tc>
                    <a:extLst>
                      <a:ext uri="{0D108BD9-81ED-4DB2-BD59-A6C34878D82A}">
                        <a16:rowId xmlns:a16="http://schemas.microsoft.com/office/drawing/2014/main" val="10001"/>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7097" t="-200000" r="-100387" b="-2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26933" t="-200000" r="-258" b="-227143"/>
                          </a:stretch>
                        </a:blipFill>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7097" t="-300000" r="-100387" b="-1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26933" t="-300000" r="-258" b="-127143"/>
                          </a:stretch>
                        </a:blipFill>
                      </a:tcPr>
                    </a:tc>
                    <a:extLst>
                      <a:ext uri="{0D108BD9-81ED-4DB2-BD59-A6C34878D82A}">
                        <a16:rowId xmlns:a16="http://schemas.microsoft.com/office/drawing/2014/main" val="10003"/>
                      </a:ext>
                    </a:extLst>
                  </a:tr>
                  <a:tr h="426339">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7097" t="-400000" r="-100387" b="-27143"/>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26933" t="-400000" r="-258" b="-27143"/>
                          </a:stretch>
                        </a:blipFill>
                      </a:tcPr>
                    </a:tc>
                    <a:extLst>
                      <a:ext uri="{0D108BD9-81ED-4DB2-BD59-A6C34878D82A}">
                        <a16:rowId xmlns:a16="http://schemas.microsoft.com/office/drawing/2014/main" val="10004"/>
                      </a:ext>
                    </a:extLst>
                  </a:tr>
                </a:tbl>
              </a:graphicData>
            </a:graphic>
          </p:graphicFrame>
        </mc:Fallback>
      </mc:AlternateContent>
      <p:sp>
        <p:nvSpPr>
          <p:cNvPr id="4" name="QB_6_AN.34_1#fb04ffba7.bracket?vopoq=1&amp;pid=0c6ff1fb5&amp;color=0,0,0&amp;vpa=14&amp;vtp=1"/>
          <p:cNvSpPr/>
          <p:nvPr/>
        </p:nvSpPr>
        <p:spPr>
          <a:xfrm>
            <a:off x="10339451" y="9529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AS.35_1#fb04ffba7?vopoq=1&amp;pid=0c6ff1fb5&amp;color=0,0,0&amp;vtp=1&amp;bt=1&amp;bbb=1&amp;hb=1"/>
              <p:cNvSpPr/>
              <p:nvPr/>
            </p:nvSpPr>
            <p:spPr>
              <a:xfrm>
                <a:off x="722376" y="972000"/>
                <a:ext cx="10753344" cy="1444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2000" b="0" i="0" dirty="0">
                    <a:solidFill>
                      <a:srgbClr val="000000"/>
                    </a:solidFill>
                    <a:latin typeface="微软雅黑" pitchFamily="34" charset="0"/>
                    <a:ea typeface="微软雅黑" pitchFamily="34" charset="-122"/>
                    <a:cs typeface="微软雅黑" pitchFamily="34" charset="-120"/>
                  </a:rPr>
                  <a:t>,所以根据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与冷水反应缓慢可推测</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与冷水更难反应,A正确</a:t>
                </a:r>
                <a:r>
                  <a:rPr lang="en-US" altLang="zh-CN" sz="2000" b="0" i="0">
                    <a:solidFill>
                      <a:srgbClr val="000000"/>
                    </a:solidFill>
                    <a:latin typeface="微软雅黑" pitchFamily="34" charset="0"/>
                    <a:ea typeface="微软雅黑" pitchFamily="34" charset="-122"/>
                    <a:cs typeface="微软雅黑" pitchFamily="34" charset="-120"/>
                  </a:rPr>
                  <a:t>;二氧化硅</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不溶于水</a:t>
                </a:r>
                <a:r>
                  <a:rPr lang="en-US" altLang="zh-CN" sz="2000" b="0" i="0" dirty="0">
                    <a:solidFill>
                      <a:srgbClr val="000000"/>
                    </a:solidFill>
                    <a:latin typeface="微软雅黑" pitchFamily="34" charset="0"/>
                    <a:ea typeface="微软雅黑" pitchFamily="34" charset="-122"/>
                    <a:cs typeface="微软雅黑" pitchFamily="34" charset="-120"/>
                  </a:rPr>
                  <a:t>,与水不反应,B错误;非金属性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As</m:t>
                    </m:r>
                  </m:oMath>
                </a14:m>
                <a:r>
                  <a:rPr lang="en-US" altLang="zh-CN" sz="2000" b="0" i="0" dirty="0">
                    <a:solidFill>
                      <a:srgbClr val="000000"/>
                    </a:solidFill>
                    <a:latin typeface="微软雅黑" pitchFamily="34" charset="0"/>
                    <a:ea typeface="微软雅黑" pitchFamily="34" charset="-122"/>
                    <a:cs typeface="微软雅黑" pitchFamily="34" charset="-120"/>
                  </a:rPr>
                  <a:t>,所以根据</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不稳定可推测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AsH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更不稳定,C</a:t>
                </a:r>
                <a:r>
                  <a:rPr lang="en-US" altLang="zh-CN" sz="2000" b="0" i="0">
                    <a:solidFill>
                      <a:srgbClr val="000000"/>
                    </a:solidFill>
                    <a:latin typeface="微软雅黑" pitchFamily="34" charset="0"/>
                    <a:ea typeface="微软雅黑" pitchFamily="34" charset="-122"/>
                    <a:cs typeface="微软雅黑" pitchFamily="34" charset="-120"/>
                  </a:rPr>
                  <a:t>正确; </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,所以根据</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与氢气在点燃条件下能反应可推测</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与氢气在常温下可能反应,D正确。</a:t>
                </a:r>
                <a:endParaRPr lang="en-US" altLang="zh-CN" sz="2200" dirty="0"/>
              </a:p>
            </p:txBody>
          </p:sp>
        </mc:Choice>
        <mc:Fallback xmlns="">
          <p:sp>
            <p:nvSpPr>
              <p:cNvPr id="2" name="QB_6_AS.35_1#fb04ffba7?vopoq=1&amp;pid=0c6ff1fb5&amp;color=0,0,0&amp;vtp=1&amp;bt=1&amp;bbb=1&amp;hb=1"/>
              <p:cNvSpPr>
                <a:spLocks noRot="1" noChangeAspect="1" noMove="1" noResize="1" noEditPoints="1" noAdjustHandles="1" noChangeArrowheads="1" noChangeShapeType="1" noTextEdit="1"/>
              </p:cNvSpPr>
              <p:nvPr/>
            </p:nvSpPr>
            <p:spPr>
              <a:xfrm>
                <a:off x="722376" y="972000"/>
                <a:ext cx="10753344" cy="1444879"/>
              </a:xfrm>
              <a:prstGeom prst="rect">
                <a:avLst/>
              </a:prstGeom>
              <a:blipFill>
                <a:blip r:embed="rId3"/>
                <a:stretch>
                  <a:fillRect l="-1587" r="-6293" b="-1181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7604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6_1#7d62ab311?vopoq=1&amp;pid=0c6ff1fb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4.硒</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位于元素周期表中第四周期第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Ⅵ</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族，可用作光敏材料、电解锰的催化剂</a:t>
                </a:r>
                <a:r>
                  <a:rPr lang="en-US" altLang="zh-CN" sz="2000" b="0" i="0">
                    <a:solidFill>
                      <a:srgbClr val="000000"/>
                    </a:solidFill>
                    <a:latin typeface="微软雅黑" pitchFamily="34" charset="0"/>
                    <a:ea typeface="微软雅黑" pitchFamily="34" charset="-122"/>
                    <a:cs typeface="微软雅黑" pitchFamily="34" charset="-120"/>
                  </a:rPr>
                  <a:t>，也是动植物必</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需的营养元素</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下列有关硒的说法错误的是(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36_1#7d62ab311?vopoq=1&amp;pid=0c6ff1fb5&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r="-1417" b="-17986"/>
                </a:stretch>
              </a:blipFill>
              <a:ln/>
            </p:spPr>
            <p:txBody>
              <a:bodyPr/>
              <a:lstStyle/>
              <a:p>
                <a:r>
                  <a:rPr lang="zh-CN" altLang="en-US">
                    <a:noFill/>
                  </a:rPr>
                  <a:t> </a:t>
                </a:r>
              </a:p>
            </p:txBody>
          </p:sp>
        </mc:Fallback>
      </mc:AlternateContent>
      <p:sp>
        <p:nvSpPr>
          <p:cNvPr id="3" name="QC_6_AN.37_1#7d62ab311.bracket?vopoq=1&amp;pid=0c6ff1fb5&amp;color=0,0,0&amp;vpa=15&amp;vtp=1"/>
          <p:cNvSpPr/>
          <p:nvPr/>
        </p:nvSpPr>
        <p:spPr>
          <a:xfrm>
            <a:off x="5748401" y="14101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mc:AlternateContent xmlns:mc="http://schemas.openxmlformats.org/markup-compatibility/2006" xmlns:a14="http://schemas.microsoft.com/office/drawing/2010/main">
        <mc:Choice Requires="a14">
          <p:sp>
            <p:nvSpPr>
              <p:cNvPr id="4" name="QC_6_BD.36_2#7d62ab311.choices?vopoq=1&amp;pid=0c6ff1fb5&amp;color=0,0,0&amp;vtp=1&amp;bbb=1"/>
              <p:cNvSpPr/>
              <p:nvPr/>
            </p:nvSpPr>
            <p:spPr>
              <a:xfrm>
                <a:off x="722376" y="1820613"/>
                <a:ext cx="10753344" cy="847725"/>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74</m:t>
                        </m:r>
                      </m:sup>
                    </m:sSup>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76</m:t>
                        </m:r>
                      </m:sup>
                    </m:sSup>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000" b="0" i="0">
                    <a:solidFill>
                      <a:srgbClr val="000000"/>
                    </a:solidFill>
                    <a:latin typeface="微软雅黑" pitchFamily="34" charset="0"/>
                    <a:ea typeface="微软雅黑" pitchFamily="34" charset="-122"/>
                    <a:cs typeface="微软雅黑" pitchFamily="34" charset="-120"/>
                  </a:rPr>
                  <a:t>互为同位素</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的稳定性弱于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5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000" b="0" i="0" dirty="0">
                    <a:solidFill>
                      <a:srgbClr val="000000"/>
                    </a:solidFill>
                    <a:latin typeface="微软雅黑" pitchFamily="34" charset="0"/>
                    <a:ea typeface="微软雅黑" pitchFamily="34" charset="-122"/>
                    <a:cs typeface="微软雅黑" pitchFamily="34" charset="-120"/>
                  </a:rPr>
                  <a:t>的酸性比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000" b="0" i="0">
                    <a:solidFill>
                      <a:srgbClr val="000000"/>
                    </a:solidFill>
                    <a:latin typeface="微软雅黑" pitchFamily="34" charset="0"/>
                    <a:ea typeface="微软雅黑" pitchFamily="34" charset="-122"/>
                    <a:cs typeface="微软雅黑" pitchFamily="34" charset="-120"/>
                  </a:rPr>
                  <a:t>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000" b="0" i="0" dirty="0">
                    <a:solidFill>
                      <a:srgbClr val="000000"/>
                    </a:solidFill>
                    <a:latin typeface="微软雅黑" pitchFamily="34" charset="0"/>
                    <a:ea typeface="微软雅黑" pitchFamily="34" charset="-122"/>
                    <a:cs typeface="微软雅黑" pitchFamily="34" charset="-120"/>
                  </a:rPr>
                  <a:t>的水溶液中可得</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p:txBody>
          </p:sp>
        </mc:Choice>
        <mc:Fallback xmlns="">
          <p:sp>
            <p:nvSpPr>
              <p:cNvPr id="4" name="QC_6_BD.36_2#7d62ab311.choices?vopoq=1&amp;pid=0c6ff1fb5&amp;color=0,0,0&amp;vtp=1&amp;bbb=1"/>
              <p:cNvSpPr>
                <a:spLocks noRot="1" noChangeAspect="1" noMove="1" noResize="1" noEditPoints="1" noAdjustHandles="1" noChangeArrowheads="1" noChangeShapeType="1" noTextEdit="1"/>
              </p:cNvSpPr>
              <p:nvPr/>
            </p:nvSpPr>
            <p:spPr>
              <a:xfrm>
                <a:off x="722376" y="1820613"/>
                <a:ext cx="10753344" cy="847725"/>
              </a:xfrm>
              <a:prstGeom prst="rect">
                <a:avLst/>
              </a:prstGeom>
              <a:blipFill>
                <a:blip r:embed="rId4"/>
                <a:stretch>
                  <a:fillRect l="-1474" b="-1870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38_1#7d62ab311?vopoq=1&amp;pid=0c6ff1fb5&amp;color=0,0,0&amp;vtp=1&amp;bt=1&amp;bbb=1&amp;hb=1"/>
              <p:cNvSpPr/>
              <p:nvPr/>
            </p:nvSpPr>
            <p:spPr>
              <a:xfrm>
                <a:off x="722376" y="972000"/>
                <a:ext cx="10753344" cy="2939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同位素是指质子数相同而中子数不同的同一元素的不同原子</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74</m:t>
                        </m:r>
                      </m:sup>
                    </m:sSup>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76</m:t>
                        </m:r>
                      </m:sup>
                    </m:sSup>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符合同位素的概</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念</a:t>
                </a:r>
                <a:r>
                  <a:rPr lang="en-US" altLang="zh-CN" sz="2000" b="0" i="0" dirty="0">
                    <a:solidFill>
                      <a:srgbClr val="000000"/>
                    </a:solidFill>
                    <a:latin typeface="微软雅黑" pitchFamily="34" charset="0"/>
                    <a:ea typeface="微软雅黑" pitchFamily="34" charset="-122"/>
                    <a:cs typeface="微软雅黑" pitchFamily="34" charset="-120"/>
                  </a:rPr>
                  <a:t>，A正确；同主族元素从上到下非金属性逐渐减弱，简单气态氢化物的稳定性逐渐减弱</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的非</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金属性强于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的稳定性强于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，B错误；同主族元素从上到下非金属性逐渐减弱</a:t>
                </a:r>
                <a:r>
                  <a:rPr lang="en-US" altLang="zh-CN" sz="2000" b="0" i="0">
                    <a:solidFill>
                      <a:srgbClr val="000000"/>
                    </a:solidFill>
                    <a:latin typeface="微软雅黑" pitchFamily="34" charset="0"/>
                    <a:ea typeface="微软雅黑" pitchFamily="34" charset="-122"/>
                    <a:cs typeface="微软雅黑" pitchFamily="34" charset="-120"/>
                  </a:rPr>
                  <a:t>，最高</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价氧化物对应水化物的酸性逐渐减弱</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的非金属性强于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000" b="0" i="0" dirty="0">
                    <a:solidFill>
                      <a:srgbClr val="000000"/>
                    </a:solidFill>
                    <a:latin typeface="微软雅黑" pitchFamily="34" charset="0"/>
                    <a:ea typeface="微软雅黑" pitchFamily="34" charset="-122"/>
                    <a:cs typeface="微软雅黑" pitchFamily="34" charset="-120"/>
                  </a:rPr>
                  <a:t>的酸性比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强，C</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同主族元素从上到下非金属性逐渐减弱</a:t>
                </a:r>
                <a:r>
                  <a:rPr lang="en-US" altLang="zh-CN" sz="2000" b="0" i="0" dirty="0">
                    <a:solidFill>
                      <a:srgbClr val="000000"/>
                    </a:solidFill>
                    <a:latin typeface="微软雅黑" pitchFamily="34" charset="0"/>
                    <a:ea typeface="微软雅黑" pitchFamily="34" charset="-122"/>
                    <a:cs typeface="微软雅黑" pitchFamily="34" charset="-120"/>
                  </a:rPr>
                  <a:t>，非金属性强的单质能置换出非金属性弱的单质</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金属性强于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000" b="0" i="0" dirty="0">
                    <a:solidFill>
                      <a:srgbClr val="000000"/>
                    </a:solidFill>
                    <a:latin typeface="微软雅黑" pitchFamily="34" charset="0"/>
                    <a:ea typeface="微软雅黑" pitchFamily="34" charset="-122"/>
                    <a:cs typeface="微软雅黑" pitchFamily="34" charset="-120"/>
                  </a:rPr>
                  <a:t>，所以将</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通入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2000" b="0" i="0" dirty="0">
                    <a:solidFill>
                      <a:srgbClr val="000000"/>
                    </a:solidFill>
                    <a:latin typeface="微软雅黑" pitchFamily="34" charset="0"/>
                    <a:ea typeface="微软雅黑" pitchFamily="34" charset="-122"/>
                    <a:cs typeface="微软雅黑" pitchFamily="34" charset="-120"/>
                  </a:rPr>
                  <a:t>的水溶液中可得</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，D正确。</a:t>
                </a:r>
                <a:endParaRPr lang="en-US" altLang="zh-CN" sz="2200" dirty="0"/>
              </a:p>
            </p:txBody>
          </p:sp>
        </mc:Choice>
        <mc:Fallback xmlns="">
          <p:sp>
            <p:nvSpPr>
              <p:cNvPr id="2" name="QC_6_AS.38_1#7d62ab311?vopoq=1&amp;pid=0c6ff1fb5&amp;color=0,0,0&amp;vtp=1&amp;bt=1&amp;bbb=1&amp;hb=1"/>
              <p:cNvSpPr>
                <a:spLocks noRot="1" noChangeAspect="1" noMove="1" noResize="1" noEditPoints="1" noAdjustHandles="1" noChangeArrowheads="1" noChangeShapeType="1" noTextEdit="1"/>
              </p:cNvSpPr>
              <p:nvPr/>
            </p:nvSpPr>
            <p:spPr>
              <a:xfrm>
                <a:off x="722376" y="972000"/>
                <a:ext cx="10753344" cy="2939034"/>
              </a:xfrm>
              <a:prstGeom prst="rect">
                <a:avLst/>
              </a:prstGeom>
              <a:blipFill>
                <a:blip r:embed="rId3"/>
                <a:stretch>
                  <a:fillRect l="-1587" r="-1701" b="-496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473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39_1#af802417b?vopoq=1&amp;pid=0c6ff1fb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dirty="0">
                    <a:solidFill>
                      <a:srgbClr val="000000"/>
                    </a:solidFill>
                    <a:latin typeface="仿宋" pitchFamily="34" charset="0"/>
                    <a:ea typeface="仿宋" pitchFamily="34" charset="-122"/>
                    <a:cs typeface="仿宋" pitchFamily="34" charset="-120"/>
                  </a:rPr>
                  <a:t>[山东青岛2025月考]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为短周期元素，原子序数依次增大，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同主族，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同周期，其中只有</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为金属元素，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原子序数相差5，</a:t>
                </a:r>
                <a:r>
                  <a:rPr lang="en-US" altLang="zh-CN" sz="2000" b="0" i="0">
                    <a:solidFill>
                      <a:srgbClr val="000000"/>
                    </a:solidFill>
                    <a:latin typeface="微软雅黑" pitchFamily="34" charset="0"/>
                    <a:ea typeface="微软雅黑" pitchFamily="34" charset="-122"/>
                    <a:cs typeface="微软雅黑" pitchFamily="34" charset="-120"/>
                  </a:rPr>
                  <a:t>下列说法一定正确的是(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39_1#af802417b?vopoq=1&amp;pid=0c6ff1fb5&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r="-624" b="-17986"/>
                </a:stretch>
              </a:blipFill>
              <a:ln/>
            </p:spPr>
            <p:txBody>
              <a:bodyPr/>
              <a:lstStyle/>
              <a:p>
                <a:r>
                  <a:rPr lang="zh-CN" altLang="en-US">
                    <a:noFill/>
                  </a:rPr>
                  <a:t> </a:t>
                </a:r>
              </a:p>
            </p:txBody>
          </p:sp>
        </mc:Fallback>
      </mc:AlternateContent>
      <p:sp>
        <p:nvSpPr>
          <p:cNvPr id="3" name="QC_6_AN.40_1#af802417b.bracket?vopoq=1&amp;pid=0c6ff1fb5&amp;color=0,0,0&amp;vpa=16&amp;vtp=1"/>
          <p:cNvSpPr/>
          <p:nvPr/>
        </p:nvSpPr>
        <p:spPr>
          <a:xfrm>
            <a:off x="10256901" y="14101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mc:AlternateContent xmlns:mc="http://schemas.openxmlformats.org/markup-compatibility/2006" xmlns:a14="http://schemas.microsoft.com/office/drawing/2010/main">
        <mc:Choice Requires="a14">
          <p:sp>
            <p:nvSpPr>
              <p:cNvPr id="4" name="QC_6_BD.39_2#af802417b.choices?vopoq=1&amp;pid=0c6ff1fb5&amp;color=0,0,0&amp;vtp=1&amp;bbb=1"/>
              <p:cNvSpPr/>
              <p:nvPr/>
            </p:nvSpPr>
            <p:spPr>
              <a:xfrm>
                <a:off x="722376" y="1820613"/>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的简单氢化物的稳定性小于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的简单氢化物的稳定性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.原子半径：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形成化合物的化学式为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的含氧酸的酸性比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的含氧酸的酸性弱</a:t>
                </a:r>
                <a:endParaRPr lang="en-US" altLang="zh-CN" sz="2000" dirty="0"/>
              </a:p>
            </p:txBody>
          </p:sp>
        </mc:Choice>
        <mc:Fallback xmlns="">
          <p:sp>
            <p:nvSpPr>
              <p:cNvPr id="4" name="QC_6_BD.39_2#af802417b.choices?vopoq=1&amp;pid=0c6ff1fb5&amp;color=0,0,0&amp;vtp=1&amp;bbb=1"/>
              <p:cNvSpPr>
                <a:spLocks noRot="1" noChangeAspect="1" noMove="1" noResize="1" noEditPoints="1" noAdjustHandles="1" noChangeArrowheads="1" noChangeShapeType="1" noTextEdit="1"/>
              </p:cNvSpPr>
              <p:nvPr/>
            </p:nvSpPr>
            <p:spPr>
              <a:xfrm>
                <a:off x="722376" y="1820613"/>
                <a:ext cx="10753344" cy="1796034"/>
              </a:xfrm>
              <a:prstGeom prst="rect">
                <a:avLst/>
              </a:prstGeom>
              <a:blipFill>
                <a:blip r:embed="rId4"/>
                <a:stretch>
                  <a:fillRect l="-1474" b="-850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41_1#af802417b?vopoq=1&amp;pid=0c6ff1fb5&amp;color=0,0,0&amp;vtp=1&amp;bt=1&amp;bbb=1&amp;hb=1"/>
              <p:cNvSpPr/>
              <p:nvPr/>
            </p:nvSpPr>
            <p:spPr>
              <a:xfrm>
                <a:off x="722376" y="972000"/>
                <a:ext cx="10753344" cy="2685034"/>
              </a:xfrm>
              <a:prstGeom prst="rect">
                <a:avLst/>
              </a:prstGeom>
              <a:noFill/>
              <a:ln/>
            </p:spPr>
            <p:txBody>
              <a:bodyPr wrap="none" lIns="0" tIns="0" rIns="0" bIns="0" rtlCol="0" anchor="t"/>
              <a:lstStyle/>
              <a:p>
                <a:pPr algn="l" latinLnBrk="1">
                  <a:lnSpc>
                    <a:spcPts val="3600"/>
                  </a:lnSpc>
                </a:pPr>
                <a:r>
                  <a:rPr lang="en-US" altLang="zh-CN" sz="2000" b="0" i="0" dirty="0">
                    <a:solidFill>
                      <a:srgbClr val="639319"/>
                    </a:solidFill>
                    <a:latin typeface="微软雅黑" pitchFamily="34" charset="0"/>
                    <a:ea typeface="微软雅黑" pitchFamily="34" charset="-122"/>
                    <a:cs typeface="微软雅黑" pitchFamily="34" charset="-120"/>
                  </a:rPr>
                  <a:t>【</a:t>
                </a:r>
                <a:r>
                  <a:rPr lang="en-US" altLang="zh-CN" sz="2000" b="1" i="0" spc="-50" dirty="0">
                    <a:solidFill>
                      <a:srgbClr val="639319"/>
                    </a:solidFill>
                    <a:latin typeface="微软雅黑" pitchFamily="34" charset="0"/>
                    <a:ea typeface="微软雅黑" pitchFamily="34" charset="-122"/>
                    <a:cs typeface="微软雅黑" pitchFamily="34" charset="-120"/>
                  </a:rPr>
                  <a:t>思路导引</a:t>
                </a:r>
                <a:r>
                  <a:rPr lang="en-US" altLang="zh-CN" sz="2000" b="0" i="0" spc="-5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spc="-50" dirty="0">
                    <a:solidFill>
                      <a:srgbClr val="000000"/>
                    </a:solidFill>
                    <a:latin typeface="微软雅黑" pitchFamily="34" charset="0"/>
                    <a:ea typeface="微软雅黑" pitchFamily="34" charset="-122"/>
                    <a:cs typeface="微软雅黑" pitchFamily="34" charset="-120"/>
                  </a:rPr>
                  <a:t>为原子序数依次增大的短周期元素，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spc="-50" dirty="0">
                    <a:solidFill>
                      <a:srgbClr val="000000"/>
                    </a:solidFill>
                    <a:latin typeface="微软雅黑" pitchFamily="34" charset="0"/>
                    <a:ea typeface="微软雅黑" pitchFamily="34" charset="-122"/>
                    <a:cs typeface="微软雅黑" pitchFamily="34" charset="-120"/>
                  </a:rPr>
                  <a:t>同主族，</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同周期</a:t>
                </a:r>
                <a:r>
                  <a:rPr lang="en-US" altLang="zh-CN" sz="2000" b="0" i="0" spc="-50">
                    <a:solidFill>
                      <a:srgbClr val="000000"/>
                    </a:solidFill>
                    <a:latin typeface="微软雅黑" pitchFamily="34" charset="0"/>
                    <a:ea typeface="微软雅黑" pitchFamily="34" charset="-122"/>
                    <a:cs typeface="微软雅黑" pitchFamily="34" charset="-120"/>
                  </a:rPr>
                  <a:t>，其</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中只有</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为金属元素，则</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是第二周期元素，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spc="-50" dirty="0">
                    <a:solidFill>
                      <a:srgbClr val="000000"/>
                    </a:solidFill>
                    <a:latin typeface="微软雅黑" pitchFamily="34" charset="0"/>
                    <a:ea typeface="微软雅黑" pitchFamily="34" charset="-122"/>
                    <a:cs typeface="微软雅黑" pitchFamily="34" charset="-120"/>
                  </a:rPr>
                  <a:t>是第三周期元素；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原子序数相差5，若</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为</a:t>
                </a:r>
                <a:r>
                  <a:rPr lang="en-US" altLang="zh-CN" sz="2000" b="0" i="0" spc="-50" dirty="0">
                    <a:solidFill>
                      <a:srgbClr val="000000"/>
                    </a:solidFill>
                    <a:latin typeface="微软雅黑" pitchFamily="34" charset="0"/>
                    <a:ea typeface="微软雅黑" pitchFamily="34" charset="-122"/>
                    <a:cs typeface="微软雅黑" pitchFamily="34" charset="-120"/>
                  </a:rPr>
                  <a:t>C元素，则</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spc="-50" dirty="0">
                    <a:solidFill>
                      <a:srgbClr val="000000"/>
                    </a:solidFill>
                    <a:latin typeface="微软雅黑" pitchFamily="34" charset="0"/>
                    <a:ea typeface="微软雅黑" pitchFamily="34" charset="-122"/>
                    <a:cs typeface="微软雅黑" pitchFamily="34" charset="-120"/>
                  </a:rPr>
                  <a:t>元素或</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元素，与题意不相符；若</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spc="-50" dirty="0">
                    <a:solidFill>
                      <a:srgbClr val="000000"/>
                    </a:solidFill>
                    <a:latin typeface="微软雅黑" pitchFamily="34" charset="0"/>
                    <a:ea typeface="微软雅黑" pitchFamily="34" charset="-122"/>
                    <a:cs typeface="微软雅黑" pitchFamily="34" charset="-120"/>
                  </a:rPr>
                  <a:t>元素，则</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50">
                    <a:solidFill>
                      <a:srgbClr val="000000"/>
                    </a:solidFill>
                    <a:latin typeface="微软雅黑" pitchFamily="34" charset="0"/>
                    <a:ea typeface="微软雅黑" pitchFamily="34" charset="-122"/>
                    <a:cs typeface="微软雅黑" pitchFamily="34" charset="-120"/>
                  </a:rPr>
                  <a:t>为</a:t>
                </a:r>
              </a:p>
              <a:p>
                <a:pPr latinLnBrk="1">
                  <a:lnSpc>
                    <a:spcPts val="3600"/>
                  </a:lnSpc>
                </a:pP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spc="-50" dirty="0">
                    <a:solidFill>
                      <a:srgbClr val="000000"/>
                    </a:solidFill>
                    <a:latin typeface="微软雅黑" pitchFamily="34" charset="0"/>
                    <a:ea typeface="微软雅黑" pitchFamily="34" charset="-122"/>
                    <a:cs typeface="微软雅黑" pitchFamily="34" charset="-120"/>
                  </a:rPr>
                  <a:t>元素，与题意相符；若</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spc="-50" dirty="0">
                    <a:solidFill>
                      <a:srgbClr val="000000"/>
                    </a:solidFill>
                    <a:latin typeface="微软雅黑" pitchFamily="34" charset="0"/>
                    <a:ea typeface="微软雅黑" pitchFamily="34" charset="-122"/>
                    <a:cs typeface="微软雅黑" pitchFamily="34" charset="-120"/>
                  </a:rPr>
                  <a:t>元素，则</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元素或</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spc="-50" dirty="0">
                    <a:solidFill>
                      <a:srgbClr val="000000"/>
                    </a:solidFill>
                    <a:latin typeface="微软雅黑" pitchFamily="34" charset="0"/>
                    <a:ea typeface="微软雅黑" pitchFamily="34" charset="-122"/>
                    <a:cs typeface="微软雅黑" pitchFamily="34" charset="-120"/>
                  </a:rPr>
                  <a:t>元素，与题意相符；若</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元素，与题意不相符。所以</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spc="-5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50">
                    <a:solidFill>
                      <a:srgbClr val="000000"/>
                    </a:solidFill>
                    <a:latin typeface="微软雅黑" pitchFamily="34" charset="0"/>
                    <a:ea typeface="微软雅黑" pitchFamily="34" charset="-122"/>
                    <a:cs typeface="微软雅黑" pitchFamily="34" charset="-120"/>
                  </a:rPr>
                  <a:t>四种元素可能</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spc="-50" dirty="0">
                    <a:solidFill>
                      <a:srgbClr val="000000"/>
                    </a:solidFill>
                    <a:latin typeface="微软雅黑" pitchFamily="34" charset="0"/>
                    <a:ea typeface="微软雅黑" pitchFamily="34" charset="-122"/>
                    <a:cs typeface="微软雅黑" pitchFamily="34" charset="-120"/>
                  </a:rPr>
                  <a:t>元素，也可能为</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spc="-50" dirty="0">
                    <a:solidFill>
                      <a:srgbClr val="000000"/>
                    </a:solidFill>
                    <a:latin typeface="微软雅黑" pitchFamily="34" charset="0"/>
                    <a:ea typeface="微软雅黑" pitchFamily="34" charset="-122"/>
                    <a:cs typeface="微软雅黑" pitchFamily="34" charset="-120"/>
                  </a:rPr>
                  <a:t>元素或</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spc="-50" dirty="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spc="-5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元素。</a:t>
                </a:r>
                <a:endParaRPr lang="en-US" altLang="zh-CN" sz="2000" spc="-50" dirty="0"/>
              </a:p>
            </p:txBody>
          </p:sp>
        </mc:Choice>
        <mc:Fallback xmlns="">
          <p:sp>
            <p:nvSpPr>
              <p:cNvPr id="2" name="QC_6_EX.41_1#af802417b?vopoq=1&amp;pid=0c6ff1fb5&amp;color=0,0,0&amp;vtp=1&amp;bt=1&amp;bbb=1&amp;hb=1"/>
              <p:cNvSpPr>
                <a:spLocks noRot="1" noChangeAspect="1" noMove="1" noResize="1" noEditPoints="1" noAdjustHandles="1" noChangeArrowheads="1" noChangeShapeType="1" noTextEdit="1"/>
              </p:cNvSpPr>
              <p:nvPr/>
            </p:nvSpPr>
            <p:spPr>
              <a:xfrm>
                <a:off x="722376" y="972000"/>
                <a:ext cx="10753344" cy="2685034"/>
              </a:xfrm>
              <a:prstGeom prst="rect">
                <a:avLst/>
              </a:prstGeom>
              <a:blipFill>
                <a:blip r:embed="rId3"/>
                <a:stretch>
                  <a:fillRect l="-1474" r="-283" b="-566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P_6#f9914a9f5?sp=1&amp;pid=12fa53456&amp;color=0,0,0&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2</a:t>
            </a:r>
            <a:r>
              <a:rPr lang="en-US" altLang="zh-CN" sz="2000" b="1" i="0">
                <a:solidFill>
                  <a:srgbClr val="000000"/>
                </a:solidFill>
                <a:latin typeface="微软雅黑" pitchFamily="34" charset="0"/>
                <a:ea typeface="微软雅黑" pitchFamily="34" charset="-122"/>
                <a:cs typeface="微软雅黑" pitchFamily="34" charset="-120"/>
              </a:rPr>
              <a:t>.元素金属性与非金属性的变化规律</a:t>
            </a:r>
          </a:p>
          <a:p>
            <a:pPr marL="0" marR="0" lvl="0" indent="0" defTabSz="914400" rtl="0" eaLnBrk="1" fontAlgn="auto" latinLnBrk="1" hangingPunct="1">
              <a:lnSpc>
                <a:spcPts val="35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微软雅黑" pitchFamily="34" charset="0"/>
                <a:ea typeface="微软雅黑" pitchFamily="34" charset="-122"/>
                <a:cs typeface="微软雅黑" pitchFamily="34" charset="-120"/>
              </a:rPr>
              <a:t>(1)元素金属性递变规律探究</a:t>
            </a:r>
            <a:endParaRPr lang="en-US" altLang="zh-CN" sz="2000" dirty="0"/>
          </a:p>
        </p:txBody>
      </p:sp>
      <mc:AlternateContent xmlns:mc="http://schemas.openxmlformats.org/markup-compatibility/2006" xmlns:a14="http://schemas.microsoft.com/office/drawing/2010/main">
        <mc:Choice Requires="a14">
          <p:graphicFrame>
            <p:nvGraphicFramePr>
              <p:cNvPr id="6" name="P_6_BD#f9914a9f5?colgroup=22,8,8&amp;pid=12fa53456&amp;color=0,0,0&amp;vtp=1&amp;bbb=1&amp;hb=1"/>
              <p:cNvGraphicFramePr>
                <a:graphicFrameLocks noGrp="1"/>
              </p:cNvGraphicFramePr>
              <p:nvPr>
                <p:extLst>
                  <p:ext uri="{D42A27DB-BD31-4B8C-83A1-F6EECF244321}">
                    <p14:modId xmlns:p14="http://schemas.microsoft.com/office/powerpoint/2010/main" val="2020306158"/>
                  </p:ext>
                </p:extLst>
              </p:nvPr>
            </p:nvGraphicFramePr>
            <p:xfrm>
              <a:off x="722376" y="1957139"/>
              <a:ext cx="10716768" cy="2828671"/>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3230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0753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取一小段镁条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用砂纸除去表面的氧化膜</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放到试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管中</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向试管中加入</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并滴入2</a:t>
                          </a:r>
                          <a:r>
                            <a:rPr lang="en-US" altLang="zh-CN" sz="2000" b="0" i="0">
                              <a:solidFill>
                                <a:srgbClr val="000000"/>
                              </a:solidFill>
                              <a:latin typeface="微软雅黑" pitchFamily="34" charset="0"/>
                              <a:ea typeface="微软雅黑" pitchFamily="34" charset="-122"/>
                              <a:cs typeface="微软雅黑" pitchFamily="34" charset="-120"/>
                            </a:rPr>
                            <a:t>滴酚酞溶液</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观察现象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过一会儿</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加热试管至液体沸腾</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观察</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加热前</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镁条表面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出现少量无色气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加热至沸腾</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后</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有较多无色气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泡冒出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溶液变为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粉红色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镁与冷水反应缓慢</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能与沸水反应</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反应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的化学方程式为</a:t>
                          </a:r>
                        </a:p>
                        <a:p>
                          <a:pPr marL="0" lvl="0" indent="0" algn="l" latinLnBrk="1" hangingPunct="0">
                            <a:lnSpc>
                              <a:spcPts val="37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d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2000" b="0" i="1" spc="-100" baseline="-2000">
                                                <a:solidFill>
                                                  <a:srgbClr val="000000"/>
                                                </a:solidFill>
                                                <a:latin typeface="Cambria Math" panose="02040503050406030204" pitchFamily="18" charset="0"/>
                                              </a:rPr>
                                            </m:ctrlPr>
                                          </m:barPr>
                                          <m:e>
                                            <m:bar>
                                              <m:barPr>
                                                <m:ctrlPr>
                                                  <a:rPr lang="en-US" altLang="zh-CN" sz="2000" b="0" i="1" spc="-100" baseline="-8000">
                                                    <a:solidFill>
                                                      <a:srgbClr val="000000"/>
                                                    </a:solidFill>
                                                    <a:latin typeface="Cambria Math" panose="02040503050406030204" pitchFamily="18" charset="0"/>
                                                  </a:rPr>
                                                </m:ctrlPr>
                                              </m:barPr>
                                              <m:e>
                                                <m:r>
                                                  <a:rPr lang="en-US" altLang="zh-CN" sz="2000" b="0" spc="-100" baseline="-2000">
                                                    <a:solidFill>
                                                      <a:srgbClr val="000000"/>
                                                    </a:solidFill>
                                                    <a:latin typeface="Cambria Math" panose="02040503050406030204" pitchFamily="18" charset="0"/>
                                                  </a:rPr>
                                                  <m:t>   △   </m:t>
                                                </m:r>
                                              </m:e>
                                            </m:bar>
                                          </m:e>
                                        </m:bar>
                                      </m:e>
                                    </m:mr>
                                    <m:m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6" name="P_6_BD#f9914a9f5?colgroup=22,8,8&amp;pid=12fa53456&amp;color=0,0,0&amp;vtp=1&amp;bbb=1&amp;hb=1"/>
              <p:cNvGraphicFramePr>
                <a:graphicFrameLocks noGrp="1"/>
              </p:cNvGraphicFramePr>
              <p:nvPr>
                <p:extLst>
                  <p:ext uri="{D42A27DB-BD31-4B8C-83A1-F6EECF244321}">
                    <p14:modId xmlns:p14="http://schemas.microsoft.com/office/powerpoint/2010/main" val="2020306158"/>
                  </p:ext>
                </p:extLst>
              </p:nvPr>
            </p:nvGraphicFramePr>
            <p:xfrm>
              <a:off x="722376" y="1957139"/>
              <a:ext cx="10716768" cy="2828671"/>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3230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0753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2" t="-17677" r="-79328" b="-5556"/>
                          </a:stretch>
                        </a:blipFill>
                      </a:tcPr>
                    </a:tc>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加热前</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镁条表面</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出现少量无色气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泡</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加热至沸腾</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后</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有较多无色气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泡冒出</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溶液变为</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粉红色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41103" t="-17677" r="-501" b="-5556"/>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42_1#af802417b?vopoq=1&amp;pid=0c6ff1fb5&amp;color=0,0,0&amp;vtp=1&amp;bt=1&amp;bbb=1&amp;hb=1"/>
              <p:cNvSpPr/>
              <p:nvPr/>
            </p:nvSpPr>
            <p:spPr>
              <a:xfrm>
                <a:off x="722376" y="972000"/>
                <a:ext cx="10753344" cy="3205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同周期主族元素，从左到右元素的非金属性依次增强，简单氢化物的稳定性依次增强</a:t>
                </a:r>
                <a:r>
                  <a:rPr lang="en-US" altLang="zh-CN" sz="2000" b="0" i="0">
                    <a:solidFill>
                      <a:srgbClr val="000000"/>
                    </a:solidFill>
                    <a:latin typeface="微软雅黑" pitchFamily="34" charset="0"/>
                    <a:ea typeface="微软雅黑" pitchFamily="34" charset="-122"/>
                    <a:cs typeface="微软雅黑" pitchFamily="34" charset="-120"/>
                  </a:rPr>
                  <a:t>，同</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主族元素</a:t>
                </a:r>
                <a:r>
                  <a:rPr lang="en-US" altLang="zh-CN" sz="2000" b="0" i="0" dirty="0">
                    <a:solidFill>
                      <a:srgbClr val="000000"/>
                    </a:solidFill>
                    <a:latin typeface="微软雅黑" pitchFamily="34" charset="0"/>
                    <a:ea typeface="微软雅黑" pitchFamily="34" charset="-122"/>
                    <a:cs typeface="微软雅黑" pitchFamily="34" charset="-120"/>
                  </a:rPr>
                  <a:t>，从上到下元素的非金属性依次减弱，简单氢化物的稳定性依次减弱</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a:t>
                </a:r>
              </a:p>
              <a:p>
                <a:pPr latinLnBrk="1">
                  <a:lnSpc>
                    <a:spcPts val="37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的简单氢化物的稳定性大于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的简单氢化物的稳定性</a:t>
                </a:r>
                <a:r>
                  <a:rPr lang="en-US" altLang="zh-CN" sz="2000" b="0" i="0">
                    <a:solidFill>
                      <a:srgbClr val="000000"/>
                    </a:solidFill>
                    <a:latin typeface="微软雅黑" pitchFamily="34" charset="0"/>
                    <a:ea typeface="微软雅黑" pitchFamily="34" charset="-122"/>
                    <a:cs typeface="微软雅黑" pitchFamily="34" charset="-120"/>
                  </a:rPr>
                  <a:t>，A</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；同周期主族元素，从左到右原子半径逐渐减小，同主族元素，从上到下</a:t>
                </a:r>
                <a:r>
                  <a:rPr lang="en-US" altLang="zh-CN" sz="2000" b="0" i="0">
                    <a:solidFill>
                      <a:srgbClr val="000000"/>
                    </a:solidFill>
                    <a:latin typeface="微软雅黑" pitchFamily="34" charset="0"/>
                    <a:ea typeface="微软雅黑" pitchFamily="34" charset="-122"/>
                    <a:cs typeface="微软雅黑" pitchFamily="34" charset="-120"/>
                  </a:rPr>
                  <a:t>，原子半径逐渐增</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为第二周期元素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均为第三周期元素且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同主族、原子序数</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四种元素原子的半径大小顺序为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，B正确；若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000" b="0" i="0">
                    <a:solidFill>
                      <a:srgbClr val="000000"/>
                    </a:solidFill>
                    <a:latin typeface="微软雅黑" pitchFamily="34" charset="0"/>
                    <a:ea typeface="微软雅黑" pitchFamily="34" charset="-122"/>
                    <a:cs typeface="微软雅黑" pitchFamily="34" charset="-120"/>
                  </a:rPr>
                  <a:t>，两元素形成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的化合物的化学式为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，不符合</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，C错误；若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为氧元素，则不存在含氧酸，D错误。</a:t>
                </a:r>
                <a:endParaRPr lang="en-US" altLang="zh-CN" sz="2200" dirty="0"/>
              </a:p>
            </p:txBody>
          </p:sp>
        </mc:Choice>
        <mc:Fallback xmlns="">
          <p:sp>
            <p:nvSpPr>
              <p:cNvPr id="2" name="QC_6_AS.42_1#af802417b?vopoq=1&amp;pid=0c6ff1fb5&amp;color=0,0,0&amp;vtp=1&amp;bt=1&amp;bbb=1&amp;hb=1"/>
              <p:cNvSpPr>
                <a:spLocks noRot="1" noChangeAspect="1" noMove="1" noResize="1" noEditPoints="1" noAdjustHandles="1" noChangeArrowheads="1" noChangeShapeType="1" noTextEdit="1"/>
              </p:cNvSpPr>
              <p:nvPr/>
            </p:nvSpPr>
            <p:spPr>
              <a:xfrm>
                <a:off x="722376" y="972000"/>
                <a:ext cx="10753344" cy="3205734"/>
              </a:xfrm>
              <a:prstGeom prst="rect">
                <a:avLst/>
              </a:prstGeom>
              <a:blipFill>
                <a:blip r:embed="rId3"/>
                <a:stretch>
                  <a:fillRect l="-1587" r="-1417" b="-475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9962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43_1#310933b19?sp=1&amp;vopoq=1&amp;pid=0c6ff1fb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a:t>
                </a:r>
                <a:r>
                  <a:rPr lang="en-US" altLang="zh-CN" sz="2000" b="0" i="0" dirty="0">
                    <a:solidFill>
                      <a:srgbClr val="000000"/>
                    </a:solidFill>
                    <a:latin typeface="仿宋" pitchFamily="34" charset="0"/>
                    <a:ea typeface="仿宋" pitchFamily="34" charset="-122"/>
                    <a:cs typeface="仿宋" pitchFamily="34" charset="-120"/>
                  </a:rPr>
                  <a:t>[黑龙江牡丹江一中2024高一期末]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短周期元素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在元素周期表中的相对位置如</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图所示</a:t>
                </a:r>
                <a:r>
                  <a:rPr lang="en-US" altLang="zh-CN" sz="2000" b="0" i="0" dirty="0">
                    <a:solidFill>
                      <a:srgbClr val="000000"/>
                    </a:solidFill>
                    <a:latin typeface="微软雅黑" pitchFamily="34" charset="0"/>
                    <a:ea typeface="微软雅黑" pitchFamily="34" charset="-122"/>
                    <a:cs typeface="微软雅黑" pitchFamily="34" charset="-120"/>
                  </a:rPr>
                  <a:t>，其中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原子的质子数是其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层电子数的三倍，</a:t>
                </a:r>
                <a:r>
                  <a:rPr lang="en-US" altLang="zh-CN" sz="2000" b="0" i="0">
                    <a:solidFill>
                      <a:srgbClr val="000000"/>
                    </a:solidFill>
                    <a:latin typeface="微软雅黑" pitchFamily="34" charset="0"/>
                    <a:ea typeface="微软雅黑" pitchFamily="34" charset="-122"/>
                    <a:cs typeface="微软雅黑" pitchFamily="34" charset="-120"/>
                  </a:rPr>
                  <a:t>下列说法不正确的是(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43_1#310933b19?sp=1&amp;vopoq=1&amp;pid=0c6ff1fb5&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b="-17986"/>
                </a:stretch>
              </a:blipFill>
              <a:ln/>
            </p:spPr>
            <p:txBody>
              <a:bodyPr/>
              <a:lstStyle/>
              <a:p>
                <a:r>
                  <a:rPr lang="zh-CN" altLang="en-US">
                    <a:noFill/>
                  </a:rPr>
                  <a:t> </a:t>
                </a:r>
              </a:p>
            </p:txBody>
          </p:sp>
        </mc:Fallback>
      </mc:AlternateContent>
      <p:sp>
        <p:nvSpPr>
          <p:cNvPr id="3" name="QC_6_AN.44_1#310933b19.bracket?vopoq=1&amp;pid=0c6ff1fb5&amp;color=0,0,0&amp;vpa=17&amp;vtp=1"/>
          <p:cNvSpPr/>
          <p:nvPr/>
        </p:nvSpPr>
        <p:spPr>
          <a:xfrm>
            <a:off x="9236139" y="1410150"/>
            <a:ext cx="35560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pic>
        <p:nvPicPr>
          <p:cNvPr id="4" name="QC_6_BD.43_2#310933b19?htil=3&amp;vopoq=1&amp;pid=0c6ff1fb5&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333565" y="1947613"/>
            <a:ext cx="1536192" cy="6492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43_3#310933b19.choices?htil=3&amp;vopoq=1&amp;pid=0c6ff1fb5&amp;color=0,0,0&amp;vtp=1&amp;bbb=1"/>
              <p:cNvSpPr/>
              <p:nvPr/>
            </p:nvSpPr>
            <p:spPr>
              <a:xfrm>
                <a:off x="722376" y="1820613"/>
                <a:ext cx="9079992" cy="1781302"/>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同主族的短周期元素，其最高价氧化物中氧元素的质量分数为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60%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.最高价氧化物对应水化物的酸性：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.简单离子半径：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p:txBody>
          </p:sp>
        </mc:Choice>
        <mc:Fallback xmlns="">
          <p:sp>
            <p:nvSpPr>
              <p:cNvPr id="5" name="QC_6_BD.43_3#310933b19.choices?htil=3&amp;vopoq=1&amp;pid=0c6ff1fb5&amp;color=0,0,0&amp;vtp=1&amp;bbb=1"/>
              <p:cNvSpPr>
                <a:spLocks noRot="1" noChangeAspect="1" noMove="1" noResize="1" noEditPoints="1" noAdjustHandles="1" noChangeArrowheads="1" noChangeShapeType="1" noTextEdit="1"/>
              </p:cNvSpPr>
              <p:nvPr/>
            </p:nvSpPr>
            <p:spPr>
              <a:xfrm>
                <a:off x="722376" y="1820613"/>
                <a:ext cx="9079992" cy="1781302"/>
              </a:xfrm>
              <a:prstGeom prst="rect">
                <a:avLst/>
              </a:prstGeom>
              <a:blipFill>
                <a:blip r:embed="rId5"/>
                <a:stretch>
                  <a:fillRect l="-1746" b="-85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45_1#310933b19?vopoq=1&amp;pid=0c6ff1fb5&amp;color=0,0,0&amp;vtp=1&amp;bt=1&amp;bbb=1&amp;hb=1"/>
              <p:cNvSpPr/>
              <p:nvPr/>
            </p:nvSpPr>
            <p:spPr>
              <a:xfrm>
                <a:off x="722376" y="972000"/>
                <a:ext cx="10753344" cy="34514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已知五种元素均为短周期元素，结合元素在周期表中的相对位置，可知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为第二周期元</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oMath>
                </a14:m>
                <a:r>
                  <a:rPr lang="en-US" altLang="zh-CN" sz="2000" b="0" i="0" dirty="0">
                    <a:solidFill>
                      <a:srgbClr val="000000"/>
                    </a:solidFill>
                    <a:latin typeface="微软雅黑" pitchFamily="34" charset="0"/>
                    <a:ea typeface="微软雅黑" pitchFamily="34" charset="-122"/>
                    <a:cs typeface="微软雅黑" pitchFamily="34" charset="-120"/>
                  </a:rPr>
                  <a:t>为第三周期元素，其中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原子的质子数是其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2000" b="0" i="0" dirty="0">
                    <a:solidFill>
                      <a:srgbClr val="000000"/>
                    </a:solidFill>
                    <a:latin typeface="微软雅黑" pitchFamily="34" charset="0"/>
                    <a:ea typeface="微软雅黑" pitchFamily="34" charset="-122"/>
                    <a:cs typeface="微软雅黑" pitchFamily="34" charset="-120"/>
                  </a:rPr>
                  <a:t>层电子数的三倍，可知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元素，</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元素。与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同主族的短周期元素是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000" b="0" i="0">
                    <a:solidFill>
                      <a:srgbClr val="000000"/>
                    </a:solidFill>
                    <a:latin typeface="微软雅黑" pitchFamily="34" charset="0"/>
                    <a:ea typeface="微软雅黑" pitchFamily="34" charset="-122"/>
                    <a:cs typeface="微软雅黑" pitchFamily="34" charset="-120"/>
                  </a:rPr>
                  <a:t>，其最高价</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氧化物为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，其中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元素的质量分数为</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16×3</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32+16×3</m:t>
                        </m:r>
                      </m:den>
                    </m:f>
                    <m:r>
                      <a:rPr lang="en-US" altLang="zh-CN" sz="2000" b="0" i="0" dirty="0">
                        <a:solidFill>
                          <a:srgbClr val="000000"/>
                        </a:solidFill>
                        <a:latin typeface="Cambria Math" panose="02040503050406030204" pitchFamily="18" charset="0"/>
                        <a:ea typeface="微软雅黑" pitchFamily="34" charset="-122"/>
                        <a:cs typeface="微软雅黑" pitchFamily="34" charset="-120"/>
                      </a:rPr>
                      <m:t>×100%=60%</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，A正确；</a:t>
                </a:r>
                <a:r>
                  <a:rPr lang="en-US" altLang="zh-CN" sz="2000" b="0" i="0">
                    <a:solidFill>
                      <a:srgbClr val="000000"/>
                    </a:solidFill>
                    <a:latin typeface="微软雅黑" pitchFamily="34" charset="0"/>
                    <a:ea typeface="微软雅黑" pitchFamily="34" charset="-122"/>
                    <a:cs typeface="微软雅黑" pitchFamily="34" charset="-120"/>
                  </a:rPr>
                  <a:t>元素的非金属性越强，</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其最高价氧化物对应水化物的酸性越强</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Q</m:t>
                    </m:r>
                  </m:oMath>
                </a14:m>
                <a:r>
                  <a:rPr lang="en-US" altLang="zh-CN" sz="2000" b="0" i="0" dirty="0">
                    <a:solidFill>
                      <a:srgbClr val="000000"/>
                    </a:solidFill>
                    <a:latin typeface="微软雅黑" pitchFamily="34" charset="0"/>
                    <a:ea typeface="微软雅黑" pitchFamily="34" charset="-122"/>
                    <a:cs typeface="微软雅黑" pitchFamily="34" charset="-120"/>
                  </a:rPr>
                  <a:t>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Q</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W</m:t>
                    </m:r>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最高价氧化物对应水化物的酸性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Q</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2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2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W</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200" b="0" i="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22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，B正确、D正确；</a:t>
                </a:r>
                <a:r>
                  <a:rPr lang="en-US" altLang="zh-CN" sz="2000" b="0" i="0">
                    <a:solidFill>
                      <a:srgbClr val="000000"/>
                    </a:solidFill>
                    <a:latin typeface="微软雅黑" pitchFamily="34" charset="0"/>
                    <a:ea typeface="微软雅黑" pitchFamily="34" charset="-122"/>
                    <a:cs typeface="微软雅黑" pitchFamily="34" charset="-120"/>
                  </a:rPr>
                  <a:t>电子层数越多，</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离子半径越大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2000" b="0" i="0" dirty="0">
                    <a:solidFill>
                      <a:srgbClr val="000000"/>
                    </a:solidFill>
                    <a:latin typeface="微软雅黑" pitchFamily="34" charset="0"/>
                    <a:ea typeface="微软雅黑" pitchFamily="34" charset="-122"/>
                    <a:cs typeface="微软雅黑" pitchFamily="34" charset="-120"/>
                  </a:rPr>
                  <a:t>核外有3层电子</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2000" b="0" i="0" dirty="0">
                    <a:solidFill>
                      <a:srgbClr val="000000"/>
                    </a:solidFill>
                    <a:latin typeface="微软雅黑" pitchFamily="34" charset="0"/>
                    <a:ea typeface="微软雅黑" pitchFamily="34" charset="-122"/>
                    <a:cs typeface="微软雅黑" pitchFamily="34" charset="-120"/>
                  </a:rPr>
                  <a:t>核外有2层电子，则简单离子半径</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mc:Choice>
        <mc:Fallback xmlns="">
          <p:sp>
            <p:nvSpPr>
              <p:cNvPr id="2" name="QC_6_AS.45_1#310933b19?vopoq=1&amp;pid=0c6ff1fb5&amp;color=0,0,0&amp;vtp=1&amp;bt=1&amp;bbb=1&amp;hb=1"/>
              <p:cNvSpPr>
                <a:spLocks noRot="1" noChangeAspect="1" noMove="1" noResize="1" noEditPoints="1" noAdjustHandles="1" noChangeArrowheads="1" noChangeShapeType="1" noTextEdit="1"/>
              </p:cNvSpPr>
              <p:nvPr/>
            </p:nvSpPr>
            <p:spPr>
              <a:xfrm>
                <a:off x="722376" y="972000"/>
                <a:ext cx="10753344" cy="3451479"/>
              </a:xfrm>
              <a:prstGeom prst="rect">
                <a:avLst/>
              </a:prstGeom>
              <a:blipFill>
                <a:blip r:embed="rId3"/>
                <a:stretch>
                  <a:fillRect l="-1587" r="-3288" b="-476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6_EX.46_1#310933b19?vopoq=1&amp;pid=0c6ff1fb5&amp;color=0,0,0&amp;vtp=1&amp;bt=1&amp;bbb=1"/>
          <p:cNvSpPr/>
          <p:nvPr/>
        </p:nvSpPr>
        <p:spPr>
          <a:xfrm>
            <a:off x="722376" y="972000"/>
            <a:ext cx="10753344" cy="17960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【关键点拨】</a:t>
            </a:r>
            <a:r>
              <a:rPr lang="en-US" altLang="zh-CN" sz="2000" b="1" i="0" dirty="0">
                <a:solidFill>
                  <a:srgbClr val="000000"/>
                </a:solidFill>
                <a:latin typeface="微软雅黑" pitchFamily="34" charset="0"/>
                <a:ea typeface="微软雅黑" pitchFamily="34" charset="-122"/>
                <a:cs typeface="微软雅黑" pitchFamily="34" charset="-120"/>
              </a:rPr>
              <a:t>子半径大小的比较</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1)先看电子层数：电子层数越多，半径越大；</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2)电子层数、核电荷数均相同时，看电子数：电子数越多，半径越大；</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3)核外电子排布相同时，看核电荷数：核电荷数越小，半径越大。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12679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6_BD.47_1#2e0ad50c0?sp=1&amp;vopoq=1&amp;pid=0c6ff1fb5&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dirty="0">
                <a:solidFill>
                  <a:srgbClr val="000000"/>
                </a:solidFill>
                <a:latin typeface="仿宋" pitchFamily="34" charset="0"/>
                <a:ea typeface="仿宋" pitchFamily="34" charset="-122"/>
                <a:cs typeface="仿宋" pitchFamily="34" charset="-120"/>
              </a:rPr>
              <a:t>[湖南郴州十校2024高一期末]</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如图是部分短周期元素主要化合价与原子序数的关系图</a:t>
            </a:r>
            <a:r>
              <a:rPr lang="en-US" altLang="zh-CN" sz="2000" b="0" i="0">
                <a:solidFill>
                  <a:srgbClr val="000000"/>
                </a:solidFill>
                <a:latin typeface="微软雅黑" pitchFamily="34" charset="0"/>
                <a:ea typeface="微软雅黑" pitchFamily="34" charset="-122"/>
                <a:cs typeface="微软雅黑" pitchFamily="34" charset="-120"/>
              </a:rPr>
              <a:t>,下列说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法不正确的是(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8_1#2e0ad50c0.bracket?vopoq=1&amp;pid=0c6ff1fb5&amp;color=0,0,0&amp;vpa=18&amp;vtp=1"/>
          <p:cNvSpPr/>
          <p:nvPr/>
        </p:nvSpPr>
        <p:spPr>
          <a:xfrm>
            <a:off x="2446401" y="14101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pic>
        <p:nvPicPr>
          <p:cNvPr id="4" name="QC_6_BD.47_2#2e0ad50c0?htil=4&amp;vopoq=1&amp;pid=0c6ff1fb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79606" y="1947613"/>
            <a:ext cx="3694176"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6_BD.47_3#2e0ad50c0.choices?htil=4&amp;vopoq=1&amp;pid=0c6ff1fb5&amp;color=0,0,0&amp;vtp=1&amp;bbb=1"/>
              <p:cNvSpPr/>
              <p:nvPr/>
            </p:nvSpPr>
            <p:spPr>
              <a:xfrm>
                <a:off x="722376" y="1820613"/>
                <a:ext cx="6931152"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形成的两种化合物中阳、阴离子的个数比均为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000" b="0" i="0" dirty="0">
                    <a:solidFill>
                      <a:srgbClr val="000000"/>
                    </a:solidFill>
                    <a:latin typeface="微软雅黑" pitchFamily="34" charset="0"/>
                    <a:ea typeface="微软雅黑" pitchFamily="34" charset="-122"/>
                    <a:cs typeface="微软雅黑" pitchFamily="34" charset="-120"/>
                  </a:rPr>
                  <a:t>五种元素的原子中半径最大的是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的最高价氧化物对应水化物能反应</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.氧化物</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可用作消毒剂</a:t>
                </a:r>
                <a:endParaRPr lang="en-US" altLang="zh-CN" sz="2000" dirty="0"/>
              </a:p>
            </p:txBody>
          </p:sp>
        </mc:Choice>
        <mc:Fallback xmlns="">
          <p:sp>
            <p:nvSpPr>
              <p:cNvPr id="5" name="QC_6_BD.47_3#2e0ad50c0.choices?htil=4&amp;vopoq=1&amp;pid=0c6ff1fb5&amp;color=0,0,0&amp;vtp=1&amp;bbb=1"/>
              <p:cNvSpPr>
                <a:spLocks noRot="1" noChangeAspect="1" noMove="1" noResize="1" noEditPoints="1" noAdjustHandles="1" noChangeArrowheads="1" noChangeShapeType="1" noTextEdit="1"/>
              </p:cNvSpPr>
              <p:nvPr/>
            </p:nvSpPr>
            <p:spPr>
              <a:xfrm>
                <a:off x="722376" y="1820613"/>
                <a:ext cx="6931152" cy="1796034"/>
              </a:xfrm>
              <a:prstGeom prst="rect">
                <a:avLst/>
              </a:prstGeom>
              <a:blipFill>
                <a:blip r:embed="rId4"/>
                <a:stretch>
                  <a:fillRect l="-2287" b="-850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49_1#2e0ad50c0?vopoq=1&amp;pid=0c6ff1fb5&amp;color=0,0,0&amp;vtp=1&amp;bt=1&amp;bbb=1&amp;hb=1"/>
              <p:cNvSpPr/>
              <p:nvPr/>
            </p:nvSpPr>
            <p:spPr>
              <a:xfrm>
                <a:off x="722376" y="972000"/>
                <a:ext cx="10753344" cy="1923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结合题图中主要化合价和原子序数关系可知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元</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形成的两种化合物为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,其阳、阴离子个数比均为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 1</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正确; </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题述五种元素中</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原子半径最大,B错误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2000" b="0" i="0" dirty="0">
                    <a:solidFill>
                      <a:srgbClr val="000000"/>
                    </a:solidFill>
                    <a:latin typeface="微软雅黑" pitchFamily="34" charset="0"/>
                    <a:ea typeface="微软雅黑" pitchFamily="34" charset="-122"/>
                    <a:cs typeface="微软雅黑" pitchFamily="34" charset="-120"/>
                  </a:rPr>
                  <a:t>能和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反应生成</a:t>
                </a:r>
                <a14:m>
                  <m:oMath xmlns:m="http://schemas.openxmlformats.org/officeDocument/2006/math">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2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2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2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2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200" b="0" i="0" dirty="0" smtClean="0">
                        <a:solidFill>
                          <a:srgbClr val="000000"/>
                        </a:solidFill>
                        <a:latin typeface="Cambria Math" panose="02040503050406030204" pitchFamily="18" charset="0"/>
                        <a:ea typeface="微软雅黑" pitchFamily="34" charset="-122"/>
                        <a:cs typeface="微软雅黑" pitchFamily="34" charset="-120"/>
                      </a:rPr>
                      <m:t>]</m:t>
                    </m:r>
                  </m:oMath>
                </a14:m>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具</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有强氧化性</a:t>
                </a:r>
                <a:r>
                  <a:rPr lang="en-US" altLang="zh-CN" sz="2000" b="0" i="0" dirty="0">
                    <a:solidFill>
                      <a:srgbClr val="000000"/>
                    </a:solidFill>
                    <a:latin typeface="微软雅黑" pitchFamily="34" charset="0"/>
                    <a:ea typeface="微软雅黑" pitchFamily="34" charset="-122"/>
                    <a:cs typeface="微软雅黑" pitchFamily="34" charset="-120"/>
                  </a:rPr>
                  <a:t>,可用作消毒剂,D正确。</a:t>
                </a:r>
                <a:endParaRPr lang="en-US" altLang="zh-CN" sz="2200" dirty="0"/>
              </a:p>
            </p:txBody>
          </p:sp>
        </mc:Choice>
        <mc:Fallback xmlns="">
          <p:sp>
            <p:nvSpPr>
              <p:cNvPr id="2" name="QC_6_AS.49_1#2e0ad50c0?vopoq=1&amp;pid=0c6ff1fb5&amp;color=0,0,0&amp;vtp=1&amp;bt=1&amp;bbb=1&amp;hb=1"/>
              <p:cNvSpPr>
                <a:spLocks noRot="1" noChangeAspect="1" noMove="1" noResize="1" noEditPoints="1" noAdjustHandles="1" noChangeArrowheads="1" noChangeShapeType="1" noTextEdit="1"/>
              </p:cNvSpPr>
              <p:nvPr/>
            </p:nvSpPr>
            <p:spPr>
              <a:xfrm>
                <a:off x="722376" y="972000"/>
                <a:ext cx="10753344" cy="1923034"/>
              </a:xfrm>
              <a:prstGeom prst="rect">
                <a:avLst/>
              </a:prstGeom>
              <a:blipFill>
                <a:blip r:embed="rId3"/>
                <a:stretch>
                  <a:fillRect l="-1587" r="-2041" b="-791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5110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O_6_BD.50_1#357a7f774?sp=1&amp;vopoq=1&amp;pid=0c6ff1fb5&amp;color=0,0,0&amp;vtp=1&amp;bt=1&amp;bbb=1&amp;h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a:t>
            </a:r>
            <a:r>
              <a:rPr lang="en-US" altLang="zh-CN" sz="2000" b="0" i="0" dirty="0">
                <a:solidFill>
                  <a:srgbClr val="000000"/>
                </a:solidFill>
                <a:latin typeface="仿宋" pitchFamily="34" charset="0"/>
                <a:ea typeface="仿宋" pitchFamily="34" charset="-122"/>
                <a:cs typeface="仿宋" pitchFamily="34" charset="-120"/>
              </a:rPr>
              <a:t>[四川成都石室中学2024高一入学考]</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联合国将2019年定为“国际化学元素周期表年</a:t>
            </a:r>
            <a:r>
              <a:rPr lang="en-US" altLang="zh-CN" sz="2000" b="0" i="0">
                <a:solidFill>
                  <a:srgbClr val="000000"/>
                </a:solidFill>
                <a:latin typeface="微软雅黑" pitchFamily="34" charset="0"/>
                <a:ea typeface="微软雅黑" pitchFamily="34" charset="-122"/>
                <a:cs typeface="微软雅黑" pitchFamily="34" charset="-120"/>
              </a:rPr>
              <a:t>”，新版</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元素周期表包含</a:t>
            </a:r>
            <a:r>
              <a:rPr lang="en-US" altLang="zh-CN" sz="2000" b="0" i="0" dirty="0">
                <a:solidFill>
                  <a:srgbClr val="000000"/>
                </a:solidFill>
                <a:latin typeface="微软雅黑" pitchFamily="34" charset="0"/>
                <a:ea typeface="微软雅黑" pitchFamily="34" charset="-122"/>
                <a:cs typeface="微软雅黑" pitchFamily="34" charset="-120"/>
              </a:rPr>
              <a:t>118种元素，下表代表元素周期表前四周期，回答下列问题：</a:t>
            </a:r>
            <a:endParaRPr lang="en-US" altLang="zh-CN" sz="2000" dirty="0"/>
          </a:p>
        </p:txBody>
      </p:sp>
      <p:pic>
        <p:nvPicPr>
          <p:cNvPr id="3" name="QO_6_BD.50_2#357a7f774?vopoq=1&amp;pid=0c6ff1fb5&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95344" y="1957139"/>
            <a:ext cx="4407408"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51_1#391313f67?vopoq=1&amp;pid=357a7f774&amp;color=0,0,0&amp;vtp=1&amp;bbb=1&amp;hb=1"/>
          <p:cNvSpPr/>
          <p:nvPr/>
        </p:nvSpPr>
        <p:spPr>
          <a:xfrm>
            <a:off x="722376" y="3265239"/>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(1)请在图中用实线画出金属元素与非金属元素的分界线，将硼</a:t>
            </a:r>
            <a:r>
              <a:rPr lang="en-US" altLang="zh-CN" sz="2000" b="0" i="0">
                <a:solidFill>
                  <a:srgbClr val="000000"/>
                </a:solidFill>
                <a:latin typeface="微软雅黑" pitchFamily="34" charset="0"/>
                <a:ea typeface="微软雅黑" pitchFamily="34" charset="-122"/>
                <a:cs typeface="微软雅黑" pitchFamily="34" charset="-120"/>
              </a:rPr>
              <a:t>、磷的元素符号填写在上述周期表</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相应的空格中</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O_7_AN.52_1#391313f67?vopoq=1&amp;pid=357a7f774&amp;color=0,0,0&amp;vtp=1&amp;bbb=1"/>
          <p:cNvSpPr/>
          <p:nvPr/>
        </p:nvSpPr>
        <p:spPr>
          <a:xfrm>
            <a:off x="722377" y="4132014"/>
            <a:ext cx="10749631" cy="1110679"/>
          </a:xfrm>
          <a:prstGeom prst="rect">
            <a:avLst/>
          </a:prstGeom>
          <a:noFill/>
          <a:ln/>
        </p:spPr>
        <p:txBody>
          <a:bodyPr wrap="none" lIns="0" tIns="0" rIns="0" bIns="0" rtlCol="0" anchor="t"/>
          <a:lstStyle/>
          <a:p>
            <a:pPr algn="l" latinLnBrk="1">
              <a:lnSpc>
                <a:spcPts val="9900"/>
              </a:lnSpc>
            </a:pPr>
            <a:r>
              <a:rPr lang="en-US" altLang="zh-CN" sz="2000" b="1" i="0" dirty="0">
                <a:solidFill>
                  <a:srgbClr val="00B050"/>
                </a:solidFill>
                <a:latin typeface="微软雅黑" pitchFamily="34" charset="0"/>
                <a:ea typeface="微软雅黑" pitchFamily="34" charset="-122"/>
                <a:cs typeface="微软雅黑" pitchFamily="34" charset="-120"/>
              </a:rPr>
              <a:t>【</a:t>
            </a:r>
            <a:r>
              <a:rPr lang="en-US" altLang="zh-CN" sz="2000" b="1" i="0">
                <a:solidFill>
                  <a:srgbClr val="00B050"/>
                </a:solidFill>
                <a:latin typeface="微软雅黑" pitchFamily="34" charset="0"/>
                <a:ea typeface="微软雅黑" pitchFamily="34" charset="-122"/>
                <a:cs typeface="微软雅黑" pitchFamily="34" charset="-120"/>
              </a:rPr>
              <a:t>解】</a:t>
            </a:r>
            <a:r>
              <a:rPr lang="en-US" altLang="zh-CN" sz="5550" b="0" i="0" kern="0" spc="-99900">
                <a:solidFill>
                  <a:srgbClr val="FFFFFF"/>
                </a:solidFill>
                <a:latin typeface="微软雅黑" pitchFamily="34" charset="0"/>
                <a:ea typeface="微软雅黑" pitchFamily="34" charset="-122"/>
                <a:cs typeface="微软雅黑" pitchFamily="34" charset="-120"/>
              </a:rPr>
              <a:t> </a:t>
            </a:r>
            <a:r>
              <a:rPr lang="en-US" altLang="zh-CN" sz="900" b="0" i="0" kern="0">
                <a:solidFill>
                  <a:srgbClr val="FFFFFF"/>
                </a:solidFill>
                <a:latin typeface="SimSun" panose="02010600030101010101" pitchFamily="2" charset="-122"/>
                <a:ea typeface="微软雅黑" pitchFamily="34" charset="-122"/>
                <a:cs typeface="微软雅黑" pitchFamily="34" charset="-120"/>
              </a:rPr>
              <a:t>                                                                          </a:t>
            </a:r>
            <a:endParaRPr lang="en-US" altLang="zh-CN" sz="900" dirty="0">
              <a:latin typeface="SimSun" panose="02010600030101010101" pitchFamily="2" charset="-122"/>
            </a:endParaRPr>
          </a:p>
        </p:txBody>
      </p:sp>
      <p:pic>
        <p:nvPicPr>
          <p:cNvPr id="6" name="QO_7_AN.52_1#391313f67?vopoq=1&amp;pid=357a7f774&amp;color=0,0,0&amp;tib=255,255,255&amp;iip=1&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509555" y="4135697"/>
            <a:ext cx="4178808" cy="111556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7" name="QO_7_AS.53_1#391313f67?vopoq=1&amp;pid=357a7f774&amp;color=0,0,0&amp;vtp=1&amp;bbb=1&amp;hb=1"/>
              <p:cNvSpPr/>
              <p:nvPr/>
            </p:nvSpPr>
            <p:spPr>
              <a:xfrm>
                <a:off x="722376" y="5253742"/>
                <a:ext cx="10753344" cy="936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、B</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是非金属元素，这些非金属元素下面就是金属元素</a:t>
                </a:r>
                <a:r>
                  <a:rPr lang="en-US" altLang="zh-CN" sz="2000" b="0" i="0">
                    <a:solidFill>
                      <a:srgbClr val="000000"/>
                    </a:solidFill>
                    <a:latin typeface="微软雅黑" pitchFamily="34" charset="0"/>
                    <a:ea typeface="微软雅黑" pitchFamily="34" charset="-122"/>
                    <a:cs typeface="微软雅黑" pitchFamily="34" charset="-120"/>
                  </a:rPr>
                  <a:t>，因此金属元素与非金属</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元素的分界线如答案所示</a:t>
                </a:r>
                <a:r>
                  <a:rPr lang="en-US" altLang="zh-CN" sz="2000" b="0" i="0" dirty="0">
                    <a:solidFill>
                      <a:srgbClr val="000000"/>
                    </a:solidFill>
                    <a:latin typeface="微软雅黑" pitchFamily="34" charset="0"/>
                    <a:ea typeface="微软雅黑" pitchFamily="34" charset="-122"/>
                    <a:cs typeface="微软雅黑" pitchFamily="34" charset="-120"/>
                  </a:rPr>
                  <a:t>；B位于第二周期第ⅢA族</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位于第三周期第ⅤA族。</a:t>
                </a:r>
                <a:endParaRPr lang="en-US" altLang="zh-CN" sz="2200" dirty="0"/>
              </a:p>
            </p:txBody>
          </p:sp>
        </mc:Choice>
        <mc:Fallback xmlns="">
          <p:sp>
            <p:nvSpPr>
              <p:cNvPr id="7" name="QO_7_AS.53_1#391313f67?vopoq=1&amp;pid=357a7f774&amp;color=0,0,0&amp;vtp=1&amp;bbb=1&amp;hb=1"/>
              <p:cNvSpPr>
                <a:spLocks noRot="1" noChangeAspect="1" noMove="1" noResize="1" noEditPoints="1" noAdjustHandles="1" noChangeArrowheads="1" noChangeShapeType="1" noTextEdit="1"/>
              </p:cNvSpPr>
              <p:nvPr/>
            </p:nvSpPr>
            <p:spPr>
              <a:xfrm>
                <a:off x="722376" y="5253742"/>
                <a:ext cx="10753344" cy="936879"/>
              </a:xfrm>
              <a:prstGeom prst="rect">
                <a:avLst/>
              </a:prstGeom>
              <a:blipFill>
                <a:blip r:embed="rId5"/>
                <a:stretch>
                  <a:fillRect l="-1587" r="-1020" b="-1818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bg/>
                                          </p:spTgt>
                                        </p:tgtEl>
                                        <p:attrNameLst>
                                          <p:attrName>style.visibility</p:attrName>
                                        </p:attrNameLst>
                                      </p:cBhvr>
                                      <p:to>
                                        <p:strVal val="visible"/>
                                      </p:to>
                                    </p:set>
                                    <p:animEffect transition="in" filter="fade">
                                      <p:cBhvr>
                                        <p:cTn id="18" dur="500"/>
                                        <p:tgtEl>
                                          <p:spTgt spid="7">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P_6_BD#f9914a9f5?colgroup=22,8,8&amp;pid=12fa53456&amp;color=0,0,0&amp;vtp=1&amp;bt=1&amp;bbb=1&amp;hb=1"/>
              <p:cNvGraphicFramePr>
                <a:graphicFrameLocks noGrp="1"/>
              </p:cNvGraphicFramePr>
              <p:nvPr>
                <p:extLst>
                  <p:ext uri="{D42A27DB-BD31-4B8C-83A1-F6EECF244321}">
                    <p14:modId xmlns:p14="http://schemas.microsoft.com/office/powerpoint/2010/main" val="1469143556"/>
                  </p:ext>
                </p:extLst>
              </p:nvPr>
            </p:nvGraphicFramePr>
            <p:xfrm>
              <a:off x="722376" y="1494478"/>
              <a:ext cx="10725912" cy="4113276"/>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414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92144">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向试管中加入</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1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AlCl</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溶液</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然后滴加</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氨水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直到不再产生白色絮状</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沉淀为止</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将</a:t>
                          </a:r>
                        </a:p>
                        <a:p>
                          <a:pPr marL="0" indent="0" algn="l" latinLnBrk="1" hangingPunct="0">
                            <a:lnSpc>
                              <a:spcPts val="32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沉淀分别装在两支试管中</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向一支试管中滴</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加</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盐酸</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向另一支试管中滴加</a:t>
                          </a:r>
                        </a:p>
                        <a:p>
                          <a:pPr marL="0" lvl="0" indent="0" algn="l" latinLnBrk="1" hangingPunct="0">
                            <a:lnSpc>
                              <a:spcPts val="3000"/>
                            </a:lnSpc>
                          </a:pP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溶液</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边加边振荡</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观察现象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两支试管中的白色</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沉淀都逐渐溶解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表现出两</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既能与强碱反应</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又能与强酸反应</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反</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应的离子方程式分别</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为</a:t>
                          </a:r>
                          <a:endParaRPr lang="en-US" altLang="zh-CN" sz="1200" dirty="0"/>
                        </a:p>
                        <a:p>
                          <a:pPr marL="0" indent="0" algn="l" latinLnBrk="1" hangingPunct="0">
                            <a:lnSpc>
                              <a:spcPts val="33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2000" b="0" i="1" spc="-100" baseline="-2000">
                                            <a:solidFill>
                                              <a:srgbClr val="000000"/>
                                            </a:solidFill>
                                            <a:latin typeface="Cambria Math" panose="02040503050406030204" pitchFamily="18" charset="0"/>
                                          </a:rPr>
                                        </m:ctrlPr>
                                      </m:barPr>
                                      <m:e>
                                        <m:bar>
                                          <m:barPr>
                                            <m:ctrlPr>
                                              <a:rPr lang="en-US" altLang="zh-CN" sz="2000" b="0" i="1" spc="-100" baseline="-8000">
                                                <a:solidFill>
                                                  <a:srgbClr val="000000"/>
                                                </a:solidFill>
                                                <a:latin typeface="Cambria Math" panose="02040503050406030204" pitchFamily="18" charset="0"/>
                                              </a:rPr>
                                            </m:ctrlPr>
                                          </m:barPr>
                                          <m:e>
                                            <m:r>
                                              <a:rPr lang="en-US" altLang="zh-CN" sz="2000" b="0" spc="-100" baseline="-12000">
                                                <a:solidFill>
                                                  <a:srgbClr val="000000"/>
                                                </a:solidFill>
                                                <a:latin typeface="Cambria Math" panose="02040503050406030204" pitchFamily="18" charset="0"/>
                                              </a:rPr>
                                              <m:t>         </m:t>
                                            </m:r>
                                          </m:e>
                                        </m:bar>
                                      </m:e>
                                    </m:bar>
                                  </m:e>
                                </m:mr>
                                <m:m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spc="-100" dirty="0">
                              <a:solidFill>
                                <a:srgbClr val="000000"/>
                              </a:solidFill>
                              <a:latin typeface="微软雅黑" pitchFamily="34" charset="0"/>
                              <a:ea typeface="微软雅黑" pitchFamily="34" charset="-122"/>
                              <a:cs typeface="微软雅黑" pitchFamily="34" charset="-120"/>
                            </a:rPr>
                            <a:t>，</a:t>
                          </a:r>
                          <a:endParaRPr lang="en-US" altLang="zh-CN" sz="1200" spc="-100" dirty="0"/>
                        </a:p>
                        <a:p>
                          <a:pPr marL="0" lvl="0" indent="0" algn="l" latinLnBrk="1" hangingPunct="0">
                            <a:lnSpc>
                              <a:spcPts val="32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spc="-100" baseline="-30000">
                                      <a:solidFill>
                                        <a:srgbClr val="000000"/>
                                      </a:solidFill>
                                      <a:latin typeface="Cambria Math" panose="02040503050406030204" pitchFamily="18" charset="0"/>
                                    </a:rPr>
                                  </m:ctrlPr>
                                </m:mPr>
                                <m:mr>
                                  <m:e>
                                    <m:bar>
                                      <m:barPr>
                                        <m:ctrlPr>
                                          <a:rPr lang="en-US" altLang="zh-CN" sz="2000" b="0" i="1" spc="-100" baseline="-2000">
                                            <a:solidFill>
                                              <a:srgbClr val="000000"/>
                                            </a:solidFill>
                                            <a:latin typeface="Cambria Math" panose="02040503050406030204" pitchFamily="18" charset="0"/>
                                          </a:rPr>
                                        </m:ctrlPr>
                                      </m:barPr>
                                      <m:e>
                                        <m:bar>
                                          <m:barPr>
                                            <m:ctrlPr>
                                              <a:rPr lang="en-US" altLang="zh-CN" sz="2000" b="0" i="1" spc="-100" baseline="-8000">
                                                <a:solidFill>
                                                  <a:srgbClr val="000000"/>
                                                </a:solidFill>
                                                <a:latin typeface="Cambria Math" panose="02040503050406030204" pitchFamily="18" charset="0"/>
                                              </a:rPr>
                                            </m:ctrlPr>
                                          </m:barPr>
                                          <m:e>
                                            <m:r>
                                              <a:rPr lang="en-US" altLang="zh-CN" sz="2000" b="0" spc="-100" baseline="-12000">
                                                <a:solidFill>
                                                  <a:srgbClr val="000000"/>
                                                </a:solidFill>
                                                <a:latin typeface="Cambria Math" panose="02040503050406030204" pitchFamily="18" charset="0"/>
                                              </a:rPr>
                                              <m:t>         </m:t>
                                            </m:r>
                                          </m:e>
                                        </m:bar>
                                      </m:e>
                                    </m:bar>
                                  </m:e>
                                </m:mr>
                                <m:m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7" name="P_6_BD#f9914a9f5?colgroup=22,8,8&amp;pid=12fa53456&amp;color=0,0,0&amp;vtp=1&amp;bt=1&amp;bbb=1&amp;hb=1"/>
              <p:cNvGraphicFramePr>
                <a:graphicFrameLocks noGrp="1"/>
              </p:cNvGraphicFramePr>
              <p:nvPr>
                <p:extLst>
                  <p:ext uri="{D42A27DB-BD31-4B8C-83A1-F6EECF244321}">
                    <p14:modId xmlns:p14="http://schemas.microsoft.com/office/powerpoint/2010/main" val="1469143556"/>
                  </p:ext>
                </p:extLst>
              </p:nvPr>
            </p:nvGraphicFramePr>
            <p:xfrm>
              <a:off x="722376" y="1494478"/>
              <a:ext cx="10725912" cy="4113276"/>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41448">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92144">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2" t="-11551" r="-79613" b="-1650"/>
                          </a:stretch>
                        </a:blipFill>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两支试管中的白色</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沉淀都逐渐溶解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9152" t="-11551" r="-499" b="-1650"/>
                          </a:stretch>
                        </a:blipFill>
                      </a:tcPr>
                    </a:tc>
                    <a:extLst>
                      <a:ext uri="{0D108BD9-81ED-4DB2-BD59-A6C34878D82A}">
                        <a16:rowId xmlns:a16="http://schemas.microsoft.com/office/drawing/2014/main" val="10001"/>
                      </a:ext>
                    </a:extLst>
                  </a:tr>
                </a:tbl>
              </a:graphicData>
            </a:graphic>
          </p:graphicFrame>
        </mc:Fallback>
      </mc:AlternateContent>
      <p:sp>
        <p:nvSpPr>
          <p:cNvPr id="2" name="P_6_BD#f9914a9f5?colgroup=22,8,8&amp;pid=12fa53456&amp;color=0,0,0&amp;vtp=1&amp;bt=1&amp;bbb=1">
            <a:extLst>
              <a:ext uri="{FF2B5EF4-FFF2-40B4-BE49-F238E27FC236}">
                <a16:creationId xmlns:a16="http://schemas.microsoft.com/office/drawing/2014/main" id="{18C04CFA-2E75-3889-FE4E-718DB94527F0}"/>
              </a:ext>
            </a:extLst>
          </p:cNvPr>
          <p:cNvSpPr txBox="1"/>
          <p:nvPr/>
        </p:nvSpPr>
        <p:spPr>
          <a:xfrm>
            <a:off x="10935327" y="972000"/>
            <a:ext cx="512961" cy="397673"/>
          </a:xfrm>
          <a:prstGeom prst="rect">
            <a:avLst/>
          </a:prstGeom>
          <a:noFill/>
        </p:spPr>
        <p:txBody>
          <a:bodyPr vert="horz" wrap="none" lIns="0" tIns="0" rIns="0" bIns="0" rtlCol="0">
            <a:spAutoFit/>
          </a:bodyPr>
          <a:lstStyle/>
          <a:p>
            <a:pPr algn="r">
              <a:lnSpc>
                <a:spcPts val="34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B_7_BD.54_1#eeb0bd9df?vopoq=1&amp;pid=357a7f774&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(2)某元素的原子次外层电子数比最外层电子数多1个，单质常温下为黄绿色气体</a:t>
            </a:r>
            <a:r>
              <a:rPr lang="en-US" altLang="zh-CN" sz="2000" b="0" i="0">
                <a:solidFill>
                  <a:srgbClr val="000000"/>
                </a:solidFill>
                <a:latin typeface="微软雅黑" pitchFamily="34" charset="0"/>
                <a:ea typeface="微软雅黑" pitchFamily="34" charset="-122"/>
                <a:cs typeface="微软雅黑" pitchFamily="34" charset="-120"/>
              </a:rPr>
              <a:t>，该元素的最高</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价氧化物对应水化物的电离方程式为</a:t>
            </a:r>
            <a:r>
              <a:rPr lang="en-US" altLang="zh-CN" sz="2000" i="0">
                <a:solidFill>
                  <a:srgbClr val="000000"/>
                </a:solidFill>
                <a:latin typeface="SimSun" pitchFamily="34" charset="0"/>
                <a:ea typeface="SimSun" pitchFamily="34" charset="-122"/>
                <a:cs typeface="SimSun" pitchFamily="34" charset="-120"/>
              </a:rPr>
              <a:t>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3" name="QB_7_AN.55_1#eeb0bd9df.blank?vopoq=1&amp;pid=357a7f774&amp;color=0,0,0&amp;vpa=19&amp;vtp=1&amp;bbb=1&amp;rh=26.38504"/>
              <p:cNvSpPr/>
              <p:nvPr/>
            </p:nvSpPr>
            <p:spPr>
              <a:xfrm>
                <a:off x="4848288" y="1437263"/>
                <a:ext cx="2549716" cy="333566"/>
              </a:xfrm>
              <a:prstGeom prst="rect">
                <a:avLst/>
              </a:prstGeom>
              <a:noFill/>
              <a:ln/>
            </p:spPr>
            <p:txBody>
              <a:bodyPr wrap="none" lIns="0" tIns="0" rIns="0" bIns="0" rtlCol="0" anchor="t"/>
              <a:lstStyle/>
              <a:p>
                <a:pPr algn="ctr" latinLnBrk="1">
                  <a:lnSpc>
                    <a:spcPts val="27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𝐇𝐂𝐥𝐎</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𝟒</m:t>
                        </m:r>
                      </m:sub>
                    </m:sSub>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  </m:t>
                    </m:r>
                    <m:sSup>
                      <m:s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m:t>
                    </m:r>
                    <m:sSubSup>
                      <m:sSub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𝐂𝐥𝐎</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𝟒</m:t>
                        </m:r>
                      </m:sub>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bSup>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55_1#eeb0bd9df.blank?vopoq=1&amp;pid=357a7f774&amp;color=0,0,0&amp;vpa=19&amp;vtp=1&amp;bbb=1&amp;rh=26.38504"/>
              <p:cNvSpPr>
                <a:spLocks noRot="1" noChangeAspect="1" noMove="1" noResize="1" noEditPoints="1" noAdjustHandles="1" noChangeArrowheads="1" noChangeShapeType="1" noTextEdit="1"/>
              </p:cNvSpPr>
              <p:nvPr/>
            </p:nvSpPr>
            <p:spPr>
              <a:xfrm>
                <a:off x="4848288" y="1437263"/>
                <a:ext cx="2549716" cy="333566"/>
              </a:xfrm>
              <a:prstGeom prst="rect">
                <a:avLst/>
              </a:prstGeom>
              <a:blipFill>
                <a:blip r:embed="rId3"/>
                <a:stretch>
                  <a:fillRect l="-1193" b="-2407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56_1#eeb0bd9df?vopoq=1&amp;pid=357a7f774&amp;color=0,0,0&amp;vtp=1&amp;bbb=1&amp;hb=1"/>
              <p:cNvSpPr/>
              <p:nvPr/>
            </p:nvSpPr>
            <p:spPr>
              <a:xfrm>
                <a:off x="722376" y="1918530"/>
                <a:ext cx="10753344" cy="1454341"/>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某元素的单质常温下为黄绿色气体，且其原子次外层电子数比最外层电子数多1个</a:t>
                </a:r>
                <a:r>
                  <a:rPr lang="en-US" altLang="zh-CN" sz="2000" b="0" i="0">
                    <a:solidFill>
                      <a:srgbClr val="000000"/>
                    </a:solidFill>
                    <a:latin typeface="微软雅黑" pitchFamily="34" charset="0"/>
                    <a:ea typeface="微软雅黑" pitchFamily="34" charset="-122"/>
                    <a:cs typeface="微软雅黑" pitchFamily="34" charset="-120"/>
                  </a:rPr>
                  <a:t>，则该</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元素为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元素的最高价氧化物对应水化物为</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是强酸</a:t>
                </a:r>
                <a:r>
                  <a:rPr lang="en-US" altLang="zh-CN" sz="2000" b="0" i="0">
                    <a:solidFill>
                      <a:srgbClr val="000000"/>
                    </a:solidFill>
                    <a:latin typeface="微软雅黑" pitchFamily="34" charset="0"/>
                    <a:ea typeface="微软雅黑" pitchFamily="34" charset="-122"/>
                    <a:cs typeface="微软雅黑" pitchFamily="34" charset="-120"/>
                  </a:rPr>
                  <a:t>，其电离方程式为</a:t>
                </a:r>
              </a:p>
              <a:p>
                <a:pPr latinLnBrk="1">
                  <a:lnSpc>
                    <a:spcPts val="3800"/>
                  </a:lnSpc>
                </a:pP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smtClean="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  </m:t>
                    </m:r>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sSubSup>
                      <m:sSub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b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4" name="QB_7_AS.56_1#eeb0bd9df?vopoq=1&amp;pid=357a7f774&amp;color=0,0,0&amp;vtp=1&amp;bbb=1&amp;hb=1"/>
              <p:cNvSpPr>
                <a:spLocks noRot="1" noChangeAspect="1" noMove="1" noResize="1" noEditPoints="1" noAdjustHandles="1" noChangeArrowheads="1" noChangeShapeType="1" noTextEdit="1"/>
              </p:cNvSpPr>
              <p:nvPr/>
            </p:nvSpPr>
            <p:spPr>
              <a:xfrm>
                <a:off x="722376" y="1918530"/>
                <a:ext cx="10753344" cy="1454341"/>
              </a:xfrm>
              <a:prstGeom prst="rect">
                <a:avLst/>
              </a:prstGeom>
              <a:blipFill>
                <a:blip r:embed="rId4"/>
                <a:stretch>
                  <a:fillRect l="-1587" b="-966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57_1#3d4044895?sp=1&amp;vopoq=1&amp;pid=357a7f774&amp;color=0,0,0&amp;vtp=1&amp;bt=1&amp;bbb=1"/>
              <p:cNvSpPr/>
              <p:nvPr/>
            </p:nvSpPr>
            <p:spPr>
              <a:xfrm>
                <a:off x="722376" y="972000"/>
                <a:ext cx="10753344" cy="1317625"/>
              </a:xfrm>
              <a:prstGeom prst="rect">
                <a:avLst/>
              </a:prstGeom>
              <a:noFill/>
              <a:ln/>
            </p:spPr>
            <p:txBody>
              <a:bodyPr wrap="none" lIns="0" tIns="0" rIns="0" bIns="0" rtlCol="0" anchor="t"/>
              <a:lstStyle/>
              <a:p>
                <a:pPr latinLnBrk="1">
                  <a:lnSpc>
                    <a:spcPts val="3600"/>
                  </a:lnSpc>
                  <a:tabLst>
                    <a:tab pos="5191857" algn="l"/>
                  </a:tabLst>
                </a:pPr>
                <a:r>
                  <a:rPr lang="en-US" altLang="zh-CN" sz="2000" b="0" i="0" dirty="0">
                    <a:solidFill>
                      <a:srgbClr val="000000"/>
                    </a:solidFill>
                    <a:latin typeface="微软雅黑" pitchFamily="34" charset="0"/>
                    <a:ea typeface="微软雅黑" pitchFamily="34" charset="-122"/>
                    <a:cs typeface="微软雅黑" pitchFamily="34" charset="-120"/>
                  </a:rPr>
                  <a:t>(3)下列有关性质表述正确</a:t>
                </a:r>
                <a:r>
                  <a:rPr lang="en-US" altLang="zh-CN" sz="2000" b="0" i="0">
                    <a:solidFill>
                      <a:srgbClr val="000000"/>
                    </a:solidFill>
                    <a:latin typeface="微软雅黑" pitchFamily="34" charset="0"/>
                    <a:ea typeface="微软雅黑" pitchFamily="34" charset="-122"/>
                    <a:cs typeface="微软雅黑" pitchFamily="34" charset="-120"/>
                  </a:rPr>
                  <a:t>，且能用元素周期律解释的是</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填序号)。</a:t>
                </a:r>
                <a:endParaRPr lang="en-US" altLang="zh-CN" sz="2000" dirty="0">
                  <a:solidFill>
                    <a:srgbClr val="000000"/>
                  </a:solidFill>
                </a:endParaRPr>
              </a:p>
              <a:p>
                <a:pPr latinLnBrk="1">
                  <a:lnSpc>
                    <a:spcPts val="3700"/>
                  </a:lnSpc>
                  <a:tabLst>
                    <a:tab pos="5191857" algn="l"/>
                  </a:tabLst>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2000" b="0" i="0" dirty="0">
                    <a:solidFill>
                      <a:srgbClr val="000000"/>
                    </a:solidFill>
                    <a:latin typeface="微软雅黑" pitchFamily="34" charset="0"/>
                    <a:ea typeface="微软雅黑" pitchFamily="34" charset="-122"/>
                    <a:cs typeface="微软雅黑" pitchFamily="34" charset="-120"/>
                  </a:rPr>
                  <a:t>.热稳定性：</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HF</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solidFill>
                    <a:srgbClr val="000000"/>
                  </a:solidFill>
                </a:endParaRPr>
              </a:p>
              <a:p>
                <a:pPr latinLnBrk="1">
                  <a:lnSpc>
                    <a:spcPts val="3500"/>
                  </a:lnSpc>
                  <a:tabLst>
                    <a:tab pos="5191857" algn="l"/>
                  </a:tabLst>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.酸性：</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HCl</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spc="-1030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.碱性：</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NaOH</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p:txBody>
          </p:sp>
        </mc:Choice>
        <mc:Fallback xmlns="">
          <p:sp>
            <p:nvSpPr>
              <p:cNvPr id="2" name="QB_7_BD.57_1#3d4044895?sp=1&amp;vopoq=1&amp;pid=357a7f774&amp;color=0,0,0&amp;vtp=1&amp;bt=1&amp;bbb=1"/>
              <p:cNvSpPr>
                <a:spLocks noRot="1" noChangeAspect="1" noMove="1" noResize="1" noEditPoints="1" noAdjustHandles="1" noChangeArrowheads="1" noChangeShapeType="1" noTextEdit="1"/>
              </p:cNvSpPr>
              <p:nvPr/>
            </p:nvSpPr>
            <p:spPr>
              <a:xfrm>
                <a:off x="722376" y="972000"/>
                <a:ext cx="10753344" cy="1317625"/>
              </a:xfrm>
              <a:prstGeom prst="rect">
                <a:avLst/>
              </a:prstGeom>
              <a:blipFill>
                <a:blip r:embed="rId3"/>
                <a:stretch>
                  <a:fillRect l="-1474" b="-11982"/>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58_1#3d4044895.blank?vopoq=1&amp;pid=357a7f774&amp;color=0,0,0&amp;vpa=20&amp;vtp=1&amp;bbb=1"/>
              <p:cNvSpPr/>
              <p:nvPr/>
            </p:nvSpPr>
            <p:spPr>
              <a:xfrm>
                <a:off x="6931089" y="1027308"/>
                <a:ext cx="425450"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𝐚𝐝</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58_1#3d4044895.blank?vopoq=1&amp;pid=357a7f774&amp;color=0,0,0&amp;vpa=20&amp;vtp=1&amp;bbb=1"/>
              <p:cNvSpPr>
                <a:spLocks noRot="1" noChangeAspect="1" noMove="1" noResize="1" noEditPoints="1" noAdjustHandles="1" noChangeArrowheads="1" noChangeShapeType="1" noTextEdit="1"/>
              </p:cNvSpPr>
              <p:nvPr/>
            </p:nvSpPr>
            <p:spPr>
              <a:xfrm>
                <a:off x="6931089" y="1027308"/>
                <a:ext cx="425450" cy="285052"/>
              </a:xfrm>
              <a:prstGeom prst="rect">
                <a:avLst/>
              </a:prstGeom>
              <a:blipFill>
                <a:blip r:embed="rId4"/>
                <a:stretch>
                  <a:fillRect l="-7143" r="-7143" b="-15217"/>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59_1#3d4044895?vopoq=1&amp;pid=357a7f774&amp;color=0,0,0&amp;vtp=1&amp;bbb=1&amp;hb=1"/>
              <p:cNvSpPr/>
              <p:nvPr/>
            </p:nvSpPr>
            <p:spPr>
              <a:xfrm>
                <a:off x="722376" y="2288228"/>
                <a:ext cx="10753344" cy="2939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同主族元素从上到下，非金属性逐渐减弱，因此非金属性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正确</a:t>
                </a:r>
                <a:r>
                  <a:rPr lang="en-US" altLang="zh-CN" sz="2000" b="0" i="0">
                    <a:solidFill>
                      <a:srgbClr val="000000"/>
                    </a:solidFill>
                    <a:latin typeface="微软雅黑" pitchFamily="34" charset="0"/>
                    <a:ea typeface="微软雅黑" pitchFamily="34" charset="-122"/>
                    <a:cs typeface="微软雅黑" pitchFamily="34" charset="-120"/>
                  </a:rPr>
                  <a:t>；简单氢化物的</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稳定性随非金属性的减弱而减弱</a:t>
                </a:r>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F</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，因此热稳定性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HF</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b</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错误</a:t>
                </a:r>
                <a:r>
                  <a:rPr lang="en-US" altLang="zh-CN" sz="2000" b="0" i="0">
                    <a:solidFill>
                      <a:srgbClr val="000000"/>
                    </a:solidFill>
                    <a:latin typeface="微软雅黑" pitchFamily="34" charset="0"/>
                    <a:ea typeface="微软雅黑" pitchFamily="34" charset="-122"/>
                    <a:cs typeface="微软雅黑" pitchFamily="34" charset="-120"/>
                  </a:rPr>
                  <a:t>；最高</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价氧化物对应水化物的酸性随元素非金属性的增强而增强</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HCl</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不是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元素的最高价</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氧化物对应水化物</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错误；最高价氧化物对应水化物的碱性随元素金属性的减弱而减弱</a:t>
                </a:r>
                <a:r>
                  <a:rPr lang="en-US" altLang="zh-CN" sz="2000" b="0" i="0">
                    <a:solidFill>
                      <a:srgbClr val="000000"/>
                    </a:solidFill>
                    <a:latin typeface="微软雅黑" pitchFamily="34" charset="0"/>
                    <a:ea typeface="微软雅黑" pitchFamily="34" charset="-122"/>
                    <a:cs typeface="微软雅黑" pitchFamily="34" charset="-120"/>
                  </a:rPr>
                  <a:t>，同周</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期主族元素从左到右</a:t>
                </a:r>
                <a:r>
                  <a:rPr lang="en-US" altLang="zh-CN" sz="2000" b="0" i="0" dirty="0">
                    <a:solidFill>
                      <a:srgbClr val="000000"/>
                    </a:solidFill>
                    <a:latin typeface="微软雅黑" pitchFamily="34" charset="0"/>
                    <a:ea typeface="微软雅黑" pitchFamily="34" charset="-122"/>
                    <a:cs typeface="微软雅黑" pitchFamily="34" charset="-120"/>
                  </a:rPr>
                  <a:t>，金属性逐渐减弱，即金属性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，则碱性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NaOH</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4" name="QB_7_AS.59_1#3d4044895?vopoq=1&amp;pid=357a7f774&amp;color=0,0,0&amp;vtp=1&amp;bbb=1&amp;hb=1"/>
              <p:cNvSpPr>
                <a:spLocks noRot="1" noChangeAspect="1" noMove="1" noResize="1" noEditPoints="1" noAdjustHandles="1" noChangeArrowheads="1" noChangeShapeType="1" noTextEdit="1"/>
              </p:cNvSpPr>
              <p:nvPr/>
            </p:nvSpPr>
            <p:spPr>
              <a:xfrm>
                <a:off x="722376" y="2288228"/>
                <a:ext cx="10753344" cy="2939034"/>
              </a:xfrm>
              <a:prstGeom prst="rect">
                <a:avLst/>
              </a:prstGeom>
              <a:blipFill>
                <a:blip r:embed="rId5"/>
                <a:stretch>
                  <a:fillRect l="-1587" r="-624" b="-5187"/>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500"/>
                                        <p:tgtEl>
                                          <p:spTgt spid="4">
                                            <p:txEl>
                                              <p:pRg st="4" end="4"/>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Effect transition="in" filter="fade">
                                      <p:cBhvr>
                                        <p:cTn id="33"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B_7_BD.60_1#b0e7252f1?vopoq=1&amp;pid=357a7f774&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(4)某主族金属元素单质既可以和强酸溶液反应也可以和强碱溶液反应，</a:t>
            </a:r>
            <a:r>
              <a:rPr lang="en-US" altLang="zh-CN" sz="2000" b="0" i="0">
                <a:solidFill>
                  <a:srgbClr val="000000"/>
                </a:solidFill>
                <a:latin typeface="微软雅黑" pitchFamily="34" charset="0"/>
                <a:ea typeface="微软雅黑" pitchFamily="34" charset="-122"/>
                <a:cs typeface="微软雅黑" pitchFamily="34" charset="-120"/>
              </a:rPr>
              <a:t>写出对应的离子方程式：</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i="0">
                <a:solidFill>
                  <a:srgbClr val="000000"/>
                </a:solidFill>
                <a:latin typeface="SimSun" pitchFamily="34" charset="0"/>
                <a:ea typeface="SimSun" pitchFamily="34" charset="-122"/>
                <a:cs typeface="SimSun" pitchFamily="34" charset="-120"/>
              </a:rPr>
              <a:t>___________________________________________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3" name="QB_7_AN.61_1#b0e7252f1.blank?vopoq=1&amp;pid=357a7f774&amp;color=0,0,0&amp;vpa=21&amp;vtp=1&amp;bbb=1&amp;rh=26.38504"/>
              <p:cNvSpPr/>
              <p:nvPr/>
            </p:nvSpPr>
            <p:spPr>
              <a:xfrm>
                <a:off x="784288" y="1437264"/>
                <a:ext cx="3449130" cy="333566"/>
              </a:xfrm>
              <a:prstGeom prst="rect">
                <a:avLst/>
              </a:prstGeom>
              <a:noFill/>
              <a:ln/>
            </p:spPr>
            <p:txBody>
              <a:bodyPr wrap="none" lIns="0" tIns="0" rIns="0" bIns="0" rtlCol="0" anchor="t"/>
              <a:lstStyle/>
              <a:p>
                <a:pPr algn="ctr" latinLnBrk="1">
                  <a:lnSpc>
                    <a:spcPts val="2700"/>
                  </a:lnSpc>
                </a:pPr>
                <a14:m>
                  <m:oMath xmlns:m="http://schemas.openxmlformats.org/officeDocument/2006/math">
                    <m:d>
                      <m:dPr>
                        <m:begChr m:val=""/>
                        <m:endChr m:val=""/>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d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𝟐𝐀𝐥</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𝟔</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𝐀𝐥</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𝟑</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𝟑</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d>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61_1#b0e7252f1.blank?vopoq=1&amp;pid=357a7f774&amp;color=0,0,0&amp;vpa=21&amp;vtp=1&amp;bbb=1&amp;rh=26.38504"/>
              <p:cNvSpPr>
                <a:spLocks noRot="1" noChangeAspect="1" noMove="1" noResize="1" noEditPoints="1" noAdjustHandles="1" noChangeArrowheads="1" noChangeShapeType="1" noTextEdit="1"/>
              </p:cNvSpPr>
              <p:nvPr/>
            </p:nvSpPr>
            <p:spPr>
              <a:xfrm>
                <a:off x="784288" y="1437264"/>
                <a:ext cx="3449130" cy="333566"/>
              </a:xfrm>
              <a:prstGeom prst="rect">
                <a:avLst/>
              </a:prstGeom>
              <a:blipFill>
                <a:blip r:embed="rId3"/>
                <a:stretch>
                  <a:fillRect l="-885" r="-1062" b="-2407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62_1#b0e7252f1.blank?vopoq=1&amp;pid=357a7f774&amp;color=0,0,0&amp;vpa=22&amp;vtp=1&amp;bbb=1"/>
              <p:cNvSpPr/>
              <p:nvPr/>
            </p:nvSpPr>
            <p:spPr>
              <a:xfrm>
                <a:off x="4594289" y="1437264"/>
                <a:ext cx="5342065" cy="333566"/>
              </a:xfrm>
              <a:prstGeom prst="rect">
                <a:avLst/>
              </a:prstGeom>
              <a:noFill/>
              <a:ln/>
            </p:spPr>
            <p:txBody>
              <a:bodyPr wrap="none" lIns="0" tIns="0" rIns="0" bIns="0" rtlCol="0" anchor="t"/>
              <a:lstStyle/>
              <a:p>
                <a:pPr algn="ctr" latinLnBrk="1">
                  <a:lnSpc>
                    <a:spcPts val="2700"/>
                  </a:lnSpc>
                </a:pPr>
                <a14:m>
                  <m:oMath xmlns:m="http://schemas.openxmlformats.org/officeDocument/2006/math">
                    <m:d>
                      <m:dPr>
                        <m:begChr m:val=""/>
                        <m:endChr m:val=""/>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d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𝟐𝐀𝐥</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𝐎𝐇</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𝟔</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𝐀𝐥</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𝐎𝐇</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𝟒</m:t>
                            </m:r>
                          </m:sub>
                        </m:sSub>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𝟑</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d>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62_1#b0e7252f1.blank?vopoq=1&amp;pid=357a7f774&amp;color=0,0,0&amp;vpa=22&amp;vtp=1&amp;bbb=1"/>
              <p:cNvSpPr>
                <a:spLocks noRot="1" noChangeAspect="1" noMove="1" noResize="1" noEditPoints="1" noAdjustHandles="1" noChangeArrowheads="1" noChangeShapeType="1" noTextEdit="1"/>
              </p:cNvSpPr>
              <p:nvPr/>
            </p:nvSpPr>
            <p:spPr>
              <a:xfrm>
                <a:off x="4594289" y="1437264"/>
                <a:ext cx="5342065" cy="333566"/>
              </a:xfrm>
              <a:prstGeom prst="rect">
                <a:avLst/>
              </a:prstGeom>
              <a:blipFill>
                <a:blip r:embed="rId4"/>
                <a:stretch>
                  <a:fillRect l="-685" r="-457" b="-31481"/>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S.63_1#b0e7252f1?vopoq=1&amp;pid=357a7f774&amp;color=0,0,0&amp;vtp=1&amp;bbb=1&amp;hb=1"/>
              <p:cNvSpPr/>
              <p:nvPr/>
            </p:nvSpPr>
            <p:spPr>
              <a:xfrm>
                <a:off x="722376" y="1820614"/>
                <a:ext cx="10753344" cy="14535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某主族金属元素单质既可以和强酸溶液反应也可以和强碱溶液反应，则该金属单质为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40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与强酸、强碱反应的离子方程式分别为</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+6</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SimSun" pitchFamily="34" charset="0"/>
                    <a:ea typeface="SimSun" pitchFamily="34" charset="-122"/>
                    <a:cs typeface="SimSun" pitchFamily="34" charset="-120"/>
                  </a:rPr>
                  <a:t> </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3800"/>
                  </a:lnSpc>
                </a:pP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+6</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2[</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5" name="QB_7_AS.63_1#b0e7252f1?vopoq=1&amp;pid=357a7f774&amp;color=0,0,0&amp;vtp=1&amp;bbb=1&amp;hb=1"/>
              <p:cNvSpPr>
                <a:spLocks noRot="1" noChangeAspect="1" noMove="1" noResize="1" noEditPoints="1" noAdjustHandles="1" noChangeArrowheads="1" noChangeShapeType="1" noTextEdit="1"/>
              </p:cNvSpPr>
              <p:nvPr/>
            </p:nvSpPr>
            <p:spPr>
              <a:xfrm>
                <a:off x="722376" y="1820614"/>
                <a:ext cx="10753344" cy="1453579"/>
              </a:xfrm>
              <a:prstGeom prst="rect">
                <a:avLst/>
              </a:prstGeom>
              <a:blipFill>
                <a:blip r:embed="rId5"/>
                <a:stretch>
                  <a:fillRect l="-1587" r="-283" b="-966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33028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BD.64_1#92844b9f2?sp=1&amp;vopoq=1&amp;pid=0c6ff1fb5&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9.A、B、C、D都是短周期元素。A元素的原子核外有两个电子层，最外层已达到饱和，</a:t>
                </a:r>
                <a:r>
                  <a:rPr lang="en-US" altLang="zh-CN" sz="2000" b="0" i="0">
                    <a:solidFill>
                      <a:srgbClr val="000000"/>
                    </a:solidFill>
                    <a:latin typeface="微软雅黑" pitchFamily="34" charset="0"/>
                    <a:ea typeface="微软雅黑" pitchFamily="34" charset="-122"/>
                    <a:cs typeface="微软雅黑" pitchFamily="34" charset="-120"/>
                  </a:rPr>
                  <a:t>B元素位</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于</a:t>
                </a:r>
                <a:r>
                  <a:rPr lang="en-US" altLang="zh-CN" sz="2000" b="0" i="0" dirty="0">
                    <a:solidFill>
                      <a:srgbClr val="000000"/>
                    </a:solidFill>
                    <a:latin typeface="微软雅黑" pitchFamily="34" charset="0"/>
                    <a:ea typeface="微软雅黑" pitchFamily="34" charset="-122"/>
                    <a:cs typeface="微软雅黑" pitchFamily="34" charset="-120"/>
                  </a:rPr>
                  <a:t>A元素的下一周期，最外层电子数是A元素最外层电子数的</a:t>
                </a:r>
                <a14:m>
                  <m:oMath xmlns:m="http://schemas.openxmlformats.org/officeDocument/2006/math">
                    <m:f>
                      <m:f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C元素的离子带有两个单位的正</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电荷</a:t>
                </a:r>
                <a:r>
                  <a:rPr lang="en-US" altLang="zh-CN" sz="2000" b="0" i="0" dirty="0">
                    <a:solidFill>
                      <a:srgbClr val="000000"/>
                    </a:solidFill>
                    <a:latin typeface="微软雅黑" pitchFamily="34" charset="0"/>
                    <a:ea typeface="微软雅黑" pitchFamily="34" charset="-122"/>
                    <a:cs typeface="微软雅黑" pitchFamily="34" charset="-120"/>
                  </a:rPr>
                  <a:t>，它的离子核外电子排布与A元素原子相同；D元素与C元素属同一周期</a:t>
                </a:r>
                <a:r>
                  <a:rPr lang="en-US" altLang="zh-CN" sz="2000" b="0" i="0">
                    <a:solidFill>
                      <a:srgbClr val="000000"/>
                    </a:solidFill>
                    <a:latin typeface="微软雅黑" pitchFamily="34" charset="0"/>
                    <a:ea typeface="微软雅黑" pitchFamily="34" charset="-122"/>
                    <a:cs typeface="微软雅黑" pitchFamily="34" charset="-120"/>
                  </a:rPr>
                  <a:t>，原子的最外层电子</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数比</a:t>
                </a:r>
                <a:r>
                  <a:rPr lang="en-US" altLang="zh-CN" sz="2000" b="0" i="0" dirty="0">
                    <a:solidFill>
                      <a:srgbClr val="000000"/>
                    </a:solidFill>
                    <a:latin typeface="微软雅黑" pitchFamily="34" charset="0"/>
                    <a:ea typeface="微软雅黑" pitchFamily="34" charset="-122"/>
                    <a:cs typeface="微软雅黑" pitchFamily="34" charset="-120"/>
                  </a:rPr>
                  <a:t>C的最外层电子数少1。</a:t>
                </a:r>
                <a:endParaRPr lang="en-US" altLang="zh-CN" sz="2000" dirty="0">
                  <a:solidFill>
                    <a:srgbClr val="000000"/>
                  </a:solidFill>
                </a:endParaRP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根据上述内容判断</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2" name="QO_6_BD.64_1#92844b9f2?sp=1&amp;vopoq=1&amp;pid=0c6ff1fb5&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a:blip r:embed="rId3"/>
                <a:stretch>
                  <a:fillRect l="-1474" r="-1134" b="-6793"/>
                </a:stretch>
              </a:blipFill>
              <a:ln/>
            </p:spPr>
            <p:txBody>
              <a:bodyPr/>
              <a:lstStyle/>
              <a:p>
                <a:r>
                  <a:rPr lang="zh-CN" altLang="en-US">
                    <a:noFill/>
                  </a:rPr>
                  <a:t> </a:t>
                </a:r>
              </a:p>
            </p:txBody>
          </p:sp>
        </mc:Fallback>
      </mc:AlternateContent>
      <p:sp>
        <p:nvSpPr>
          <p:cNvPr id="3" name="QB_7_BD.65_1#44713c9b6?vopoq=1&amp;pid=92844b9f2&amp;color=0,0,0&amp;vtp=1&amp;bbb=1"/>
          <p:cNvSpPr/>
          <p:nvPr/>
        </p:nvSpPr>
        <p:spPr>
          <a:xfrm>
            <a:off x="722376" y="3263143"/>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A为</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填元素符号，下同)，</a:t>
            </a:r>
            <a:r>
              <a:rPr lang="en-US" altLang="zh-CN" sz="2000" b="0" i="0">
                <a:solidFill>
                  <a:srgbClr val="000000"/>
                </a:solidFill>
                <a:latin typeface="微软雅黑" pitchFamily="34" charset="0"/>
                <a:ea typeface="微软雅黑" pitchFamily="34" charset="-122"/>
                <a:cs typeface="微软雅黑" pitchFamily="34" charset="-120"/>
              </a:rPr>
              <a:t>C为</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AlternateContent xmlns:mc="http://schemas.openxmlformats.org/markup-compatibility/2006" xmlns:a14="http://schemas.microsoft.com/office/drawing/2010/main">
        <mc:Choice Requires="a14">
          <p:sp>
            <p:nvSpPr>
              <p:cNvPr id="4" name="QB_7_AN.66_1#44713c9b6.blank?vopoq=1&amp;pid=92844b9f2&amp;color=0,0,0&amp;vpa=23&amp;vtp=1&amp;bbb=1"/>
              <p:cNvSpPr/>
              <p:nvPr/>
            </p:nvSpPr>
            <p:spPr>
              <a:xfrm>
                <a:off x="1509777" y="3306640"/>
                <a:ext cx="444500"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𝐍𝐞</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66_1#44713c9b6.blank?vopoq=1&amp;pid=92844b9f2&amp;color=0,0,0&amp;vpa=23&amp;vtp=1&amp;bbb=1"/>
              <p:cNvSpPr>
                <a:spLocks noRot="1" noChangeAspect="1" noMove="1" noResize="1" noEditPoints="1" noAdjustHandles="1" noChangeArrowheads="1" noChangeShapeType="1" noTextEdit="1"/>
              </p:cNvSpPr>
              <p:nvPr/>
            </p:nvSpPr>
            <p:spPr>
              <a:xfrm>
                <a:off x="1509777" y="3306640"/>
                <a:ext cx="444500" cy="285052"/>
              </a:xfrm>
              <a:prstGeom prst="rect">
                <a:avLst/>
              </a:prstGeom>
              <a:blipFill>
                <a:blip r:embed="rId4"/>
                <a:stretch>
                  <a:fillRect l="-6849" r="-4110" b="-1276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67_1#44713c9b6.blank?vopoq=1&amp;pid=92844b9f2&amp;color=0,0,0&amp;vpa=24&amp;vtp=1&amp;bbb=1"/>
              <p:cNvSpPr/>
              <p:nvPr/>
            </p:nvSpPr>
            <p:spPr>
              <a:xfrm>
                <a:off x="4870514" y="3306640"/>
                <a:ext cx="485775"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𝐌𝐠</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5" name="QB_7_AN.67_1#44713c9b6.blank?vopoq=1&amp;pid=92844b9f2&amp;color=0,0,0&amp;vpa=24&amp;vtp=1&amp;bbb=1"/>
              <p:cNvSpPr>
                <a:spLocks noRot="1" noChangeAspect="1" noMove="1" noResize="1" noEditPoints="1" noAdjustHandles="1" noChangeArrowheads="1" noChangeShapeType="1" noTextEdit="1"/>
              </p:cNvSpPr>
              <p:nvPr/>
            </p:nvSpPr>
            <p:spPr>
              <a:xfrm>
                <a:off x="4870514" y="3306640"/>
                <a:ext cx="485775" cy="285052"/>
              </a:xfrm>
              <a:prstGeom prst="rect">
                <a:avLst/>
              </a:prstGeom>
              <a:blipFill>
                <a:blip r:embed="rId5"/>
                <a:stretch>
                  <a:fillRect l="-10000" r="-11250" b="-4042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S.68_1#44713c9b6?vopoq=1&amp;pid=92844b9f2&amp;color=0,0,0&amp;vtp=1&amp;bbb=1"/>
              <p:cNvSpPr/>
              <p:nvPr/>
            </p:nvSpPr>
            <p:spPr>
              <a:xfrm>
                <a:off x="722376" y="3654684"/>
                <a:ext cx="10753344" cy="425260"/>
              </a:xfrm>
              <a:prstGeom prst="rect">
                <a:avLst/>
              </a:prstGeom>
              <a:noFill/>
              <a:ln/>
            </p:spPr>
            <p:txBody>
              <a:bodyPr wrap="none" lIns="0" tIns="0" rIns="0" bIns="0" rtlCol="0" anchor="t"/>
              <a:lstStyle/>
              <a:p>
                <a:pPr algn="l" latinLnBrk="1">
                  <a:lnSpc>
                    <a:spcPts val="38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根据以上分析可知A为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Ne</m:t>
                    </m:r>
                  </m:oMath>
                </a14:m>
                <a:r>
                  <a:rPr lang="en-US" altLang="zh-CN" sz="2000" b="0" i="0" dirty="0">
                    <a:solidFill>
                      <a:srgbClr val="000000"/>
                    </a:solidFill>
                    <a:latin typeface="微软雅黑" pitchFamily="34" charset="0"/>
                    <a:ea typeface="微软雅黑" pitchFamily="34" charset="-122"/>
                    <a:cs typeface="微软雅黑" pitchFamily="34" charset="-120"/>
                  </a:rPr>
                  <a:t>元素，C为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endParaRPr lang="en-US" altLang="zh-CN" sz="2200" dirty="0">
                  <a:solidFill>
                    <a:srgbClr val="000000"/>
                  </a:solidFill>
                </a:endParaRPr>
              </a:p>
            </p:txBody>
          </p:sp>
        </mc:Choice>
        <mc:Fallback xmlns="">
          <p:sp>
            <p:nvSpPr>
              <p:cNvPr id="6" name="QB_7_AS.68_1#44713c9b6?vopoq=1&amp;pid=92844b9f2&amp;color=0,0,0&amp;vtp=1&amp;bbb=1"/>
              <p:cNvSpPr>
                <a:spLocks noRot="1" noChangeAspect="1" noMove="1" noResize="1" noEditPoints="1" noAdjustHandles="1" noChangeArrowheads="1" noChangeShapeType="1" noTextEdit="1"/>
              </p:cNvSpPr>
              <p:nvPr/>
            </p:nvSpPr>
            <p:spPr>
              <a:xfrm>
                <a:off x="722376" y="3654684"/>
                <a:ext cx="10753344" cy="425260"/>
              </a:xfrm>
              <a:prstGeom prst="rect">
                <a:avLst/>
              </a:prstGeom>
              <a:blipFill>
                <a:blip r:embed="rId6"/>
                <a:stretch>
                  <a:fillRect l="-1587" b="-4202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B_7_BD.69_1#1517d7b9e?vopoq=1&amp;pid=92844b9f2&amp;color=0,0,0&amp;vtp=1&amp;bt=1&amp;bbb=1&amp;hb=1"/>
          <p:cNvSpPr/>
          <p:nvPr/>
        </p:nvSpPr>
        <p:spPr>
          <a:xfrm>
            <a:off x="722376" y="10101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B元素在元素周期表中的位置为</a:t>
            </a:r>
            <a:r>
              <a:rPr lang="en-US" altLang="zh-CN" sz="2000" i="0">
                <a:solidFill>
                  <a:srgbClr val="000000"/>
                </a:solidFill>
                <a:latin typeface="SimSun" pitchFamily="34" charset="0"/>
                <a:ea typeface="SimSun" pitchFamily="34" charset="-122"/>
                <a:cs typeface="SimSun" pitchFamily="34" charset="-120"/>
              </a:rPr>
              <a:t>_________________</a:t>
            </a:r>
            <a:r>
              <a:rPr lang="en-US" altLang="zh-CN" sz="2000" b="0" i="0">
                <a:solidFill>
                  <a:srgbClr val="000000"/>
                </a:solidFill>
                <a:latin typeface="微软雅黑" pitchFamily="34" charset="0"/>
                <a:ea typeface="微软雅黑" pitchFamily="34" charset="-122"/>
                <a:cs typeface="微软雅黑" pitchFamily="34" charset="-120"/>
              </a:rPr>
              <a:t>，它的最高价氧化物的化学式是</a:t>
            </a:r>
            <a:r>
              <a:rPr lang="en-US" altLang="zh-CN" sz="2000" i="0">
                <a:solidFill>
                  <a:srgbClr val="000000"/>
                </a:solidFill>
                <a:latin typeface="SimSun" pitchFamily="34" charset="0"/>
                <a:ea typeface="SimSun" pitchFamily="34" charset="-122"/>
                <a:cs typeface="SimSun" pitchFamily="34" charset="-120"/>
              </a:rPr>
              <a:t>______</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最高价氧化物对应的水化物是一种</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填“强”或“弱”)酸。</a:t>
            </a:r>
            <a:endParaRPr lang="en-US" altLang="zh-CN" sz="2000" dirty="0">
              <a:solidFill>
                <a:srgbClr val="000000"/>
              </a:solidFill>
            </a:endParaRPr>
          </a:p>
        </p:txBody>
      </p:sp>
      <p:sp>
        <p:nvSpPr>
          <p:cNvPr id="3" name="QB_7_AN.70_1#1517d7b9e.blank?vopoq=1&amp;pid=92844b9f2&amp;color=0,0,0&amp;vpa=25&amp;vtp=1&amp;bbb=1"/>
          <p:cNvSpPr/>
          <p:nvPr/>
        </p:nvSpPr>
        <p:spPr>
          <a:xfrm>
            <a:off x="4484751" y="972000"/>
            <a:ext cx="2152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第三周期第ⅣA族</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4" name="QB_7_AN.71_1#1517d7b9e.blank?vopoq=1&amp;pid=92844b9f2&amp;color=0,0,0&amp;vpa=26&amp;vtp=1&amp;bbb=1"/>
              <p:cNvSpPr/>
              <p:nvPr/>
            </p:nvSpPr>
            <p:spPr>
              <a:xfrm>
                <a:off x="10277538" y="1065407"/>
                <a:ext cx="650304" cy="285052"/>
              </a:xfrm>
              <a:prstGeom prst="rect">
                <a:avLst/>
              </a:prstGeom>
              <a:noFill/>
              <a:ln/>
            </p:spPr>
            <p:txBody>
              <a:bodyPr wrap="none" lIns="0" tIns="0" rIns="0" bIns="0" rtlCol="0" anchor="t"/>
              <a:lstStyle/>
              <a:p>
                <a:pPr algn="ctr" latinLnBrk="1">
                  <a:lnSpc>
                    <a:spcPts val="24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𝐒𝐢𝐎</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71_1#1517d7b9e.blank?vopoq=1&amp;pid=92844b9f2&amp;color=0,0,0&amp;vpa=26&amp;vtp=1&amp;bbb=1"/>
              <p:cNvSpPr>
                <a:spLocks noRot="1" noChangeAspect="1" noMove="1" noResize="1" noEditPoints="1" noAdjustHandles="1" noChangeArrowheads="1" noChangeShapeType="1" noTextEdit="1"/>
              </p:cNvSpPr>
              <p:nvPr/>
            </p:nvSpPr>
            <p:spPr>
              <a:xfrm>
                <a:off x="10277538" y="1065407"/>
                <a:ext cx="650304" cy="285052"/>
              </a:xfrm>
              <a:prstGeom prst="rect">
                <a:avLst/>
              </a:prstGeom>
              <a:blipFill>
                <a:blip r:embed="rId3"/>
                <a:stretch>
                  <a:fillRect l="-3738" b="-23404"/>
                </a:stretch>
              </a:blipFill>
              <a:ln/>
            </p:spPr>
            <p:txBody>
              <a:bodyPr/>
              <a:lstStyle/>
              <a:p>
                <a:r>
                  <a:rPr lang="zh-CN" altLang="en-US">
                    <a:noFill/>
                  </a:rPr>
                  <a:t> </a:t>
                </a:r>
              </a:p>
            </p:txBody>
          </p:sp>
        </mc:Fallback>
      </mc:AlternateContent>
      <p:sp>
        <p:nvSpPr>
          <p:cNvPr id="5" name="QB_7_AN.72_1#1517d7b9e.blank?vopoq=1&amp;pid=92844b9f2&amp;color=0,0,0&amp;vpa=27&amp;vtp=1"/>
          <p:cNvSpPr/>
          <p:nvPr/>
        </p:nvSpPr>
        <p:spPr>
          <a:xfrm>
            <a:off x="4541901" y="1410150"/>
            <a:ext cx="4381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弱</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6" name="QB_7_AS.73_1#1517d7b9e?vopoq=1&amp;pid=92844b9f2&amp;color=0,0,0&amp;vtp=1&amp;bbb=1&amp;hb=1"/>
              <p:cNvSpPr/>
              <p:nvPr/>
            </p:nvSpPr>
            <p:spPr>
              <a:xfrm>
                <a:off x="722376" y="1862777"/>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元素，原子序数为14，原子核外有3个电子层，最外层电子数为4</a:t>
                </a:r>
                <a:r>
                  <a:rPr lang="en-US" altLang="zh-CN" sz="2000" b="0" i="0">
                    <a:solidFill>
                      <a:srgbClr val="000000"/>
                    </a:solidFill>
                    <a:latin typeface="微软雅黑" pitchFamily="34" charset="0"/>
                    <a:ea typeface="微软雅黑" pitchFamily="34" charset="-122"/>
                    <a:cs typeface="微软雅黑" pitchFamily="34" charset="-120"/>
                  </a:rPr>
                  <a:t>，位于周期表中第</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三周期第</a:t>
                </a:r>
                <a:r>
                  <a:rPr lang="en-US" altLang="zh-CN" sz="2000" b="0" i="0" dirty="0">
                    <a:solidFill>
                      <a:srgbClr val="000000"/>
                    </a:solidFill>
                    <a:latin typeface="微软雅黑" pitchFamily="34" charset="0"/>
                    <a:ea typeface="微软雅黑" pitchFamily="34" charset="-122"/>
                    <a:cs typeface="微软雅黑" pitchFamily="34" charset="-120"/>
                  </a:rPr>
                  <a:t>ⅣA族，对应的最高价氧化物为</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，其最高价氧化物对应的水化物是一种弱酸</a:t>
                </a:r>
                <a:r>
                  <a:rPr lang="en-US" altLang="zh-CN" sz="2000" b="0" i="0">
                    <a:solidFill>
                      <a:srgbClr val="000000"/>
                    </a:solidFill>
                    <a:latin typeface="微软雅黑" pitchFamily="34" charset="0"/>
                    <a:ea typeface="微软雅黑" pitchFamily="34" charset="-122"/>
                    <a:cs typeface="微软雅黑" pitchFamily="34" charset="-120"/>
                  </a:rPr>
                  <a:t>，酸性</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比碳酸弱</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6" name="QB_7_AS.73_1#1517d7b9e?vopoq=1&amp;pid=92844b9f2&amp;color=0,0,0&amp;vtp=1&amp;bbb=1&amp;hb=1"/>
              <p:cNvSpPr>
                <a:spLocks noRot="1" noChangeAspect="1" noMove="1" noResize="1" noEditPoints="1" noAdjustHandles="1" noChangeArrowheads="1" noChangeShapeType="1" noTextEdit="1"/>
              </p:cNvSpPr>
              <p:nvPr/>
            </p:nvSpPr>
            <p:spPr>
              <a:xfrm>
                <a:off x="722376" y="1862777"/>
                <a:ext cx="10753344" cy="1326134"/>
              </a:xfrm>
              <a:prstGeom prst="rect">
                <a:avLst/>
              </a:prstGeom>
              <a:blipFill>
                <a:blip r:embed="rId4"/>
                <a:stretch>
                  <a:fillRect l="-1587" t="-461" b="-1152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QB_7_BD.74_1#d26bcb494?vopoq=1&amp;pid=92844b9f2&amp;color=0,0,0&amp;vtp=1&amp;bt=1&amp;bbb=1&amp;hb=1"/>
          <p:cNvSpPr/>
          <p:nvPr/>
        </p:nvSpPr>
        <p:spPr>
          <a:xfrm>
            <a:off x="722376" y="10101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(3)在C与D的单质中</a:t>
            </a:r>
            <a:r>
              <a:rPr lang="en-US" altLang="zh-CN" sz="2000" b="0" i="0">
                <a:solidFill>
                  <a:srgbClr val="000000"/>
                </a:solidFill>
                <a:latin typeface="微软雅黑" pitchFamily="34" charset="0"/>
                <a:ea typeface="微软雅黑" pitchFamily="34" charset="-122"/>
                <a:cs typeface="微软雅黑" pitchFamily="34" charset="-120"/>
              </a:rPr>
              <a:t>，与水反应较剧烈的是</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填物质名称</a:t>
            </a:r>
            <a:r>
              <a:rPr lang="en-US" altLang="zh-CN" sz="2000" b="0" i="0">
                <a:solidFill>
                  <a:srgbClr val="000000"/>
                </a:solidFill>
                <a:latin typeface="微软雅黑" pitchFamily="34" charset="0"/>
                <a:ea typeface="微软雅黑" pitchFamily="34" charset="-122"/>
                <a:cs typeface="微软雅黑" pitchFamily="34" charset="-120"/>
              </a:rPr>
              <a:t>)，它与水反应的离子方程式是</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p:sp>
        <p:nvSpPr>
          <p:cNvPr id="3" name="QB_7_AN.75_1#d26bcb494.blank?vopoq=1&amp;pid=92844b9f2&amp;color=0,0,0&amp;vpa=28&amp;vtp=1"/>
          <p:cNvSpPr/>
          <p:nvPr/>
        </p:nvSpPr>
        <p:spPr>
          <a:xfrm>
            <a:off x="5476939" y="972000"/>
            <a:ext cx="4381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钠</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4" name="QB_7_AN.76_1#d26bcb494.blank?vopoq=1&amp;pid=92844b9f2&amp;color=0,0,0&amp;vpa=29&amp;vtp=1&amp;bbb=1&amp;rh=26.38504"/>
              <p:cNvSpPr/>
              <p:nvPr/>
            </p:nvSpPr>
            <p:spPr>
              <a:xfrm>
                <a:off x="733488" y="1461647"/>
                <a:ext cx="4432999" cy="333566"/>
              </a:xfrm>
              <a:prstGeom prst="rect">
                <a:avLst/>
              </a:prstGeom>
              <a:noFill/>
              <a:ln/>
            </p:spPr>
            <p:txBody>
              <a:bodyPr wrap="none" lIns="0" tIns="0" rIns="0" bIns="0" rtlCol="0" anchor="t"/>
              <a:lstStyle/>
              <a:p>
                <a:pPr algn="ctr" latinLnBrk="1">
                  <a:lnSpc>
                    <a:spcPts val="2700"/>
                  </a:lnSpc>
                </a:pPr>
                <a14:m>
                  <m:oMath xmlns:m="http://schemas.openxmlformats.org/officeDocument/2006/math">
                    <m:d>
                      <m:dPr>
                        <m:begChr m:val=""/>
                        <m:endChr m:val=""/>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d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𝟐𝐍𝐚</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𝐍𝐚</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𝐎𝐇</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d>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76_1#d26bcb494.blank?vopoq=1&amp;pid=92844b9f2&amp;color=0,0,0&amp;vpa=29&amp;vtp=1&amp;bbb=1&amp;rh=26.38504"/>
              <p:cNvSpPr>
                <a:spLocks noRot="1" noChangeAspect="1" noMove="1" noResize="1" noEditPoints="1" noAdjustHandles="1" noChangeArrowheads="1" noChangeShapeType="1" noTextEdit="1"/>
              </p:cNvSpPr>
              <p:nvPr/>
            </p:nvSpPr>
            <p:spPr>
              <a:xfrm>
                <a:off x="733488" y="1461647"/>
                <a:ext cx="4432999" cy="333566"/>
              </a:xfrm>
              <a:prstGeom prst="rect">
                <a:avLst/>
              </a:prstGeom>
              <a:blipFill>
                <a:blip r:embed="rId3"/>
                <a:stretch>
                  <a:fillRect l="-549" r="-549" b="-2407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S.77_1#d26bcb494?vopoq=1&amp;pid=92844b9f2&amp;color=0,0,0&amp;vtp=1&amp;bbb=1&amp;hb=1"/>
              <p:cNvSpPr/>
              <p:nvPr/>
            </p:nvSpPr>
            <p:spPr>
              <a:xfrm>
                <a:off x="722376" y="1862777"/>
                <a:ext cx="10753344" cy="9455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比较</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更活泼，与水反应更剧烈</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与水反应生成</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和氢气</a:t>
                </a:r>
                <a:r>
                  <a:rPr lang="en-US" altLang="zh-CN" sz="2000" b="0" i="0">
                    <a:solidFill>
                      <a:srgbClr val="000000"/>
                    </a:solidFill>
                    <a:latin typeface="微软雅黑" pitchFamily="34" charset="0"/>
                    <a:ea typeface="微软雅黑" pitchFamily="34" charset="-122"/>
                    <a:cs typeface="微软雅黑" pitchFamily="34" charset="-120"/>
                  </a:rPr>
                  <a:t>，反应的离子方</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程式为</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5" name="QB_7_AS.77_1#d26bcb494?vopoq=1&amp;pid=92844b9f2&amp;color=0,0,0&amp;vtp=1&amp;bbb=1&amp;hb=1"/>
              <p:cNvSpPr>
                <a:spLocks noRot="1" noChangeAspect="1" noMove="1" noResize="1" noEditPoints="1" noAdjustHandles="1" noChangeArrowheads="1" noChangeShapeType="1" noTextEdit="1"/>
              </p:cNvSpPr>
              <p:nvPr/>
            </p:nvSpPr>
            <p:spPr>
              <a:xfrm>
                <a:off x="722376" y="1862777"/>
                <a:ext cx="10753344" cy="945579"/>
              </a:xfrm>
              <a:prstGeom prst="rect">
                <a:avLst/>
              </a:prstGeom>
              <a:blipFill>
                <a:blip r:embed="rId4"/>
                <a:stretch>
                  <a:fillRect l="-1587" r="-1531" b="-1483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AS.78_1#92844b9f2?vopoq=1&amp;pid=0c6ff1fb5&amp;color=0,0,0&amp;vtp=1&amp;bt=1&amp;bbb=1&amp;hb=1"/>
              <p:cNvSpPr/>
              <p:nvPr/>
            </p:nvSpPr>
            <p:spPr>
              <a:xfrm>
                <a:off x="722376" y="972000"/>
                <a:ext cx="10753344" cy="17960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A元素的原子核外有两个电子层，最外层已达到饱和，A应为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元素，B元素位于</a:t>
                </a:r>
                <a:r>
                  <a:rPr lang="en-US" altLang="zh-CN" sz="2000" b="0" i="0">
                    <a:solidFill>
                      <a:srgbClr val="000000"/>
                    </a:solidFill>
                    <a:latin typeface="微软雅黑" pitchFamily="34" charset="0"/>
                    <a:ea typeface="微软雅黑" pitchFamily="34" charset="-122"/>
                    <a:cs typeface="微软雅黑" pitchFamily="34" charset="-120"/>
                  </a:rPr>
                  <a:t>A元素的</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下一周期</a:t>
                </a:r>
                <a:r>
                  <a:rPr lang="en-US" altLang="zh-CN" sz="2000" b="0" i="0" dirty="0">
                    <a:solidFill>
                      <a:srgbClr val="000000"/>
                    </a:solidFill>
                    <a:latin typeface="微软雅黑" pitchFamily="34" charset="0"/>
                    <a:ea typeface="微软雅黑" pitchFamily="34" charset="-122"/>
                    <a:cs typeface="微软雅黑" pitchFamily="34" charset="-120"/>
                  </a:rPr>
                  <a:t>，即位于第三周期，最外层的电子数是A元素最外层电子数的</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fPr>
                      <m:num>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num>
                      <m:den>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den>
                    </m:f>
                  </m:oMath>
                </a14:m>
                <a:r>
                  <a:rPr lang="en-US" altLang="zh-CN" sz="2000" b="0" i="0" dirty="0">
                    <a:solidFill>
                      <a:srgbClr val="000000"/>
                    </a:solidFill>
                    <a:latin typeface="微软雅黑" pitchFamily="34" charset="0"/>
                    <a:ea typeface="微软雅黑" pitchFamily="34" charset="-122"/>
                    <a:cs typeface="微软雅黑" pitchFamily="34" charset="-120"/>
                  </a:rPr>
                  <a:t>，则B为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000" b="0" i="0">
                    <a:solidFill>
                      <a:srgbClr val="000000"/>
                    </a:solidFill>
                    <a:latin typeface="微软雅黑" pitchFamily="34" charset="0"/>
                    <a:ea typeface="微软雅黑" pitchFamily="34" charset="-122"/>
                    <a:cs typeface="微软雅黑" pitchFamily="34" charset="-120"/>
                  </a:rPr>
                  <a:t>C元素的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离子带有两个单位正电荷</a:t>
                </a:r>
                <a:r>
                  <a:rPr lang="en-US" altLang="zh-CN" sz="2000" b="0" i="0" dirty="0">
                    <a:solidFill>
                      <a:srgbClr val="000000"/>
                    </a:solidFill>
                    <a:latin typeface="微软雅黑" pitchFamily="34" charset="0"/>
                    <a:ea typeface="微软雅黑" pitchFamily="34" charset="-122"/>
                    <a:cs typeface="微软雅黑" pitchFamily="34" charset="-120"/>
                  </a:rPr>
                  <a:t>，它的离子核外电子排布与A元素原子相同，则C为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元素；D</a:t>
                </a:r>
                <a:r>
                  <a:rPr lang="en-US" altLang="zh-CN" sz="2000" b="0" i="0">
                    <a:solidFill>
                      <a:srgbClr val="000000"/>
                    </a:solidFill>
                    <a:latin typeface="微软雅黑" pitchFamily="34" charset="0"/>
                    <a:ea typeface="微软雅黑" pitchFamily="34" charset="-122"/>
                    <a:cs typeface="微软雅黑" pitchFamily="34" charset="-120"/>
                  </a:rPr>
                  <a:t>元素与C</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元素属同一周期</a:t>
                </a:r>
                <a:r>
                  <a:rPr lang="en-US" altLang="zh-CN" sz="2000" b="0" i="0" dirty="0">
                    <a:solidFill>
                      <a:srgbClr val="000000"/>
                    </a:solidFill>
                    <a:latin typeface="微软雅黑" pitchFamily="34" charset="0"/>
                    <a:ea typeface="微软雅黑" pitchFamily="34" charset="-122"/>
                    <a:cs typeface="微软雅黑" pitchFamily="34" charset="-120"/>
                  </a:rPr>
                  <a:t>，D元素原子的最外层电子数比C的最外层电子数少1，应为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endParaRPr lang="en-US" altLang="zh-CN" sz="2200" dirty="0"/>
              </a:p>
            </p:txBody>
          </p:sp>
        </mc:Choice>
        <mc:Fallback xmlns="">
          <p:sp>
            <p:nvSpPr>
              <p:cNvPr id="2" name="QO_6_AS.78_1#92844b9f2?vopoq=1&amp;pid=0c6ff1fb5&amp;color=0,0,0&amp;vtp=1&amp;bt=1&amp;bbb=1&amp;hb=1"/>
              <p:cNvSpPr>
                <a:spLocks noRot="1" noChangeAspect="1" noMove="1" noResize="1" noEditPoints="1" noAdjustHandles="1" noChangeArrowheads="1" noChangeShapeType="1" noTextEdit="1"/>
              </p:cNvSpPr>
              <p:nvPr/>
            </p:nvSpPr>
            <p:spPr>
              <a:xfrm>
                <a:off x="722376" y="972000"/>
                <a:ext cx="10753344" cy="1796034"/>
              </a:xfrm>
              <a:prstGeom prst="rect">
                <a:avLst/>
              </a:prstGeom>
              <a:blipFill>
                <a:blip r:embed="rId3"/>
                <a:stretch>
                  <a:fillRect l="-1587" r="-1247"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3989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79_1#e36f31e44?vopoq=1&amp;pid=ffc84f32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dirty="0">
                    <a:solidFill>
                      <a:srgbClr val="000000"/>
                    </a:solidFill>
                    <a:latin typeface="仿宋" pitchFamily="34" charset="0"/>
                    <a:ea typeface="仿宋" pitchFamily="34" charset="-122"/>
                    <a:cs typeface="仿宋" pitchFamily="34" charset="-120"/>
                  </a:rPr>
                  <a:t>[湖南岳阳一中2024高一开学考]</a:t>
                </a:r>
                <a:r>
                  <a:rPr lang="en-US" altLang="zh-CN" sz="2000" b="0" i="0" dirty="0">
                    <a:solidFill>
                      <a:srgbClr val="000000"/>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为原子序数递增的同一短周期元素</a:t>
                </a:r>
                <a:r>
                  <a:rPr lang="en-US" altLang="zh-CN" sz="2000" b="0" i="0">
                    <a:solidFill>
                      <a:srgbClr val="000000"/>
                    </a:solidFill>
                    <a:latin typeface="微软雅黑" pitchFamily="34" charset="0"/>
                    <a:ea typeface="微软雅黑" pitchFamily="34" charset="-122"/>
                    <a:cs typeface="微软雅黑" pitchFamily="34" charset="-120"/>
                  </a:rPr>
                  <a:t>，下列说</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法正确的是</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𝑚</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oMath>
                </a14:m>
                <a:r>
                  <a:rPr lang="en-US" altLang="zh-CN" sz="2000" b="0" i="0" dirty="0">
                    <a:solidFill>
                      <a:srgbClr val="000000"/>
                    </a:solidFill>
                    <a:latin typeface="微软雅黑" pitchFamily="34" charset="0"/>
                    <a:ea typeface="微软雅黑" pitchFamily="34" charset="-122"/>
                    <a:cs typeface="微软雅黑" pitchFamily="34" charset="-120"/>
                  </a:rPr>
                  <a:t>均为正整数</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79_1#e36f31e44?vopoq=1&amp;pid=ffc84f323&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r="-1134" b="-17986"/>
                </a:stretch>
              </a:blipFill>
              <a:ln/>
            </p:spPr>
            <p:txBody>
              <a:bodyPr/>
              <a:lstStyle/>
              <a:p>
                <a:r>
                  <a:rPr lang="zh-CN" altLang="en-US">
                    <a:noFill/>
                  </a:rPr>
                  <a:t> </a:t>
                </a:r>
              </a:p>
            </p:txBody>
          </p:sp>
        </mc:Fallback>
      </mc:AlternateContent>
      <p:sp>
        <p:nvSpPr>
          <p:cNvPr id="3" name="QC_6_AN.80_1#e36f31e44.bracket?vopoq=1&amp;pid=ffc84f323&amp;color=0,0,0&amp;vpa=30&amp;vtp=1"/>
          <p:cNvSpPr/>
          <p:nvPr/>
        </p:nvSpPr>
        <p:spPr>
          <a:xfrm>
            <a:off x="4293362" y="1410150"/>
            <a:ext cx="357188"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mc:AlternateContent xmlns:mc="http://schemas.openxmlformats.org/markup-compatibility/2006" xmlns:a14="http://schemas.microsoft.com/office/drawing/2010/main">
        <mc:Choice Requires="a14">
          <p:sp>
            <p:nvSpPr>
              <p:cNvPr id="4" name="QC_6_BD.79_2#e36f31e44.choices?vopoq=1&amp;pid=ffc84f323&amp;color=0,0,0&amp;vtp=1&amp;bbb=1"/>
              <p:cNvSpPr/>
              <p:nvPr/>
            </p:nvSpPr>
            <p:spPr>
              <a:xfrm>
                <a:off x="722376" y="1820613"/>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为强碱，则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也为强碱</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𝑚</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为强酸，则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是活泼非金属元素</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的最低负化合价为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2000" b="0" i="0" dirty="0">
                    <a:solidFill>
                      <a:srgbClr val="000000"/>
                    </a:solidFill>
                    <a:latin typeface="微软雅黑" pitchFamily="34" charset="0"/>
                    <a:ea typeface="微软雅黑" pitchFamily="34" charset="-122"/>
                    <a:cs typeface="微软雅黑" pitchFamily="34" charset="-120"/>
                  </a:rPr>
                  <a:t>价，则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的最高正化合价为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+7</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价</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的最高正化合价为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价，则五种元素都是非金属元素</a:t>
                </a:r>
                <a:endParaRPr lang="en-US" altLang="zh-CN" sz="2000" dirty="0"/>
              </a:p>
            </p:txBody>
          </p:sp>
        </mc:Choice>
        <mc:Fallback xmlns="">
          <p:sp>
            <p:nvSpPr>
              <p:cNvPr id="4" name="QC_6_BD.79_2#e36f31e44.choices?vopoq=1&amp;pid=ffc84f323&amp;color=0,0,0&amp;vtp=1&amp;bbb=1"/>
              <p:cNvSpPr>
                <a:spLocks noRot="1" noChangeAspect="1" noMove="1" noResize="1" noEditPoints="1" noAdjustHandles="1" noChangeArrowheads="1" noChangeShapeType="1" noTextEdit="1"/>
              </p:cNvSpPr>
              <p:nvPr/>
            </p:nvSpPr>
            <p:spPr>
              <a:xfrm>
                <a:off x="722376" y="1820613"/>
                <a:ext cx="10753344" cy="1796034"/>
              </a:xfrm>
              <a:prstGeom prst="rect">
                <a:avLst/>
              </a:prstGeom>
              <a:blipFill>
                <a:blip r:embed="rId4"/>
                <a:stretch>
                  <a:fillRect l="-1474" b="-850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8" name="P_6_BD#f9914a9f5?colgroup=22,8,8&amp;pid=12fa53456&amp;color=0,0,0&amp;vtp=1&amp;bt=1&amp;bbb=1&amp;hb=1"/>
              <p:cNvGraphicFramePr>
                <a:graphicFrameLocks noGrp="1"/>
              </p:cNvGraphicFramePr>
              <p:nvPr>
                <p:extLst>
                  <p:ext uri="{D42A27DB-BD31-4B8C-83A1-F6EECF244321}">
                    <p14:modId xmlns:p14="http://schemas.microsoft.com/office/powerpoint/2010/main" val="795929038"/>
                  </p:ext>
                </p:extLst>
              </p:nvPr>
            </p:nvGraphicFramePr>
            <p:xfrm>
              <a:off x="722376" y="1494478"/>
              <a:ext cx="10716768" cy="2804541"/>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3230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1129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用</a:t>
                          </a:r>
                          <a14:m>
                            <m:oMath xmlns:m="http://schemas.openxmlformats.org/officeDocument/2006/math">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 1 </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mol</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sSup>
                                <m:sSup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L</m:t>
                                  </m:r>
                                </m:e>
                                <m:sup>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−1</m:t>
                                  </m:r>
                                </m:sup>
                              </m:sSup>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MgCl</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溶液代替</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AlCl</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溶液做上述实</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验</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观察现象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加入氢氧化钠溶液</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的试管中</a:t>
                          </a:r>
                          <a:r>
                            <a:rPr lang="en-US" altLang="zh-CN" sz="2000" b="0" i="0" spc="-100">
                              <a:solidFill>
                                <a:srgbClr val="000000"/>
                              </a:solidFill>
                              <a:latin typeface="微软雅黑" pitchFamily="34" charset="0"/>
                              <a:ea typeface="微软雅黑" pitchFamily="34" charset="-122"/>
                              <a:cs typeface="微软雅黑" pitchFamily="34" charset="-120"/>
                            </a:rPr>
                            <a:t>，</a:t>
                          </a:r>
                        </a:p>
                        <a:p>
                          <a:pPr marL="0" indent="0" algn="l" latinLnBrk="1" hangingPunct="0">
                            <a:lnSpc>
                              <a:spcPts val="32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沉淀不溶</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解</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加入盐酸的试</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管中</a:t>
                          </a:r>
                          <a:r>
                            <a:rPr lang="en-US" altLang="zh-CN" sz="2000" b="0" i="0" spc="-10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沉</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淀溶解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不具有两</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只具有碱性</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能</a:t>
                          </a:r>
                        </a:p>
                        <a:p>
                          <a:pPr marL="0" indent="0" algn="l" latinLnBrk="1" hangingPunct="0">
                            <a:lnSpc>
                              <a:spcPts val="3200"/>
                            </a:lnSpc>
                          </a:pPr>
                          <a:r>
                            <a:rPr lang="en-US" altLang="zh-CN" sz="2000" b="0" i="0">
                              <a:solidFill>
                                <a:srgbClr val="000000"/>
                              </a:solidFill>
                              <a:latin typeface="微软雅黑" pitchFamily="34" charset="0"/>
                              <a:ea typeface="微软雅黑" pitchFamily="34" charset="-122"/>
                              <a:cs typeface="微软雅黑" pitchFamily="34" charset="-120"/>
                            </a:rPr>
                            <a:t>与强酸反应</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但不能</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与碱反应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8" name="P_6_BD#f9914a9f5?colgroup=22,8,8&amp;pid=12fa53456&amp;color=0,0,0&amp;vtp=1&amp;bt=1&amp;bbb=1&amp;hb=1"/>
              <p:cNvGraphicFramePr>
                <a:graphicFrameLocks noGrp="1"/>
              </p:cNvGraphicFramePr>
              <p:nvPr>
                <p:extLst>
                  <p:ext uri="{D42A27DB-BD31-4B8C-83A1-F6EECF244321}">
                    <p14:modId xmlns:p14="http://schemas.microsoft.com/office/powerpoint/2010/main" val="795929038"/>
                  </p:ext>
                </p:extLst>
              </p:nvPr>
            </p:nvGraphicFramePr>
            <p:xfrm>
              <a:off x="722376" y="1494478"/>
              <a:ext cx="10716768" cy="2804541"/>
            </p:xfrm>
            <a:graphic>
              <a:graphicData uri="http://schemas.openxmlformats.org/drawingml/2006/table">
                <a:tbl>
                  <a:tblPr/>
                  <a:tblGrid>
                    <a:gridCol w="5980176">
                      <a:extLst>
                        <a:ext uri="{9D8B030D-6E8A-4147-A177-3AD203B41FA5}">
                          <a16:colId xmlns:a16="http://schemas.microsoft.com/office/drawing/2014/main" val="20000"/>
                        </a:ext>
                      </a:extLst>
                    </a:gridCol>
                    <a:gridCol w="2304288">
                      <a:extLst>
                        <a:ext uri="{9D8B030D-6E8A-4147-A177-3AD203B41FA5}">
                          <a16:colId xmlns:a16="http://schemas.microsoft.com/office/drawing/2014/main" val="20001"/>
                        </a:ext>
                      </a:extLst>
                    </a:gridCol>
                    <a:gridCol w="2432304">
                      <a:extLst>
                        <a:ext uri="{9D8B030D-6E8A-4147-A177-3AD203B41FA5}">
                          <a16:colId xmlns:a16="http://schemas.microsoft.com/office/drawing/2014/main" val="20002"/>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实验现象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实验结论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8340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02" t="-17857" r="-79328" b="-612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60053" t="-17857" r="-106085" b="-6122"/>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41103" t="-17857" r="-501" b="-612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sp>
            <p:nvSpPr>
              <p:cNvPr id="3" name="P_6#f9914a9f5?pid=12fa53456&amp;color=0,0,0&amp;vtp=1&amp;bbb=1&amp;hb=1"/>
              <p:cNvSpPr/>
              <p:nvPr/>
            </p:nvSpPr>
            <p:spPr>
              <a:xfrm>
                <a:off x="722376" y="4390078"/>
                <a:ext cx="10753344" cy="1326134"/>
              </a:xfrm>
              <a:prstGeom prst="rect">
                <a:avLst/>
              </a:prstGeom>
              <a:noFill/>
              <a:ln/>
            </p:spPr>
            <p:txBody>
              <a:bodyPr wrap="none" lIns="0" tIns="0" rIns="0" bIns="0" rtlCol="0" anchor="t"/>
              <a:lstStyle/>
              <a:p>
                <a:pPr algn="l" latinLnBrk="1">
                  <a:lnSpc>
                    <a:spcPts val="3600"/>
                  </a:lnSpc>
                </a:pPr>
                <a:r>
                  <a:rPr lang="en-US" altLang="zh-CN" sz="2000" b="1" i="0" dirty="0">
                    <a:solidFill>
                      <a:srgbClr val="639319"/>
                    </a:solidFill>
                    <a:latin typeface="微软雅黑" pitchFamily="34" charset="0"/>
                    <a:ea typeface="微软雅黑" pitchFamily="34" charset="-122"/>
                    <a:cs typeface="微软雅黑" pitchFamily="34" charset="-120"/>
                  </a:rPr>
                  <a:t>【划重点】</a:t>
                </a:r>
                <a:endParaRPr lang="en-US" altLang="zh-CN" sz="2000" dirty="0"/>
              </a:p>
              <a:p>
                <a:pPr latinLnBrk="1">
                  <a:lnSpc>
                    <a:spcPts val="3700"/>
                  </a:lnSpc>
                </a:pPr>
                <a:r>
                  <a:rPr lang="en-US" altLang="zh-CN" sz="2000" b="0" i="0" kern="0">
                    <a:solidFill>
                      <a:srgbClr val="000000"/>
                    </a:solidFill>
                    <a:latin typeface="SimSun" panose="02010600030101010101" pitchFamily="2" charset="-122"/>
                    <a:ea typeface="微软雅黑" pitchFamily="34" charset="-122"/>
                    <a:cs typeface="微软雅黑" pitchFamily="34" charset="-120"/>
                  </a:rPr>
                  <a:t> </a:t>
                </a:r>
                <a:r>
                  <a:rPr lang="en-US" altLang="zh-CN" sz="100" b="0" i="0" kern="0" spc="-99900">
                    <a:solidFill>
                      <a:srgbClr val="FFFFFF"/>
                    </a:solidFill>
                    <a:latin typeface="微软雅黑" pitchFamily="34" charset="0"/>
                    <a:ea typeface="微软雅黑" pitchFamily="34" charset="-122"/>
                    <a:cs typeface="微软雅黑" pitchFamily="34" charset="-120"/>
                  </a:rPr>
                  <a:t>&lt;</a:t>
                </a:r>
                <a:r>
                  <a:rPr lang="en-US" altLang="zh-CN" sz="100" b="0" i="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①</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与水或酸反应置换出</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，该反应的难易程度为由易到难；</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②</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NaOH</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&lt;/</a:t>
                </a:r>
                <a:r>
                  <a:rPr lang="en-US" altLang="zh-CN" sz="100" b="0" i="0" kern="0" spc="-99900">
                    <a:solidFill>
                      <a:srgbClr val="FFFFFF"/>
                    </a:solidFill>
                    <a:latin typeface="微软雅黑" pitchFamily="34" charset="0"/>
                    <a:ea typeface="微软雅黑" pitchFamily="34" charset="-122"/>
                    <a:cs typeface="微软雅黑" pitchFamily="34" charset="-120"/>
                  </a:rPr>
                  <a:t>m&gt;</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500"/>
                  </a:lnSpc>
                </a:pPr>
                <a:r>
                  <a:rPr lang="en-US" altLang="zh-CN" sz="100" b="0" i="0" kern="0" spc="-99900">
                    <a:solidFill>
                      <a:srgbClr val="FFFFFF"/>
                    </a:solidFill>
                    <a:latin typeface="微软雅黑" pitchFamily="34" charset="0"/>
                    <a:ea typeface="微软雅黑" pitchFamily="34" charset="-122"/>
                    <a:cs typeface="微软雅黑" pitchFamily="34" charset="-120"/>
                  </a:rPr>
                  <a:t>&lt;</a:t>
                </a:r>
                <a:r>
                  <a:rPr lang="en-US" altLang="zh-CN" sz="100" b="0" i="0" kern="0" spc="-99900" dirty="0">
                    <a:solidFill>
                      <a:srgbClr val="FFFFFF"/>
                    </a:solidFill>
                    <a:latin typeface="微软雅黑" pitchFamily="34" charset="0"/>
                    <a:ea typeface="微软雅黑" pitchFamily="34" charset="-122"/>
                    <a:cs typeface="微软雅黑" pitchFamily="34" charset="-120"/>
                  </a:rPr>
                  <a:t>m&gt;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分别为强碱、中强碱和两性氢氧化物，由此可判断金属性：</a:t>
                </a:r>
                <a:r>
                  <a:rPr lang="en-US" altLang="zh-CN" sz="100" b="0" i="0" kern="0" spc="-99900" dirty="0">
                    <a:solidFill>
                      <a:srgbClr val="FFFFFF"/>
                    </a:solidFill>
                    <a:latin typeface="微软雅黑" pitchFamily="34" charset="0"/>
                    <a:ea typeface="微软雅黑" pitchFamily="34" charset="-122"/>
                    <a:cs typeface="微软雅黑" pitchFamily="34" charset="-120"/>
                  </a:rPr>
                  <a:t>&lt;m&gt;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&lt;/m&gt;</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3" name="P_6#f9914a9f5?pid=12fa53456&amp;color=0,0,0&amp;vtp=1&amp;bbb=1&amp;hb=1"/>
              <p:cNvSpPr>
                <a:spLocks noRot="1" noChangeAspect="1" noMove="1" noResize="1" noEditPoints="1" noAdjustHandles="1" noChangeArrowheads="1" noChangeShapeType="1" noTextEdit="1"/>
              </p:cNvSpPr>
              <p:nvPr/>
            </p:nvSpPr>
            <p:spPr>
              <a:xfrm>
                <a:off x="722376" y="4390078"/>
                <a:ext cx="10753344" cy="1326134"/>
              </a:xfrm>
              <a:prstGeom prst="rect">
                <a:avLst/>
              </a:prstGeom>
              <a:blipFill>
                <a:blip r:embed="rId4"/>
                <a:stretch>
                  <a:fillRect l="-1474" b="-11468"/>
                </a:stretch>
              </a:blipFill>
              <a:ln/>
            </p:spPr>
            <p:txBody>
              <a:bodyPr/>
              <a:lstStyle/>
              <a:p>
                <a:r>
                  <a:rPr lang="zh-CN" altLang="en-US">
                    <a:noFill/>
                  </a:rPr>
                  <a:t> </a:t>
                </a:r>
              </a:p>
            </p:txBody>
          </p:sp>
        </mc:Fallback>
      </mc:AlternateContent>
      <p:sp>
        <p:nvSpPr>
          <p:cNvPr id="2" name="P_6_BD#f9914a9f5?colgroup=22,8,8&amp;pid=12fa53456&amp;color=0,0,0&amp;vtp=1&amp;bt=1&amp;bbb=1">
            <a:extLst>
              <a:ext uri="{FF2B5EF4-FFF2-40B4-BE49-F238E27FC236}">
                <a16:creationId xmlns:a16="http://schemas.microsoft.com/office/drawing/2014/main" id="{038FE9CA-12AA-7C47-3A82-8A9CC85A151C}"/>
              </a:ext>
            </a:extLst>
          </p:cNvPr>
          <p:cNvSpPr txBox="1"/>
          <p:nvPr/>
        </p:nvSpPr>
        <p:spPr>
          <a:xfrm>
            <a:off x="10926183" y="972000"/>
            <a:ext cx="512961" cy="397673"/>
          </a:xfrm>
          <a:prstGeom prst="rect">
            <a:avLst/>
          </a:prstGeom>
          <a:noFill/>
        </p:spPr>
        <p:txBody>
          <a:bodyPr vert="horz" wrap="none" lIns="0" tIns="0" rIns="0" bIns="0" rtlCol="0">
            <a:spAutoFit/>
          </a:bodyPr>
          <a:lstStyle/>
          <a:p>
            <a:pPr algn="r">
              <a:lnSpc>
                <a:spcPts val="3400"/>
              </a:lnSpc>
            </a:pPr>
            <a:r>
              <a:rPr lang="zh-CN" altLang="en-US" sz="2000">
                <a:latin typeface="微软雅黑" panose="020B0503020204020204" pitchFamily="34" charset="-122"/>
                <a:ea typeface="微软雅黑" panose="020B0503020204020204" pitchFamily="34" charset="-122"/>
              </a:rPr>
              <a:t>续表</a:t>
            </a: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81_1#e36f31e44?vopoq=1&amp;pid=ffc84f323&amp;color=0,0,0&amp;vtp=1&amp;bt=1&amp;bbb=1&amp;hb=1"/>
              <p:cNvSpPr/>
              <p:nvPr/>
            </p:nvSpPr>
            <p:spPr>
              <a:xfrm>
                <a:off x="722376" y="972000"/>
                <a:ext cx="10753344" cy="2295779"/>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已知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为原子序数递增的同短周期元素，若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为强碱，则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，则</a:t>
                </a:r>
              </a:p>
              <a:p>
                <a:pPr latinLnBrk="1">
                  <a:lnSpc>
                    <a:spcPts val="3700"/>
                  </a:lnSpc>
                </a:pP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+1</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，一定不是强碱，A错误；原子序数</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，若</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𝑛</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𝑚</m:t>
                        </m:r>
                      </m:sub>
                    </m:sSub>
                  </m:oMath>
                </a14:m>
                <a:r>
                  <a:rPr lang="en-US" altLang="zh-CN" sz="2000" b="0" i="0" dirty="0">
                    <a:solidFill>
                      <a:srgbClr val="000000"/>
                    </a:solidFill>
                    <a:latin typeface="微软雅黑" pitchFamily="34" charset="0"/>
                    <a:ea typeface="微软雅黑" pitchFamily="34" charset="-122"/>
                    <a:cs typeface="微软雅黑" pitchFamily="34" charset="-120"/>
                  </a:rPr>
                  <a:t>为强酸，则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是活泼非金属元素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0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为活泼非金属元素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，B正确；若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的最低负化合价为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oMath>
                </a14:m>
                <a:r>
                  <a:rPr lang="en-US" altLang="zh-CN" sz="2000" b="0" i="0" dirty="0">
                    <a:solidFill>
                      <a:srgbClr val="000000"/>
                    </a:solidFill>
                    <a:latin typeface="微软雅黑" pitchFamily="34" charset="0"/>
                    <a:ea typeface="微软雅黑" pitchFamily="34" charset="-122"/>
                    <a:cs typeface="微软雅黑" pitchFamily="34" charset="-120"/>
                  </a:rPr>
                  <a:t>价，则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为第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Ⅶ</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族元素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可能是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m:t>
                    </m:r>
                  </m:oMath>
                </a14:m>
                <a:r>
                  <a:rPr lang="en-US" altLang="zh-CN" sz="2000" b="0" i="0" dirty="0">
                    <a:solidFill>
                      <a:srgbClr val="000000"/>
                    </a:solidFill>
                    <a:latin typeface="微软雅黑" pitchFamily="34" charset="0"/>
                    <a:ea typeface="微软雅黑" pitchFamily="34" charset="-122"/>
                    <a:cs typeface="微软雅黑" pitchFamily="34" charset="-120"/>
                  </a:rPr>
                  <a:t>元素，无正价，C错误；若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的最高正化合价为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+5</m:t>
                    </m:r>
                  </m:oMath>
                </a14:m>
                <a:r>
                  <a:rPr lang="en-US" altLang="zh-CN" sz="2000" b="0" i="0" dirty="0">
                    <a:solidFill>
                      <a:srgbClr val="000000"/>
                    </a:solidFill>
                    <a:latin typeface="微软雅黑" pitchFamily="34" charset="0"/>
                    <a:ea typeface="微软雅黑" pitchFamily="34" charset="-122"/>
                    <a:cs typeface="微软雅黑" pitchFamily="34" charset="-120"/>
                  </a:rPr>
                  <a:t>价，则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或</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元</a:t>
                </a: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R</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均可能为金属元素，D错误。</a:t>
                </a:r>
                <a:endParaRPr lang="en-US" altLang="zh-CN" sz="2200" dirty="0"/>
              </a:p>
            </p:txBody>
          </p:sp>
        </mc:Choice>
        <mc:Fallback xmlns="">
          <p:sp>
            <p:nvSpPr>
              <p:cNvPr id="2" name="QC_6_AS.81_1#e36f31e44?vopoq=1&amp;pid=ffc84f323&amp;color=0,0,0&amp;vtp=1&amp;bt=1&amp;bbb=1&amp;hb=1"/>
              <p:cNvSpPr>
                <a:spLocks noRot="1" noChangeAspect="1" noMove="1" noResize="1" noEditPoints="1" noAdjustHandles="1" noChangeArrowheads="1" noChangeShapeType="1" noTextEdit="1"/>
              </p:cNvSpPr>
              <p:nvPr/>
            </p:nvSpPr>
            <p:spPr>
              <a:xfrm>
                <a:off x="722376" y="972000"/>
                <a:ext cx="10753344" cy="2295779"/>
              </a:xfrm>
              <a:prstGeom prst="rect">
                <a:avLst/>
              </a:prstGeom>
              <a:blipFill>
                <a:blip r:embed="rId3"/>
                <a:stretch>
                  <a:fillRect l="-1587" r="-850" b="-7427"/>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1829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pic>
        <p:nvPicPr>
          <p:cNvPr id="2" name="QC_6_BD.82_1#724102220?htil=5&amp;vopoq=1&amp;pid=ffc84f32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48776" y="1063439"/>
            <a:ext cx="4069080"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82_2#724102220?htil=5&amp;sp=1&amp;vopoq=1&amp;pid=ffc84f323&amp;color=0,0,0&amp;vtp=1&amp;bt=1&amp;bbb=1&amp;hb=1"/>
          <p:cNvSpPr/>
          <p:nvPr/>
        </p:nvSpPr>
        <p:spPr>
          <a:xfrm>
            <a:off x="722376" y="972000"/>
            <a:ext cx="654710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11.元素周期表的形式多种多样</a:t>
            </a:r>
            <a:r>
              <a:rPr lang="en-US" altLang="zh-CN" sz="2000" b="0" i="0">
                <a:solidFill>
                  <a:srgbClr val="000000"/>
                </a:solidFill>
                <a:latin typeface="微软雅黑" pitchFamily="34" charset="0"/>
                <a:ea typeface="微软雅黑" pitchFamily="34" charset="-122"/>
                <a:cs typeface="微软雅黑" pitchFamily="34" charset="-120"/>
              </a:rPr>
              <a:t>，如图是扇形元素周期表的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一部分</a:t>
            </a:r>
            <a:r>
              <a:rPr lang="en-US" altLang="zh-CN" sz="2000" b="0" i="0" dirty="0">
                <a:solidFill>
                  <a:srgbClr val="000000"/>
                </a:solidFill>
                <a:latin typeface="微软雅黑" pitchFamily="34" charset="0"/>
                <a:ea typeface="微软雅黑" pitchFamily="34" charset="-122"/>
                <a:cs typeface="微软雅黑" pitchFamily="34" charset="-120"/>
              </a:rPr>
              <a:t>(字母①~⑩为前36号元素</a:t>
            </a:r>
            <a:r>
              <a:rPr lang="en-US" altLang="zh-CN" sz="2000" b="0" i="0">
                <a:solidFill>
                  <a:srgbClr val="000000"/>
                </a:solidFill>
                <a:latin typeface="微软雅黑" pitchFamily="34" charset="0"/>
                <a:ea typeface="微软雅黑" pitchFamily="34" charset="-122"/>
                <a:cs typeface="微软雅黑" pitchFamily="34" charset="-120"/>
              </a:rPr>
              <a:t>)。对比中学常见元素周期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表</a:t>
            </a:r>
            <a:r>
              <a:rPr lang="en-US" altLang="zh-CN" sz="2000" b="0" i="0" dirty="0">
                <a:solidFill>
                  <a:srgbClr val="000000"/>
                </a:solidFill>
                <a:latin typeface="微软雅黑" pitchFamily="34" charset="0"/>
                <a:ea typeface="微软雅黑" pitchFamily="34" charset="-122"/>
                <a:cs typeface="微软雅黑" pitchFamily="34" charset="-120"/>
              </a:rPr>
              <a:t>，思考扇形元素周期表的填充规律</a:t>
            </a:r>
            <a:r>
              <a:rPr lang="en-US" altLang="zh-CN" sz="2000" b="0" i="0">
                <a:solidFill>
                  <a:srgbClr val="000000"/>
                </a:solidFill>
                <a:latin typeface="微软雅黑" pitchFamily="34" charset="0"/>
                <a:ea typeface="微软雅黑" pitchFamily="34" charset="-122"/>
                <a:cs typeface="微软雅黑" pitchFamily="34" charset="-120"/>
              </a:rPr>
              <a:t>，下列说法中正确的</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83_1#724102220.bracket?vopoq=1&amp;pid=ffc84f323&amp;color=0,0,0&amp;vpa=31&amp;vtp=1"/>
          <p:cNvSpPr/>
          <p:nvPr/>
        </p:nvSpPr>
        <p:spPr>
          <a:xfrm>
            <a:off x="1176401" y="2324550"/>
            <a:ext cx="35560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mc:AlternateContent xmlns:mc="http://schemas.openxmlformats.org/markup-compatibility/2006" xmlns:a14="http://schemas.microsoft.com/office/drawing/2010/main">
        <mc:Choice Requires="a14">
          <p:sp>
            <p:nvSpPr>
              <p:cNvPr id="5" name="QC_6_BD.82_3#724102220.choices?htil=5&amp;vopoq=1&amp;pid=ffc84f323&amp;color=0,0,0&amp;vtp=1&amp;bbb=1"/>
              <p:cNvSpPr/>
              <p:nvPr/>
            </p:nvSpPr>
            <p:spPr>
              <a:xfrm>
                <a:off x="722376" y="2787210"/>
                <a:ext cx="654710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A.②⑧⑨对应简单离子的半径依次减小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.⑥的金属性比⑦弱</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.⑩位于常见元素周期表第四周期第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Ⅷ</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族</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.①分别与③④⑤形成的简单化合物热稳定性依次减弱</a:t>
                </a:r>
                <a:endParaRPr lang="en-US" altLang="zh-CN" sz="2000" dirty="0"/>
              </a:p>
            </p:txBody>
          </p:sp>
        </mc:Choice>
        <mc:Fallback xmlns="">
          <p:sp>
            <p:nvSpPr>
              <p:cNvPr id="5" name="QC_6_BD.82_3#724102220.choices?htil=5&amp;vopoq=1&amp;pid=ffc84f323&amp;color=0,0,0&amp;vtp=1&amp;bbb=1"/>
              <p:cNvSpPr>
                <a:spLocks noRot="1" noChangeAspect="1" noMove="1" noResize="1" noEditPoints="1" noAdjustHandles="1" noChangeArrowheads="1" noChangeShapeType="1" noTextEdit="1"/>
              </p:cNvSpPr>
              <p:nvPr/>
            </p:nvSpPr>
            <p:spPr>
              <a:xfrm>
                <a:off x="722376" y="2787210"/>
                <a:ext cx="6547104" cy="1796034"/>
              </a:xfrm>
              <a:prstGeom prst="rect">
                <a:avLst/>
              </a:prstGeom>
              <a:blipFill>
                <a:blip r:embed="rId4"/>
                <a:stretch>
                  <a:fillRect l="-2421" b="-847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84_1#724102220?vopoq=1&amp;pid=ffc84f323&amp;color=0,0,0&amp;vtp=1&amp;bt=1&amp;bbb=1&amp;hb=1"/>
              <p:cNvSpPr/>
              <p:nvPr/>
            </p:nvSpPr>
            <p:spPr>
              <a:xfrm>
                <a:off x="722376" y="972000"/>
                <a:ext cx="10753344" cy="3205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扇形元素周期表中“一”“二”“三”“四”代表周期数，最外围的数字代表纵列数</a:t>
                </a:r>
                <a:r>
                  <a:rPr lang="en-US" altLang="zh-CN" sz="2000" b="0" i="0">
                    <a:solidFill>
                      <a:srgbClr val="000000"/>
                    </a:solidFill>
                    <a:latin typeface="微软雅黑" pitchFamily="34" charset="0"/>
                    <a:ea typeface="微软雅黑" pitchFamily="34" charset="-122"/>
                    <a:cs typeface="微软雅黑" pitchFamily="34" charset="-120"/>
                  </a:rPr>
                  <a:t>，与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常见元素周期表对照可知</a:t>
                </a:r>
                <a:r>
                  <a:rPr lang="en-US" altLang="zh-CN" sz="2000" b="0" i="0" dirty="0">
                    <a:solidFill>
                      <a:srgbClr val="000000"/>
                    </a:solidFill>
                    <a:latin typeface="微软雅黑" pitchFamily="34" charset="0"/>
                    <a:ea typeface="微软雅黑" pitchFamily="34" charset="-122"/>
                    <a:cs typeface="微软雅黑" pitchFamily="34" charset="-120"/>
                  </a:rPr>
                  <a:t>，①为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，②为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，③为C，④为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，⑤为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，⑥为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000" b="0" i="0" dirty="0">
                    <a:solidFill>
                      <a:srgbClr val="000000"/>
                    </a:solidFill>
                    <a:latin typeface="微软雅黑" pitchFamily="34" charset="0"/>
                    <a:ea typeface="微软雅黑" pitchFamily="34" charset="-122"/>
                    <a:cs typeface="微软雅黑" pitchFamily="34" charset="-120"/>
                  </a:rPr>
                  <a:t>，⑦为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，⑧为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⑨</a:t>
                </a:r>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，⑩为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Fe</m:t>
                    </m:r>
                  </m:oMath>
                </a14:m>
                <a:r>
                  <a:rPr lang="en-US" altLang="zh-CN" sz="2000" b="0" i="0" dirty="0">
                    <a:solidFill>
                      <a:srgbClr val="000000"/>
                    </a:solidFill>
                    <a:latin typeface="微软雅黑" pitchFamily="34" charset="0"/>
                    <a:ea typeface="微软雅黑" pitchFamily="34" charset="-122"/>
                    <a:cs typeface="微软雅黑" pitchFamily="34" charset="-120"/>
                  </a:rPr>
                  <a:t>。②⑧⑨分别是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，简单离子半径的大小顺序是</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A错</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误</a:t>
                </a:r>
                <a:r>
                  <a:rPr lang="en-US" altLang="zh-CN" sz="2000" b="0" i="0" dirty="0">
                    <a:solidFill>
                      <a:srgbClr val="000000"/>
                    </a:solidFill>
                    <a:latin typeface="微软雅黑" pitchFamily="34" charset="0"/>
                    <a:ea typeface="微软雅黑" pitchFamily="34" charset="-122"/>
                    <a:cs typeface="微软雅黑" pitchFamily="34" charset="-120"/>
                  </a:rPr>
                  <a:t>；⑥⑦分别是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Mg</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，B错误；⑩是铁元素</a:t>
                </a:r>
                <a:r>
                  <a:rPr lang="en-US" altLang="zh-CN" sz="2000" b="0" i="0">
                    <a:solidFill>
                      <a:srgbClr val="000000"/>
                    </a:solidFill>
                    <a:latin typeface="微软雅黑" pitchFamily="34" charset="0"/>
                    <a:ea typeface="微软雅黑" pitchFamily="34" charset="-122"/>
                    <a:cs typeface="微软雅黑" pitchFamily="34" charset="-120"/>
                  </a:rPr>
                  <a:t>，位于常见元素周期表第四周</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期第</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Ⅷ</m:t>
                    </m:r>
                  </m:oMath>
                </a14:m>
                <a:r>
                  <a:rPr lang="en-US" altLang="zh-CN" sz="2000" b="0" i="0" dirty="0">
                    <a:solidFill>
                      <a:srgbClr val="000000"/>
                    </a:solidFill>
                    <a:latin typeface="微软雅黑" pitchFamily="34" charset="0"/>
                    <a:ea typeface="微软雅黑" pitchFamily="34" charset="-122"/>
                    <a:cs typeface="微软雅黑" pitchFamily="34" charset="-120"/>
                  </a:rPr>
                  <a:t>族，C正确；①分别与③④⑤形成的简单化合物为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元素的非金属性越强，</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简单氢化物越稳定</a:t>
                </a:r>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，所以简单氢化物的稳定性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mc:Choice>
        <mc:Fallback xmlns="">
          <p:sp>
            <p:nvSpPr>
              <p:cNvPr id="2" name="QC_6_AS.84_1#724102220?vopoq=1&amp;pid=ffc84f323&amp;color=0,0,0&amp;vtp=1&amp;bt=1&amp;bbb=1&amp;hb=1"/>
              <p:cNvSpPr>
                <a:spLocks noRot="1" noChangeAspect="1" noMove="1" noResize="1" noEditPoints="1" noAdjustHandles="1" noChangeArrowheads="1" noChangeShapeType="1" noTextEdit="1"/>
              </p:cNvSpPr>
              <p:nvPr/>
            </p:nvSpPr>
            <p:spPr>
              <a:xfrm>
                <a:off x="722376" y="972000"/>
                <a:ext cx="10753344" cy="3205734"/>
              </a:xfrm>
              <a:prstGeom prst="rect">
                <a:avLst/>
              </a:prstGeom>
              <a:blipFill>
                <a:blip r:embed="rId3"/>
                <a:stretch>
                  <a:fillRect l="-1587" r="-3685" b="-475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016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BD.85_1#b2f0c5b2e?vopoq=1&amp;pid=ffc84f32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12.</a:t>
                </a:r>
                <a:r>
                  <a:rPr lang="en-US" altLang="zh-CN" sz="2000" b="0" i="0" dirty="0">
                    <a:solidFill>
                      <a:srgbClr val="000000"/>
                    </a:solidFill>
                    <a:latin typeface="仿宋" pitchFamily="34" charset="0"/>
                    <a:ea typeface="仿宋" pitchFamily="34" charset="-122"/>
                    <a:cs typeface="仿宋" pitchFamily="34" charset="-120"/>
                  </a:rPr>
                  <a:t>[河南南阳2024高一期中]</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载人飞船的材料中含有的主族元素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分布在三个短周期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中</a:t>
                </a:r>
                <a:r>
                  <a:rPr lang="en-US" altLang="zh-CN" sz="2000" b="0" i="0" dirty="0">
                    <a:solidFill>
                      <a:srgbClr val="000000"/>
                    </a:solidFill>
                    <a:latin typeface="微软雅黑" pitchFamily="34" charset="0"/>
                    <a:ea typeface="微软雅黑" pitchFamily="34" charset="-122"/>
                    <a:cs typeface="微软雅黑" pitchFamily="34" charset="-120"/>
                  </a:rPr>
                  <a:t>，其原子序数依次增大，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同主族，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的最外层电子数是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的最外层电子数之和，其中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的最外层电子数等于其周期数</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BD.85_1#b2f0c5b2e?vopoq=1&amp;pid=ffc84f323&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a:blip r:embed="rId3"/>
                <a:stretch>
                  <a:fillRect l="-1474" b="-11682"/>
                </a:stretch>
              </a:blipFill>
              <a:ln/>
            </p:spPr>
            <p:txBody>
              <a:bodyPr/>
              <a:lstStyle/>
              <a:p>
                <a:r>
                  <a:rPr lang="zh-CN" altLang="en-US">
                    <a:noFill/>
                  </a:rPr>
                  <a:t> </a:t>
                </a:r>
              </a:p>
            </p:txBody>
          </p:sp>
        </mc:Fallback>
      </mc:AlternateContent>
      <p:sp>
        <p:nvSpPr>
          <p:cNvPr id="3" name="QC_6_AN.86_1#b2f0c5b2e.bracket?vopoq=1&amp;pid=ffc84f323&amp;color=0,0,0&amp;vpa=32&amp;vtp=1"/>
          <p:cNvSpPr/>
          <p:nvPr/>
        </p:nvSpPr>
        <p:spPr>
          <a:xfrm>
            <a:off x="6510401" y="1867350"/>
            <a:ext cx="374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mc:AlternateContent xmlns:mc="http://schemas.openxmlformats.org/markup-compatibility/2006" xmlns:a14="http://schemas.microsoft.com/office/drawing/2010/main">
        <mc:Choice Requires="a14">
          <p:sp>
            <p:nvSpPr>
              <p:cNvPr id="4" name="QC_6_BD.85_2#b2f0c5b2e.choices?vopoq=1&amp;pid=ffc84f323&amp;color=0,0,0&amp;vtp=1&amp;bbb=1"/>
              <p:cNvSpPr/>
              <p:nvPr/>
            </p:nvSpPr>
            <p:spPr>
              <a:xfrm>
                <a:off x="722376" y="2277813"/>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A.原子半径：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.最高价氧化物对应水化物的酸性：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的氧化物为酸性氧化物，能与水反应生成对应的酸</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形成的简单化合物的稳定性比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形成的简单化合物的稳定性差</a:t>
                </a:r>
                <a:endParaRPr lang="en-US" altLang="zh-CN" sz="2000" dirty="0"/>
              </a:p>
            </p:txBody>
          </p:sp>
        </mc:Choice>
        <mc:Fallback xmlns="">
          <p:sp>
            <p:nvSpPr>
              <p:cNvPr id="4" name="QC_6_BD.85_2#b2f0c5b2e.choices?vopoq=1&amp;pid=ffc84f323&amp;color=0,0,0&amp;vtp=1&amp;bbb=1"/>
              <p:cNvSpPr>
                <a:spLocks noRot="1" noChangeAspect="1" noMove="1" noResize="1" noEditPoints="1" noAdjustHandles="1" noChangeArrowheads="1" noChangeShapeType="1" noTextEdit="1"/>
              </p:cNvSpPr>
              <p:nvPr/>
            </p:nvSpPr>
            <p:spPr>
              <a:xfrm>
                <a:off x="722376" y="2277813"/>
                <a:ext cx="10753344" cy="1796034"/>
              </a:xfrm>
              <a:prstGeom prst="rect">
                <a:avLst/>
              </a:prstGeom>
              <a:blipFill>
                <a:blip r:embed="rId4"/>
                <a:stretch>
                  <a:fillRect l="-1474" b="-850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EX.87_1#b2f0c5b2e?vopoq=1&amp;pid=ffc84f323&amp;color=0,0,0&amp;vtp=1&amp;bt=1&amp;bbb=1&amp;hb=1"/>
              <p:cNvSpPr/>
              <p:nvPr/>
            </p:nvSpPr>
            <p:spPr>
              <a:xfrm>
                <a:off x="722376" y="972000"/>
                <a:ext cx="10753344" cy="1770634"/>
              </a:xfrm>
              <a:prstGeom prst="rect">
                <a:avLst/>
              </a:prstGeom>
              <a:noFill/>
              <a:ln/>
            </p:spPr>
            <p:txBody>
              <a:bodyPr wrap="none" lIns="0" tIns="0" rIns="0" bIns="0" rtlCol="0" anchor="t"/>
              <a:lstStyle/>
              <a:p>
                <a:pPr algn="l" latinLnBrk="1">
                  <a:lnSpc>
                    <a:spcPts val="3600"/>
                  </a:lnSpc>
                </a:pPr>
                <a:r>
                  <a:rPr lang="en-US" altLang="zh-CN" sz="2000" b="0" i="0" dirty="0">
                    <a:solidFill>
                      <a:srgbClr val="639319"/>
                    </a:solidFill>
                    <a:latin typeface="微软雅黑" pitchFamily="34" charset="0"/>
                    <a:ea typeface="微软雅黑" pitchFamily="34" charset="-122"/>
                    <a:cs typeface="微软雅黑" pitchFamily="34" charset="-120"/>
                  </a:rPr>
                  <a:t>【</a:t>
                </a:r>
                <a:r>
                  <a:rPr lang="en-US" altLang="zh-CN" sz="2000" b="1" i="0" dirty="0">
                    <a:solidFill>
                      <a:srgbClr val="639319"/>
                    </a:solidFill>
                    <a:latin typeface="微软雅黑" pitchFamily="34" charset="0"/>
                    <a:ea typeface="微软雅黑" pitchFamily="34" charset="-122"/>
                    <a:cs typeface="微软雅黑" pitchFamily="34" charset="-120"/>
                  </a:rPr>
                  <a:t>思路导引</a:t>
                </a:r>
                <a:r>
                  <a:rPr lang="en-US" altLang="zh-CN" sz="2000" b="0" i="0" dirty="0">
                    <a:solidFill>
                      <a:srgbClr val="639319"/>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主族元素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分布在三个短周期中，其原子序数依次增大，则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W</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同主族</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的最外层电子数是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的最外层电子数之和，则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的左下方，所以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在第三周期，</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的最外层电子数等于其周期数</a:t>
                </a:r>
                <a:r>
                  <a:rPr lang="en-US" altLang="zh-CN" sz="2000" b="0" i="0" dirty="0">
                    <a:solidFill>
                      <a:srgbClr val="000000"/>
                    </a:solidFill>
                    <a:latin typeface="微软雅黑" pitchFamily="34" charset="0"/>
                    <a:ea typeface="微软雅黑" pitchFamily="34" charset="-122"/>
                    <a:cs typeface="微软雅黑" pitchFamily="34" charset="-120"/>
                  </a:rPr>
                  <a:t>，说明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最外层有3个电子，</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Y</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，则</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的最外层电子数为4，</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Z</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C_6_EX.87_1#b2f0c5b2e?vopoq=1&amp;pid=ffc84f323&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a:blip r:embed="rId3"/>
                <a:stretch>
                  <a:fillRect l="-1474" r="-964" b="-8591"/>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6_AS.88_1#b2f0c5b2e?vopoq=1&amp;pid=ffc84f323&amp;color=0,0,0&amp;vtp=1&amp;bt=1&amp;bbb=1&amp;hb=1"/>
              <p:cNvSpPr/>
              <p:nvPr/>
            </p:nvSpPr>
            <p:spPr>
              <a:xfrm>
                <a:off x="722376" y="972000"/>
                <a:ext cx="10753344" cy="2431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一般来说，电子层数越多，原子半径越大，电子层数相同时，核电荷数越大，</a:t>
                </a:r>
                <a:r>
                  <a:rPr lang="en-US" altLang="zh-CN" sz="2000" b="0" i="0">
                    <a:solidFill>
                      <a:srgbClr val="000000"/>
                    </a:solidFill>
                    <a:latin typeface="微软雅黑" pitchFamily="34" charset="0"/>
                    <a:ea typeface="微软雅黑" pitchFamily="34" charset="-122"/>
                    <a:cs typeface="微软雅黑" pitchFamily="34" charset="-120"/>
                  </a:rPr>
                  <a:t>半径越小，</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所以原子半径</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，A正确；非金属性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，元素非金属性越强</a:t>
                </a:r>
                <a:r>
                  <a:rPr lang="en-US" altLang="zh-CN" sz="2000" b="0" i="0">
                    <a:solidFill>
                      <a:srgbClr val="000000"/>
                    </a:solidFill>
                    <a:latin typeface="微软雅黑" pitchFamily="34" charset="0"/>
                    <a:ea typeface="微软雅黑" pitchFamily="34" charset="-122"/>
                    <a:cs typeface="微软雅黑" pitchFamily="34" charset="-120"/>
                  </a:rPr>
                  <a:t>，最高价氧化</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物对应水化物的酸性越强</a:t>
                </a:r>
                <a:r>
                  <a:rPr lang="en-US" altLang="zh-CN" sz="2000" b="0" i="0" dirty="0">
                    <a:solidFill>
                      <a:srgbClr val="000000"/>
                    </a:solidFill>
                    <a:latin typeface="微软雅黑" pitchFamily="34" charset="0"/>
                    <a:ea typeface="微软雅黑" pitchFamily="34" charset="-122"/>
                    <a:cs typeface="微软雅黑" pitchFamily="34" charset="-120"/>
                  </a:rPr>
                  <a:t>，则酸性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2000" b="0" i="0" dirty="0">
                    <a:solidFill>
                      <a:srgbClr val="000000"/>
                    </a:solidFill>
                    <a:latin typeface="微软雅黑" pitchFamily="34" charset="0"/>
                    <a:ea typeface="微软雅黑" pitchFamily="34" charset="-122"/>
                    <a:cs typeface="微软雅黑" pitchFamily="34" charset="-120"/>
                  </a:rPr>
                  <a:t>，B错误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dirty="0">
                    <a:solidFill>
                      <a:srgbClr val="000000"/>
                    </a:solidFill>
                    <a:latin typeface="微软雅黑" pitchFamily="34" charset="0"/>
                    <a:ea typeface="微软雅黑" pitchFamily="34" charset="-122"/>
                    <a:cs typeface="微软雅黑" pitchFamily="34" charset="-120"/>
                  </a:rPr>
                  <a:t>的氧化物</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为酸性氧化物</a:t>
                </a:r>
                <a:r>
                  <a:rPr lang="en-US" altLang="zh-CN" sz="2200" b="0" i="0">
                    <a:solidFill>
                      <a:srgbClr val="000000"/>
                    </a:solidFill>
                    <a:latin typeface="微软雅黑" pitchFamily="34" charset="0"/>
                    <a:ea typeface="微软雅黑" pitchFamily="34" charset="-122"/>
                    <a:cs typeface="微软雅黑" pitchFamily="34" charset="-120"/>
                  </a:rPr>
                  <a:t>，</a:t>
                </a:r>
              </a:p>
              <a:p>
                <a:pPr latinLnBrk="1">
                  <a:lnSpc>
                    <a:spcPts val="40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2000" b="0" i="0" dirty="0">
                    <a:solidFill>
                      <a:srgbClr val="000000"/>
                    </a:solidFill>
                    <a:latin typeface="微软雅黑" pitchFamily="34" charset="0"/>
                    <a:ea typeface="微软雅黑" pitchFamily="34" charset="-122"/>
                    <a:cs typeface="微软雅黑" pitchFamily="34" charset="-120"/>
                  </a:rPr>
                  <a:t>不能和水反应，C错误；非金属性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dirty="0">
                    <a:solidFill>
                      <a:srgbClr val="000000"/>
                    </a:solidFill>
                    <a:latin typeface="微软雅黑" pitchFamily="34" charset="0"/>
                    <a:ea typeface="微软雅黑" pitchFamily="34" charset="-122"/>
                    <a:cs typeface="微软雅黑" pitchFamily="34" charset="-120"/>
                  </a:rPr>
                  <a:t>，元素非金属性越强，简单氢化物越稳定，则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的稳定性比</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的稳定性强，D错误。</a:t>
                </a:r>
                <a:endParaRPr lang="en-US" altLang="zh-CN" sz="2200" dirty="0"/>
              </a:p>
            </p:txBody>
          </p:sp>
        </mc:Choice>
        <mc:Fallback xmlns="">
          <p:sp>
            <p:nvSpPr>
              <p:cNvPr id="2" name="QC_6_AS.88_1#b2f0c5b2e?vopoq=1&amp;pid=ffc84f323&amp;color=0,0,0&amp;vtp=1&amp;bt=1&amp;bbb=1&amp;hb=1"/>
              <p:cNvSpPr>
                <a:spLocks noRot="1" noChangeAspect="1" noMove="1" noResize="1" noEditPoints="1" noAdjustHandles="1" noChangeArrowheads="1" noChangeShapeType="1" noTextEdit="1"/>
              </p:cNvSpPr>
              <p:nvPr/>
            </p:nvSpPr>
            <p:spPr>
              <a:xfrm>
                <a:off x="722376" y="972000"/>
                <a:ext cx="10753344" cy="2431034"/>
              </a:xfrm>
              <a:prstGeom prst="rect">
                <a:avLst/>
              </a:prstGeom>
              <a:blipFill>
                <a:blip r:embed="rId3"/>
                <a:stretch>
                  <a:fillRect l="-1587" r="-397" b="-626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5419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sp>
        <p:nvSpPr>
          <p:cNvPr id="2" name="QO_6_BD.89_1#0f066063b?sp=1&amp;vopoq=1&amp;pid=ffc84f323&amp;color=0,0,0&amp;vtp=1&amp;bt=1&amp;bbb=1"/>
          <p:cNvSpPr/>
          <p:nvPr/>
        </p:nvSpPr>
        <p:spPr>
          <a:xfrm>
            <a:off x="722376" y="972000"/>
            <a:ext cx="10753344" cy="399034"/>
          </a:xfrm>
          <a:prstGeom prst="rect">
            <a:avLst/>
          </a:prstGeom>
          <a:noFill/>
          <a:ln/>
        </p:spPr>
        <p:txBody>
          <a:bodyPr wrap="none" lIns="0" tIns="0" rIns="0" bIns="0" rtlCol="0" anchor="t"/>
          <a:lstStyle/>
          <a:p>
            <a:pPr algn="l"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13.图甲是元素周期表的一部分，所列的字母分别代表一种元素。</a:t>
            </a:r>
            <a:endParaRPr lang="en-US" altLang="zh-CN" sz="2000" dirty="0">
              <a:solidFill>
                <a:srgbClr val="000000"/>
              </a:solidFill>
            </a:endParaRPr>
          </a:p>
        </p:txBody>
      </p:sp>
      <p:pic>
        <p:nvPicPr>
          <p:cNvPr id="3" name="QO_6_BD.89_3#0f066063b?htil=1&amp;vopoq=1&amp;pid=ffc84f32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453896" y="1637099"/>
            <a:ext cx="3913632"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89_4#0f066063b?htil=1&amp;vopoq=1&amp;pid=ffc84f323&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110728" y="1499939"/>
            <a:ext cx="1344168"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B_7_BD.90_1#206e5e71a?vopoq=1&amp;pid=0f066063b&amp;color=0,0,0&amp;vtp=1&amp;bbb=1"/>
              <p:cNvSpPr/>
              <p:nvPr/>
            </p:nvSpPr>
            <p:spPr>
              <a:xfrm>
                <a:off x="722376" y="3392239"/>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(1)元素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的非金属性由强到弱的顺序是</a:t>
                </a:r>
                <a:r>
                  <a:rPr lang="en-US" altLang="zh-CN" sz="2000" i="0">
                    <a:solidFill>
                      <a:srgbClr val="000000"/>
                    </a:solidFill>
                    <a:latin typeface="SimSun" pitchFamily="34" charset="0"/>
                    <a:ea typeface="SimSun" pitchFamily="34" charset="-122"/>
                    <a:cs typeface="SimSun" pitchFamily="34" charset="-120"/>
                  </a:rPr>
                  <a:t>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用元素符号表示)。</a:t>
                </a:r>
                <a:endParaRPr lang="en-US" altLang="zh-CN" sz="2000" dirty="0">
                  <a:solidFill>
                    <a:srgbClr val="000000"/>
                  </a:solidFill>
                </a:endParaRPr>
              </a:p>
            </p:txBody>
          </p:sp>
        </mc:Choice>
        <mc:Fallback xmlns="">
          <p:sp>
            <p:nvSpPr>
              <p:cNvPr id="5" name="QB_7_BD.90_1#206e5e71a?vopoq=1&amp;pid=0f066063b&amp;color=0,0,0&amp;vtp=1&amp;bbb=1"/>
              <p:cNvSpPr>
                <a:spLocks noRot="1" noChangeAspect="1" noMove="1" noResize="1" noEditPoints="1" noAdjustHandles="1" noChangeArrowheads="1" noChangeShapeType="1" noTextEdit="1"/>
              </p:cNvSpPr>
              <p:nvPr/>
            </p:nvSpPr>
            <p:spPr>
              <a:xfrm>
                <a:off x="722376" y="3392239"/>
                <a:ext cx="10753344" cy="385953"/>
              </a:xfrm>
              <a:prstGeom prst="rect">
                <a:avLst/>
              </a:prstGeom>
              <a:blipFill>
                <a:blip r:embed="rId5"/>
                <a:stretch>
                  <a:fillRect l="-1474" t="-4688" b="-3906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91_1#206e5e71a.blank?vopoq=1&amp;pid=0f066063b&amp;color=0,0,0&amp;vpa=33&amp;vtp=1&amp;bbb=1"/>
              <p:cNvSpPr/>
              <p:nvPr/>
            </p:nvSpPr>
            <p:spPr>
              <a:xfrm>
                <a:off x="5775389" y="3433323"/>
                <a:ext cx="1368044"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𝐎</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&gt;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𝐍</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&gt;</m:t>
                    </m:r>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𝐒𝐢</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6" name="QB_7_AN.91_1#206e5e71a.blank?vopoq=1&amp;pid=0f066063b&amp;color=0,0,0&amp;vpa=33&amp;vtp=1&amp;bbb=1"/>
              <p:cNvSpPr>
                <a:spLocks noRot="1" noChangeAspect="1" noMove="1" noResize="1" noEditPoints="1" noAdjustHandles="1" noChangeArrowheads="1" noChangeShapeType="1" noTextEdit="1"/>
              </p:cNvSpPr>
              <p:nvPr/>
            </p:nvSpPr>
            <p:spPr>
              <a:xfrm>
                <a:off x="5775389" y="3433323"/>
                <a:ext cx="1368044" cy="285052"/>
              </a:xfrm>
              <a:prstGeom prst="rect">
                <a:avLst/>
              </a:prstGeom>
              <a:blipFill>
                <a:blip r:embed="rId6"/>
                <a:stretch>
                  <a:fillRect l="-1778" r="-1778" b="-1276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B_7_AS.92_1#206e5e71a?vopoq=1&amp;pid=0f066063b&amp;color=0,0,0&amp;vtp=1&amp;bbb=1&amp;hb=1"/>
              <p:cNvSpPr/>
              <p:nvPr/>
            </p:nvSpPr>
            <p:spPr>
              <a:xfrm>
                <a:off x="722376" y="3779589"/>
                <a:ext cx="10753344" cy="1415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Si</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元素，同周期主族元素，</a:t>
                </a:r>
                <a:r>
                  <a:rPr lang="en-US" altLang="zh-CN" sz="2000" b="0" i="0">
                    <a:solidFill>
                      <a:srgbClr val="000000"/>
                    </a:solidFill>
                    <a:latin typeface="微软雅黑" pitchFamily="34" charset="0"/>
                    <a:ea typeface="微软雅黑" pitchFamily="34" charset="-122"/>
                    <a:cs typeface="微软雅黑" pitchFamily="34" charset="-120"/>
                  </a:rPr>
                  <a:t>随核电荷数增大非金属性逐渐增强，</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同主族元素</a:t>
                </a:r>
                <a:r>
                  <a:rPr lang="en-US" altLang="zh-CN" sz="2000" b="0" i="0" dirty="0">
                    <a:solidFill>
                      <a:srgbClr val="000000"/>
                    </a:solidFill>
                    <a:latin typeface="微软雅黑" pitchFamily="34" charset="0"/>
                    <a:ea typeface="微软雅黑" pitchFamily="34" charset="-122"/>
                    <a:cs typeface="微软雅黑" pitchFamily="34" charset="-120"/>
                  </a:rPr>
                  <a:t>，随核电荷数增大非金属性逐渐减弱，则元素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h</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c</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的非金属性由强到弱的顺序是</a:t>
                </a:r>
              </a:p>
              <a:p>
                <a:pPr latinLnBrk="1">
                  <a:lnSpc>
                    <a:spcPts val="3500"/>
                  </a:lnSpc>
                </a:pP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7" name="QB_7_AS.92_1#206e5e71a?vopoq=1&amp;pid=0f066063b&amp;color=0,0,0&amp;vtp=1&amp;bbb=1&amp;hb=1"/>
              <p:cNvSpPr>
                <a:spLocks noRot="1" noChangeAspect="1" noMove="1" noResize="1" noEditPoints="1" noAdjustHandles="1" noChangeArrowheads="1" noChangeShapeType="1" noTextEdit="1"/>
              </p:cNvSpPr>
              <p:nvPr/>
            </p:nvSpPr>
            <p:spPr>
              <a:xfrm>
                <a:off x="722376" y="3779589"/>
                <a:ext cx="10753344" cy="1415034"/>
              </a:xfrm>
              <a:prstGeom prst="rect">
                <a:avLst/>
              </a:prstGeom>
              <a:blipFill>
                <a:blip r:embed="rId7"/>
                <a:stretch>
                  <a:fillRect l="-1587" r="-2154" b="-1077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500"/>
                                        <p:tgtEl>
                                          <p:spTgt spid="7">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P_6_BD#f9914a9f5?sp=1&amp;pid=12fa53456&amp;color=0,0,0&amp;mp=1&amp;vtp=1&amp;bt=1&amp;bbb=1"/>
          <p:cNvSpPr/>
          <p:nvPr/>
        </p:nvSpPr>
        <p:spPr>
          <a:xfrm>
            <a:off x="722376" y="972000"/>
            <a:ext cx="10753344" cy="399034"/>
          </a:xfrm>
          <a:prstGeom prst="rect">
            <a:avLst/>
          </a:prstGeom>
          <a:noFill/>
          <a:ln/>
        </p:spPr>
        <p:txBody>
          <a:bodyPr wrap="none" lIns="0" tIns="0" rIns="0" bIns="0" rtlCol="0" anchor="t"/>
          <a:lstStyle/>
          <a:p>
            <a:pPr algn="l" latinLnBrk="1">
              <a:lnSpc>
                <a:spcPts val="3500"/>
              </a:lnSpc>
            </a:pPr>
            <a:r>
              <a:rPr lang="en-US" altLang="zh-CN" sz="2000" b="0" i="0" dirty="0">
                <a:solidFill>
                  <a:srgbClr val="000000"/>
                </a:solidFill>
                <a:latin typeface="微软雅黑" pitchFamily="34" charset="0"/>
                <a:ea typeface="微软雅黑" pitchFamily="34" charset="-122"/>
                <a:cs typeface="微软雅黑" pitchFamily="34" charset="-120"/>
              </a:rPr>
              <a:t>(2)元素非金属性递变规律</a:t>
            </a:r>
            <a:endParaRPr lang="en-US" altLang="zh-CN" sz="2000" dirty="0"/>
          </a:p>
        </p:txBody>
      </p:sp>
      <mc:AlternateContent xmlns:mc="http://schemas.openxmlformats.org/markup-compatibility/2006" xmlns:a14="http://schemas.microsoft.com/office/drawing/2010/main">
        <mc:Choice Requires="a14">
          <p:graphicFrame>
            <p:nvGraphicFramePr>
              <p:cNvPr id="9" name="P_6_BD#f9914a9f5?colgroup=14,4,5,4,10&amp;pid=12fa53456&amp;color=0,0,0&amp;mp=1&amp;vtp=1&amp;bbb=1&amp;hb=1"/>
              <p:cNvGraphicFramePr>
                <a:graphicFrameLocks noGrp="1"/>
              </p:cNvGraphicFramePr>
              <p:nvPr>
                <p:extLst>
                  <p:ext uri="{D42A27DB-BD31-4B8C-83A1-F6EECF244321}">
                    <p14:modId xmlns:p14="http://schemas.microsoft.com/office/powerpoint/2010/main" val="979739422"/>
                  </p:ext>
                </p:extLst>
              </p:nvPr>
            </p:nvGraphicFramePr>
            <p:xfrm>
              <a:off x="722376" y="1504003"/>
              <a:ext cx="10698480" cy="2492629"/>
            </p:xfrm>
            <a:graphic>
              <a:graphicData uri="http://schemas.openxmlformats.org/drawingml/2006/table">
                <a:tbl>
                  <a:tblPr/>
                  <a:tblGrid>
                    <a:gridCol w="3922776">
                      <a:extLst>
                        <a:ext uri="{9D8B030D-6E8A-4147-A177-3AD203B41FA5}">
                          <a16:colId xmlns:a16="http://schemas.microsoft.com/office/drawing/2014/main" val="20000"/>
                        </a:ext>
                      </a:extLst>
                    </a:gridCol>
                    <a:gridCol w="1316736">
                      <a:extLst>
                        <a:ext uri="{9D8B030D-6E8A-4147-A177-3AD203B41FA5}">
                          <a16:colId xmlns:a16="http://schemas.microsoft.com/office/drawing/2014/main" val="20001"/>
                        </a:ext>
                      </a:extLst>
                    </a:gridCol>
                    <a:gridCol w="1453896">
                      <a:extLst>
                        <a:ext uri="{9D8B030D-6E8A-4147-A177-3AD203B41FA5}">
                          <a16:colId xmlns:a16="http://schemas.microsoft.com/office/drawing/2014/main" val="20002"/>
                        </a:ext>
                      </a:extLst>
                    </a:gridCol>
                    <a:gridCol w="1261872">
                      <a:extLst>
                        <a:ext uri="{9D8B030D-6E8A-4147-A177-3AD203B41FA5}">
                          <a16:colId xmlns:a16="http://schemas.microsoft.com/office/drawing/2014/main" val="20003"/>
                        </a:ext>
                      </a:extLst>
                    </a:gridCol>
                    <a:gridCol w="2743200">
                      <a:extLst>
                        <a:ext uri="{9D8B030D-6E8A-4147-A177-3AD203B41FA5}">
                          <a16:colId xmlns:a16="http://schemas.microsoft.com/office/drawing/2014/main" val="20004"/>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P</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22579">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最高价氧化物对应水化物的化学</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式及酸性强弱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弱酸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3</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PO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中</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强酸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强酸</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HClO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强酸</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酸性比</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SO</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4</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2579">
                    <a:tc>
                      <a:txBody>
                        <a:bodyPr/>
                        <a:lstStyle/>
                        <a:p>
                          <a:pPr algn="l" latinLnBrk="1" hangingPunct="0">
                            <a:lnSpc>
                              <a:spcPts val="3000"/>
                            </a:lnSpc>
                          </a:pPr>
                          <a:r>
                            <a:rPr lang="en-US" altLang="zh-CN" sz="2000" b="1" i="0" dirty="0">
                              <a:solidFill>
                                <a:srgbClr val="000000"/>
                              </a:solidFill>
                              <a:latin typeface="微软雅黑" pitchFamily="34" charset="0"/>
                              <a:ea typeface="微软雅黑" pitchFamily="34" charset="-122"/>
                              <a:cs typeface="微软雅黑" pitchFamily="34" charset="-120"/>
                            </a:rPr>
                            <a:t>单质与</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spc="-10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反应的条件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高温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磷蒸气</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高</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加热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光照或点燃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简单气态氢化物的稳定性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不稳定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受热分解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高温分解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xmlns="">
          <p:graphicFrame>
            <p:nvGraphicFramePr>
              <p:cNvPr id="9" name="P_6_BD#f9914a9f5?colgroup=14,4,5,4,10&amp;pid=12fa53456&amp;color=0,0,0&amp;mp=1&amp;vtp=1&amp;bbb=1&amp;hb=1"/>
              <p:cNvGraphicFramePr>
                <a:graphicFrameLocks noGrp="1"/>
              </p:cNvGraphicFramePr>
              <p:nvPr>
                <p:extLst>
                  <p:ext uri="{D42A27DB-BD31-4B8C-83A1-F6EECF244321}">
                    <p14:modId xmlns:p14="http://schemas.microsoft.com/office/powerpoint/2010/main" val="979739422"/>
                  </p:ext>
                </p:extLst>
              </p:nvPr>
            </p:nvGraphicFramePr>
            <p:xfrm>
              <a:off x="722376" y="1504003"/>
              <a:ext cx="10698480" cy="2492629"/>
            </p:xfrm>
            <a:graphic>
              <a:graphicData uri="http://schemas.openxmlformats.org/drawingml/2006/table">
                <a:tbl>
                  <a:tblPr/>
                  <a:tblGrid>
                    <a:gridCol w="3922776">
                      <a:extLst>
                        <a:ext uri="{9D8B030D-6E8A-4147-A177-3AD203B41FA5}">
                          <a16:colId xmlns:a16="http://schemas.microsoft.com/office/drawing/2014/main" val="20000"/>
                        </a:ext>
                      </a:extLst>
                    </a:gridCol>
                    <a:gridCol w="1316736">
                      <a:extLst>
                        <a:ext uri="{9D8B030D-6E8A-4147-A177-3AD203B41FA5}">
                          <a16:colId xmlns:a16="http://schemas.microsoft.com/office/drawing/2014/main" val="20001"/>
                        </a:ext>
                      </a:extLst>
                    </a:gridCol>
                    <a:gridCol w="1453896">
                      <a:extLst>
                        <a:ext uri="{9D8B030D-6E8A-4147-A177-3AD203B41FA5}">
                          <a16:colId xmlns:a16="http://schemas.microsoft.com/office/drawing/2014/main" val="20002"/>
                        </a:ext>
                      </a:extLst>
                    </a:gridCol>
                    <a:gridCol w="1261872">
                      <a:extLst>
                        <a:ext uri="{9D8B030D-6E8A-4147-A177-3AD203B41FA5}">
                          <a16:colId xmlns:a16="http://schemas.microsoft.com/office/drawing/2014/main" val="20003"/>
                        </a:ext>
                      </a:extLst>
                    </a:gridCol>
                    <a:gridCol w="2743200">
                      <a:extLst>
                        <a:ext uri="{9D8B030D-6E8A-4147-A177-3AD203B41FA5}">
                          <a16:colId xmlns:a16="http://schemas.microsoft.com/office/drawing/2014/main" val="20004"/>
                        </a:ext>
                      </a:extLst>
                    </a:gridCol>
                  </a:tblGrid>
                  <a:tr h="421132">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元素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98611" t="-1449" r="-415741" b="-520290"/>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60251" t="-1449" r="-275732" b="-520290"/>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31401" t="-1449" r="-218357" b="-520290"/>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90444" t="-1449" r="-444" b="-520290"/>
                          </a:stretch>
                        </a:blipFill>
                      </a:tcPr>
                    </a:tc>
                    <a:extLst>
                      <a:ext uri="{0D108BD9-81ED-4DB2-BD59-A6C34878D82A}">
                        <a16:rowId xmlns:a16="http://schemas.microsoft.com/office/drawing/2014/main" val="10000"/>
                      </a:ext>
                    </a:extLst>
                  </a:tr>
                  <a:tr h="822579">
                    <a:tc>
                      <a:txBody>
                        <a:bodyPr/>
                        <a:lstStyle/>
                        <a:p>
                          <a:pPr marL="0" indent="0" algn="ctr" latinLnBrk="1" hangingPunct="0">
                            <a:lnSpc>
                              <a:spcPts val="3200"/>
                            </a:lnSpc>
                          </a:pPr>
                          <a:r>
                            <a:rPr lang="en-US" altLang="zh-CN" sz="2000" b="1" i="0">
                              <a:solidFill>
                                <a:srgbClr val="000000"/>
                              </a:solidFill>
                              <a:latin typeface="微软雅黑" pitchFamily="34" charset="0"/>
                              <a:ea typeface="微软雅黑" pitchFamily="34" charset="-122"/>
                              <a:cs typeface="微软雅黑" pitchFamily="34" charset="-120"/>
                            </a:rPr>
                            <a:t>最高价氧化物对应水化物的化学</a:t>
                          </a:r>
                        </a:p>
                        <a:p>
                          <a:pPr marL="0" lvl="0" indent="0"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式及酸性强弱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98611" t="-51471" r="-415741" b="-1639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60251" t="-51471" r="-275732" b="-1639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531401" t="-51471" r="-218357" b="-163971"/>
                          </a:stretch>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90444" t="-51471" r="-444" b="-163971"/>
                          </a:stretch>
                        </a:blipFill>
                      </a:tcPr>
                    </a:tc>
                    <a:extLst>
                      <a:ext uri="{0D108BD9-81ED-4DB2-BD59-A6C34878D82A}">
                        <a16:rowId xmlns:a16="http://schemas.microsoft.com/office/drawing/2014/main" val="10001"/>
                      </a:ext>
                    </a:extLst>
                  </a:tr>
                  <a:tr h="822579">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5" t="-152593" r="-172981" b="-65185"/>
                          </a:stretch>
                        </a:blipFill>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高温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磷蒸气</a:t>
                          </a:r>
                          <a:r>
                            <a:rPr lang="en-US" altLang="zh-CN" sz="2000" b="0" i="0" spc="-10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高</a:t>
                          </a:r>
                        </a:p>
                        <a:p>
                          <a:pPr marL="0" lvl="0" indent="0" algn="ctr"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加热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光照或点燃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339">
                    <a:tc>
                      <a:txBody>
                        <a:bodyPr/>
                        <a:lstStyle/>
                        <a:p>
                          <a:pPr algn="ctr" latinLnBrk="1" hangingPunct="0">
                            <a:lnSpc>
                              <a:spcPts val="3000"/>
                            </a:lnSpc>
                          </a:pPr>
                          <a:r>
                            <a:rPr lang="en-US" altLang="zh-CN" sz="2000" b="1" i="0">
                              <a:solidFill>
                                <a:srgbClr val="000000"/>
                              </a:solidFill>
                              <a:latin typeface="微软雅黑" pitchFamily="34" charset="0"/>
                              <a:ea typeface="微软雅黑" pitchFamily="34" charset="-122"/>
                              <a:cs typeface="微软雅黑" pitchFamily="34" charset="-120"/>
                            </a:rPr>
                            <a:t>简单气态氢化物的稳定性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不稳定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受热分解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高温分解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4" name="P_6_BD#f9914a9f5?pid=12fa53456&amp;color=0,0,0&amp;mp=1&amp;vtp=1&amp;bbb=1"/>
              <p:cNvSpPr/>
              <p:nvPr/>
            </p:nvSpPr>
            <p:spPr>
              <a:xfrm>
                <a:off x="722376" y="4132903"/>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结论：硅、磷、硫、氯的非金属性由强到弱的顺序为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P</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a:p>
                <a:pPr latinLnBrk="1">
                  <a:lnSpc>
                    <a:spcPts val="3500"/>
                  </a:lnSpc>
                </a:pPr>
                <a:r>
                  <a:rPr lang="en-US" altLang="zh-CN" sz="2000" b="0" i="0">
                    <a:solidFill>
                      <a:srgbClr val="639319"/>
                    </a:solidFill>
                    <a:latin typeface="微软雅黑" pitchFamily="34" charset="0"/>
                    <a:ea typeface="微软雅黑" pitchFamily="34" charset="-122"/>
                    <a:cs typeface="微软雅黑" pitchFamily="34" charset="-120"/>
                  </a:rPr>
                  <a:t>【</a:t>
                </a:r>
                <a:r>
                  <a:rPr lang="en-US" altLang="zh-CN" sz="2000" b="1" i="0" dirty="0">
                    <a:solidFill>
                      <a:srgbClr val="639319"/>
                    </a:solidFill>
                    <a:latin typeface="微软雅黑" pitchFamily="34" charset="0"/>
                    <a:ea typeface="微软雅黑" pitchFamily="34" charset="-122"/>
                    <a:cs typeface="微软雅黑" pitchFamily="34" charset="-120"/>
                  </a:rPr>
                  <a:t>注意</a:t>
                </a:r>
                <a:r>
                  <a:rPr lang="en-US" altLang="zh-CN" sz="20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SiO</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不能与水反应生成相应的酸。</a:t>
                </a:r>
                <a:endParaRPr lang="en-US" altLang="zh-CN" sz="2000" dirty="0"/>
              </a:p>
            </p:txBody>
          </p:sp>
        </mc:Choice>
        <mc:Fallback xmlns="">
          <p:sp>
            <p:nvSpPr>
              <p:cNvPr id="4" name="P_6_BD#f9914a9f5?pid=12fa53456&amp;color=0,0,0&amp;mp=1&amp;vtp=1&amp;bbb=1"/>
              <p:cNvSpPr>
                <a:spLocks noRot="1" noChangeAspect="1" noMove="1" noResize="1" noEditPoints="1" noAdjustHandles="1" noChangeArrowheads="1" noChangeShapeType="1" noTextEdit="1"/>
              </p:cNvSpPr>
              <p:nvPr/>
            </p:nvSpPr>
            <p:spPr>
              <a:xfrm>
                <a:off x="722376" y="4132903"/>
                <a:ext cx="10753344" cy="856234"/>
              </a:xfrm>
              <a:prstGeom prst="rect">
                <a:avLst/>
              </a:prstGeom>
              <a:blipFill>
                <a:blip r:embed="rId4"/>
                <a:stretch>
                  <a:fillRect l="-1474" b="-17857"/>
                </a:stretch>
              </a:blipFill>
              <a:ln/>
            </p:spPr>
            <p:txBody>
              <a:bodyPr/>
              <a:lstStyle/>
              <a:p>
                <a:r>
                  <a:rPr lang="zh-CN" altLang="en-US">
                    <a:noFill/>
                  </a:rPr>
                  <a:t> </a:t>
                </a:r>
              </a:p>
            </p:txBody>
          </p:sp>
        </mc:Fallback>
      </mc:AlternateContent>
    </p:spTree>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93_1#f2fc05578?vopoq=1&amp;pid=0f066063b&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(2)上述字母中对应原子半径最大的元素，其对应单质与</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的简单氢化物反应的离子方程式为</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solidFill>
                    <a:srgbClr val="000000"/>
                  </a:solidFill>
                </a:endParaRPr>
              </a:p>
            </p:txBody>
          </p:sp>
        </mc:Choice>
        <mc:Fallback xmlns="">
          <p:sp>
            <p:nvSpPr>
              <p:cNvPr id="2" name="QB_7_BD.93_1#f2fc05578?vopoq=1&amp;pid=0f066063b&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a:blip r:embed="rId3"/>
                <a:stretch>
                  <a:fillRect l="-1474" b="-17986"/>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94_1#f2fc05578.blank?vopoq=1&amp;pid=0f066063b&amp;color=0,0,0&amp;vpa=34&amp;vtp=1&amp;bbb=1&amp;rh=26.38504"/>
              <p:cNvSpPr/>
              <p:nvPr/>
            </p:nvSpPr>
            <p:spPr>
              <a:xfrm>
                <a:off x="771588" y="1423547"/>
                <a:ext cx="4107942" cy="333566"/>
              </a:xfrm>
              <a:prstGeom prst="rect">
                <a:avLst/>
              </a:prstGeom>
              <a:noFill/>
              <a:ln/>
            </p:spPr>
            <p:txBody>
              <a:bodyPr wrap="none" lIns="0" tIns="0" rIns="0" bIns="0" rtlCol="0" anchor="t"/>
              <a:lstStyle/>
              <a:p>
                <a:pPr algn="ctr" latinLnBrk="1">
                  <a:lnSpc>
                    <a:spcPts val="2700"/>
                  </a:lnSpc>
                </a:pPr>
                <a14:m>
                  <m:oMath xmlns:m="http://schemas.openxmlformats.org/officeDocument/2006/math">
                    <m:d>
                      <m:dPr>
                        <m:begChr m:val=""/>
                        <m:endChr m:val=""/>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d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𝟐𝐊</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B050"/>
                                </a:solidFill>
                                <a:latin typeface="Cambria Math" panose="02040503050406030204" pitchFamily="18" charset="0"/>
                              </a:rPr>
                            </m:ctrlPr>
                          </m:mPr>
                          <m:mr>
                            <m:e>
                              <m:bar>
                                <m:barPr>
                                  <m:ctrlPr>
                                    <a:rPr lang="en-US" altLang="zh-CN" sz="2000" b="1" i="1" baseline="-2000">
                                      <a:solidFill>
                                        <a:srgbClr val="00B050"/>
                                      </a:solidFill>
                                      <a:latin typeface="Cambria Math" panose="02040503050406030204" pitchFamily="18" charset="0"/>
                                    </a:rPr>
                                  </m:ctrlPr>
                                </m:barPr>
                                <m:e>
                                  <m:bar>
                                    <m:barPr>
                                      <m:ctrlPr>
                                        <a:rPr lang="en-US" altLang="zh-CN" sz="2000" b="1" i="1" baseline="-8000">
                                          <a:solidFill>
                                            <a:srgbClr val="00B050"/>
                                          </a:solidFill>
                                          <a:latin typeface="Cambria Math" panose="02040503050406030204" pitchFamily="18" charset="0"/>
                                        </a:rPr>
                                      </m:ctrlPr>
                                    </m:barPr>
                                    <m:e>
                                      <m:r>
                                        <a:rPr lang="en-US" altLang="zh-CN" sz="2000" b="1" baseline="-12000">
                                          <a:solidFill>
                                            <a:srgbClr val="00B050"/>
                                          </a:solidFill>
                                          <a:latin typeface="Cambria Math" panose="02040503050406030204" pitchFamily="18" charset="0"/>
                                        </a:rPr>
                                        <m:t>         </m:t>
                                      </m:r>
                                    </m:e>
                                  </m:bar>
                                </m:e>
                              </m:bar>
                            </m:e>
                          </m:mr>
                          <m:m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e>
                          </m:mr>
                        </m:m>
                        <m:r>
                          <a:rPr lang="en-US" altLang="zh-CN" sz="2000" b="1" i="0" dirty="0">
                            <a:solidFill>
                              <a:srgbClr val="00B050"/>
                            </a:solidFill>
                            <a:latin typeface="Cambria Math" panose="02040503050406030204" pitchFamily="18" charset="0"/>
                            <a:ea typeface="微软雅黑" pitchFamily="34" charset="-122"/>
                            <a:cs typeface="微软雅黑" pitchFamily="34" charset="-120"/>
                          </a:rPr>
                          <m:t> </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𝐊</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Sup>
                          <m:sSup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𝐎𝐇</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Sub>
                          <m:sSubPr>
                            <m:ctrlPr>
                              <a:rPr lang="en-US" altLang="zh-CN" sz="2000" b="1" i="1" dirty="0">
                                <a:solidFill>
                                  <a:srgbClr val="00B050"/>
                                </a:solidFill>
                                <a:latin typeface="Cambria Math" panose="02040503050406030204" pitchFamily="18" charset="0"/>
                                <a:ea typeface="微软雅黑" pitchFamily="34" charset="-122"/>
                                <a:cs typeface="微软雅黑" pitchFamily="34" charset="-120"/>
                              </a:rPr>
                            </m:ctrlPr>
                          </m:sSub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𝐇</m:t>
                            </m:r>
                          </m:e>
                          <m:sub>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sub>
                        </m:sSub>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e>
                    </m:d>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94_1#f2fc05578.blank?vopoq=1&amp;pid=0f066063b&amp;color=0,0,0&amp;vpa=34&amp;vtp=1&amp;bbb=1&amp;rh=26.38504"/>
              <p:cNvSpPr>
                <a:spLocks noRot="1" noChangeAspect="1" noMove="1" noResize="1" noEditPoints="1" noAdjustHandles="1" noChangeArrowheads="1" noChangeShapeType="1" noTextEdit="1"/>
              </p:cNvSpPr>
              <p:nvPr/>
            </p:nvSpPr>
            <p:spPr>
              <a:xfrm>
                <a:off x="771588" y="1423547"/>
                <a:ext cx="4107942" cy="333566"/>
              </a:xfrm>
              <a:prstGeom prst="rect">
                <a:avLst/>
              </a:prstGeom>
              <a:blipFill>
                <a:blip r:embed="rId4"/>
                <a:stretch>
                  <a:fillRect l="-743" r="-743" b="-24074"/>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95_1#f2fc05578?vopoq=1&amp;pid=0f066063b&amp;color=0,0,0&amp;vtp=1&amp;bbb=1&amp;hb=1"/>
              <p:cNvSpPr/>
              <p:nvPr/>
            </p:nvSpPr>
            <p:spPr>
              <a:xfrm>
                <a:off x="722376" y="1824677"/>
                <a:ext cx="10753344" cy="9455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题中所给元素中，原子半径最大的元素对应的单质为金属</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K</m:t>
                    </m:r>
                  </m:oMath>
                </a14:m>
                <a:r>
                  <a:rPr lang="en-US" altLang="zh-CN" sz="2200" b="0" i="0" dirty="0">
                    <a:solidFill>
                      <a:srgbClr val="639319"/>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000" b="0" i="0">
                    <a:solidFill>
                      <a:srgbClr val="000000"/>
                    </a:solidFill>
                    <a:latin typeface="微软雅黑" pitchFamily="34" charset="0"/>
                    <a:ea typeface="微软雅黑" pitchFamily="34" charset="-122"/>
                    <a:cs typeface="微软雅黑" pitchFamily="34" charset="-120"/>
                  </a:rPr>
                  <a:t>，其简单氢化物为</a:t>
                </a:r>
              </a:p>
              <a:p>
                <a:pPr latinLnBrk="1">
                  <a:lnSpc>
                    <a:spcPts val="3800"/>
                  </a:lnSpc>
                </a:pP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，二者反应生成氢氧化钾和氢气，反应的离子方程式为</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dP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m>
                          <m:mPr>
                            <m:mcs>
                              <m:mc>
                                <m:mcPr>
                                  <m:count m:val="1"/>
                                  <m:mcJc m:val="center"/>
                                </m:mcPr>
                              </m:mc>
                            </m:mcs>
                            <m:ctrlPr>
                              <a:rPr lang="en-US" altLang="zh-CN" i="1" baseline="-30000">
                                <a:solidFill>
                                  <a:srgbClr val="000000"/>
                                </a:solidFill>
                                <a:latin typeface="Cambria Math" panose="02040503050406030204" pitchFamily="18" charset="0"/>
                              </a:rPr>
                            </m:ctrlPr>
                          </m:mPr>
                          <m:mr>
                            <m:e>
                              <m:bar>
                                <m:barPr>
                                  <m:ctrlPr>
                                    <a:rPr lang="en-US" altLang="zh-CN" sz="2000" b="0" i="1" baseline="-2000">
                                      <a:solidFill>
                                        <a:srgbClr val="000000"/>
                                      </a:solidFill>
                                      <a:latin typeface="Cambria Math" panose="02040503050406030204" pitchFamily="18" charset="0"/>
                                    </a:rPr>
                                  </m:ctrlPr>
                                </m:barPr>
                                <m:e>
                                  <m:bar>
                                    <m:barPr>
                                      <m:ctrlPr>
                                        <a:rPr lang="en-US" altLang="zh-CN" sz="2000" b="0" i="1" baseline="-8000">
                                          <a:solidFill>
                                            <a:srgbClr val="000000"/>
                                          </a:solidFill>
                                          <a:latin typeface="Cambria Math" panose="02040503050406030204" pitchFamily="18" charset="0"/>
                                        </a:rPr>
                                      </m:ctrlPr>
                                    </m:barPr>
                                    <m:e>
                                      <m:r>
                                        <a:rPr lang="en-US" altLang="zh-CN" sz="2000" b="0" baseline="-12000">
                                          <a:solidFill>
                                            <a:srgbClr val="000000"/>
                                          </a:solidFill>
                                          <a:latin typeface="Cambria Math" panose="02040503050406030204" pitchFamily="18" charset="0"/>
                                        </a:rPr>
                                        <m:t>         </m:t>
                                      </m:r>
                                    </m:e>
                                  </m:bar>
                                </m:e>
                              </m:bar>
                            </m:e>
                          </m:mr>
                          <m:mr>
                            <m:e>
                              <m:r>
                                <a:rPr lang="en-US" altLang="zh-CN" sz="2000" b="0" i="0" dirty="0">
                                  <a:solidFill>
                                    <a:srgbClr val="000000"/>
                                  </a:solidFill>
                                  <a:latin typeface="Cambria Math" panose="02040503050406030204" pitchFamily="18" charset="0"/>
                                  <a:ea typeface="微软雅黑" pitchFamily="34" charset="-122"/>
                                  <a:cs typeface="微软雅黑" pitchFamily="34" charset="-120"/>
                                </a:rPr>
                                <m:t> </m:t>
                              </m:r>
                            </m:e>
                          </m:mr>
                        </m:m>
                        <m:r>
                          <a:rPr lang="en-US" altLang="zh-CN" sz="2000" b="0" i="0" dirty="0">
                            <a:solidFill>
                              <a:srgbClr val="000000"/>
                            </a:solidFill>
                            <a:latin typeface="Cambria Math" panose="02040503050406030204" pitchFamily="18" charset="0"/>
                            <a:ea typeface="微软雅黑" pitchFamily="34" charset="-122"/>
                            <a:cs typeface="微软雅黑" pitchFamily="34" charset="-120"/>
                          </a:rPr>
                          <m:t> 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OH</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e>
                    </m:d>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4" name="QB_7_AS.95_1#f2fc05578?vopoq=1&amp;pid=0f066063b&amp;color=0,0,0&amp;vtp=1&amp;bbb=1&amp;hb=1"/>
              <p:cNvSpPr>
                <a:spLocks noRot="1" noChangeAspect="1" noMove="1" noResize="1" noEditPoints="1" noAdjustHandles="1" noChangeArrowheads="1" noChangeShapeType="1" noTextEdit="1"/>
              </p:cNvSpPr>
              <p:nvPr/>
            </p:nvSpPr>
            <p:spPr>
              <a:xfrm>
                <a:off x="722376" y="1824677"/>
                <a:ext cx="10753344" cy="945579"/>
              </a:xfrm>
              <a:prstGeom prst="rect">
                <a:avLst/>
              </a:prstGeom>
              <a:blipFill>
                <a:blip r:embed="rId5"/>
                <a:stretch>
                  <a:fillRect l="-1587" r="-1531" b="-15484"/>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96_1#262fb2463?vopoq=1&amp;pid=0f066063b&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(3)利用图乙装置来验证溴与碘的非金属性强弱，具体操作是先向</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NaBr</m:t>
                    </m:r>
                  </m:oMath>
                </a14:m>
                <a:r>
                  <a:rPr lang="en-US" altLang="zh-CN" sz="2000" b="0" i="0" dirty="0">
                    <a:solidFill>
                      <a:srgbClr val="000000"/>
                    </a:solidFill>
                    <a:latin typeface="微软雅黑" pitchFamily="34" charset="0"/>
                    <a:ea typeface="微软雅黑" pitchFamily="34" charset="-122"/>
                    <a:cs typeface="微软雅黑" pitchFamily="34" charset="-120"/>
                  </a:rPr>
                  <a:t>溶液中通入过量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的单质，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充分反应后</a:t>
                </a:r>
                <a:r>
                  <a:rPr lang="en-US" altLang="zh-CN" sz="2000" b="0" i="0" dirty="0">
                    <a:solidFill>
                      <a:srgbClr val="000000"/>
                    </a:solidFill>
                    <a:latin typeface="微软雅黑" pitchFamily="34" charset="0"/>
                    <a:ea typeface="微软雅黑" pitchFamily="34" charset="-122"/>
                    <a:cs typeface="微软雅黑" pitchFamily="34" charset="-120"/>
                  </a:rPr>
                  <a:t>，观察到溶液变为橙黄色。将分液漏斗中的液体滴入试管内，</a:t>
                </a:r>
                <a:r>
                  <a:rPr lang="en-US" altLang="zh-CN" sz="2000" b="0" i="0">
                    <a:solidFill>
                      <a:srgbClr val="000000"/>
                    </a:solidFill>
                    <a:latin typeface="微软雅黑" pitchFamily="34" charset="0"/>
                    <a:ea typeface="微软雅黑" pitchFamily="34" charset="-122"/>
                    <a:cs typeface="微软雅黑" pitchFamily="34" charset="-120"/>
                  </a:rPr>
                  <a:t>观察到溶液变为棕黄色。</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判断该实验能否验证溴</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碘的非金属性强弱并说明理由：</a:t>
                </a:r>
                <a:r>
                  <a:rPr lang="en-US" altLang="zh-CN" sz="2000" i="0">
                    <a:solidFill>
                      <a:srgbClr val="000000"/>
                    </a:solidFill>
                    <a:latin typeface="SimSun" pitchFamily="34" charset="0"/>
                    <a:ea typeface="SimSun" pitchFamily="34" charset="-122"/>
                    <a:cs typeface="SimSun" pitchFamily="34" charset="-120"/>
                  </a:rPr>
                  <a:t>__________________________________</a:t>
                </a:r>
              </a:p>
              <a:p>
                <a:pPr latinLnBrk="1">
                  <a:lnSpc>
                    <a:spcPts val="3400"/>
                  </a:lnSpc>
                </a:pPr>
                <a:r>
                  <a:rPr lang="en-US" altLang="zh-CN" sz="2000" i="0">
                    <a:solidFill>
                      <a:srgbClr val="000000"/>
                    </a:solidFill>
                    <a:latin typeface="SimSun" pitchFamily="34" charset="0"/>
                    <a:ea typeface="SimSun" pitchFamily="34" charset="-122"/>
                    <a:cs typeface="SimSun" pitchFamily="34" charset="-120"/>
                  </a:rPr>
                  <a:t>________________________________________________</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2" name="QB_7_BD.96_1#262fb2463?vopoq=1&amp;pid=0f066063b&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a:blip r:embed="rId3"/>
                <a:stretch>
                  <a:fillRect l="-1474" r="-3175" b="-8651"/>
                </a:stretch>
              </a:blipFill>
              <a:ln/>
            </p:spPr>
            <p:txBody>
              <a:bodyPr/>
              <a:lstStyle/>
              <a:p>
                <a:r>
                  <a:rPr lang="zh-CN" altLang="en-US">
                    <a:noFill/>
                  </a:rPr>
                  <a:t> </a:t>
                </a:r>
              </a:p>
            </p:txBody>
          </p:sp>
        </mc:Fallback>
      </mc:AlternateContent>
      <p:sp>
        <p:nvSpPr>
          <p:cNvPr id="3" name="QB_7_AN.97_1#262fb2463.blank?vopoq=1&amp;pid=0f066063b&amp;color=0,0,0&amp;vpa=35&amp;vtp=1&amp;bbb=1&amp;hb=1"/>
          <p:cNvSpPr/>
          <p:nvPr/>
        </p:nvSpPr>
        <p:spPr>
          <a:xfrm>
            <a:off x="722377" y="1848300"/>
            <a:ext cx="10749631" cy="865759"/>
          </a:xfrm>
          <a:prstGeom prst="rect">
            <a:avLst/>
          </a:prstGeom>
          <a:noFill/>
          <a:ln/>
        </p:spPr>
        <p:txBody>
          <a:bodyPr wrap="square" lIns="0" tIns="0" rIns="0" bIns="0" rtlCol="0" anchor="t"/>
          <a:lstStyle/>
          <a:p>
            <a:pPr latinLnBrk="1">
              <a:lnSpc>
                <a:spcPct val="150000"/>
              </a:lnSpc>
            </a:pPr>
            <a:r>
              <a:rPr lang="en-US" altLang="zh-CN" sz="2000" b="1" i="0">
                <a:solidFill>
                  <a:srgbClr val="00B050"/>
                </a:solidFill>
                <a:latin typeface="SimSun" panose="02010600030101010101" pitchFamily="2" charset="-122"/>
                <a:ea typeface="微软雅黑" pitchFamily="34" charset="-122"/>
                <a:cs typeface="微软雅黑" pitchFamily="34" charset="-120"/>
              </a:rPr>
              <a:t>                                                   </a:t>
            </a:r>
            <a:r>
              <a:rPr lang="en-US" altLang="zh-CN" sz="2000" b="1" i="0">
                <a:solidFill>
                  <a:srgbClr val="00B050"/>
                </a:solidFill>
                <a:latin typeface="微软雅黑" pitchFamily="34" charset="0"/>
                <a:ea typeface="微软雅黑" pitchFamily="34" charset="-122"/>
                <a:cs typeface="微软雅黑" pitchFamily="34" charset="-120"/>
              </a:rPr>
              <a:t>不能</a:t>
            </a:r>
            <a:r>
              <a:rPr lang="en-US" altLang="zh-CN" sz="2000" b="1" i="0" dirty="0">
                <a:solidFill>
                  <a:srgbClr val="00B050"/>
                </a:solidFill>
                <a:latin typeface="微软雅黑" pitchFamily="34" charset="0"/>
                <a:ea typeface="微软雅黑" pitchFamily="34" charset="-122"/>
                <a:cs typeface="微软雅黑" pitchFamily="34" charset="-120"/>
              </a:rPr>
              <a:t>，</a:t>
            </a:r>
            <a:r>
              <a:rPr lang="en-US" altLang="zh-CN" sz="2000" b="1" i="0">
                <a:solidFill>
                  <a:srgbClr val="00B050"/>
                </a:solidFill>
                <a:latin typeface="微软雅黑" pitchFamily="34" charset="0"/>
                <a:ea typeface="微软雅黑" pitchFamily="34" charset="-122"/>
                <a:cs typeface="微软雅黑" pitchFamily="34" charset="-120"/>
              </a:rPr>
              <a:t>氯气能够氧化溴离子和碘离子，过量的氯气能够进入试管氧化碘离子</a:t>
            </a:r>
            <a:r>
              <a:rPr lang="en-US" altLang="zh-CN" sz="2000" b="1" i="0" dirty="0">
                <a:solidFill>
                  <a:srgbClr val="00B050"/>
                </a:solidFill>
                <a:latin typeface="微软雅黑" pitchFamily="34" charset="0"/>
                <a:ea typeface="微软雅黑" pitchFamily="34" charset="-122"/>
                <a:cs typeface="微软雅黑" pitchFamily="34" charset="-120"/>
              </a:rPr>
              <a:t>，干扰检验结果</a:t>
            </a:r>
            <a:endParaRPr lang="en-US" altLang="zh-CN" sz="2000" dirty="0"/>
          </a:p>
        </p:txBody>
      </p:sp>
      <mc:AlternateContent xmlns:mc="http://schemas.openxmlformats.org/markup-compatibility/2006" xmlns:a14="http://schemas.microsoft.com/office/drawing/2010/main">
        <mc:Choice Requires="a14">
          <p:sp>
            <p:nvSpPr>
              <p:cNvPr id="4" name="QB_7_AS.98_1#262fb2463?vopoq=1&amp;pid=0f066063b&amp;color=0,0,0&amp;vtp=1&amp;bbb=1&amp;hb=1"/>
              <p:cNvSpPr/>
              <p:nvPr/>
            </p:nvSpPr>
            <p:spPr>
              <a:xfrm>
                <a:off x="722376" y="2735014"/>
                <a:ext cx="10753344" cy="1415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向</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NaBr</m:t>
                    </m:r>
                  </m:oMath>
                </a14:m>
                <a:r>
                  <a:rPr lang="en-US" altLang="zh-CN" sz="2000" b="0" i="0" dirty="0">
                    <a:solidFill>
                      <a:srgbClr val="000000"/>
                    </a:solidFill>
                    <a:latin typeface="微软雅黑" pitchFamily="34" charset="0"/>
                    <a:ea typeface="微软雅黑" pitchFamily="34" charset="-122"/>
                    <a:cs typeface="微软雅黑" pitchFamily="34" charset="-120"/>
                  </a:rPr>
                  <a:t>溶液中通入过量氯气，充分反应后，观察到溶液变为橙黄色，说明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2000" b="0" i="0" dirty="0">
                    <a:solidFill>
                      <a:srgbClr val="000000"/>
                    </a:solidFill>
                    <a:latin typeface="微软雅黑" pitchFamily="34" charset="0"/>
                    <a:ea typeface="微软雅黑" pitchFamily="34" charset="-122"/>
                    <a:cs typeface="微软雅黑" pitchFamily="34" charset="-120"/>
                  </a:rPr>
                  <a:t>被氧化为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Br</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p>
              <a:p>
                <a:pPr latinLnBrk="1">
                  <a:lnSpc>
                    <a:spcPts val="4000"/>
                  </a:lnSpc>
                </a:pPr>
                <a:r>
                  <a:rPr lang="en-US" altLang="zh-CN" sz="2000" b="0" i="0">
                    <a:solidFill>
                      <a:srgbClr val="000000"/>
                    </a:solidFill>
                    <a:latin typeface="微软雅黑" pitchFamily="34" charset="0"/>
                    <a:ea typeface="微软雅黑" pitchFamily="34" charset="-122"/>
                    <a:cs typeface="微软雅黑" pitchFamily="34" charset="-120"/>
                  </a:rPr>
                  <a:t>将分液漏斗中的液体滴入试管内</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KI</m:t>
                    </m:r>
                  </m:oMath>
                </a14:m>
                <a:r>
                  <a:rPr lang="en-US" altLang="zh-CN" sz="2000" b="0" i="0" dirty="0">
                    <a:solidFill>
                      <a:srgbClr val="000000"/>
                    </a:solidFill>
                    <a:latin typeface="微软雅黑" pitchFamily="34" charset="0"/>
                    <a:ea typeface="微软雅黑" pitchFamily="34" charset="-122"/>
                    <a:cs typeface="微软雅黑" pitchFamily="34" charset="-120"/>
                  </a:rPr>
                  <a:t>溶液变为棕黄色，说明</a:t>
                </a:r>
                <a14:m>
                  <m:oMath xmlns:m="http://schemas.openxmlformats.org/officeDocument/2006/math">
                    <m:sSup>
                      <m:sSup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I</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m:t>
                        </m:r>
                      </m:sup>
                    </m:sSup>
                  </m:oMath>
                </a14:m>
                <a:r>
                  <a:rPr lang="en-US" altLang="zh-CN" sz="2000" b="0" i="0" dirty="0">
                    <a:solidFill>
                      <a:srgbClr val="000000"/>
                    </a:solidFill>
                    <a:latin typeface="微软雅黑" pitchFamily="34" charset="0"/>
                    <a:ea typeface="微软雅黑" pitchFamily="34" charset="-122"/>
                    <a:cs typeface="微软雅黑" pitchFamily="34" charset="-120"/>
                  </a:rPr>
                  <a:t>被氧化为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itchFamily="34" charset="-122"/>
                            <a:cs typeface="微软雅黑" pitchFamily="34" charset="-120"/>
                          </a:rPr>
                        </m:ctrlPr>
                      </m:sSub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I</m:t>
                        </m:r>
                      </m:e>
                      <m:sub>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b>
                    </m:sSub>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。该实验中</a:t>
                </a:r>
                <a:r>
                  <a:rPr lang="en-US" altLang="zh-CN" sz="2000" b="0" i="0">
                    <a:solidFill>
                      <a:srgbClr val="000000"/>
                    </a:solidFill>
                    <a:latin typeface="微软雅黑" pitchFamily="34" charset="0"/>
                    <a:ea typeface="微软雅黑" pitchFamily="34" charset="-122"/>
                    <a:cs typeface="微软雅黑" pitchFamily="34" charset="-120"/>
                  </a:rPr>
                  <a:t>，分液漏斗</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中存在过量氯气</a:t>
                </a:r>
                <a:r>
                  <a:rPr lang="en-US" altLang="zh-CN" sz="2000" b="0" i="0" dirty="0">
                    <a:solidFill>
                      <a:srgbClr val="000000"/>
                    </a:solidFill>
                    <a:latin typeface="微软雅黑" pitchFamily="34" charset="0"/>
                    <a:ea typeface="微软雅黑" pitchFamily="34" charset="-122"/>
                    <a:cs typeface="微软雅黑" pitchFamily="34" charset="-120"/>
                  </a:rPr>
                  <a:t>，过量的氯气也能氧化碘离子，干扰检验结果。</a:t>
                </a:r>
                <a:endParaRPr lang="en-US" altLang="zh-CN" sz="2200" dirty="0"/>
              </a:p>
            </p:txBody>
          </p:sp>
        </mc:Choice>
        <mc:Fallback xmlns="">
          <p:sp>
            <p:nvSpPr>
              <p:cNvPr id="4" name="QB_7_AS.98_1#262fb2463?vopoq=1&amp;pid=0f066063b&amp;color=0,0,0&amp;vtp=1&amp;bbb=1&amp;hb=1"/>
              <p:cNvSpPr>
                <a:spLocks noRot="1" noChangeAspect="1" noMove="1" noResize="1" noEditPoints="1" noAdjustHandles="1" noChangeArrowheads="1" noChangeShapeType="1" noTextEdit="1"/>
              </p:cNvSpPr>
              <p:nvPr/>
            </p:nvSpPr>
            <p:spPr>
              <a:xfrm>
                <a:off x="722376" y="2735014"/>
                <a:ext cx="10753344" cy="1415034"/>
              </a:xfrm>
              <a:prstGeom prst="rect">
                <a:avLst/>
              </a:prstGeom>
              <a:blipFill>
                <a:blip r:embed="rId4"/>
                <a:stretch>
                  <a:fillRect l="-1587" r="-3288" b="-10345"/>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99_1#ad276296b?vopoq=1&amp;pid=0f066063b&amp;color=0,0,0&amp;vtp=1&amp;bt=1&amp;bbb=1"/>
              <p:cNvSpPr/>
              <p:nvPr/>
            </p:nvSpPr>
            <p:spPr>
              <a:xfrm>
                <a:off x="722376" y="972000"/>
                <a:ext cx="10753344" cy="385953"/>
              </a:xfrm>
              <a:prstGeom prst="rect">
                <a:avLst/>
              </a:prstGeom>
              <a:noFill/>
              <a:ln/>
            </p:spPr>
            <p:txBody>
              <a:bodyPr wrap="none" lIns="0" tIns="0" rIns="0" bIns="0" rtlCol="0" anchor="t"/>
              <a:lstStyle/>
              <a:p>
                <a:pPr algn="l" latinLnBrk="1">
                  <a:lnSpc>
                    <a:spcPts val="3400"/>
                  </a:lnSpc>
                </a:pPr>
                <a:r>
                  <a:rPr lang="en-US" altLang="zh-CN" sz="2000" b="0" i="0" dirty="0">
                    <a:solidFill>
                      <a:srgbClr val="000000"/>
                    </a:solidFill>
                    <a:latin typeface="微软雅黑" pitchFamily="34" charset="0"/>
                    <a:ea typeface="微软雅黑" pitchFamily="34" charset="-122"/>
                    <a:cs typeface="微软雅黑" pitchFamily="34" charset="-120"/>
                  </a:rPr>
                  <a:t>(4)元素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和</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的简单离子半径更大的是</a:t>
                </a:r>
                <a:r>
                  <a:rPr lang="en-US" altLang="zh-CN" sz="2000" i="0">
                    <a:solidFill>
                      <a:srgbClr val="000000"/>
                    </a:solidFill>
                    <a:latin typeface="SimSun" pitchFamily="34" charset="0"/>
                    <a:ea typeface="SimSun" pitchFamily="34" charset="-122"/>
                    <a:cs typeface="SimSun" pitchFamily="34" charset="-120"/>
                  </a:rPr>
                  <a:t>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填离子符号)。</a:t>
                </a:r>
                <a:endParaRPr lang="en-US" altLang="zh-CN" sz="2000" dirty="0">
                  <a:solidFill>
                    <a:srgbClr val="000000"/>
                  </a:solidFill>
                </a:endParaRPr>
              </a:p>
            </p:txBody>
          </p:sp>
        </mc:Choice>
        <mc:Fallback xmlns="">
          <p:sp>
            <p:nvSpPr>
              <p:cNvPr id="2" name="QB_7_BD.99_1#ad276296b?vopoq=1&amp;pid=0f066063b&amp;color=0,0,0&amp;vtp=1&amp;bt=1&amp;bbb=1"/>
              <p:cNvSpPr>
                <a:spLocks noRot="1" noChangeAspect="1" noMove="1" noResize="1" noEditPoints="1" noAdjustHandles="1" noChangeArrowheads="1" noChangeShapeType="1" noTextEdit="1"/>
              </p:cNvSpPr>
              <p:nvPr/>
            </p:nvSpPr>
            <p:spPr>
              <a:xfrm>
                <a:off x="722376" y="972000"/>
                <a:ext cx="10753344" cy="385953"/>
              </a:xfrm>
              <a:prstGeom prst="rect">
                <a:avLst/>
              </a:prstGeom>
              <a:blipFill>
                <a:blip r:embed="rId3"/>
                <a:stretch>
                  <a:fillRect l="-1474" t="-4688" b="-39063"/>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00_1#ad276296b.blank?vopoq=1&amp;pid=0f066063b&amp;color=0,0,0&amp;vpa=36&amp;vtp=1&amp;bbb=1"/>
              <p:cNvSpPr/>
              <p:nvPr/>
            </p:nvSpPr>
            <p:spPr>
              <a:xfrm>
                <a:off x="4897501" y="994287"/>
                <a:ext cx="567754" cy="304102"/>
              </a:xfrm>
              <a:prstGeom prst="rect">
                <a:avLst/>
              </a:prstGeom>
              <a:noFill/>
              <a:ln/>
            </p:spPr>
            <p:txBody>
              <a:bodyPr wrap="none" lIns="0" tIns="0" rIns="0" bIns="0" rtlCol="0" anchor="t"/>
              <a:lstStyle/>
              <a:p>
                <a:pPr algn="ctr" latinLnBrk="1">
                  <a:lnSpc>
                    <a:spcPts val="2600"/>
                  </a:lnSpc>
                </a:pPr>
                <a14:m>
                  <m:oMath xmlns:m="http://schemas.openxmlformats.org/officeDocument/2006/math">
                    <m:sSup>
                      <m:sSupPr>
                        <m:ctrlPr>
                          <a:rPr lang="en-US" altLang="zh-CN" sz="2000" b="1" i="1" dirty="0" smtClean="0">
                            <a:solidFill>
                              <a:srgbClr val="00B050"/>
                            </a:solidFill>
                            <a:latin typeface="Cambria Math" panose="02040503050406030204" pitchFamily="18" charset="0"/>
                            <a:ea typeface="微软雅黑" pitchFamily="34" charset="-122"/>
                            <a:cs typeface="微软雅黑" pitchFamily="34" charset="-120"/>
                          </a:rPr>
                        </m:ctrlPr>
                      </m:sSupPr>
                      <m:e>
                        <m:r>
                          <a:rPr lang="en-US" altLang="zh-CN" sz="2000" b="1" i="0" dirty="0">
                            <a:solidFill>
                              <a:srgbClr val="00B050"/>
                            </a:solidFill>
                            <a:latin typeface="Cambria Math" panose="02040503050406030204" pitchFamily="18" charset="0"/>
                            <a:ea typeface="微软雅黑" pitchFamily="34" charset="-122"/>
                            <a:cs typeface="微软雅黑" pitchFamily="34" charset="-120"/>
                          </a:rPr>
                          <m:t>𝐎</m:t>
                        </m:r>
                      </m:e>
                      <m:sup>
                        <m:r>
                          <a:rPr lang="en-US" altLang="zh-CN" sz="2000" b="1" i="0" dirty="0">
                            <a:solidFill>
                              <a:srgbClr val="00B050"/>
                            </a:solidFill>
                            <a:latin typeface="Cambria Math" panose="02040503050406030204" pitchFamily="18" charset="0"/>
                            <a:ea typeface="微软雅黑" pitchFamily="34" charset="-122"/>
                            <a:cs typeface="微软雅黑" pitchFamily="34" charset="-120"/>
                          </a:rPr>
                          <m:t>𝟐</m:t>
                        </m:r>
                        <m:r>
                          <a:rPr lang="en-US" altLang="zh-CN" sz="2000" b="1" i="0" dirty="0">
                            <a:solidFill>
                              <a:srgbClr val="00B050"/>
                            </a:solidFill>
                            <a:latin typeface="Cambria Math" panose="02040503050406030204" pitchFamily="18" charset="0"/>
                            <a:ea typeface="微软雅黑" pitchFamily="34" charset="-122"/>
                            <a:cs typeface="微软雅黑" pitchFamily="34" charset="-120"/>
                          </a:rPr>
                          <m:t>−</m:t>
                        </m:r>
                      </m:sup>
                    </m:sSup>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3" name="QB_7_AN.100_1#ad276296b.blank?vopoq=1&amp;pid=0f066063b&amp;color=0,0,0&amp;vpa=36&amp;vtp=1&amp;bbb=1"/>
              <p:cNvSpPr>
                <a:spLocks noRot="1" noChangeAspect="1" noMove="1" noResize="1" noEditPoints="1" noAdjustHandles="1" noChangeArrowheads="1" noChangeShapeType="1" noTextEdit="1"/>
              </p:cNvSpPr>
              <p:nvPr/>
            </p:nvSpPr>
            <p:spPr>
              <a:xfrm>
                <a:off x="4897501" y="994287"/>
                <a:ext cx="567754" cy="304102"/>
              </a:xfrm>
              <a:prstGeom prst="rect">
                <a:avLst/>
              </a:prstGeom>
              <a:blipFill>
                <a:blip r:embed="rId4"/>
                <a:stretch>
                  <a:fillRect l="-4255" t="-2000" b="-12000"/>
                </a:stretch>
              </a:blip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S.101_1#ad276296b?vopoq=1&amp;pid=0f066063b&amp;color=0,0,0&amp;vtp=1&amp;bbb=1&amp;hb=1"/>
              <p:cNvSpPr/>
              <p:nvPr/>
            </p:nvSpPr>
            <p:spPr>
              <a:xfrm>
                <a:off x="722376" y="1367477"/>
                <a:ext cx="10753344" cy="906336"/>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e</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Na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元素，二者简单离子核外电子排布相同，核电荷数越大，</a:t>
                </a:r>
                <a:r>
                  <a:rPr lang="en-US" altLang="zh-CN" sz="2000" b="0" i="0">
                    <a:solidFill>
                      <a:srgbClr val="000000"/>
                    </a:solidFill>
                    <a:latin typeface="微软雅黑" pitchFamily="34" charset="0"/>
                    <a:ea typeface="微软雅黑" pitchFamily="34" charset="-122"/>
                    <a:cs typeface="微软雅黑" pitchFamily="34" charset="-120"/>
                  </a:rPr>
                  <a:t>离子半径越小，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则离子半径更大的是</a:t>
                </a:r>
                <a14:m>
                  <m:oMath xmlns:m="http://schemas.openxmlformats.org/officeDocument/2006/math">
                    <m:sSup>
                      <m:sSupPr>
                        <m:ctrlPr>
                          <a:rPr lang="en-US" altLang="zh-CN" sz="2000" b="0" i="1" dirty="0" smtClean="0">
                            <a:solidFill>
                              <a:srgbClr val="000000"/>
                            </a:solidFill>
                            <a:latin typeface="Cambria Math" panose="02040503050406030204" pitchFamily="18" charset="0"/>
                            <a:ea typeface="微软雅黑" pitchFamily="34" charset="-122"/>
                            <a:cs typeface="微软雅黑" pitchFamily="34" charset="-120"/>
                          </a:rPr>
                        </m:ctrlPr>
                      </m:sSupPr>
                      <m:e>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e>
                      <m:sup>
                        <m:r>
                          <a:rPr lang="en-US" altLang="zh-CN" sz="2000" b="0" i="0" dirty="0">
                            <a:solidFill>
                              <a:srgbClr val="000000"/>
                            </a:solidFill>
                            <a:latin typeface="Cambria Math" panose="02040503050406030204" pitchFamily="18" charset="0"/>
                            <a:ea typeface="微软雅黑" pitchFamily="34" charset="-122"/>
                            <a:cs typeface="微软雅黑" pitchFamily="34" charset="-120"/>
                          </a:rPr>
                          <m:t>2−</m:t>
                        </m:r>
                      </m:sup>
                    </m:sSup>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solidFill>
                    <a:srgbClr val="000000"/>
                  </a:solidFill>
                </a:endParaRPr>
              </a:p>
            </p:txBody>
          </p:sp>
        </mc:Choice>
        <mc:Fallback xmlns="">
          <p:sp>
            <p:nvSpPr>
              <p:cNvPr id="4" name="QB_7_AS.101_1#ad276296b?vopoq=1&amp;pid=0f066063b&amp;color=0,0,0&amp;vtp=1&amp;bbb=1&amp;hb=1"/>
              <p:cNvSpPr>
                <a:spLocks noRot="1" noChangeAspect="1" noMove="1" noResize="1" noEditPoints="1" noAdjustHandles="1" noChangeArrowheads="1" noChangeShapeType="1" noTextEdit="1"/>
              </p:cNvSpPr>
              <p:nvPr/>
            </p:nvSpPr>
            <p:spPr>
              <a:xfrm>
                <a:off x="722376" y="1367477"/>
                <a:ext cx="10753344" cy="906336"/>
              </a:xfrm>
              <a:prstGeom prst="rect">
                <a:avLst/>
              </a:prstGeom>
              <a:blipFill>
                <a:blip r:embed="rId5"/>
                <a:stretch>
                  <a:fillRect l="-1587" r="-2494" b="-16779"/>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02_1#250cca4d7?sp=1&amp;vopoq=1&amp;pid=0f066063b&amp;color=0,0,0&amp;vtp=1&amp;bt=1&amp;bbb=1&amp;hb=1"/>
              <p:cNvSpPr/>
              <p:nvPr/>
            </p:nvSpPr>
            <p:spPr>
              <a:xfrm>
                <a:off x="722376" y="1010100"/>
                <a:ext cx="10753344" cy="27231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(5)推测原子序数为31的元素</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a:solidFill>
                      <a:srgbClr val="000000"/>
                    </a:solidFill>
                    <a:latin typeface="微软雅黑" pitchFamily="34" charset="0"/>
                    <a:ea typeface="微软雅黑" pitchFamily="34" charset="-122"/>
                    <a:cs typeface="微软雅黑" pitchFamily="34" charset="-120"/>
                  </a:rPr>
                  <a:t>在周期表中的位置为</a:t>
                </a:r>
                <a:r>
                  <a:rPr lang="en-US" altLang="zh-CN" sz="2000" i="0">
                    <a:solidFill>
                      <a:srgbClr val="000000"/>
                    </a:solidFill>
                    <a:latin typeface="SimSun" pitchFamily="34" charset="0"/>
                    <a:ea typeface="SimSun" pitchFamily="34" charset="-122"/>
                    <a:cs typeface="SimSun" pitchFamily="34" charset="-120"/>
                  </a:rPr>
                  <a:t>_________________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根据元素周期表推测</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及</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其化合物的性质正确的是</a:t>
                </a:r>
                <a:r>
                  <a:rPr lang="en-US" altLang="zh-CN" sz="2000" i="0">
                    <a:solidFill>
                      <a:srgbClr val="000000"/>
                    </a:solidFill>
                    <a:latin typeface="SimSun" pitchFamily="34" charset="0"/>
                    <a:ea typeface="SimSun" pitchFamily="34" charset="-122"/>
                    <a:cs typeface="SimSun" pitchFamily="34" charset="-120"/>
                  </a:rPr>
                  <a:t>____</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填序号)。</a:t>
                </a:r>
                <a:endParaRPr lang="en-US" altLang="zh-CN" sz="2000" dirty="0">
                  <a:solidFill>
                    <a:srgbClr val="000000"/>
                  </a:solidFill>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为非金属元素</a:t>
                </a:r>
                <a:endParaRPr lang="en-US" altLang="zh-CN" sz="2000" dirty="0">
                  <a:solidFill>
                    <a:srgbClr val="000000"/>
                  </a:solidFill>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.最高价氧化物对应水化物酸性：</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m</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2000" dirty="0">
                  <a:solidFill>
                    <a:srgbClr val="000000"/>
                  </a:solidFill>
                </a:endParaRP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的单质可用于制半导体</a:t>
                </a:r>
                <a:endParaRPr lang="en-US" altLang="zh-CN" sz="2000" dirty="0">
                  <a:solidFill>
                    <a:srgbClr val="000000"/>
                  </a:solidFill>
                </a:endParaRP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的最高正价为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itchFamily="34" charset="-122"/>
                        <a:cs typeface="微软雅黑" pitchFamily="34" charset="-120"/>
                      </a:rPr>
                      <m:t>+3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价</a:t>
                </a:r>
                <a:endParaRPr lang="en-US" altLang="zh-CN" sz="2000" dirty="0">
                  <a:solidFill>
                    <a:srgbClr val="000000"/>
                  </a:solidFill>
                </a:endParaRPr>
              </a:p>
            </p:txBody>
          </p:sp>
        </mc:Choice>
        <mc:Fallback xmlns="">
          <p:sp>
            <p:nvSpPr>
              <p:cNvPr id="2" name="QB_7_BD.102_1#250cca4d7?sp=1&amp;vopoq=1&amp;pid=0f066063b&amp;color=0,0,0&amp;vtp=1&amp;bt=1&amp;bbb=1&amp;hb=1"/>
              <p:cNvSpPr>
                <a:spLocks noRot="1" noChangeAspect="1" noMove="1" noResize="1" noEditPoints="1" noAdjustHandles="1" noChangeArrowheads="1" noChangeShapeType="1" noTextEdit="1"/>
              </p:cNvSpPr>
              <p:nvPr/>
            </p:nvSpPr>
            <p:spPr>
              <a:xfrm>
                <a:off x="722376" y="1010100"/>
                <a:ext cx="10753344" cy="2723134"/>
              </a:xfrm>
              <a:prstGeom prst="rect">
                <a:avLst/>
              </a:prstGeom>
              <a:blipFill>
                <a:blip r:embed="rId3"/>
                <a:stretch>
                  <a:fillRect l="-1474" r="-510" b="-5605"/>
                </a:stretch>
              </a:blipFill>
              <a:ln/>
            </p:spPr>
            <p:txBody>
              <a:bodyPr/>
              <a:lstStyle/>
              <a:p>
                <a:r>
                  <a:rPr lang="zh-CN" altLang="en-US">
                    <a:noFill/>
                  </a:rPr>
                  <a:t> </a:t>
                </a:r>
              </a:p>
            </p:txBody>
          </p:sp>
        </mc:Fallback>
      </mc:AlternateContent>
      <p:sp>
        <p:nvSpPr>
          <p:cNvPr id="3" name="QB_7_AN.103_1#250cca4d7.blank?vopoq=1&amp;pid=0f066063b&amp;color=0,0,0&amp;vpa=37&amp;vtp=1&amp;bbb=1"/>
          <p:cNvSpPr/>
          <p:nvPr/>
        </p:nvSpPr>
        <p:spPr>
          <a:xfrm>
            <a:off x="6270689" y="972000"/>
            <a:ext cx="2152650" cy="399034"/>
          </a:xfrm>
          <a:prstGeom prst="rect">
            <a:avLst/>
          </a:prstGeom>
          <a:noFill/>
          <a:ln/>
        </p:spPr>
        <p:txBody>
          <a:bodyPr wrap="none" lIns="0" tIns="0" rIns="0" bIns="0" rtlCol="0" anchor="t"/>
          <a:lstStyle/>
          <a:p>
            <a:pPr algn="ctr" latinLnBrk="1">
              <a:lnSpc>
                <a:spcPts val="3500"/>
              </a:lnSpc>
            </a:pPr>
            <a:r>
              <a:rPr lang="en-US" altLang="zh-CN" sz="2000" b="1" i="0" dirty="0">
                <a:solidFill>
                  <a:srgbClr val="00B050"/>
                </a:solidFill>
                <a:latin typeface="微软雅黑" pitchFamily="34" charset="0"/>
                <a:ea typeface="微软雅黑" pitchFamily="34" charset="-122"/>
                <a:cs typeface="微软雅黑" pitchFamily="34" charset="-120"/>
              </a:rPr>
              <a:t>第四周期第ⅢA族</a:t>
            </a:r>
            <a:endParaRPr lang="en-US" altLang="zh-CN" sz="2000" dirty="0">
              <a:solidFill>
                <a:srgbClr val="00B050"/>
              </a:solidFill>
            </a:endParaRPr>
          </a:p>
        </p:txBody>
      </p:sp>
      <mc:AlternateContent xmlns:mc="http://schemas.openxmlformats.org/markup-compatibility/2006" xmlns:a14="http://schemas.microsoft.com/office/drawing/2010/main">
        <mc:Choice Requires="a14">
          <p:sp>
            <p:nvSpPr>
              <p:cNvPr id="4" name="QB_7_AN.104_1#250cca4d7.blank?vopoq=1&amp;pid=0f066063b&amp;color=0,0,0&amp;vpa=38&amp;vtp=1&amp;bbb=1"/>
              <p:cNvSpPr/>
              <p:nvPr/>
            </p:nvSpPr>
            <p:spPr>
              <a:xfrm>
                <a:off x="3540188" y="1518035"/>
                <a:ext cx="461963" cy="285052"/>
              </a:xfrm>
              <a:prstGeom prst="rect">
                <a:avLst/>
              </a:prstGeom>
              <a:noFill/>
              <a:ln/>
            </p:spPr>
            <p:txBody>
              <a:bodyPr wrap="none" lIns="0" tIns="0" rIns="0" bIns="0" rtlCol="0" anchor="t"/>
              <a:lstStyle/>
              <a:p>
                <a:pPr algn="ctr" latinLnBrk="1">
                  <a:lnSpc>
                    <a:spcPts val="24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itchFamily="34" charset="-122"/>
                        <a:cs typeface="微软雅黑" pitchFamily="34" charset="-120"/>
                      </a:rPr>
                      <m:t>𝐂𝐃</m:t>
                    </m:r>
                  </m:oMath>
                </a14:m>
                <a:r>
                  <a:rPr lang="en-US" altLang="zh-CN" sz="100" b="1" i="0" kern="0" spc="-99900" dirty="0">
                    <a:solidFill>
                      <a:srgbClr val="FFFFFF"/>
                    </a:solidFill>
                    <a:latin typeface="微软雅黑" pitchFamily="34" charset="0"/>
                    <a:ea typeface="微软雅黑" pitchFamily="34" charset="-122"/>
                    <a:cs typeface="微软雅黑" pitchFamily="34" charset="-120"/>
                  </a:rPr>
                  <a:t> </a:t>
                </a:r>
                <a:endParaRPr lang="en-US" altLang="zh-CN" sz="100" dirty="0"/>
              </a:p>
            </p:txBody>
          </p:sp>
        </mc:Choice>
        <mc:Fallback xmlns="">
          <p:sp>
            <p:nvSpPr>
              <p:cNvPr id="4" name="QB_7_AN.104_1#250cca4d7.blank?vopoq=1&amp;pid=0f066063b&amp;color=0,0,0&amp;vpa=38&amp;vtp=1&amp;bbb=1"/>
              <p:cNvSpPr>
                <a:spLocks noRot="1" noChangeAspect="1" noMove="1" noResize="1" noEditPoints="1" noAdjustHandles="1" noChangeArrowheads="1" noChangeShapeType="1" noTextEdit="1"/>
              </p:cNvSpPr>
              <p:nvPr/>
            </p:nvSpPr>
            <p:spPr>
              <a:xfrm>
                <a:off x="3540188" y="1518035"/>
                <a:ext cx="461963" cy="285052"/>
              </a:xfrm>
              <a:prstGeom prst="rect">
                <a:avLst/>
              </a:prstGeom>
              <a:blipFill>
                <a:blip r:embed="rId4"/>
                <a:stretch>
                  <a:fillRect l="-5263" r="-5263" b="-12766"/>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AS.105_1#250cca4d7?vopoq=1&amp;pid=0f066063b&amp;color=0,0,0&amp;vtp=1&amp;bt=1&amp;bbb=1&amp;hb=1"/>
              <p:cNvSpPr/>
              <p:nvPr/>
            </p:nvSpPr>
            <p:spPr>
              <a:xfrm>
                <a:off x="722376" y="972000"/>
                <a:ext cx="10753344" cy="3205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第三、四周期的第ⅠA、ⅡA族元素的原子序数相差8，第Ⅲ</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∼Ⅶ</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族元素的原子序数相差</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18</a:t>
                </a:r>
                <a:r>
                  <a:rPr lang="en-US" altLang="zh-CN" sz="2000" b="0" i="0" dirty="0">
                    <a:solidFill>
                      <a:srgbClr val="000000"/>
                    </a:solidFill>
                    <a:latin typeface="微软雅黑" pitchFamily="34" charset="0"/>
                    <a:ea typeface="微软雅黑" pitchFamily="34" charset="-122"/>
                    <a:cs typeface="微软雅黑" pitchFamily="34" charset="-120"/>
                  </a:rPr>
                  <a:t>，原子序数为31的元素与第三周期第ⅢA族的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元素的原子序数相差18</a:t>
                </a:r>
                <a:r>
                  <a:rPr lang="en-US" altLang="zh-CN" sz="2000" b="0" i="0">
                    <a:solidFill>
                      <a:srgbClr val="000000"/>
                    </a:solidFill>
                    <a:latin typeface="微软雅黑" pitchFamily="34" charset="0"/>
                    <a:ea typeface="微软雅黑" pitchFamily="34" charset="-122"/>
                    <a:cs typeface="微软雅黑" pitchFamily="34" charset="-120"/>
                  </a:rPr>
                  <a:t>，在周期表中的位置为</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第四周期第</a:t>
                </a:r>
                <a:r>
                  <a:rPr lang="en-US" altLang="zh-CN" sz="2000" b="0" i="0" dirty="0">
                    <a:solidFill>
                      <a:srgbClr val="000000"/>
                    </a:solidFill>
                    <a:latin typeface="微软雅黑" pitchFamily="34" charset="0"/>
                    <a:ea typeface="微软雅黑" pitchFamily="34" charset="-122"/>
                    <a:cs typeface="微软雅黑" pitchFamily="34" charset="-120"/>
                  </a:rPr>
                  <a:t>ⅢA族</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同族且在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下方，为金属元素，故A错误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同族，与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的性质相似，</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元素</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，非金属性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，非金属性越强，</a:t>
                </a:r>
                <a:r>
                  <a:rPr lang="en-US" altLang="zh-CN" sz="2000" b="0" i="0">
                    <a:solidFill>
                      <a:srgbClr val="000000"/>
                    </a:solidFill>
                    <a:latin typeface="微软雅黑" pitchFamily="34" charset="0"/>
                    <a:ea typeface="微软雅黑" pitchFamily="34" charset="-122"/>
                    <a:cs typeface="微软雅黑" pitchFamily="34" charset="-120"/>
                  </a:rPr>
                  <a:t>其最高价氧化物对应水化物的酸性越强，</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则最高价氧化物对应水化物的酸性</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&lt;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2000" b="0" i="0" dirty="0">
                    <a:solidFill>
                      <a:srgbClr val="000000"/>
                    </a:solidFill>
                    <a:latin typeface="微软雅黑" pitchFamily="34" charset="0"/>
                    <a:ea typeface="微软雅黑" pitchFamily="34" charset="-122"/>
                    <a:cs typeface="微软雅黑" pitchFamily="34" charset="-120"/>
                  </a:rPr>
                  <a:t>，故B错误</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位于周期表中金属与非金属的分界处，</a:t>
                </a:r>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能用于制半导体</a:t>
                </a:r>
                <a:r>
                  <a:rPr lang="en-US" altLang="zh-CN" sz="2000" b="0" i="0" dirty="0">
                    <a:solidFill>
                      <a:srgbClr val="000000"/>
                    </a:solidFill>
                    <a:latin typeface="微软雅黑" pitchFamily="34" charset="0"/>
                    <a:ea typeface="微软雅黑" pitchFamily="34" charset="-122"/>
                    <a:cs typeface="微软雅黑" pitchFamily="34" charset="-120"/>
                  </a:rPr>
                  <a:t>，故C正确</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x</m:t>
                    </m:r>
                  </m:oMath>
                </a14:m>
                <a:r>
                  <a:rPr lang="en-US" altLang="zh-CN" sz="2000" b="0" i="0" dirty="0">
                    <a:solidFill>
                      <a:srgbClr val="000000"/>
                    </a:solidFill>
                    <a:latin typeface="微软雅黑" pitchFamily="34" charset="0"/>
                    <a:ea typeface="微软雅黑" pitchFamily="34" charset="-122"/>
                    <a:cs typeface="微软雅黑" pitchFamily="34" charset="-120"/>
                  </a:rPr>
                  <a:t>在周期表中的位置为第四周期第ⅢA族，则最高正价为</a:t>
                </a:r>
                <a14:m>
                  <m:oMath xmlns:m="http://schemas.openxmlformats.org/officeDocument/2006/math">
                    <m:r>
                      <a:rPr lang="en-US" altLang="zh-CN" sz="2000" b="0" i="0" dirty="0">
                        <a:solidFill>
                          <a:srgbClr val="000000"/>
                        </a:solidFill>
                        <a:latin typeface="Cambria Math" panose="02040503050406030204" pitchFamily="18" charset="0"/>
                        <a:ea typeface="微软雅黑" pitchFamily="34" charset="-122"/>
                        <a:cs typeface="微软雅黑" pitchFamily="34" charset="-120"/>
                      </a:rPr>
                      <m:t>+3</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价，</a:t>
                </a:r>
                <a:r>
                  <a:rPr lang="en-US" altLang="zh-CN" sz="2000" b="0" i="0">
                    <a:solidFill>
                      <a:srgbClr val="000000"/>
                    </a:solidFill>
                    <a:latin typeface="微软雅黑" pitchFamily="34" charset="0"/>
                    <a:ea typeface="微软雅黑" pitchFamily="34" charset="-122"/>
                    <a:cs typeface="微软雅黑" pitchFamily="34" charset="-120"/>
                  </a:rPr>
                  <a:t>故D</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mc:Choice>
        <mc:Fallback xmlns="">
          <p:sp>
            <p:nvSpPr>
              <p:cNvPr id="2" name="QB_7_AS.105_1#250cca4d7?vopoq=1&amp;pid=0f066063b&amp;color=0,0,0&amp;vtp=1&amp;bt=1&amp;bbb=1&amp;hb=1"/>
              <p:cNvSpPr>
                <a:spLocks noRot="1" noChangeAspect="1" noMove="1" noResize="1" noEditPoints="1" noAdjustHandles="1" noChangeArrowheads="1" noChangeShapeType="1" noTextEdit="1"/>
              </p:cNvSpPr>
              <p:nvPr/>
            </p:nvSpPr>
            <p:spPr>
              <a:xfrm>
                <a:off x="722376" y="972000"/>
                <a:ext cx="10753344" cy="3205734"/>
              </a:xfrm>
              <a:prstGeom prst="rect">
                <a:avLst/>
              </a:prstGeom>
              <a:blipFill>
                <a:blip r:embed="rId3"/>
                <a:stretch>
                  <a:fillRect l="-1587" r="-3458" b="-4753"/>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6_AS.106_1#0f066063b?vopoq=1&amp;pid=ffc84f323&amp;color=0,0,0&amp;vtp=1&amp;bt=1&amp;bbb=1&amp;hb=1"/>
              <p:cNvSpPr/>
              <p:nvPr/>
            </p:nvSpPr>
            <p:spPr>
              <a:xfrm>
                <a:off x="722376" y="972000"/>
                <a:ext cx="10753344" cy="936879"/>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根据元素在周期表中的位置可知</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d</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O</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e</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h</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Si</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endParaRPr lang="en-US" altLang="zh-CN" sz="100" b="0" i="0" kern="0" spc="-99900">
                  <a:solidFill>
                    <a:srgbClr val="FFFFFF"/>
                  </a:solidFill>
                  <a:latin typeface="微软雅黑" pitchFamily="34" charset="0"/>
                  <a:ea typeface="微软雅黑" pitchFamily="34" charset="-122"/>
                  <a:cs typeface="微软雅黑" pitchFamily="34" charset="-120"/>
                </a:endParaRPr>
              </a:p>
              <a:p>
                <a:pPr latinLnBrk="1">
                  <a:lnSpc>
                    <a:spcPts val="3800"/>
                  </a:lnSpc>
                </a:pPr>
                <a:r>
                  <a:rPr lang="en-US" altLang="zh-CN" sz="2000" b="0" i="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m</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oMath>
                </a14:m>
                <a:r>
                  <a:rPr lang="en-US" altLang="zh-CN" sz="2000" b="0" i="0" dirty="0">
                    <a:solidFill>
                      <a:srgbClr val="000000"/>
                    </a:solidFill>
                    <a:latin typeface="微软雅黑" pitchFamily="34" charset="0"/>
                    <a:ea typeface="微软雅黑" pitchFamily="34" charset="-122"/>
                    <a:cs typeface="微软雅黑" pitchFamily="34" charset="-120"/>
                  </a:rPr>
                  <a:t>元素</a:t>
                </a:r>
                <a:r>
                  <a:rPr lang="en-US" altLang="zh-CN" sz="2200" b="0" i="0" dirty="0">
                    <a:solidFill>
                      <a:srgbClr val="000000"/>
                    </a:solidFill>
                    <a:latin typeface="微软雅黑" pitchFamily="34" charset="0"/>
                    <a:ea typeface="微软雅黑" pitchFamily="34" charset="-122"/>
                    <a:cs typeface="微软雅黑"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i</m:t>
                    </m:r>
                  </m:oMath>
                </a14:m>
                <a:r>
                  <a:rPr lang="en-US" altLang="zh-CN" sz="2000" b="0" i="0" dirty="0">
                    <a:solidFill>
                      <a:srgbClr val="000000"/>
                    </a:solidFill>
                    <a:latin typeface="微软雅黑" pitchFamily="34" charset="0"/>
                    <a:ea typeface="微软雅黑" pitchFamily="34" charset="-122"/>
                    <a:cs typeface="微软雅黑" pitchFamily="34" charset="-120"/>
                  </a:rPr>
                  <a:t>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K</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元素。</a:t>
                </a:r>
                <a:endParaRPr lang="en-US" altLang="zh-CN" sz="2200" dirty="0"/>
              </a:p>
            </p:txBody>
          </p:sp>
        </mc:Choice>
        <mc:Fallback xmlns="">
          <p:sp>
            <p:nvSpPr>
              <p:cNvPr id="2" name="QO_6_AS.106_1#0f066063b?vopoq=1&amp;pid=ffc84f323&amp;color=0,0,0&amp;vtp=1&amp;bt=1&amp;bbb=1&amp;hb=1"/>
              <p:cNvSpPr>
                <a:spLocks noRot="1" noChangeAspect="1" noMove="1" noResize="1" noEditPoints="1" noAdjustHandles="1" noChangeArrowheads="1" noChangeShapeType="1" noTextEdit="1"/>
              </p:cNvSpPr>
              <p:nvPr/>
            </p:nvSpPr>
            <p:spPr>
              <a:xfrm>
                <a:off x="722376" y="972000"/>
                <a:ext cx="10753344" cy="936879"/>
              </a:xfrm>
              <a:prstGeom prst="rect">
                <a:avLst/>
              </a:prstGeom>
              <a:blipFill>
                <a:blip r:embed="rId3"/>
                <a:stretch>
                  <a:fillRect l="-1587" b="-18182"/>
                </a:stretch>
              </a:blipFill>
              <a:ln/>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P_6_BD#f9914a9f5?sp=1&amp;pid=12fa53456&amp;color=0,0,0&amp;mp=1&amp;vtp=1&amp;bt=1&amp;bbb=1"/>
          <p:cNvSpPr/>
          <p:nvPr/>
        </p:nvSpPr>
        <p:spPr>
          <a:xfrm>
            <a:off x="722376" y="972000"/>
            <a:ext cx="10753344" cy="8562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(3)元素金属性与非金属性的周期性变化</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以第三周期主族元素为例</a:t>
            </a:r>
            <a:r>
              <a:rPr lang="en-US" altLang="zh-CN" sz="2000" b="0" i="0" dirty="0">
                <a:solidFill>
                  <a:srgbClr val="000000"/>
                </a:solidFill>
                <a:latin typeface="微软雅黑" pitchFamily="34" charset="0"/>
                <a:ea typeface="微软雅黑" pitchFamily="34" charset="-122"/>
                <a:cs typeface="微软雅黑" pitchFamily="34" charset="-120"/>
              </a:rPr>
              <a:t>，可得出结论：</a:t>
            </a:r>
            <a:endParaRPr lang="en-US" altLang="zh-CN" sz="2000" dirty="0"/>
          </a:p>
        </p:txBody>
      </p:sp>
      <p:pic>
        <p:nvPicPr>
          <p:cNvPr id="3" name="P_6#f9914a9f5?pid=12fa53456&amp;color=0,0,0&amp;mp=1&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89120" y="1961203"/>
            <a:ext cx="3419856" cy="4937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P_6_BD#f9914a9f5?pid=12fa53456&amp;color=0,0,0&amp;mp=1&amp;vtp=1&amp;bbb=1&amp;hb=1"/>
              <p:cNvSpPr/>
              <p:nvPr/>
            </p:nvSpPr>
            <p:spPr>
              <a:xfrm>
                <a:off x="722376" y="2583503"/>
                <a:ext cx="10753344" cy="2710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对其他周期主族元素性质进行研究，一般也可以得到类似结论。即同周期主族元素，</a:t>
                </a:r>
                <a:r>
                  <a:rPr lang="en-US" altLang="zh-CN" sz="2000" b="0" i="0">
                    <a:solidFill>
                      <a:srgbClr val="000000"/>
                    </a:solidFill>
                    <a:latin typeface="微软雅黑" pitchFamily="34" charset="0"/>
                    <a:ea typeface="微软雅黑" pitchFamily="34" charset="-122"/>
                    <a:cs typeface="微软雅黑" pitchFamily="34" charset="-120"/>
                  </a:rPr>
                  <a:t>从左到右，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随原子序数递增</a:t>
                </a:r>
                <a:r>
                  <a:rPr lang="en-US" altLang="zh-CN" sz="2000" b="0" i="0" dirty="0">
                    <a:solidFill>
                      <a:srgbClr val="000000"/>
                    </a:solidFill>
                    <a:latin typeface="微软雅黑" pitchFamily="34" charset="0"/>
                    <a:ea typeface="微软雅黑" pitchFamily="34" charset="-122"/>
                    <a:cs typeface="微软雅黑" pitchFamily="34" charset="-120"/>
                  </a:rPr>
                  <a:t>，原子半径逐渐减小，失电子能力逐渐减弱，得电子能力逐渐增强。因此</a:t>
                </a:r>
                <a:r>
                  <a:rPr lang="en-US" altLang="zh-CN" sz="2000" b="0" i="0">
                    <a:solidFill>
                      <a:srgbClr val="000000"/>
                    </a:solidFill>
                    <a:latin typeface="微软雅黑" pitchFamily="34" charset="0"/>
                    <a:ea typeface="微软雅黑" pitchFamily="34" charset="-122"/>
                    <a:cs typeface="微软雅黑" pitchFamily="34" charset="-120"/>
                  </a:rPr>
                  <a:t>，元素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的金属性逐渐减弱</a:t>
                </a:r>
                <a:r>
                  <a:rPr lang="en-US" altLang="zh-CN" sz="2000" b="0" i="0" dirty="0">
                    <a:solidFill>
                      <a:srgbClr val="000000"/>
                    </a:solidFill>
                    <a:latin typeface="微软雅黑" pitchFamily="34" charset="0"/>
                    <a:ea typeface="微软雅黑" pitchFamily="34" charset="-122"/>
                    <a:cs typeface="微软雅黑" pitchFamily="34" charset="-120"/>
                  </a:rPr>
                  <a:t>，非金属性逐渐增强。</a:t>
                </a:r>
                <a:endParaRPr lang="en-US" altLang="zh-CN" sz="2000" dirty="0"/>
              </a:p>
              <a:p>
                <a:pPr latinLnBrk="1">
                  <a:lnSpc>
                    <a:spcPts val="3700"/>
                  </a:lnSpc>
                </a:pPr>
                <a:r>
                  <a:rPr lang="en-US" altLang="zh-CN" sz="2000" b="1" i="0">
                    <a:solidFill>
                      <a:srgbClr val="639319"/>
                    </a:solidFill>
                    <a:latin typeface="微软雅黑" pitchFamily="34" charset="0"/>
                    <a:ea typeface="微软雅黑" pitchFamily="34" charset="-122"/>
                    <a:cs typeface="微软雅黑" pitchFamily="34" charset="-120"/>
                  </a:rPr>
                  <a:t>【</a:t>
                </a:r>
                <a:r>
                  <a:rPr lang="en-US" altLang="zh-CN" sz="2000" b="1" i="0" dirty="0">
                    <a:solidFill>
                      <a:srgbClr val="639319"/>
                    </a:solidFill>
                    <a:latin typeface="微软雅黑" pitchFamily="34" charset="0"/>
                    <a:ea typeface="微软雅黑" pitchFamily="34" charset="-122"/>
                    <a:cs typeface="微软雅黑" pitchFamily="34" charset="-120"/>
                  </a:rPr>
                  <a:t>划重点】</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元素的非金属性和金属性与得</a:t>
                </a:r>
                <a:r>
                  <a:rPr lang="en-US" altLang="zh-CN" sz="2000" b="0" i="0" dirty="0">
                    <a:solidFill>
                      <a:srgbClr val="000000"/>
                    </a:solidFill>
                    <a:latin typeface="微软雅黑" pitchFamily="34" charset="0"/>
                    <a:ea typeface="微软雅黑" pitchFamily="34" charset="-122"/>
                    <a:cs typeface="微软雅黑" pitchFamily="34" charset="-120"/>
                  </a:rPr>
                  <a:t>、失电子的能力有关，和转移电子的数目无关</a:t>
                </a:r>
                <a:r>
                  <a:rPr lang="en-US" altLang="zh-CN" sz="2000" b="0" i="0">
                    <a:solidFill>
                      <a:srgbClr val="000000"/>
                    </a:solidFill>
                    <a:latin typeface="微软雅黑" pitchFamily="34" charset="0"/>
                    <a:ea typeface="微软雅黑" pitchFamily="34" charset="-122"/>
                    <a:cs typeface="微软雅黑" pitchFamily="34" charset="-120"/>
                  </a:rPr>
                  <a:t>，即不能根据失去或</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得到的电子数目判断元素的金属性和非金属性强弱</a:t>
                </a:r>
                <a:r>
                  <a:rPr lang="en-US" altLang="zh-CN" sz="2000" b="0" i="0" dirty="0">
                    <a:solidFill>
                      <a:srgbClr val="000000"/>
                    </a:solidFill>
                    <a:latin typeface="微软雅黑" pitchFamily="34" charset="0"/>
                    <a:ea typeface="微软雅黑" pitchFamily="34" charset="-122"/>
                    <a:cs typeface="微软雅黑" pitchFamily="34" charset="-120"/>
                  </a:rPr>
                  <a:t>。例如，金属性：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Na</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Al</m:t>
                    </m:r>
                  </m:oMath>
                </a14:m>
                <a:r>
                  <a:rPr lang="en-US" altLang="zh-CN" sz="2000" b="0" i="0" dirty="0">
                    <a:solidFill>
                      <a:srgbClr val="000000"/>
                    </a:solidFill>
                    <a:latin typeface="微软雅黑" pitchFamily="34" charset="0"/>
                    <a:ea typeface="微软雅黑" pitchFamily="34" charset="-122"/>
                    <a:cs typeface="微软雅黑" pitchFamily="34" charset="-120"/>
                  </a:rPr>
                  <a:t>，非金属性：</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Cl</m:t>
                    </m:r>
                    <m:r>
                      <a:rPr lang="en-US" altLang="zh-CN" sz="2000" b="0" i="0" dirty="0">
                        <a:solidFill>
                          <a:srgbClr val="000000"/>
                        </a:solidFill>
                        <a:latin typeface="Cambria Math" panose="02040503050406030204" pitchFamily="18" charset="0"/>
                        <a:ea typeface="微软雅黑" pitchFamily="34" charset="-122"/>
                        <a:cs typeface="微软雅黑" pitchFamily="34" charset="-120"/>
                      </a:rPr>
                      <m:t>&gt;</m:t>
                    </m:r>
                    <m:r>
                      <m:rPr>
                        <m:sty m:val="p"/>
                      </m:rPr>
                      <a:rPr lang="en-US" altLang="zh-CN" sz="2000" b="0" i="0" dirty="0">
                        <a:solidFill>
                          <a:srgbClr val="000000"/>
                        </a:solidFill>
                        <a:latin typeface="Cambria Math" panose="02040503050406030204" pitchFamily="18" charset="0"/>
                        <a:ea typeface="微软雅黑" pitchFamily="34" charset="-122"/>
                        <a:cs typeface="微软雅黑" pitchFamily="34" charset="-120"/>
                      </a:rPr>
                      <m:t>S</m:t>
                    </m:r>
                  </m:oMath>
                </a14:m>
                <a:r>
                  <a:rPr lang="en-US" altLang="zh-CN" sz="100" b="0" i="0" kern="0" spc="-99900" dirty="0">
                    <a:solidFill>
                      <a:srgbClr val="FFFFFF"/>
                    </a:solidFill>
                    <a:latin typeface="微软雅黑" pitchFamily="34" charset="0"/>
                    <a:ea typeface="微软雅黑" pitchFamily="34" charset="-122"/>
                    <a:cs typeface="微软雅黑"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mc:Choice>
        <mc:Fallback xmlns="">
          <p:sp>
            <p:nvSpPr>
              <p:cNvPr id="4" name="P_6_BD#f9914a9f5?pid=12fa53456&amp;color=0,0,0&amp;mp=1&amp;vtp=1&amp;bbb=1&amp;hb=1"/>
              <p:cNvSpPr>
                <a:spLocks noRot="1" noChangeAspect="1" noMove="1" noResize="1" noEditPoints="1" noAdjustHandles="1" noChangeArrowheads="1" noChangeShapeType="1" noTextEdit="1"/>
              </p:cNvSpPr>
              <p:nvPr/>
            </p:nvSpPr>
            <p:spPr>
              <a:xfrm>
                <a:off x="722376" y="2583503"/>
                <a:ext cx="10753344" cy="2710434"/>
              </a:xfrm>
              <a:prstGeom prst="rect">
                <a:avLst/>
              </a:prstGeom>
              <a:blipFill>
                <a:blip r:embed="rId4"/>
                <a:stretch>
                  <a:fillRect l="-1474" r="-3175" b="-5631"/>
                </a:stretch>
              </a:blipFill>
              <a:ln/>
            </p:spPr>
            <p:txBody>
              <a:bodyPr/>
              <a:lstStyle/>
              <a:p>
                <a:r>
                  <a:rPr lang="zh-CN" altLang="en-US">
                    <a:noFill/>
                  </a:rPr>
                  <a:t> </a:t>
                </a:r>
              </a:p>
            </p:txBody>
          </p:sp>
        </mc:Fallback>
      </mc:AlternateContent>
    </p:spTree>
  </p:cSld>
  <p:clrMapOvr>
    <a:masterClrMapping/>
  </p:clrMapOvr>
  <p:transition>
    <p:fade/>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4325</Words>
  <Application>Microsoft Office PowerPoint</Application>
  <PresentationFormat>宽屏</PresentationFormat>
  <Paragraphs>573</Paragraphs>
  <Slides>86</Slides>
  <Notes>73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86</vt:i4>
      </vt:variant>
    </vt:vector>
  </HeadingPairs>
  <TitlesOfParts>
    <vt:vector size="94" baseType="lpstr">
      <vt:lpstr>仿宋</vt:lpstr>
      <vt:lpstr>SimHei</vt:lpstr>
      <vt:lpstr>SimSun</vt:lpstr>
      <vt:lpstr>微软雅黑</vt:lpstr>
      <vt:lpstr>Arial</vt:lpstr>
      <vt:lpstr>Calibri</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和标 邓</cp:lastModifiedBy>
  <cp:revision>3</cp:revision>
  <dcterms:created xsi:type="dcterms:W3CDTF">2025-02-27T05:04:56Z</dcterms:created>
  <dcterms:modified xsi:type="dcterms:W3CDTF">2025-02-27T05:45:34Z</dcterms:modified>
  <cp:category/>
  <cp:contentStatus/>
</cp:coreProperties>
</file>