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5"/>
  </p:notesMasterIdLst>
  <p:sldIdLst>
    <p:sldId id="256" r:id="rId2"/>
    <p:sldId id="257" r:id="rId3"/>
    <p:sldId id="258" r:id="rId4"/>
    <p:sldId id="260" r:id="rId5"/>
    <p:sldId id="261" r:id="rId6"/>
    <p:sldId id="262" r:id="rId7"/>
    <p:sldId id="263" r:id="rId8"/>
    <p:sldId id="264" r:id="rId9"/>
    <p:sldId id="265" r:id="rId10"/>
    <p:sldId id="267" r:id="rId11"/>
    <p:sldId id="268" r:id="rId12"/>
    <p:sldId id="269" r:id="rId13"/>
    <p:sldId id="271"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331" r:id="rId30"/>
    <p:sldId id="288" r:id="rId31"/>
    <p:sldId id="289" r:id="rId32"/>
    <p:sldId id="332" r:id="rId33"/>
    <p:sldId id="290" r:id="rId34"/>
    <p:sldId id="291" r:id="rId35"/>
    <p:sldId id="333" r:id="rId36"/>
    <p:sldId id="292" r:id="rId37"/>
    <p:sldId id="293" r:id="rId38"/>
    <p:sldId id="334" r:id="rId39"/>
    <p:sldId id="294" r:id="rId40"/>
    <p:sldId id="295" r:id="rId41"/>
    <p:sldId id="335" r:id="rId42"/>
    <p:sldId id="296" r:id="rId43"/>
    <p:sldId id="297" r:id="rId44"/>
    <p:sldId id="336" r:id="rId45"/>
    <p:sldId id="298" r:id="rId46"/>
    <p:sldId id="299" r:id="rId47"/>
    <p:sldId id="337" r:id="rId48"/>
    <p:sldId id="300" r:id="rId49"/>
    <p:sldId id="301" r:id="rId50"/>
    <p:sldId id="338" r:id="rId51"/>
    <p:sldId id="302" r:id="rId52"/>
    <p:sldId id="303" r:id="rId53"/>
    <p:sldId id="304" r:id="rId54"/>
    <p:sldId id="305" r:id="rId55"/>
    <p:sldId id="340" r:id="rId56"/>
    <p:sldId id="306" r:id="rId57"/>
    <p:sldId id="307" r:id="rId58"/>
    <p:sldId id="308" r:id="rId59"/>
    <p:sldId id="309" r:id="rId60"/>
    <p:sldId id="310" r:id="rId61"/>
    <p:sldId id="311" r:id="rId62"/>
    <p:sldId id="339" r:id="rId63"/>
    <p:sldId id="312" r:id="rId64"/>
    <p:sldId id="313" r:id="rId65"/>
    <p:sldId id="341" r:id="rId66"/>
    <p:sldId id="314" r:id="rId67"/>
    <p:sldId id="315" r:id="rId68"/>
    <p:sldId id="342" r:id="rId69"/>
    <p:sldId id="316" r:id="rId70"/>
    <p:sldId id="317" r:id="rId71"/>
    <p:sldId id="343" r:id="rId72"/>
    <p:sldId id="318" r:id="rId73"/>
    <p:sldId id="319" r:id="rId74"/>
    <p:sldId id="344" r:id="rId75"/>
    <p:sldId id="320" r:id="rId76"/>
    <p:sldId id="321" r:id="rId77"/>
    <p:sldId id="322" r:id="rId78"/>
    <p:sldId id="323" r:id="rId79"/>
    <p:sldId id="324" r:id="rId80"/>
    <p:sldId id="325" r:id="rId81"/>
    <p:sldId id="327" r:id="rId82"/>
    <p:sldId id="328" r:id="rId83"/>
    <p:sldId id="329" r:id="rId8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360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9033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9793224" cy="521208"/>
          </a:xfrm>
          <a:prstGeom prst="rect">
            <a:avLst/>
          </a:prstGeom>
          <a:noFill/>
          <a:ln/>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377dc6a7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161848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微软雅黑" pitchFamily="34" charset="0"/>
                <a:ea typeface="微软雅黑" pitchFamily="34" charset="-122"/>
                <a:cs typeface="微软雅黑" pitchFamily="34" charset="-120"/>
              </a:rPr>
              <a:t>基础必刷</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a27881cf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161848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微软雅黑" pitchFamily="34" charset="0"/>
                <a:ea typeface="微软雅黑" pitchFamily="34" charset="-122"/>
                <a:cs typeface="微软雅黑" pitchFamily="34" charset="-120"/>
              </a:rPr>
              <a:t>素养能力</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2#df=5468ace1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知识点1 铁</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da4c7053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知识点2 铁的氧化物</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2#df=ea9d42d8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知识点3 铁的氢氧化物</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2#df=91bae8c1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知识点4 铁盐和亚铁盐</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2#df=4b9127c0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题型1 铁的单质</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2#df=316cfcdb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题型2 铁的氧化物</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emistry#pid=67b6a13d3b01d9be917fdd09#tid=67bee76dc80b4c0009b5832f#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2#df=8c0e375b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题型3 铁的氢氧化物</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2#df=c5c00092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mc:AlternateContent xmlns:mc="http://schemas.openxmlformats.org/markup-compatibility/2006" xmlns:a14="http://schemas.microsoft.com/office/drawing/2010/main">
        <mc:Choice Requires="a14">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题型4 </a:t>
                </a:r>
                <a14:m>
                  <m:oMath xmlns:m="http://schemas.openxmlformats.org/officeDocument/2006/math">
                    <m:sSup>
                      <m:sSupPr>
                        <m:ctrlPr>
                          <a:rPr lang="en-US" sz="2800" b="1" i="1" dirty="0">
                            <a:solidFill>
                              <a:srgbClr val="649224"/>
                            </a:solidFill>
                            <a:latin typeface="Cambria Math" panose="02040503050406030204" pitchFamily="18" charset="0"/>
                            <a:ea typeface="SimHei" pitchFamily="34" charset="-122"/>
                            <a:cs typeface="SimHei" pitchFamily="34" charset="-120"/>
                          </a:rPr>
                        </m:ctrlPr>
                      </m:sSupPr>
                      <m:e>
                        <m:r>
                          <a:rPr lang="en-US" sz="2800" b="1" i="0" dirty="0">
                            <a:solidFill>
                              <a:srgbClr val="649224"/>
                            </a:solidFill>
                            <a:latin typeface="Cambria Math" panose="02040503050406030204" pitchFamily="18" charset="0"/>
                            <a:ea typeface="SimHei" pitchFamily="34" charset="-122"/>
                            <a:cs typeface="SimHei" pitchFamily="34" charset="-120"/>
                          </a:rPr>
                          <m:t>𝐅𝐞</m:t>
                        </m:r>
                      </m:e>
                      <m:sup>
                        <m:r>
                          <a:rPr lang="en-US" sz="2800" b="1" i="0" dirty="0">
                            <a:solidFill>
                              <a:srgbClr val="649224"/>
                            </a:solidFill>
                            <a:latin typeface="Cambria Math" panose="02040503050406030204" pitchFamily="18" charset="0"/>
                            <a:ea typeface="SimHei" pitchFamily="34" charset="-122"/>
                            <a:cs typeface="SimHei" pitchFamily="34" charset="-120"/>
                          </a:rPr>
                          <m:t>𝟐</m:t>
                        </m:r>
                        <m:r>
                          <a:rPr lang="en-US" sz="2800" b="1" i="0" dirty="0">
                            <a:solidFill>
                              <a:srgbClr val="649224"/>
                            </a:solidFill>
                            <a:latin typeface="Cambria Math" panose="02040503050406030204" pitchFamily="18" charset="0"/>
                            <a:ea typeface="SimHei" pitchFamily="34" charset="-122"/>
                            <a:cs typeface="SimHei" pitchFamily="34" charset="-120"/>
                          </a:rPr>
                          <m:t>+</m:t>
                        </m:r>
                      </m:sup>
                    </m:sSup>
                  </m:oMath>
                </a14:m>
                <a:r>
                  <a:rPr lang="en-US" sz="2800" b="1" i="0" dirty="0">
                    <a:solidFill>
                      <a:srgbClr val="649224"/>
                    </a:solidFill>
                    <a:latin typeface="SimHei" pitchFamily="34" charset="0"/>
                    <a:ea typeface="SimHei" pitchFamily="34" charset="-122"/>
                    <a:cs typeface="SimHei" pitchFamily="34" charset="-120"/>
                  </a:rPr>
                  <a:t>、</a:t>
                </a:r>
                <a14:m>
                  <m:oMath xmlns:m="http://schemas.openxmlformats.org/officeDocument/2006/math">
                    <m:sSup>
                      <m:sSupPr>
                        <m:ctrlPr>
                          <a:rPr lang="en-US" sz="2800" b="1" i="1" dirty="0">
                            <a:solidFill>
                              <a:srgbClr val="649224"/>
                            </a:solidFill>
                            <a:latin typeface="Cambria Math" panose="02040503050406030204" pitchFamily="18" charset="0"/>
                            <a:ea typeface="SimHei" pitchFamily="34" charset="-122"/>
                            <a:cs typeface="SimHei" pitchFamily="34" charset="-120"/>
                          </a:rPr>
                        </m:ctrlPr>
                      </m:sSupPr>
                      <m:e>
                        <m:r>
                          <a:rPr lang="en-US" sz="2800" b="1" i="0" dirty="0">
                            <a:solidFill>
                              <a:srgbClr val="649224"/>
                            </a:solidFill>
                            <a:latin typeface="Cambria Math" panose="02040503050406030204" pitchFamily="18" charset="0"/>
                            <a:ea typeface="SimHei" pitchFamily="34" charset="-122"/>
                            <a:cs typeface="SimHei" pitchFamily="34" charset="-120"/>
                          </a:rPr>
                          <m:t>𝐅𝐞</m:t>
                        </m:r>
                      </m:e>
                      <m:sup>
                        <m:r>
                          <a:rPr lang="en-US" sz="2800" b="1" i="0" dirty="0">
                            <a:solidFill>
                              <a:srgbClr val="649224"/>
                            </a:solidFill>
                            <a:latin typeface="Cambria Math" panose="02040503050406030204" pitchFamily="18" charset="0"/>
                            <a:ea typeface="SimHei" pitchFamily="34" charset="-122"/>
                            <a:cs typeface="SimHei" pitchFamily="34" charset="-120"/>
                          </a:rPr>
                          <m:t>𝟑</m:t>
                        </m:r>
                        <m:r>
                          <a:rPr lang="en-US" sz="2800" b="1" i="0" dirty="0">
                            <a:solidFill>
                              <a:srgbClr val="649224"/>
                            </a:solidFill>
                            <a:latin typeface="Cambria Math" panose="02040503050406030204" pitchFamily="18" charset="0"/>
                            <a:ea typeface="SimHei" pitchFamily="34" charset="-122"/>
                            <a:cs typeface="SimHei" pitchFamily="34" charset="-120"/>
                          </a:rPr>
                          <m:t>+</m:t>
                        </m:r>
                      </m:sup>
                    </m:sSup>
                  </m:oMath>
                </a14:m>
                <a:r>
                  <a:rPr lang="en-US" sz="2800" b="1" i="0" dirty="0">
                    <a:solidFill>
                      <a:srgbClr val="649224"/>
                    </a:solidFill>
                    <a:latin typeface="SimHei" pitchFamily="34" charset="0"/>
                    <a:ea typeface="SimHei" pitchFamily="34" charset="-122"/>
                    <a:cs typeface="SimHei" pitchFamily="34" charset="-120"/>
                  </a:rPr>
                  <a:t>的检验与转化</a:t>
                </a:r>
                <a:endParaRPr lang="en-US" sz="2800" dirty="0"/>
              </a:p>
            </p:txBody>
          </p:sp>
        </mc:Choice>
        <mc:Fallback xmlns="">
          <p:sp>
            <p:nvSpPr>
              <p:cNvPr id="4" name="MasterShapeName"/>
              <p:cNvSpPr>
                <a:spLocks noRot="1" noChangeAspect="1" noMove="1" noResize="1" noEditPoints="1" noAdjustHandles="1" noChangeArrowheads="1" noChangeShapeType="1" noTextEdit="1"/>
              </p:cNvSpPr>
              <p:nvPr/>
            </p:nvSpPr>
            <p:spPr>
              <a:xfrm>
                <a:off x="1289304" y="493776"/>
                <a:ext cx="9793224" cy="521208"/>
              </a:xfrm>
              <a:prstGeom prst="rect">
                <a:avLst/>
              </a:prstGeom>
              <a:blipFill>
                <a:blip r:embed="rId4"/>
                <a:stretch>
                  <a:fillRect l="-2242" t="-24419" b="-18605"/>
                </a:stretch>
              </a:blipFill>
              <a:ln/>
            </p:spPr>
            <p:txBody>
              <a:bodyPr/>
              <a:lstStyle/>
              <a:p>
                <a:r>
                  <a:rPr lang="zh-CN" altLang="en-US">
                    <a:noFill/>
                  </a:rPr>
                  <a:t> </a:t>
                </a:r>
              </a:p>
            </p:txBody>
          </p:sp>
        </mc:Fallback>
      </mc:AlternateContent>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2#df=d0e2c2f6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题型5 铁及其化合物的转化与应用</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668512" y="4709160"/>
            <a:ext cx="1764792" cy="557784"/>
          </a:xfrm>
          <a:prstGeom prst="rect">
            <a:avLst/>
          </a:prstGeom>
          <a:noFill/>
          <a:ln/>
        </p:spPr>
        <p:txBody>
          <a:bodyPr wrap="square" lIns="0" tIns="0" rIns="0" bIns="0" rtlCol="0" anchor="ctr"/>
          <a:lstStyle/>
          <a:p>
            <a:pPr algn="ctr"/>
            <a:r>
              <a:rPr lang="en-US" sz="2400" b="1" i="0" dirty="0">
                <a:solidFill>
                  <a:srgbClr val="639319"/>
                </a:solidFill>
                <a:latin typeface="微软雅黑" pitchFamily="34" charset="0"/>
                <a:ea typeface="微软雅黑" pitchFamily="34" charset="-122"/>
                <a:cs typeface="微软雅黑" pitchFamily="34" charset="-120"/>
              </a:rPr>
              <a:t>化 学</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99616" y="5550408"/>
            <a:ext cx="1618488" cy="256032"/>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161848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16.xml"/><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16.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17.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17.xml"/><Relationship Id="rId5" Type="http://schemas.openxmlformats.org/officeDocument/2006/relationships/image" Target="../media/image35.png"/><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1.xml"/><Relationship Id="rId1" Type="http://schemas.openxmlformats.org/officeDocument/2006/relationships/slideLayout" Target="../slideLayouts/slideLayout20.xml"/><Relationship Id="rId5" Type="http://schemas.openxmlformats.org/officeDocument/2006/relationships/image" Target="../media/image43.png"/><Relationship Id="rId4" Type="http://schemas.openxmlformats.org/officeDocument/2006/relationships/image" Target="../media/image42.png"/></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2.xml"/><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3.xml"/><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4.xml"/><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5.xml"/><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6.xml"/><Relationship Id="rId1" Type="http://schemas.openxmlformats.org/officeDocument/2006/relationships/slideLayout" Target="../slideLayouts/slideLayout22.xml"/><Relationship Id="rId4" Type="http://schemas.openxmlformats.org/officeDocument/2006/relationships/image" Target="../media/image49.png"/></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7.xml"/><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5.xml"/><Relationship Id="rId1" Type="http://schemas.openxmlformats.org/officeDocument/2006/relationships/slideLayout" Target="../slideLayouts/slideLayout12.xml"/><Relationship Id="rId4" Type="http://schemas.openxmlformats.org/officeDocument/2006/relationships/image" Target="../media/image58.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9.xml"/><Relationship Id="rId1" Type="http://schemas.openxmlformats.org/officeDocument/2006/relationships/slideLayout" Target="../slideLayouts/slideLayout12.xml"/><Relationship Id="rId5" Type="http://schemas.openxmlformats.org/officeDocument/2006/relationships/image" Target="../media/image64.png"/><Relationship Id="rId4" Type="http://schemas.openxmlformats.org/officeDocument/2006/relationships/image" Target="../media/image63.png"/></Relationships>
</file>

<file path=ppt/slides/_rels/slide4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1.xml"/><Relationship Id="rId1" Type="http://schemas.openxmlformats.org/officeDocument/2006/relationships/slideLayout" Target="../slideLayouts/slideLayout12.xml"/><Relationship Id="rId5" Type="http://schemas.openxmlformats.org/officeDocument/2006/relationships/image" Target="../media/image68.png"/><Relationship Id="rId4" Type="http://schemas.openxmlformats.org/officeDocument/2006/relationships/image" Target="../media/image67.png"/></Relationships>
</file>

<file path=ppt/slides/_rels/slide4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3.xml"/><Relationship Id="rId1" Type="http://schemas.openxmlformats.org/officeDocument/2006/relationships/slideLayout" Target="../slideLayouts/slideLayout12.xml"/><Relationship Id="rId5" Type="http://schemas.openxmlformats.org/officeDocument/2006/relationships/image" Target="../media/image72.png"/><Relationship Id="rId4" Type="http://schemas.openxmlformats.org/officeDocument/2006/relationships/image" Target="../media/image71.png"/></Relationships>
</file>

<file path=ppt/slides/_rels/slide5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44.xml"/><Relationship Id="rId1" Type="http://schemas.openxmlformats.org/officeDocument/2006/relationships/slideLayout" Target="../slideLayouts/slideLayout12.xml"/><Relationship Id="rId4" Type="http://schemas.openxmlformats.org/officeDocument/2006/relationships/image" Target="../media/image74.png"/></Relationships>
</file>

<file path=ppt/slides/_rels/slide5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46.xml"/><Relationship Id="rId1" Type="http://schemas.openxmlformats.org/officeDocument/2006/relationships/slideLayout" Target="../slideLayouts/slideLayout12.xml"/><Relationship Id="rId4" Type="http://schemas.openxmlformats.org/officeDocument/2006/relationships/image" Target="../media/image77.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7.xml"/><Relationship Id="rId1" Type="http://schemas.openxmlformats.org/officeDocument/2006/relationships/slideLayout" Target="../slideLayouts/slideLayout12.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png"/></Relationships>
</file>

<file path=ppt/slides/_rels/slide5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8.xml"/><Relationship Id="rId1" Type="http://schemas.openxmlformats.org/officeDocument/2006/relationships/slideLayout" Target="../slideLayouts/slideLayout12.xml"/><Relationship Id="rId4" Type="http://schemas.openxmlformats.org/officeDocument/2006/relationships/image" Target="../media/image83.png"/></Relationships>
</file>

<file path=ppt/slides/_rels/slide5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49.xml"/><Relationship Id="rId1" Type="http://schemas.openxmlformats.org/officeDocument/2006/relationships/slideLayout" Target="../slideLayouts/slideLayout12.xml"/><Relationship Id="rId5" Type="http://schemas.openxmlformats.org/officeDocument/2006/relationships/image" Target="../media/image86.png"/><Relationship Id="rId4" Type="http://schemas.openxmlformats.org/officeDocument/2006/relationships/image" Target="../media/image85.png"/></Relationships>
</file>

<file path=ppt/slides/_rels/slide5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50.xml"/><Relationship Id="rId1" Type="http://schemas.openxmlformats.org/officeDocument/2006/relationships/slideLayout" Target="../slideLayouts/slideLayout12.xml"/><Relationship Id="rId4" Type="http://schemas.openxmlformats.org/officeDocument/2006/relationships/image" Target="../media/image88.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51.xml"/><Relationship Id="rId1" Type="http://schemas.openxmlformats.org/officeDocument/2006/relationships/slideLayout" Target="../slideLayouts/slideLayout12.xml"/><Relationship Id="rId5" Type="http://schemas.openxmlformats.org/officeDocument/2006/relationships/image" Target="../media/image91.png"/><Relationship Id="rId4" Type="http://schemas.openxmlformats.org/officeDocument/2006/relationships/image" Target="../media/image90.png"/></Relationships>
</file>

<file path=ppt/slides/_rels/slide61.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53.xml"/><Relationship Id="rId1" Type="http://schemas.openxmlformats.org/officeDocument/2006/relationships/slideLayout" Target="../slideLayouts/slideLayout13.xml"/><Relationship Id="rId4" Type="http://schemas.openxmlformats.org/officeDocument/2006/relationships/image" Target="../media/image94.png"/></Relationships>
</file>

<file path=ppt/slides/_rels/slide64.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55.xml"/><Relationship Id="rId1" Type="http://schemas.openxmlformats.org/officeDocument/2006/relationships/slideLayout" Target="../slideLayouts/slideLayout13.xml"/><Relationship Id="rId4" Type="http://schemas.openxmlformats.org/officeDocument/2006/relationships/image" Target="../media/image97.png"/></Relationships>
</file>

<file path=ppt/slides/_rels/slide67.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4.xml"/><Relationship Id="rId5" Type="http://schemas.openxmlformats.org/officeDocument/2006/relationships/image" Target="../media/image17.png"/><Relationship Id="rId4" Type="http://schemas.openxmlformats.org/officeDocument/2006/relationships/image" Target="../media/image16.png"/></Relationships>
</file>

<file path=ppt/slides/_rels/slide70.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59.xml"/><Relationship Id="rId1" Type="http://schemas.openxmlformats.org/officeDocument/2006/relationships/slideLayout" Target="../slideLayouts/slideLayout13.xml"/><Relationship Id="rId4" Type="http://schemas.openxmlformats.org/officeDocument/2006/relationships/image" Target="../media/image102.png"/></Relationships>
</file>

<file path=ppt/slides/_rels/slide73.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61.xml"/><Relationship Id="rId1" Type="http://schemas.openxmlformats.org/officeDocument/2006/relationships/slideLayout" Target="../slideLayouts/slideLayout13.xml"/><Relationship Id="rId5" Type="http://schemas.openxmlformats.org/officeDocument/2006/relationships/image" Target="../media/image106.png"/><Relationship Id="rId4" Type="http://schemas.openxmlformats.org/officeDocument/2006/relationships/image" Target="../media/image105.png"/></Relationships>
</file>

<file path=ppt/slides/_rels/slide76.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62.xml"/><Relationship Id="rId1" Type="http://schemas.openxmlformats.org/officeDocument/2006/relationships/slideLayout" Target="../slideLayouts/slideLayout13.xml"/><Relationship Id="rId5" Type="http://schemas.openxmlformats.org/officeDocument/2006/relationships/image" Target="../media/image109.png"/><Relationship Id="rId4" Type="http://schemas.openxmlformats.org/officeDocument/2006/relationships/image" Target="../media/image108.png"/></Relationships>
</file>

<file path=ppt/slides/_rels/slide77.xml.rels><?xml version="1.0" encoding="UTF-8" standalone="yes"?>
<Relationships xmlns="http://schemas.openxmlformats.org/package/2006/relationships"><Relationship Id="rId8" Type="http://schemas.openxmlformats.org/officeDocument/2006/relationships/image" Target="../media/image115.png"/><Relationship Id="rId3" Type="http://schemas.openxmlformats.org/officeDocument/2006/relationships/image" Target="../media/image110.png"/><Relationship Id="rId7" Type="http://schemas.openxmlformats.org/officeDocument/2006/relationships/image" Target="../media/image114.png"/><Relationship Id="rId2" Type="http://schemas.openxmlformats.org/officeDocument/2006/relationships/notesSlide" Target="../notesSlides/notesSlide63.xml"/><Relationship Id="rId1" Type="http://schemas.openxmlformats.org/officeDocument/2006/relationships/slideLayout" Target="../slideLayouts/slideLayout13.xml"/><Relationship Id="rId6" Type="http://schemas.openxmlformats.org/officeDocument/2006/relationships/image" Target="../media/image113.png"/><Relationship Id="rId5" Type="http://schemas.openxmlformats.org/officeDocument/2006/relationships/image" Target="../media/image112.png"/><Relationship Id="rId10" Type="http://schemas.openxmlformats.org/officeDocument/2006/relationships/image" Target="../media/image117.png"/><Relationship Id="rId4" Type="http://schemas.openxmlformats.org/officeDocument/2006/relationships/image" Target="../media/image111.png"/><Relationship Id="rId9" Type="http://schemas.openxmlformats.org/officeDocument/2006/relationships/image" Target="../media/image116.png"/></Relationships>
</file>

<file path=ppt/slides/_rels/slide78.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64.xml"/><Relationship Id="rId1" Type="http://schemas.openxmlformats.org/officeDocument/2006/relationships/slideLayout" Target="../slideLayouts/slideLayout13.xml"/><Relationship Id="rId6" Type="http://schemas.openxmlformats.org/officeDocument/2006/relationships/image" Target="../media/image121.png"/><Relationship Id="rId5" Type="http://schemas.openxmlformats.org/officeDocument/2006/relationships/image" Target="../media/image120.png"/><Relationship Id="rId4" Type="http://schemas.openxmlformats.org/officeDocument/2006/relationships/image" Target="../media/image119.png"/></Relationships>
</file>

<file path=ppt/slides/_rels/slide79.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65.xml"/><Relationship Id="rId1" Type="http://schemas.openxmlformats.org/officeDocument/2006/relationships/slideLayout" Target="../slideLayouts/slideLayout13.xml"/><Relationship Id="rId6" Type="http://schemas.openxmlformats.org/officeDocument/2006/relationships/image" Target="../media/image125.png"/><Relationship Id="rId5" Type="http://schemas.openxmlformats.org/officeDocument/2006/relationships/image" Target="../media/image124.png"/><Relationship Id="rId4" Type="http://schemas.openxmlformats.org/officeDocument/2006/relationships/image" Target="../media/image123.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19.png"/></Relationships>
</file>

<file path=ppt/slides/_rels/slide80.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66.xml"/><Relationship Id="rId1" Type="http://schemas.openxmlformats.org/officeDocument/2006/relationships/slideLayout" Target="../slideLayouts/slideLayout13.xml"/><Relationship Id="rId6" Type="http://schemas.openxmlformats.org/officeDocument/2006/relationships/image" Target="../media/image129.png"/><Relationship Id="rId5" Type="http://schemas.openxmlformats.org/officeDocument/2006/relationships/image" Target="../media/image128.png"/><Relationship Id="rId4" Type="http://schemas.openxmlformats.org/officeDocument/2006/relationships/image" Target="../media/image127.png"/></Relationships>
</file>

<file path=ppt/slides/_rels/slide81.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67.xml"/><Relationship Id="rId1" Type="http://schemas.openxmlformats.org/officeDocument/2006/relationships/slideLayout" Target="../slideLayouts/slideLayout13.xml"/><Relationship Id="rId4" Type="http://schemas.openxmlformats.org/officeDocument/2006/relationships/image" Target="../media/image131.png"/></Relationships>
</file>

<file path=ppt/slides/_rels/slide82.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68.xml"/><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15.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P_6#356e100c9?sp=1&amp;pid=ea9d42d84&amp;color=0,0,0&amp;vtp=1&amp;bt=1&amp;bbb=1"/>
          <p:cNvSpPr/>
          <p:nvPr/>
        </p:nvSpPr>
        <p:spPr>
          <a:xfrm>
            <a:off x="722376" y="972000"/>
            <a:ext cx="10753344" cy="379984"/>
          </a:xfrm>
          <a:prstGeom prst="rect">
            <a:avLst/>
          </a:prstGeom>
          <a:noFill/>
          <a:ln/>
        </p:spPr>
        <p:txBody>
          <a:bodyPr wrap="none" lIns="0" tIns="0" rIns="0" bIns="0" rtlCol="0" anchor="t"/>
          <a:lstStyle/>
          <a:p>
            <a:pPr algn="l" latinLnBrk="1">
              <a:lnSpc>
                <a:spcPts val="3300"/>
              </a:lnSpc>
            </a:pPr>
            <a:r>
              <a:rPr lang="en-US" altLang="zh-CN" sz="2000" b="1" i="0" dirty="0">
                <a:solidFill>
                  <a:srgbClr val="000000"/>
                </a:solidFill>
                <a:latin typeface="微软雅黑" pitchFamily="34" charset="0"/>
                <a:ea typeface="微软雅黑" pitchFamily="34" charset="-122"/>
                <a:cs typeface="微软雅黑" pitchFamily="34" charset="-120"/>
              </a:rPr>
              <a:t>1.铁的氢氧化物的制备</a:t>
            </a:r>
            <a:endParaRPr lang="en-US" altLang="zh-CN" sz="2000" dirty="0"/>
          </a:p>
        </p:txBody>
      </p:sp>
      <mc:AlternateContent xmlns:mc="http://schemas.openxmlformats.org/markup-compatibility/2006" xmlns:a14="http://schemas.microsoft.com/office/drawing/2010/main">
        <mc:Choice Requires="a14">
          <p:graphicFrame>
            <p:nvGraphicFramePr>
              <p:cNvPr id="13" name="P_6_BD#356e100c9?colgroup=5,11,22&amp;pid=ea9d42d84&amp;color=0,0,0&amp;vtp=1&amp;bbb=1&amp;hb=1"/>
              <p:cNvGraphicFramePr>
                <a:graphicFrameLocks noGrp="1"/>
              </p:cNvGraphicFramePr>
              <p:nvPr>
                <p:extLst>
                  <p:ext uri="{D42A27DB-BD31-4B8C-83A1-F6EECF244321}">
                    <p14:modId xmlns:p14="http://schemas.microsoft.com/office/powerpoint/2010/main" val="3130076344"/>
                  </p:ext>
                </p:extLst>
              </p:nvPr>
            </p:nvGraphicFramePr>
            <p:xfrm>
              <a:off x="722376" y="1491049"/>
              <a:ext cx="10716768" cy="4764024"/>
            </p:xfrm>
            <a:graphic>
              <a:graphicData uri="http://schemas.openxmlformats.org/drawingml/2006/table">
                <a:tbl>
                  <a:tblPr/>
                  <a:tblGrid>
                    <a:gridCol w="1609344">
                      <a:extLst>
                        <a:ext uri="{9D8B030D-6E8A-4147-A177-3AD203B41FA5}">
                          <a16:colId xmlns:a16="http://schemas.microsoft.com/office/drawing/2014/main" val="20000"/>
                        </a:ext>
                      </a:extLst>
                    </a:gridCol>
                    <a:gridCol w="3136392">
                      <a:extLst>
                        <a:ext uri="{9D8B030D-6E8A-4147-A177-3AD203B41FA5}">
                          <a16:colId xmlns:a16="http://schemas.microsoft.com/office/drawing/2014/main" val="20001"/>
                        </a:ext>
                      </a:extLst>
                    </a:gridCol>
                    <a:gridCol w="5971032">
                      <a:extLst>
                        <a:ext uri="{9D8B030D-6E8A-4147-A177-3AD203B41FA5}">
                          <a16:colId xmlns:a16="http://schemas.microsoft.com/office/drawing/2014/main" val="20002"/>
                        </a:ext>
                      </a:extLst>
                    </a:gridCol>
                  </a:tblGrid>
                  <a:tr h="443992">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化学式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673479">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实验操作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0700"/>
                            </a:lnSpc>
                          </a:pPr>
                          <a:r>
                            <a:rPr lang="en-US" altLang="zh-CN" sz="60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9600"/>
                            </a:lnSpc>
                          </a:pPr>
                          <a:r>
                            <a:rPr lang="en-US" altLang="zh-CN" sz="53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a:t>
                          </a:r>
                          <a:endParaRPr lang="en-US" altLang="zh-CN" sz="900" spc="0" dirty="0">
                            <a:latin typeface="SimSun" panose="02010600030101010101" pitchFamily="2" charset="-122"/>
                          </a:endParaRPr>
                        </a:p>
                        <a:p>
                          <a:pPr algn="l" latinLnBrk="1" hangingPunct="0">
                            <a:lnSpc>
                              <a:spcPts val="3300"/>
                            </a:lnSpc>
                          </a:pPr>
                          <a:r>
                            <a:rPr lang="en-US" altLang="zh-CN" sz="2000" b="0" i="0">
                              <a:solidFill>
                                <a:srgbClr val="000000"/>
                              </a:solidFill>
                              <a:latin typeface="微软雅黑" pitchFamily="34" charset="0"/>
                              <a:ea typeface="微软雅黑" pitchFamily="34" charset="-122"/>
                              <a:cs typeface="微软雅黑" pitchFamily="34" charset="-120"/>
                            </a:rPr>
                            <a:t>注</a:t>
                          </a:r>
                          <a:r>
                            <a:rPr lang="en-US" altLang="zh-CN" sz="2000" b="0" i="0" dirty="0">
                              <a:solidFill>
                                <a:srgbClr val="000000"/>
                              </a:solidFill>
                              <a:latin typeface="微软雅黑" pitchFamily="34" charset="0"/>
                              <a:ea typeface="微软雅黑" pitchFamily="34" charset="-122"/>
                              <a:cs typeface="微软雅黑" pitchFamily="34" charset="-120"/>
                            </a:rPr>
                            <a:t>：长滴管要伸到液面以下</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以隔绝空气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75919">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实验现象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生成红褐色沉淀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生成白色絮状沉淀</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迅速变成灰绿色</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最后变成红</a:t>
                          </a:r>
                        </a:p>
                        <a:p>
                          <a:pPr marL="0" lvl="0" indent="0" algn="l" latinLnBrk="1" hangingPunct="0">
                            <a:lnSpc>
                              <a:spcPts val="3300"/>
                            </a:lnSpc>
                          </a:pPr>
                          <a:r>
                            <a:rPr lang="en-US" altLang="zh-CN" sz="2000" b="0" i="0">
                              <a:solidFill>
                                <a:srgbClr val="000000"/>
                              </a:solidFill>
                              <a:latin typeface="微软雅黑" pitchFamily="34" charset="0"/>
                              <a:ea typeface="微软雅黑" pitchFamily="34" charset="-122"/>
                              <a:cs typeface="微软雅黑" pitchFamily="34" charset="-120"/>
                            </a:rPr>
                            <a:t>褐色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973582">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化学方程式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lvl="0" indent="0" algn="l" latinLnBrk="1" hangingPunct="0">
                            <a:lnSpc>
                              <a:spcPts val="3500"/>
                            </a:lnSpc>
                          </a:pPr>
                          <a14:m>
                            <m:oMath xmlns:m="http://schemas.openxmlformats.org/officeDocument/2006/math">
                              <m:d>
                                <m:dPr>
                                  <m:begChr m:val=""/>
                                  <m:endChr m:val=""/>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NaCl</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700"/>
                            </a:lnSpc>
                          </a:pPr>
                          <a14:m>
                            <m:oMath xmlns:m="http://schemas.openxmlformats.org/officeDocument/2006/math">
                              <m:d>
                                <m:dPr>
                                  <m:begChr m:val=""/>
                                  <m:endChr m:val=""/>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FeSO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sub>
                                  </m:sSub>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p>
                          <a:pPr algn="l" latinLnBrk="1" hangingPunct="0">
                            <a:lnSpc>
                              <a:spcPts val="35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4</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43992">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实验结论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marL="0" indent="0" algn="l" latinLnBrk="1" hangingPunct="0">
                            <a:lnSpc>
                              <a:spcPts val="34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分别可用相对应的可溶性盐与碱溶液反应制得</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且</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容</a:t>
                          </a:r>
                        </a:p>
                        <a:p>
                          <a:pPr marL="0" lv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易被氧化成</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4"/>
                      </a:ext>
                    </a:extLst>
                  </a:tr>
                </a:tbl>
              </a:graphicData>
            </a:graphic>
          </p:graphicFrame>
        </mc:Choice>
        <mc:Fallback xmlns="">
          <p:graphicFrame>
            <p:nvGraphicFramePr>
              <p:cNvPr id="13" name="P_6_BD#356e100c9?colgroup=5,11,22&amp;pid=ea9d42d84&amp;color=0,0,0&amp;vtp=1&amp;bbb=1&amp;hb=1"/>
              <p:cNvGraphicFramePr>
                <a:graphicFrameLocks noGrp="1"/>
              </p:cNvGraphicFramePr>
              <p:nvPr>
                <p:extLst>
                  <p:ext uri="{D42A27DB-BD31-4B8C-83A1-F6EECF244321}">
                    <p14:modId xmlns:p14="http://schemas.microsoft.com/office/powerpoint/2010/main" val="3130076344"/>
                  </p:ext>
                </p:extLst>
              </p:nvPr>
            </p:nvGraphicFramePr>
            <p:xfrm>
              <a:off x="722376" y="1491049"/>
              <a:ext cx="10716768" cy="4764024"/>
            </p:xfrm>
            <a:graphic>
              <a:graphicData uri="http://schemas.openxmlformats.org/drawingml/2006/table">
                <a:tbl>
                  <a:tblPr/>
                  <a:tblGrid>
                    <a:gridCol w="1609344">
                      <a:extLst>
                        <a:ext uri="{9D8B030D-6E8A-4147-A177-3AD203B41FA5}">
                          <a16:colId xmlns:a16="http://schemas.microsoft.com/office/drawing/2014/main" val="20000"/>
                        </a:ext>
                      </a:extLst>
                    </a:gridCol>
                    <a:gridCol w="3136392">
                      <a:extLst>
                        <a:ext uri="{9D8B030D-6E8A-4147-A177-3AD203B41FA5}">
                          <a16:colId xmlns:a16="http://schemas.microsoft.com/office/drawing/2014/main" val="20001"/>
                        </a:ext>
                      </a:extLst>
                    </a:gridCol>
                    <a:gridCol w="5971032">
                      <a:extLst>
                        <a:ext uri="{9D8B030D-6E8A-4147-A177-3AD203B41FA5}">
                          <a16:colId xmlns:a16="http://schemas.microsoft.com/office/drawing/2014/main" val="20002"/>
                        </a:ext>
                      </a:extLst>
                    </a:gridCol>
                  </a:tblGrid>
                  <a:tr h="443992">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化学式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51456" t="-1370" r="-190680" b="-100684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79592" t="-1370" r="-204" b="-1006849"/>
                          </a:stretch>
                        </a:blipFill>
                      </a:tcPr>
                    </a:tc>
                    <a:extLst>
                      <a:ext uri="{0D108BD9-81ED-4DB2-BD59-A6C34878D82A}">
                        <a16:rowId xmlns:a16="http://schemas.microsoft.com/office/drawing/2014/main" val="10000"/>
                      </a:ext>
                    </a:extLst>
                  </a:tr>
                  <a:tr h="1673479">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实验操作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0700"/>
                            </a:lnSpc>
                          </a:pPr>
                          <a:r>
                            <a:rPr lang="en-US" altLang="zh-CN" sz="60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9600"/>
                            </a:lnSpc>
                          </a:pPr>
                          <a:r>
                            <a:rPr lang="en-US" altLang="zh-CN" sz="53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a:t>
                          </a:r>
                          <a:endParaRPr lang="en-US" altLang="zh-CN" sz="900" spc="0" dirty="0">
                            <a:latin typeface="SimSun" panose="02010600030101010101" pitchFamily="2" charset="-122"/>
                          </a:endParaRPr>
                        </a:p>
                        <a:p>
                          <a:pPr algn="l" latinLnBrk="1" hangingPunct="0">
                            <a:lnSpc>
                              <a:spcPts val="3300"/>
                            </a:lnSpc>
                          </a:pPr>
                          <a:r>
                            <a:rPr lang="en-US" altLang="zh-CN" sz="2000" b="0" i="0">
                              <a:solidFill>
                                <a:srgbClr val="000000"/>
                              </a:solidFill>
                              <a:latin typeface="微软雅黑" pitchFamily="34" charset="0"/>
                              <a:ea typeface="微软雅黑" pitchFamily="34" charset="-122"/>
                              <a:cs typeface="微软雅黑" pitchFamily="34" charset="-120"/>
                            </a:rPr>
                            <a:t>注</a:t>
                          </a:r>
                          <a:r>
                            <a:rPr lang="en-US" altLang="zh-CN" sz="2000" b="0" i="0" dirty="0">
                              <a:solidFill>
                                <a:srgbClr val="000000"/>
                              </a:solidFill>
                              <a:latin typeface="微软雅黑" pitchFamily="34" charset="0"/>
                              <a:ea typeface="微软雅黑" pitchFamily="34" charset="-122"/>
                              <a:cs typeface="微软雅黑" pitchFamily="34" charset="-120"/>
                            </a:rPr>
                            <a:t>：长滴管要伸到液面以下</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以隔绝空气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75919">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实验现象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生成红褐色沉淀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生成白色絮状沉淀</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迅速变成灰绿色</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最后变成红</a:t>
                          </a:r>
                        </a:p>
                        <a:p>
                          <a:pPr marL="0" lvl="0" indent="0" algn="l" latinLnBrk="1" hangingPunct="0">
                            <a:lnSpc>
                              <a:spcPts val="3300"/>
                            </a:lnSpc>
                          </a:pPr>
                          <a:r>
                            <a:rPr lang="en-US" altLang="zh-CN" sz="2000" b="0" i="0">
                              <a:solidFill>
                                <a:srgbClr val="000000"/>
                              </a:solidFill>
                              <a:latin typeface="微软雅黑" pitchFamily="34" charset="0"/>
                              <a:ea typeface="微软雅黑" pitchFamily="34" charset="-122"/>
                              <a:cs typeface="微软雅黑" pitchFamily="34" charset="-120"/>
                            </a:rPr>
                            <a:t>褐色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973582">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化学方程式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51456" t="-308125" r="-190680" b="-97500"/>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79592" t="-308125" r="-204" b="-97500"/>
                          </a:stretch>
                        </a:blipFill>
                      </a:tcPr>
                    </a:tc>
                    <a:extLst>
                      <a:ext uri="{0D108BD9-81ED-4DB2-BD59-A6C34878D82A}">
                        <a16:rowId xmlns:a16="http://schemas.microsoft.com/office/drawing/2014/main" val="10003"/>
                      </a:ext>
                    </a:extLst>
                  </a:tr>
                  <a:tr h="797052">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实验结论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7726" t="-498473" r="-134" b="-19084"/>
                          </a:stretch>
                        </a:blipFill>
                      </a:tcPr>
                    </a:tc>
                    <a:tc hMerge="1">
                      <a:txBody>
                        <a:bodyPr/>
                        <a:lstStyle/>
                        <a:p>
                          <a:endParaRPr lang="zh-CN"/>
                        </a:p>
                      </a:txBody>
                      <a:tcPr/>
                    </a:tc>
                    <a:extLst>
                      <a:ext uri="{0D108BD9-81ED-4DB2-BD59-A6C34878D82A}">
                        <a16:rowId xmlns:a16="http://schemas.microsoft.com/office/drawing/2014/main" val="10004"/>
                      </a:ext>
                    </a:extLst>
                  </a:tr>
                </a:tbl>
              </a:graphicData>
            </a:graphic>
          </p:graphicFrame>
        </mc:Fallback>
      </mc:AlternateContent>
      <p:pic>
        <p:nvPicPr>
          <p:cNvPr id="4" name="P_6_BD#356e100c9.table_image?tii=3&amp;pid=ea9d42d84&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534156" y="2168277"/>
            <a:ext cx="731520" cy="12070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P_6_BD#356e100c9.table_image?tii=4&amp;pid=ea9d42d84&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078724" y="1966791"/>
            <a:ext cx="749808" cy="121615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356e100c9?sp=1&amp;pid=ea9d42d84&amp;color=0,0,0&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1" i="0" dirty="0">
                    <a:solidFill>
                      <a:srgbClr val="000000"/>
                    </a:solidFill>
                    <a:latin typeface="微软雅黑" pitchFamily="34" charset="0"/>
                    <a:ea typeface="微软雅黑" pitchFamily="34" charset="-122"/>
                    <a:cs typeface="微软雅黑" pitchFamily="34" charset="-120"/>
                  </a:rPr>
                  <a:t>2.</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1" i="0" dirty="0">
                    <a:solidFill>
                      <a:srgbClr val="000000"/>
                    </a:solidFill>
                    <a:latin typeface="微软雅黑" pitchFamily="34" charset="0"/>
                    <a:ea typeface="微软雅黑" pitchFamily="34" charset="-122"/>
                    <a:cs typeface="微软雅黑" pitchFamily="34" charset="-120"/>
                  </a:rPr>
                  <a:t>和</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1" i="0" dirty="0">
                    <a:solidFill>
                      <a:srgbClr val="000000"/>
                    </a:solidFill>
                    <a:latin typeface="微软雅黑" pitchFamily="34" charset="0"/>
                    <a:ea typeface="微软雅黑" pitchFamily="34" charset="-122"/>
                    <a:cs typeface="微软雅黑" pitchFamily="34" charset="-120"/>
                  </a:rPr>
                  <a:t>的比较</a:t>
                </a:r>
                <a:endParaRPr lang="en-US" altLang="zh-CN" sz="2000" dirty="0"/>
              </a:p>
            </p:txBody>
          </p:sp>
        </mc:Choice>
        <mc:Fallback xmlns="">
          <p:sp>
            <p:nvSpPr>
              <p:cNvPr id="2" name="P_6#356e100c9?sp=1&amp;pid=ea9d42d84&amp;color=0,0,0&amp;vtp=1&amp;bt=1&amp;bbb=1"/>
              <p:cNvSpPr>
                <a:spLocks noRot="1" noChangeAspect="1" noMove="1" noResize="1" noEditPoints="1" noAdjustHandles="1" noChangeArrowheads="1" noChangeShapeType="1" noTextEdit="1"/>
              </p:cNvSpPr>
              <p:nvPr/>
            </p:nvSpPr>
            <p:spPr>
              <a:xfrm>
                <a:off x="722376" y="972000"/>
                <a:ext cx="10753344" cy="399034"/>
              </a:xfrm>
              <a:prstGeom prst="rect">
                <a:avLst/>
              </a:prstGeom>
              <a:blipFill>
                <a:blip r:embed="rId3"/>
                <a:stretch>
                  <a:fillRect l="-1474" b="-378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4" name="P_6_BD#356e100c9?colgroup=10,14,14&amp;pid=ea9d42d84&amp;color=0,0,0&amp;vtp=1&amp;bbb=1&amp;hb=1"/>
              <p:cNvGraphicFramePr>
                <a:graphicFrameLocks noGrp="1"/>
              </p:cNvGraphicFramePr>
              <p:nvPr>
                <p:extLst>
                  <p:ext uri="{D42A27DB-BD31-4B8C-83A1-F6EECF244321}">
                    <p14:modId xmlns:p14="http://schemas.microsoft.com/office/powerpoint/2010/main" val="3478157227"/>
                  </p:ext>
                </p:extLst>
              </p:nvPr>
            </p:nvGraphicFramePr>
            <p:xfrm>
              <a:off x="722376" y="1499939"/>
              <a:ext cx="10707624" cy="3357817"/>
            </p:xfrm>
            <a:graphic>
              <a:graphicData uri="http://schemas.openxmlformats.org/drawingml/2006/table">
                <a:tbl>
                  <a:tblPr/>
                  <a:tblGrid>
                    <a:gridCol w="832104">
                      <a:extLst>
                        <a:ext uri="{9D8B030D-6E8A-4147-A177-3AD203B41FA5}">
                          <a16:colId xmlns:a16="http://schemas.microsoft.com/office/drawing/2014/main" val="20000"/>
                        </a:ext>
                      </a:extLst>
                    </a:gridCol>
                    <a:gridCol w="2020824">
                      <a:extLst>
                        <a:ext uri="{9D8B030D-6E8A-4147-A177-3AD203B41FA5}">
                          <a16:colId xmlns:a16="http://schemas.microsoft.com/office/drawing/2014/main" val="20001"/>
                        </a:ext>
                      </a:extLst>
                    </a:gridCol>
                    <a:gridCol w="3895344">
                      <a:extLst>
                        <a:ext uri="{9D8B030D-6E8A-4147-A177-3AD203B41FA5}">
                          <a16:colId xmlns:a16="http://schemas.microsoft.com/office/drawing/2014/main" val="20002"/>
                        </a:ext>
                      </a:extLst>
                    </a:gridCol>
                    <a:gridCol w="3959352">
                      <a:extLst>
                        <a:ext uri="{9D8B030D-6E8A-4147-A177-3AD203B41FA5}">
                          <a16:colId xmlns:a16="http://schemas.microsoft.com/office/drawing/2014/main" val="20003"/>
                        </a:ext>
                      </a:extLst>
                    </a:gridCol>
                  </a:tblGrid>
                  <a:tr h="421132">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化学式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ctr" latinLnBrk="1" hangingPunct="0">
                            <a:lnSpc>
                              <a:spcPts val="3000"/>
                            </a:lnSpc>
                          </a:pPr>
                          <a14:m>
                            <m:oMath xmlns:m="http://schemas.openxmlformats.org/officeDocument/2006/math">
                              <m:r>
                                <m:rPr>
                                  <m:sty m:val="p"/>
                                </m:rP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1"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1"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色</a:t>
                          </a:r>
                          <a:r>
                            <a:rPr lang="en-US" altLang="zh-CN" sz="2000" b="1" i="0" spc="-100" dirty="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态</a:t>
                          </a:r>
                          <a:r>
                            <a:rPr lang="en-US" altLang="zh-CN" sz="2000" b="1" i="0" spc="-100">
                              <a:solidFill>
                                <a:srgbClr val="000000"/>
                              </a:solidFill>
                              <a:latin typeface="微软雅黑" pitchFamily="34" charset="0"/>
                              <a:ea typeface="微软雅黑" pitchFamily="34" charset="-122"/>
                              <a:cs typeface="微软雅黑" pitchFamily="34" charset="-120"/>
                            </a:rPr>
                            <a:t>、</a:t>
                          </a:r>
                          <a:r>
                            <a:rPr lang="en-US" altLang="zh-CN" sz="2000" b="1" i="0">
                              <a:solidFill>
                                <a:srgbClr val="000000"/>
                              </a:solidFill>
                              <a:latin typeface="微软雅黑" pitchFamily="34" charset="0"/>
                              <a:ea typeface="微软雅黑" pitchFamily="34" charset="-122"/>
                              <a:cs typeface="微软雅黑" pitchFamily="34" charset="-120"/>
                            </a:rPr>
                            <a:t>溶解性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白色固体</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难溶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红褐色固体</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难溶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06514">
                    <a:tc rowSpan="3">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与酸</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dirty="0">
                              <a:solidFill>
                                <a:srgbClr val="000000"/>
                              </a:solidFill>
                              <a:latin typeface="微软雅黑" pitchFamily="34" charset="0"/>
                              <a:ea typeface="微软雅黑" pitchFamily="34" charset="-122"/>
                              <a:cs typeface="微软雅黑" pitchFamily="34" charset="-120"/>
                            </a:rPr>
                            <a:t>非氧化性酸</a:t>
                          </a:r>
                          <a:r>
                            <a:rPr lang="en-US" altLang="zh-CN" sz="2000" b="1" i="0">
                              <a:solidFill>
                                <a:srgbClr val="000000"/>
                              </a:solidFill>
                              <a:latin typeface="微软雅黑" pitchFamily="34" charset="0"/>
                              <a:ea typeface="微软雅黑" pitchFamily="34" charset="-122"/>
                              <a:cs typeface="微软雅黑" pitchFamily="34" charset="-120"/>
                            </a:rPr>
                            <a:t>：如</a:t>
                          </a:r>
                        </a:p>
                        <a:p>
                          <a:pPr marL="0" lvl="0" indent="0"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3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3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51916">
                    <a:tc vMerge="1">
                      <a:txBody>
                        <a:bodyPr/>
                        <a:lstStyle/>
                        <a:p>
                          <a:endParaRPr lang="zh-CN"/>
                        </a:p>
                      </a:txBody>
                      <a:tcPr/>
                    </a:tc>
                    <a:tc>
                      <a:txBody>
                        <a:bodyPr/>
                        <a:lstStyle/>
                        <a:p>
                          <a:pPr marL="0" indent="0" algn="ctr" latinLnBrk="1" hangingPunct="0">
                            <a:lnSpc>
                              <a:spcPts val="3200"/>
                            </a:lnSpc>
                          </a:pPr>
                          <a:r>
                            <a:rPr lang="en-US" altLang="zh-CN" sz="2000" b="1" i="0" dirty="0">
                              <a:solidFill>
                                <a:srgbClr val="000000"/>
                              </a:solidFill>
                              <a:latin typeface="微软雅黑" pitchFamily="34" charset="0"/>
                              <a:ea typeface="微软雅黑" pitchFamily="34" charset="-122"/>
                              <a:cs typeface="微软雅黑" pitchFamily="34" charset="-120"/>
                            </a:rPr>
                            <a:t>氧化性酸</a:t>
                          </a:r>
                          <a:r>
                            <a:rPr lang="en-US" altLang="zh-CN" sz="2000" b="1" i="0">
                              <a:solidFill>
                                <a:srgbClr val="000000"/>
                              </a:solidFill>
                              <a:latin typeface="微软雅黑" pitchFamily="34" charset="0"/>
                              <a:ea typeface="微软雅黑" pitchFamily="34" charset="-122"/>
                              <a:cs typeface="微软雅黑" pitchFamily="34" charset="-120"/>
                            </a:rPr>
                            <a:t>：如</a:t>
                          </a:r>
                        </a:p>
                        <a:p>
                          <a:pPr marL="0" lvl="0" indent="0"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HNO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lvl="0" indent="0" algn="l" latinLnBrk="1" hangingPunct="0">
                            <a:lnSpc>
                              <a:spcPts val="3200"/>
                            </a:lnSpc>
                          </a:pPr>
                          <a14:m>
                            <m:oMath xmlns:m="http://schemas.openxmlformats.org/officeDocument/2006/math">
                              <m:d>
                                <m:dPr>
                                  <m:begChr m:val=""/>
                                  <m:endChr m:val=""/>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Sup>
                                    <m:sSub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+10</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3</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↑+8</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同上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51916">
                    <a:tc vMerge="1">
                      <a:txBody>
                        <a:bodyPr/>
                        <a:lstStyle/>
                        <a:p>
                          <a:endParaRPr lang="zh-CN"/>
                        </a:p>
                      </a:txBody>
                      <a:tcPr/>
                    </a:tc>
                    <a:tc>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还原性酸：如</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HI</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3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lvl="0" indent="0" algn="l" latinLnBrk="1" hangingPunct="0">
                            <a:lnSpc>
                              <a:spcPts val="32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I</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+6</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2</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I</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+6</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Choice>
        <mc:Fallback xmlns="">
          <p:graphicFrame>
            <p:nvGraphicFramePr>
              <p:cNvPr id="14" name="P_6_BD#356e100c9?colgroup=10,14,14&amp;pid=ea9d42d84&amp;color=0,0,0&amp;vtp=1&amp;bbb=1&amp;hb=1"/>
              <p:cNvGraphicFramePr>
                <a:graphicFrameLocks noGrp="1"/>
              </p:cNvGraphicFramePr>
              <p:nvPr>
                <p:extLst>
                  <p:ext uri="{D42A27DB-BD31-4B8C-83A1-F6EECF244321}">
                    <p14:modId xmlns:p14="http://schemas.microsoft.com/office/powerpoint/2010/main" val="3478157227"/>
                  </p:ext>
                </p:extLst>
              </p:nvPr>
            </p:nvGraphicFramePr>
            <p:xfrm>
              <a:off x="722376" y="1499939"/>
              <a:ext cx="10707624" cy="3357817"/>
            </p:xfrm>
            <a:graphic>
              <a:graphicData uri="http://schemas.openxmlformats.org/drawingml/2006/table">
                <a:tbl>
                  <a:tblPr/>
                  <a:tblGrid>
                    <a:gridCol w="832104">
                      <a:extLst>
                        <a:ext uri="{9D8B030D-6E8A-4147-A177-3AD203B41FA5}">
                          <a16:colId xmlns:a16="http://schemas.microsoft.com/office/drawing/2014/main" val="20000"/>
                        </a:ext>
                      </a:extLst>
                    </a:gridCol>
                    <a:gridCol w="2020824">
                      <a:extLst>
                        <a:ext uri="{9D8B030D-6E8A-4147-A177-3AD203B41FA5}">
                          <a16:colId xmlns:a16="http://schemas.microsoft.com/office/drawing/2014/main" val="20001"/>
                        </a:ext>
                      </a:extLst>
                    </a:gridCol>
                    <a:gridCol w="3895344">
                      <a:extLst>
                        <a:ext uri="{9D8B030D-6E8A-4147-A177-3AD203B41FA5}">
                          <a16:colId xmlns:a16="http://schemas.microsoft.com/office/drawing/2014/main" val="20002"/>
                        </a:ext>
                      </a:extLst>
                    </a:gridCol>
                    <a:gridCol w="3959352">
                      <a:extLst>
                        <a:ext uri="{9D8B030D-6E8A-4147-A177-3AD203B41FA5}">
                          <a16:colId xmlns:a16="http://schemas.microsoft.com/office/drawing/2014/main" val="20003"/>
                        </a:ext>
                      </a:extLst>
                    </a:gridCol>
                  </a:tblGrid>
                  <a:tr h="421132">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化学式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73396" t="-1449" r="-102034" b="-70434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70462" t="-1449" r="-308" b="-704348"/>
                          </a:stretch>
                        </a:blipFill>
                      </a:tcPr>
                    </a:tc>
                    <a:extLst>
                      <a:ext uri="{0D108BD9-81ED-4DB2-BD59-A6C34878D82A}">
                        <a16:rowId xmlns:a16="http://schemas.microsoft.com/office/drawing/2014/main" val="10000"/>
                      </a:ext>
                    </a:extLst>
                  </a:tr>
                  <a:tr h="426339">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色</a:t>
                          </a:r>
                          <a:r>
                            <a:rPr lang="en-US" altLang="zh-CN" sz="2000" b="1" i="0" spc="-100" dirty="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态</a:t>
                          </a:r>
                          <a:r>
                            <a:rPr lang="en-US" altLang="zh-CN" sz="2000" b="1" i="0" spc="-100">
                              <a:solidFill>
                                <a:srgbClr val="000000"/>
                              </a:solidFill>
                              <a:latin typeface="微软雅黑" pitchFamily="34" charset="0"/>
                              <a:ea typeface="微软雅黑" pitchFamily="34" charset="-122"/>
                              <a:cs typeface="微软雅黑" pitchFamily="34" charset="-120"/>
                            </a:rPr>
                            <a:t>、</a:t>
                          </a:r>
                          <a:r>
                            <a:rPr lang="en-US" altLang="zh-CN" sz="2000" b="1" i="0">
                              <a:solidFill>
                                <a:srgbClr val="000000"/>
                              </a:solidFill>
                              <a:latin typeface="微软雅黑" pitchFamily="34" charset="0"/>
                              <a:ea typeface="微软雅黑" pitchFamily="34" charset="-122"/>
                              <a:cs typeface="微软雅黑" pitchFamily="34" charset="-120"/>
                            </a:rPr>
                            <a:t>溶解性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白色固体</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难溶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红褐色固体</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难溶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06514">
                    <a:tc rowSpan="3">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与酸</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1692" t="-106061" r="-390030" b="-21515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73396" t="-106061" r="-102034" b="-21515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70462" t="-106061" r="-308" b="-215152"/>
                          </a:stretch>
                        </a:blipFill>
                      </a:tcPr>
                    </a:tc>
                    <a:extLst>
                      <a:ext uri="{0D108BD9-81ED-4DB2-BD59-A6C34878D82A}">
                        <a16:rowId xmlns:a16="http://schemas.microsoft.com/office/drawing/2014/main" val="10002"/>
                      </a:ext>
                    </a:extLst>
                  </a:tr>
                  <a:tr h="851916">
                    <a:tc vMerge="1">
                      <a:txBody>
                        <a:bodyPr/>
                        <a:lstStyle/>
                        <a:p>
                          <a:endParaRPr lang="zh-CN"/>
                        </a:p>
                      </a:txBody>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1692" t="-194286" r="-390030" b="-10285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73396" t="-194286" r="-102034" b="-102857"/>
                          </a:stretch>
                        </a:blipFill>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同上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51916">
                    <a:tc vMerge="1">
                      <a:txBody>
                        <a:bodyPr/>
                        <a:lstStyle/>
                        <a:p>
                          <a:endParaRPr lang="zh-CN"/>
                        </a:p>
                      </a:txBody>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1692" t="-294286" r="-390030" b="-285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73396" t="-294286" r="-102034" b="-285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70462" t="-294286" r="-308" b="-2857"/>
                          </a:stretch>
                        </a:blipFill>
                      </a:tcPr>
                    </a:tc>
                    <a:extLst>
                      <a:ext uri="{0D108BD9-81ED-4DB2-BD59-A6C34878D82A}">
                        <a16:rowId xmlns:a16="http://schemas.microsoft.com/office/drawing/2014/main" val="10004"/>
                      </a:ext>
                    </a:extLst>
                  </a:tr>
                </a:tbl>
              </a:graphicData>
            </a:graphic>
          </p:graphicFrame>
        </mc:Fallback>
      </mc:AlternateContent>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5" name="P_6_BD#356e100c9?colgroup=10,14,14&amp;pid=ea9d42d84&amp;color=0,0,0&amp;mp=1&amp;vtp=1&amp;bt=1&amp;bbb=1&amp;hb=1"/>
              <p:cNvGraphicFramePr>
                <a:graphicFrameLocks noGrp="1"/>
              </p:cNvGraphicFramePr>
              <p:nvPr>
                <p:extLst>
                  <p:ext uri="{D42A27DB-BD31-4B8C-83A1-F6EECF244321}">
                    <p14:modId xmlns:p14="http://schemas.microsoft.com/office/powerpoint/2010/main" val="2646940921"/>
                  </p:ext>
                </p:extLst>
              </p:nvPr>
            </p:nvGraphicFramePr>
            <p:xfrm>
              <a:off x="722376" y="1494478"/>
              <a:ext cx="10752574" cy="3207767"/>
            </p:xfrm>
            <a:graphic>
              <a:graphicData uri="http://schemas.openxmlformats.org/drawingml/2006/table">
                <a:tbl>
                  <a:tblPr/>
                  <a:tblGrid>
                    <a:gridCol w="2845622">
                      <a:extLst>
                        <a:ext uri="{9D8B030D-6E8A-4147-A177-3AD203B41FA5}">
                          <a16:colId xmlns:a16="http://schemas.microsoft.com/office/drawing/2014/main" val="20000"/>
                        </a:ext>
                      </a:extLst>
                    </a:gridCol>
                    <a:gridCol w="97400">
                      <a:extLst>
                        <a:ext uri="{9D8B030D-6E8A-4147-A177-3AD203B41FA5}">
                          <a16:colId xmlns:a16="http://schemas.microsoft.com/office/drawing/2014/main" val="20001"/>
                        </a:ext>
                      </a:extLst>
                    </a:gridCol>
                    <a:gridCol w="3872956">
                      <a:extLst>
                        <a:ext uri="{9D8B030D-6E8A-4147-A177-3AD203B41FA5}">
                          <a16:colId xmlns:a16="http://schemas.microsoft.com/office/drawing/2014/main" val="20002"/>
                        </a:ext>
                      </a:extLst>
                    </a:gridCol>
                    <a:gridCol w="3936596">
                      <a:extLst>
                        <a:ext uri="{9D8B030D-6E8A-4147-A177-3AD203B41FA5}">
                          <a16:colId xmlns:a16="http://schemas.microsoft.com/office/drawing/2014/main" val="20003"/>
                        </a:ext>
                      </a:extLst>
                    </a:gridCol>
                  </a:tblGrid>
                  <a:tr h="421132">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化学式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ctr" latinLnBrk="1" hangingPunct="0">
                            <a:lnSpc>
                              <a:spcPts val="3000"/>
                            </a:lnSpc>
                          </a:pPr>
                          <a14:m>
                            <m:oMath xmlns:m="http://schemas.openxmlformats.org/officeDocument/2006/math">
                              <m:r>
                                <m:rPr>
                                  <m:sty m:val="p"/>
                                </m:rP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1"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1"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023811">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稳定性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marL="0" lvl="0" indent="0" algn="l" latinLnBrk="1" hangingPunct="0">
                            <a:lnSpc>
                              <a:spcPts val="32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4</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受热分解：</a:t>
                          </a:r>
                          <a:endParaRPr lang="en-US" altLang="zh-CN" sz="1200" dirty="0"/>
                        </a:p>
                        <a:p>
                          <a:pPr algn="l"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2000">
                                                <a:solidFill>
                                                  <a:srgbClr val="000000"/>
                                                </a:solidFill>
                                                <a:latin typeface="Cambria Math" panose="02040503050406030204" pitchFamily="18" charset="0"/>
                                              </a:rPr>
                                              <m:t>   △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296226">
                    <a:tc gridSpan="2">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制备(可溶性盐与碱溶液</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marL="0" indent="0" algn="l" latinLnBrk="1" hangingPunct="0">
                            <a:lnSpc>
                              <a:spcPts val="3500"/>
                            </a:lnSpc>
                          </a:pPr>
                          <a14:m>
                            <m:oMath xmlns:m="http://schemas.openxmlformats.org/officeDocument/2006/math">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d>
                                <m:dPr>
                                  <m:begChr m:val=""/>
                                  <m:endChr m:val=""/>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p>
                          <a:pPr marL="0" lvl="0" indent="0" algn="l" latinLnBrk="1" hangingPunct="0">
                            <a:lnSpc>
                              <a:spcPts val="3200"/>
                            </a:lnSpc>
                          </a:pPr>
                          <a14:m>
                            <m:oMath xmlns:m="http://schemas.openxmlformats.org/officeDocument/2006/math">
                              <m:d>
                                <m:dPr>
                                  <m:begChr m:val=""/>
                                  <m:endChr m:val=""/>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dPr>
                                <m:e>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SubSup>
                                    <m:sSub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up>
                                  </m:sSubSup>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500"/>
                            </a:lnSpc>
                          </a:pPr>
                          <a14:m>
                            <m:oMath xmlns:m="http://schemas.openxmlformats.org/officeDocument/2006/math">
                              <m:d>
                                <m:dPr>
                                  <m:begChr m:val=""/>
                                  <m:endChr m:val=""/>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dPr>
                                <m:e>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p>
                          <a:pPr marL="0" lvl="0" indent="0" algn="l" latinLnBrk="1" hangingPunct="0">
                            <a:lnSpc>
                              <a:spcPts val="3200"/>
                            </a:lnSpc>
                          </a:pPr>
                          <a14:m>
                            <m:oMath xmlns:m="http://schemas.openxmlformats.org/officeDocument/2006/math">
                              <m:d>
                                <m:dPr>
                                  <m:begChr m:val=""/>
                                  <m:endChr m:val=""/>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dPr>
                                <m:e>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SubSup>
                                    <m:sSub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up>
                                  </m:sSubSup>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66598">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转化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gridSpan="2">
                      <a:txBody>
                        <a:bodyPr/>
                        <a:lstStyle/>
                        <a:p>
                          <a:pPr algn="ctr" latinLnBrk="1" hangingPunct="0">
                            <a:lnSpc>
                              <a:spcPts val="33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4</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3"/>
                      </a:ext>
                    </a:extLst>
                  </a:tr>
                </a:tbl>
              </a:graphicData>
            </a:graphic>
          </p:graphicFrame>
        </mc:Choice>
        <mc:Fallback xmlns="">
          <p:graphicFrame>
            <p:nvGraphicFramePr>
              <p:cNvPr id="15" name="P_6_BD#356e100c9?colgroup=10,14,14&amp;pid=ea9d42d84&amp;color=0,0,0&amp;mp=1&amp;vtp=1&amp;bt=1&amp;bbb=1&amp;hb=1"/>
              <p:cNvGraphicFramePr>
                <a:graphicFrameLocks noGrp="1"/>
              </p:cNvGraphicFramePr>
              <p:nvPr>
                <p:extLst>
                  <p:ext uri="{D42A27DB-BD31-4B8C-83A1-F6EECF244321}">
                    <p14:modId xmlns:p14="http://schemas.microsoft.com/office/powerpoint/2010/main" val="2646940921"/>
                  </p:ext>
                </p:extLst>
              </p:nvPr>
            </p:nvGraphicFramePr>
            <p:xfrm>
              <a:off x="722376" y="1494478"/>
              <a:ext cx="10752574" cy="3207767"/>
            </p:xfrm>
            <a:graphic>
              <a:graphicData uri="http://schemas.openxmlformats.org/drawingml/2006/table">
                <a:tbl>
                  <a:tblPr/>
                  <a:tblGrid>
                    <a:gridCol w="2845622">
                      <a:extLst>
                        <a:ext uri="{9D8B030D-6E8A-4147-A177-3AD203B41FA5}">
                          <a16:colId xmlns:a16="http://schemas.microsoft.com/office/drawing/2014/main" val="20000"/>
                        </a:ext>
                      </a:extLst>
                    </a:gridCol>
                    <a:gridCol w="97400">
                      <a:extLst>
                        <a:ext uri="{9D8B030D-6E8A-4147-A177-3AD203B41FA5}">
                          <a16:colId xmlns:a16="http://schemas.microsoft.com/office/drawing/2014/main" val="20001"/>
                        </a:ext>
                      </a:extLst>
                    </a:gridCol>
                    <a:gridCol w="3872956">
                      <a:extLst>
                        <a:ext uri="{9D8B030D-6E8A-4147-A177-3AD203B41FA5}">
                          <a16:colId xmlns:a16="http://schemas.microsoft.com/office/drawing/2014/main" val="20002"/>
                        </a:ext>
                      </a:extLst>
                    </a:gridCol>
                    <a:gridCol w="3936596">
                      <a:extLst>
                        <a:ext uri="{9D8B030D-6E8A-4147-A177-3AD203B41FA5}">
                          <a16:colId xmlns:a16="http://schemas.microsoft.com/office/drawing/2014/main" val="20003"/>
                        </a:ext>
                      </a:extLst>
                    </a:gridCol>
                  </a:tblGrid>
                  <a:tr h="421132">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化学式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76101" t="-1449" r="-101730" b="-68550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73375" t="-1449" r="-155" b="-685507"/>
                          </a:stretch>
                        </a:blipFill>
                      </a:tcPr>
                    </a:tc>
                    <a:extLst>
                      <a:ext uri="{0D108BD9-81ED-4DB2-BD59-A6C34878D82A}">
                        <a16:rowId xmlns:a16="http://schemas.microsoft.com/office/drawing/2014/main" val="10000"/>
                      </a:ext>
                    </a:extLst>
                  </a:tr>
                  <a:tr h="1023811">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稳定性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76101" t="-41667" r="-101730" b="-18154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73375" t="-41667" r="-155" b="-181548"/>
                          </a:stretch>
                        </a:blipFill>
                      </a:tcPr>
                    </a:tc>
                    <a:extLst>
                      <a:ext uri="{0D108BD9-81ED-4DB2-BD59-A6C34878D82A}">
                        <a16:rowId xmlns:a16="http://schemas.microsoft.com/office/drawing/2014/main" val="10001"/>
                      </a:ext>
                    </a:extLst>
                  </a:tr>
                  <a:tr h="1296226">
                    <a:tc gridSpan="2">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制备(可溶性盐与碱溶液</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76101" t="-111737" r="-101730" b="-4319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73375" t="-111737" r="-155" b="-43192"/>
                          </a:stretch>
                        </a:blipFill>
                      </a:tcPr>
                    </a:tc>
                    <a:extLst>
                      <a:ext uri="{0D108BD9-81ED-4DB2-BD59-A6C34878D82A}">
                        <a16:rowId xmlns:a16="http://schemas.microsoft.com/office/drawing/2014/main" val="10002"/>
                      </a:ext>
                    </a:extLst>
                  </a:tr>
                  <a:tr h="466598">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转化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7754" t="-585714" r="-78" b="-19481"/>
                          </a:stretch>
                        </a:blipFill>
                      </a:tcPr>
                    </a:tc>
                    <a:tc hMerge="1">
                      <a:txBody>
                        <a:bodyPr/>
                        <a:lstStyle/>
                        <a:p>
                          <a:endParaRPr lang="zh-CN"/>
                        </a:p>
                      </a:txBody>
                      <a:tcPr/>
                    </a:tc>
                    <a:extLst>
                      <a:ext uri="{0D108BD9-81ED-4DB2-BD59-A6C34878D82A}">
                        <a16:rowId xmlns:a16="http://schemas.microsoft.com/office/drawing/2014/main" val="10003"/>
                      </a:ext>
                    </a:extLst>
                  </a:tr>
                </a:tbl>
              </a:graphicData>
            </a:graphic>
          </p:graphicFrame>
        </mc:Fallback>
      </mc:AlternateContent>
      <p:sp>
        <p:nvSpPr>
          <p:cNvPr id="2" name="P_6_BD#356e100c9?colgroup=10,14,14&amp;pid=ea9d42d84&amp;color=0,0,0&amp;mp=1&amp;vtp=1&amp;bt=1&amp;bbb=1">
            <a:extLst>
              <a:ext uri="{FF2B5EF4-FFF2-40B4-BE49-F238E27FC236}">
                <a16:creationId xmlns:a16="http://schemas.microsoft.com/office/drawing/2014/main" id="{CF44C50B-A92F-A063-3283-D91E796744F0}"/>
              </a:ext>
            </a:extLst>
          </p:cNvPr>
          <p:cNvSpPr txBox="1"/>
          <p:nvPr/>
        </p:nvSpPr>
        <p:spPr>
          <a:xfrm>
            <a:off x="10961989" y="972000"/>
            <a:ext cx="512961" cy="397673"/>
          </a:xfrm>
          <a:prstGeom prst="rect">
            <a:avLst/>
          </a:prstGeom>
          <a:noFill/>
        </p:spPr>
        <p:txBody>
          <a:bodyPr vert="horz" wrap="none" lIns="0" tIns="0" rIns="0" bIns="0" rtlCol="0">
            <a:spAutoFit/>
          </a:bodyPr>
          <a:lstStyle/>
          <a:p>
            <a:pPr algn="r">
              <a:lnSpc>
                <a:spcPts val="3400"/>
              </a:lnSpc>
            </a:pPr>
            <a:r>
              <a:rPr lang="zh-CN" altLang="en-US" sz="2000">
                <a:latin typeface="微软雅黑" panose="020B0503020204020204" pitchFamily="34" charset="-122"/>
                <a:ea typeface="微软雅黑" panose="020B0503020204020204" pitchFamily="34" charset="-122"/>
              </a:rPr>
              <a:t>续表</a:t>
            </a: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837e8c7e1?sp=1&amp;pid=91bae8c11&amp;color=0,0,0&amp;vtp=1&amp;bt=1&amp;bb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1.</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&lt;/m</a:t>
                </a:r>
                <a:r>
                  <a:rPr lang="en-US" altLang="zh-CN" sz="100" b="0" i="0" kern="0" spc="-99900">
                    <a:solidFill>
                      <a:srgbClr val="FFFFFF"/>
                    </a:solidFill>
                    <a:latin typeface="微软雅黑" pitchFamily="34" charset="0"/>
                    <a:ea typeface="微软雅黑" pitchFamily="34" charset="-122"/>
                    <a:cs typeface="微软雅黑" pitchFamily="34" charset="-120"/>
                  </a:rPr>
                  <a:t>&gt;</a:t>
                </a:r>
                <a:r>
                  <a:rPr lang="en-US" altLang="zh-CN" sz="2000" b="1" i="0">
                    <a:solidFill>
                      <a:srgbClr val="000000"/>
                    </a:solidFill>
                    <a:latin typeface="微软雅黑" pitchFamily="34" charset="0"/>
                    <a:ea typeface="微软雅黑" pitchFamily="34" charset="-122"/>
                    <a:cs typeface="微软雅黑" pitchFamily="34" charset="-120"/>
                  </a:rPr>
                  <a:t>的检验</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(1)观察溶液颜色：含</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Fe</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的溶液一般呈浅绿色，含</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Fe</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的溶液一般呈棕黄色。</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(2)</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KSCN</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a:t>
                </a: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&gt;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溶液和氯水</a:t>
                </a:r>
                <a:endParaRPr lang="en-US" altLang="zh-CN" sz="2000" dirty="0"/>
              </a:p>
            </p:txBody>
          </p:sp>
        </mc:Choice>
        <mc:Fallback xmlns="">
          <p:sp>
            <p:nvSpPr>
              <p:cNvPr id="2" name="P_6#837e8c7e1?sp=1&amp;pid=91bae8c11&amp;color=0,0,0&amp;vtp=1&amp;bt=1&amp;bbb=1"/>
              <p:cNvSpPr>
                <a:spLocks noRot="1" noChangeAspect="1" noMove="1" noResize="1" noEditPoints="1" noAdjustHandles="1" noChangeArrowheads="1" noChangeShapeType="1" noTextEdit="1"/>
              </p:cNvSpPr>
              <p:nvPr/>
            </p:nvSpPr>
            <p:spPr>
              <a:xfrm>
                <a:off x="722376" y="972000"/>
                <a:ext cx="10753344" cy="1313434"/>
              </a:xfrm>
              <a:prstGeom prst="rect">
                <a:avLst/>
              </a:prstGeom>
              <a:blipFill>
                <a:blip r:embed="rId3"/>
                <a:stretch>
                  <a:fillRect l="-1474" b="-11574"/>
                </a:stretch>
              </a:blipFill>
              <a:ln/>
            </p:spPr>
            <p:txBody>
              <a:bodyPr/>
              <a:lstStyle/>
              <a:p>
                <a:r>
                  <a:rPr lang="zh-CN" altLang="en-US">
                    <a:noFill/>
                  </a:rPr>
                  <a:t> </a:t>
                </a:r>
              </a:p>
            </p:txBody>
          </p:sp>
        </mc:Fallback>
      </mc:AlternateContent>
      <p:pic>
        <p:nvPicPr>
          <p:cNvPr id="5" name="P_6_BD#837e8c7e1?pid=91bae8c11&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069080" y="2414339"/>
            <a:ext cx="4059936" cy="6858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6" name="P_6_BD#837e8c7e1?sp=1&amp;pid=91bae8c11&amp;color=0,0,0&amp;vtp=1&amp;bbb=1"/>
              <p:cNvSpPr/>
              <p:nvPr/>
            </p:nvSpPr>
            <p:spPr>
              <a:xfrm>
                <a:off x="722376" y="3227139"/>
                <a:ext cx="10753344" cy="399034"/>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(3)</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a:t>
                </a:r>
                <a:endParaRPr lang="en-US" altLang="zh-CN" sz="2000" dirty="0"/>
              </a:p>
            </p:txBody>
          </p:sp>
        </mc:Choice>
        <mc:Fallback xmlns="">
          <p:sp>
            <p:nvSpPr>
              <p:cNvPr id="6" name="P_6_BD#837e8c7e1?sp=1&amp;pid=91bae8c11&amp;color=0,0,0&amp;vtp=1&amp;bbb=1"/>
              <p:cNvSpPr>
                <a:spLocks noRot="1" noChangeAspect="1" noMove="1" noResize="1" noEditPoints="1" noAdjustHandles="1" noChangeArrowheads="1" noChangeShapeType="1" noTextEdit="1"/>
              </p:cNvSpPr>
              <p:nvPr/>
            </p:nvSpPr>
            <p:spPr>
              <a:xfrm>
                <a:off x="722376" y="3227139"/>
                <a:ext cx="10753344" cy="399034"/>
              </a:xfrm>
              <a:prstGeom prst="rect">
                <a:avLst/>
              </a:prstGeom>
              <a:blipFill>
                <a:blip r:embed="rId5"/>
                <a:stretch>
                  <a:fillRect l="-1474" b="-37879"/>
                </a:stretch>
              </a:blipFill>
              <a:ln/>
            </p:spPr>
            <p:txBody>
              <a:bodyPr/>
              <a:lstStyle/>
              <a:p>
                <a:r>
                  <a:rPr lang="zh-CN" altLang="en-US">
                    <a:noFill/>
                  </a:rPr>
                  <a:t> </a:t>
                </a:r>
              </a:p>
            </p:txBody>
          </p:sp>
        </mc:Fallback>
      </mc:AlternateContent>
      <p:pic>
        <p:nvPicPr>
          <p:cNvPr id="7" name="P_6_BD#837e8c7e1?pid=91bae8c11&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4114800" y="3763714"/>
            <a:ext cx="3959352" cy="96012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8" name="P_6_BD#837e8c7e1?sp=1&amp;pid=91bae8c11&amp;color=0,0,0&amp;vtp=1&amp;bbb=1&amp;hb=1"/>
              <p:cNvSpPr/>
              <p:nvPr/>
            </p:nvSpPr>
            <p:spPr>
              <a:xfrm>
                <a:off x="722376" y="4855914"/>
                <a:ext cx="10753344" cy="1365441"/>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(4)铁氰化钾溶液</a:t>
                </a:r>
                <a:endParaRPr lang="en-US" altLang="zh-CN" sz="2000" dirty="0"/>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CN</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(铁氰化钾)溶液与</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反应生成蓝色沉淀</a:t>
                </a:r>
                <a:r>
                  <a:rPr lang="en-US" altLang="zh-CN" sz="2000" b="0" i="0">
                    <a:solidFill>
                      <a:srgbClr val="000000"/>
                    </a:solidFill>
                    <a:latin typeface="微软雅黑" pitchFamily="34" charset="0"/>
                    <a:ea typeface="微软雅黑" pitchFamily="34" charset="-122"/>
                    <a:cs typeface="微软雅黑" pitchFamily="34" charset="-120"/>
                  </a:rPr>
                  <a:t>，离子方程式为</a:t>
                </a:r>
              </a:p>
              <a:p>
                <a:pPr latinLnBrk="1">
                  <a:lnSpc>
                    <a:spcPts val="3800"/>
                  </a:lnSpc>
                </a:pP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CN</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sub>
                        </m:sSub>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CN</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2000" b="0" i="0" dirty="0">
                    <a:solidFill>
                      <a:srgbClr val="000000"/>
                    </a:solidFill>
                    <a:latin typeface="微软雅黑" pitchFamily="34" charset="0"/>
                    <a:ea typeface="微软雅黑" pitchFamily="34" charset="-122"/>
                    <a:cs typeface="微软雅黑" pitchFamily="34" charset="-120"/>
                  </a:rPr>
                  <a:t>，而铁氰化钾与</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不反应。</a:t>
                </a:r>
                <a:endParaRPr lang="en-US" altLang="zh-CN" sz="2000" dirty="0"/>
              </a:p>
            </p:txBody>
          </p:sp>
        </mc:Choice>
        <mc:Fallback xmlns="">
          <p:sp>
            <p:nvSpPr>
              <p:cNvPr id="8" name="P_6_BD#837e8c7e1?sp=1&amp;pid=91bae8c11&amp;color=0,0,0&amp;vtp=1&amp;bbb=1&amp;hb=1"/>
              <p:cNvSpPr>
                <a:spLocks noRot="1" noChangeAspect="1" noMove="1" noResize="1" noEditPoints="1" noAdjustHandles="1" noChangeArrowheads="1" noChangeShapeType="1" noTextEdit="1"/>
              </p:cNvSpPr>
              <p:nvPr/>
            </p:nvSpPr>
            <p:spPr>
              <a:xfrm>
                <a:off x="722376" y="4855914"/>
                <a:ext cx="10753344" cy="1365441"/>
              </a:xfrm>
              <a:prstGeom prst="rect">
                <a:avLst/>
              </a:prstGeom>
              <a:blipFill>
                <a:blip r:embed="rId7"/>
                <a:stretch>
                  <a:fillRect l="-1474" b="-9821"/>
                </a:stretch>
              </a:blipFill>
              <a:ln/>
            </p:spPr>
            <p:txBody>
              <a:bodyPr/>
              <a:lstStyle/>
              <a:p>
                <a:r>
                  <a:rPr lang="zh-CN" altLang="en-US">
                    <a:noFill/>
                  </a:rPr>
                  <a:t> </a:t>
                </a:r>
              </a:p>
            </p:txBody>
          </p:sp>
        </mc:Fallback>
      </mc:AlternateContent>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837e8c7e1?sp=1&amp;pid=91bae8c11&amp;color=0,0,0&amp;vtp=1&amp;bt=1&amp;bbb=1"/>
              <p:cNvSpPr/>
              <p:nvPr/>
            </p:nvSpPr>
            <p:spPr>
              <a:xfrm>
                <a:off x="722376" y="972000"/>
                <a:ext cx="10753344" cy="398336"/>
              </a:xfrm>
              <a:prstGeom prst="rect">
                <a:avLst/>
              </a:prstGeom>
              <a:noFill/>
              <a:ln/>
            </p:spPr>
            <p:txBody>
              <a:bodyPr wrap="none" lIns="0" tIns="0" rIns="0" bIns="0" rtlCol="0" anchor="t"/>
              <a:lstStyle/>
              <a:p>
                <a:pPr algn="l" latinLnBrk="1">
                  <a:lnSpc>
                    <a:spcPts val="3500"/>
                  </a:lnSpc>
                </a:pPr>
                <a:r>
                  <a:rPr lang="en-US" altLang="zh-CN" sz="2000" b="1" i="0" dirty="0">
                    <a:solidFill>
                      <a:srgbClr val="000000"/>
                    </a:solidFill>
                    <a:latin typeface="微软雅黑" pitchFamily="34" charset="0"/>
                    <a:ea typeface="微软雅黑" pitchFamily="34" charset="-122"/>
                    <a:cs typeface="微软雅黑" pitchFamily="34" charset="-120"/>
                  </a:rPr>
                  <a:t>2.</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1" i="0" dirty="0">
                    <a:solidFill>
                      <a:srgbClr val="000000"/>
                    </a:solidFill>
                    <a:latin typeface="微软雅黑" pitchFamily="34" charset="0"/>
                    <a:ea typeface="微软雅黑" pitchFamily="34" charset="-122"/>
                    <a:cs typeface="微软雅黑" pitchFamily="34" charset="-120"/>
                  </a:rPr>
                  <a:t>与</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1" i="0" dirty="0">
                    <a:solidFill>
                      <a:srgbClr val="000000"/>
                    </a:solidFill>
                    <a:latin typeface="微软雅黑" pitchFamily="34" charset="0"/>
                    <a:ea typeface="微软雅黑" pitchFamily="34" charset="-122"/>
                    <a:cs typeface="微软雅黑" pitchFamily="34" charset="-120"/>
                  </a:rPr>
                  <a:t>的转化</a:t>
                </a:r>
                <a:endParaRPr lang="en-US" altLang="zh-CN" sz="2000" dirty="0"/>
              </a:p>
            </p:txBody>
          </p:sp>
        </mc:Choice>
        <mc:Fallback xmlns="">
          <p:sp>
            <p:nvSpPr>
              <p:cNvPr id="2" name="P_6#837e8c7e1?sp=1&amp;pid=91bae8c11&amp;color=0,0,0&amp;vtp=1&amp;bt=1&amp;bbb=1"/>
              <p:cNvSpPr>
                <a:spLocks noRot="1" noChangeAspect="1" noMove="1" noResize="1" noEditPoints="1" noAdjustHandles="1" noChangeArrowheads="1" noChangeShapeType="1" noTextEdit="1"/>
              </p:cNvSpPr>
              <p:nvPr/>
            </p:nvSpPr>
            <p:spPr>
              <a:xfrm>
                <a:off x="722376" y="972000"/>
                <a:ext cx="10753344" cy="398336"/>
              </a:xfrm>
              <a:prstGeom prst="rect">
                <a:avLst/>
              </a:prstGeom>
              <a:blipFill>
                <a:blip r:embed="rId3"/>
                <a:stretch>
                  <a:fillRect l="-1474" b="-37879"/>
                </a:stretch>
              </a:blipFill>
              <a:ln/>
            </p:spPr>
            <p:txBody>
              <a:bodyPr/>
              <a:lstStyle/>
              <a:p>
                <a:r>
                  <a:rPr lang="zh-CN" altLang="en-US">
                    <a:noFill/>
                  </a:rPr>
                  <a:t> </a:t>
                </a:r>
              </a:p>
            </p:txBody>
          </p:sp>
        </mc:Fallback>
      </mc:AlternateContent>
      <p:pic>
        <p:nvPicPr>
          <p:cNvPr id="3" name="P_6_BD#837e8c7e1?pid=91bae8c11&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782312" y="1499939"/>
            <a:ext cx="2624328" cy="210312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4" name="P_6_BD#837e8c7e1?pid=91bae8c11&amp;color=0,0,0&amp;vtp=1&amp;bbb=1"/>
              <p:cNvSpPr/>
              <p:nvPr/>
            </p:nvSpPr>
            <p:spPr>
              <a:xfrm>
                <a:off x="722376" y="3735139"/>
                <a:ext cx="10753344" cy="855536"/>
              </a:xfrm>
              <a:prstGeom prst="rect">
                <a:avLst/>
              </a:prstGeom>
              <a:noFill/>
              <a:ln/>
            </p:spPr>
            <p:txBody>
              <a:bodyPr wrap="none" lIns="0" tIns="0" rIns="0" bIns="0" rtlCol="0" anchor="t"/>
              <a:lstStyle/>
              <a:p>
                <a:pPr algn="l" latinLnBrk="1">
                  <a:lnSpc>
                    <a:spcPts val="3600"/>
                  </a:lnSpc>
                </a:pPr>
                <a:r>
                  <a:rPr lang="en-US" altLang="zh-CN" sz="2000" b="0" i="0" dirty="0">
                    <a:solidFill>
                      <a:srgbClr val="639319"/>
                    </a:solidFill>
                    <a:latin typeface="微软雅黑" pitchFamily="34" charset="0"/>
                    <a:ea typeface="微软雅黑" pitchFamily="34" charset="-122"/>
                    <a:cs typeface="微软雅黑" pitchFamily="34" charset="-120"/>
                  </a:rPr>
                  <a:t>【</a:t>
                </a:r>
                <a:r>
                  <a:rPr lang="en-US" altLang="zh-CN" sz="2000" b="1" i="0" dirty="0">
                    <a:solidFill>
                      <a:srgbClr val="639319"/>
                    </a:solidFill>
                    <a:latin typeface="微软雅黑" pitchFamily="34" charset="0"/>
                    <a:ea typeface="微软雅黑" pitchFamily="34" charset="-122"/>
                    <a:cs typeface="微软雅黑" pitchFamily="34" charset="-120"/>
                  </a:rPr>
                  <a:t>划重点</a:t>
                </a:r>
                <a:r>
                  <a:rPr lang="en-US" altLang="zh-CN" sz="2000" b="0" i="0" dirty="0">
                    <a:solidFill>
                      <a:srgbClr val="639319"/>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只具有还原性；</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既有氧化性又有还原性；</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只具有氧化性。</a:t>
                </a:r>
                <a:endParaRPr lang="en-US" altLang="zh-CN" sz="2000" dirty="0"/>
              </a:p>
            </p:txBody>
          </p:sp>
        </mc:Choice>
        <mc:Fallback xmlns="">
          <p:sp>
            <p:nvSpPr>
              <p:cNvPr id="4" name="P_6_BD#837e8c7e1?pid=91bae8c11&amp;color=0,0,0&amp;vtp=1&amp;bbb=1"/>
              <p:cNvSpPr>
                <a:spLocks noRot="1" noChangeAspect="1" noMove="1" noResize="1" noEditPoints="1" noAdjustHandles="1" noChangeArrowheads="1" noChangeShapeType="1" noTextEdit="1"/>
              </p:cNvSpPr>
              <p:nvPr/>
            </p:nvSpPr>
            <p:spPr>
              <a:xfrm>
                <a:off x="722376" y="3735139"/>
                <a:ext cx="10753344" cy="855536"/>
              </a:xfrm>
              <a:prstGeom prst="rect">
                <a:avLst/>
              </a:prstGeom>
              <a:blipFill>
                <a:blip r:embed="rId5"/>
                <a:stretch>
                  <a:fillRect l="-1474" b="-17857"/>
                </a:stretch>
              </a:blipFill>
              <a:ln/>
            </p:spPr>
            <p:txBody>
              <a:bodyPr/>
              <a:lstStyle/>
              <a:p>
                <a:r>
                  <a:rPr lang="zh-CN" altLang="en-US">
                    <a:noFill/>
                  </a:rPr>
                  <a:t> </a:t>
                </a:r>
              </a:p>
            </p:txBody>
          </p:sp>
        </mc:Fallback>
      </mc:AlternateContent>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C_4#8e8b6eca6.fixed?pid=0fe18ca6a&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01</a:t>
            </a:r>
            <a:endParaRPr lang="en-US" altLang="zh-CN" sz="6000" dirty="0"/>
          </a:p>
        </p:txBody>
      </p:sp>
      <p:sp>
        <p:nvSpPr>
          <p:cNvPr id="3" name="C_4#8e8b6eca6.fixed?pid=0fe18ca6a&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铁及其化合物</a:t>
            </a:r>
            <a:endParaRPr lang="en-US" altLang="zh-CN" sz="4400" dirty="0"/>
          </a:p>
        </p:txBody>
      </p:sp>
      <p:pic>
        <p:nvPicPr>
          <p:cNvPr id="4" name="C_4#8e8b6eca6.fixed?pid=0fe18ca6a&amp;color=0,0,0&amp;tib=255,255,255&amp;vtp=1" descr="preencoded.png"/>
          <p:cNvPicPr>
            <a:picLocks noChangeAspect="1"/>
          </p:cNvPicPr>
          <p:nvPr/>
        </p:nvPicPr>
        <p:blipFill>
          <a:blip r:embed="rId3"/>
          <a:stretch>
            <a:fillRect/>
          </a:stretch>
        </p:blipFill>
        <p:spPr>
          <a:xfrm>
            <a:off x="9866376" y="4480560"/>
            <a:ext cx="402336" cy="438912"/>
          </a:xfrm>
          <a:prstGeom prst="rect">
            <a:avLst/>
          </a:prstGeom>
        </p:spPr>
      </p:pic>
      <p:sp>
        <p:nvSpPr>
          <p:cNvPr id="5" name="C_4_BD#8e8b6eca6.fixed?pid=0fe18ca6a&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典例剖析</a:t>
            </a:r>
            <a:endParaRPr lang="en-US" altLang="zh-CN" sz="2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6_BD.1_1#88e1e867d?vopoq=1&amp;pid=4b9127c04&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例1</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[山东泰安新泰一中2024高一检测]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下列氯化物中既能由金属和氯气直接化合制得</a:t>
            </a:r>
            <a:r>
              <a:rPr lang="en-US" altLang="zh-CN" sz="2000" b="0" i="0">
                <a:solidFill>
                  <a:srgbClr val="000000"/>
                </a:solidFill>
                <a:latin typeface="微软雅黑" pitchFamily="34" charset="0"/>
                <a:ea typeface="微软雅黑" pitchFamily="34" charset="-122"/>
                <a:cs typeface="微软雅黑" pitchFamily="34" charset="-120"/>
              </a:rPr>
              <a:t>，又能由</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金属和盐酸反应制得的是(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_1#88e1e867d.bracket?vopoq=1&amp;pid=4b9127c04&amp;color=0,0,0&amp;vpa=1&amp;vtp=1"/>
          <p:cNvSpPr/>
          <p:nvPr/>
        </p:nvSpPr>
        <p:spPr>
          <a:xfrm>
            <a:off x="3703701" y="1410150"/>
            <a:ext cx="38576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mc:AlternateContent xmlns:mc="http://schemas.openxmlformats.org/markup-compatibility/2006" xmlns:a14="http://schemas.microsoft.com/office/drawing/2010/main">
        <mc:Choice Requires="a14">
          <p:sp>
            <p:nvSpPr>
              <p:cNvPr id="4" name="QC_6_BD.1_2#88e1e867d.choices?vopoq=1&amp;pid=4b9127c04&amp;color=0,0,0&amp;vtp=1&amp;bbb=1"/>
              <p:cNvSpPr/>
              <p:nvPr/>
            </p:nvSpPr>
            <p:spPr>
              <a:xfrm>
                <a:off x="722376" y="1867222"/>
                <a:ext cx="10753344" cy="390525"/>
              </a:xfrm>
              <a:prstGeom prst="rect">
                <a:avLst/>
              </a:prstGeom>
              <a:noFill/>
              <a:ln/>
            </p:spPr>
            <p:txBody>
              <a:bodyPr wrap="none" lIns="0" tIns="0" rIns="0" bIns="0" rtlCol="0" anchor="t"/>
              <a:lstStyle/>
              <a:p>
                <a:pPr latinLnBrk="1">
                  <a:lnSpc>
                    <a:spcPts val="3500"/>
                  </a:lnSpc>
                  <a:tabLst>
                    <a:tab pos="2761029" algn="l"/>
                    <a:tab pos="5483957" algn="l"/>
                    <a:tab pos="8244986" algn="l"/>
                  </a:tabLst>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4" name="QC_6_BD.1_2#88e1e867d.choices?vopoq=1&amp;pid=4b9127c04&amp;color=0,0,0&amp;vtp=1&amp;bbb=1"/>
              <p:cNvSpPr>
                <a:spLocks noRot="1" noChangeAspect="1" noMove="1" noResize="1" noEditPoints="1" noAdjustHandles="1" noChangeArrowheads="1" noChangeShapeType="1" noTextEdit="1"/>
              </p:cNvSpPr>
              <p:nvPr/>
            </p:nvSpPr>
            <p:spPr>
              <a:xfrm>
                <a:off x="722376" y="1867222"/>
                <a:ext cx="10753344" cy="390525"/>
              </a:xfrm>
              <a:prstGeom prst="rect">
                <a:avLst/>
              </a:prstGeom>
              <a:blipFill>
                <a:blip r:embed="rId3"/>
                <a:stretch>
                  <a:fillRect l="-1474" b="-4218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3_1#88e1e867d?vopoq=1&amp;pid=4b9127c04&amp;color=0,0,0&amp;vtp=1&amp;bt=1&amp;bbb=1&amp;hb=1"/>
              <p:cNvSpPr/>
              <p:nvPr/>
            </p:nvSpPr>
            <p:spPr>
              <a:xfrm>
                <a:off x="722376" y="972000"/>
                <a:ext cx="10753344" cy="936879"/>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反应生成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，不能生成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，A错误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与盐酸反应生成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，不能生成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oMath>
                </a14:m>
                <a:r>
                  <a:rPr lang="en-US" altLang="zh-CN" sz="2000" b="0" i="0" dirty="0">
                    <a:solidFill>
                      <a:srgbClr val="000000"/>
                    </a:solidFill>
                    <a:latin typeface="微软雅黑" pitchFamily="34" charset="0"/>
                    <a:ea typeface="微软雅黑" pitchFamily="34" charset="-122"/>
                    <a:cs typeface="微软雅黑" pitchFamily="34" charset="-120"/>
                  </a:rPr>
                  <a:t>与稀盐酸不反应，C错误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反应生成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与盐酸反应也生成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6_AS.3_1#88e1e867d?vopoq=1&amp;pid=4b9127c04&amp;color=0,0,0&amp;vtp=1&amp;bt=1&amp;bbb=1&amp;hb=1"/>
              <p:cNvSpPr>
                <a:spLocks noRot="1" noChangeAspect="1" noMove="1" noResize="1" noEditPoints="1" noAdjustHandles="1" noChangeArrowheads="1" noChangeShapeType="1" noTextEdit="1"/>
              </p:cNvSpPr>
              <p:nvPr/>
            </p:nvSpPr>
            <p:spPr>
              <a:xfrm>
                <a:off x="722376" y="972000"/>
                <a:ext cx="10753344" cy="936879"/>
              </a:xfrm>
              <a:prstGeom prst="rect">
                <a:avLst/>
              </a:prstGeom>
              <a:blipFill>
                <a:blip r:embed="rId3"/>
                <a:stretch>
                  <a:fillRect l="-1587" r="-3685" b="-1818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685429d1c?pid=4b9127c04&amp;color=0,0,0&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1" i="0" dirty="0">
                    <a:solidFill>
                      <a:srgbClr val="639319"/>
                    </a:solidFill>
                    <a:latin typeface="微软雅黑" pitchFamily="34" charset="0"/>
                    <a:ea typeface="微软雅黑" pitchFamily="34" charset="-122"/>
                    <a:cs typeface="微软雅黑" pitchFamily="34" charset="-120"/>
                  </a:rPr>
                  <a:t>【点拨】</a:t>
                </a:r>
                <a:r>
                  <a:rPr lang="en-US" altLang="zh-CN" sz="2000" b="0" i="0" dirty="0">
                    <a:solidFill>
                      <a:srgbClr val="000000"/>
                    </a:solidFill>
                    <a:latin typeface="微软雅黑" pitchFamily="34" charset="0"/>
                    <a:ea typeface="微软雅黑" pitchFamily="34" charset="-122"/>
                    <a:cs typeface="微软雅黑" pitchFamily="34" charset="-120"/>
                  </a:rPr>
                  <a:t>具有可变价态的金属与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反应生成该金属的高价氯化物。</a:t>
                </a:r>
                <a:endParaRPr lang="en-US" altLang="zh-CN" sz="2000" dirty="0"/>
              </a:p>
            </p:txBody>
          </p:sp>
        </mc:Choice>
        <mc:Fallback xmlns="">
          <p:sp>
            <p:nvSpPr>
              <p:cNvPr id="2" name="P_6_BD#685429d1c?pid=4b9127c04&amp;color=0,0,0&amp;vtp=1&amp;bt=1&amp;bbb=1"/>
              <p:cNvSpPr>
                <a:spLocks noRot="1" noChangeAspect="1" noMove="1" noResize="1" noEditPoints="1" noAdjustHandles="1" noChangeArrowheads="1" noChangeShapeType="1" noTextEdit="1"/>
              </p:cNvSpPr>
              <p:nvPr/>
            </p:nvSpPr>
            <p:spPr>
              <a:xfrm>
                <a:off x="722376" y="972000"/>
                <a:ext cx="10753344" cy="399034"/>
              </a:xfrm>
              <a:prstGeom prst="rect">
                <a:avLst/>
              </a:prstGeom>
              <a:blipFill>
                <a:blip r:embed="rId3"/>
                <a:stretch>
                  <a:fillRect l="-1474" b="-37879"/>
                </a:stretch>
              </a:blipFill>
              <a:ln/>
            </p:spPr>
            <p:txBody>
              <a:bodyPr/>
              <a:lstStyle/>
              <a:p>
                <a:r>
                  <a:rPr lang="zh-CN" altLang="en-US">
                    <a:noFill/>
                  </a:rPr>
                  <a:t> </a:t>
                </a:r>
              </a:p>
            </p:txBody>
          </p:sp>
        </mc:Fallback>
      </mc:AlternateContent>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6_BD.4_1#16d020157?vopoq=1&amp;pid=316cfcdbd&amp;color=0,0,0&amp;mp=1&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1" i="0" dirty="0">
                <a:solidFill>
                  <a:srgbClr val="000000"/>
                </a:solidFill>
                <a:latin typeface="微软雅黑" pitchFamily="34" charset="0"/>
                <a:ea typeface="微软雅黑" pitchFamily="34" charset="-122"/>
                <a:cs typeface="微软雅黑" pitchFamily="34" charset="-120"/>
              </a:rPr>
              <a:t>例2</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[河北衡水2024高一月考]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下列有关铁的氧化物的说法中，</a:t>
            </a:r>
            <a:r>
              <a:rPr lang="en-US" altLang="zh-CN" sz="2000" b="0" i="0">
                <a:solidFill>
                  <a:srgbClr val="000000"/>
                </a:solidFill>
                <a:latin typeface="微软雅黑" pitchFamily="34" charset="0"/>
                <a:ea typeface="微软雅黑" pitchFamily="34" charset="-122"/>
                <a:cs typeface="微软雅黑" pitchFamily="34" charset="-120"/>
              </a:rPr>
              <a:t>不正确的是(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5_1#16d020157.bracket?vopoq=1&amp;pid=316cfcdbd&amp;color=0,0,0&amp;mp=1&amp;vpa=2&amp;vtp=1"/>
          <p:cNvSpPr/>
          <p:nvPr/>
        </p:nvSpPr>
        <p:spPr>
          <a:xfrm>
            <a:off x="9196451" y="952950"/>
            <a:ext cx="38576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mc:AlternateContent xmlns:mc="http://schemas.openxmlformats.org/markup-compatibility/2006" xmlns:a14="http://schemas.microsoft.com/office/drawing/2010/main">
        <mc:Choice Requires="a14">
          <p:sp>
            <p:nvSpPr>
              <p:cNvPr id="4" name="QC_6_BD.4_2#16d020157.choices?vopoq=1&amp;pid=316cfcdbd&amp;color=0,0,0&amp;vtp=1&amp;bbb=1"/>
              <p:cNvSpPr/>
              <p:nvPr/>
            </p:nvSpPr>
            <p:spPr>
              <a:xfrm>
                <a:off x="722376" y="1367477"/>
                <a:ext cx="10753344" cy="18087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A.赤铁矿主要成分是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是红棕色的，常用作红色油漆和涂料</a:t>
                </a:r>
                <a:endParaRPr lang="en-US" altLang="zh-CN" sz="2000" dirty="0"/>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是黑色固体，其中</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den>
                    </m:f>
                  </m:oMath>
                </a14:m>
                <a:r>
                  <a:rPr lang="en-US" altLang="zh-CN" sz="2000" b="0" i="0" dirty="0">
                    <a:solidFill>
                      <a:srgbClr val="000000"/>
                    </a:solidFill>
                    <a:latin typeface="微软雅黑" pitchFamily="34" charset="0"/>
                    <a:ea typeface="微软雅黑" pitchFamily="34" charset="-122"/>
                    <a:cs typeface="微软雅黑" pitchFamily="34" charset="-120"/>
                  </a:rPr>
                  <a:t>的铁显</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oMath>
                </a14:m>
                <a:r>
                  <a:rPr lang="en-US" altLang="zh-CN" sz="2000" b="0" i="0" dirty="0">
                    <a:solidFill>
                      <a:srgbClr val="000000"/>
                    </a:solidFill>
                    <a:latin typeface="微软雅黑" pitchFamily="34" charset="0"/>
                    <a:ea typeface="微软雅黑" pitchFamily="34" charset="-122"/>
                    <a:cs typeface="微软雅黑" pitchFamily="34" charset="-120"/>
                  </a:rPr>
                  <a:t>价，</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den>
                    </m:f>
                  </m:oMath>
                </a14:m>
                <a:r>
                  <a:rPr lang="en-US" altLang="zh-CN" sz="2000" b="0" i="0" dirty="0">
                    <a:solidFill>
                      <a:srgbClr val="000000"/>
                    </a:solidFill>
                    <a:latin typeface="微软雅黑" pitchFamily="34" charset="0"/>
                    <a:ea typeface="微软雅黑" pitchFamily="34" charset="-122"/>
                    <a:cs typeface="微软雅黑" pitchFamily="34" charset="-120"/>
                  </a:rPr>
                  <a:t>的铁显</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价</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FeO</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都不溶于水，但都能和盐酸反应生成相应的盐</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FeO</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均有磁性</a:t>
                </a:r>
                <a:endParaRPr lang="en-US" altLang="zh-CN" sz="2000" dirty="0"/>
              </a:p>
            </p:txBody>
          </p:sp>
        </mc:Choice>
        <mc:Fallback xmlns="">
          <p:sp>
            <p:nvSpPr>
              <p:cNvPr id="4" name="QC_6_BD.4_2#16d020157.choices?vopoq=1&amp;pid=316cfcdbd&amp;color=0,0,0&amp;vtp=1&amp;bbb=1"/>
              <p:cNvSpPr>
                <a:spLocks noRot="1" noChangeAspect="1" noMove="1" noResize="1" noEditPoints="1" noAdjustHandles="1" noChangeArrowheads="1" noChangeShapeType="1" noTextEdit="1"/>
              </p:cNvSpPr>
              <p:nvPr/>
            </p:nvSpPr>
            <p:spPr>
              <a:xfrm>
                <a:off x="722376" y="1367477"/>
                <a:ext cx="10753344" cy="1808734"/>
              </a:xfrm>
              <a:prstGeom prst="rect">
                <a:avLst/>
              </a:prstGeom>
              <a:blipFill>
                <a:blip r:embed="rId3"/>
                <a:stretch>
                  <a:fillRect l="-1474" b="-841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4#cce775636.fixed?pid=0fe18ca6a&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01</a:t>
            </a:r>
            <a:endParaRPr lang="en-US" altLang="zh-CN" sz="6000" dirty="0"/>
          </a:p>
        </p:txBody>
      </p:sp>
      <p:sp>
        <p:nvSpPr>
          <p:cNvPr id="3" name="C_4#cce775636.fixed?pid=0fe18ca6a&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铁及其化合物</a:t>
            </a:r>
            <a:endParaRPr lang="en-US" altLang="zh-CN" sz="4400" dirty="0"/>
          </a:p>
        </p:txBody>
      </p:sp>
      <p:pic>
        <p:nvPicPr>
          <p:cNvPr id="4" name="C_4#cce775636.fixed?pid=0fe18ca6a&amp;color=0,0,0&amp;tib=255,255,255&amp;vtp=1" descr="preencoded.png"/>
          <p:cNvPicPr>
            <a:picLocks noChangeAspect="1"/>
          </p:cNvPicPr>
          <p:nvPr/>
        </p:nvPicPr>
        <p:blipFill>
          <a:blip r:embed="rId3"/>
          <a:stretch>
            <a:fillRect/>
          </a:stretch>
        </p:blipFill>
        <p:spPr>
          <a:xfrm>
            <a:off x="9866376" y="4480560"/>
            <a:ext cx="402336" cy="438912"/>
          </a:xfrm>
          <a:prstGeom prst="rect">
            <a:avLst/>
          </a:prstGeom>
        </p:spPr>
      </p:pic>
      <p:sp>
        <p:nvSpPr>
          <p:cNvPr id="5" name="C_4_BD#cce775636.fixed?pid=0fe18ca6a&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教材梳理</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6_1#16d020157?vopoq=1&amp;pid=316cfcdbd&amp;color=0,0,0&amp;vtp=1&amp;bt=1&amp;bbb=1&amp;hb=1"/>
              <p:cNvSpPr/>
              <p:nvPr/>
            </p:nvSpPr>
            <p:spPr>
              <a:xfrm>
                <a:off x="722376" y="972000"/>
                <a:ext cx="10753344" cy="1419479"/>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赤铁矿主要成分是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是红棕色的固体，常用作红色油漆和涂料，A</a:t>
                </a: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38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可以看作</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FeO</m:t>
                    </m:r>
                  </m:oMath>
                </a14:m>
                <a:r>
                  <a:rPr lang="en-US" altLang="zh-CN" sz="2000"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den>
                    </m:f>
                  </m:oMath>
                </a14:m>
                <a:r>
                  <a:rPr lang="en-US" altLang="zh-CN" sz="2000" b="0" i="0" dirty="0">
                    <a:solidFill>
                      <a:srgbClr val="000000"/>
                    </a:solidFill>
                    <a:latin typeface="微软雅黑" pitchFamily="34" charset="0"/>
                    <a:ea typeface="微软雅黑" pitchFamily="34" charset="-122"/>
                    <a:cs typeface="微软雅黑" pitchFamily="34" charset="-120"/>
                  </a:rPr>
                  <a:t>的铁显</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oMath>
                </a14:m>
                <a:r>
                  <a:rPr lang="en-US" altLang="zh-CN" sz="2000" b="0" i="0" dirty="0">
                    <a:solidFill>
                      <a:srgbClr val="000000"/>
                    </a:solidFill>
                    <a:latin typeface="微软雅黑" pitchFamily="34" charset="0"/>
                    <a:ea typeface="微软雅黑" pitchFamily="34" charset="-122"/>
                    <a:cs typeface="微软雅黑" pitchFamily="34" charset="-120"/>
                  </a:rPr>
                  <a:t>价</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den>
                    </m:f>
                  </m:oMath>
                </a14:m>
                <a:r>
                  <a:rPr lang="en-US" altLang="zh-CN" sz="2000" b="0" i="0" dirty="0">
                    <a:solidFill>
                      <a:srgbClr val="000000"/>
                    </a:solidFill>
                    <a:latin typeface="微软雅黑" pitchFamily="34" charset="0"/>
                    <a:ea typeface="微软雅黑" pitchFamily="34" charset="-122"/>
                    <a:cs typeface="微软雅黑" pitchFamily="34" charset="-120"/>
                  </a:rPr>
                  <a:t>的铁显</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oMath>
                </a14:m>
                <a:r>
                  <a:rPr lang="en-US" altLang="zh-CN" sz="2000" b="0" i="0" dirty="0">
                    <a:solidFill>
                      <a:srgbClr val="000000"/>
                    </a:solidFill>
                    <a:latin typeface="微软雅黑" pitchFamily="34" charset="0"/>
                    <a:ea typeface="微软雅黑" pitchFamily="34" charset="-122"/>
                    <a:cs typeface="微软雅黑" pitchFamily="34" charset="-120"/>
                  </a:rPr>
                  <a:t>价，B正确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FeO</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都不溶于水，</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都能和盐酸反应生成相应的盐</a:t>
                </a:r>
                <a:r>
                  <a:rPr lang="en-US" altLang="zh-CN" sz="2000" b="0" i="0" dirty="0">
                    <a:solidFill>
                      <a:srgbClr val="000000"/>
                    </a:solidFill>
                    <a:latin typeface="微软雅黑" pitchFamily="34" charset="0"/>
                    <a:ea typeface="微软雅黑" pitchFamily="34" charset="-122"/>
                    <a:cs typeface="微软雅黑" pitchFamily="34" charset="-120"/>
                  </a:rPr>
                  <a:t>，C正确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FeO</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中只有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具有磁性，D错误。</a:t>
                </a:r>
                <a:endParaRPr lang="en-US" altLang="zh-CN" sz="2200" dirty="0"/>
              </a:p>
            </p:txBody>
          </p:sp>
        </mc:Choice>
        <mc:Fallback xmlns="">
          <p:sp>
            <p:nvSpPr>
              <p:cNvPr id="2" name="QC_6_AS.6_1#16d020157?vopoq=1&amp;pid=316cfcdbd&amp;color=0,0,0&amp;vtp=1&amp;bt=1&amp;bbb=1&amp;hb=1"/>
              <p:cNvSpPr>
                <a:spLocks noRot="1" noChangeAspect="1" noMove="1" noResize="1" noEditPoints="1" noAdjustHandles="1" noChangeArrowheads="1" noChangeShapeType="1" noTextEdit="1"/>
              </p:cNvSpPr>
              <p:nvPr/>
            </p:nvSpPr>
            <p:spPr>
              <a:xfrm>
                <a:off x="722376" y="972000"/>
                <a:ext cx="10753344" cy="1419479"/>
              </a:xfrm>
              <a:prstGeom prst="rect">
                <a:avLst/>
              </a:prstGeom>
              <a:blipFill>
                <a:blip r:embed="rId3"/>
                <a:stretch>
                  <a:fillRect l="-1587" r="-3912" b="-1201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pic>
        <p:nvPicPr>
          <p:cNvPr id="2" name="QC_6_BD.7_1#8f3a1dc72?htil=1&amp;vopoq=1&amp;pid=8c0e375b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271813" y="1063439"/>
            <a:ext cx="3163824" cy="167335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6_BD.7_2#8f3a1dc72?htil=1&amp;vopoq=1&amp;pid=8c0e375b6&amp;color=0,0,0&amp;vtp=1&amp;bt=1&amp;bbb=1&amp;hb=1"/>
              <p:cNvSpPr/>
              <p:nvPr/>
            </p:nvSpPr>
            <p:spPr>
              <a:xfrm>
                <a:off x="722376" y="972000"/>
                <a:ext cx="7461504" cy="13003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例3</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[安徽马鞍山2024开学考]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如图为制取白色的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的实验装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置</a:t>
                </a:r>
                <a:r>
                  <a:rPr lang="en-US" altLang="zh-CN" sz="2000" b="0" i="0" dirty="0">
                    <a:solidFill>
                      <a:srgbClr val="000000"/>
                    </a:solidFill>
                    <a:latin typeface="微软雅黑" pitchFamily="34" charset="0"/>
                    <a:ea typeface="微软雅黑" pitchFamily="34" charset="-122"/>
                    <a:cs typeface="微软雅黑" pitchFamily="34" charset="-120"/>
                  </a:rPr>
                  <a:t>，分液漏斗中是稀硫酸，蒸馏烧瓶中是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粉和沸石，</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中是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溶液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3" name="QC_6_BD.7_2#8f3a1dc72?htil=1&amp;vopoq=1&amp;pid=8c0e375b6&amp;color=0,0,0&amp;vtp=1&amp;bt=1&amp;bbb=1&amp;hb=1"/>
              <p:cNvSpPr>
                <a:spLocks noRot="1" noChangeAspect="1" noMove="1" noResize="1" noEditPoints="1" noAdjustHandles="1" noChangeArrowheads="1" noChangeShapeType="1" noTextEdit="1"/>
              </p:cNvSpPr>
              <p:nvPr/>
            </p:nvSpPr>
            <p:spPr>
              <a:xfrm>
                <a:off x="722376" y="972000"/>
                <a:ext cx="7461504" cy="1300353"/>
              </a:xfrm>
              <a:prstGeom prst="rect">
                <a:avLst/>
              </a:prstGeom>
              <a:blipFill>
                <a:blip r:embed="rId4"/>
                <a:stretch>
                  <a:fillRect l="-2124" r="-2042" b="-11682"/>
                </a:stretch>
              </a:blipFill>
              <a:ln/>
            </p:spPr>
            <p:txBody>
              <a:bodyPr/>
              <a:lstStyle/>
              <a:p>
                <a:r>
                  <a:rPr lang="zh-CN" altLang="en-US">
                    <a:noFill/>
                  </a:rPr>
                  <a:t> </a:t>
                </a:r>
              </a:p>
            </p:txBody>
          </p:sp>
        </mc:Fallback>
      </mc:AlternateContent>
      <p:sp>
        <p:nvSpPr>
          <p:cNvPr id="4" name="QC_6_AN.8_1#8f3a1dc72.bracket?vopoq=1&amp;pid=8c0e375b6&amp;color=0,0,0&amp;vpa=3&amp;vtp=1"/>
          <p:cNvSpPr/>
          <p:nvPr/>
        </p:nvSpPr>
        <p:spPr>
          <a:xfrm>
            <a:off x="3703701" y="1867350"/>
            <a:ext cx="38576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mc:AlternateContent xmlns:mc="http://schemas.openxmlformats.org/markup-compatibility/2006" xmlns:a14="http://schemas.microsoft.com/office/drawing/2010/main">
        <mc:Choice Requires="a14">
          <p:sp>
            <p:nvSpPr>
              <p:cNvPr id="5" name="QC_6_BD.7_3#8f3a1dc72.choices?htil=1&amp;vopoq=1&amp;pid=8c0e375b6&amp;color=0,0,0&amp;vtp=1&amp;bbb=1"/>
              <p:cNvSpPr/>
              <p:nvPr/>
            </p:nvSpPr>
            <p:spPr>
              <a:xfrm>
                <a:off x="722376" y="2277813"/>
                <a:ext cx="746150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溶液被煮沸过，目的是除去溶液中溶解的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.反应过程中产生的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能排尽装置中的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.通过分液漏斗可控制反应的速率</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2000" b="0" i="0" dirty="0">
                    <a:solidFill>
                      <a:srgbClr val="000000"/>
                    </a:solidFill>
                    <a:latin typeface="微软雅黑" pitchFamily="34" charset="0"/>
                    <a:ea typeface="微软雅黑" pitchFamily="34" charset="-122"/>
                    <a:cs typeface="微软雅黑" pitchFamily="34" charset="-120"/>
                  </a:rPr>
                  <a:t>在实验开始时关闭，在生成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时打开</a:t>
                </a:r>
                <a:endParaRPr lang="en-US" altLang="zh-CN" sz="2000" dirty="0"/>
              </a:p>
            </p:txBody>
          </p:sp>
        </mc:Choice>
        <mc:Fallback xmlns="">
          <p:sp>
            <p:nvSpPr>
              <p:cNvPr id="5" name="QC_6_BD.7_3#8f3a1dc72.choices?htil=1&amp;vopoq=1&amp;pid=8c0e375b6&amp;color=0,0,0&amp;vtp=1&amp;bbb=1"/>
              <p:cNvSpPr>
                <a:spLocks noRot="1" noChangeAspect="1" noMove="1" noResize="1" noEditPoints="1" noAdjustHandles="1" noChangeArrowheads="1" noChangeShapeType="1" noTextEdit="1"/>
              </p:cNvSpPr>
              <p:nvPr/>
            </p:nvSpPr>
            <p:spPr>
              <a:xfrm>
                <a:off x="722376" y="2277813"/>
                <a:ext cx="7461504" cy="1796034"/>
              </a:xfrm>
              <a:prstGeom prst="rect">
                <a:avLst/>
              </a:prstGeom>
              <a:blipFill>
                <a:blip r:embed="rId5"/>
                <a:stretch>
                  <a:fillRect l="-2124" b="-850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9_1#8f3a1dc72?vopoq=1&amp;pid=8c0e375b6&amp;color=0,0,0&amp;vtp=1&amp;bt=1&amp;bbb=1&amp;hb=1"/>
              <p:cNvSpPr/>
              <p:nvPr/>
            </p:nvSpPr>
            <p:spPr>
              <a:xfrm>
                <a:off x="722376" y="972000"/>
                <a:ext cx="10753344" cy="31930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易被氧化，发生反应</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4</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，所以使用的</a:t>
                </a:r>
              </a:p>
              <a:p>
                <a:pPr latinLnBrk="1">
                  <a:lnSpc>
                    <a:spcPts val="37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溶液需先被煮沸，以除去溶液中溶解的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，防止生成的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被氧化，A正确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与稀硫</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酸发生反应生成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能将装置中的空气排尽，B正确；</a:t>
                </a:r>
                <a:r>
                  <a:rPr lang="en-US" altLang="zh-CN" sz="2000" b="0" i="0">
                    <a:solidFill>
                      <a:srgbClr val="000000"/>
                    </a:solidFill>
                    <a:latin typeface="微软雅黑" pitchFamily="34" charset="0"/>
                    <a:ea typeface="微软雅黑" pitchFamily="34" charset="-122"/>
                    <a:cs typeface="微软雅黑" pitchFamily="34" charset="-120"/>
                  </a:rPr>
                  <a:t>分液漏斗可以控制稀硫酸的滴加速率，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即可以控制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与稀硫酸的反应速率，C正确；利用该装置制取白色的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，需先利用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与硫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酸反应生成的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排尽装置中的空气，再利用生成的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使容器内压强增大，将生成的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溶液压</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入装置</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中，发生反应</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20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2000" b="0" i="0" dirty="0">
                    <a:solidFill>
                      <a:srgbClr val="000000"/>
                    </a:solidFill>
                    <a:latin typeface="微软雅黑" pitchFamily="34" charset="0"/>
                    <a:ea typeface="微软雅黑" pitchFamily="34" charset="-122"/>
                    <a:cs typeface="微软雅黑" pitchFamily="34" charset="-120"/>
                  </a:rPr>
                  <a:t>在实验开始时打开，在生成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时关闭</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6_AS.9_1#8f3a1dc72?vopoq=1&amp;pid=8c0e375b6&amp;color=0,0,0&amp;vtp=1&amp;bt=1&amp;bbb=1&amp;hb=1"/>
              <p:cNvSpPr>
                <a:spLocks noRot="1" noChangeAspect="1" noMove="1" noResize="1" noEditPoints="1" noAdjustHandles="1" noChangeArrowheads="1" noChangeShapeType="1" noTextEdit="1"/>
              </p:cNvSpPr>
              <p:nvPr/>
            </p:nvSpPr>
            <p:spPr>
              <a:xfrm>
                <a:off x="722376" y="972000"/>
                <a:ext cx="10753344" cy="3193034"/>
              </a:xfrm>
              <a:prstGeom prst="rect">
                <a:avLst/>
              </a:prstGeom>
              <a:blipFill>
                <a:blip r:embed="rId3"/>
                <a:stretch>
                  <a:fillRect l="-1587" r="-1190" b="-477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6_BD.10_1#61eeed8ce?vopoq=1&amp;pid=c5c000922&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1" i="0" dirty="0">
                <a:solidFill>
                  <a:srgbClr val="000000"/>
                </a:solidFill>
                <a:latin typeface="微软雅黑" pitchFamily="34" charset="0"/>
                <a:ea typeface="微软雅黑" pitchFamily="34" charset="-122"/>
                <a:cs typeface="微软雅黑" pitchFamily="34" charset="-120"/>
              </a:rPr>
              <a:t>例4</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[江苏苏州2024高一检测]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下列离子的检验方法合理的是(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1_1#61eeed8ce.bracket?vopoq=1&amp;pid=c5c000922&amp;color=0,0,0&amp;vpa=4&amp;vtp=1"/>
          <p:cNvSpPr/>
          <p:nvPr/>
        </p:nvSpPr>
        <p:spPr>
          <a:xfrm>
            <a:off x="7685151" y="952950"/>
            <a:ext cx="3556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mc:AlternateContent xmlns:mc="http://schemas.openxmlformats.org/markup-compatibility/2006" xmlns:a14="http://schemas.microsoft.com/office/drawing/2010/main">
        <mc:Choice Requires="a14">
          <p:sp>
            <p:nvSpPr>
              <p:cNvPr id="4" name="QC_6_BD.10_2#61eeed8ce.choices?vopoq=1&amp;pid=c5c000922&amp;color=0,0,0&amp;vtp=1&amp;bbb=1&amp;hb=1"/>
              <p:cNvSpPr/>
              <p:nvPr/>
            </p:nvSpPr>
            <p:spPr>
              <a:xfrm>
                <a:off x="722376" y="1367477"/>
                <a:ext cx="10753344" cy="2260092"/>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A.向某溶液中滴入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KSCN</m:t>
                    </m:r>
                  </m:oMath>
                </a14:m>
                <a:r>
                  <a:rPr lang="en-US" altLang="zh-CN" sz="2000" b="0" i="0" dirty="0">
                    <a:solidFill>
                      <a:srgbClr val="000000"/>
                    </a:solidFill>
                    <a:latin typeface="微软雅黑" pitchFamily="34" charset="0"/>
                    <a:ea typeface="微软雅黑" pitchFamily="34" charset="-122"/>
                    <a:cs typeface="微软雅黑" pitchFamily="34" charset="-120"/>
                  </a:rPr>
                  <a:t>溶液，溶液变红色，说明该溶液中不含</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.向某溶液中先通入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，再加入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KSCN</m:t>
                    </m:r>
                  </m:oMath>
                </a14:m>
                <a:r>
                  <a:rPr lang="en-US" altLang="zh-CN" sz="2000" b="0" i="0" dirty="0">
                    <a:solidFill>
                      <a:srgbClr val="000000"/>
                    </a:solidFill>
                    <a:latin typeface="微软雅黑" pitchFamily="34" charset="0"/>
                    <a:ea typeface="微软雅黑" pitchFamily="34" charset="-122"/>
                    <a:cs typeface="微软雅黑" pitchFamily="34" charset="-120"/>
                  </a:rPr>
                  <a:t>溶液，溶液变红色，说明该溶液中含有</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.向某溶液中加入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溶液，得到红褐色沉淀，说明该溶液中含有</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.向某溶液中加入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溶液，得到白色沉淀，接着观察到白色沉淀逐渐变为红褐色</a:t>
                </a:r>
                <a:r>
                  <a:rPr lang="en-US" altLang="zh-CN" sz="2000" b="0" i="0">
                    <a:solidFill>
                      <a:srgbClr val="000000"/>
                    </a:solidFill>
                    <a:latin typeface="微软雅黑" pitchFamily="34" charset="0"/>
                    <a:ea typeface="微软雅黑" pitchFamily="34" charset="-122"/>
                    <a:cs typeface="微软雅黑" pitchFamily="34" charset="-120"/>
                  </a:rPr>
                  <a:t>，说明该溶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液中只含有</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，不含有</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Mg</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4" name="QC_6_BD.10_2#61eeed8ce.choices?vopoq=1&amp;pid=c5c000922&amp;color=0,0,0&amp;vtp=1&amp;bbb=1&amp;hb=1"/>
              <p:cNvSpPr>
                <a:spLocks noRot="1" noChangeAspect="1" noMove="1" noResize="1" noEditPoints="1" noAdjustHandles="1" noChangeArrowheads="1" noChangeShapeType="1" noTextEdit="1"/>
              </p:cNvSpPr>
              <p:nvPr/>
            </p:nvSpPr>
            <p:spPr>
              <a:xfrm>
                <a:off x="722376" y="1367477"/>
                <a:ext cx="10753344" cy="2260092"/>
              </a:xfrm>
              <a:prstGeom prst="rect">
                <a:avLst/>
              </a:prstGeom>
              <a:blipFill>
                <a:blip r:embed="rId3"/>
                <a:stretch>
                  <a:fillRect l="-1474" b="-700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12_1#61eeed8ce?vopoq=1&amp;pid=c5c000922&amp;color=0,0,0&amp;vtp=1&amp;bt=1&amp;bbb=1&amp;hb=1"/>
              <p:cNvSpPr/>
              <p:nvPr/>
            </p:nvSpPr>
            <p:spPr>
              <a:xfrm>
                <a:off x="722376" y="972000"/>
                <a:ext cx="10753344" cy="2239836"/>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滴入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KSCN</m:t>
                    </m:r>
                  </m:oMath>
                </a14:m>
                <a:r>
                  <a:rPr lang="en-US" altLang="zh-CN" sz="2000" b="0" i="0" dirty="0">
                    <a:solidFill>
                      <a:srgbClr val="000000"/>
                    </a:solidFill>
                    <a:latin typeface="微软雅黑" pitchFamily="34" charset="0"/>
                    <a:ea typeface="微软雅黑" pitchFamily="34" charset="-122"/>
                    <a:cs typeface="微软雅黑" pitchFamily="34" charset="-120"/>
                  </a:rPr>
                  <a:t>溶液后溶液呈红色，说明其中含有</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，但无法判断是否含有</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不合理；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溶液最终呈红色</a:t>
                </a:r>
                <a:r>
                  <a:rPr lang="en-US" altLang="zh-CN" sz="2000" b="0" i="0" dirty="0">
                    <a:solidFill>
                      <a:srgbClr val="000000"/>
                    </a:solidFill>
                    <a:latin typeface="微软雅黑" pitchFamily="34" charset="0"/>
                    <a:ea typeface="微软雅黑" pitchFamily="34" charset="-122"/>
                    <a:cs typeface="微软雅黑" pitchFamily="34" charset="-120"/>
                  </a:rPr>
                  <a:t>，说明所得溶液中含有</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，但无法判断原溶液中是否含有</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，B不合理</a:t>
                </a:r>
                <a:r>
                  <a:rPr lang="en-US" altLang="zh-CN" sz="2000" b="0" i="0">
                    <a:solidFill>
                      <a:srgbClr val="000000"/>
                    </a:solidFill>
                    <a:latin typeface="微软雅黑" pitchFamily="34" charset="0"/>
                    <a:ea typeface="微软雅黑" pitchFamily="34" charset="-122"/>
                    <a:cs typeface="微软雅黑" pitchFamily="34" charset="-120"/>
                  </a:rPr>
                  <a:t>；加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溶液后得到红褐色沉淀，说明含有</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，C合理；观察到白色沉淀逐渐变为红褐色</a:t>
                </a:r>
                <a:r>
                  <a:rPr lang="en-US" altLang="zh-CN" sz="2000" b="0" i="0">
                    <a:solidFill>
                      <a:srgbClr val="000000"/>
                    </a:solidFill>
                    <a:latin typeface="微软雅黑" pitchFamily="34" charset="0"/>
                    <a:ea typeface="微软雅黑" pitchFamily="34" charset="-122"/>
                    <a:cs typeface="微软雅黑" pitchFamily="34" charset="-120"/>
                  </a:rPr>
                  <a:t>，说明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含有</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，但由于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红褐色沉淀可以掩盖</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白色沉淀的颜色</a:t>
                </a:r>
                <a:r>
                  <a:rPr lang="en-US" altLang="zh-CN" sz="2000" b="0" i="0">
                    <a:solidFill>
                      <a:srgbClr val="000000"/>
                    </a:solidFill>
                    <a:latin typeface="微软雅黑" pitchFamily="34" charset="0"/>
                    <a:ea typeface="微软雅黑" pitchFamily="34" charset="-122"/>
                    <a:cs typeface="微软雅黑" pitchFamily="34" charset="-120"/>
                  </a:rPr>
                  <a:t>，故无法判断是否含有</a:t>
                </a:r>
              </a:p>
              <a:p>
                <a:pPr latinLnBrk="1">
                  <a:lnSpc>
                    <a:spcPts val="3500"/>
                  </a:lnSpc>
                </a:pP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Mg</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，D不合理。</a:t>
                </a:r>
                <a:endParaRPr lang="en-US" altLang="zh-CN" sz="2200" dirty="0"/>
              </a:p>
            </p:txBody>
          </p:sp>
        </mc:Choice>
        <mc:Fallback xmlns="">
          <p:sp>
            <p:nvSpPr>
              <p:cNvPr id="2" name="QC_6_AS.12_1#61eeed8ce?vopoq=1&amp;pid=c5c000922&amp;color=0,0,0&amp;vtp=1&amp;bt=1&amp;bbb=1&amp;hb=1"/>
              <p:cNvSpPr>
                <a:spLocks noRot="1" noChangeAspect="1" noMove="1" noResize="1" noEditPoints="1" noAdjustHandles="1" noChangeArrowheads="1" noChangeShapeType="1" noTextEdit="1"/>
              </p:cNvSpPr>
              <p:nvPr/>
            </p:nvSpPr>
            <p:spPr>
              <a:xfrm>
                <a:off x="722376" y="972000"/>
                <a:ext cx="10753344" cy="2239836"/>
              </a:xfrm>
              <a:prstGeom prst="rect">
                <a:avLst/>
              </a:prstGeom>
              <a:blipFill>
                <a:blip r:embed="rId3"/>
                <a:stretch>
                  <a:fillRect l="-1587" r="-1304" b="-679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9ad64800c?pid=c5c000922&amp;color=0,0,0&amp;vtp=1&amp;bt=1&amp;bbb=1&amp;hb=1"/>
              <p:cNvSpPr/>
              <p:nvPr/>
            </p:nvSpPr>
            <p:spPr>
              <a:xfrm>
                <a:off x="722376" y="972000"/>
                <a:ext cx="10753344" cy="2596134"/>
              </a:xfrm>
              <a:prstGeom prst="rect">
                <a:avLst/>
              </a:prstGeom>
              <a:noFill/>
              <a:ln/>
            </p:spPr>
            <p:txBody>
              <a:bodyPr wrap="none" lIns="0" tIns="0" rIns="0" bIns="0" rtlCol="0" anchor="t"/>
              <a:lstStyle/>
              <a:p>
                <a:pPr algn="l" latinLnBrk="1">
                  <a:lnSpc>
                    <a:spcPts val="3600"/>
                  </a:lnSpc>
                </a:pPr>
                <a:r>
                  <a:rPr lang="en-US" altLang="zh-CN" sz="2000" b="1" i="0" dirty="0">
                    <a:solidFill>
                      <a:srgbClr val="639319"/>
                    </a:solidFill>
                    <a:latin typeface="微软雅黑" pitchFamily="34" charset="0"/>
                    <a:ea typeface="微软雅黑" pitchFamily="34" charset="-122"/>
                    <a:cs typeface="微软雅黑" pitchFamily="34" charset="-120"/>
                  </a:rPr>
                  <a:t>【点拨】</a:t>
                </a:r>
                <a:r>
                  <a:rPr lang="en-US" altLang="zh-CN" sz="2000" b="0" i="0" dirty="0">
                    <a:solidFill>
                      <a:srgbClr val="000000"/>
                    </a:solidFill>
                    <a:latin typeface="微软雅黑" pitchFamily="34" charset="0"/>
                    <a:ea typeface="微软雅黑" pitchFamily="34" charset="-122"/>
                    <a:cs typeface="微软雅黑" pitchFamily="34" charset="-120"/>
                  </a:rPr>
                  <a:t>本题主要考查</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的检验。</a:t>
                </a:r>
                <a:endParaRPr lang="en-US" altLang="zh-CN" sz="2000" dirty="0"/>
              </a:p>
              <a:p>
                <a:pPr latinLnBrk="1">
                  <a:lnSpc>
                    <a:spcPts val="64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注意试剂加入的顺序，防止</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被氧化成</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而干扰检验：待测液</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mPr>
                      <m:mr>
                        <m:e>
                          <m:groupChr>
                            <m:groupChrPr>
                              <m:chr m:val="→"/>
                              <m:vertJc m:val="bot"/>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groupChrPr>
                            <m:e>
                              <m:r>
                                <m:rPr>
                                  <m:sty m:val="p"/>
                                </m:rPr>
                                <a:rPr lang="en-US" altLang="zh-CN" sz="2000" b="0">
                                  <a:solidFill>
                                    <a:srgbClr val="000000"/>
                                  </a:solidFill>
                                  <a:latin typeface="Cambria Math" panose="02040503050406030204" pitchFamily="18" charset="0"/>
                                </a:rPr>
                                <m:t>KSCN</m:t>
                              </m:r>
                              <m:r>
                                <a:rPr lang="en-US" altLang="zh-CN" sz="2000" b="0">
                                  <a:solidFill>
                                    <a:srgbClr val="000000"/>
                                  </a:solidFill>
                                  <a:latin typeface="Cambria Math" panose="02040503050406030204" pitchFamily="18" charset="0"/>
                                </a:rPr>
                                <m:t>溶液</m:t>
                              </m:r>
                            </m:e>
                          </m:groupCh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oMath>
                </a14:m>
                <a:r>
                  <a:rPr lang="en-US" altLang="zh-CN" sz="2000" b="0" i="0" dirty="0">
                    <a:solidFill>
                      <a:srgbClr val="000000"/>
                    </a:solidFill>
                    <a:latin typeface="微软雅黑" pitchFamily="34" charset="0"/>
                    <a:ea typeface="微软雅黑" pitchFamily="34" charset="-122"/>
                    <a:cs typeface="微软雅黑" pitchFamily="34" charset="-120"/>
                  </a:rPr>
                  <a:t>不变色</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mPr>
                      <m:mr>
                        <m:e>
                          <m:groupChr>
                            <m:groupChrPr>
                              <m:chr m:val="→"/>
                              <m:vertJc m:val="bot"/>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groupChrPr>
                            <m:e>
                              <m:r>
                                <a:rPr lang="en-US" altLang="zh-CN" sz="2000" b="0">
                                  <a:solidFill>
                                    <a:srgbClr val="000000"/>
                                  </a:solidFill>
                                  <a:latin typeface="Cambria Math" panose="02040503050406030204" pitchFamily="18" charset="0"/>
                                </a:rPr>
                                <m:t>新制氯水</m:t>
                              </m:r>
                            </m:e>
                          </m:groupCh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红色</a:t>
                </a:r>
                <a:r>
                  <a:rPr lang="en-US" altLang="zh-CN" sz="2000" b="0" i="0" dirty="0">
                    <a:solidFill>
                      <a:srgbClr val="000000"/>
                    </a:solidFill>
                    <a:latin typeface="微软雅黑" pitchFamily="34" charset="0"/>
                    <a:ea typeface="微软雅黑" pitchFamily="34" charset="-122"/>
                    <a:cs typeface="微软雅黑" pitchFamily="34" charset="-120"/>
                  </a:rPr>
                  <a:t>，说明含有</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防止加入强氧化剂将</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氧化，如酸性溶液中的</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等。</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防止加入有色溶液混淆颜色变化，如酸性</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溶液等。</a:t>
                </a:r>
                <a:endParaRPr lang="en-US" altLang="zh-CN" sz="2000" dirty="0"/>
              </a:p>
            </p:txBody>
          </p:sp>
        </mc:Choice>
        <mc:Fallback xmlns="">
          <p:sp>
            <p:nvSpPr>
              <p:cNvPr id="2" name="P_6_BD#9ad64800c?pid=c5c000922&amp;color=0,0,0&amp;vtp=1&amp;bt=1&amp;bbb=1&amp;hb=1"/>
              <p:cNvSpPr>
                <a:spLocks noRot="1" noChangeAspect="1" noMove="1" noResize="1" noEditPoints="1" noAdjustHandles="1" noChangeArrowheads="1" noChangeShapeType="1" noTextEdit="1"/>
              </p:cNvSpPr>
              <p:nvPr/>
            </p:nvSpPr>
            <p:spPr>
              <a:xfrm>
                <a:off x="722376" y="972000"/>
                <a:ext cx="10753344" cy="2596134"/>
              </a:xfrm>
              <a:prstGeom prst="rect">
                <a:avLst/>
              </a:prstGeom>
              <a:blipFill>
                <a:blip r:embed="rId3"/>
                <a:stretch>
                  <a:fillRect l="-1474" b="-5869"/>
                </a:stretch>
              </a:blipFill>
              <a:ln/>
            </p:spPr>
            <p:txBody>
              <a:bodyPr/>
              <a:lstStyle/>
              <a:p>
                <a:r>
                  <a:rPr lang="zh-CN" altLang="en-US">
                    <a:noFill/>
                  </a:rPr>
                  <a:t> </a:t>
                </a:r>
              </a:p>
            </p:txBody>
          </p:sp>
        </mc:Fallback>
      </mc:AlternateContent>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6_BD.13_1#8e6b7f39c?vopoq=1&amp;pid=d0e2c2f66&amp;color=0,0,0&amp;mp=1&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例5</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[江苏无锡2024高一月考]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化合价和物质类别是整理元素及化合物知识的两个要素</a:t>
            </a:r>
            <a:r>
              <a:rPr lang="en-US" altLang="zh-CN" sz="2000" b="0" i="0">
                <a:solidFill>
                  <a:srgbClr val="000000"/>
                </a:solidFill>
                <a:latin typeface="微软雅黑" pitchFamily="34" charset="0"/>
                <a:ea typeface="微软雅黑" pitchFamily="34" charset="-122"/>
                <a:cs typeface="微软雅黑" pitchFamily="34" charset="-120"/>
              </a:rPr>
              <a:t>，可表示</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为</a:t>
            </a:r>
            <a:r>
              <a:rPr lang="en-US" altLang="zh-CN" sz="2000" b="0" i="0" dirty="0">
                <a:solidFill>
                  <a:srgbClr val="000000"/>
                </a:solidFill>
                <a:latin typeface="微软雅黑" pitchFamily="34" charset="0"/>
                <a:ea typeface="微软雅黑" pitchFamily="34" charset="-122"/>
                <a:cs typeface="微软雅黑" pitchFamily="34" charset="-120"/>
              </a:rPr>
              <a:t>“价—类”二维图。铁元素的“价—类”二维图如图所示，</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4_1#8e6b7f39c.bracket?vopoq=1&amp;pid=d0e2c2f66&amp;color=0,0,0&amp;mp=1&amp;vpa=5&amp;vtp=1"/>
          <p:cNvSpPr/>
          <p:nvPr/>
        </p:nvSpPr>
        <p:spPr>
          <a:xfrm>
            <a:off x="9840976" y="1410150"/>
            <a:ext cx="38576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pic>
        <p:nvPicPr>
          <p:cNvPr id="4" name="QC_6_BD.13_2#8e6b7f39c?htil=2&amp;vopoq=1&amp;pid=d0e2c2f6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395386" y="1947613"/>
            <a:ext cx="3895344" cy="19110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6_BD.13_3#8e6b7f39c.choices?htil=2&amp;vopoq=1&amp;pid=d0e2c2f66&amp;color=0,0,0&amp;vtp=1&amp;bbb=1"/>
              <p:cNvSpPr/>
              <p:nvPr/>
            </p:nvSpPr>
            <p:spPr>
              <a:xfrm>
                <a:off x="722376" y="1820613"/>
                <a:ext cx="6720840"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A.维生素C能将</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转化为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，该过程中维生素C被还原</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中铁元素为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价</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.工业上用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oMath>
                </a14:m>
                <a:r>
                  <a:rPr lang="en-US" altLang="zh-CN" sz="2000" b="0" i="0" dirty="0">
                    <a:solidFill>
                      <a:srgbClr val="000000"/>
                    </a:solidFill>
                    <a:latin typeface="微软雅黑" pitchFamily="34" charset="0"/>
                    <a:ea typeface="微软雅黑" pitchFamily="34" charset="-122"/>
                    <a:cs typeface="微软雅黑" pitchFamily="34" charset="-120"/>
                  </a:rPr>
                  <a:t>还原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炼铁，该反应为复分解反应</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浊液露置于空气中，最终变成红褐色</a:t>
                </a:r>
                <a:endParaRPr lang="en-US" altLang="zh-CN" sz="2000" dirty="0"/>
              </a:p>
            </p:txBody>
          </p:sp>
        </mc:Choice>
        <mc:Fallback xmlns="">
          <p:sp>
            <p:nvSpPr>
              <p:cNvPr id="5" name="QC_6_BD.13_3#8e6b7f39c.choices?htil=2&amp;vopoq=1&amp;pid=d0e2c2f66&amp;color=0,0,0&amp;vtp=1&amp;bbb=1"/>
              <p:cNvSpPr>
                <a:spLocks noRot="1" noChangeAspect="1" noMove="1" noResize="1" noEditPoints="1" noAdjustHandles="1" noChangeArrowheads="1" noChangeShapeType="1" noTextEdit="1"/>
              </p:cNvSpPr>
              <p:nvPr/>
            </p:nvSpPr>
            <p:spPr>
              <a:xfrm>
                <a:off x="722376" y="1820613"/>
                <a:ext cx="6720840" cy="1796034"/>
              </a:xfrm>
              <a:prstGeom prst="rect">
                <a:avLst/>
              </a:prstGeom>
              <a:blipFill>
                <a:blip r:embed="rId4"/>
                <a:stretch>
                  <a:fillRect l="-2359" b="-850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15_1#8e6b7f39c?vopoq=1&amp;pid=d0e2c2f66&amp;color=0,0,0&amp;vtp=1&amp;bt=1&amp;bbb=1&amp;hb=1"/>
              <p:cNvSpPr/>
              <p:nvPr/>
            </p:nvSpPr>
            <p:spPr>
              <a:xfrm>
                <a:off x="722376" y="972000"/>
                <a:ext cx="10753344" cy="1923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将</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转化为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元素发生还原反应，可知维生素C表现还原性，作还原剂，</a:t>
                </a:r>
                <a:r>
                  <a:rPr lang="en-US" altLang="zh-CN" sz="2000" b="0" i="0">
                    <a:solidFill>
                      <a:srgbClr val="000000"/>
                    </a:solidFill>
                    <a:latin typeface="微软雅黑" pitchFamily="34" charset="0"/>
                    <a:ea typeface="微软雅黑" pitchFamily="34" charset="-122"/>
                    <a:cs typeface="微软雅黑" pitchFamily="34" charset="-120"/>
                  </a:rPr>
                  <a:t>被氧化，</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的化合价有</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oMath>
                </a14:m>
                <a:r>
                  <a:rPr lang="en-US" altLang="zh-CN" sz="2000" b="0" i="0" dirty="0">
                    <a:solidFill>
                      <a:srgbClr val="000000"/>
                    </a:solidFill>
                    <a:latin typeface="微软雅黑" pitchFamily="34" charset="0"/>
                    <a:ea typeface="微软雅黑" pitchFamily="34" charset="-122"/>
                    <a:cs typeface="微软雅黑" pitchFamily="34" charset="-120"/>
                  </a:rPr>
                  <a:t>价，B错误；工业上用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oMath>
                </a14:m>
                <a:r>
                  <a:rPr lang="en-US" altLang="zh-CN" sz="2000" b="0" i="0" dirty="0">
                    <a:solidFill>
                      <a:srgbClr val="000000"/>
                    </a:solidFill>
                    <a:latin typeface="微软雅黑" pitchFamily="34" charset="0"/>
                    <a:ea typeface="微软雅黑" pitchFamily="34" charset="-122"/>
                    <a:cs typeface="微软雅黑" pitchFamily="34" charset="-120"/>
                  </a:rPr>
                  <a:t>还原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炼铁</a:t>
                </a:r>
                <a:r>
                  <a:rPr lang="en-US" altLang="zh-CN" sz="2000" b="0" i="0">
                    <a:solidFill>
                      <a:srgbClr val="000000"/>
                    </a:solidFill>
                    <a:latin typeface="微软雅黑" pitchFamily="34" charset="0"/>
                    <a:ea typeface="微软雅黑" pitchFamily="34" charset="-122"/>
                    <a:cs typeface="微软雅黑" pitchFamily="34" charset="-120"/>
                  </a:rPr>
                  <a:t>，反应中有元素</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的化合价变化</a:t>
                </a:r>
                <a:r>
                  <a:rPr lang="en-US" altLang="zh-CN" sz="2000" b="0" i="0" dirty="0">
                    <a:solidFill>
                      <a:srgbClr val="000000"/>
                    </a:solidFill>
                    <a:latin typeface="微软雅黑" pitchFamily="34" charset="0"/>
                    <a:ea typeface="微软雅黑" pitchFamily="34" charset="-122"/>
                    <a:cs typeface="微软雅黑" pitchFamily="34" charset="-120"/>
                  </a:rPr>
                  <a:t>，不是复分解反应，C错误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浊液露置于空气中</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可被</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氧化为</a:t>
                </a:r>
              </a:p>
              <a:p>
                <a:pPr latinLnBrk="1">
                  <a:lnSpc>
                    <a:spcPts val="35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，故最后变为红褐色，D正确。</a:t>
                </a:r>
                <a:endParaRPr lang="en-US" altLang="zh-CN" sz="2200" dirty="0"/>
              </a:p>
            </p:txBody>
          </p:sp>
        </mc:Choice>
        <mc:Fallback xmlns="">
          <p:sp>
            <p:nvSpPr>
              <p:cNvPr id="2" name="QC_6_AS.15_1#8e6b7f39c?vopoq=1&amp;pid=d0e2c2f66&amp;color=0,0,0&amp;vtp=1&amp;bt=1&amp;bbb=1&amp;hb=1"/>
              <p:cNvSpPr>
                <a:spLocks noRot="1" noChangeAspect="1" noMove="1" noResize="1" noEditPoints="1" noAdjustHandles="1" noChangeArrowheads="1" noChangeShapeType="1" noTextEdit="1"/>
              </p:cNvSpPr>
              <p:nvPr/>
            </p:nvSpPr>
            <p:spPr>
              <a:xfrm>
                <a:off x="722376" y="972000"/>
                <a:ext cx="10753344" cy="1923034"/>
              </a:xfrm>
              <a:prstGeom prst="rect">
                <a:avLst/>
              </a:prstGeom>
              <a:blipFill>
                <a:blip r:embed="rId3"/>
                <a:stretch>
                  <a:fillRect l="-1587" r="-2211" b="-791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C_4#42e5e09e3.fixed?pid=0fe18ca6a&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01</a:t>
            </a:r>
            <a:endParaRPr lang="en-US" altLang="zh-CN" sz="6000" dirty="0"/>
          </a:p>
        </p:txBody>
      </p:sp>
      <p:sp>
        <p:nvSpPr>
          <p:cNvPr id="3" name="C_4#42e5e09e3.fixed?pid=0fe18ca6a&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铁及其化合物</a:t>
            </a:r>
            <a:endParaRPr lang="en-US" altLang="zh-CN" sz="4400" dirty="0"/>
          </a:p>
        </p:txBody>
      </p:sp>
      <p:pic>
        <p:nvPicPr>
          <p:cNvPr id="4" name="C_4#42e5e09e3.fixed?pid=0fe18ca6a&amp;color=0,0,0&amp;tib=255,255,255&amp;vtp=1" descr="preencoded.png"/>
          <p:cNvPicPr>
            <a:picLocks noChangeAspect="1"/>
          </p:cNvPicPr>
          <p:nvPr/>
        </p:nvPicPr>
        <p:blipFill>
          <a:blip r:embed="rId3"/>
          <a:stretch>
            <a:fillRect/>
          </a:stretch>
        </p:blipFill>
        <p:spPr>
          <a:xfrm>
            <a:off x="9866376" y="4489704"/>
            <a:ext cx="411480" cy="448056"/>
          </a:xfrm>
          <a:prstGeom prst="rect">
            <a:avLst/>
          </a:prstGeom>
        </p:spPr>
      </p:pic>
      <p:sp>
        <p:nvSpPr>
          <p:cNvPr id="5" name="C_4_BD#42e5e09e3.fixed?pid=0fe18ca6a&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越刷越强</a:t>
            </a:r>
            <a:endParaRPr lang="en-US" altLang="zh-CN" sz="28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92017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73d2f5f8d?sp=1&amp;pid=5468ace18&amp;color=0,0,0&amp;vtp=1&amp;bt=1&amp;bbb=1"/>
              <p:cNvSpPr/>
              <p:nvPr/>
            </p:nvSpPr>
            <p:spPr>
              <a:xfrm>
                <a:off x="722376" y="972000"/>
                <a:ext cx="10753344" cy="31549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1</a:t>
                </a:r>
                <a:r>
                  <a:rPr lang="en-US" altLang="zh-CN" sz="2000" b="1" i="0">
                    <a:solidFill>
                      <a:srgbClr val="000000"/>
                    </a:solidFill>
                    <a:latin typeface="微软雅黑" pitchFamily="34" charset="0"/>
                    <a:ea typeface="微软雅黑" pitchFamily="34" charset="-122"/>
                    <a:cs typeface="微软雅黑" pitchFamily="34" charset="-120"/>
                  </a:rPr>
                  <a:t>.铁的存在形态</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(1)游离态：陨铁。</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(2)化合态：磁铁矿</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Fe</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Sub>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4</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、赤铁矿</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Fe</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等。</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2.铁的物理性质</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纯铁具有银白色金属光泽</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，有良好的延展性、导热性，能导电，密度为</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7.87 </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g</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cm</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a:t>
                </a: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&gt;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，熔点为</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1 538 ℃</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，沸点为</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2 861 ℃</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铁粉一般为黑色。</a:t>
                </a:r>
                <a:endParaRPr lang="en-US" altLang="zh-CN" sz="2000" dirty="0"/>
              </a:p>
            </p:txBody>
          </p:sp>
        </mc:Choice>
        <mc:Fallback xmlns="">
          <p:sp>
            <p:nvSpPr>
              <p:cNvPr id="2" name="P_6#73d2f5f8d?sp=1&amp;pid=5468ace18&amp;color=0,0,0&amp;vtp=1&amp;bt=1&amp;bbb=1"/>
              <p:cNvSpPr>
                <a:spLocks noRot="1" noChangeAspect="1" noMove="1" noResize="1" noEditPoints="1" noAdjustHandles="1" noChangeArrowheads="1" noChangeShapeType="1" noTextEdit="1"/>
              </p:cNvSpPr>
              <p:nvPr/>
            </p:nvSpPr>
            <p:spPr>
              <a:xfrm>
                <a:off x="722376" y="972000"/>
                <a:ext cx="10753344" cy="3154934"/>
              </a:xfrm>
              <a:prstGeom prst="rect">
                <a:avLst/>
              </a:prstGeom>
              <a:blipFill>
                <a:blip r:embed="rId3"/>
                <a:stretch>
                  <a:fillRect l="-1474" b="-4826"/>
                </a:stretch>
              </a:blipFill>
              <a:ln/>
            </p:spPr>
            <p:txBody>
              <a:bodyPr/>
              <a:lstStyle/>
              <a:p>
                <a:r>
                  <a:rPr lang="zh-CN" altLang="en-US">
                    <a:noFill/>
                  </a:rPr>
                  <a:t> </a:t>
                </a:r>
              </a:p>
            </p:txBody>
          </p:sp>
        </mc:Fallback>
      </mc:AlternateContent>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6_BD.16_1#e5815d7b5?vopoq=1&amp;pid=377dc6a70&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[湖北荆州中学2025高一月考]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化学与生活密切相关，</a:t>
            </a:r>
            <a:r>
              <a:rPr lang="en-US" altLang="zh-CN" sz="2000" b="0" i="0">
                <a:solidFill>
                  <a:srgbClr val="000000"/>
                </a:solidFill>
                <a:latin typeface="微软雅黑" pitchFamily="34" charset="0"/>
                <a:ea typeface="微软雅黑" pitchFamily="34" charset="-122"/>
                <a:cs typeface="微软雅黑" pitchFamily="34" charset="-120"/>
              </a:rPr>
              <a:t>下列说法不正确的是(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7_1#e5815d7b5.bracket?vopoq=1&amp;pid=377dc6a70&amp;color=0,0,0&amp;vpa=6&amp;vtp=1"/>
          <p:cNvSpPr/>
          <p:nvPr/>
        </p:nvSpPr>
        <p:spPr>
          <a:xfrm>
            <a:off x="9388539" y="952950"/>
            <a:ext cx="3746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mc:AlternateContent xmlns:mc="http://schemas.openxmlformats.org/markup-compatibility/2006" xmlns:a14="http://schemas.microsoft.com/office/drawing/2010/main">
        <mc:Choice Requires="a14">
          <p:sp>
            <p:nvSpPr>
              <p:cNvPr id="4" name="QC_6_BD.16_2#e5815d7b5.choices?vopoq=1&amp;pid=377dc6a70&amp;color=0,0,0&amp;vtp=1&amp;bbb=1"/>
              <p:cNvSpPr/>
              <p:nvPr/>
            </p:nvSpPr>
            <p:spPr>
              <a:xfrm>
                <a:off x="722376" y="1367477"/>
                <a:ext cx="10753344" cy="1795336"/>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A.生活中的红色油漆、红色涂料的主要成分是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.“铁质菜刀生锈”与氧化还原反应有关</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.为防止中秋月饼等富脂食品因被氧化而变质，常在包装袋中放入铁粉</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.维生素C可将</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转变为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，所以维生素C具有还原性</a:t>
                </a:r>
                <a:endParaRPr lang="en-US" altLang="zh-CN" sz="2000" dirty="0"/>
              </a:p>
            </p:txBody>
          </p:sp>
        </mc:Choice>
        <mc:Fallback xmlns="">
          <p:sp>
            <p:nvSpPr>
              <p:cNvPr id="4" name="QC_6_BD.16_2#e5815d7b5.choices?vopoq=1&amp;pid=377dc6a70&amp;color=0,0,0&amp;vtp=1&amp;bbb=1"/>
              <p:cNvSpPr>
                <a:spLocks noRot="1" noChangeAspect="1" noMove="1" noResize="1" noEditPoints="1" noAdjustHandles="1" noChangeArrowheads="1" noChangeShapeType="1" noTextEdit="1"/>
              </p:cNvSpPr>
              <p:nvPr/>
            </p:nvSpPr>
            <p:spPr>
              <a:xfrm>
                <a:off x="722376" y="1367477"/>
                <a:ext cx="10753344" cy="1795336"/>
              </a:xfrm>
              <a:prstGeom prst="rect">
                <a:avLst/>
              </a:prstGeom>
              <a:blipFill>
                <a:blip r:embed="rId3"/>
                <a:stretch>
                  <a:fillRect l="-1474"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18_1#e5815d7b5?vopoq=1&amp;pid=377dc6a70&amp;color=0,0,0&amp;vtp=1&amp;bt=1&amp;bbb=1&amp;hb=1"/>
              <p:cNvSpPr/>
              <p:nvPr/>
            </p:nvSpPr>
            <p:spPr>
              <a:xfrm>
                <a:off x="722376" y="972000"/>
                <a:ext cx="10753344" cy="17960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是黑色固体</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是红棕色固体，红色油漆、红色涂料的主要成分是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A错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；铁锈的主要成分是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，单质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转化为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，发生了氧化还原反应，B正确</a:t>
                </a:r>
                <a:r>
                  <a:rPr lang="en-US" altLang="zh-CN" sz="2000" b="0" i="0">
                    <a:solidFill>
                      <a:srgbClr val="000000"/>
                    </a:solidFill>
                    <a:latin typeface="微软雅黑" pitchFamily="34" charset="0"/>
                    <a:ea typeface="微软雅黑" pitchFamily="34" charset="-122"/>
                    <a:cs typeface="微软雅黑" pitchFamily="34" charset="-120"/>
                  </a:rPr>
                  <a:t>；铁粉具有还</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原性</a:t>
                </a:r>
                <a:r>
                  <a:rPr lang="en-US" altLang="zh-CN" sz="2000" b="0" i="0" dirty="0">
                    <a:solidFill>
                      <a:srgbClr val="000000"/>
                    </a:solidFill>
                    <a:latin typeface="微软雅黑" pitchFamily="34" charset="0"/>
                    <a:ea typeface="微软雅黑" pitchFamily="34" charset="-122"/>
                    <a:cs typeface="微软雅黑" pitchFamily="34" charset="-120"/>
                  </a:rPr>
                  <a:t>，可防止富脂食品因被氧化而变质，C正确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转变为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的化合价降低</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被还</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原</a:t>
                </a:r>
                <a:r>
                  <a:rPr lang="en-US" altLang="zh-CN" sz="2000" b="0" i="0" dirty="0">
                    <a:solidFill>
                      <a:srgbClr val="000000"/>
                    </a:solidFill>
                    <a:latin typeface="微软雅黑" pitchFamily="34" charset="0"/>
                    <a:ea typeface="微软雅黑" pitchFamily="34" charset="-122"/>
                    <a:cs typeface="微软雅黑" pitchFamily="34" charset="-120"/>
                  </a:rPr>
                  <a:t>，则加入的维生素C具有还原性，D正确。</a:t>
                </a:r>
                <a:endParaRPr lang="en-US" altLang="zh-CN" sz="2200" dirty="0"/>
              </a:p>
            </p:txBody>
          </p:sp>
        </mc:Choice>
        <mc:Fallback xmlns="">
          <p:sp>
            <p:nvSpPr>
              <p:cNvPr id="2" name="QC_6_AS.18_1#e5815d7b5?vopoq=1&amp;pid=377dc6a70&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a:blip r:embed="rId3"/>
                <a:stretch>
                  <a:fillRect l="-1587" r="-907"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71643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6_BD.19_1#2d28a89f1?vopoq=1&amp;pid=377dc6a70&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[四川成都天府中学2024高一入学考]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下列离子方程式书写正确的是(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0_1#2d28a89f1.bracket?vopoq=1&amp;pid=377dc6a70&amp;color=0,0,0&amp;vpa=7&amp;vtp=1"/>
          <p:cNvSpPr/>
          <p:nvPr/>
        </p:nvSpPr>
        <p:spPr>
          <a:xfrm>
            <a:off x="8626539" y="952950"/>
            <a:ext cx="357188"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mc:AlternateContent xmlns:mc="http://schemas.openxmlformats.org/markup-compatibility/2006" xmlns:a14="http://schemas.microsoft.com/office/drawing/2010/main">
        <mc:Choice Requires="a14">
          <p:sp>
            <p:nvSpPr>
              <p:cNvPr id="4" name="QC_6_BD.19_2#2d28a89f1.choices?vopoq=1&amp;pid=377dc6a70&amp;color=0,0,0&amp;vtp=1&amp;bbb=1"/>
              <p:cNvSpPr/>
              <p:nvPr/>
            </p:nvSpPr>
            <p:spPr>
              <a:xfrm>
                <a:off x="722376" y="1367477"/>
                <a:ext cx="10753344" cy="1962341"/>
              </a:xfrm>
              <a:prstGeom prst="rect">
                <a:avLst/>
              </a:prstGeom>
              <a:noFill/>
              <a:ln/>
            </p:spPr>
            <p:txBody>
              <a:bodyPr wrap="none" lIns="0" tIns="0" rIns="0" bIns="0" rtlCol="0" anchor="t"/>
              <a:lstStyle/>
              <a:p>
                <a:pPr algn="l" latinLnBrk="1">
                  <a:lnSpc>
                    <a:spcPts val="4000"/>
                  </a:lnSpc>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溶液腐蚀铜片制电路板：</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.四氧化三铁与稀盐酸反应：</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+8</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KSCN</m:t>
                    </m:r>
                  </m:oMath>
                </a14:m>
                <a:r>
                  <a:rPr lang="en-US" altLang="zh-CN" sz="2000" b="0" i="0" dirty="0">
                    <a:solidFill>
                      <a:srgbClr val="000000"/>
                    </a:solidFill>
                    <a:latin typeface="微软雅黑" pitchFamily="34" charset="0"/>
                    <a:ea typeface="微软雅黑" pitchFamily="34" charset="-122"/>
                    <a:cs typeface="微软雅黑" pitchFamily="34" charset="-120"/>
                  </a:rPr>
                  <a:t>溶液反应：</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SCN</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SCN</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.向氢氧化亚铁中加入足量的稀硝酸：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4" name="QC_6_BD.19_2#2d28a89f1.choices?vopoq=1&amp;pid=377dc6a70&amp;color=0,0,0&amp;vtp=1&amp;bbb=1"/>
              <p:cNvSpPr>
                <a:spLocks noRot="1" noChangeAspect="1" noMove="1" noResize="1" noEditPoints="1" noAdjustHandles="1" noChangeArrowheads="1" noChangeShapeType="1" noTextEdit="1"/>
              </p:cNvSpPr>
              <p:nvPr/>
            </p:nvSpPr>
            <p:spPr>
              <a:xfrm>
                <a:off x="722376" y="1367477"/>
                <a:ext cx="10753344" cy="1962341"/>
              </a:xfrm>
              <a:prstGeom prst="rect">
                <a:avLst/>
              </a:prstGeom>
              <a:blipFill>
                <a:blip r:embed="rId3"/>
                <a:stretch>
                  <a:fillRect l="-1474" b="-714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21_1#2d28a89f1?vopoq=1&amp;pid=377dc6a70&amp;color=0,0,0&amp;vtp=1&amp;bt=1&amp;bbb=1&amp;hb=1"/>
              <p:cNvSpPr/>
              <p:nvPr/>
            </p:nvSpPr>
            <p:spPr>
              <a:xfrm>
                <a:off x="722376" y="972000"/>
                <a:ext cx="10753344" cy="2787841"/>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反应前后电荷不守恒，正确的离子方程式应为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，A错误</a:t>
                </a:r>
                <a:r>
                  <a:rPr lang="en-US" altLang="zh-CN" sz="2000" b="0" i="0">
                    <a:solidFill>
                      <a:srgbClr val="000000"/>
                    </a:solidFill>
                    <a:latin typeface="微软雅黑" pitchFamily="34" charset="0"/>
                    <a:ea typeface="微软雅黑" pitchFamily="34" charset="-122"/>
                    <a:cs typeface="微软雅黑" pitchFamily="34" charset="-120"/>
                  </a:rPr>
                  <a:t>；从化</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合价看</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中有</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den>
                    </m:f>
                  </m:oMath>
                </a14:m>
                <a:r>
                  <a:rPr lang="en-US" altLang="zh-CN" sz="2000" b="0" i="0" dirty="0">
                    <a:solidFill>
                      <a:srgbClr val="000000"/>
                    </a:solidFill>
                    <a:latin typeface="微软雅黑" pitchFamily="34" charset="0"/>
                    <a:ea typeface="微软雅黑" pitchFamily="34" charset="-122"/>
                    <a:cs typeface="微软雅黑" pitchFamily="34" charset="-120"/>
                  </a:rPr>
                  <a:t>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oMath>
                </a14:m>
                <a:r>
                  <a:rPr lang="en-US" altLang="zh-CN" sz="2000" b="0" i="0" dirty="0">
                    <a:solidFill>
                      <a:srgbClr val="000000"/>
                    </a:solidFill>
                    <a:latin typeface="微软雅黑" pitchFamily="34" charset="0"/>
                    <a:ea typeface="微软雅黑" pitchFamily="34" charset="-122"/>
                    <a:cs typeface="微软雅黑" pitchFamily="34" charset="-120"/>
                  </a:rPr>
                  <a:t>价</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den>
                    </m:f>
                  </m:oMath>
                </a14:m>
                <a:r>
                  <a:rPr lang="en-US" altLang="zh-CN" sz="2000" b="0" i="0" dirty="0">
                    <a:solidFill>
                      <a:srgbClr val="000000"/>
                    </a:solidFill>
                    <a:latin typeface="微软雅黑" pitchFamily="34" charset="0"/>
                    <a:ea typeface="微软雅黑" pitchFamily="34" charset="-122"/>
                    <a:cs typeface="微软雅黑" pitchFamily="34" charset="-120"/>
                  </a:rPr>
                  <a:t>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oMath>
                </a14:m>
                <a:r>
                  <a:rPr lang="en-US" altLang="zh-CN" sz="2000" b="0" i="0" dirty="0">
                    <a:solidFill>
                      <a:srgbClr val="000000"/>
                    </a:solidFill>
                    <a:latin typeface="微软雅黑" pitchFamily="34" charset="0"/>
                    <a:ea typeface="微软雅黑" pitchFamily="34" charset="-122"/>
                    <a:cs typeface="微软雅黑" pitchFamily="34" charset="-120"/>
                  </a:rPr>
                  <a:t>价，因此与稀盐酸反应生成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选项符合电荷守恒与原子守恒</a:t>
                </a:r>
                <a:r>
                  <a:rPr lang="en-US" altLang="zh-CN" sz="2000" b="0" i="0" dirty="0">
                    <a:solidFill>
                      <a:srgbClr val="000000"/>
                    </a:solidFill>
                    <a:latin typeface="微软雅黑" pitchFamily="34" charset="0"/>
                    <a:ea typeface="微软雅黑" pitchFamily="34" charset="-122"/>
                    <a:cs typeface="微软雅黑" pitchFamily="34" charset="-120"/>
                  </a:rPr>
                  <a:t>，B正确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遇到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KSCN</m:t>
                    </m:r>
                  </m:oMath>
                </a14:m>
                <a:r>
                  <a:rPr lang="en-US" altLang="zh-CN" sz="2000" b="0" i="0" dirty="0">
                    <a:solidFill>
                      <a:srgbClr val="000000"/>
                    </a:solidFill>
                    <a:latin typeface="微软雅黑" pitchFamily="34" charset="0"/>
                    <a:ea typeface="微软雅黑" pitchFamily="34" charset="-122"/>
                    <a:cs typeface="微软雅黑" pitchFamily="34" charset="-120"/>
                  </a:rPr>
                  <a:t>溶液变为红色，生成的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SCN</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是难电离</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的配合物</a:t>
                </a:r>
                <a:r>
                  <a:rPr lang="en-US" altLang="zh-CN" sz="2000" b="0" i="0" dirty="0">
                    <a:solidFill>
                      <a:srgbClr val="000000"/>
                    </a:solidFill>
                    <a:latin typeface="微软雅黑" pitchFamily="34" charset="0"/>
                    <a:ea typeface="微软雅黑" pitchFamily="34" charset="-122"/>
                    <a:cs typeface="微软雅黑" pitchFamily="34" charset="-120"/>
                  </a:rPr>
                  <a:t>，不是沉淀，C错误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具有强氧化性</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有较强的还原性</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会把</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氧化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，根据得失电子守恒及电荷守恒可得反应的离子方程式为</a:t>
                </a:r>
              </a:p>
              <a:p>
                <a:pPr latinLnBrk="1">
                  <a:lnSpc>
                    <a:spcPts val="3800"/>
                  </a:lnSpc>
                </a:pP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3</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↑+8</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6_AS.21_1#2d28a89f1?vopoq=1&amp;pid=377dc6a70&amp;color=0,0,0&amp;vtp=1&amp;bt=1&amp;bbb=1&amp;hb=1"/>
              <p:cNvSpPr>
                <a:spLocks noRot="1" noChangeAspect="1" noMove="1" noResize="1" noEditPoints="1" noAdjustHandles="1" noChangeArrowheads="1" noChangeShapeType="1" noTextEdit="1"/>
              </p:cNvSpPr>
              <p:nvPr/>
            </p:nvSpPr>
            <p:spPr>
              <a:xfrm>
                <a:off x="722376" y="972000"/>
                <a:ext cx="10753344" cy="2787841"/>
              </a:xfrm>
              <a:prstGeom prst="rect">
                <a:avLst/>
              </a:prstGeom>
              <a:blipFill>
                <a:blip r:embed="rId3"/>
                <a:stretch>
                  <a:fillRect l="-1587" r="-1247" b="-502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95349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6_BD.22_1#2f25d8dee?vopoq=1&amp;pid=377dc6a70&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3.下列有关铁、</a:t>
            </a:r>
            <a:r>
              <a:rPr lang="en-US" altLang="zh-CN" sz="2000" b="0" i="0">
                <a:solidFill>
                  <a:srgbClr val="000000"/>
                </a:solidFill>
                <a:latin typeface="微软雅黑" pitchFamily="34" charset="0"/>
                <a:ea typeface="微软雅黑" pitchFamily="34" charset="-122"/>
                <a:cs typeface="微软雅黑" pitchFamily="34" charset="-120"/>
              </a:rPr>
              <a:t>铁矿石与铁的氧化物的说法正确的是(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3_1#2f25d8dee.bracket?vopoq=1&amp;pid=377dc6a70&amp;color=0,0,0&amp;vpa=8&amp;vtp=1"/>
          <p:cNvSpPr/>
          <p:nvPr/>
        </p:nvSpPr>
        <p:spPr>
          <a:xfrm>
            <a:off x="6721539" y="952950"/>
            <a:ext cx="3746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mc:AlternateContent xmlns:mc="http://schemas.openxmlformats.org/markup-compatibility/2006" xmlns:a14="http://schemas.microsoft.com/office/drawing/2010/main">
        <mc:Choice Requires="a14">
          <p:sp>
            <p:nvSpPr>
              <p:cNvPr id="4" name="QC_6_BD.22_2#2f25d8dee.choices?vopoq=1&amp;pid=377dc6a70&amp;color=0,0,0&amp;vtp=1&amp;bbb=1"/>
              <p:cNvSpPr/>
              <p:nvPr/>
            </p:nvSpPr>
            <p:spPr>
              <a:xfrm>
                <a:off x="722376" y="1367477"/>
                <a:ext cx="10753344" cy="1781302"/>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A.赤铁矿的主要成分是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，磁铁矿的主要成分是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俗称铁红</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.在自然界中，不可能有游离态的铁存在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.能通过化合反应制得</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，但不能通过化合反应制得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FeO</m:t>
                    </m:r>
                  </m:oMath>
                </a14:m>
                <a:r>
                  <a:rPr lang="en-US" altLang="zh-CN" sz="2000" b="0" i="0" dirty="0">
                    <a:solidFill>
                      <a:srgbClr val="000000"/>
                    </a:solidFill>
                    <a:latin typeface="微软雅黑" pitchFamily="34" charset="0"/>
                    <a:ea typeface="微软雅黑" pitchFamily="34" charset="-122"/>
                    <a:cs typeface="微软雅黑" pitchFamily="34" charset="-120"/>
                  </a:rPr>
                  <a:t>都是碱性氧化物，与水反应生成相应的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4" name="QC_6_BD.22_2#2f25d8dee.choices?vopoq=1&amp;pid=377dc6a70&amp;color=0,0,0&amp;vtp=1&amp;bbb=1"/>
              <p:cNvSpPr>
                <a:spLocks noRot="1" noChangeAspect="1" noMove="1" noResize="1" noEditPoints="1" noAdjustHandles="1" noChangeArrowheads="1" noChangeShapeType="1" noTextEdit="1"/>
              </p:cNvSpPr>
              <p:nvPr/>
            </p:nvSpPr>
            <p:spPr>
              <a:xfrm>
                <a:off x="722376" y="1367477"/>
                <a:ext cx="10753344" cy="1781302"/>
              </a:xfrm>
              <a:prstGeom prst="rect">
                <a:avLst/>
              </a:prstGeom>
              <a:blipFill>
                <a:blip r:embed="rId3"/>
                <a:stretch>
                  <a:fillRect l="-1474" b="-853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24_1#2f25d8dee?vopoq=1&amp;pid=377dc6a70&amp;color=0,0,0&amp;vtp=1&amp;bt=1&amp;bbb=1&amp;hb=1"/>
              <p:cNvSpPr/>
              <p:nvPr/>
            </p:nvSpPr>
            <p:spPr>
              <a:xfrm>
                <a:off x="722376" y="972000"/>
                <a:ext cx="10753344" cy="17960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呈红棕色，俗称铁红，赤铁矿的主要成分是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有磁性</a:t>
                </a:r>
                <a:r>
                  <a:rPr lang="en-US" altLang="zh-CN" sz="2000" b="0" i="0">
                    <a:solidFill>
                      <a:srgbClr val="000000"/>
                    </a:solidFill>
                    <a:latin typeface="微软雅黑" pitchFamily="34" charset="0"/>
                    <a:ea typeface="微软雅黑" pitchFamily="34" charset="-122"/>
                    <a:cs typeface="微软雅黑" pitchFamily="34" charset="-120"/>
                  </a:rPr>
                  <a:t>，磁铁矿的主要成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，A正确；陨铁中含有游离态的铁，B错误</a:t>
                </a:r>
                <a:r>
                  <a:rPr lang="en-US" altLang="zh-CN" sz="2000" b="0" i="0">
                    <a:solidFill>
                      <a:srgbClr val="000000"/>
                    </a:solidFill>
                    <a:latin typeface="微软雅黑" pitchFamily="34" charset="0"/>
                    <a:ea typeface="微软雅黑" pitchFamily="34" charset="-122"/>
                    <a:cs typeface="微软雅黑" pitchFamily="34" charset="-120"/>
                  </a:rPr>
                  <a:t>；铁和氯化铁可以发生化合反应生成氯化亚</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铁</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，C错误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都是碱性氧化物，但它们都不溶于水</a:t>
                </a:r>
                <a:r>
                  <a:rPr lang="en-US" altLang="zh-CN" sz="2000" b="0" i="0">
                    <a:solidFill>
                      <a:srgbClr val="000000"/>
                    </a:solidFill>
                    <a:latin typeface="微软雅黑" pitchFamily="34" charset="0"/>
                    <a:ea typeface="微软雅黑" pitchFamily="34" charset="-122"/>
                    <a:cs typeface="微软雅黑" pitchFamily="34" charset="-120"/>
                  </a:rPr>
                  <a:t>，不能与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水反应生成相应的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6_AS.24_1#2f25d8dee?vopoq=1&amp;pid=377dc6a70&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a:blip r:embed="rId3"/>
                <a:stretch>
                  <a:fillRect l="-1587" r="-1247"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86631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pic>
        <p:nvPicPr>
          <p:cNvPr id="2" name="QC_6_BD.25_1#899af8789?htil=3&amp;vopoq=1&amp;pid=377dc6a7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016892" y="1063439"/>
            <a:ext cx="3310128" cy="232257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6_BD.25_2#899af8789?htil=3&amp;sp=1&amp;vopoq=1&amp;pid=377dc6a70&amp;color=0,0,0&amp;vtp=1&amp;bt=1&amp;bbb=1&amp;hb=1"/>
              <p:cNvSpPr/>
              <p:nvPr/>
            </p:nvSpPr>
            <p:spPr>
              <a:xfrm>
                <a:off x="722376" y="972000"/>
                <a:ext cx="7306056"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4.为了验证</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的性质</a:t>
                </a:r>
                <a:r>
                  <a:rPr lang="en-US" altLang="zh-CN" sz="2000" b="0" i="0">
                    <a:solidFill>
                      <a:srgbClr val="000000"/>
                    </a:solidFill>
                    <a:latin typeface="微软雅黑" pitchFamily="34" charset="0"/>
                    <a:ea typeface="微软雅黑" pitchFamily="34" charset="-122"/>
                    <a:cs typeface="微软雅黑" pitchFamily="34" charset="-120"/>
                  </a:rPr>
                  <a:t>，某化学兴趣小组设计了如图所示的一组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实验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其中实验方案设计或实验现象错误的是(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3" name="QC_6_BD.25_2#899af8789?htil=3&amp;sp=1&amp;vopoq=1&amp;pid=377dc6a70&amp;color=0,0,0&amp;vtp=1&amp;bt=1&amp;bbb=1&amp;hb=1"/>
              <p:cNvSpPr>
                <a:spLocks noRot="1" noChangeAspect="1" noMove="1" noResize="1" noEditPoints="1" noAdjustHandles="1" noChangeArrowheads="1" noChangeShapeType="1" noTextEdit="1"/>
              </p:cNvSpPr>
              <p:nvPr/>
            </p:nvSpPr>
            <p:spPr>
              <a:xfrm>
                <a:off x="722376" y="972000"/>
                <a:ext cx="7306056" cy="843153"/>
              </a:xfrm>
              <a:prstGeom prst="rect">
                <a:avLst/>
              </a:prstGeom>
              <a:blipFill>
                <a:blip r:embed="rId4"/>
                <a:stretch>
                  <a:fillRect l="-2170" b="-17986"/>
                </a:stretch>
              </a:blipFill>
              <a:ln/>
            </p:spPr>
            <p:txBody>
              <a:bodyPr/>
              <a:lstStyle/>
              <a:p>
                <a:r>
                  <a:rPr lang="zh-CN" altLang="en-US">
                    <a:noFill/>
                  </a:rPr>
                  <a:t> </a:t>
                </a:r>
              </a:p>
            </p:txBody>
          </p:sp>
        </mc:Fallback>
      </mc:AlternateContent>
      <p:sp>
        <p:nvSpPr>
          <p:cNvPr id="4" name="QC_6_AN.26_1#899af8789.bracket?vopoq=1&amp;pid=377dc6a70&amp;color=0,0,0&amp;vpa=9&amp;vtp=1"/>
          <p:cNvSpPr/>
          <p:nvPr/>
        </p:nvSpPr>
        <p:spPr>
          <a:xfrm>
            <a:off x="6002401" y="1410150"/>
            <a:ext cx="3556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6_BD.25_3#899af8789.choices?htil=3&amp;vopoq=1&amp;pid=377dc6a70&amp;color=0,0,0&amp;vtp=1&amp;bbb=1"/>
          <p:cNvSpPr/>
          <p:nvPr/>
        </p:nvSpPr>
        <p:spPr>
          <a:xfrm>
            <a:off x="722376" y="1867222"/>
            <a:ext cx="7306056" cy="385953"/>
          </a:xfrm>
          <a:prstGeom prst="rect">
            <a:avLst/>
          </a:prstGeom>
          <a:noFill/>
          <a:ln/>
        </p:spPr>
        <p:txBody>
          <a:bodyPr wrap="none" lIns="0" tIns="0" rIns="0" bIns="0" rtlCol="0" anchor="t"/>
          <a:lstStyle/>
          <a:p>
            <a:pPr latinLnBrk="1">
              <a:lnSpc>
                <a:spcPts val="3400"/>
              </a:lnSpc>
              <a:tabLst>
                <a:tab pos="1582039" algn="l"/>
                <a:tab pos="3125978" algn="l"/>
                <a:tab pos="4936618"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.①②③④⑤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73d2f5f8d?sp=1&amp;pid=5468ace18&amp;color=0,0,0&amp;vtp=1&amp;bt=1&amp;bbb=1&amp;hb=1"/>
              <p:cNvSpPr/>
              <p:nvPr/>
            </p:nvSpPr>
            <p:spPr>
              <a:xfrm>
                <a:off x="722376" y="972000"/>
                <a:ext cx="10753344" cy="33274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3.铁的化学性质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铁是一种比较活泼的金属</a:t>
                </a:r>
                <a:r>
                  <a:rPr lang="en-US" altLang="zh-CN" sz="2000" b="0" i="0" dirty="0">
                    <a:solidFill>
                      <a:srgbClr val="000000"/>
                    </a:solidFill>
                    <a:latin typeface="微软雅黑" pitchFamily="34" charset="0"/>
                    <a:ea typeface="微软雅黑" pitchFamily="34" charset="-122"/>
                    <a:cs typeface="微软雅黑" pitchFamily="34" charset="-120"/>
                  </a:rPr>
                  <a:t>，较容易失去最外层2个电子和次外层1个电子，在化合物中通常显</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a:t>
                </a:r>
                <a:r>
                  <a:rPr lang="en-US" altLang="zh-CN" sz="100" b="0" i="0" kern="0" spc="-99900">
                    <a:solidFill>
                      <a:srgbClr val="FFFFFF"/>
                    </a:solidFill>
                    <a:latin typeface="微软雅黑" pitchFamily="34" charset="0"/>
                    <a:ea typeface="微软雅黑" pitchFamily="34" charset="-122"/>
                    <a:cs typeface="微软雅黑" pitchFamily="34" charset="-120"/>
                  </a:rPr>
                  <a:t>m&gt;</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价和</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价，且</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比</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a:solidFill>
                      <a:srgbClr val="000000"/>
                    </a:solidFill>
                    <a:latin typeface="微软雅黑" pitchFamily="34" charset="0"/>
                    <a:ea typeface="微软雅黑" pitchFamily="34" charset="-122"/>
                    <a:cs typeface="微软雅黑" pitchFamily="34" charset="-120"/>
                  </a:rPr>
                  <a:t>稳定。</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(1)与非金属单质反应</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algn="ctr" defTabSz="914400" rtl="0" eaLnBrk="1" fontAlgn="auto" latinLnBrk="1" hangingPunct="1">
                  <a:lnSpc>
                    <a:spcPts val="39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Fe</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Cl</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m>
                      <m:mPr>
                        <m:mcs>
                          <m:mc>
                            <m:mcPr>
                              <m:count m:val="1"/>
                              <m:mcJc m:val="center"/>
                            </m:mcPr>
                          </m:mc>
                        </m:mcs>
                        <m:ctrlPr>
                          <a:rPr kumimoji="0" lang="en-US" altLang="zh-CN" sz="1800" b="0" i="1" u="none" strike="noStrike" kern="1200" cap="none" spc="0" normalizeH="0" baseline="30000" noProof="0">
                            <a:ln>
                              <a:noFill/>
                            </a:ln>
                            <a:solidFill>
                              <a:srgbClr val="000000"/>
                            </a:solidFill>
                            <a:effectLst/>
                            <a:uLnTx/>
                            <a:uFillTx/>
                            <a:latin typeface="Cambria Math" panose="02040503050406030204" pitchFamily="18" charset="0"/>
                            <a:cs typeface="+mn-cs"/>
                          </a:rPr>
                        </m:ctrlPr>
                      </m:mPr>
                      <m:mr>
                        <m:e>
                          <m:bar>
                            <m:barPr>
                              <m:ctrlPr>
                                <a:rPr kumimoji="0" lang="en-US" altLang="zh-CN" sz="2000" b="0" i="1" u="none" strike="noStrike" kern="1200" cap="none" spc="0" normalizeH="0" baseline="-2000" noProof="0">
                                  <a:ln>
                                    <a:noFill/>
                                  </a:ln>
                                  <a:solidFill>
                                    <a:srgbClr val="000000"/>
                                  </a:solidFill>
                                  <a:effectLst/>
                                  <a:uLnTx/>
                                  <a:uFillTx/>
                                  <a:latin typeface="Cambria Math" panose="02040503050406030204" pitchFamily="18" charset="0"/>
                                  <a:cs typeface="+mn-cs"/>
                                </a:rPr>
                              </m:ctrlPr>
                            </m:barPr>
                            <m:e>
                              <m:bar>
                                <m:barPr>
                                  <m:ctrlPr>
                                    <a:rPr kumimoji="0" lang="en-US" altLang="zh-CN" sz="2000" b="0" i="1" u="none" strike="noStrike" kern="1200" cap="none" spc="0" normalizeH="0" baseline="-8000" noProof="0">
                                      <a:ln>
                                        <a:noFill/>
                                      </a:ln>
                                      <a:solidFill>
                                        <a:srgbClr val="000000"/>
                                      </a:solidFill>
                                      <a:effectLst/>
                                      <a:uLnTx/>
                                      <a:uFillTx/>
                                      <a:latin typeface="Cambria Math" panose="02040503050406030204" pitchFamily="18" charset="0"/>
                                      <a:cs typeface="+mn-cs"/>
                                    </a:rPr>
                                  </m:ctrlPr>
                                </m:barPr>
                                <m:e>
                                  <m:r>
                                    <a:rPr kumimoji="0" lang="en-US" altLang="zh-CN" sz="2000" b="0" i="0" u="none" strike="noStrike" kern="1200" cap="none" spc="0" normalizeH="0" baseline="-2000" noProof="0">
                                      <a:ln>
                                        <a:noFill/>
                                      </a:ln>
                                      <a:solidFill>
                                        <a:srgbClr val="000000"/>
                                      </a:solidFill>
                                      <a:effectLst/>
                                      <a:uLnTx/>
                                      <a:uFillTx/>
                                      <a:latin typeface="Cambria Math" panose="02040503050406030204" pitchFamily="18" charset="0"/>
                                      <a:cs typeface="+mn-cs"/>
                                    </a:rPr>
                                    <m:t>   △   </m:t>
                                  </m:r>
                                </m:e>
                              </m:bar>
                            </m:e>
                          </m:bar>
                        </m:e>
                      </m:mr>
                      <m:m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e>
                      </m:mr>
                    </m: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2</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FeCl</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Cl</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是强氧化剂</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algn="ctr" defTabSz="914400" rtl="0" eaLnBrk="1" fontAlgn="auto" latinLnBrk="1" hangingPunct="1">
                  <a:lnSpc>
                    <a:spcPts val="41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Fe</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m>
                      <m:mPr>
                        <m:mcs>
                          <m:mc>
                            <m:mcPr>
                              <m:count m:val="1"/>
                              <m:mcJc m:val="center"/>
                            </m:mcPr>
                          </m:mc>
                        </m:mcs>
                        <m:ctrlPr>
                          <a:rPr kumimoji="0" lang="en-US" altLang="zh-CN" sz="1800" b="0" i="1" u="none" strike="noStrike" kern="1200" cap="none" spc="0" normalizeH="0" baseline="30000" noProof="0">
                            <a:ln>
                              <a:noFill/>
                            </a:ln>
                            <a:solidFill>
                              <a:srgbClr val="000000"/>
                            </a:solidFill>
                            <a:effectLst/>
                            <a:uLnTx/>
                            <a:uFillTx/>
                            <a:latin typeface="Cambria Math" panose="02040503050406030204" pitchFamily="18" charset="0"/>
                            <a:cs typeface="+mn-cs"/>
                          </a:rPr>
                        </m:ctrlPr>
                      </m:mPr>
                      <m:mr>
                        <m:e>
                          <m:bar>
                            <m:barPr>
                              <m:ctrlPr>
                                <a:rPr kumimoji="0" lang="en-US" altLang="zh-CN" sz="2000" b="0" i="1" u="none" strike="noStrike" kern="1200" cap="none" spc="0" normalizeH="0" baseline="-2000" noProof="0">
                                  <a:ln>
                                    <a:noFill/>
                                  </a:ln>
                                  <a:solidFill>
                                    <a:srgbClr val="000000"/>
                                  </a:solidFill>
                                  <a:effectLst/>
                                  <a:uLnTx/>
                                  <a:uFillTx/>
                                  <a:latin typeface="Cambria Math" panose="02040503050406030204" pitchFamily="18" charset="0"/>
                                  <a:cs typeface="+mn-cs"/>
                                </a:rPr>
                              </m:ctrlPr>
                            </m:barPr>
                            <m:e>
                              <m:bar>
                                <m:barPr>
                                  <m:ctrlPr>
                                    <a:rPr kumimoji="0" lang="en-US" altLang="zh-CN" sz="2000" b="0" i="1" u="none" strike="noStrike" kern="1200" cap="none" spc="0" normalizeH="0" baseline="-8000" noProof="0">
                                      <a:ln>
                                        <a:noFill/>
                                      </a:ln>
                                      <a:solidFill>
                                        <a:srgbClr val="000000"/>
                                      </a:solidFill>
                                      <a:effectLst/>
                                      <a:uLnTx/>
                                      <a:uFillTx/>
                                      <a:latin typeface="Cambria Math" panose="02040503050406030204" pitchFamily="18" charset="0"/>
                                      <a:cs typeface="+mn-cs"/>
                                    </a:rPr>
                                  </m:ctrlPr>
                                </m:barPr>
                                <m:e>
                                  <m:r>
                                    <a:rPr kumimoji="0" lang="en-US" altLang="zh-CN" sz="2000" b="0" i="0" u="none" strike="noStrike" kern="1200" cap="none" spc="0" normalizeH="0" baseline="-2000" noProof="0">
                                      <a:ln>
                                        <a:noFill/>
                                      </a:ln>
                                      <a:solidFill>
                                        <a:srgbClr val="000000"/>
                                      </a:solidFill>
                                      <a:effectLst/>
                                      <a:uLnTx/>
                                      <a:uFillTx/>
                                      <a:latin typeface="Cambria Math" panose="02040503050406030204" pitchFamily="18" charset="0"/>
                                      <a:cs typeface="+mn-cs"/>
                                    </a:rPr>
                                    <m:t>点燃</m:t>
                                  </m:r>
                                </m:e>
                              </m:bar>
                            </m:e>
                          </m:bar>
                        </m:e>
                      </m:mr>
                      <m:m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e>
                      </m:mr>
                    </m: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Fe</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Sub>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4</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(铁在氧气中燃烧)</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algn="ctr" defTabSz="914400" rtl="0" eaLnBrk="1" fontAlgn="auto" latinLnBrk="1" hangingPunct="1">
                  <a:lnSpc>
                    <a:spcPts val="37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Fe</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S</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m>
                      <m:mPr>
                        <m:mcs>
                          <m:mc>
                            <m:mcPr>
                              <m:count m:val="1"/>
                              <m:mcJc m:val="center"/>
                            </m:mcPr>
                          </m:mc>
                        </m:mcs>
                        <m:ctrlPr>
                          <a:rPr kumimoji="0" lang="en-US" altLang="zh-CN" sz="1800" b="0" i="1" u="none" strike="noStrike" kern="1200" cap="none" spc="0" normalizeH="0" baseline="30000" noProof="0">
                            <a:ln>
                              <a:noFill/>
                            </a:ln>
                            <a:solidFill>
                              <a:srgbClr val="000000"/>
                            </a:solidFill>
                            <a:effectLst/>
                            <a:uLnTx/>
                            <a:uFillTx/>
                            <a:latin typeface="Cambria Math" panose="02040503050406030204" pitchFamily="18" charset="0"/>
                            <a:cs typeface="+mn-cs"/>
                          </a:rPr>
                        </m:ctrlPr>
                      </m:mPr>
                      <m:mr>
                        <m:e>
                          <m:bar>
                            <m:barPr>
                              <m:ctrlPr>
                                <a:rPr kumimoji="0" lang="en-US" altLang="zh-CN" sz="2000" b="0" i="1" u="none" strike="noStrike" kern="1200" cap="none" spc="0" normalizeH="0" baseline="-2000" noProof="0">
                                  <a:ln>
                                    <a:noFill/>
                                  </a:ln>
                                  <a:solidFill>
                                    <a:srgbClr val="000000"/>
                                  </a:solidFill>
                                  <a:effectLst/>
                                  <a:uLnTx/>
                                  <a:uFillTx/>
                                  <a:latin typeface="Cambria Math" panose="02040503050406030204" pitchFamily="18" charset="0"/>
                                  <a:cs typeface="+mn-cs"/>
                                </a:rPr>
                              </m:ctrlPr>
                            </m:barPr>
                            <m:e>
                              <m:bar>
                                <m:barPr>
                                  <m:ctrlPr>
                                    <a:rPr kumimoji="0" lang="en-US" altLang="zh-CN" sz="2000" b="0" i="1" u="none" strike="noStrike" kern="1200" cap="none" spc="0" normalizeH="0" baseline="-8000" noProof="0">
                                      <a:ln>
                                        <a:noFill/>
                                      </a:ln>
                                      <a:solidFill>
                                        <a:srgbClr val="000000"/>
                                      </a:solidFill>
                                      <a:effectLst/>
                                      <a:uLnTx/>
                                      <a:uFillTx/>
                                      <a:latin typeface="Cambria Math" panose="02040503050406030204" pitchFamily="18" charset="0"/>
                                      <a:cs typeface="+mn-cs"/>
                                    </a:rPr>
                                  </m:ctrlPr>
                                </m:barPr>
                                <m:e>
                                  <m:r>
                                    <a:rPr kumimoji="0" lang="en-US" altLang="zh-CN" sz="2000" b="0" i="0" u="none" strike="noStrike" kern="1200" cap="none" spc="0" normalizeH="0" baseline="-2000" noProof="0">
                                      <a:ln>
                                        <a:noFill/>
                                      </a:ln>
                                      <a:solidFill>
                                        <a:srgbClr val="000000"/>
                                      </a:solidFill>
                                      <a:effectLst/>
                                      <a:uLnTx/>
                                      <a:uFillTx/>
                                      <a:latin typeface="Cambria Math" panose="02040503050406030204" pitchFamily="18" charset="0"/>
                                      <a:cs typeface="+mn-cs"/>
                                    </a:rPr>
                                    <m:t>   △   </m:t>
                                  </m:r>
                                </m:e>
                              </m:bar>
                            </m:e>
                          </m:bar>
                        </m:e>
                      </m:mr>
                      <m:m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e>
                      </m:mr>
                    </m: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FeS</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S</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是弱氧化剂</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m&gt;</a:t>
                </a:r>
                <a:endParaRPr lang="en-US" altLang="zh-CN" sz="2000" dirty="0"/>
              </a:p>
            </p:txBody>
          </p:sp>
        </mc:Choice>
        <mc:Fallback xmlns="">
          <p:sp>
            <p:nvSpPr>
              <p:cNvPr id="2" name="P_6#73d2f5f8d?sp=1&amp;pid=5468ace18&amp;color=0,0,0&amp;vtp=1&amp;bt=1&amp;bbb=1&amp;hb=1"/>
              <p:cNvSpPr>
                <a:spLocks noRot="1" noChangeAspect="1" noMove="1" noResize="1" noEditPoints="1" noAdjustHandles="1" noChangeArrowheads="1" noChangeShapeType="1" noTextEdit="1"/>
              </p:cNvSpPr>
              <p:nvPr/>
            </p:nvSpPr>
            <p:spPr>
              <a:xfrm>
                <a:off x="722376" y="972000"/>
                <a:ext cx="10753344" cy="3327400"/>
              </a:xfrm>
              <a:prstGeom prst="rect">
                <a:avLst/>
              </a:prstGeom>
              <a:blipFill>
                <a:blip r:embed="rId3"/>
                <a:stretch>
                  <a:fillRect l="-1474" b="-2564"/>
                </a:stretch>
              </a:blipFill>
              <a:ln/>
            </p:spPr>
            <p:txBody>
              <a:bodyPr/>
              <a:lstStyle/>
              <a:p>
                <a:r>
                  <a:rPr lang="zh-CN" altLang="en-US">
                    <a:noFill/>
                  </a:rPr>
                  <a:t> </a:t>
                </a:r>
              </a:p>
            </p:txBody>
          </p:sp>
        </mc:Fallback>
      </mc:AlternateContent>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27_1#899af8789?vopoq=1&amp;pid=377dc6a70&amp;color=0,0,0&amp;vtp=1&amp;bt=1&amp;bbb=1&amp;hb=1"/>
              <p:cNvSpPr/>
              <p:nvPr/>
            </p:nvSpPr>
            <p:spPr>
              <a:xfrm>
                <a:off x="722376" y="972000"/>
                <a:ext cx="10753344" cy="2939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溶液反应的离子方程式为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3</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溶液颜色由黄色变为浅绿色，</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KSCN</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溶液反应的离子方程式为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SCN</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SCN</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，溶液颜色由黄色变</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为红色</a:t>
                </a:r>
                <a:r>
                  <a:rPr lang="en-US" altLang="zh-CN" sz="2000" b="0" i="0" dirty="0">
                    <a:solidFill>
                      <a:srgbClr val="000000"/>
                    </a:solidFill>
                    <a:latin typeface="微软雅黑" pitchFamily="34" charset="0"/>
                    <a:ea typeface="微软雅黑" pitchFamily="34" charset="-122"/>
                    <a:cs typeface="微软雅黑" pitchFamily="34" charset="-120"/>
                  </a:rPr>
                  <a:t>，②正确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溶液不反应，混合后溶液颜色不会变为无色，③错误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AgNO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与</a:t>
                </a:r>
              </a:p>
              <a:p>
                <a:pPr latinLnBrk="1">
                  <a:lnSpc>
                    <a:spcPts val="40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溶液反应的离子方程式为</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Ag</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AgCl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2000" b="0" i="0" dirty="0">
                    <a:solidFill>
                      <a:srgbClr val="000000"/>
                    </a:solidFill>
                    <a:latin typeface="微软雅黑" pitchFamily="34" charset="0"/>
                    <a:ea typeface="微软雅黑" pitchFamily="34" charset="-122"/>
                    <a:cs typeface="微软雅黑" pitchFamily="34" charset="-120"/>
                  </a:rPr>
                  <a:t>，产生白色沉淀，实验方案设计与</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的性质</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无关</a:t>
                </a:r>
                <a:r>
                  <a:rPr lang="en-US" altLang="zh-CN" sz="2000" b="0" i="0" dirty="0">
                    <a:solidFill>
                      <a:srgbClr val="000000"/>
                    </a:solidFill>
                    <a:latin typeface="微软雅黑" pitchFamily="34" charset="0"/>
                    <a:ea typeface="微软雅黑" pitchFamily="34" charset="-122"/>
                    <a:cs typeface="微软雅黑" pitchFamily="34" charset="-120"/>
                  </a:rPr>
                  <a:t>，④错误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溶液反应的离子方程式为</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，出现红褐色</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沉淀</a:t>
                </a:r>
                <a:r>
                  <a:rPr lang="en-US" altLang="zh-CN" sz="2000" b="0" i="0" dirty="0">
                    <a:solidFill>
                      <a:srgbClr val="000000"/>
                    </a:solidFill>
                    <a:latin typeface="微软雅黑" pitchFamily="34" charset="0"/>
                    <a:ea typeface="微软雅黑" pitchFamily="34" charset="-122"/>
                    <a:cs typeface="微软雅黑" pitchFamily="34" charset="-120"/>
                  </a:rPr>
                  <a:t>，⑤正确。</a:t>
                </a:r>
                <a:endParaRPr lang="en-US" altLang="zh-CN" sz="2200" dirty="0"/>
              </a:p>
            </p:txBody>
          </p:sp>
        </mc:Choice>
        <mc:Fallback xmlns="">
          <p:sp>
            <p:nvSpPr>
              <p:cNvPr id="2" name="QC_6_AS.27_1#899af8789?vopoq=1&amp;pid=377dc6a70&amp;color=0,0,0&amp;vtp=1&amp;bt=1&amp;bbb=1&amp;hb=1"/>
              <p:cNvSpPr>
                <a:spLocks noRot="1" noChangeAspect="1" noMove="1" noResize="1" noEditPoints="1" noAdjustHandles="1" noChangeArrowheads="1" noChangeShapeType="1" noTextEdit="1"/>
              </p:cNvSpPr>
              <p:nvPr/>
            </p:nvSpPr>
            <p:spPr>
              <a:xfrm>
                <a:off x="722376" y="972000"/>
                <a:ext cx="10753344" cy="2939034"/>
              </a:xfrm>
              <a:prstGeom prst="rect">
                <a:avLst/>
              </a:prstGeom>
              <a:blipFill>
                <a:blip r:embed="rId3"/>
                <a:stretch>
                  <a:fillRect l="-1587" r="-1531" b="-496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677826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6_BD.28_1#d8515dc96?vopoq=1&amp;pid=377dc6a70&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9_1#d8515dc96.bracket?vopoq=1&amp;pid=377dc6a70&amp;color=0,0,0&amp;vpa=10&amp;vtp=1"/>
          <p:cNvSpPr/>
          <p:nvPr/>
        </p:nvSpPr>
        <p:spPr>
          <a:xfrm>
            <a:off x="3165539" y="952950"/>
            <a:ext cx="357188"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mc:AlternateContent xmlns:mc="http://schemas.openxmlformats.org/markup-compatibility/2006" xmlns:a14="http://schemas.microsoft.com/office/drawing/2010/main">
        <mc:Choice Requires="a14">
          <p:sp>
            <p:nvSpPr>
              <p:cNvPr id="4" name="QC_6_BD.28_2#d8515dc96.choices?vopoq=1&amp;pid=377dc6a70&amp;color=0,0,0&amp;vtp=1&amp;bbb=1&amp;hb=1"/>
              <p:cNvSpPr/>
              <p:nvPr/>
            </p:nvSpPr>
            <p:spPr>
              <a:xfrm>
                <a:off x="722376" y="1367477"/>
                <a:ext cx="10753344" cy="2723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A.向某溶液中加入酸性</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溶液，酸性</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溶液紫色褪去，该溶液中一定含</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.向某溶液中加入氢氧化钠溶液，立即产生红褐色沉淀，说明原溶液中含有</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.向</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溶液中滴加几滴稀硫酸，再滴加几滴</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KSCN</m:t>
                    </m:r>
                  </m:oMath>
                </a14:m>
                <a:r>
                  <a:rPr lang="en-US" altLang="zh-CN" sz="2000" b="0" i="0" dirty="0">
                    <a:solidFill>
                      <a:srgbClr val="000000"/>
                    </a:solidFill>
                    <a:latin typeface="微软雅黑" pitchFamily="34" charset="0"/>
                    <a:ea typeface="微软雅黑" pitchFamily="34" charset="-122"/>
                    <a:cs typeface="微软雅黑" pitchFamily="34" charset="-120"/>
                  </a:rPr>
                  <a:t>溶液，溶液显红色，则</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被完全氧化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.取少量铁在高温条件下与水蒸气发生反应生成的固体产物溶于足量稀硫酸，取上层清液</a:t>
                </a:r>
                <a:r>
                  <a:rPr lang="en-US" altLang="zh-CN" sz="2000" b="0" i="0">
                    <a:solidFill>
                      <a:srgbClr val="000000"/>
                    </a:solidFill>
                    <a:latin typeface="微软雅黑" pitchFamily="34" charset="0"/>
                    <a:ea typeface="微软雅黑" pitchFamily="34" charset="-122"/>
                    <a:cs typeface="微软雅黑" pitchFamily="34" charset="-120"/>
                  </a:rPr>
                  <a:t>，依次</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加入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KSCN</m:t>
                    </m:r>
                  </m:oMath>
                </a14:m>
                <a:r>
                  <a:rPr lang="en-US" altLang="zh-CN" sz="2000" b="0" i="0" dirty="0">
                    <a:solidFill>
                      <a:srgbClr val="000000"/>
                    </a:solidFill>
                    <a:latin typeface="微软雅黑" pitchFamily="34" charset="0"/>
                    <a:ea typeface="微软雅黑" pitchFamily="34" charset="-122"/>
                    <a:cs typeface="微软雅黑" pitchFamily="34" charset="-120"/>
                  </a:rPr>
                  <a:t>溶液和双氧水，证明产物中含</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价的铁</a:t>
                </a:r>
                <a:endParaRPr lang="en-US" altLang="zh-CN" sz="2000" dirty="0"/>
              </a:p>
            </p:txBody>
          </p:sp>
        </mc:Choice>
        <mc:Fallback xmlns="">
          <p:sp>
            <p:nvSpPr>
              <p:cNvPr id="4" name="QC_6_BD.28_2#d8515dc96.choices?vopoq=1&amp;pid=377dc6a70&amp;color=0,0,0&amp;vtp=1&amp;bbb=1&amp;hb=1"/>
              <p:cNvSpPr>
                <a:spLocks noRot="1" noChangeAspect="1" noMove="1" noResize="1" noEditPoints="1" noAdjustHandles="1" noChangeArrowheads="1" noChangeShapeType="1" noTextEdit="1"/>
              </p:cNvSpPr>
              <p:nvPr/>
            </p:nvSpPr>
            <p:spPr>
              <a:xfrm>
                <a:off x="722376" y="1367477"/>
                <a:ext cx="10753344" cy="2723134"/>
              </a:xfrm>
              <a:prstGeom prst="rect">
                <a:avLst/>
              </a:prstGeom>
              <a:blipFill>
                <a:blip r:embed="rId3"/>
                <a:stretch>
                  <a:fillRect l="-1474" r="-624" b="-559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30_1#d8515dc96?vopoq=1&amp;pid=377dc6a70&amp;color=0,0,0&amp;vtp=1&amp;bt=1&amp;bbb=1&amp;hb=1"/>
              <p:cNvSpPr/>
              <p:nvPr/>
            </p:nvSpPr>
            <p:spPr>
              <a:xfrm>
                <a:off x="722376" y="972000"/>
                <a:ext cx="10753344" cy="2723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酸性</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溶液紫色褪去，说明该溶液中一定含有还原性物质，但不一定是</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，如</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可使酸性</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溶液紫色褪去，A错误；红褐色是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沉淀的特征颜色，故加入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溶液，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立即产生红褐色沉淀</a:t>
                </a:r>
                <a:r>
                  <a:rPr lang="en-US" altLang="zh-CN" sz="2000" b="0" i="0" dirty="0">
                    <a:solidFill>
                      <a:srgbClr val="000000"/>
                    </a:solidFill>
                    <a:latin typeface="微软雅黑" pitchFamily="34" charset="0"/>
                    <a:ea typeface="微软雅黑" pitchFamily="34" charset="-122"/>
                    <a:cs typeface="微软雅黑" pitchFamily="34" charset="-120"/>
                  </a:rPr>
                  <a:t>，说明原溶液中含有</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，B正确；滴加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KSCN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溶液显红色</a:t>
                </a:r>
                <a:r>
                  <a:rPr lang="en-US" altLang="zh-CN" sz="2000" b="0" i="0">
                    <a:solidFill>
                      <a:srgbClr val="000000"/>
                    </a:solidFill>
                    <a:latin typeface="微软雅黑" pitchFamily="34" charset="0"/>
                    <a:ea typeface="微软雅黑" pitchFamily="34" charset="-122"/>
                    <a:cs typeface="微软雅黑" pitchFamily="34" charset="-120"/>
                  </a:rPr>
                  <a:t>，只能说明溶液中</a:t>
                </a:r>
              </a:p>
              <a:p>
                <a:pPr latinLnBrk="1">
                  <a:lnSpc>
                    <a:spcPts val="3700"/>
                  </a:lnSpc>
                </a:pP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被氧化为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，但无法说明</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被完全氧化为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，C错误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反应生成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溶于稀硫酸所得溶液中同时存在</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，加入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KSCN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溶液时，溶液会变红</a:t>
                </a:r>
                <a:r>
                  <a:rPr lang="en-US" altLang="zh-CN" sz="2000" b="0" i="0">
                    <a:solidFill>
                      <a:srgbClr val="000000"/>
                    </a:solidFill>
                    <a:latin typeface="微软雅黑" pitchFamily="34" charset="0"/>
                    <a:ea typeface="微软雅黑" pitchFamily="34" charset="-122"/>
                    <a:cs typeface="微软雅黑" pitchFamily="34" charset="-120"/>
                  </a:rPr>
                  <a:t>，再加入双氧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水</a:t>
                </a:r>
                <a:r>
                  <a:rPr lang="en-US" altLang="zh-CN" sz="2000" b="0" i="0" dirty="0">
                    <a:solidFill>
                      <a:srgbClr val="000000"/>
                    </a:solidFill>
                    <a:latin typeface="微软雅黑" pitchFamily="34" charset="0"/>
                    <a:ea typeface="微软雅黑" pitchFamily="34" charset="-122"/>
                    <a:cs typeface="微软雅黑" pitchFamily="34" charset="-120"/>
                  </a:rPr>
                  <a:t>，无实验现象的改变，故无法证明产物中含</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价铁，D错误。</a:t>
                </a:r>
                <a:endParaRPr lang="en-US" altLang="zh-CN" sz="2200" dirty="0"/>
              </a:p>
            </p:txBody>
          </p:sp>
        </mc:Choice>
        <mc:Fallback xmlns="">
          <p:sp>
            <p:nvSpPr>
              <p:cNvPr id="2" name="QC_6_AS.30_1#d8515dc96?vopoq=1&amp;pid=377dc6a70&amp;color=0,0,0&amp;vtp=1&amp;bt=1&amp;bbb=1&amp;hb=1"/>
              <p:cNvSpPr>
                <a:spLocks noRot="1" noChangeAspect="1" noMove="1" noResize="1" noEditPoints="1" noAdjustHandles="1" noChangeArrowheads="1" noChangeShapeType="1" noTextEdit="1"/>
              </p:cNvSpPr>
              <p:nvPr/>
            </p:nvSpPr>
            <p:spPr>
              <a:xfrm>
                <a:off x="722376" y="972000"/>
                <a:ext cx="10753344" cy="2723134"/>
              </a:xfrm>
              <a:prstGeom prst="rect">
                <a:avLst/>
              </a:prstGeom>
              <a:blipFill>
                <a:blip r:embed="rId3"/>
                <a:stretch>
                  <a:fillRect l="-1587" r="-1531" b="-559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44617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31_1#eeef28081?sp=1&amp;vopoq=1&amp;pid=377dc6a70&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[广东深圳实验学校2025高一月考]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氢能是理想的清洁能源，以太阳能为热源分解</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，经热</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化学</a:t>
                </a:r>
                <a:r>
                  <a:rPr lang="en-US" altLang="zh-CN" sz="2000" b="0" i="0" dirty="0">
                    <a:solidFill>
                      <a:srgbClr val="000000"/>
                    </a:solidFill>
                    <a:latin typeface="微软雅黑" pitchFamily="34" charset="0"/>
                    <a:ea typeface="微软雅黑" pitchFamily="34" charset="-122"/>
                    <a:cs typeface="微软雅黑" pitchFamily="34" charset="-120"/>
                  </a:rPr>
                  <a:t>-铁氧化合物循环分解水制</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的过程如图所示。</a:t>
                </a:r>
                <a:r>
                  <a:rPr lang="en-US" altLang="zh-CN" sz="2000" b="0" i="0">
                    <a:solidFill>
                      <a:srgbClr val="000000"/>
                    </a:solidFill>
                    <a:latin typeface="微软雅黑" pitchFamily="34" charset="0"/>
                    <a:ea typeface="微软雅黑" pitchFamily="34" charset="-122"/>
                    <a:cs typeface="微软雅黑" pitchFamily="34" charset="-120"/>
                  </a:rPr>
                  <a:t>下列说法不正确的是(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6_BD.31_1#eeef28081?sp=1&amp;vopoq=1&amp;pid=377dc6a70&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a:blip r:embed="rId3"/>
                <a:stretch>
                  <a:fillRect l="-1474" r="-680" b="-17986"/>
                </a:stretch>
              </a:blipFill>
              <a:ln/>
            </p:spPr>
            <p:txBody>
              <a:bodyPr/>
              <a:lstStyle/>
              <a:p>
                <a:r>
                  <a:rPr lang="zh-CN" altLang="en-US">
                    <a:noFill/>
                  </a:rPr>
                  <a:t> </a:t>
                </a:r>
              </a:p>
            </p:txBody>
          </p:sp>
        </mc:Fallback>
      </mc:AlternateContent>
      <p:sp>
        <p:nvSpPr>
          <p:cNvPr id="3" name="QC_6_AN.32_1#eeef28081.bracket?vopoq=1&amp;pid=377dc6a70&amp;color=0,0,0&amp;vpa=11&amp;vtp=1"/>
          <p:cNvSpPr/>
          <p:nvPr/>
        </p:nvSpPr>
        <p:spPr>
          <a:xfrm>
            <a:off x="8945055" y="1410150"/>
            <a:ext cx="357188"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6_BD.31_2#eeef28081?vopoq=1&amp;pid=377dc6a70&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48072" y="1947613"/>
            <a:ext cx="1901952" cy="12801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6_BD.31_3#eeef28081.choices?vopoq=1&amp;pid=377dc6a70&amp;color=0,0,0&amp;vtp=1&amp;bbb=1"/>
              <p:cNvSpPr/>
              <p:nvPr/>
            </p:nvSpPr>
            <p:spPr>
              <a:xfrm>
                <a:off x="722376" y="335731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A.过程Ⅰ中产生的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a:solidFill>
                      <a:srgbClr val="000000"/>
                    </a:solidFill>
                    <a:latin typeface="微软雅黑" pitchFamily="34" charset="0"/>
                    <a:ea typeface="微软雅黑" pitchFamily="34" charset="-122"/>
                    <a:cs typeface="微软雅黑" pitchFamily="34" charset="-120"/>
                  </a:rPr>
                  <a:t>是氧化产物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.过程Ⅱ中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是还原剂</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C.过程中涉及太阳能转变为化学能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.过程Ⅱ中每生成1分子氢气，转移2个电子</a:t>
                </a:r>
                <a:endParaRPr lang="en-US" altLang="zh-CN" sz="2000" dirty="0"/>
              </a:p>
            </p:txBody>
          </p:sp>
        </mc:Choice>
        <mc:Fallback xmlns="">
          <p:sp>
            <p:nvSpPr>
              <p:cNvPr id="5" name="QC_6_BD.31_3#eeef28081.choices?vopoq=1&amp;pid=377dc6a70&amp;color=0,0,0&amp;vtp=1&amp;bbb=1"/>
              <p:cNvSpPr>
                <a:spLocks noRot="1" noChangeAspect="1" noMove="1" noResize="1" noEditPoints="1" noAdjustHandles="1" noChangeArrowheads="1" noChangeShapeType="1" noTextEdit="1"/>
              </p:cNvSpPr>
              <p:nvPr/>
            </p:nvSpPr>
            <p:spPr>
              <a:xfrm>
                <a:off x="722376" y="3357313"/>
                <a:ext cx="10753344" cy="843153"/>
              </a:xfrm>
              <a:prstGeom prst="rect">
                <a:avLst/>
              </a:prstGeom>
              <a:blipFill>
                <a:blip r:embed="rId5"/>
                <a:stretch>
                  <a:fillRect l="-1474" b="-1811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33_1#eeef28081?vopoq=1&amp;pid=377dc6a70&amp;color=0,0,0&amp;vtp=1&amp;bt=1&amp;bbb=1&amp;hb=1"/>
              <p:cNvSpPr/>
              <p:nvPr/>
            </p:nvSpPr>
            <p:spPr>
              <a:xfrm>
                <a:off x="722376" y="972000"/>
                <a:ext cx="10753344" cy="2380234"/>
              </a:xfrm>
              <a:prstGeom prst="rect">
                <a:avLst/>
              </a:prstGeom>
              <a:noFill/>
              <a:ln/>
            </p:spPr>
            <p:txBody>
              <a:bodyPr wrap="none" lIns="0" tIns="0" rIns="0" bIns="0" rtlCol="0" anchor="t"/>
              <a:lstStyle/>
              <a:p>
                <a:pPr algn="l" latinLnBrk="1">
                  <a:lnSpc>
                    <a:spcPts val="41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过程Ⅰ中反应的化学方程式为</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2000">
                                          <a:solidFill>
                                            <a:srgbClr val="000000"/>
                                          </a:solidFill>
                                          <a:latin typeface="Cambria Math" panose="02040503050406030204" pitchFamily="18" charset="0"/>
                                        </a:rPr>
                                        <m:t>光照</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6</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，氧元素化合价升高，产生的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是</a:t>
                </a:r>
              </a:p>
              <a:p>
                <a:pPr latinLnBrk="1">
                  <a:lnSpc>
                    <a:spcPts val="3900"/>
                  </a:lnSpc>
                </a:pPr>
                <a:r>
                  <a:rPr lang="en-US" altLang="zh-CN" sz="2000" b="0" i="0">
                    <a:solidFill>
                      <a:srgbClr val="000000"/>
                    </a:solidFill>
                    <a:latin typeface="微软雅黑" pitchFamily="34" charset="0"/>
                    <a:ea typeface="微软雅黑" pitchFamily="34" charset="-122"/>
                    <a:cs typeface="微软雅黑" pitchFamily="34" charset="-120"/>
                  </a:rPr>
                  <a:t>氧化产物</a:t>
                </a:r>
                <a:r>
                  <a:rPr lang="en-US" altLang="zh-CN" sz="2000" b="0" i="0" dirty="0">
                    <a:solidFill>
                      <a:srgbClr val="000000"/>
                    </a:solidFill>
                    <a:latin typeface="微软雅黑" pitchFamily="34" charset="0"/>
                    <a:ea typeface="微软雅黑" pitchFamily="34" charset="-122"/>
                    <a:cs typeface="微软雅黑" pitchFamily="34" charset="-120"/>
                  </a:rPr>
                  <a:t>，A正确；过程Ⅱ中反应的化学方程式为</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2000">
                                          <a:solidFill>
                                            <a:srgbClr val="000000"/>
                                          </a:solidFill>
                                          <a:latin typeface="Cambria Math" panose="02040503050406030204" pitchFamily="18" charset="0"/>
                                        </a:rPr>
                                        <m:t>   △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，其中铁元素化</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合价升高</a:t>
                </a:r>
                <a:r>
                  <a:rPr lang="en-US" altLang="zh-CN" sz="2000" b="0" i="0" dirty="0">
                    <a:solidFill>
                      <a:srgbClr val="000000"/>
                    </a:solidFill>
                    <a:latin typeface="微软雅黑" pitchFamily="34" charset="0"/>
                    <a:ea typeface="微软雅黑" pitchFamily="34" charset="-122"/>
                    <a:cs typeface="微软雅黑" pitchFamily="34" charset="-120"/>
                  </a:rPr>
                  <a:t>，氢元素化合价降低</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是氧化剂，B错误；过程Ⅰ利用太阳能分解</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，将太阳能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转变为化学能</a:t>
                </a:r>
                <a:r>
                  <a:rPr lang="en-US" altLang="zh-CN" sz="2000" b="0" i="0" dirty="0">
                    <a:solidFill>
                      <a:srgbClr val="000000"/>
                    </a:solidFill>
                    <a:latin typeface="微软雅黑" pitchFamily="34" charset="0"/>
                    <a:ea typeface="微软雅黑" pitchFamily="34" charset="-122"/>
                    <a:cs typeface="微软雅黑" pitchFamily="34" charset="-120"/>
                  </a:rPr>
                  <a:t>，C正确；过程Ⅱ中氢元素化合价从</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降低至0价，每生成1分子氢气，转移</a:t>
                </a:r>
                <a:r>
                  <a:rPr lang="en-US" altLang="zh-CN" sz="2000" b="0" i="0">
                    <a:solidFill>
                      <a:srgbClr val="000000"/>
                    </a:solidFill>
                    <a:latin typeface="微软雅黑" pitchFamily="34" charset="0"/>
                    <a:ea typeface="微软雅黑" pitchFamily="34" charset="-122"/>
                    <a:cs typeface="微软雅黑" pitchFamily="34" charset="-120"/>
                  </a:rPr>
                  <a:t>2个电</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子</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6_AS.33_1#eeef28081?vopoq=1&amp;pid=377dc6a70&amp;color=0,0,0&amp;vtp=1&amp;bt=1&amp;bbb=1&amp;hb=1"/>
              <p:cNvSpPr>
                <a:spLocks noRot="1" noChangeAspect="1" noMove="1" noResize="1" noEditPoints="1" noAdjustHandles="1" noChangeArrowheads="1" noChangeShapeType="1" noTextEdit="1"/>
              </p:cNvSpPr>
              <p:nvPr/>
            </p:nvSpPr>
            <p:spPr>
              <a:xfrm>
                <a:off x="722376" y="972000"/>
                <a:ext cx="10753344" cy="2380234"/>
              </a:xfrm>
              <a:prstGeom prst="rect">
                <a:avLst/>
              </a:prstGeom>
              <a:blipFill>
                <a:blip r:embed="rId3"/>
                <a:stretch>
                  <a:fillRect l="-1587" r="-1304" b="-639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318806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pic>
        <p:nvPicPr>
          <p:cNvPr id="2" name="QC_6_BD.34_1#310d47347?htil=4&amp;vopoq=1&amp;pid=377dc6a7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041782" y="1063439"/>
            <a:ext cx="2313432" cy="21214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6_BD.34_2#310d47347?htil=4&amp;sp=1&amp;vopoq=1&amp;pid=377dc6a70&amp;color=0,0,0&amp;vtp=1&amp;bt=1&amp;bbb=1&amp;hb=1"/>
              <p:cNvSpPr/>
              <p:nvPr/>
            </p:nvSpPr>
            <p:spPr>
              <a:xfrm>
                <a:off x="722376" y="972000"/>
                <a:ext cx="8302752"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[陕西汉中九校2024高一期末]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向</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的混合溶液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中逐渐加入铁粉，充分反应后溶液中剩余固体的质量与加入铁粉的质量关</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系如图所示</a:t>
                </a:r>
                <a:r>
                  <a:rPr lang="en-US" altLang="zh-CN" sz="2000" b="0" i="0" dirty="0">
                    <a:solidFill>
                      <a:srgbClr val="000000"/>
                    </a:solidFill>
                    <a:latin typeface="微软雅黑" pitchFamily="34" charset="0"/>
                    <a:ea typeface="微软雅黑" pitchFamily="34" charset="-122"/>
                    <a:cs typeface="微软雅黑" pitchFamily="34" charset="-120"/>
                  </a:rPr>
                  <a:t>。忽略溶液体积的变化，</a:t>
                </a:r>
                <a:r>
                  <a:rPr lang="en-US" altLang="zh-CN" sz="2000" b="0" i="0">
                    <a:solidFill>
                      <a:srgbClr val="000000"/>
                    </a:solidFill>
                    <a:latin typeface="微软雅黑" pitchFamily="34" charset="0"/>
                    <a:ea typeface="微软雅黑" pitchFamily="34" charset="-122"/>
                    <a:cs typeface="微软雅黑" pitchFamily="34" charset="-120"/>
                  </a:rPr>
                  <a:t>下列说法错误的是(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3" name="QC_6_BD.34_2#310d47347?htil=4&amp;sp=1&amp;vopoq=1&amp;pid=377dc6a70&amp;color=0,0,0&amp;vtp=1&amp;bt=1&amp;bbb=1&amp;hb=1"/>
              <p:cNvSpPr>
                <a:spLocks noRot="1" noChangeAspect="1" noMove="1" noResize="1" noEditPoints="1" noAdjustHandles="1" noChangeArrowheads="1" noChangeShapeType="1" noTextEdit="1"/>
              </p:cNvSpPr>
              <p:nvPr/>
            </p:nvSpPr>
            <p:spPr>
              <a:xfrm>
                <a:off x="722376" y="972000"/>
                <a:ext cx="8302752" cy="1300353"/>
              </a:xfrm>
              <a:prstGeom prst="rect">
                <a:avLst/>
              </a:prstGeom>
              <a:blipFill>
                <a:blip r:embed="rId4"/>
                <a:stretch>
                  <a:fillRect l="-1909" b="-11682"/>
                </a:stretch>
              </a:blipFill>
              <a:ln/>
            </p:spPr>
            <p:txBody>
              <a:bodyPr/>
              <a:lstStyle/>
              <a:p>
                <a:r>
                  <a:rPr lang="zh-CN" altLang="en-US">
                    <a:noFill/>
                  </a:rPr>
                  <a:t> </a:t>
                </a:r>
              </a:p>
            </p:txBody>
          </p:sp>
        </mc:Fallback>
      </mc:AlternateContent>
      <p:sp>
        <p:nvSpPr>
          <p:cNvPr id="4" name="QC_6_AN.35_1#310d47347.bracket?vopoq=1&amp;pid=377dc6a70&amp;color=0,0,0&amp;vpa=12&amp;vtp=1"/>
          <p:cNvSpPr/>
          <p:nvPr/>
        </p:nvSpPr>
        <p:spPr>
          <a:xfrm>
            <a:off x="7018401" y="1867350"/>
            <a:ext cx="357188"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mc:AlternateContent xmlns:mc="http://schemas.openxmlformats.org/markup-compatibility/2006" xmlns:a14="http://schemas.microsoft.com/office/drawing/2010/main">
        <mc:Choice Requires="a14">
          <p:sp>
            <p:nvSpPr>
              <p:cNvPr id="5" name="QC_6_BD.34_3#310d47347.choices?htil=4&amp;vopoq=1&amp;pid=377dc6a70&amp;color=0,0,0&amp;vtp=1&amp;bbb=1"/>
              <p:cNvSpPr/>
              <p:nvPr/>
            </p:nvSpPr>
            <p:spPr>
              <a:xfrm>
                <a:off x="722376" y="2277813"/>
                <a:ext cx="8302752" cy="1790192"/>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2000" b="0" i="0" dirty="0">
                    <a:solidFill>
                      <a:srgbClr val="000000"/>
                    </a:solidFill>
                    <a:latin typeface="微软雅黑" pitchFamily="34" charset="0"/>
                    <a:ea typeface="微软雅黑" pitchFamily="34" charset="-122"/>
                    <a:cs typeface="微软雅黑" pitchFamily="34" charset="-120"/>
                  </a:rPr>
                  <a:t>点时溶液中的阳离子为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2000" b="0" i="0" dirty="0">
                    <a:solidFill>
                      <a:srgbClr val="000000"/>
                    </a:solidFill>
                    <a:latin typeface="微软雅黑" pitchFamily="34" charset="0"/>
                    <a:ea typeface="微软雅黑" pitchFamily="34" charset="-122"/>
                    <a:cs typeface="微软雅黑" pitchFamily="34" charset="-120"/>
                  </a:rPr>
                  <a:t>点时溶液中发生的反应为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2000" b="0" i="0" dirty="0">
                    <a:solidFill>
                      <a:srgbClr val="000000"/>
                    </a:solidFill>
                    <a:latin typeface="微软雅黑" pitchFamily="34" charset="0"/>
                    <a:ea typeface="微软雅黑" pitchFamily="34" charset="-122"/>
                    <a:cs typeface="微软雅黑" pitchFamily="34" charset="-120"/>
                  </a:rPr>
                  <a:t>点时溶液中溶质的物质的量浓度为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0.5 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.原溶液中</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5" name="QC_6_BD.34_3#310d47347.choices?htil=4&amp;vopoq=1&amp;pid=377dc6a70&amp;color=0,0,0&amp;vtp=1&amp;bbb=1"/>
              <p:cNvSpPr>
                <a:spLocks noRot="1" noChangeAspect="1" noMove="1" noResize="1" noEditPoints="1" noAdjustHandles="1" noChangeArrowheads="1" noChangeShapeType="1" noTextEdit="1"/>
              </p:cNvSpPr>
              <p:nvPr/>
            </p:nvSpPr>
            <p:spPr>
              <a:xfrm>
                <a:off x="722376" y="2277813"/>
                <a:ext cx="8302752" cy="1790192"/>
              </a:xfrm>
              <a:prstGeom prst="rect">
                <a:avLst/>
              </a:prstGeom>
              <a:blipFill>
                <a:blip r:embed="rId5"/>
                <a:stretch>
                  <a:fillRect l="-1909" b="-887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36_1#310d47347?vopoq=1&amp;pid=377dc6a70&amp;color=0,0,0&amp;vtp=1&amp;bt=1&amp;bbb=1&amp;hb=1"/>
              <p:cNvSpPr/>
              <p:nvPr/>
            </p:nvSpPr>
            <p:spPr>
              <a:xfrm>
                <a:off x="722376" y="972000"/>
                <a:ext cx="10753344" cy="5392611"/>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由氧化性的强弱</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200" b="0" i="0" dirty="0">
                        <a:solidFill>
                          <a:srgbClr val="000000"/>
                        </a:solidFill>
                        <a:latin typeface="Cambria Math" panose="02040503050406030204" pitchFamily="18" charset="0"/>
                        <a:ea typeface="微软雅黑" pitchFamily="34" charset="-122"/>
                        <a:cs typeface="微软雅黑" pitchFamily="34" charset="-120"/>
                      </a:rPr>
                      <m:t>&gt;</m:t>
                    </m:r>
                    <m:sSup>
                      <m:sSup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Cu</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及图像变化可知：①加入</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0.56 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时发生反应</a:t>
                </a:r>
              </a:p>
              <a:p>
                <a:pPr latinLnBrk="1">
                  <a:lnSpc>
                    <a:spcPts val="35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3</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，②加入</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0.56 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1.68 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时发生反应</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，剩余固体</a:t>
                </a:r>
              </a:p>
              <a:p>
                <a:pPr latinLnBrk="1">
                  <a:lnSpc>
                    <a:spcPts val="3100"/>
                  </a:lnSpc>
                </a:pPr>
                <a:r>
                  <a:rPr lang="en-US" altLang="zh-CN" sz="2000" b="0" i="0">
                    <a:solidFill>
                      <a:srgbClr val="000000"/>
                    </a:solidFill>
                    <a:latin typeface="微软雅黑" pitchFamily="34" charset="0"/>
                    <a:ea typeface="微软雅黑" pitchFamily="34" charset="-122"/>
                    <a:cs typeface="微软雅黑" pitchFamily="34" charset="-120"/>
                  </a:rPr>
                  <a:t>质量为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1.28 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2000" b="0" i="0" dirty="0">
                    <a:solidFill>
                      <a:srgbClr val="000000"/>
                    </a:solidFill>
                    <a:latin typeface="微软雅黑" pitchFamily="34" charset="0"/>
                    <a:ea typeface="微软雅黑" pitchFamily="34" charset="-122"/>
                    <a:cs typeface="微软雅黑" pitchFamily="34" charset="-120"/>
                  </a:rPr>
                  <a:t>，即析出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oMath>
                </a14:m>
                <a:r>
                  <a:rPr lang="en-US" altLang="zh-CN" sz="2000" b="0" i="0" dirty="0">
                    <a:solidFill>
                      <a:srgbClr val="000000"/>
                    </a:solidFill>
                    <a:latin typeface="微软雅黑" pitchFamily="34" charset="0"/>
                    <a:ea typeface="微软雅黑" pitchFamily="34" charset="-122"/>
                    <a:cs typeface="微软雅黑" pitchFamily="34" charset="-120"/>
                  </a:rPr>
                  <a:t>的物质的量为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0.02 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2000" b="0" i="0" dirty="0">
                    <a:solidFill>
                      <a:srgbClr val="000000"/>
                    </a:solidFill>
                    <a:latin typeface="微软雅黑" pitchFamily="34" charset="0"/>
                    <a:ea typeface="微软雅黑" pitchFamily="34" charset="-122"/>
                    <a:cs typeface="微软雅黑" pitchFamily="34" charset="-120"/>
                  </a:rPr>
                  <a:t>，生成的</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的物质的量也为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0.02 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③加入铁</a:t>
                </a:r>
              </a:p>
              <a:p>
                <a:pPr latinLnBrk="1">
                  <a:lnSpc>
                    <a:spcPts val="3100"/>
                  </a:lnSpc>
                </a:pPr>
                <a:r>
                  <a:rPr lang="en-US" altLang="zh-CN" sz="2000" b="0" i="0">
                    <a:solidFill>
                      <a:srgbClr val="000000"/>
                    </a:solidFill>
                    <a:latin typeface="微软雅黑" pitchFamily="34" charset="0"/>
                    <a:ea typeface="微软雅黑" pitchFamily="34" charset="-122"/>
                    <a:cs typeface="微软雅黑" pitchFamily="34" charset="-120"/>
                  </a:rPr>
                  <a:t>粉质量为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1.68 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2.24 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2000" b="0" i="0" dirty="0">
                    <a:solidFill>
                      <a:srgbClr val="000000"/>
                    </a:solidFill>
                    <a:latin typeface="微软雅黑" pitchFamily="34" charset="0"/>
                    <a:ea typeface="微软雅黑" pitchFamily="34" charset="-122"/>
                    <a:cs typeface="微软雅黑" pitchFamily="34" charset="-120"/>
                  </a:rPr>
                  <a:t>(即再加入</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0.56 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)时，固体增加</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1.84 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−1.28 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=0.56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，所以此时溶液</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中不含</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，固体增加的质量为加入的铁粉的质量。由分析知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2000" b="0" i="0" dirty="0">
                    <a:solidFill>
                      <a:srgbClr val="000000"/>
                    </a:solidFill>
                    <a:latin typeface="微软雅黑" pitchFamily="34" charset="0"/>
                    <a:ea typeface="微软雅黑" pitchFamily="34" charset="-122"/>
                    <a:cs typeface="微软雅黑" pitchFamily="34" charset="-120"/>
                  </a:rPr>
                  <a:t>点时</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还未反应完全</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未参加反应</a:t>
                </a:r>
                <a:r>
                  <a:rPr lang="en-US" altLang="zh-CN" sz="2000" b="0" i="0" dirty="0">
                    <a:solidFill>
                      <a:srgbClr val="000000"/>
                    </a:solidFill>
                    <a:latin typeface="微软雅黑" pitchFamily="34" charset="0"/>
                    <a:ea typeface="微软雅黑" pitchFamily="34" charset="-122"/>
                    <a:cs typeface="微软雅黑" pitchFamily="34" charset="-120"/>
                  </a:rPr>
                  <a:t>，则溶液中的阳离子为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，A正确。由分析知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点未发生化学反应，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错误。由图像变化可知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消耗铁粉</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0.56 </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(0.01 </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，推得</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只有</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0.02 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2000" b="0" i="0" dirty="0">
                    <a:solidFill>
                      <a:srgbClr val="000000"/>
                    </a:solidFill>
                    <a:latin typeface="微软雅黑" pitchFamily="34" charset="0"/>
                    <a:ea typeface="微软雅黑" pitchFamily="34" charset="-122"/>
                    <a:cs typeface="微软雅黑" pitchFamily="34" charset="-120"/>
                  </a:rPr>
                  <a:t>，生成</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100"/>
                  </a:lnSpc>
                </a:pPr>
                <a:r>
                  <a:rPr lang="en-US" altLang="zh-CN" sz="2000" b="0" i="0">
                    <a:solidFill>
                      <a:srgbClr val="000000"/>
                    </a:solidFill>
                    <a:latin typeface="微软雅黑" pitchFamily="34" charset="0"/>
                    <a:ea typeface="微软雅黑" pitchFamily="34" charset="-122"/>
                    <a:cs typeface="微软雅黑" pitchFamily="34" charset="-120"/>
                  </a:rPr>
                  <a:t>的物质的量为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0.03 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2000" b="0" i="0" dirty="0">
                    <a:solidFill>
                      <a:srgbClr val="000000"/>
                    </a:solidFill>
                    <a:latin typeface="微软雅黑" pitchFamily="34" charset="0"/>
                    <a:ea typeface="微软雅黑" pitchFamily="34" charset="-122"/>
                    <a:cs typeface="微软雅黑" pitchFamily="34" charset="-120"/>
                  </a:rPr>
                  <a:t>；由分析知，加入铁粉</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1.68 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2000" b="0" i="0" dirty="0">
                    <a:solidFill>
                      <a:srgbClr val="000000"/>
                    </a:solidFill>
                    <a:latin typeface="微软雅黑" pitchFamily="34" charset="0"/>
                    <a:ea typeface="微软雅黑" pitchFamily="34" charset="-122"/>
                    <a:cs typeface="微软雅黑" pitchFamily="34" charset="-120"/>
                  </a:rPr>
                  <a:t>时，刚好与溶液中的</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反应完全</a:t>
                </a:r>
                <a:r>
                  <a:rPr lang="en-US" altLang="zh-CN" sz="2000" b="0" i="0">
                    <a:solidFill>
                      <a:srgbClr val="000000"/>
                    </a:solidFill>
                    <a:latin typeface="微软雅黑" pitchFamily="34" charset="0"/>
                    <a:ea typeface="微软雅黑" pitchFamily="34" charset="-122"/>
                    <a:cs typeface="微软雅黑" pitchFamily="34" charset="-120"/>
                  </a:rPr>
                  <a:t>，溶液中</a:t>
                </a:r>
              </a:p>
              <a:p>
                <a:pPr latinLnBrk="1">
                  <a:lnSpc>
                    <a:spcPts val="4600"/>
                  </a:lnSpc>
                </a:pPr>
                <a:r>
                  <a:rPr lang="en-US" altLang="zh-CN" sz="2000" b="0" i="0">
                    <a:solidFill>
                      <a:srgbClr val="000000"/>
                    </a:solidFill>
                    <a:latin typeface="微软雅黑" pitchFamily="34" charset="0"/>
                    <a:ea typeface="微软雅黑" pitchFamily="34" charset="-122"/>
                    <a:cs typeface="微软雅黑" pitchFamily="34" charset="-120"/>
                  </a:rPr>
                  <a:t>的溶质为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2000" b="0" i="0" dirty="0">
                    <a:solidFill>
                      <a:srgbClr val="000000"/>
                    </a:solidFill>
                    <a:latin typeface="微软雅黑" pitchFamily="34" charset="0"/>
                    <a:ea typeface="微软雅黑" pitchFamily="34" charset="-122"/>
                    <a:cs typeface="微软雅黑" pitchFamily="34" charset="-120"/>
                  </a:rPr>
                  <a:t>点时溶液中溶质的物质的量浓度</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𝑉</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0.03 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+0.02 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0.1 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=0.5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正确。原溶液中</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)=0.02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2000" b="0" i="0" dirty="0">
                    <a:solidFill>
                      <a:srgbClr val="000000"/>
                    </a:solidFill>
                    <a:latin typeface="微软雅黑" pitchFamily="34" charset="0"/>
                    <a:ea typeface="微软雅黑" pitchFamily="34" charset="-122"/>
                    <a:cs typeface="微软雅黑" pitchFamily="34" charset="-120"/>
                  </a:rPr>
                  <a:t>，由分析知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消耗铁粉</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1.68 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−0.56 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=1.12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，由</a:t>
                </a:r>
              </a:p>
              <a:p>
                <a:pPr latinLnBrk="1">
                  <a:lnSpc>
                    <a:spcPts val="48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可知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1.12 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56 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=0.02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，则原溶液中</a:t>
                </a:r>
              </a:p>
              <a:p>
                <a:pPr latinLnBrk="1">
                  <a:lnSpc>
                    <a:spcPts val="30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 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6_AS.36_1#310d47347?vopoq=1&amp;pid=377dc6a70&amp;color=0,0,0&amp;vtp=1&amp;bt=1&amp;bbb=1&amp;hb=1"/>
              <p:cNvSpPr>
                <a:spLocks noRot="1" noChangeAspect="1" noMove="1" noResize="1" noEditPoints="1" noAdjustHandles="1" noChangeArrowheads="1" noChangeShapeType="1" noTextEdit="1"/>
              </p:cNvSpPr>
              <p:nvPr/>
            </p:nvSpPr>
            <p:spPr>
              <a:xfrm>
                <a:off x="722376" y="972000"/>
                <a:ext cx="10753344" cy="5392611"/>
              </a:xfrm>
              <a:prstGeom prst="rect">
                <a:avLst/>
              </a:prstGeom>
              <a:blipFill>
                <a:blip r:embed="rId3"/>
                <a:stretch>
                  <a:fillRect l="-1587" t="-339" r="-2098" b="-282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73d2f5f8d?sp=1&amp;pid=5468ace18&amp;color=0,0,0&amp;vtp=1&amp;bt=1&amp;bbb=1&amp;hb=1"/>
              <p:cNvSpPr/>
              <p:nvPr/>
            </p:nvSpPr>
            <p:spPr>
              <a:xfrm>
                <a:off x="722376" y="972000"/>
                <a:ext cx="10753344" cy="32057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(2)与酸反应</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与非氧化性酸(如盐酸、稀硫酸)反应：</a:t>
                </a:r>
                <a:endParaRPr lang="en-US" altLang="zh-CN" sz="2000" dirty="0"/>
              </a:p>
              <a:p>
                <a:pPr algn="ctr" latinLnBrk="1">
                  <a:lnSpc>
                    <a:spcPts val="3700"/>
                  </a:lnSpc>
                </a:pP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与氧化性酸(如硝酸、浓硫酸)反应：</a:t>
                </a:r>
                <a:endParaRPr lang="en-US" altLang="zh-CN" sz="2000" dirty="0"/>
              </a:p>
              <a:p>
                <a:pPr latinLnBrk="1">
                  <a:lnSpc>
                    <a:spcPts val="37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(稀)</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(稀硝酸过量)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常温下</a:t>
                </a:r>
                <a:r>
                  <a:rPr lang="en-US" altLang="zh-CN" sz="2000" b="0" i="0" dirty="0">
                    <a:solidFill>
                      <a:srgbClr val="000000"/>
                    </a:solidFill>
                    <a:latin typeface="微软雅黑" pitchFamily="34" charset="0"/>
                    <a:ea typeface="微软雅黑" pitchFamily="34" charset="-122"/>
                    <a:cs typeface="微软雅黑" pitchFamily="34" charset="-120"/>
                  </a:rPr>
                  <a:t>，铁遇浓硫酸或浓硝酸时表面会形成一层致密的氧化膜而发生钝化</a:t>
                </a:r>
                <a:r>
                  <a:rPr lang="en-US" altLang="zh-CN" sz="2000" b="0" i="0">
                    <a:solidFill>
                      <a:srgbClr val="000000"/>
                    </a:solidFill>
                    <a:latin typeface="微软雅黑" pitchFamily="34" charset="0"/>
                    <a:ea typeface="微软雅黑" pitchFamily="34" charset="-122"/>
                    <a:cs typeface="微软雅黑" pitchFamily="34" charset="-120"/>
                  </a:rPr>
                  <a:t>，因此常用铁制容器储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存浓硫酸或浓硝酸</a:t>
                </a:r>
                <a:r>
                  <a:rPr lang="en-US" altLang="zh-CN" sz="2000" b="0" i="0" dirty="0">
                    <a:solidFill>
                      <a:srgbClr val="000000"/>
                    </a:solidFill>
                    <a:latin typeface="微软雅黑" pitchFamily="34" charset="0"/>
                    <a:ea typeface="微软雅黑" pitchFamily="34" charset="-122"/>
                    <a:cs typeface="微软雅黑" pitchFamily="34" charset="-120"/>
                  </a:rPr>
                  <a:t>，钝化属于化学变化。</a:t>
                </a:r>
                <a:endParaRPr lang="en-US" altLang="zh-CN" sz="2000" dirty="0"/>
              </a:p>
            </p:txBody>
          </p:sp>
        </mc:Choice>
        <mc:Fallback xmlns="">
          <p:sp>
            <p:nvSpPr>
              <p:cNvPr id="2" name="P_6_BD#73d2f5f8d?sp=1&amp;pid=5468ace18&amp;color=0,0,0&amp;vtp=1&amp;bt=1&amp;bbb=1&amp;hb=1"/>
              <p:cNvSpPr>
                <a:spLocks noRot="1" noChangeAspect="1" noMove="1" noResize="1" noEditPoints="1" noAdjustHandles="1" noChangeArrowheads="1" noChangeShapeType="1" noTextEdit="1"/>
              </p:cNvSpPr>
              <p:nvPr/>
            </p:nvSpPr>
            <p:spPr>
              <a:xfrm>
                <a:off x="722376" y="972000"/>
                <a:ext cx="10753344" cy="3205734"/>
              </a:xfrm>
              <a:prstGeom prst="rect">
                <a:avLst/>
              </a:prstGeom>
              <a:blipFill>
                <a:blip r:embed="rId3"/>
                <a:stretch>
                  <a:fillRect l="-1474" r="-794" b="-4753"/>
                </a:stretch>
              </a:blipFill>
              <a:ln/>
            </p:spPr>
            <p:txBody>
              <a:bodyPr/>
              <a:lstStyle/>
              <a:p>
                <a:r>
                  <a:rPr lang="zh-CN" altLang="en-US">
                    <a:noFill/>
                  </a:rPr>
                  <a:t> </a:t>
                </a:r>
              </a:p>
            </p:txBody>
          </p:sp>
        </mc:Fallback>
      </mc:AlternateContent>
    </p:spTree>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81157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37_1#329085b12?sp=1&amp;vopoq=1&amp;pid=377dc6a70&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8.阅读下面信息，回答问题：</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铁在人体中以</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的形式存在。亚铁离子易被吸收，给贫血者补充铁时</a:t>
                </a:r>
                <a:r>
                  <a:rPr lang="en-US" altLang="zh-CN" sz="2000" b="0" i="0">
                    <a:solidFill>
                      <a:srgbClr val="000000"/>
                    </a:solidFill>
                    <a:latin typeface="微软雅黑" pitchFamily="34" charset="0"/>
                    <a:ea typeface="微软雅黑" pitchFamily="34" charset="-122"/>
                    <a:cs typeface="微软雅黑" pitchFamily="34" charset="-120"/>
                  </a:rPr>
                  <a:t>，应给予亚铁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盐</a:t>
                </a:r>
                <a:r>
                  <a:rPr lang="en-US" altLang="zh-CN" sz="2000" b="0" i="0" dirty="0">
                    <a:solidFill>
                      <a:srgbClr val="000000"/>
                    </a:solidFill>
                    <a:latin typeface="微软雅黑" pitchFamily="34" charset="0"/>
                    <a:ea typeface="微软雅黑" pitchFamily="34" charset="-122"/>
                    <a:cs typeface="微软雅黑" pitchFamily="34" charset="-120"/>
                  </a:rPr>
                  <a:t>，如硫酸亚铁。服用维生素C，可使食物中的铁离子还原成亚铁离子，有利于铁的吸收。</a:t>
                </a:r>
                <a:endParaRPr lang="en-US" altLang="zh-CN" sz="2000" dirty="0"/>
              </a:p>
            </p:txBody>
          </p:sp>
        </mc:Choice>
        <mc:Fallback xmlns="">
          <p:sp>
            <p:nvSpPr>
              <p:cNvPr id="2" name="QO_6_BD.37_1#329085b12?sp=1&amp;vopoq=1&amp;pid=377dc6a70&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a:blip r:embed="rId3"/>
                <a:stretch>
                  <a:fillRect l="-1474" r="-850" b="-11468"/>
                </a:stretch>
              </a:blipFill>
              <a:ln/>
            </p:spPr>
            <p:txBody>
              <a:bodyPr/>
              <a:lstStyle/>
              <a:p>
                <a:r>
                  <a:rPr lang="zh-CN" altLang="en-US">
                    <a:noFill/>
                  </a:rPr>
                  <a:t> </a:t>
                </a:r>
              </a:p>
            </p:txBody>
          </p:sp>
        </mc:Fallback>
      </mc:AlternateContent>
      <p:sp>
        <p:nvSpPr>
          <p:cNvPr id="3" name="QC_7_BD.38_1#cb9f4d2ad?vopoq=1&amp;pid=329085b12&amp;color=0,0,0&amp;vtp=1&amp;bbb=1"/>
          <p:cNvSpPr/>
          <p:nvPr/>
        </p:nvSpPr>
        <p:spPr>
          <a:xfrm>
            <a:off x="722376" y="2343473"/>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(1)以下为几种常见的铁元素的粒子</a:t>
            </a:r>
            <a:r>
              <a:rPr lang="en-US" altLang="zh-CN" sz="2000" b="0" i="0">
                <a:solidFill>
                  <a:srgbClr val="000000"/>
                </a:solidFill>
                <a:latin typeface="微软雅黑" pitchFamily="34" charset="0"/>
                <a:ea typeface="微软雅黑" pitchFamily="34" charset="-122"/>
                <a:cs typeface="微软雅黑" pitchFamily="34" charset="-120"/>
              </a:rPr>
              <a:t>，其中只有还原性的是</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填序号)。</a:t>
            </a:r>
            <a:endParaRPr lang="en-US" altLang="zh-CN" sz="2000" dirty="0"/>
          </a:p>
        </p:txBody>
      </p:sp>
      <p:sp>
        <p:nvSpPr>
          <p:cNvPr id="4" name="QC_7_AN.39_1#cb9f4d2ad.blank?vopoq=1&amp;pid=329085b12&amp;color=0,0,0&amp;vpa=13&amp;vtp=1"/>
          <p:cNvSpPr/>
          <p:nvPr/>
        </p:nvSpPr>
        <p:spPr>
          <a:xfrm>
            <a:off x="7120001" y="2286323"/>
            <a:ext cx="3746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mc:AlternateContent xmlns:mc="http://schemas.openxmlformats.org/markup-compatibility/2006" xmlns:a14="http://schemas.microsoft.com/office/drawing/2010/main">
        <mc:Choice Requires="a14">
          <p:sp>
            <p:nvSpPr>
              <p:cNvPr id="5" name="QC_7_BD.38_2#cb9f4d2ad.choices?vopoq=1&amp;pid=329085b12&amp;color=0,0,0&amp;vtp=1&amp;bbb=1"/>
              <p:cNvSpPr/>
              <p:nvPr/>
            </p:nvSpPr>
            <p:spPr>
              <a:xfrm>
                <a:off x="722376" y="2781623"/>
                <a:ext cx="10753344" cy="390525"/>
              </a:xfrm>
              <a:prstGeom prst="rect">
                <a:avLst/>
              </a:prstGeom>
              <a:noFill/>
              <a:ln/>
            </p:spPr>
            <p:txBody>
              <a:bodyPr wrap="none" lIns="0" tIns="0" rIns="0" bIns="0" rtlCol="0" anchor="t"/>
              <a:lstStyle/>
              <a:p>
                <a:pPr latinLnBrk="1">
                  <a:lnSpc>
                    <a:spcPts val="3500"/>
                  </a:lnSpc>
                  <a:tabLst>
                    <a:tab pos="3503572" algn="l"/>
                    <a:tab pos="7223043" algn="l"/>
                  </a:tabLst>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5" name="QC_7_BD.38_2#cb9f4d2ad.choices?vopoq=1&amp;pid=329085b12&amp;color=0,0,0&amp;vtp=1&amp;bbb=1"/>
              <p:cNvSpPr>
                <a:spLocks noRot="1" noChangeAspect="1" noMove="1" noResize="1" noEditPoints="1" noAdjustHandles="1" noChangeArrowheads="1" noChangeShapeType="1" noTextEdit="1"/>
              </p:cNvSpPr>
              <p:nvPr/>
            </p:nvSpPr>
            <p:spPr>
              <a:xfrm>
                <a:off x="722376" y="2781623"/>
                <a:ext cx="10753344" cy="390525"/>
              </a:xfrm>
              <a:prstGeom prst="rect">
                <a:avLst/>
              </a:prstGeom>
              <a:blipFill>
                <a:blip r:embed="rId4"/>
                <a:stretch>
                  <a:fillRect l="-1474" b="-4218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7_AS.40_1#cb9f4d2ad?vopoq=1&amp;pid=329085b12&amp;color=0,0,0&amp;vtp=1&amp;bbb=1&amp;hb=1"/>
              <p:cNvSpPr/>
              <p:nvPr/>
            </p:nvSpPr>
            <p:spPr>
              <a:xfrm>
                <a:off x="722376" y="3182689"/>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中间价态的粒子既有氧化性又有还原性，最低价态的粒子只有还原性，所以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只有还原性，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符合题意。</a:t>
                </a:r>
                <a:endParaRPr lang="en-US" altLang="zh-CN" sz="2200" dirty="0"/>
              </a:p>
            </p:txBody>
          </p:sp>
        </mc:Choice>
        <mc:Fallback xmlns="">
          <p:sp>
            <p:nvSpPr>
              <p:cNvPr id="6" name="QC_7_AS.40_1#cb9f4d2ad?vopoq=1&amp;pid=329085b12&amp;color=0,0,0&amp;vtp=1&amp;bbb=1&amp;hb=1"/>
              <p:cNvSpPr>
                <a:spLocks noRot="1" noChangeAspect="1" noMove="1" noResize="1" noEditPoints="1" noAdjustHandles="1" noChangeArrowheads="1" noChangeShapeType="1" noTextEdit="1"/>
              </p:cNvSpPr>
              <p:nvPr/>
            </p:nvSpPr>
            <p:spPr>
              <a:xfrm>
                <a:off x="722376" y="3182689"/>
                <a:ext cx="10753344" cy="907034"/>
              </a:xfrm>
              <a:prstGeom prst="rect">
                <a:avLst/>
              </a:prstGeom>
              <a:blipFill>
                <a:blip r:embed="rId5"/>
                <a:stretch>
                  <a:fillRect l="-1587" r="-2664" b="-1677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41_1#6806a52e3?sp=1&amp;vopoq=1&amp;pid=329085b12&amp;color=0,0,0&amp;vtp=1&amp;bt=1&amp;bbb=1&amp;hb=1"/>
              <p:cNvSpPr/>
              <p:nvPr/>
            </p:nvSpPr>
            <p:spPr>
              <a:xfrm>
                <a:off x="722376" y="972000"/>
                <a:ext cx="10753344" cy="1755902"/>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(2)工业盐的主要成分是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，曾多次发生过因误食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而中毒的事件，其原因是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把人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体内的</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转化为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而失去与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结合的能力，这说明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具有</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性。下列物质不能实现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上述转化的是</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填序号)。</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B.</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C.</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D.</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2" name="QB_7_BD.41_1#6806a52e3?sp=1&amp;vopoq=1&amp;pid=329085b12&amp;color=0,0,0&amp;vtp=1&amp;bt=1&amp;bbb=1&amp;hb=1"/>
              <p:cNvSpPr>
                <a:spLocks noRot="1" noChangeAspect="1" noMove="1" noResize="1" noEditPoints="1" noAdjustHandles="1" noChangeArrowheads="1" noChangeShapeType="1" noTextEdit="1"/>
              </p:cNvSpPr>
              <p:nvPr/>
            </p:nvSpPr>
            <p:spPr>
              <a:xfrm>
                <a:off x="722376" y="972000"/>
                <a:ext cx="10753344" cy="1755902"/>
              </a:xfrm>
              <a:prstGeom prst="rect">
                <a:avLst/>
              </a:prstGeom>
              <a:blipFill>
                <a:blip r:embed="rId3"/>
                <a:stretch>
                  <a:fillRect l="-1474" r="-1190" b="-9028"/>
                </a:stretch>
              </a:blipFill>
              <a:ln/>
            </p:spPr>
            <p:txBody>
              <a:bodyPr/>
              <a:lstStyle/>
              <a:p>
                <a:r>
                  <a:rPr lang="zh-CN" altLang="en-US">
                    <a:noFill/>
                  </a:rPr>
                  <a:t> </a:t>
                </a:r>
              </a:p>
            </p:txBody>
          </p:sp>
        </mc:Fallback>
      </mc:AlternateContent>
      <p:sp>
        <p:nvSpPr>
          <p:cNvPr id="3" name="QB_7_AN.42_1#6806a52e3.blank?vopoq=1&amp;pid=329085b12&amp;color=0,0,0&amp;vpa=14&amp;vtp=1&amp;bbb=1"/>
          <p:cNvSpPr/>
          <p:nvPr/>
        </p:nvSpPr>
        <p:spPr>
          <a:xfrm>
            <a:off x="8133715" y="1391100"/>
            <a:ext cx="692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氧化</a:t>
            </a:r>
            <a:endParaRPr lang="en-US" altLang="zh-CN" sz="2000" dirty="0"/>
          </a:p>
        </p:txBody>
      </p:sp>
      <p:sp>
        <p:nvSpPr>
          <p:cNvPr id="4" name="QB_7_AN.43_1#6806a52e3.blank?vopoq=1&amp;pid=329085b12&amp;color=0,0,0&amp;vpa=15&amp;vtp=1"/>
          <p:cNvSpPr/>
          <p:nvPr/>
        </p:nvSpPr>
        <p:spPr>
          <a:xfrm>
            <a:off x="2243201" y="1848300"/>
            <a:ext cx="3556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mc:AlternateContent xmlns:mc="http://schemas.openxmlformats.org/markup-compatibility/2006" xmlns:a14="http://schemas.microsoft.com/office/drawing/2010/main">
        <mc:Choice Requires="a14">
          <p:sp>
            <p:nvSpPr>
              <p:cNvPr id="5" name="QB_7_AS.44_1#6806a52e3?vopoq=1&amp;pid=329085b12&amp;color=0,0,0&amp;vtp=1&amp;bbb=1&amp;hb=1"/>
              <p:cNvSpPr/>
              <p:nvPr/>
            </p:nvSpPr>
            <p:spPr>
              <a:xfrm>
                <a:off x="722376" y="2735014"/>
                <a:ext cx="10753344" cy="1415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因为中毒过程中</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发生氧化反应生成</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具有氧化性</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4000"/>
                  </a:lnSpc>
                </a:pPr>
                <a14:m>
                  <m:oMath xmlns:m="http://schemas.openxmlformats.org/officeDocument/2006/math">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KMnO</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均具有氧化性，能把</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转化为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，A、B、D不符合题意</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不反应，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符合题意。</a:t>
                </a:r>
                <a:endParaRPr lang="en-US" altLang="zh-CN" sz="2200" dirty="0"/>
              </a:p>
            </p:txBody>
          </p:sp>
        </mc:Choice>
        <mc:Fallback xmlns="">
          <p:sp>
            <p:nvSpPr>
              <p:cNvPr id="5" name="QB_7_AS.44_1#6806a52e3?vopoq=1&amp;pid=329085b12&amp;color=0,0,0&amp;vtp=1&amp;bbb=1&amp;hb=1"/>
              <p:cNvSpPr>
                <a:spLocks noRot="1" noChangeAspect="1" noMove="1" noResize="1" noEditPoints="1" noAdjustHandles="1" noChangeArrowheads="1" noChangeShapeType="1" noTextEdit="1"/>
              </p:cNvSpPr>
              <p:nvPr/>
            </p:nvSpPr>
            <p:spPr>
              <a:xfrm>
                <a:off x="722376" y="2735014"/>
                <a:ext cx="10753344" cy="1415034"/>
              </a:xfrm>
              <a:prstGeom prst="rect">
                <a:avLst/>
              </a:prstGeom>
              <a:blipFill>
                <a:blip r:embed="rId4"/>
                <a:stretch>
                  <a:fillRect l="-1587" r="-1587" b="-1034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B_7_BD.45_1#a25b68c74?vopoq=1&amp;pid=329085b12&amp;color=0,0,0&amp;vtp=1&amp;bt=1&amp;bbb=1"/>
          <p:cNvSpPr/>
          <p:nvPr/>
        </p:nvSpPr>
        <p:spPr>
          <a:xfrm>
            <a:off x="722376" y="10101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(3)工业盐中毒后，可服用维生素C来缓解中毒状况，这说明维生素</a:t>
            </a:r>
            <a:r>
              <a:rPr lang="en-US" altLang="zh-CN" sz="2000" b="0" i="0">
                <a:solidFill>
                  <a:srgbClr val="000000"/>
                </a:solidFill>
                <a:latin typeface="微软雅黑" pitchFamily="34" charset="0"/>
                <a:ea typeface="微软雅黑" pitchFamily="34" charset="-122"/>
                <a:cs typeface="微软雅黑" pitchFamily="34" charset="-120"/>
              </a:rPr>
              <a:t>C具有</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7_AN.46_1#a25b68c74.blank?vopoq=1&amp;pid=329085b12&amp;color=0,0,0&amp;vpa=16&amp;vtp=1&amp;bbb=1"/>
          <p:cNvSpPr/>
          <p:nvPr/>
        </p:nvSpPr>
        <p:spPr>
          <a:xfrm>
            <a:off x="8755126" y="952950"/>
            <a:ext cx="692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还原</a:t>
            </a:r>
            <a:endParaRPr lang="en-US" altLang="zh-CN" sz="2000" dirty="0"/>
          </a:p>
        </p:txBody>
      </p:sp>
      <mc:AlternateContent xmlns:mc="http://schemas.openxmlformats.org/markup-compatibility/2006" xmlns:a14="http://schemas.microsoft.com/office/drawing/2010/main">
        <mc:Choice Requires="a14">
          <p:sp>
            <p:nvSpPr>
              <p:cNvPr id="4" name="QB_7_AS.47_1#a25b68c74?vopoq=1&amp;pid=329085b12&amp;color=0,0,0&amp;vtp=1&amp;bbb=1&amp;hb=1"/>
              <p:cNvSpPr/>
              <p:nvPr/>
            </p:nvSpPr>
            <p:spPr>
              <a:xfrm>
                <a:off x="722376" y="1405577"/>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结合(2)中信息，要缓解工业盐中毒，则应服用具有还原性且能使</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转化为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的物质，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维生素</a:t>
                </a:r>
                <a:r>
                  <a:rPr lang="en-US" altLang="zh-CN" sz="2000" b="0" i="0" dirty="0">
                    <a:solidFill>
                      <a:srgbClr val="000000"/>
                    </a:solidFill>
                    <a:latin typeface="微软雅黑" pitchFamily="34" charset="0"/>
                    <a:ea typeface="微软雅黑" pitchFamily="34" charset="-122"/>
                    <a:cs typeface="微软雅黑" pitchFamily="34" charset="-120"/>
                  </a:rPr>
                  <a:t>C能缓解中毒，所以具有还原性。</a:t>
                </a:r>
                <a:endParaRPr lang="en-US" altLang="zh-CN" sz="2200" dirty="0"/>
              </a:p>
            </p:txBody>
          </p:sp>
        </mc:Choice>
        <mc:Fallback xmlns="">
          <p:sp>
            <p:nvSpPr>
              <p:cNvPr id="4" name="QB_7_AS.47_1#a25b68c74?vopoq=1&amp;pid=329085b12&amp;color=0,0,0&amp;vtp=1&amp;bbb=1&amp;hb=1"/>
              <p:cNvSpPr>
                <a:spLocks noRot="1" noChangeAspect="1" noMove="1" noResize="1" noEditPoints="1" noAdjustHandles="1" noChangeArrowheads="1" noChangeShapeType="1" noTextEdit="1"/>
              </p:cNvSpPr>
              <p:nvPr/>
            </p:nvSpPr>
            <p:spPr>
              <a:xfrm>
                <a:off x="722376" y="1405577"/>
                <a:ext cx="10753344" cy="907034"/>
              </a:xfrm>
              <a:prstGeom prst="rect">
                <a:avLst/>
              </a:prstGeom>
              <a:blipFill>
                <a:blip r:embed="rId3"/>
                <a:stretch>
                  <a:fillRect l="-1587" r="-907" b="-1689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48_1#9ecba0181?vopoq=1&amp;pid=329085b12&amp;color=0,0,0&amp;vtp=1&amp;bt=1&amp;bbb=1"/>
              <p:cNvSpPr/>
              <p:nvPr/>
            </p:nvSpPr>
            <p:spPr>
              <a:xfrm>
                <a:off x="722376" y="1010100"/>
                <a:ext cx="10753344" cy="437579"/>
              </a:xfrm>
              <a:prstGeom prst="rect">
                <a:avLst/>
              </a:prstGeom>
              <a:noFill/>
              <a:ln/>
            </p:spPr>
            <p:txBody>
              <a:bodyPr wrap="none" lIns="0" tIns="0" rIns="0" bIns="0" rtlCol="0" anchor="t"/>
              <a:lstStyle/>
              <a:p>
                <a:pPr algn="l" latinLnBrk="1">
                  <a:lnSpc>
                    <a:spcPts val="3800"/>
                  </a:lnSpc>
                </a:pPr>
                <a:r>
                  <a:rPr lang="en-US" altLang="zh-CN" sz="2000" b="0" i="0" dirty="0">
                    <a:solidFill>
                      <a:srgbClr val="000000"/>
                    </a:solidFill>
                    <a:latin typeface="微软雅黑" pitchFamily="34" charset="0"/>
                    <a:ea typeface="微软雅黑" pitchFamily="34" charset="-122"/>
                    <a:cs typeface="微软雅黑" pitchFamily="34" charset="-120"/>
                  </a:rPr>
                  <a:t>(4)在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(稀)</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2000" b="0" i="0" dirty="0">
                    <a:solidFill>
                      <a:srgbClr val="000000"/>
                    </a:solidFill>
                    <a:latin typeface="微软雅黑" pitchFamily="34" charset="0"/>
                    <a:ea typeface="微软雅黑" pitchFamily="34" charset="-122"/>
                    <a:cs typeface="微软雅黑" pitchFamily="34" charset="-120"/>
                  </a:rPr>
                  <a:t>的反应中，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表现了</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性和</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微软雅黑" pitchFamily="34" charset="0"/>
                    <a:ea typeface="微软雅黑" pitchFamily="34" charset="-122"/>
                    <a:cs typeface="微软雅黑" pitchFamily="34" charset="-120"/>
                  </a:rPr>
                  <a:t>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B_7_BD.48_1#9ecba0181?vopoq=1&amp;pid=329085b12&amp;color=0,0,0&amp;vtp=1&amp;bt=1&amp;bbb=1"/>
              <p:cNvSpPr>
                <a:spLocks noRot="1" noChangeAspect="1" noMove="1" noResize="1" noEditPoints="1" noAdjustHandles="1" noChangeArrowheads="1" noChangeShapeType="1" noTextEdit="1"/>
              </p:cNvSpPr>
              <p:nvPr/>
            </p:nvSpPr>
            <p:spPr>
              <a:xfrm>
                <a:off x="722376" y="1010100"/>
                <a:ext cx="10753344" cy="437579"/>
              </a:xfrm>
              <a:prstGeom prst="rect">
                <a:avLst/>
              </a:prstGeom>
              <a:blipFill>
                <a:blip r:embed="rId3"/>
                <a:stretch>
                  <a:fillRect l="-1474" b="-32394"/>
                </a:stretch>
              </a:blipFill>
              <a:ln/>
            </p:spPr>
            <p:txBody>
              <a:bodyPr/>
              <a:lstStyle/>
              <a:p>
                <a:r>
                  <a:rPr lang="zh-CN" altLang="en-US">
                    <a:noFill/>
                  </a:rPr>
                  <a:t> </a:t>
                </a:r>
              </a:p>
            </p:txBody>
          </p:sp>
        </mc:Fallback>
      </mc:AlternateContent>
      <p:sp>
        <p:nvSpPr>
          <p:cNvPr id="3" name="QB_7_AN.49_1#9ecba0181.blank?vopoq=1&amp;pid=329085b12&amp;color=0,0,0&amp;vpa=17&amp;vtp=1&amp;bbb=1"/>
          <p:cNvSpPr/>
          <p:nvPr/>
        </p:nvSpPr>
        <p:spPr>
          <a:xfrm>
            <a:off x="8965184" y="956951"/>
            <a:ext cx="692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氧化</a:t>
            </a:r>
            <a:endParaRPr lang="en-US" altLang="zh-CN" sz="2000" dirty="0"/>
          </a:p>
        </p:txBody>
      </p:sp>
      <p:sp>
        <p:nvSpPr>
          <p:cNvPr id="4" name="QB_7_AN.50_1#9ecba0181.blank?vopoq=1&amp;pid=329085b12&amp;color=0,0,0&amp;vpa=18&amp;vtp=1"/>
          <p:cNvSpPr/>
          <p:nvPr/>
        </p:nvSpPr>
        <p:spPr>
          <a:xfrm>
            <a:off x="10235184" y="956951"/>
            <a:ext cx="438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酸</a:t>
            </a:r>
            <a:endParaRPr lang="en-US" altLang="zh-CN" sz="2000" dirty="0"/>
          </a:p>
        </p:txBody>
      </p:sp>
      <mc:AlternateContent xmlns:mc="http://schemas.openxmlformats.org/markup-compatibility/2006" xmlns:a14="http://schemas.microsoft.com/office/drawing/2010/main">
        <mc:Choice Requires="a14">
          <p:sp>
            <p:nvSpPr>
              <p:cNvPr id="5" name="QB_7_AS.51_1#9ecba0181?vopoq=1&amp;pid=329085b12&amp;color=0,0,0&amp;vtp=1&amp;bbb=1&amp;hb=1"/>
              <p:cNvSpPr/>
              <p:nvPr/>
            </p:nvSpPr>
            <p:spPr>
              <a:xfrm>
                <a:off x="722376" y="1460379"/>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(稀</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2000" b="0" i="0" dirty="0">
                    <a:solidFill>
                      <a:srgbClr val="000000"/>
                    </a:solidFill>
                    <a:latin typeface="微软雅黑" pitchFamily="34" charset="0"/>
                    <a:ea typeface="微软雅黑" pitchFamily="34" charset="-122"/>
                    <a:cs typeface="微软雅黑" pitchFamily="34" charset="-120"/>
                  </a:rPr>
                  <a:t>的反应中，一部分</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起氧化作用</a:t>
                </a:r>
                <a:r>
                  <a:rPr lang="en-US" altLang="zh-CN" sz="2000" b="0" i="0">
                    <a:solidFill>
                      <a:srgbClr val="000000"/>
                    </a:solidFill>
                    <a:latin typeface="微软雅黑" pitchFamily="34" charset="0"/>
                    <a:ea typeface="微软雅黑" pitchFamily="34" charset="-122"/>
                    <a:cs typeface="微软雅黑" pitchFamily="34" charset="-120"/>
                  </a:rPr>
                  <a:t>，生成</a:t>
                </a:r>
              </a:p>
              <a:p>
                <a:pPr latinLnBrk="1">
                  <a:lnSpc>
                    <a:spcPts val="35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oMath>
                </a14:m>
                <a:r>
                  <a:rPr lang="en-US" altLang="zh-CN" sz="2000" b="0" i="0" dirty="0">
                    <a:solidFill>
                      <a:srgbClr val="000000"/>
                    </a:solidFill>
                    <a:latin typeface="微软雅黑" pitchFamily="34" charset="0"/>
                    <a:ea typeface="微软雅黑" pitchFamily="34" charset="-122"/>
                    <a:cs typeface="微软雅黑" pitchFamily="34" charset="-120"/>
                  </a:rPr>
                  <a:t>，另一部分</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转化为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既表现了氧化性又表现了酸性。</a:t>
                </a:r>
                <a:endParaRPr lang="en-US" altLang="zh-CN" sz="2200" dirty="0"/>
              </a:p>
            </p:txBody>
          </p:sp>
        </mc:Choice>
        <mc:Fallback xmlns="">
          <p:sp>
            <p:nvSpPr>
              <p:cNvPr id="5" name="QB_7_AS.51_1#9ecba0181?vopoq=1&amp;pid=329085b12&amp;color=0,0,0&amp;vtp=1&amp;bbb=1&amp;hb=1"/>
              <p:cNvSpPr>
                <a:spLocks noRot="1" noChangeAspect="1" noMove="1" noResize="1" noEditPoints="1" noAdjustHandles="1" noChangeArrowheads="1" noChangeShapeType="1" noTextEdit="1"/>
              </p:cNvSpPr>
              <p:nvPr/>
            </p:nvSpPr>
            <p:spPr>
              <a:xfrm>
                <a:off x="722376" y="1460379"/>
                <a:ext cx="10753344" cy="907034"/>
              </a:xfrm>
              <a:prstGeom prst="rect">
                <a:avLst/>
              </a:prstGeom>
              <a:blipFill>
                <a:blip r:embed="rId4"/>
                <a:stretch>
                  <a:fillRect l="-1587" r="-170" b="-1689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772909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52_1#6b86f5d00?sp=1&amp;vopoq=1&amp;pid=377dc6a70&amp;color=0,0,0&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[安徽合肥六校2024高一期末]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电子工业中，人们常用</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溶液蚀刻印刷电路板</a:t>
                </a:r>
                <a:r>
                  <a:rPr lang="en-US" altLang="zh-CN" sz="2000" b="0" i="0">
                    <a:solidFill>
                      <a:srgbClr val="000000"/>
                    </a:solidFill>
                    <a:latin typeface="微软雅黑" pitchFamily="34" charset="0"/>
                    <a:ea typeface="微软雅黑" pitchFamily="34" charset="-122"/>
                    <a:cs typeface="微软雅黑" pitchFamily="34" charset="-120"/>
                  </a:rPr>
                  <a:t>，并进一步从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腐蚀液中回收</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Cu</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a:t>
                </a:r>
                <a:r>
                  <a:rPr lang="en-US" altLang="zh-CN" sz="2000" b="0" i="0">
                    <a:solidFill>
                      <a:srgbClr val="000000"/>
                    </a:solidFill>
                    <a:latin typeface="微软雅黑" pitchFamily="34" charset="0"/>
                    <a:ea typeface="微软雅黑" pitchFamily="34" charset="-122"/>
                    <a:cs typeface="微软雅黑" pitchFamily="34" charset="-120"/>
                  </a:rPr>
                  <a:t>实验室模拟流程如下所示：</a:t>
                </a:r>
                <a:endParaRPr lang="zh-CN" altLang="en-US" sz="2000" b="0" i="0">
                  <a:solidFill>
                    <a:srgbClr val="000000"/>
                  </a:solidFill>
                  <a:latin typeface="微软雅黑" pitchFamily="34" charset="0"/>
                  <a:ea typeface="微软雅黑" pitchFamily="34" charset="-122"/>
                  <a:cs typeface="微软雅黑" pitchFamily="34" charset="-120"/>
                </a:endParaRPr>
              </a:p>
              <a:p>
                <a:pPr latinLnBrk="1">
                  <a:lnSpc>
                    <a:spcPts val="3500"/>
                  </a:lnSpc>
                </a:pPr>
                <a:r>
                  <a:rPr lang="zh-CN" altLang="en-US" sz="2000" b="0" i="0">
                    <a:solidFill>
                      <a:srgbClr val="000000"/>
                    </a:solidFill>
                    <a:latin typeface="微软雅黑" pitchFamily="34" charset="0"/>
                    <a:ea typeface="微软雅黑" pitchFamily="34" charset="-122"/>
                    <a:cs typeface="微软雅黑" pitchFamily="34" charset="-120"/>
                  </a:rPr>
                  <a:t>回答下列问题：</a:t>
                </a:r>
                <a:endParaRPr lang="en-US" altLang="zh-CN" sz="2000" dirty="0">
                  <a:solidFill>
                    <a:srgbClr val="000000"/>
                  </a:solidFill>
                </a:endParaRPr>
              </a:p>
            </p:txBody>
          </p:sp>
        </mc:Choice>
        <mc:Fallback xmlns="">
          <p:sp>
            <p:nvSpPr>
              <p:cNvPr id="2" name="QO_6_BD.52_1#6b86f5d00?sp=1&amp;vopoq=1&amp;pid=377dc6a70&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a:blip r:embed="rId3"/>
                <a:stretch>
                  <a:fillRect l="-1474" b="-11574"/>
                </a:stretch>
              </a:blipFill>
              <a:ln/>
            </p:spPr>
            <p:txBody>
              <a:bodyPr/>
              <a:lstStyle/>
              <a:p>
                <a:r>
                  <a:rPr lang="zh-CN" altLang="en-US">
                    <a:noFill/>
                  </a:rPr>
                  <a:t> </a:t>
                </a:r>
              </a:p>
            </p:txBody>
          </p:sp>
        </mc:Fallback>
      </mc:AlternateContent>
      <p:pic>
        <p:nvPicPr>
          <p:cNvPr id="3" name="QO_6_BD.52_2#6b86f5d00?vopoq=1&amp;pid=377dc6a70&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694176" y="2414339"/>
            <a:ext cx="4800600" cy="127101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B_7_BD.53_1#3dd92a1f9?vopoq=1&amp;pid=6b86f5d00&amp;color=0,0,0&amp;vtp=1&amp;bbb=1"/>
              <p:cNvSpPr/>
              <p:nvPr/>
            </p:nvSpPr>
            <p:spPr>
              <a:xfrm>
                <a:off x="722376" y="3824039"/>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(1)写出</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溶液蚀刻镀铜电路板的离子方程式：</a:t>
                </a:r>
                <a:r>
                  <a:rPr lang="en-US" altLang="zh-CN" sz="2000" i="0">
                    <a:solidFill>
                      <a:srgbClr val="000000"/>
                    </a:solidFill>
                    <a:latin typeface="SimSun" pitchFamily="34" charset="0"/>
                    <a:ea typeface="SimSun" pitchFamily="34" charset="-122"/>
                    <a:cs typeface="SimSun" pitchFamily="34" charset="-120"/>
                  </a:rPr>
                  <a:t>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5" name="QB_7_BD.53_1#3dd92a1f9?vopoq=1&amp;pid=6b86f5d00&amp;color=0,0,0&amp;vtp=1&amp;bbb=1"/>
              <p:cNvSpPr>
                <a:spLocks noRot="1" noChangeAspect="1" noMove="1" noResize="1" noEditPoints="1" noAdjustHandles="1" noChangeArrowheads="1" noChangeShapeType="1" noTextEdit="1"/>
              </p:cNvSpPr>
              <p:nvPr/>
            </p:nvSpPr>
            <p:spPr>
              <a:xfrm>
                <a:off x="722376" y="3824039"/>
                <a:ext cx="10753344" cy="385953"/>
              </a:xfrm>
              <a:prstGeom prst="rect">
                <a:avLst/>
              </a:prstGeom>
              <a:blipFill>
                <a:blip r:embed="rId5"/>
                <a:stretch>
                  <a:fillRect l="-1474" t="-4688" b="-3906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B_7_AN.54_1#3dd92a1f9.blank?vopoq=1&amp;pid=6b86f5d00&amp;color=0,0,0&amp;vpa=19&amp;vtp=1&amp;bbb=1&amp;rh=26.38504"/>
              <p:cNvSpPr/>
              <p:nvPr/>
            </p:nvSpPr>
            <p:spPr>
              <a:xfrm>
                <a:off x="6238367" y="3828039"/>
                <a:ext cx="3481642" cy="333566"/>
              </a:xfrm>
              <a:prstGeom prst="rect">
                <a:avLst/>
              </a:prstGeom>
              <a:noFill/>
              <a:ln/>
            </p:spPr>
            <p:txBody>
              <a:bodyPr wrap="none" lIns="0" tIns="0" rIns="0" bIns="0" rtlCol="0" anchor="t"/>
              <a:lstStyle/>
              <a:p>
                <a:pPr algn="ctr" latinLnBrk="1">
                  <a:lnSpc>
                    <a:spcPts val="27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𝐂𝐮</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𝐅𝐞</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𝐅𝐞</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𝐂𝐮</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6" name="QB_7_AN.54_1#3dd92a1f9.blank?vopoq=1&amp;pid=6b86f5d00&amp;color=0,0,0&amp;vpa=19&amp;vtp=1&amp;bbb=1&amp;rh=26.38504"/>
              <p:cNvSpPr>
                <a:spLocks noRot="1" noChangeAspect="1" noMove="1" noResize="1" noEditPoints="1" noAdjustHandles="1" noChangeArrowheads="1" noChangeShapeType="1" noTextEdit="1"/>
              </p:cNvSpPr>
              <p:nvPr/>
            </p:nvSpPr>
            <p:spPr>
              <a:xfrm>
                <a:off x="6238367" y="3828039"/>
                <a:ext cx="3481642" cy="333566"/>
              </a:xfrm>
              <a:prstGeom prst="rect">
                <a:avLst/>
              </a:prstGeom>
              <a:blipFill>
                <a:blip r:embed="rId6"/>
                <a:stretch>
                  <a:fillRect l="-701" b="-2181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55_1#144092afb?vopoq=1&amp;pid=6b86f5d00&amp;color=0,0,0&amp;vtp=1&amp;bt=1&amp;bbb=1"/>
              <p:cNvSpPr/>
              <p:nvPr/>
            </p:nvSpPr>
            <p:spPr>
              <a:xfrm>
                <a:off x="722376" y="10101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(2)滤渣</a:t>
                </a:r>
                <a:r>
                  <a:rPr lang="en-US" altLang="zh-CN" sz="2000" b="0" i="0">
                    <a:solidFill>
                      <a:srgbClr val="000000"/>
                    </a:solidFill>
                    <a:latin typeface="微软雅黑" pitchFamily="34" charset="0"/>
                    <a:ea typeface="微软雅黑" pitchFamily="34" charset="-122"/>
                    <a:cs typeface="微软雅黑" pitchFamily="34" charset="-120"/>
                  </a:rPr>
                  <a:t>1成分为</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填化学式)；试剂</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Y</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为</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填名称)。</a:t>
                </a:r>
                <a:endParaRPr lang="en-US" altLang="zh-CN" sz="2000" dirty="0">
                  <a:solidFill>
                    <a:srgbClr val="000000"/>
                  </a:solidFill>
                </a:endParaRPr>
              </a:p>
            </p:txBody>
          </p:sp>
        </mc:Choice>
        <mc:Fallback xmlns="">
          <p:sp>
            <p:nvSpPr>
              <p:cNvPr id="2" name="QB_7_BD.55_1#144092afb?vopoq=1&amp;pid=6b86f5d00&amp;color=0,0,0&amp;vtp=1&amp;bt=1&amp;bbb=1"/>
              <p:cNvSpPr>
                <a:spLocks noRot="1" noChangeAspect="1" noMove="1" noResize="1" noEditPoints="1" noAdjustHandles="1" noChangeArrowheads="1" noChangeShapeType="1" noTextEdit="1"/>
              </p:cNvSpPr>
              <p:nvPr/>
            </p:nvSpPr>
            <p:spPr>
              <a:xfrm>
                <a:off x="722376" y="1010100"/>
                <a:ext cx="10753344" cy="385953"/>
              </a:xfrm>
              <a:prstGeom prst="rect">
                <a:avLst/>
              </a:prstGeom>
              <a:blipFill>
                <a:blip r:embed="rId3"/>
                <a:stretch>
                  <a:fillRect l="-1474" t="-4762" b="-396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7_AN.56_1#144092afb.blank?vopoq=1&amp;pid=6b86f5d00&amp;color=0,0,0&amp;vpa=20&amp;vtp=1&amp;bbb=1"/>
              <p:cNvSpPr/>
              <p:nvPr/>
            </p:nvSpPr>
            <p:spPr>
              <a:xfrm>
                <a:off x="2482914" y="1039309"/>
                <a:ext cx="971550" cy="298577"/>
              </a:xfrm>
              <a:prstGeom prst="rect">
                <a:avLst/>
              </a:prstGeom>
              <a:noFill/>
              <a:ln/>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𝐅𝐞</m:t>
                    </m:r>
                  </m:oMath>
                </a14:m>
                <a:r>
                  <a:rPr lang="en-US" altLang="zh-CN" sz="2000" b="1" i="0" dirty="0">
                    <a:solidFill>
                      <a:srgbClr val="00B05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𝐂𝐮</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7_AN.56_1#144092afb.blank?vopoq=1&amp;pid=6b86f5d00&amp;color=0,0,0&amp;vpa=20&amp;vtp=1&amp;bbb=1"/>
              <p:cNvSpPr>
                <a:spLocks noRot="1" noChangeAspect="1" noMove="1" noResize="1" noEditPoints="1" noAdjustHandles="1" noChangeArrowheads="1" noChangeShapeType="1" noTextEdit="1"/>
              </p:cNvSpPr>
              <p:nvPr/>
            </p:nvSpPr>
            <p:spPr>
              <a:xfrm>
                <a:off x="2482914" y="1039309"/>
                <a:ext cx="971550" cy="298577"/>
              </a:xfrm>
              <a:prstGeom prst="rect">
                <a:avLst/>
              </a:prstGeom>
              <a:blipFill>
                <a:blip r:embed="rId4"/>
                <a:stretch>
                  <a:fillRect l="-2500" t="-28571" r="-2500" b="-53061"/>
                </a:stretch>
              </a:blipFill>
              <a:ln/>
            </p:spPr>
            <p:txBody>
              <a:bodyPr/>
              <a:lstStyle/>
              <a:p>
                <a:r>
                  <a:rPr lang="zh-CN" altLang="en-US">
                    <a:noFill/>
                  </a:rPr>
                  <a:t> </a:t>
                </a:r>
              </a:p>
            </p:txBody>
          </p:sp>
        </mc:Fallback>
      </mc:AlternateContent>
      <p:sp>
        <p:nvSpPr>
          <p:cNvPr id="4" name="QB_7_AN.57_1#144092afb.blank?vopoq=1&amp;pid=6b86f5d00&amp;color=0,0,0&amp;vpa=21&amp;vtp=1&amp;bbb=1"/>
          <p:cNvSpPr/>
          <p:nvPr/>
        </p:nvSpPr>
        <p:spPr>
          <a:xfrm>
            <a:off x="5829364" y="952950"/>
            <a:ext cx="692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盐酸</a:t>
            </a:r>
            <a:endParaRPr lang="en-US" altLang="zh-CN" sz="2000" dirty="0">
              <a:solidFill>
                <a:srgbClr val="00B05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58_1#57c220d51?vopoq=1&amp;pid=6b86f5d00&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(3)写出滤液2中通入气体</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Z</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的离子方程式：</a:t>
                </a:r>
                <a:r>
                  <a:rPr lang="en-US" altLang="zh-CN" sz="2000" i="0">
                    <a:solidFill>
                      <a:srgbClr val="000000"/>
                    </a:solidFill>
                    <a:latin typeface="SimSun" pitchFamily="34" charset="0"/>
                    <a:ea typeface="SimSun" pitchFamily="34" charset="-122"/>
                    <a:cs typeface="SimSun" pitchFamily="34" charset="-120"/>
                  </a:rPr>
                  <a:t>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B_7_BD.58_1#57c220d51?vopoq=1&amp;pid=6b86f5d00&amp;color=0,0,0&amp;vtp=1&amp;bt=1&amp;bbb=1"/>
              <p:cNvSpPr>
                <a:spLocks noRot="1" noChangeAspect="1" noMove="1" noResize="1" noEditPoints="1" noAdjustHandles="1" noChangeArrowheads="1" noChangeShapeType="1" noTextEdit="1"/>
              </p:cNvSpPr>
              <p:nvPr/>
            </p:nvSpPr>
            <p:spPr>
              <a:xfrm>
                <a:off x="722376" y="972000"/>
                <a:ext cx="10753344" cy="385953"/>
              </a:xfrm>
              <a:prstGeom prst="rect">
                <a:avLst/>
              </a:prstGeom>
              <a:blipFill>
                <a:blip r:embed="rId3"/>
                <a:stretch>
                  <a:fillRect l="-1474" t="-4688" b="-3906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7_AN.59_1#57c220d51.blank?vopoq=1&amp;pid=6b86f5d00&amp;color=0,0,0&amp;vpa=22&amp;vtp=1&amp;bbb=1&amp;rh=26.38504"/>
              <p:cNvSpPr/>
              <p:nvPr/>
            </p:nvSpPr>
            <p:spPr>
              <a:xfrm>
                <a:off x="5426138" y="970920"/>
                <a:ext cx="3498533" cy="333566"/>
              </a:xfrm>
              <a:prstGeom prst="rect">
                <a:avLst/>
              </a:prstGeom>
              <a:noFill/>
              <a:ln/>
            </p:spPr>
            <p:txBody>
              <a:bodyPr wrap="none" lIns="0" tIns="0" rIns="0" bIns="0" rtlCol="0" anchor="t"/>
              <a:lstStyle/>
              <a:p>
                <a:pPr algn="ctr" latinLnBrk="1">
                  <a:lnSpc>
                    <a:spcPts val="27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𝐅𝐞</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𝐂𝐥</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𝐅𝐞</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𝐂𝐥</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7_AN.59_1#57c220d51.blank?vopoq=1&amp;pid=6b86f5d00&amp;color=0,0,0&amp;vpa=22&amp;vtp=1&amp;bbb=1&amp;rh=26.38504"/>
              <p:cNvSpPr>
                <a:spLocks noRot="1" noChangeAspect="1" noMove="1" noResize="1" noEditPoints="1" noAdjustHandles="1" noChangeArrowheads="1" noChangeShapeType="1" noTextEdit="1"/>
              </p:cNvSpPr>
              <p:nvPr/>
            </p:nvSpPr>
            <p:spPr>
              <a:xfrm>
                <a:off x="5426138" y="970920"/>
                <a:ext cx="3498533" cy="333566"/>
              </a:xfrm>
              <a:prstGeom prst="rect">
                <a:avLst/>
              </a:prstGeom>
              <a:blipFill>
                <a:blip r:embed="rId4"/>
                <a:stretch>
                  <a:fillRect l="-697" b="-2181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7_AS.60_1#57c220d51?vopoq=1&amp;pid=6b86f5d00&amp;color=0,0,0&amp;vtp=1&amp;bbb=1"/>
              <p:cNvSpPr/>
              <p:nvPr/>
            </p:nvSpPr>
            <p:spPr>
              <a:xfrm>
                <a:off x="722376" y="1367478"/>
                <a:ext cx="10753344" cy="441770"/>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向滤液2中通入的气体</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Z</m:t>
                    </m:r>
                  </m:oMath>
                </a14:m>
                <a:r>
                  <a:rPr lang="en-US" altLang="zh-CN" sz="20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，发生反应的离子方程式为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2</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4" name="QB_7_AS.60_1#57c220d51?vopoq=1&amp;pid=6b86f5d00&amp;color=0,0,0&amp;vtp=1&amp;bbb=1"/>
              <p:cNvSpPr>
                <a:spLocks noRot="1" noChangeAspect="1" noMove="1" noResize="1" noEditPoints="1" noAdjustHandles="1" noChangeArrowheads="1" noChangeShapeType="1" noTextEdit="1"/>
              </p:cNvSpPr>
              <p:nvPr/>
            </p:nvSpPr>
            <p:spPr>
              <a:xfrm>
                <a:off x="722376" y="1367478"/>
                <a:ext cx="10753344" cy="441770"/>
              </a:xfrm>
              <a:prstGeom prst="rect">
                <a:avLst/>
              </a:prstGeom>
              <a:blipFill>
                <a:blip r:embed="rId5"/>
                <a:stretch>
                  <a:fillRect l="-1587" b="-3698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61_1#102b6cb0c?vopoq=1&amp;pid=6b86f5d00&amp;color=0,0,0&amp;vtp=1&amp;bt=1&amp;bbb=1"/>
              <p:cNvSpPr/>
              <p:nvPr/>
            </p:nvSpPr>
            <p:spPr>
              <a:xfrm>
                <a:off x="722376" y="10101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(4)可替代气体</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的试剂为</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填序号)。</a:t>
                </a:r>
                <a:endParaRPr lang="en-US" altLang="zh-CN" sz="2000" dirty="0"/>
              </a:p>
            </p:txBody>
          </p:sp>
        </mc:Choice>
        <mc:Fallback xmlns="">
          <p:sp>
            <p:nvSpPr>
              <p:cNvPr id="2" name="QC_7_BD.61_1#102b6cb0c?vopoq=1&amp;pid=6b86f5d00&amp;color=0,0,0&amp;vtp=1&amp;bt=1&amp;bbb=1"/>
              <p:cNvSpPr>
                <a:spLocks noRot="1" noChangeAspect="1" noMove="1" noResize="1" noEditPoints="1" noAdjustHandles="1" noChangeArrowheads="1" noChangeShapeType="1" noTextEdit="1"/>
              </p:cNvSpPr>
              <p:nvPr/>
            </p:nvSpPr>
            <p:spPr>
              <a:xfrm>
                <a:off x="722376" y="1010100"/>
                <a:ext cx="10753344" cy="385953"/>
              </a:xfrm>
              <a:prstGeom prst="rect">
                <a:avLst/>
              </a:prstGeom>
              <a:blipFill>
                <a:blip r:embed="rId3"/>
                <a:stretch>
                  <a:fillRect l="-1474" t="-4762" b="-39683"/>
                </a:stretch>
              </a:blipFill>
              <a:ln/>
            </p:spPr>
            <p:txBody>
              <a:bodyPr/>
              <a:lstStyle/>
              <a:p>
                <a:r>
                  <a:rPr lang="zh-CN" altLang="en-US">
                    <a:noFill/>
                  </a:rPr>
                  <a:t> </a:t>
                </a:r>
              </a:p>
            </p:txBody>
          </p:sp>
        </mc:Fallback>
      </mc:AlternateContent>
      <p:sp>
        <p:nvSpPr>
          <p:cNvPr id="3" name="QC_7_AN.62_1#102b6cb0c.blank?vopoq=1&amp;pid=6b86f5d00&amp;color=0,0,0&amp;vpa=23&amp;vtp=1"/>
          <p:cNvSpPr/>
          <p:nvPr/>
        </p:nvSpPr>
        <p:spPr>
          <a:xfrm>
            <a:off x="3459226" y="952950"/>
            <a:ext cx="3556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7_BD.61_2#102b6cb0c.choices?vopoq=1&amp;pid=6b86f5d00&amp;color=0,0,0&amp;vtp=1&amp;bbb=1"/>
          <p:cNvSpPr/>
          <p:nvPr/>
        </p:nvSpPr>
        <p:spPr>
          <a:xfrm>
            <a:off x="722376" y="1405577"/>
            <a:ext cx="10753344" cy="385953"/>
          </a:xfrm>
          <a:prstGeom prst="rect">
            <a:avLst/>
          </a:prstGeom>
          <a:noFill/>
          <a:ln/>
        </p:spPr>
        <p:txBody>
          <a:bodyPr wrap="none" lIns="0" tIns="0" rIns="0" bIns="0" rtlCol="0" anchor="t"/>
          <a:lstStyle/>
          <a:p>
            <a:pPr latinLnBrk="1">
              <a:lnSpc>
                <a:spcPts val="3400"/>
              </a:lnSpc>
              <a:tabLst>
                <a:tab pos="3164905" algn="l"/>
                <a:tab pos="7307710"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.硝酸溶液</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B.酸性高锰酸钾溶液</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.过氧化氢溶液</a:t>
            </a:r>
            <a:endParaRPr lang="en-US" altLang="zh-CN" sz="2000" dirty="0"/>
          </a:p>
        </p:txBody>
      </p:sp>
      <mc:AlternateContent xmlns:mc="http://schemas.openxmlformats.org/markup-compatibility/2006" xmlns:a14="http://schemas.microsoft.com/office/drawing/2010/main">
        <mc:Choice Requires="a14">
          <p:sp>
            <p:nvSpPr>
              <p:cNvPr id="5" name="QC_7_AS.63_1#102b6cb0c?vopoq=1&amp;pid=6b86f5d00&amp;color=0,0,0&amp;vtp=1&amp;bbb=1&amp;hb=1"/>
              <p:cNvSpPr/>
              <p:nvPr/>
            </p:nvSpPr>
            <p:spPr>
              <a:xfrm>
                <a:off x="722376" y="1792927"/>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可替代气体</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的试剂需要具有氧化性，能够氧化</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但不氧化</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且不能引入杂质离子，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硝酸溶液会引入硝酸根离子</a:t>
                </a:r>
                <a:r>
                  <a:rPr lang="en-US" altLang="zh-CN" sz="2000" b="0" i="0" dirty="0">
                    <a:solidFill>
                      <a:srgbClr val="000000"/>
                    </a:solidFill>
                    <a:latin typeface="微软雅黑" pitchFamily="34" charset="0"/>
                    <a:ea typeface="微软雅黑" pitchFamily="34" charset="-122"/>
                    <a:cs typeface="微软雅黑" pitchFamily="34" charset="-120"/>
                  </a:rPr>
                  <a:t>，酸性高锰酸钾溶液会同时氧化</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，过氧化氢溶液的还原产物为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不会引入杂质</a:t>
                </a:r>
                <a:r>
                  <a:rPr lang="en-US" altLang="zh-CN" sz="2000" b="0" i="0" dirty="0">
                    <a:solidFill>
                      <a:srgbClr val="000000"/>
                    </a:solidFill>
                    <a:latin typeface="微软雅黑" pitchFamily="34" charset="0"/>
                    <a:ea typeface="微软雅黑" pitchFamily="34" charset="-122"/>
                    <a:cs typeface="微软雅黑" pitchFamily="34" charset="-120"/>
                  </a:rPr>
                  <a:t>，故选C。</a:t>
                </a:r>
                <a:endParaRPr lang="en-US" altLang="zh-CN" sz="2200" dirty="0"/>
              </a:p>
            </p:txBody>
          </p:sp>
        </mc:Choice>
        <mc:Fallback xmlns="">
          <p:sp>
            <p:nvSpPr>
              <p:cNvPr id="5" name="QC_7_AS.63_1#102b6cb0c?vopoq=1&amp;pid=6b86f5d00&amp;color=0,0,0&amp;vtp=1&amp;bbb=1&amp;hb=1"/>
              <p:cNvSpPr>
                <a:spLocks noRot="1" noChangeAspect="1" noMove="1" noResize="1" noEditPoints="1" noAdjustHandles="1" noChangeArrowheads="1" noChangeShapeType="1" noTextEdit="1"/>
              </p:cNvSpPr>
              <p:nvPr/>
            </p:nvSpPr>
            <p:spPr>
              <a:xfrm>
                <a:off x="722376" y="1792927"/>
                <a:ext cx="10753344" cy="1326134"/>
              </a:xfrm>
              <a:prstGeom prst="rect">
                <a:avLst/>
              </a:prstGeom>
              <a:blipFill>
                <a:blip r:embed="rId4"/>
                <a:stretch>
                  <a:fillRect l="-1587" r="-3685" b="-1146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73d2f5f8d?sp=1&amp;pid=5468ace18&amp;color=0,0,0&amp;vtp=1&amp;bt=1&amp;bbb=1"/>
              <p:cNvSpPr/>
              <p:nvPr/>
            </p:nvSpPr>
            <p:spPr>
              <a:xfrm>
                <a:off x="722376" y="972000"/>
                <a:ext cx="10753344" cy="3205036"/>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)与盐溶液反应</a:t>
                </a: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①</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Fe</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Fe</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p>
                    </m:s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m>
                      <m:mPr>
                        <m:mcs>
                          <m:mc>
                            <m:mcPr>
                              <m:count m:val="1"/>
                              <m:mcJc m:val="center"/>
                            </m:mcPr>
                          </m:mc>
                        </m:mcs>
                        <m:ctrlPr>
                          <a:rPr kumimoji="0" lang="en-US" altLang="zh-CN" sz="1800" b="0" i="1" u="none" strike="noStrike" kern="1200" cap="none" spc="0" normalizeH="0" baseline="-30000" noProof="0">
                            <a:ln>
                              <a:noFill/>
                            </a:ln>
                            <a:solidFill>
                              <a:srgbClr val="000000"/>
                            </a:solidFill>
                            <a:effectLst/>
                            <a:uLnTx/>
                            <a:uFillTx/>
                            <a:latin typeface="Cambria Math" panose="02040503050406030204" pitchFamily="18" charset="0"/>
                            <a:cs typeface="+mn-cs"/>
                          </a:rPr>
                        </m:ctrlPr>
                      </m:mPr>
                      <m:mr>
                        <m:e>
                          <m:bar>
                            <m:barPr>
                              <m:ctrlPr>
                                <a:rPr kumimoji="0" lang="en-US" altLang="zh-CN" sz="2000" b="0" i="1" u="none" strike="noStrike" kern="1200" cap="none" spc="0" normalizeH="0" baseline="-2000" noProof="0">
                                  <a:ln>
                                    <a:noFill/>
                                  </a:ln>
                                  <a:solidFill>
                                    <a:srgbClr val="000000"/>
                                  </a:solidFill>
                                  <a:effectLst/>
                                  <a:uLnTx/>
                                  <a:uFillTx/>
                                  <a:latin typeface="Cambria Math" panose="02040503050406030204" pitchFamily="18" charset="0"/>
                                  <a:cs typeface="+mn-cs"/>
                                </a:rPr>
                              </m:ctrlPr>
                            </m:barPr>
                            <m:e>
                              <m:bar>
                                <m:barPr>
                                  <m:ctrlPr>
                                    <a:rPr kumimoji="0" lang="en-US" altLang="zh-CN" sz="2000" b="0" i="1" u="none" strike="noStrike" kern="1200" cap="none" spc="0" normalizeH="0" baseline="-8000" noProof="0">
                                      <a:ln>
                                        <a:noFill/>
                                      </a:ln>
                                      <a:solidFill>
                                        <a:srgbClr val="000000"/>
                                      </a:solidFill>
                                      <a:effectLst/>
                                      <a:uLnTx/>
                                      <a:uFillTx/>
                                      <a:latin typeface="Cambria Math" panose="02040503050406030204" pitchFamily="18" charset="0"/>
                                      <a:cs typeface="+mn-cs"/>
                                    </a:rPr>
                                  </m:ctrlPr>
                                </m:barPr>
                                <m:e>
                                  <m:r>
                                    <a:rPr kumimoji="0" lang="en-US" altLang="zh-CN" sz="2000" b="0" i="0" u="none" strike="noStrike" kern="1200" cap="none" spc="0" normalizeH="0" baseline="-12000" noProof="0">
                                      <a:ln>
                                        <a:noFill/>
                                      </a:ln>
                                      <a:solidFill>
                                        <a:srgbClr val="000000"/>
                                      </a:solidFill>
                                      <a:effectLst/>
                                      <a:uLnTx/>
                                      <a:uFillTx/>
                                      <a:latin typeface="Cambria Math" panose="02040503050406030204" pitchFamily="18" charset="0"/>
                                      <a:cs typeface="+mn-cs"/>
                                    </a:rPr>
                                    <m:t>         </m:t>
                                  </m:r>
                                </m:e>
                              </m:bar>
                            </m:e>
                          </m:bar>
                        </m:e>
                      </m:mr>
                      <m:m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e>
                      </m:mr>
                    </m: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3</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Fe</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p>
                    </m:sSup>
                  </m:oMath>
                </a14:m>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(铁与含</a:t>
                </a:r>
                <a14:m>
                  <m:oMath xmlns:m="http://schemas.openxmlformats.org/officeDocument/2006/math">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Fe</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的溶液反应)</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②</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Fe</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Cu</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p>
                    </m:s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m>
                      <m:mPr>
                        <m:mcs>
                          <m:mc>
                            <m:mcPr>
                              <m:count m:val="1"/>
                              <m:mcJc m:val="center"/>
                            </m:mcPr>
                          </m:mc>
                        </m:mcs>
                        <m:ctrlPr>
                          <a:rPr kumimoji="0" lang="en-US" altLang="zh-CN" sz="1800" b="0" i="1" u="none" strike="noStrike" kern="1200" cap="none" spc="0" normalizeH="0" baseline="-30000" noProof="0">
                            <a:ln>
                              <a:noFill/>
                            </a:ln>
                            <a:solidFill>
                              <a:srgbClr val="000000"/>
                            </a:solidFill>
                            <a:effectLst/>
                            <a:uLnTx/>
                            <a:uFillTx/>
                            <a:latin typeface="Cambria Math" panose="02040503050406030204" pitchFamily="18" charset="0"/>
                            <a:cs typeface="+mn-cs"/>
                          </a:rPr>
                        </m:ctrlPr>
                      </m:mPr>
                      <m:mr>
                        <m:e>
                          <m:bar>
                            <m:barPr>
                              <m:ctrlPr>
                                <a:rPr kumimoji="0" lang="en-US" altLang="zh-CN" sz="2000" b="0" i="1" u="none" strike="noStrike" kern="1200" cap="none" spc="0" normalizeH="0" baseline="-2000" noProof="0">
                                  <a:ln>
                                    <a:noFill/>
                                  </a:ln>
                                  <a:solidFill>
                                    <a:srgbClr val="000000"/>
                                  </a:solidFill>
                                  <a:effectLst/>
                                  <a:uLnTx/>
                                  <a:uFillTx/>
                                  <a:latin typeface="Cambria Math" panose="02040503050406030204" pitchFamily="18" charset="0"/>
                                  <a:cs typeface="+mn-cs"/>
                                </a:rPr>
                              </m:ctrlPr>
                            </m:barPr>
                            <m:e>
                              <m:bar>
                                <m:barPr>
                                  <m:ctrlPr>
                                    <a:rPr kumimoji="0" lang="en-US" altLang="zh-CN" sz="2000" b="0" i="1" u="none" strike="noStrike" kern="1200" cap="none" spc="0" normalizeH="0" baseline="-8000" noProof="0">
                                      <a:ln>
                                        <a:noFill/>
                                      </a:ln>
                                      <a:solidFill>
                                        <a:srgbClr val="000000"/>
                                      </a:solidFill>
                                      <a:effectLst/>
                                      <a:uLnTx/>
                                      <a:uFillTx/>
                                      <a:latin typeface="Cambria Math" panose="02040503050406030204" pitchFamily="18" charset="0"/>
                                      <a:cs typeface="+mn-cs"/>
                                    </a:rPr>
                                  </m:ctrlPr>
                                </m:barPr>
                                <m:e>
                                  <m:r>
                                    <a:rPr kumimoji="0" lang="en-US" altLang="zh-CN" sz="2000" b="0" i="0" u="none" strike="noStrike" kern="1200" cap="none" spc="0" normalizeH="0" baseline="-12000" noProof="0">
                                      <a:ln>
                                        <a:noFill/>
                                      </a:ln>
                                      <a:solidFill>
                                        <a:srgbClr val="000000"/>
                                      </a:solidFill>
                                      <a:effectLst/>
                                      <a:uLnTx/>
                                      <a:uFillTx/>
                                      <a:latin typeface="Cambria Math" panose="02040503050406030204" pitchFamily="18" charset="0"/>
                                      <a:cs typeface="+mn-cs"/>
                                    </a:rPr>
                                    <m:t>         </m:t>
                                  </m:r>
                                </m:e>
                              </m:bar>
                            </m:e>
                          </m:bar>
                        </m:e>
                      </m:mr>
                      <m:m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e>
                      </m:mr>
                    </m: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Cu</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Fe</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639319"/>
                    </a:solidFill>
                    <a:effectLst/>
                    <a:uLnTx/>
                    <a:uFillTx/>
                    <a:latin typeface="微软雅黑" pitchFamily="34" charset="0"/>
                    <a:ea typeface="微软雅黑" pitchFamily="34" charset="-122"/>
                    <a:cs typeface="微软雅黑" pitchFamily="34" charset="-120"/>
                  </a:rPr>
                  <a:t>【</a:t>
                </a:r>
                <a:r>
                  <a:rPr kumimoji="0" lang="en-US" altLang="zh-CN" sz="2000" b="1" i="0" u="none" strike="noStrike" kern="1200" cap="none" spc="0" normalizeH="0" baseline="0" noProof="0" dirty="0">
                    <a:ln>
                      <a:noFill/>
                    </a:ln>
                    <a:solidFill>
                      <a:srgbClr val="639319"/>
                    </a:solidFill>
                    <a:effectLst/>
                    <a:uLnTx/>
                    <a:uFillTx/>
                    <a:latin typeface="微软雅黑" pitchFamily="34" charset="0"/>
                    <a:ea typeface="微软雅黑" pitchFamily="34" charset="-122"/>
                    <a:cs typeface="微软雅黑" pitchFamily="34" charset="-120"/>
                  </a:rPr>
                  <a:t>划重点</a:t>
                </a:r>
                <a:r>
                  <a:rPr kumimoji="0" lang="en-US" altLang="zh-CN" sz="2000" b="0" i="0" u="none" strike="noStrike" kern="1200" cap="none" spc="0" normalizeH="0" baseline="0" noProof="0" dirty="0">
                    <a:ln>
                      <a:noFill/>
                    </a:ln>
                    <a:solidFill>
                      <a:srgbClr val="639319"/>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在一定条件下</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，铁作为还原剂能与某些非金属单质、酸和盐溶液反应。</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①</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铁与氧化性较弱的氧化剂(如盐酸、硫酸铜等)反应，</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Fe</m:t>
                    </m:r>
                  </m:oMath>
                </a14:m>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失去2个电子生成</a:t>
                </a:r>
                <a14:m>
                  <m:oMath xmlns:m="http://schemas.openxmlformats.org/officeDocument/2006/math">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Fe</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②</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铁与氧化性较强的氧化剂(如氯气等)反应，</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Fe</m:t>
                    </m:r>
                  </m:oMath>
                </a14:m>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失去3个电子生成</a:t>
                </a:r>
                <a14:m>
                  <m:oMath xmlns:m="http://schemas.openxmlformats.org/officeDocument/2006/math">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Fe</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P_6_BD#73d2f5f8d?sp=1&amp;pid=5468ace18&amp;color=0,0,0&amp;vtp=1&amp;bt=1&amp;bbb=1"/>
              <p:cNvSpPr>
                <a:spLocks noRot="1" noChangeAspect="1" noMove="1" noResize="1" noEditPoints="1" noAdjustHandles="1" noChangeArrowheads="1" noChangeShapeType="1" noTextEdit="1"/>
              </p:cNvSpPr>
              <p:nvPr/>
            </p:nvSpPr>
            <p:spPr>
              <a:xfrm>
                <a:off x="722376" y="972000"/>
                <a:ext cx="10753344" cy="3205036"/>
              </a:xfrm>
              <a:prstGeom prst="rect">
                <a:avLst/>
              </a:prstGeom>
              <a:blipFill>
                <a:blip r:embed="rId3"/>
                <a:stretch>
                  <a:fillRect l="-1474" b="-4753"/>
                </a:stretch>
              </a:blipFill>
              <a:ln/>
            </p:spPr>
            <p:txBody>
              <a:bodyPr/>
              <a:lstStyle/>
              <a:p>
                <a:r>
                  <a:rPr lang="zh-CN" altLang="en-US">
                    <a:noFill/>
                  </a:rPr>
                  <a:t> </a:t>
                </a:r>
              </a:p>
            </p:txBody>
          </p:sp>
        </mc:Fallback>
      </mc:AlternateContent>
    </p:spTree>
  </p:cSld>
  <p:clrMapOvr>
    <a:masterClrMapping/>
  </p:clrMapOvr>
  <p:transition>
    <p:fade/>
  </p:transition>
</p:sld>
</file>

<file path=ppt/slides/slide60.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64_1#f7bb52470?vopoq=1&amp;pid=6b86f5d00&amp;color=0,0,0&amp;vtp=1&amp;bt=1&amp;bbb=1&amp;hb=1"/>
              <p:cNvSpPr/>
              <p:nvPr/>
            </p:nvSpPr>
            <p:spPr>
              <a:xfrm>
                <a:off x="722376" y="10101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(5)若取</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滤液1加入试管中，然后滴加足量氢氧化钠溶液</a:t>
                </a:r>
                <a:r>
                  <a:rPr lang="en-US" altLang="zh-CN" sz="2000" b="0" i="0">
                    <a:solidFill>
                      <a:srgbClr val="000000"/>
                    </a:solidFill>
                    <a:latin typeface="微软雅黑" pitchFamily="34" charset="0"/>
                    <a:ea typeface="微软雅黑" pitchFamily="34" charset="-122"/>
                    <a:cs typeface="微软雅黑" pitchFamily="34" charset="-120"/>
                  </a:rPr>
                  <a:t>，产生的现象是</a:t>
                </a:r>
                <a:r>
                  <a:rPr lang="en-US" altLang="zh-CN" sz="2000" i="0">
                    <a:solidFill>
                      <a:srgbClr val="000000"/>
                    </a:solidFill>
                    <a:latin typeface="SimSun" pitchFamily="34" charset="0"/>
                    <a:ea typeface="SimSun" pitchFamily="34" charset="-122"/>
                    <a:cs typeface="SimSun" pitchFamily="34" charset="-120"/>
                  </a:rPr>
                  <a:t>__________________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，此过程涉及的属于氧化还原反应的化学方程式是</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B_7_BD.64_1#f7bb52470?vopoq=1&amp;pid=6b86f5d00&amp;color=0,0,0&amp;vtp=1&amp;bt=1&amp;bbb=1&amp;hb=1"/>
              <p:cNvSpPr>
                <a:spLocks noRot="1" noChangeAspect="1" noMove="1" noResize="1" noEditPoints="1" noAdjustHandles="1" noChangeArrowheads="1" noChangeShapeType="1" noTextEdit="1"/>
              </p:cNvSpPr>
              <p:nvPr/>
            </p:nvSpPr>
            <p:spPr>
              <a:xfrm>
                <a:off x="722376" y="1010100"/>
                <a:ext cx="10753344" cy="1300353"/>
              </a:xfrm>
              <a:prstGeom prst="rect">
                <a:avLst/>
              </a:prstGeom>
              <a:blipFill>
                <a:blip r:embed="rId3"/>
                <a:stretch>
                  <a:fillRect l="-1474" r="-737" b="-11737"/>
                </a:stretch>
              </a:blipFill>
              <a:ln/>
            </p:spPr>
            <p:txBody>
              <a:bodyPr/>
              <a:lstStyle/>
              <a:p>
                <a:r>
                  <a:rPr lang="zh-CN" altLang="en-US">
                    <a:noFill/>
                  </a:rPr>
                  <a:t> </a:t>
                </a:r>
              </a:p>
            </p:txBody>
          </p:sp>
        </mc:Fallback>
      </mc:AlternateContent>
      <p:sp>
        <p:nvSpPr>
          <p:cNvPr id="3" name="QB_7_AN.65_1#f7bb52470.blank?vopoq=1&amp;pid=6b86f5d00&amp;color=0,0,0&amp;vpa=24&amp;vtp=1&amp;bbb=1&amp;hb=1"/>
          <p:cNvSpPr/>
          <p:nvPr/>
        </p:nvSpPr>
        <p:spPr>
          <a:xfrm>
            <a:off x="722377" y="972000"/>
            <a:ext cx="10749631" cy="865759"/>
          </a:xfrm>
          <a:prstGeom prst="rect">
            <a:avLst/>
          </a:prstGeom>
          <a:noFill/>
          <a:ln/>
        </p:spPr>
        <p:txBody>
          <a:bodyPr wrap="square" lIns="0" tIns="0" rIns="0" bIns="0" rtlCol="0" anchor="t"/>
          <a:lstStyle/>
          <a:p>
            <a:pPr latinLnBrk="1">
              <a:lnSpc>
                <a:spcPct val="1500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产生白色沉淀，迅速变成灰绿色</a:t>
            </a:r>
            <a:r>
              <a:rPr lang="en-US" altLang="zh-CN" sz="2000" b="1" i="0" dirty="0">
                <a:solidFill>
                  <a:srgbClr val="00B050"/>
                </a:solidFill>
                <a:latin typeface="微软雅黑" pitchFamily="34" charset="0"/>
                <a:ea typeface="微软雅黑" pitchFamily="34" charset="-122"/>
                <a:cs typeface="微软雅黑" pitchFamily="34" charset="-120"/>
              </a:rPr>
              <a:t>，一段时间后变成红褐色</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4" name="QB_7_AN.66_1#f7bb52470.blank?vopoq=1&amp;pid=6b86f5d00&amp;color=0,0,0&amp;vpa=25&amp;vtp=1&amp;bbb=1&amp;rh=26.38504"/>
              <p:cNvSpPr/>
              <p:nvPr/>
            </p:nvSpPr>
            <p:spPr>
              <a:xfrm>
                <a:off x="720789" y="1921134"/>
                <a:ext cx="4446270" cy="333566"/>
              </a:xfrm>
              <a:prstGeom prst="rect">
                <a:avLst/>
              </a:prstGeom>
              <a:noFill/>
              <a:ln/>
            </p:spPr>
            <p:txBody>
              <a:bodyPr wrap="none" lIns="0" tIns="0" rIns="0" bIns="0" rtlCol="0" anchor="t"/>
              <a:lstStyle/>
              <a:p>
                <a:pPr algn="ctr" latinLnBrk="1">
                  <a:lnSpc>
                    <a:spcPts val="27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𝟒𝐅𝐞</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𝐎𝐇</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𝐎</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𝟒𝐅𝐞</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𝐎𝐇</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sub>
                    </m:sSub>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4" name="QB_7_AN.66_1#f7bb52470.blank?vopoq=1&amp;pid=6b86f5d00&amp;color=0,0,0&amp;vpa=25&amp;vtp=1&amp;bbb=1&amp;rh=26.38504"/>
              <p:cNvSpPr>
                <a:spLocks noRot="1" noChangeAspect="1" noMove="1" noResize="1" noEditPoints="1" noAdjustHandles="1" noChangeArrowheads="1" noChangeShapeType="1" noTextEdit="1"/>
              </p:cNvSpPr>
              <p:nvPr/>
            </p:nvSpPr>
            <p:spPr>
              <a:xfrm>
                <a:off x="720789" y="1921134"/>
                <a:ext cx="4446270" cy="333566"/>
              </a:xfrm>
              <a:prstGeom prst="rect">
                <a:avLst/>
              </a:prstGeom>
              <a:blipFill>
                <a:blip r:embed="rId4"/>
                <a:stretch>
                  <a:fillRect l="-548" b="-2909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7_AS.67_1#f7bb52470?vopoq=1&amp;pid=6b86f5d00&amp;color=0,0,0&amp;vtp=1&amp;bbb=1&amp;hb=1"/>
              <p:cNvSpPr/>
              <p:nvPr/>
            </p:nvSpPr>
            <p:spPr>
              <a:xfrm>
                <a:off x="722376" y="2319978"/>
                <a:ext cx="10753344" cy="1962341"/>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滤液1中溶质为</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，向其中滴加足量氢氧化钠溶液</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发生复分解反应生成</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白色沉淀</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会被</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氧化为红褐色的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，现象是产生白色沉淀</a:t>
                </a:r>
                <a:r>
                  <a:rPr lang="en-US" altLang="zh-CN" sz="2000" b="0" i="0">
                    <a:solidFill>
                      <a:srgbClr val="000000"/>
                    </a:solidFill>
                    <a:latin typeface="微软雅黑" pitchFamily="34" charset="0"/>
                    <a:ea typeface="微软雅黑" pitchFamily="34" charset="-122"/>
                    <a:cs typeface="微软雅黑" pitchFamily="34" charset="-120"/>
                  </a:rPr>
                  <a:t>，迅速变成灰</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绿色</a:t>
                </a:r>
                <a:r>
                  <a:rPr lang="en-US" altLang="zh-CN" sz="2000" b="0" i="0" dirty="0">
                    <a:solidFill>
                      <a:srgbClr val="000000"/>
                    </a:solidFill>
                    <a:latin typeface="微软雅黑" pitchFamily="34" charset="0"/>
                    <a:ea typeface="微软雅黑" pitchFamily="34" charset="-122"/>
                    <a:cs typeface="微软雅黑" pitchFamily="34" charset="-120"/>
                  </a:rPr>
                  <a:t>，一段时间后变成红褐色</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被</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氧化为红褐色的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的化学方程式为</a:t>
                </a:r>
              </a:p>
              <a:p>
                <a:pPr latinLnBrk="1">
                  <a:lnSpc>
                    <a:spcPts val="3800"/>
                  </a:lnSpc>
                </a:pP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4</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4</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5" name="QB_7_AS.67_1#f7bb52470?vopoq=1&amp;pid=6b86f5d00&amp;color=0,0,0&amp;vtp=1&amp;bbb=1&amp;hb=1"/>
              <p:cNvSpPr>
                <a:spLocks noRot="1" noChangeAspect="1" noMove="1" noResize="1" noEditPoints="1" noAdjustHandles="1" noChangeArrowheads="1" noChangeShapeType="1" noTextEdit="1"/>
              </p:cNvSpPr>
              <p:nvPr/>
            </p:nvSpPr>
            <p:spPr>
              <a:xfrm>
                <a:off x="722376" y="2319978"/>
                <a:ext cx="10753344" cy="1962341"/>
              </a:xfrm>
              <a:prstGeom prst="rect">
                <a:avLst/>
              </a:prstGeom>
              <a:blipFill>
                <a:blip r:embed="rId5"/>
                <a:stretch>
                  <a:fillRect l="-1587" r="-1361" b="-716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AS.68_1#6b86f5d00?vopoq=1&amp;pid=377dc6a70&amp;color=0,0,0&amp;vtp=1&amp;bt=1&amp;bbb=1&amp;hb=1"/>
              <p:cNvSpPr/>
              <p:nvPr/>
            </p:nvSpPr>
            <p:spPr>
              <a:xfrm>
                <a:off x="722376" y="972000"/>
                <a:ext cx="10753344" cy="1923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溶液与镀铜电路板反应，化学方程式为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，废液中含</a:t>
                </a:r>
              </a:p>
              <a:p>
                <a:pPr latinLnBrk="1">
                  <a:lnSpc>
                    <a:spcPts val="40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，加过量的铁</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X</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，发生反应</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40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，则滤渣1为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，滤液1中溶质为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，加过量的稀盐酸</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Y</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与稀盐酸反应生成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溶液中通入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xmlns="">
          <p:sp>
            <p:nvSpPr>
              <p:cNvPr id="2" name="QO_6_AS.68_1#6b86f5d00?vopoq=1&amp;pid=377dc6a70&amp;color=0,0,0&amp;vtp=1&amp;bt=1&amp;bbb=1&amp;hb=1"/>
              <p:cNvSpPr>
                <a:spLocks noRot="1" noChangeAspect="1" noMove="1" noResize="1" noEditPoints="1" noAdjustHandles="1" noChangeArrowheads="1" noChangeShapeType="1" noTextEdit="1"/>
              </p:cNvSpPr>
              <p:nvPr/>
            </p:nvSpPr>
            <p:spPr>
              <a:xfrm>
                <a:off x="722376" y="972000"/>
                <a:ext cx="10753344" cy="1923034"/>
              </a:xfrm>
              <a:prstGeom prst="rect">
                <a:avLst/>
              </a:prstGeom>
              <a:blipFill>
                <a:blip r:embed="rId3"/>
                <a:stretch>
                  <a:fillRect l="-1587" b="-791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884548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69_1#a1e7ca906?vopoq=1&amp;pid=a27881cfc&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[江苏南通2025月考]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由铁及其化合物可制得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等化工产品</a:t>
                </a:r>
                <a:r>
                  <a:rPr lang="en-US" altLang="zh-CN" sz="2000" b="0" i="0">
                    <a:solidFill>
                      <a:srgbClr val="000000"/>
                    </a:solidFill>
                    <a:latin typeface="微软雅黑" pitchFamily="34" charset="0"/>
                    <a:ea typeface="微软雅黑" pitchFamily="34" charset="-122"/>
                    <a:cs typeface="微软雅黑" pitchFamily="34" charset="-120"/>
                  </a:rPr>
                  <a:t>，它们</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在生产</a:t>
                </a:r>
                <a:r>
                  <a:rPr lang="en-US" altLang="zh-CN" sz="2000" b="0" i="0" dirty="0">
                    <a:solidFill>
                      <a:srgbClr val="000000"/>
                    </a:solidFill>
                    <a:latin typeface="微软雅黑" pitchFamily="34" charset="0"/>
                    <a:ea typeface="微软雅黑" pitchFamily="34" charset="-122"/>
                    <a:cs typeface="微软雅黑" pitchFamily="34" charset="-120"/>
                  </a:rPr>
                  <a:t>、生活中具有广泛应用。</a:t>
                </a:r>
                <a:r>
                  <a:rPr lang="en-US" altLang="zh-CN" sz="2000" b="0" i="0">
                    <a:solidFill>
                      <a:srgbClr val="000000"/>
                    </a:solidFill>
                    <a:latin typeface="微软雅黑" pitchFamily="34" charset="0"/>
                    <a:ea typeface="微软雅黑" pitchFamily="34" charset="-122"/>
                    <a:cs typeface="微软雅黑" pitchFamily="34" charset="-120"/>
                  </a:rPr>
                  <a:t>下列关于铁及其化合物的性质与用途不具有对应关系的是(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6_BD.69_1#a1e7ca906?vopoq=1&amp;pid=a27881cfc&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a:blip r:embed="rId3"/>
                <a:stretch>
                  <a:fillRect l="-1474" r="-1417" b="-17986"/>
                </a:stretch>
              </a:blipFill>
              <a:ln/>
            </p:spPr>
            <p:txBody>
              <a:bodyPr/>
              <a:lstStyle/>
              <a:p>
                <a:r>
                  <a:rPr lang="zh-CN" altLang="en-US">
                    <a:noFill/>
                  </a:rPr>
                  <a:t> </a:t>
                </a:r>
              </a:p>
            </p:txBody>
          </p:sp>
        </mc:Fallback>
      </mc:AlternateContent>
      <p:sp>
        <p:nvSpPr>
          <p:cNvPr id="3" name="QC_6_AN.70_1#a1e7ca906.bracket?vopoq=1&amp;pid=a27881cfc&amp;color=0,0,0&amp;vpa=26&amp;vtp=1"/>
          <p:cNvSpPr/>
          <p:nvPr/>
        </p:nvSpPr>
        <p:spPr>
          <a:xfrm>
            <a:off x="10828401" y="1410150"/>
            <a:ext cx="3746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mc:AlternateContent xmlns:mc="http://schemas.openxmlformats.org/markup-compatibility/2006" xmlns:a14="http://schemas.microsoft.com/office/drawing/2010/main">
        <mc:Choice Requires="a14">
          <p:sp>
            <p:nvSpPr>
              <p:cNvPr id="4" name="QC_6_BD.69_2#a1e7ca906.choices?vopoq=1&amp;pid=a27881cfc&amp;color=0,0,0&amp;vtp=1&amp;bbb=1"/>
              <p:cNvSpPr/>
              <p:nvPr/>
            </p:nvSpPr>
            <p:spPr>
              <a:xfrm>
                <a:off x="722376" y="182061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溶液呈酸性，可用于蚀刻电路板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具有强氧化性，可用于水的消毒</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.常温下，铁遇浓硝酸发生钝化，可用铁制容器贮运浓硝酸</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具有还原性，可用作食品包装中的抗氧化剂</a:t>
                </a:r>
                <a:endParaRPr lang="en-US" altLang="zh-CN" sz="2000" dirty="0"/>
              </a:p>
            </p:txBody>
          </p:sp>
        </mc:Choice>
        <mc:Fallback xmlns="">
          <p:sp>
            <p:nvSpPr>
              <p:cNvPr id="4" name="QC_6_BD.69_2#a1e7ca906.choices?vopoq=1&amp;pid=a27881cfc&amp;color=0,0,0&amp;vtp=1&amp;bbb=1"/>
              <p:cNvSpPr>
                <a:spLocks noRot="1" noChangeAspect="1" noMove="1" noResize="1" noEditPoints="1" noAdjustHandles="1" noChangeArrowheads="1" noChangeShapeType="1" noTextEdit="1"/>
              </p:cNvSpPr>
              <p:nvPr/>
            </p:nvSpPr>
            <p:spPr>
              <a:xfrm>
                <a:off x="722376" y="1820614"/>
                <a:ext cx="10753344" cy="1796034"/>
              </a:xfrm>
              <a:prstGeom prst="rect">
                <a:avLst/>
              </a:prstGeom>
              <a:blipFill>
                <a:blip r:embed="rId4"/>
                <a:stretch>
                  <a:fillRect l="-1474" b="-850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71_1#a1e7ca906?vopoq=1&amp;pid=a27881cfc&amp;color=0,0,0&amp;vtp=1&amp;bt=1&amp;bbb=1&amp;hb=1"/>
              <p:cNvSpPr/>
              <p:nvPr/>
            </p:nvSpPr>
            <p:spPr>
              <a:xfrm>
                <a:off x="722376" y="972000"/>
                <a:ext cx="10753344" cy="17960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铁离子具有氧化性，能氧化</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溶液呈酸性无关，A错误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具有强氧化性，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能利用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的强氧化性给水消毒，B正确；常温下，铁遇浓硝酸发生钝化</a:t>
                </a:r>
                <a:r>
                  <a:rPr lang="en-US" altLang="zh-CN" sz="2000" b="0" i="0">
                    <a:solidFill>
                      <a:srgbClr val="000000"/>
                    </a:solidFill>
                    <a:latin typeface="微软雅黑" pitchFamily="34" charset="0"/>
                    <a:ea typeface="微软雅黑" pitchFamily="34" charset="-122"/>
                    <a:cs typeface="微软雅黑" pitchFamily="34" charset="-120"/>
                  </a:rPr>
                  <a:t>，在铁的表面形成致</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密的氧化膜</a:t>
                </a:r>
                <a:r>
                  <a:rPr lang="en-US" altLang="zh-CN" sz="2000" b="0" i="0" dirty="0">
                    <a:solidFill>
                      <a:srgbClr val="000000"/>
                    </a:solidFill>
                    <a:latin typeface="微软雅黑" pitchFamily="34" charset="0"/>
                    <a:ea typeface="微软雅黑" pitchFamily="34" charset="-122"/>
                    <a:cs typeface="微软雅黑" pitchFamily="34" charset="-120"/>
                  </a:rPr>
                  <a:t>，能保护内部金属不被腐蚀，所以可用铁制容器贮运浓硝酸，C正确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具有还原性</a:t>
                </a:r>
                <a:r>
                  <a:rPr lang="en-US" altLang="zh-CN" sz="2000" b="0" i="0" dirty="0">
                    <a:solidFill>
                      <a:srgbClr val="000000"/>
                    </a:solidFill>
                    <a:latin typeface="微软雅黑" pitchFamily="34" charset="0"/>
                    <a:ea typeface="微软雅黑" pitchFamily="34" charset="-122"/>
                    <a:cs typeface="微软雅黑" pitchFamily="34" charset="-120"/>
                  </a:rPr>
                  <a:t>，可以与氧气反应，减缓食物的氧化速度，可用作食品包装中的抗氧化剂，D正确。</a:t>
                </a:r>
                <a:endParaRPr lang="en-US" altLang="zh-CN" sz="2200" dirty="0"/>
              </a:p>
            </p:txBody>
          </p:sp>
        </mc:Choice>
        <mc:Fallback xmlns="">
          <p:sp>
            <p:nvSpPr>
              <p:cNvPr id="2" name="QC_6_AS.71_1#a1e7ca906?vopoq=1&amp;pid=a27881cfc&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a:blip r:embed="rId3"/>
                <a:stretch>
                  <a:fillRect l="-1587" r="-1474"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727454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pic>
        <p:nvPicPr>
          <p:cNvPr id="2" name="QC_6_BD.72_1#e2f908b0c?htil=5&amp;vopoq=1&amp;pid=a27881cf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232188" y="1063439"/>
            <a:ext cx="3191256" cy="21031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6_BD.72_2#e2f908b0c?htil=5&amp;sp=1&amp;vopoq=1&amp;pid=a27881cfc&amp;color=0,0,0&amp;vtp=1&amp;bt=1&amp;bbb=1&amp;hb=1"/>
          <p:cNvSpPr/>
          <p:nvPr/>
        </p:nvSpPr>
        <p:spPr>
          <a:xfrm>
            <a:off x="722376" y="972000"/>
            <a:ext cx="7434072"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11.“价—类”二维图是学习元素化合物知识的高效模型</a:t>
            </a:r>
            <a:r>
              <a:rPr lang="en-US" altLang="zh-CN" sz="2000" b="0" i="0">
                <a:solidFill>
                  <a:srgbClr val="000000"/>
                </a:solidFill>
                <a:latin typeface="微软雅黑" pitchFamily="34" charset="0"/>
                <a:ea typeface="微软雅黑" pitchFamily="34" charset="-122"/>
                <a:cs typeface="微软雅黑" pitchFamily="34" charset="-120"/>
              </a:rPr>
              <a:t>。如图为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铁元素的</a:t>
            </a:r>
            <a:r>
              <a:rPr lang="en-US" altLang="zh-CN" sz="2000" b="0" i="0" dirty="0">
                <a:solidFill>
                  <a:srgbClr val="000000"/>
                </a:solidFill>
                <a:latin typeface="微软雅黑" pitchFamily="34" charset="0"/>
                <a:ea typeface="微软雅黑" pitchFamily="34" charset="-122"/>
                <a:cs typeface="微软雅黑" pitchFamily="34" charset="-120"/>
              </a:rPr>
              <a:t>“价—类”二维图，图中字母代表含铁元素的物质</a:t>
            </a:r>
            <a:r>
              <a:rPr lang="en-US" altLang="zh-CN" sz="2000" b="0" i="0">
                <a:solidFill>
                  <a:srgbClr val="000000"/>
                </a:solidFill>
                <a:latin typeface="微软雅黑" pitchFamily="34" charset="0"/>
                <a:ea typeface="微软雅黑" pitchFamily="34" charset="-122"/>
                <a:cs typeface="微软雅黑" pitchFamily="34" charset="-120"/>
              </a:rPr>
              <a:t>。下列</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判断正确的是(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73_1#e2f908b0c.bracket?vopoq=1&amp;pid=a27881cfc&amp;color=0,0,0&amp;vpa=27&amp;vtp=1"/>
          <p:cNvSpPr/>
          <p:nvPr/>
        </p:nvSpPr>
        <p:spPr>
          <a:xfrm>
            <a:off x="2446401" y="1867350"/>
            <a:ext cx="3746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mc:AlternateContent xmlns:mc="http://schemas.openxmlformats.org/markup-compatibility/2006" xmlns:a14="http://schemas.microsoft.com/office/drawing/2010/main">
        <mc:Choice Requires="a14">
          <p:sp>
            <p:nvSpPr>
              <p:cNvPr id="5" name="QC_6_BD.72_3#e2f908b0c.choices?htil=5&amp;vopoq=1&amp;pid=a27881cfc&amp;color=0,0,0&amp;vtp=1&amp;bbb=1"/>
              <p:cNvSpPr/>
              <p:nvPr/>
            </p:nvSpPr>
            <p:spPr>
              <a:xfrm>
                <a:off x="722376" y="2277813"/>
                <a:ext cx="7434072" cy="1781302"/>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是一种红棕色粉末，常用作红色油漆和涂料</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.常温下，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在潮湿的空气中能稳定存在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oMath>
                </a14:m>
                <a:r>
                  <a:rPr lang="en-US" altLang="zh-CN" sz="2000" b="0" i="0" dirty="0">
                    <a:solidFill>
                      <a:srgbClr val="000000"/>
                    </a:solidFill>
                    <a:latin typeface="微软雅黑" pitchFamily="34" charset="0"/>
                    <a:ea typeface="微软雅黑" pitchFamily="34" charset="-122"/>
                    <a:cs typeface="微软雅黑" pitchFamily="34" charset="-120"/>
                  </a:rPr>
                  <a:t>在高温下与水蒸气反应可生成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Q</m:t>
                    </m:r>
                  </m:oMath>
                </a14:m>
                <a:r>
                  <a:rPr lang="en-US" altLang="zh-CN" sz="2000" b="0" i="0" dirty="0">
                    <a:solidFill>
                      <a:srgbClr val="000000"/>
                    </a:solidFill>
                    <a:latin typeface="微软雅黑" pitchFamily="34" charset="0"/>
                    <a:ea typeface="微软雅黑" pitchFamily="34" charset="-122"/>
                    <a:cs typeface="微软雅黑" pitchFamily="34" charset="-120"/>
                  </a:rPr>
                  <a:t>可以是一种新型净水剂碱式硫酸铁</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5" name="QC_6_BD.72_3#e2f908b0c.choices?htil=5&amp;vopoq=1&amp;pid=a27881cfc&amp;color=0,0,0&amp;vtp=1&amp;bbb=1"/>
              <p:cNvSpPr>
                <a:spLocks noRot="1" noChangeAspect="1" noMove="1" noResize="1" noEditPoints="1" noAdjustHandles="1" noChangeArrowheads="1" noChangeShapeType="1" noTextEdit="1"/>
              </p:cNvSpPr>
              <p:nvPr/>
            </p:nvSpPr>
            <p:spPr>
              <a:xfrm>
                <a:off x="722376" y="2277813"/>
                <a:ext cx="7434072" cy="1781302"/>
              </a:xfrm>
              <a:prstGeom prst="rect">
                <a:avLst/>
              </a:prstGeom>
              <a:blipFill>
                <a:blip r:embed="rId4"/>
                <a:stretch>
                  <a:fillRect l="-2133" b="-856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74_1#e2f908b0c?vopoq=1&amp;pid=a27881cfc&amp;color=0,0,0&amp;vtp=1&amp;bt=1&amp;bbb=1&amp;hb=1"/>
              <p:cNvSpPr/>
              <p:nvPr/>
            </p:nvSpPr>
            <p:spPr>
              <a:xfrm>
                <a:off x="722376" y="972000"/>
                <a:ext cx="10753344" cy="2431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根据题图可知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oMath>
                </a14:m>
                <a:r>
                  <a:rPr lang="en-US" altLang="zh-CN" sz="2000" b="0" i="0" dirty="0">
                    <a:solidFill>
                      <a:srgbClr val="000000"/>
                    </a:solidFill>
                    <a:latin typeface="微软雅黑" pitchFamily="34" charset="0"/>
                    <a:ea typeface="微软雅黑" pitchFamily="34" charset="-122"/>
                    <a:cs typeface="微软雅黑" pitchFamily="34" charset="-120"/>
                  </a:rPr>
                  <a:t>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oMath>
                </a14:m>
                <a:r>
                  <a:rPr lang="en-US" altLang="zh-CN" sz="2000" b="0" i="0" dirty="0">
                    <a:solidFill>
                      <a:srgbClr val="000000"/>
                    </a:solidFill>
                    <a:latin typeface="微软雅黑" pitchFamily="34" charset="0"/>
                    <a:ea typeface="微软雅黑" pitchFamily="34" charset="-122"/>
                    <a:cs typeface="微软雅黑" pitchFamily="34" charset="-120"/>
                  </a:rPr>
                  <a:t>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FeO</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oMath>
                </a14:m>
                <a:r>
                  <a:rPr lang="en-US" altLang="zh-CN" sz="2000" b="0" i="0" dirty="0">
                    <a:solidFill>
                      <a:srgbClr val="000000"/>
                    </a:solidFill>
                    <a:latin typeface="微软雅黑" pitchFamily="34" charset="0"/>
                    <a:ea typeface="微软雅黑" pitchFamily="34" charset="-122"/>
                    <a:cs typeface="微软雅黑" pitchFamily="34" charset="-120"/>
                  </a:rPr>
                  <a:t>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oMath>
                </a14:m>
                <a:r>
                  <a:rPr lang="en-US" altLang="zh-CN" sz="2000" b="0" i="0" dirty="0">
                    <a:solidFill>
                      <a:srgbClr val="000000"/>
                    </a:solidFill>
                    <a:latin typeface="微软雅黑" pitchFamily="34" charset="0"/>
                    <a:ea typeface="微软雅黑" pitchFamily="34" charset="-122"/>
                    <a:cs typeface="微软雅黑" pitchFamily="34" charset="-120"/>
                  </a:rPr>
                  <a:t>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oMath>
                </a14:m>
                <a:r>
                  <a:rPr lang="en-US" altLang="zh-CN" sz="2000" b="0" i="0" dirty="0">
                    <a:solidFill>
                      <a:srgbClr val="000000"/>
                    </a:solidFill>
                    <a:latin typeface="微软雅黑" pitchFamily="34" charset="0"/>
                    <a:ea typeface="微软雅黑" pitchFamily="34" charset="-122"/>
                    <a:cs typeface="微软雅黑" pitchFamily="34" charset="-120"/>
                  </a:rPr>
                  <a:t>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Q</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是亚铁盐</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40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t>
                    </m:r>
                  </m:oMath>
                </a14:m>
                <a:r>
                  <a:rPr lang="en-US" altLang="zh-CN" sz="2000" b="0" i="0" dirty="0">
                    <a:solidFill>
                      <a:srgbClr val="000000"/>
                    </a:solidFill>
                    <a:latin typeface="微软雅黑" pitchFamily="34" charset="0"/>
                    <a:ea typeface="微软雅黑" pitchFamily="34" charset="-122"/>
                    <a:cs typeface="微软雅黑" pitchFamily="34" charset="-120"/>
                  </a:rPr>
                  <a:t>是铁盐</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是一种红棕色粉末，常用作红色油漆和涂料，A正确；常温下</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在潮湿</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的空气中易被氧化为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，不能稳定存在，B错误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在高温下与水蒸气反应可生成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不能生成</a:t>
                </a:r>
                <a14:m>
                  <m:oMath xmlns:m="http://schemas.openxmlformats.org/officeDocument/2006/math">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Z</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，C错误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Q</m:t>
                    </m:r>
                  </m:oMath>
                </a14:m>
                <a:r>
                  <a:rPr lang="en-US" altLang="zh-CN" sz="2000" b="0" i="0" dirty="0">
                    <a:solidFill>
                      <a:srgbClr val="000000"/>
                    </a:solidFill>
                    <a:latin typeface="微软雅黑" pitchFamily="34" charset="0"/>
                    <a:ea typeface="微软雅黑" pitchFamily="34" charset="-122"/>
                    <a:cs typeface="微软雅黑" pitchFamily="34" charset="-120"/>
                  </a:rPr>
                  <a:t>是亚铁盐</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元素的化合价是</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oMath>
                </a14:m>
                <a:r>
                  <a:rPr lang="en-US" altLang="zh-CN" sz="2000" b="0" i="0" dirty="0">
                    <a:solidFill>
                      <a:srgbClr val="000000"/>
                    </a:solidFill>
                    <a:latin typeface="微软雅黑" pitchFamily="34" charset="0"/>
                    <a:ea typeface="微软雅黑" pitchFamily="34" charset="-122"/>
                    <a:cs typeface="微软雅黑" pitchFamily="34" charset="-120"/>
                  </a:rPr>
                  <a:t>价，而碱式硫酸铁</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OH</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元素的化合价是</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oMath>
                </a14:m>
                <a:r>
                  <a:rPr lang="en-US" altLang="zh-CN" sz="2000" b="0" i="0" dirty="0">
                    <a:solidFill>
                      <a:srgbClr val="000000"/>
                    </a:solidFill>
                    <a:latin typeface="微软雅黑" pitchFamily="34" charset="0"/>
                    <a:ea typeface="微软雅黑" pitchFamily="34" charset="-122"/>
                    <a:cs typeface="微软雅黑" pitchFamily="34" charset="-120"/>
                  </a:rPr>
                  <a:t>价，故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Q</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不可能为碱式硫酸铁，D错误。</a:t>
                </a:r>
                <a:endParaRPr lang="en-US" altLang="zh-CN" sz="2200" dirty="0"/>
              </a:p>
            </p:txBody>
          </p:sp>
        </mc:Choice>
        <mc:Fallback xmlns="">
          <p:sp>
            <p:nvSpPr>
              <p:cNvPr id="2" name="QC_6_AS.74_1#e2f908b0c?vopoq=1&amp;pid=a27881cfc&amp;color=0,0,0&amp;vtp=1&amp;bt=1&amp;bbb=1&amp;hb=1"/>
              <p:cNvSpPr>
                <a:spLocks noRot="1" noChangeAspect="1" noMove="1" noResize="1" noEditPoints="1" noAdjustHandles="1" noChangeArrowheads="1" noChangeShapeType="1" noTextEdit="1"/>
              </p:cNvSpPr>
              <p:nvPr/>
            </p:nvSpPr>
            <p:spPr>
              <a:xfrm>
                <a:off x="722376" y="972000"/>
                <a:ext cx="10753344" cy="2431034"/>
              </a:xfrm>
              <a:prstGeom prst="rect">
                <a:avLst/>
              </a:prstGeom>
              <a:blipFill>
                <a:blip r:embed="rId3"/>
                <a:stretch>
                  <a:fillRect l="-1587" r="-1304" b="-626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452101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pic>
        <p:nvPicPr>
          <p:cNvPr id="2" name="QC_6_BD.75_1#11e5c273d?htil=6&amp;vopoq=1&amp;pid=a27881cf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708392" y="1063439"/>
            <a:ext cx="3749040" cy="19202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6_BD.75_2#11e5c273d?htil=6&amp;sp=1&amp;vopoq=1&amp;pid=a27881cfc&amp;color=0,0,0&amp;vtp=1&amp;bt=1&amp;bbb=1&amp;hb=1"/>
          <p:cNvSpPr/>
          <p:nvPr/>
        </p:nvSpPr>
        <p:spPr>
          <a:xfrm>
            <a:off x="722376" y="972000"/>
            <a:ext cx="6876288"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仿宋" pitchFamily="34" charset="0"/>
                <a:ea typeface="仿宋" pitchFamily="34" charset="-122"/>
                <a:cs typeface="仿宋" pitchFamily="34" charset="-120"/>
              </a:rPr>
              <a:t>[河北石家庄2024高一月考]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某化学兴趣小组利用药品</a:t>
            </a:r>
            <a:r>
              <a:rPr lang="en-US" altLang="zh-CN" sz="2000" b="0" i="0">
                <a:solidFill>
                  <a:srgbClr val="000000"/>
                </a:solidFill>
                <a:latin typeface="微软雅黑" pitchFamily="34" charset="0"/>
                <a:ea typeface="微软雅黑" pitchFamily="34" charset="-122"/>
                <a:cs typeface="微软雅黑" pitchFamily="34" charset="-120"/>
              </a:rPr>
              <a:t>：铁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粉</a:t>
            </a:r>
            <a:r>
              <a:rPr lang="en-US" altLang="zh-CN" sz="2000" b="0" i="0" dirty="0">
                <a:solidFill>
                  <a:srgbClr val="000000"/>
                </a:solidFill>
                <a:latin typeface="微软雅黑" pitchFamily="34" charset="0"/>
                <a:ea typeface="微软雅黑" pitchFamily="34" charset="-122"/>
                <a:cs typeface="微软雅黑" pitchFamily="34" charset="-120"/>
              </a:rPr>
              <a:t>、稀硫酸、氢氧化钠溶液</a:t>
            </a:r>
            <a:r>
              <a:rPr lang="en-US" altLang="zh-CN" sz="2000" b="0" i="0">
                <a:solidFill>
                  <a:srgbClr val="000000"/>
                </a:solidFill>
                <a:latin typeface="微软雅黑" pitchFamily="34" charset="0"/>
                <a:ea typeface="微软雅黑" pitchFamily="34" charset="-122"/>
                <a:cs typeface="微软雅黑" pitchFamily="34" charset="-120"/>
              </a:rPr>
              <a:t>，用如图装置制备氢氧化亚铁并观</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察其颜色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下列有关说法不正确的是(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76_1#11e5c273d.bracket?vopoq=1&amp;pid=a27881cfc&amp;color=0,0,0&amp;vpa=28&amp;vtp=1"/>
          <p:cNvSpPr/>
          <p:nvPr/>
        </p:nvSpPr>
        <p:spPr>
          <a:xfrm>
            <a:off x="4986401" y="1867350"/>
            <a:ext cx="3556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6_BD.75_3#11e5c273d.choices?htil=6&amp;vopoq=1&amp;pid=a27881cfc&amp;color=0,0,0&amp;vtp=1&amp;bbb=1&amp;hb=1"/>
          <p:cNvSpPr/>
          <p:nvPr/>
        </p:nvSpPr>
        <p:spPr>
          <a:xfrm>
            <a:off x="722376" y="2330010"/>
            <a:ext cx="6876288" cy="2253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A.仪器1中应该盛放稀硫酸</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.本实验通过控制A、B、C三个开关，</a:t>
            </a:r>
            <a:r>
              <a:rPr lang="en-US" altLang="zh-CN" sz="2000" b="0" i="0">
                <a:solidFill>
                  <a:srgbClr val="000000"/>
                </a:solidFill>
                <a:latin typeface="微软雅黑" pitchFamily="34" charset="0"/>
                <a:ea typeface="微软雅黑" pitchFamily="34" charset="-122"/>
                <a:cs typeface="微软雅黑" pitchFamily="34" charset="-120"/>
              </a:rPr>
              <a:t>将仪器中的空气排尽后，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先关闭开关</a:t>
            </a:r>
            <a:r>
              <a:rPr lang="en-US" altLang="zh-CN" sz="2000" b="0" i="0" dirty="0">
                <a:solidFill>
                  <a:srgbClr val="000000"/>
                </a:solidFill>
                <a:latin typeface="微软雅黑" pitchFamily="34" charset="0"/>
                <a:ea typeface="微软雅黑" pitchFamily="34" charset="-122"/>
                <a:cs typeface="微软雅黑" pitchFamily="34" charset="-120"/>
              </a:rPr>
              <a:t>B，再打开开关A就可观察到氢氧化亚铁的颜色</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.反应一段时间后，可在仪器2中观察到白色沉淀</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.本实验制备的氢氧化亚铁可以相对较长时间保持白色状态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P_6_BD#73d2f5f8d?sp=1&amp;pid=5468ace18&amp;color=0,0,0&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(4)与水蒸气在高温下反应</a:t>
            </a:r>
            <a:endParaRPr lang="en-US" altLang="zh-CN" sz="2000" dirty="0"/>
          </a:p>
        </p:txBody>
      </p:sp>
      <mc:AlternateContent xmlns:mc="http://schemas.openxmlformats.org/markup-compatibility/2006" xmlns:a14="http://schemas.microsoft.com/office/drawing/2010/main">
        <mc:Choice Requires="a14">
          <p:graphicFrame>
            <p:nvGraphicFramePr>
              <p:cNvPr id="9" name="P_6_BD#73d2f5f8d?colgroup=6,15,17&amp;pid=5468ace18&amp;color=0,0,0&amp;vtp=1&amp;bbb=1&amp;hb=1"/>
              <p:cNvGraphicFramePr>
                <a:graphicFrameLocks noGrp="1"/>
              </p:cNvGraphicFramePr>
              <p:nvPr>
                <p:extLst>
                  <p:ext uri="{D42A27DB-BD31-4B8C-83A1-F6EECF244321}">
                    <p14:modId xmlns:p14="http://schemas.microsoft.com/office/powerpoint/2010/main" val="4018236024"/>
                  </p:ext>
                </p:extLst>
              </p:nvPr>
            </p:nvGraphicFramePr>
            <p:xfrm>
              <a:off x="722376" y="1504003"/>
              <a:ext cx="10707624" cy="3986657"/>
            </p:xfrm>
            <a:graphic>
              <a:graphicData uri="http://schemas.openxmlformats.org/drawingml/2006/table">
                <a:tbl>
                  <a:tblPr/>
                  <a:tblGrid>
                    <a:gridCol w="1856232">
                      <a:extLst>
                        <a:ext uri="{9D8B030D-6E8A-4147-A177-3AD203B41FA5}">
                          <a16:colId xmlns:a16="http://schemas.microsoft.com/office/drawing/2014/main" val="20000"/>
                        </a:ext>
                      </a:extLst>
                    </a:gridCol>
                    <a:gridCol w="4197096">
                      <a:extLst>
                        <a:ext uri="{9D8B030D-6E8A-4147-A177-3AD203B41FA5}">
                          <a16:colId xmlns:a16="http://schemas.microsoft.com/office/drawing/2014/main" val="20001"/>
                        </a:ext>
                      </a:extLst>
                    </a:gridCol>
                    <a:gridCol w="4654296">
                      <a:extLst>
                        <a:ext uri="{9D8B030D-6E8A-4147-A177-3AD203B41FA5}">
                          <a16:colId xmlns:a16="http://schemas.microsoft.com/office/drawing/2014/main" val="20002"/>
                        </a:ext>
                      </a:extLst>
                    </a:gridCol>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方法一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方法二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70942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实验装置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1600"/>
                            </a:lnSpc>
                          </a:pPr>
                          <a:r>
                            <a:rPr lang="en-US" altLang="zh-CN" sz="65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3000"/>
                            </a:lnSpc>
                          </a:pPr>
                          <a:r>
                            <a:rPr lang="en-US" altLang="zh-CN" sz="73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操作及现象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用小试管收集一试管气体</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点燃</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听到轻微的</a:t>
                          </a:r>
                          <a:r>
                            <a:rPr lang="en-US" altLang="zh-CN" sz="2000" b="0" i="0" dirty="0">
                              <a:solidFill>
                                <a:srgbClr val="000000"/>
                              </a:solidFill>
                              <a:latin typeface="微软雅黑" pitchFamily="34" charset="0"/>
                              <a:ea typeface="微软雅黑" pitchFamily="34" charset="-122"/>
                              <a:cs typeface="微软雅黑" pitchFamily="34" charset="-120"/>
                            </a:rPr>
                            <a:t>“噗”声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用燃着的火柴点燃肥皂泡</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听到爆鸣声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033526">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在高温下</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红热的铁能与水蒸气反应生成</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反应的化学方程式为</a:t>
                          </a:r>
                        </a:p>
                        <a:p>
                          <a:pPr marL="0" lvl="0" indent="0" algn="l"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2000">
                                                <a:solidFill>
                                                  <a:srgbClr val="000000"/>
                                                </a:solidFill>
                                                <a:latin typeface="Cambria Math" panose="02040503050406030204" pitchFamily="18" charset="0"/>
                                              </a:rPr>
                                              <m:t>高温</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3"/>
                      </a:ext>
                    </a:extLst>
                  </a:tr>
                </a:tbl>
              </a:graphicData>
            </a:graphic>
          </p:graphicFrame>
        </mc:Choice>
        <mc:Fallback xmlns="">
          <p:graphicFrame>
            <p:nvGraphicFramePr>
              <p:cNvPr id="9" name="P_6_BD#73d2f5f8d?colgroup=6,15,17&amp;pid=5468ace18&amp;color=0,0,0&amp;vtp=1&amp;bbb=1&amp;hb=1"/>
              <p:cNvGraphicFramePr>
                <a:graphicFrameLocks noGrp="1"/>
              </p:cNvGraphicFramePr>
              <p:nvPr>
                <p:extLst>
                  <p:ext uri="{D42A27DB-BD31-4B8C-83A1-F6EECF244321}">
                    <p14:modId xmlns:p14="http://schemas.microsoft.com/office/powerpoint/2010/main" val="4018236024"/>
                  </p:ext>
                </p:extLst>
              </p:nvPr>
            </p:nvGraphicFramePr>
            <p:xfrm>
              <a:off x="722376" y="1504003"/>
              <a:ext cx="10707624" cy="3986657"/>
            </p:xfrm>
            <a:graphic>
              <a:graphicData uri="http://schemas.openxmlformats.org/drawingml/2006/table">
                <a:tbl>
                  <a:tblPr/>
                  <a:tblGrid>
                    <a:gridCol w="1856232">
                      <a:extLst>
                        <a:ext uri="{9D8B030D-6E8A-4147-A177-3AD203B41FA5}">
                          <a16:colId xmlns:a16="http://schemas.microsoft.com/office/drawing/2014/main" val="20000"/>
                        </a:ext>
                      </a:extLst>
                    </a:gridCol>
                    <a:gridCol w="4197096">
                      <a:extLst>
                        <a:ext uri="{9D8B030D-6E8A-4147-A177-3AD203B41FA5}">
                          <a16:colId xmlns:a16="http://schemas.microsoft.com/office/drawing/2014/main" val="20001"/>
                        </a:ext>
                      </a:extLst>
                    </a:gridCol>
                    <a:gridCol w="4654296">
                      <a:extLst>
                        <a:ext uri="{9D8B030D-6E8A-4147-A177-3AD203B41FA5}">
                          <a16:colId xmlns:a16="http://schemas.microsoft.com/office/drawing/2014/main" val="20002"/>
                        </a:ext>
                      </a:extLst>
                    </a:gridCol>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方法一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方法二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70942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实验装置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1600"/>
                            </a:lnSpc>
                          </a:pPr>
                          <a:r>
                            <a:rPr lang="en-US" altLang="zh-CN" sz="65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3000"/>
                            </a:lnSpc>
                          </a:pPr>
                          <a:r>
                            <a:rPr lang="en-US" altLang="zh-CN" sz="73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操作及现象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用小试管收集一试管气体</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点燃</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听到轻微的</a:t>
                          </a:r>
                          <a:r>
                            <a:rPr lang="en-US" altLang="zh-CN" sz="2000" b="0" i="0" dirty="0">
                              <a:solidFill>
                                <a:srgbClr val="000000"/>
                              </a:solidFill>
                              <a:latin typeface="微软雅黑" pitchFamily="34" charset="0"/>
                              <a:ea typeface="微软雅黑" pitchFamily="34" charset="-122"/>
                              <a:cs typeface="微软雅黑" pitchFamily="34" charset="-120"/>
                            </a:rPr>
                            <a:t>“噗”声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用燃着的火柴点燃肥皂泡</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听到爆鸣声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033526">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1074" t="-285882" r="-138" b="-1176"/>
                          </a:stretch>
                        </a:blipFill>
                      </a:tcPr>
                    </a:tc>
                    <a:tc hMerge="1">
                      <a:txBody>
                        <a:bodyPr/>
                        <a:lstStyle/>
                        <a:p>
                          <a:endParaRPr lang="zh-CN"/>
                        </a:p>
                      </a:txBody>
                      <a:tcPr/>
                    </a:tc>
                    <a:extLst>
                      <a:ext uri="{0D108BD9-81ED-4DB2-BD59-A6C34878D82A}">
                        <a16:rowId xmlns:a16="http://schemas.microsoft.com/office/drawing/2014/main" val="10003"/>
                      </a:ext>
                    </a:extLst>
                  </a:tr>
                </a:tbl>
              </a:graphicData>
            </a:graphic>
          </p:graphicFrame>
        </mc:Fallback>
      </mc:AlternateContent>
      <p:pic>
        <p:nvPicPr>
          <p:cNvPr id="4" name="P_6_BD#73d2f5f8d.table_image?tii=1&amp;pid=5468ace1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689604" y="2126049"/>
            <a:ext cx="1975104" cy="130759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P_6_BD#73d2f5f8d.table_image?tii=2&amp;pid=5468ace18&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042149" y="2043753"/>
            <a:ext cx="2121408" cy="147218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70.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77_1#11e5c273d?vopoq=1&amp;pid=a27881cfc&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结合题给装置图分析可知，在仪器2中加入铁粉，分液漏斗中盛放稀硫酸，开启开关B、</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关闭开关</a:t>
                </a:r>
                <a:r>
                  <a:rPr lang="en-US" altLang="zh-CN" sz="2000" b="0" i="0" dirty="0">
                    <a:solidFill>
                      <a:srgbClr val="000000"/>
                    </a:solidFill>
                    <a:latin typeface="微软雅黑" pitchFamily="34" charset="0"/>
                    <a:ea typeface="微软雅黑" pitchFamily="34" charset="-122"/>
                    <a:cs typeface="微软雅黑" pitchFamily="34" charset="-120"/>
                  </a:rPr>
                  <a:t>A，利用反应生成的氢气排尽装置中的空气；将装置中的空气排尽后，关闭开关B</a:t>
                </a:r>
                <a:r>
                  <a:rPr lang="en-US" altLang="zh-CN" sz="2000" b="0" i="0">
                    <a:solidFill>
                      <a:srgbClr val="000000"/>
                    </a:solidFill>
                    <a:latin typeface="微软雅黑" pitchFamily="34" charset="0"/>
                    <a:ea typeface="微软雅黑" pitchFamily="34" charset="-122"/>
                    <a:cs typeface="微软雅黑" pitchFamily="34" charset="-120"/>
                  </a:rPr>
                  <a:t>，开启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开关</a:t>
                </a:r>
                <a:r>
                  <a:rPr lang="en-US" altLang="zh-CN" sz="2000" b="0" i="0" dirty="0">
                    <a:solidFill>
                      <a:srgbClr val="000000"/>
                    </a:solidFill>
                    <a:latin typeface="微软雅黑" pitchFamily="34" charset="0"/>
                    <a:ea typeface="微软雅黑" pitchFamily="34" charset="-122"/>
                    <a:cs typeface="微软雅黑" pitchFamily="34" charset="-120"/>
                  </a:rPr>
                  <a:t>A，利用生成的氢气增大仪器2中压强，把反应生成的硫酸亚铁溶液压入仪器</a:t>
                </a:r>
                <a:r>
                  <a:rPr lang="en-US" altLang="zh-CN" sz="2000" b="0" i="0">
                    <a:solidFill>
                      <a:srgbClr val="000000"/>
                    </a:solidFill>
                    <a:latin typeface="微软雅黑" pitchFamily="34" charset="0"/>
                    <a:ea typeface="微软雅黑" pitchFamily="34" charset="-122"/>
                    <a:cs typeface="微软雅黑" pitchFamily="34" charset="-120"/>
                  </a:rPr>
                  <a:t>3的氢氧化钠溶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液中</a:t>
                </a:r>
                <a:r>
                  <a:rPr lang="en-US" altLang="zh-CN" sz="2000" b="0" i="0" dirty="0">
                    <a:solidFill>
                      <a:srgbClr val="000000"/>
                    </a:solidFill>
                    <a:latin typeface="微软雅黑" pitchFamily="34" charset="0"/>
                    <a:ea typeface="微软雅黑" pitchFamily="34" charset="-122"/>
                    <a:cs typeface="微软雅黑" pitchFamily="34" charset="-120"/>
                  </a:rPr>
                  <a:t>，反应生成氢氧化亚铁白色沉淀。分液漏斗，即仪器1中盛放稀硫酸，A正确；打开开关</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，关闭开关A，利用仪器2中产生的氢气，把仪器3中的空气排尽，然后关闭开关B，打开开关</a:t>
                </a:r>
                <a:r>
                  <a:rPr lang="en-US" altLang="zh-CN" sz="2000" b="0" i="0">
                    <a:solidFill>
                      <a:srgbClr val="000000"/>
                    </a:solidFill>
                    <a:latin typeface="微软雅黑" pitchFamily="34" charset="0"/>
                    <a:ea typeface="微软雅黑" pitchFamily="34" charset="-122"/>
                    <a:cs typeface="微软雅黑" pitchFamily="34" charset="-120"/>
                  </a:rPr>
                  <a:t>A，</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把仪器</a:t>
                </a:r>
                <a:r>
                  <a:rPr lang="en-US" altLang="zh-CN" sz="2000" b="0" i="0" dirty="0">
                    <a:solidFill>
                      <a:srgbClr val="000000"/>
                    </a:solidFill>
                    <a:latin typeface="微软雅黑" pitchFamily="34" charset="0"/>
                    <a:ea typeface="微软雅黑" pitchFamily="34" charset="-122"/>
                    <a:cs typeface="微软雅黑" pitchFamily="34" charset="-120"/>
                  </a:rPr>
                  <a:t>2产生的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溶液压到仪器3中，产生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，B正确、C错误；本实验装置处于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保护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的氛围中</a:t>
                </a:r>
                <a:r>
                  <a:rPr lang="en-US" altLang="zh-CN" sz="2000" b="0" i="0" dirty="0">
                    <a:solidFill>
                      <a:srgbClr val="000000"/>
                    </a:solidFill>
                    <a:latin typeface="微软雅黑" pitchFamily="34" charset="0"/>
                    <a:ea typeface="微软雅黑" pitchFamily="34" charset="-122"/>
                    <a:cs typeface="微软雅黑" pitchFamily="34" charset="-120"/>
                  </a:rPr>
                  <a:t>，故制备的氢氧化亚铁可以相对较长时间保持白色状态，D正确。</a:t>
                </a:r>
                <a:endParaRPr lang="en-US" altLang="zh-CN" sz="2200" dirty="0"/>
              </a:p>
            </p:txBody>
          </p:sp>
        </mc:Choice>
        <mc:Fallback xmlns="">
          <p:sp>
            <p:nvSpPr>
              <p:cNvPr id="2" name="QC_6_AS.77_1#11e5c273d?vopoq=1&amp;pid=a27881cfc&amp;color=0,0,0&amp;vtp=1&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a:blip r:embed="rId3"/>
                <a:stretch>
                  <a:fillRect l="-1587" r="-2891" b="-482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488912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78_1#15d06153c?vopoq=1&amp;pid=a27881cfc&amp;color=0,0,0&amp;vtp=1&amp;bt=1&amp;bbb=1&amp;hb=1"/>
              <p:cNvSpPr/>
              <p:nvPr/>
            </p:nvSpPr>
            <p:spPr>
              <a:xfrm>
                <a:off x="722376" y="972000"/>
                <a:ext cx="10753344" cy="17653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13.含铁废液中铁元素的回收是工业生产的重要研究课题，一般将铁元素先转化为沉淀</a:t>
                </a:r>
                <a:r>
                  <a:rPr lang="en-US" altLang="zh-CN" sz="2000" b="0" i="0">
                    <a:solidFill>
                      <a:srgbClr val="000000"/>
                    </a:solidFill>
                    <a:latin typeface="微软雅黑" pitchFamily="34" charset="0"/>
                    <a:ea typeface="微软雅黑" pitchFamily="34" charset="-122"/>
                    <a:cs typeface="微软雅黑" pitchFamily="34" charset="-120"/>
                  </a:rPr>
                  <a:t>，再从废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液中分离出来</a:t>
                </a:r>
                <a:r>
                  <a:rPr lang="en-US" altLang="zh-CN" sz="2000" b="0" i="0" dirty="0">
                    <a:solidFill>
                      <a:srgbClr val="000000"/>
                    </a:solidFill>
                    <a:latin typeface="微软雅黑" pitchFamily="34" charset="0"/>
                    <a:ea typeface="微软雅黑" pitchFamily="34" charset="-122"/>
                    <a:cs typeface="微软雅黑" pitchFamily="34" charset="-120"/>
                  </a:rPr>
                  <a:t>。转化为黄铁矾</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沉淀是其中一种方法。流程如下</a:t>
                </a:r>
                <a:r>
                  <a:rPr lang="en-US" altLang="zh-CN" sz="2000" b="0" i="0">
                    <a:solidFill>
                      <a:srgbClr val="000000"/>
                    </a:solidFill>
                    <a:latin typeface="微软雅黑" pitchFamily="34" charset="0"/>
                    <a:ea typeface="微软雅黑" pitchFamily="34" charset="-122"/>
                    <a:cs typeface="微软雅黑" pitchFamily="34" charset="-120"/>
                  </a:rPr>
                  <a:t>：含铁废液</a:t>
                </a:r>
              </a:p>
              <a:p>
                <a:pPr latinLnBrk="1">
                  <a:lnSpc>
                    <a:spcPts val="6700"/>
                  </a:lnSpc>
                </a:pP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mPr>
                      <m:mr>
                        <m:e>
                          <m:r>
                            <a:rPr lang="en-US" altLang="zh-CN" sz="2000" b="0">
                              <a:solidFill>
                                <a:srgbClr val="000000"/>
                              </a:solidFill>
                              <a:latin typeface="Cambria Math" panose="02040503050406030204" pitchFamily="18" charset="0"/>
                            </a:rPr>
                            <m:t>足量</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a:solidFill>
                                    <a:srgbClr val="000000"/>
                                  </a:solidFill>
                                  <a:latin typeface="Cambria Math" panose="02040503050406030204" pitchFamily="18" charset="0"/>
                                </a:rPr>
                                <m:t>H</m:t>
                              </m:r>
                            </m:e>
                            <m:sub>
                              <m:r>
                                <a:rPr lang="en-US" altLang="zh-CN" sz="2000" b="0">
                                  <a:solidFill>
                                    <a:srgbClr val="000000"/>
                                  </a:solidFill>
                                  <a:latin typeface="Cambria Math" panose="02040503050406030204" pitchFamily="18" charset="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a:solidFill>
                                    <a:srgbClr val="000000"/>
                                  </a:solidFill>
                                  <a:latin typeface="Cambria Math" panose="02040503050406030204" pitchFamily="18" charset="0"/>
                                </a:rPr>
                                <m:t>O</m:t>
                              </m:r>
                            </m:e>
                            <m:sub>
                              <m:r>
                                <a:rPr lang="en-US" altLang="zh-CN" sz="2000" b="0">
                                  <a:solidFill>
                                    <a:srgbClr val="000000"/>
                                  </a:solidFill>
                                  <a:latin typeface="Cambria Math" panose="02040503050406030204" pitchFamily="18" charset="0"/>
                                </a:rPr>
                                <m:t>2</m:t>
                              </m:r>
                            </m:sub>
                          </m:sSub>
                        </m:e>
                      </m:mr>
                      <m:mr>
                        <m:e>
                          <m:groupChr>
                            <m:groupChrPr>
                              <m:chr m:val="→"/>
                              <m:pos m:val="top"/>
                              <m:ctrlPr>
                                <a:rPr lang="en-US" altLang="zh-CN" sz="2000" b="0" i="1">
                                  <a:solidFill>
                                    <a:srgbClr val="000000"/>
                                  </a:solidFill>
                                  <a:latin typeface="Cambria Math" panose="02040503050406030204" pitchFamily="18" charset="0"/>
                                </a:rPr>
                              </m:ctrlPr>
                            </m:groupChrPr>
                            <m:e>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a:solidFill>
                                        <a:srgbClr val="000000"/>
                                      </a:solidFill>
                                      <a:latin typeface="Cambria Math" panose="02040503050406030204" pitchFamily="18" charset="0"/>
                                    </a:rPr>
                                    <m:t>H</m:t>
                                  </m:r>
                                </m:e>
                                <m:sub>
                                  <m:r>
                                    <a:rPr lang="en-US" altLang="zh-CN" sz="2000" b="0">
                                      <a:solidFill>
                                        <a:srgbClr val="000000"/>
                                      </a:solidFill>
                                      <a:latin typeface="Cambria Math" panose="02040503050406030204" pitchFamily="18" charset="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a:solidFill>
                                        <a:srgbClr val="000000"/>
                                      </a:solidFill>
                                      <a:latin typeface="Cambria Math" panose="02040503050406030204" pitchFamily="18" charset="0"/>
                                    </a:rPr>
                                    <m:t>SO</m:t>
                                  </m:r>
                                </m:e>
                                <m:sub>
                                  <m:r>
                                    <a:rPr lang="en-US" altLang="zh-CN" sz="2000" b="0">
                                      <a:solidFill>
                                        <a:srgbClr val="000000"/>
                                      </a:solidFill>
                                      <a:latin typeface="Cambria Math" panose="02040503050406030204" pitchFamily="18" charset="0"/>
                                    </a:rPr>
                                    <m:t>4</m:t>
                                  </m:r>
                                </m:sub>
                              </m:sSub>
                              <m:r>
                                <a:rPr lang="en-US" altLang="zh-CN" sz="2000" b="0">
                                  <a:solidFill>
                                    <a:srgbClr val="000000"/>
                                  </a:solidFill>
                                  <a:latin typeface="Cambria Math" panose="02040503050406030204" pitchFamily="18" charset="0"/>
                                </a:rPr>
                                <m:t>溶液</m:t>
                              </m:r>
                            </m:e>
                          </m:groupCh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oMath>
                </a14:m>
                <a:r>
                  <a:rPr lang="en-US" altLang="zh-CN" sz="2000" b="0" i="0" dirty="0">
                    <a:solidFill>
                      <a:srgbClr val="000000"/>
                    </a:solidFill>
                    <a:latin typeface="微软雅黑" pitchFamily="34" charset="0"/>
                    <a:ea typeface="微软雅黑" pitchFamily="34" charset="-122"/>
                    <a:cs typeface="微软雅黑" pitchFamily="34" charset="-120"/>
                  </a:rPr>
                  <a:t>反应液</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mPr>
                      <m:mr>
                        <m:e>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a:solidFill>
                                    <a:srgbClr val="000000"/>
                                  </a:solidFill>
                                  <a:latin typeface="Cambria Math" panose="02040503050406030204" pitchFamily="18" charset="0"/>
                                </a:rPr>
                                <m:t>Na</m:t>
                              </m:r>
                            </m:e>
                            <m:sub>
                              <m:r>
                                <a:rPr lang="en-US" altLang="zh-CN" sz="2000" b="0">
                                  <a:solidFill>
                                    <a:srgbClr val="000000"/>
                                  </a:solidFill>
                                  <a:latin typeface="Cambria Math" panose="02040503050406030204" pitchFamily="18" charset="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a:solidFill>
                                    <a:srgbClr val="000000"/>
                                  </a:solidFill>
                                  <a:latin typeface="Cambria Math" panose="02040503050406030204" pitchFamily="18" charset="0"/>
                                </a:rPr>
                                <m:t>SO</m:t>
                              </m:r>
                            </m:e>
                            <m:sub>
                              <m:r>
                                <a:rPr lang="en-US" altLang="zh-CN" sz="2000" b="0">
                                  <a:solidFill>
                                    <a:srgbClr val="000000"/>
                                  </a:solidFill>
                                  <a:latin typeface="Cambria Math" panose="02040503050406030204" pitchFamily="18" charset="0"/>
                                </a:rPr>
                                <m:t>4</m:t>
                              </m:r>
                            </m:sub>
                          </m:sSub>
                          <m:r>
                            <a:rPr lang="en-US" altLang="zh-CN" sz="2000" b="0">
                              <a:solidFill>
                                <a:srgbClr val="000000"/>
                              </a:solidFill>
                              <a:latin typeface="Cambria Math" panose="02040503050406030204" pitchFamily="18" charset="0"/>
                            </a:rPr>
                            <m:t>溶液</m:t>
                          </m:r>
                        </m:e>
                      </m:mr>
                      <m:mr>
                        <m:e>
                          <m:groupChr>
                            <m:groupChrPr>
                              <m:chr m:val="→"/>
                              <m:pos m:val="top"/>
                              <m:ctrlPr>
                                <a:rPr lang="en-US" altLang="zh-CN" sz="2000" b="0" i="1">
                                  <a:solidFill>
                                    <a:srgbClr val="000000"/>
                                  </a:solidFill>
                                  <a:latin typeface="Cambria Math" panose="02040503050406030204" pitchFamily="18" charset="0"/>
                                </a:rPr>
                              </m:ctrlPr>
                            </m:groupChrPr>
                            <m:e>
                              <m:r>
                                <a:rPr lang="en-US" altLang="zh-CN" sz="2000" b="0">
                                  <a:solidFill>
                                    <a:srgbClr val="000000"/>
                                  </a:solidFill>
                                  <a:latin typeface="Cambria Math" panose="02040503050406030204" pitchFamily="18" charset="0"/>
                                </a:rPr>
                                <m:t>缓慢加</m:t>
                              </m:r>
                              <m:r>
                                <m:rPr>
                                  <m:sty m:val="p"/>
                                </m:rPr>
                                <a:rPr lang="en-US" altLang="zh-CN" sz="2000" b="0">
                                  <a:solidFill>
                                    <a:srgbClr val="000000"/>
                                  </a:solidFill>
                                  <a:latin typeface="Cambria Math" panose="02040503050406030204" pitchFamily="18" charset="0"/>
                                </a:rPr>
                                <m:t>NaOH</m:t>
                              </m:r>
                            </m:e>
                          </m:groupCh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mPr>
                      <m:mr>
                        <m:e>
                          <m:groupChr>
                            <m:groupChrPr>
                              <m:chr m:val="→"/>
                              <m:vertJc m:val="bot"/>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groupChrPr>
                            <m:e>
                              <m:r>
                                <a:rPr lang="en-US" altLang="zh-CN" sz="2000" b="0">
                                  <a:solidFill>
                                    <a:srgbClr val="000000"/>
                                  </a:solidFill>
                                  <a:latin typeface="Cambria Math" panose="02040503050406030204" pitchFamily="18" charset="0"/>
                                </a:rPr>
                                <m:t>过滤、洗涤</m:t>
                              </m:r>
                            </m:e>
                          </m:groupCh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黄铁矾沉淀，</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C_6_BD.78_1#15d06153c?vopoq=1&amp;pid=a27881cfc&amp;color=0,0,0&amp;vtp=1&amp;bt=1&amp;bbb=1&amp;hb=1"/>
              <p:cNvSpPr>
                <a:spLocks noRot="1" noChangeAspect="1" noMove="1" noResize="1" noEditPoints="1" noAdjustHandles="1" noChangeArrowheads="1" noChangeShapeType="1" noTextEdit="1"/>
              </p:cNvSpPr>
              <p:nvPr/>
            </p:nvSpPr>
            <p:spPr>
              <a:xfrm>
                <a:off x="722376" y="972000"/>
                <a:ext cx="10753344" cy="1765300"/>
              </a:xfrm>
              <a:prstGeom prst="rect">
                <a:avLst/>
              </a:prstGeom>
              <a:blipFill>
                <a:blip r:embed="rId3"/>
                <a:stretch>
                  <a:fillRect l="-1474"/>
                </a:stretch>
              </a:blipFill>
              <a:ln/>
            </p:spPr>
            <p:txBody>
              <a:bodyPr/>
              <a:lstStyle/>
              <a:p>
                <a:r>
                  <a:rPr lang="zh-CN" altLang="en-US">
                    <a:noFill/>
                  </a:rPr>
                  <a:t> </a:t>
                </a:r>
              </a:p>
            </p:txBody>
          </p:sp>
        </mc:Fallback>
      </mc:AlternateContent>
      <p:sp>
        <p:nvSpPr>
          <p:cNvPr id="3" name="QC_6_AN.79_1#15d06153c.bracket?vopoq=1&amp;pid=a27881cfc&amp;color=0,0,0&amp;vpa=29&amp;vtp=1"/>
          <p:cNvSpPr/>
          <p:nvPr/>
        </p:nvSpPr>
        <p:spPr>
          <a:xfrm>
            <a:off x="9311831" y="2240094"/>
            <a:ext cx="385763" cy="303784"/>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4" name="QC_6_BD.78_2#15d06153c.choices?vopoq=1&amp;pid=a27881cfc&amp;color=0,0,0&amp;vtp=1&amp;bbb=1&amp;hb=1"/>
              <p:cNvSpPr/>
              <p:nvPr/>
            </p:nvSpPr>
            <p:spPr>
              <a:xfrm>
                <a:off x="722376" y="2741363"/>
                <a:ext cx="10753344" cy="2305241"/>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A.加</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的目的是将</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还原成</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，因此也可以用氯水代替</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solidFill>
                    <a:srgbClr val="000000"/>
                  </a:solidFill>
                </a:endParaRP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.洗涤沉淀时，为了洗涤充分，向漏斗中加水没过沉淀物后需要用玻璃棒搅拌</a:t>
                </a:r>
                <a:endParaRPr lang="en-US" altLang="zh-CN" sz="2000" dirty="0">
                  <a:solidFill>
                    <a:srgbClr val="000000"/>
                  </a:solidFill>
                </a:endParaRP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pH</m:t>
                    </m:r>
                  </m:oMath>
                </a14:m>
                <a:r>
                  <a:rPr lang="en-US" altLang="zh-CN" sz="2000" b="0" i="0" dirty="0">
                    <a:solidFill>
                      <a:srgbClr val="000000"/>
                    </a:solidFill>
                    <a:latin typeface="微软雅黑" pitchFamily="34" charset="0"/>
                    <a:ea typeface="微软雅黑" pitchFamily="34" charset="-122"/>
                    <a:cs typeface="微软雅黑" pitchFamily="34" charset="-120"/>
                  </a:rPr>
                  <a:t>越高越有利于黄铁矾沉淀的生成，因此应加过量的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solidFill>
                    <a:srgbClr val="000000"/>
                  </a:solidFill>
                </a:endParaRP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D.生成黄铁矾沉淀的反应的化学方程式为</a:t>
                </a:r>
              </a:p>
              <a:p>
                <a:pPr latinLnBrk="1">
                  <a:lnSpc>
                    <a:spcPts val="3800"/>
                  </a:lnSpc>
                </a:pPr>
                <a14:m>
                  <m:oMath xmlns:m="http://schemas.openxmlformats.org/officeDocument/2006/math">
                    <m:d>
                      <m:dPr>
                        <m:begChr m:val=""/>
                        <m:endChr m:val=""/>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4" name="QC_6_BD.78_2#15d06153c.choices?vopoq=1&amp;pid=a27881cfc&amp;color=0,0,0&amp;vtp=1&amp;bbb=1&amp;hb=1"/>
              <p:cNvSpPr>
                <a:spLocks noRot="1" noChangeAspect="1" noMove="1" noResize="1" noEditPoints="1" noAdjustHandles="1" noChangeArrowheads="1" noChangeShapeType="1" noTextEdit="1"/>
              </p:cNvSpPr>
              <p:nvPr/>
            </p:nvSpPr>
            <p:spPr>
              <a:xfrm>
                <a:off x="722376" y="2741363"/>
                <a:ext cx="10753344" cy="2305241"/>
              </a:xfrm>
              <a:prstGeom prst="rect">
                <a:avLst/>
              </a:prstGeom>
              <a:blipFill>
                <a:blip r:embed="rId4"/>
                <a:stretch>
                  <a:fillRect l="-1474" b="-449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80_1#15d06153c?vopoq=1&amp;pid=a27881cfc&amp;color=0,0,0&amp;vtp=1&amp;bt=1&amp;bbb=1&amp;hb=1"/>
              <p:cNvSpPr/>
              <p:nvPr/>
            </p:nvSpPr>
            <p:spPr>
              <a:xfrm>
                <a:off x="722376" y="972000"/>
                <a:ext cx="10753344" cy="3662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由题中流程可知，含铁废液中可能含亚铁离子，加过氧化氢可以氧化亚铁离子</a:t>
                </a:r>
                <a:r>
                  <a:rPr lang="en-US" altLang="zh-CN" sz="2000" b="0" i="0">
                    <a:solidFill>
                      <a:srgbClr val="000000"/>
                    </a:solidFill>
                    <a:latin typeface="微软雅黑" pitchFamily="34" charset="0"/>
                    <a:ea typeface="微软雅黑" pitchFamily="34" charset="-122"/>
                    <a:cs typeface="微软雅黑" pitchFamily="34" charset="-120"/>
                  </a:rPr>
                  <a:t>，且不引入</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新杂质</a:t>
                </a:r>
                <a:r>
                  <a:rPr lang="en-US" altLang="zh-CN" sz="2000" b="0" i="0" dirty="0">
                    <a:solidFill>
                      <a:srgbClr val="000000"/>
                    </a:solidFill>
                    <a:latin typeface="微软雅黑" pitchFamily="34" charset="0"/>
                    <a:ea typeface="微软雅黑" pitchFamily="34" charset="-122"/>
                    <a:cs typeface="微软雅黑" pitchFamily="34" charset="-120"/>
                  </a:rPr>
                  <a:t>，向反应液中加入硫酸钠溶液后得到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，再缓慢加入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发生反应</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3700"/>
                  </a:lnSpc>
                </a:pP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，过滤、洗涤得到黄铁矾沉淀</a:t>
                </a:r>
                <a:r>
                  <a:rPr lang="en-US" altLang="zh-CN" sz="2000" b="0" i="0">
                    <a:solidFill>
                      <a:srgbClr val="000000"/>
                    </a:solidFill>
                    <a:latin typeface="微软雅黑" pitchFamily="34" charset="0"/>
                    <a:ea typeface="微软雅黑" pitchFamily="34" charset="-122"/>
                    <a:cs typeface="微软雅黑" pitchFamily="34" charset="-120"/>
                  </a:rPr>
                  <a:t>。加</a:t>
                </a: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的目的是将</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氧化成</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，用氯水代替</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会引入杂质氯离子，A错误；洗涤沉淀时</a:t>
                </a:r>
                <a:r>
                  <a:rPr lang="en-US" altLang="zh-CN" sz="2000" b="0" i="0">
                    <a:solidFill>
                      <a:srgbClr val="000000"/>
                    </a:solidFill>
                    <a:latin typeface="微软雅黑" pitchFamily="34" charset="0"/>
                    <a:ea typeface="微软雅黑" pitchFamily="34" charset="-122"/>
                    <a:cs typeface="微软雅黑" pitchFamily="34" charset="-120"/>
                  </a:rPr>
                  <a:t>，为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了洗涤充分</a:t>
                </a:r>
                <a:r>
                  <a:rPr lang="en-US" altLang="zh-CN" sz="2000" b="0" i="0" dirty="0">
                    <a:solidFill>
                      <a:srgbClr val="000000"/>
                    </a:solidFill>
                    <a:latin typeface="微软雅黑" pitchFamily="34" charset="0"/>
                    <a:ea typeface="微软雅黑" pitchFamily="34" charset="-122"/>
                    <a:cs typeface="微软雅黑" pitchFamily="34" charset="-120"/>
                  </a:rPr>
                  <a:t>，向漏斗中加水没过沉淀物后，使液体自然流下，重复操作</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次</a:t>
                </a:r>
                <a:r>
                  <a:rPr lang="en-US" altLang="zh-CN" sz="2000" b="0" i="0">
                    <a:solidFill>
                      <a:srgbClr val="000000"/>
                    </a:solidFill>
                    <a:latin typeface="微软雅黑" pitchFamily="34" charset="0"/>
                    <a:ea typeface="微软雅黑" pitchFamily="34" charset="-122"/>
                    <a:cs typeface="微软雅黑" pitchFamily="34" charset="-120"/>
                  </a:rPr>
                  <a:t>，不能用玻璃棒</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搅拌</a:t>
                </a:r>
                <a:r>
                  <a:rPr lang="en-US" altLang="zh-CN" sz="2000" b="0" i="0" dirty="0">
                    <a:solidFill>
                      <a:srgbClr val="000000"/>
                    </a:solidFill>
                    <a:latin typeface="微软雅黑" pitchFamily="34" charset="0"/>
                    <a:ea typeface="微软雅黑" pitchFamily="34" charset="-122"/>
                    <a:cs typeface="微软雅黑" pitchFamily="34" charset="-120"/>
                  </a:rPr>
                  <a:t>，以免损坏滤纸，B错误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不能过量，否则将生成氢氧化铁沉淀，C错误；</a:t>
                </a:r>
                <a:r>
                  <a:rPr lang="en-US" altLang="zh-CN" sz="2000" b="0" i="0">
                    <a:solidFill>
                      <a:srgbClr val="000000"/>
                    </a:solidFill>
                    <a:latin typeface="微软雅黑" pitchFamily="34" charset="0"/>
                    <a:ea typeface="微软雅黑" pitchFamily="34" charset="-122"/>
                    <a:cs typeface="微软雅黑" pitchFamily="34" charset="-120"/>
                  </a:rPr>
                  <a:t>由反应物、</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生成物可知生成黄铁矾沉淀的反应为</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正确。</a:t>
                </a:r>
                <a:endParaRPr lang="en-US" altLang="zh-CN" sz="2200" dirty="0"/>
              </a:p>
            </p:txBody>
          </p:sp>
        </mc:Choice>
        <mc:Fallback xmlns="">
          <p:sp>
            <p:nvSpPr>
              <p:cNvPr id="2" name="QC_6_AS.80_1#15d06153c?vopoq=1&amp;pid=a27881cfc&amp;color=0,0,0&amp;vtp=1&amp;bt=1&amp;bbb=1&amp;hb=1"/>
              <p:cNvSpPr>
                <a:spLocks noRot="1" noChangeAspect="1" noMove="1" noResize="1" noEditPoints="1" noAdjustHandles="1" noChangeArrowheads="1" noChangeShapeType="1" noTextEdit="1"/>
              </p:cNvSpPr>
              <p:nvPr/>
            </p:nvSpPr>
            <p:spPr>
              <a:xfrm>
                <a:off x="722376" y="972000"/>
                <a:ext cx="10753344" cy="3662934"/>
              </a:xfrm>
              <a:prstGeom prst="rect">
                <a:avLst/>
              </a:prstGeom>
              <a:blipFill>
                <a:blip r:embed="rId3"/>
                <a:stretch>
                  <a:fillRect l="-1587" r="-3345" b="-416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0613057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81_1#9be975969?sp=1&amp;vopoq=1&amp;pid=a27881cfc&amp;color=0,0,0&amp;vtp=1&amp;bt=1&amp;bbb=1"/>
              <p:cNvSpPr/>
              <p:nvPr/>
            </p:nvSpPr>
            <p:spPr>
              <a:xfrm>
                <a:off x="722376" y="972000"/>
                <a:ext cx="10753344" cy="1326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14.</a:t>
                </a:r>
                <a:r>
                  <a:rPr lang="en-US" altLang="zh-CN" sz="2000" b="0" i="0" dirty="0">
                    <a:solidFill>
                      <a:srgbClr val="000000"/>
                    </a:solidFill>
                    <a:latin typeface="仿宋" pitchFamily="34" charset="0"/>
                    <a:ea typeface="仿宋" pitchFamily="34" charset="-122"/>
                    <a:cs typeface="仿宋" pitchFamily="34" charset="-120"/>
                  </a:rPr>
                  <a:t>[北京牛栏山一中2025高一月考]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某小组同学分别探究</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溶液的性质。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已知</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可与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KSCN</m:t>
                    </m:r>
                  </m:oMath>
                </a14:m>
                <a:r>
                  <a:rPr lang="en-US" altLang="zh-CN" sz="2000" b="0" i="0" dirty="0">
                    <a:solidFill>
                      <a:srgbClr val="000000"/>
                    </a:solidFill>
                    <a:latin typeface="微软雅黑" pitchFamily="34" charset="0"/>
                    <a:ea typeface="微软雅黑" pitchFamily="34" charset="-122"/>
                    <a:cs typeface="微软雅黑" pitchFamily="34" charset="-120"/>
                  </a:rPr>
                  <a:t>反应生成红色的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SCN</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，可用于</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的灵敏检验。</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Ⅰ</a:t>
                </a:r>
                <a:r>
                  <a:rPr lang="en-US" altLang="zh-CN" sz="2000" b="0" i="0" dirty="0">
                    <a:solidFill>
                      <a:srgbClr val="000000"/>
                    </a:solidFill>
                    <a:latin typeface="微软雅黑" pitchFamily="34" charset="0"/>
                    <a:ea typeface="微软雅黑" pitchFamily="34" charset="-122"/>
                    <a:cs typeface="微软雅黑" pitchFamily="34" charset="-120"/>
                  </a:rPr>
                  <a:t>.探究</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溶液的性质。</a:t>
                </a:r>
                <a:endParaRPr lang="en-US" altLang="zh-CN" sz="2000" dirty="0"/>
              </a:p>
            </p:txBody>
          </p:sp>
        </mc:Choice>
        <mc:Fallback xmlns="">
          <p:sp>
            <p:nvSpPr>
              <p:cNvPr id="2" name="QO_6_BD.81_1#9be975969?sp=1&amp;vopoq=1&amp;pid=a27881cfc&amp;color=0,0,0&amp;vtp=1&amp;bt=1&amp;bbb=1"/>
              <p:cNvSpPr>
                <a:spLocks noRot="1" noChangeAspect="1" noMove="1" noResize="1" noEditPoints="1" noAdjustHandles="1" noChangeArrowheads="1" noChangeShapeType="1" noTextEdit="1"/>
              </p:cNvSpPr>
              <p:nvPr/>
            </p:nvSpPr>
            <p:spPr>
              <a:xfrm>
                <a:off x="722376" y="972000"/>
                <a:ext cx="10753344" cy="1326134"/>
              </a:xfrm>
              <a:prstGeom prst="rect">
                <a:avLst/>
              </a:prstGeom>
              <a:blipFill>
                <a:blip r:embed="rId3"/>
                <a:stretch>
                  <a:fillRect l="-1474" b="-1146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7_BD.82_1#aa11c94db?vopoq=1&amp;pid=9be975969&amp;color=0,0,0&amp;vtp=1&amp;bbb=1"/>
              <p:cNvSpPr/>
              <p:nvPr/>
            </p:nvSpPr>
            <p:spPr>
              <a:xfrm>
                <a:off x="722376" y="2343473"/>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(1)预测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具有氧化性，因此可以与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Zn</m:t>
                    </m:r>
                  </m:oMath>
                </a14:m>
                <a:r>
                  <a:rPr lang="en-US" altLang="zh-CN" sz="2000" b="0" i="0" dirty="0">
                    <a:solidFill>
                      <a:srgbClr val="000000"/>
                    </a:solidFill>
                    <a:latin typeface="微软雅黑" pitchFamily="34" charset="0"/>
                    <a:ea typeface="微软雅黑" pitchFamily="34" charset="-122"/>
                    <a:cs typeface="微软雅黑" pitchFamily="34" charset="-120"/>
                  </a:rPr>
                  <a:t>反应，此时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体现</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3" name="QB_7_BD.82_1#aa11c94db?vopoq=1&amp;pid=9be975969&amp;color=0,0,0&amp;vtp=1&amp;bbb=1"/>
              <p:cNvSpPr>
                <a:spLocks noRot="1" noChangeAspect="1" noMove="1" noResize="1" noEditPoints="1" noAdjustHandles="1" noChangeArrowheads="1" noChangeShapeType="1" noTextEdit="1"/>
              </p:cNvSpPr>
              <p:nvPr/>
            </p:nvSpPr>
            <p:spPr>
              <a:xfrm>
                <a:off x="722376" y="2343473"/>
                <a:ext cx="10753344" cy="385953"/>
              </a:xfrm>
              <a:prstGeom prst="rect">
                <a:avLst/>
              </a:prstGeom>
              <a:blipFill>
                <a:blip r:embed="rId4"/>
                <a:stretch>
                  <a:fillRect l="-1474" t="-4688" b="-39063"/>
                </a:stretch>
              </a:blipFill>
              <a:ln/>
            </p:spPr>
            <p:txBody>
              <a:bodyPr/>
              <a:lstStyle/>
              <a:p>
                <a:r>
                  <a:rPr lang="zh-CN" altLang="en-US">
                    <a:noFill/>
                  </a:rPr>
                  <a:t> </a:t>
                </a:r>
              </a:p>
            </p:txBody>
          </p:sp>
        </mc:Fallback>
      </mc:AlternateContent>
      <p:sp>
        <p:nvSpPr>
          <p:cNvPr id="4" name="QB_7_AN.83_1#aa11c94db.blank?vopoq=1&amp;pid=9be975969&amp;color=0,0,0&amp;vpa=30&amp;vtp=1&amp;bbb=1"/>
          <p:cNvSpPr/>
          <p:nvPr/>
        </p:nvSpPr>
        <p:spPr>
          <a:xfrm>
            <a:off x="7275005" y="2286323"/>
            <a:ext cx="692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还原</a:t>
            </a:r>
            <a:endParaRPr lang="en-US" altLang="zh-CN" sz="2000" dirty="0"/>
          </a:p>
        </p:txBody>
      </p:sp>
      <mc:AlternateContent xmlns:mc="http://schemas.openxmlformats.org/markup-compatibility/2006" xmlns:a14="http://schemas.microsoft.com/office/drawing/2010/main">
        <mc:Choice Requires="a14">
          <p:sp>
            <p:nvSpPr>
              <p:cNvPr id="5" name="QB_7_AS.84_1#aa11c94db?vopoq=1&amp;pid=9be975969&amp;color=0,0,0&amp;vtp=1&amp;bbb=1"/>
              <p:cNvSpPr/>
              <p:nvPr/>
            </p:nvSpPr>
            <p:spPr>
              <a:xfrm>
                <a:off x="722376" y="2735014"/>
                <a:ext cx="11133138" cy="42526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具有氧化性，</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Zn</m:t>
                    </m:r>
                  </m:oMath>
                </a14:m>
                <a:r>
                  <a:rPr lang="en-US" altLang="zh-CN" sz="2000" b="0" i="0" dirty="0">
                    <a:solidFill>
                      <a:srgbClr val="000000"/>
                    </a:solidFill>
                    <a:latin typeface="微软雅黑" pitchFamily="34" charset="0"/>
                    <a:ea typeface="微软雅黑" pitchFamily="34" charset="-122"/>
                    <a:cs typeface="微软雅黑" pitchFamily="34" charset="-120"/>
                  </a:rPr>
                  <a:t>反应生成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ZnCl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Zn</m:t>
                    </m:r>
                  </m:oMath>
                </a14:m>
                <a:r>
                  <a:rPr lang="en-US" altLang="zh-CN" sz="2000" b="0" i="0" dirty="0">
                    <a:solidFill>
                      <a:srgbClr val="000000"/>
                    </a:solidFill>
                    <a:latin typeface="微软雅黑" pitchFamily="34" charset="0"/>
                    <a:ea typeface="微软雅黑" pitchFamily="34" charset="-122"/>
                    <a:cs typeface="微软雅黑" pitchFamily="34" charset="-120"/>
                  </a:rPr>
                  <a:t>元素化合价升高，此时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体现还原性。</a:t>
                </a:r>
                <a:endParaRPr lang="en-US" altLang="zh-CN" sz="2200" dirty="0"/>
              </a:p>
            </p:txBody>
          </p:sp>
        </mc:Choice>
        <mc:Fallback xmlns="">
          <p:sp>
            <p:nvSpPr>
              <p:cNvPr id="5" name="QB_7_AS.84_1#aa11c94db?vopoq=1&amp;pid=9be975969&amp;color=0,0,0&amp;vtp=1&amp;bbb=1"/>
              <p:cNvSpPr>
                <a:spLocks noRot="1" noChangeAspect="1" noMove="1" noResize="1" noEditPoints="1" noAdjustHandles="1" noChangeArrowheads="1" noChangeShapeType="1" noTextEdit="1"/>
              </p:cNvSpPr>
              <p:nvPr/>
            </p:nvSpPr>
            <p:spPr>
              <a:xfrm>
                <a:off x="722376" y="2735014"/>
                <a:ext cx="11133138" cy="425260"/>
              </a:xfrm>
              <a:prstGeom prst="rect">
                <a:avLst/>
              </a:prstGeom>
              <a:blipFill>
                <a:blip r:embed="rId5"/>
                <a:stretch>
                  <a:fillRect l="-1533" b="-4202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85_1#014d30a00?vopoq=1&amp;pid=9be975969&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(2)预测</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具有还原性</a:t>
                </a:r>
                <a:r>
                  <a:rPr lang="en-US" altLang="zh-CN" sz="2000" b="0" i="0">
                    <a:solidFill>
                      <a:srgbClr val="000000"/>
                    </a:solidFill>
                    <a:latin typeface="微软雅黑" pitchFamily="34" charset="0"/>
                    <a:ea typeface="微软雅黑" pitchFamily="34" charset="-122"/>
                    <a:cs typeface="微软雅黑" pitchFamily="34" charset="-120"/>
                  </a:rPr>
                  <a:t>，预测依据是</a:t>
                </a:r>
                <a:r>
                  <a:rPr lang="en-US" altLang="zh-CN" sz="2000" i="0">
                    <a:solidFill>
                      <a:srgbClr val="000000"/>
                    </a:solidFill>
                    <a:latin typeface="SimSun" pitchFamily="34" charset="0"/>
                    <a:ea typeface="SimSun" pitchFamily="34" charset="-122"/>
                    <a:cs typeface="SimSun" pitchFamily="34" charset="-120"/>
                  </a:rPr>
                  <a:t>_______________________________</a:t>
                </a:r>
                <a:r>
                  <a:rPr lang="en-US" altLang="zh-CN" sz="2000" b="0" i="0">
                    <a:solidFill>
                      <a:srgbClr val="000000"/>
                    </a:solidFill>
                    <a:latin typeface="微软雅黑" pitchFamily="34" charset="0"/>
                    <a:ea typeface="微软雅黑" pitchFamily="34" charset="-122"/>
                    <a:cs typeface="微软雅黑" pitchFamily="34" charset="-120"/>
                  </a:rPr>
                  <a:t>，因此可以与酸性</a:t>
                </a:r>
              </a:p>
              <a:p>
                <a:pPr latinLnBrk="1">
                  <a:lnSpc>
                    <a:spcPts val="3500"/>
                  </a:lnSpc>
                </a:pP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溶液反应。</a:t>
                </a:r>
                <a:endParaRPr lang="en-US" altLang="zh-CN" sz="2000" dirty="0">
                  <a:solidFill>
                    <a:srgbClr val="000000"/>
                  </a:solidFill>
                </a:endParaRPr>
              </a:p>
            </p:txBody>
          </p:sp>
        </mc:Choice>
        <mc:Fallback xmlns="">
          <p:sp>
            <p:nvSpPr>
              <p:cNvPr id="2" name="QB_7_BD.85_1#014d30a00?vopoq=1&amp;pid=9be975969&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a:blip r:embed="rId3"/>
                <a:stretch>
                  <a:fillRect l="-1474" b="-1773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7_AN.86_1#014d30a00.blank?vopoq=1&amp;pid=9be975969&amp;color=0,0,0&amp;vpa=31&amp;vtp=1&amp;bbb=1"/>
              <p:cNvSpPr/>
              <p:nvPr/>
            </p:nvSpPr>
            <p:spPr>
              <a:xfrm>
                <a:off x="4903280" y="1020259"/>
                <a:ext cx="3957066" cy="303784"/>
              </a:xfrm>
              <a:prstGeom prst="rect">
                <a:avLst/>
              </a:prstGeom>
              <a:noFill/>
              <a:ln/>
            </p:spPr>
            <p:txBody>
              <a:bodyPr wrap="none" lIns="0" tIns="0" rIns="0" bIns="0" rtlCol="0" anchor="t"/>
              <a:lstStyle/>
              <a:p>
                <a:pPr algn="ctr" latinLnBrk="1">
                  <a:lnSpc>
                    <a:spcPts val="25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𝐅𝐞𝐂𝐥</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oMath>
                </a14:m>
                <a:r>
                  <a:rPr lang="en-US" altLang="zh-CN" sz="2000" b="1" i="0" dirty="0">
                    <a:solidFill>
                      <a:srgbClr val="00B050"/>
                    </a:solidFill>
                    <a:latin typeface="微软雅黑" pitchFamily="34" charset="0"/>
                    <a:ea typeface="微软雅黑" pitchFamily="34" charset="-122"/>
                    <a:cs typeface="微软雅黑" pitchFamily="34" charset="-120"/>
                  </a:rPr>
                  <a:t>中铁元素为</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oMath>
                </a14:m>
                <a:r>
                  <a:rPr lang="en-US" altLang="zh-CN" sz="2000" b="1" i="0" dirty="0">
                    <a:solidFill>
                      <a:srgbClr val="00B050"/>
                    </a:solidFill>
                    <a:latin typeface="微软雅黑" pitchFamily="34" charset="0"/>
                    <a:ea typeface="微软雅黑" pitchFamily="34" charset="-122"/>
                    <a:cs typeface="微软雅黑" pitchFamily="34" charset="-120"/>
                  </a:rPr>
                  <a:t>价，可以升高</a:t>
                </a:r>
                <a:endParaRPr lang="en-US" altLang="zh-CN" sz="100" dirty="0">
                  <a:solidFill>
                    <a:srgbClr val="00B050"/>
                  </a:solidFill>
                </a:endParaRPr>
              </a:p>
            </p:txBody>
          </p:sp>
        </mc:Choice>
        <mc:Fallback xmlns="">
          <p:sp>
            <p:nvSpPr>
              <p:cNvPr id="3" name="QB_7_AN.86_1#014d30a00.blank?vopoq=1&amp;pid=9be975969&amp;color=0,0,0&amp;vpa=31&amp;vtp=1&amp;bbb=1"/>
              <p:cNvSpPr>
                <a:spLocks noRot="1" noChangeAspect="1" noMove="1" noResize="1" noEditPoints="1" noAdjustHandles="1" noChangeArrowheads="1" noChangeShapeType="1" noTextEdit="1"/>
              </p:cNvSpPr>
              <p:nvPr/>
            </p:nvSpPr>
            <p:spPr>
              <a:xfrm>
                <a:off x="4903280" y="1020259"/>
                <a:ext cx="3957066" cy="303784"/>
              </a:xfrm>
              <a:prstGeom prst="rect">
                <a:avLst/>
              </a:prstGeom>
              <a:blipFill>
                <a:blip r:embed="rId4"/>
                <a:stretch>
                  <a:fillRect l="-154" t="-28000" r="-1849" b="-500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7_AS.87_1#014d30a00?vopoq=1&amp;pid=9be975969&amp;color=0,0,0&amp;vtp=1&amp;bbb=1&amp;hb=1"/>
              <p:cNvSpPr/>
              <p:nvPr/>
            </p:nvSpPr>
            <p:spPr>
              <a:xfrm>
                <a:off x="722376" y="1834202"/>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元素的最高价为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+3</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元素化合价为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oMath>
                </a14:m>
                <a:r>
                  <a:rPr lang="en-US" altLang="zh-CN" sz="2000" b="0" i="0" dirty="0">
                    <a:solidFill>
                      <a:srgbClr val="000000"/>
                    </a:solidFill>
                    <a:latin typeface="微软雅黑" pitchFamily="34" charset="0"/>
                    <a:ea typeface="微软雅黑" pitchFamily="34" charset="-122"/>
                    <a:cs typeface="微软雅黑" pitchFamily="34" charset="-120"/>
                  </a:rPr>
                  <a:t>，化合价可以升高，所以预测</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具有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还原性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4" name="QB_7_AS.87_1#014d30a00?vopoq=1&amp;pid=9be975969&amp;color=0,0,0&amp;vtp=1&amp;bbb=1&amp;hb=1"/>
              <p:cNvSpPr>
                <a:spLocks noRot="1" noChangeAspect="1" noMove="1" noResize="1" noEditPoints="1" noAdjustHandles="1" noChangeArrowheads="1" noChangeShapeType="1" noTextEdit="1"/>
              </p:cNvSpPr>
              <p:nvPr/>
            </p:nvSpPr>
            <p:spPr>
              <a:xfrm>
                <a:off x="722376" y="1834202"/>
                <a:ext cx="10753344" cy="907034"/>
              </a:xfrm>
              <a:prstGeom prst="rect">
                <a:avLst/>
              </a:prstGeom>
              <a:blipFill>
                <a:blip r:embed="rId5"/>
                <a:stretch>
                  <a:fillRect l="-1587" r="-1190" b="-1610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p:sp>
        <p:nvSpPr>
          <p:cNvPr id="2" name="QO_7_BD.88_1#04505dcab?sp=1&amp;vopoq=1&amp;pid=9be975969&amp;color=0,0,0&amp;vtp=1&amp;bt=1&amp;bbb=1"/>
          <p:cNvSpPr/>
          <p:nvPr/>
        </p:nvSpPr>
        <p:spPr>
          <a:xfrm>
            <a:off x="722376" y="972000"/>
            <a:ext cx="10753344" cy="360934"/>
          </a:xfrm>
          <a:prstGeom prst="rect">
            <a:avLst/>
          </a:prstGeom>
          <a:noFill/>
          <a:ln/>
        </p:spPr>
        <p:txBody>
          <a:bodyPr wrap="none" lIns="0" tIns="0" rIns="0" bIns="0" rtlCol="0" anchor="t"/>
          <a:lstStyle/>
          <a:p>
            <a:pPr algn="l" latinLnBrk="1">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(3)进行如下实验操作：</a:t>
            </a:r>
            <a:endParaRPr lang="en-US" altLang="zh-CN" sz="2000" dirty="0">
              <a:solidFill>
                <a:srgbClr val="000000"/>
              </a:solidFill>
            </a:endParaRPr>
          </a:p>
        </p:txBody>
      </p:sp>
      <mc:AlternateContent xmlns:mc="http://schemas.openxmlformats.org/markup-compatibility/2006" xmlns:a14="http://schemas.microsoft.com/office/drawing/2010/main">
        <mc:Choice Requires="a14">
          <p:graphicFrame>
            <p:nvGraphicFramePr>
              <p:cNvPr id="68" name="QO_7_BD.88_2#04505dcab?colgroup=4,9,25&amp;vopoq=1&amp;pid=9be975969&amp;color=0,0,0&amp;vtp=1&amp;bbb=1"/>
              <p:cNvGraphicFramePr>
                <a:graphicFrameLocks noGrp="1"/>
              </p:cNvGraphicFramePr>
              <p:nvPr>
                <p:extLst>
                  <p:ext uri="{D42A27DB-BD31-4B8C-83A1-F6EECF244321}">
                    <p14:modId xmlns:p14="http://schemas.microsoft.com/office/powerpoint/2010/main" val="1508780622"/>
                  </p:ext>
                </p:extLst>
              </p:nvPr>
            </p:nvGraphicFramePr>
            <p:xfrm>
              <a:off x="722376" y="1470729"/>
              <a:ext cx="10716768" cy="1751076"/>
            </p:xfrm>
            <a:graphic>
              <a:graphicData uri="http://schemas.openxmlformats.org/drawingml/2006/table">
                <a:tbl>
                  <a:tblPr/>
                  <a:tblGrid>
                    <a:gridCol w="1380744">
                      <a:extLst>
                        <a:ext uri="{9D8B030D-6E8A-4147-A177-3AD203B41FA5}">
                          <a16:colId xmlns:a16="http://schemas.microsoft.com/office/drawing/2014/main" val="20000"/>
                        </a:ext>
                      </a:extLst>
                    </a:gridCol>
                    <a:gridCol w="2679192">
                      <a:extLst>
                        <a:ext uri="{9D8B030D-6E8A-4147-A177-3AD203B41FA5}">
                          <a16:colId xmlns:a16="http://schemas.microsoft.com/office/drawing/2014/main" val="20001"/>
                        </a:ext>
                      </a:extLst>
                    </a:gridCol>
                    <a:gridCol w="6656832">
                      <a:extLst>
                        <a:ext uri="{9D8B030D-6E8A-4147-A177-3AD203B41FA5}">
                          <a16:colId xmlns:a16="http://schemas.microsoft.com/office/drawing/2014/main" val="20002"/>
                        </a:ext>
                      </a:extLst>
                    </a:gridCol>
                  </a:tblGrid>
                  <a:tr h="437769">
                    <a:tc rowSpan="4">
                      <a:txBody>
                        <a:bodyPr/>
                        <a:lstStyle/>
                        <a:p>
                          <a:pPr algn="ctr" latinLnBrk="1" hangingPunct="0">
                            <a:lnSpc>
                              <a:spcPts val="7100"/>
                            </a:lnSpc>
                          </a:pPr>
                          <a:r>
                            <a:rPr lang="en-US" altLang="zh-CN" sz="40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序号</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操作</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37769">
                    <a:tc vMerge="1">
                      <a:txBody>
                        <a:bodyPr/>
                        <a:lstStyle/>
                        <a:p>
                          <a:endParaRPr lang="zh-CN"/>
                        </a:p>
                      </a:txBody>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ⅰ</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滴加</a:t>
                          </a:r>
                          <a14:m>
                            <m:oMath xmlns:m="http://schemas.openxmlformats.org/officeDocument/2006/math">
                              <m:r>
                                <m:rPr>
                                  <m:sty m:val="p"/>
                                </m:rP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37769">
                    <a:tc vMerge="1">
                      <a:txBody>
                        <a:bodyPr/>
                        <a:lstStyle/>
                        <a:p>
                          <a:endParaRPr lang="zh-CN"/>
                        </a:p>
                      </a:txBody>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ⅱ</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加入少量锌粉</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37769">
                    <a:tc vMerge="1">
                      <a:txBody>
                        <a:bodyPr/>
                        <a:lstStyle/>
                        <a:p>
                          <a:endParaRPr lang="zh-CN"/>
                        </a:p>
                      </a:txBody>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ⅲ</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滴加酸性</a:t>
                          </a:r>
                          <a14:m>
                            <m:oMath xmlns:m="http://schemas.openxmlformats.org/officeDocument/2006/math">
                              <m:sSub>
                                <m:sSubPr>
                                  <m:ctrlPr>
                                    <a:rPr lang="en-US" altLang="zh-CN" sz="2000" b="0" i="1" spc="-100"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KMnO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Choice>
        <mc:Fallback xmlns="">
          <p:graphicFrame>
            <p:nvGraphicFramePr>
              <p:cNvPr id="68" name="QO_7_BD.88_2#04505dcab?colgroup=4,9,25&amp;vopoq=1&amp;pid=9be975969&amp;color=0,0,0&amp;vtp=1&amp;bbb=1"/>
              <p:cNvGraphicFramePr>
                <a:graphicFrameLocks noGrp="1"/>
              </p:cNvGraphicFramePr>
              <p:nvPr>
                <p:extLst>
                  <p:ext uri="{D42A27DB-BD31-4B8C-83A1-F6EECF244321}">
                    <p14:modId xmlns:p14="http://schemas.microsoft.com/office/powerpoint/2010/main" val="1508780622"/>
                  </p:ext>
                </p:extLst>
              </p:nvPr>
            </p:nvGraphicFramePr>
            <p:xfrm>
              <a:off x="722376" y="1470729"/>
              <a:ext cx="10716768" cy="1751076"/>
            </p:xfrm>
            <a:graphic>
              <a:graphicData uri="http://schemas.openxmlformats.org/drawingml/2006/table">
                <a:tbl>
                  <a:tblPr/>
                  <a:tblGrid>
                    <a:gridCol w="1380744">
                      <a:extLst>
                        <a:ext uri="{9D8B030D-6E8A-4147-A177-3AD203B41FA5}">
                          <a16:colId xmlns:a16="http://schemas.microsoft.com/office/drawing/2014/main" val="20000"/>
                        </a:ext>
                      </a:extLst>
                    </a:gridCol>
                    <a:gridCol w="2679192">
                      <a:extLst>
                        <a:ext uri="{9D8B030D-6E8A-4147-A177-3AD203B41FA5}">
                          <a16:colId xmlns:a16="http://schemas.microsoft.com/office/drawing/2014/main" val="20001"/>
                        </a:ext>
                      </a:extLst>
                    </a:gridCol>
                    <a:gridCol w="6656832">
                      <a:extLst>
                        <a:ext uri="{9D8B030D-6E8A-4147-A177-3AD203B41FA5}">
                          <a16:colId xmlns:a16="http://schemas.microsoft.com/office/drawing/2014/main" val="20002"/>
                        </a:ext>
                      </a:extLst>
                    </a:gridCol>
                  </a:tblGrid>
                  <a:tr h="437769">
                    <a:tc rowSpan="4">
                      <a:txBody>
                        <a:bodyPr/>
                        <a:lstStyle/>
                        <a:p>
                          <a:pPr algn="ctr" latinLnBrk="1" hangingPunct="0">
                            <a:lnSpc>
                              <a:spcPts val="7100"/>
                            </a:lnSpc>
                          </a:pPr>
                          <a:r>
                            <a:rPr lang="en-US" altLang="zh-CN" sz="40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序号</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操作</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37769">
                    <a:tc vMerge="1">
                      <a:txBody>
                        <a:bodyPr/>
                        <a:lstStyle/>
                        <a:p>
                          <a:endParaRPr lang="zh-CN"/>
                        </a:p>
                      </a:txBody>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ⅰ</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61025" t="-101389" r="-183" b="-223611"/>
                          </a:stretch>
                        </a:blipFill>
                      </a:tcPr>
                    </a:tc>
                    <a:extLst>
                      <a:ext uri="{0D108BD9-81ED-4DB2-BD59-A6C34878D82A}">
                        <a16:rowId xmlns:a16="http://schemas.microsoft.com/office/drawing/2014/main" val="10001"/>
                      </a:ext>
                    </a:extLst>
                  </a:tr>
                  <a:tr h="437769">
                    <a:tc vMerge="1">
                      <a:txBody>
                        <a:bodyPr/>
                        <a:lstStyle/>
                        <a:p>
                          <a:endParaRPr lang="zh-CN"/>
                        </a:p>
                      </a:txBody>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ⅱ</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加入少量锌粉</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37769">
                    <a:tc vMerge="1">
                      <a:txBody>
                        <a:bodyPr/>
                        <a:lstStyle/>
                        <a:p>
                          <a:endParaRPr lang="zh-CN"/>
                        </a:p>
                      </a:txBody>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ⅲ</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61025" t="-301389" r="-183" b="-23611"/>
                          </a:stretch>
                        </a:blipFill>
                      </a:tcPr>
                    </a:tc>
                    <a:extLst>
                      <a:ext uri="{0D108BD9-81ED-4DB2-BD59-A6C34878D82A}">
                        <a16:rowId xmlns:a16="http://schemas.microsoft.com/office/drawing/2014/main" val="10003"/>
                      </a:ext>
                    </a:extLst>
                  </a:tr>
                </a:tbl>
              </a:graphicData>
            </a:graphic>
          </p:graphicFrame>
        </mc:Fallback>
      </mc:AlternateContent>
      <p:pic>
        <p:nvPicPr>
          <p:cNvPr id="4" name="QO_7_BD.88_3#04505dcab.table_image?tii=5&amp;vopoq=1&amp;pid=9be975969&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120140" y="1943931"/>
            <a:ext cx="585216" cy="8046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B_8_BD.89_1#1422bb959?vopoq=1&amp;pid=04505dcab&amp;color=0,0,0&amp;vtp=1&amp;bbb=1&amp;hb=1"/>
              <p:cNvSpPr/>
              <p:nvPr/>
            </p:nvSpPr>
            <p:spPr>
              <a:xfrm>
                <a:off x="722376" y="3350329"/>
                <a:ext cx="10753344" cy="786003"/>
              </a:xfrm>
              <a:prstGeom prst="rect">
                <a:avLst/>
              </a:prstGeom>
              <a:noFill/>
              <a:ln/>
            </p:spPr>
            <p:txBody>
              <a:bodyPr wrap="none" lIns="0" tIns="0" rIns="0" bIns="0" rtlCol="0" anchor="t"/>
              <a:lstStyle/>
              <a:p>
                <a:pPr algn="l" latinLnBrk="1">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①</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ⅰ</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中的现象是产生白色沉淀，迅速变为灰绿色，最终变为红褐色</a:t>
                </a:r>
                <a:r>
                  <a:rPr lang="en-US" altLang="zh-CN" sz="2000" b="0" i="0">
                    <a:solidFill>
                      <a:srgbClr val="000000"/>
                    </a:solidFill>
                    <a:latin typeface="微软雅黑" pitchFamily="34" charset="0"/>
                    <a:ea typeface="微软雅黑" pitchFamily="34" charset="-122"/>
                    <a:cs typeface="微软雅黑" pitchFamily="34" charset="-120"/>
                  </a:rPr>
                  <a:t>，用化学方程式表示产生该现</a:t>
                </a:r>
              </a:p>
              <a:p>
                <a:pPr latinLnBrk="1">
                  <a:lnSpc>
                    <a:spcPts val="3200"/>
                  </a:lnSpc>
                </a:pPr>
                <a:r>
                  <a:rPr lang="en-US" altLang="zh-CN" sz="2000" b="0" i="0">
                    <a:solidFill>
                      <a:srgbClr val="000000"/>
                    </a:solidFill>
                    <a:latin typeface="微软雅黑" pitchFamily="34" charset="0"/>
                    <a:ea typeface="微软雅黑" pitchFamily="34" charset="-122"/>
                    <a:cs typeface="微软雅黑" pitchFamily="34" charset="-120"/>
                  </a:rPr>
                  <a:t>象的原因：</a:t>
                </a:r>
                <a:r>
                  <a:rPr lang="en-US" altLang="zh-CN" sz="2000" i="0">
                    <a:solidFill>
                      <a:srgbClr val="000000"/>
                    </a:solidFill>
                    <a:latin typeface="SimSun" pitchFamily="34" charset="0"/>
                    <a:ea typeface="SimSun" pitchFamily="34" charset="-122"/>
                    <a:cs typeface="SimSun" pitchFamily="34" charset="-120"/>
                  </a:rPr>
                  <a:t>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i="0">
                    <a:solidFill>
                      <a:srgbClr val="000000"/>
                    </a:solidFill>
                    <a:latin typeface="SimSun" pitchFamily="34" charset="0"/>
                    <a:ea typeface="SimSun" pitchFamily="34" charset="-122"/>
                    <a:cs typeface="SimSun" pitchFamily="34" charset="-120"/>
                  </a:rPr>
                  <a:t>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5" name="QB_8_BD.89_1#1422bb959?vopoq=1&amp;pid=04505dcab&amp;color=0,0,0&amp;vtp=1&amp;bbb=1&amp;hb=1"/>
              <p:cNvSpPr>
                <a:spLocks noRot="1" noChangeAspect="1" noMove="1" noResize="1" noEditPoints="1" noAdjustHandles="1" noChangeArrowheads="1" noChangeShapeType="1" noTextEdit="1"/>
              </p:cNvSpPr>
              <p:nvPr/>
            </p:nvSpPr>
            <p:spPr>
              <a:xfrm>
                <a:off x="722376" y="3350329"/>
                <a:ext cx="10753344" cy="786003"/>
              </a:xfrm>
              <a:prstGeom prst="rect">
                <a:avLst/>
              </a:prstGeom>
              <a:blipFill>
                <a:blip r:embed="rId5"/>
                <a:stretch>
                  <a:fillRect l="-1474" t="-775" r="-1984" b="-1938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B_8_AN.90_1#1422bb959.blank?vopoq=1&amp;pid=04505dcab&amp;color=0,0,0&amp;vpa=32&amp;vtp=1&amp;bbb=1&amp;rh=26.38504"/>
              <p:cNvSpPr/>
              <p:nvPr/>
            </p:nvSpPr>
            <p:spPr>
              <a:xfrm>
                <a:off x="2016188" y="3757935"/>
                <a:ext cx="4534345" cy="333566"/>
              </a:xfrm>
              <a:prstGeom prst="rect">
                <a:avLst/>
              </a:prstGeom>
              <a:noFill/>
              <a:ln/>
            </p:spPr>
            <p:txBody>
              <a:bodyPr wrap="none" lIns="0" tIns="0" rIns="0" bIns="0" rtlCol="0" anchor="t"/>
              <a:lstStyle/>
              <a:p>
                <a:pPr algn="ctr" latinLnBrk="1">
                  <a:lnSpc>
                    <a:spcPts val="2700"/>
                  </a:lnSpc>
                </a:pPr>
                <a14:m>
                  <m:oMath xmlns:m="http://schemas.openxmlformats.org/officeDocument/2006/math">
                    <m:d>
                      <m:dPr>
                        <m:begChr m:val=""/>
                        <m:endChr m:val=""/>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dPr>
                      <m:e>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𝐅𝐞𝐂𝐥</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𝟐𝐍𝐚𝐎𝐇</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𝐅𝐞</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𝐎𝐇</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𝟐𝐍𝐚𝐂𝐥</m:t>
                        </m:r>
                      </m:e>
                    </m:d>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6" name="QB_8_AN.90_1#1422bb959.blank?vopoq=1&amp;pid=04505dcab&amp;color=0,0,0&amp;vpa=32&amp;vtp=1&amp;bbb=1&amp;rh=26.38504"/>
              <p:cNvSpPr>
                <a:spLocks noRot="1" noChangeAspect="1" noMove="1" noResize="1" noEditPoints="1" noAdjustHandles="1" noChangeArrowheads="1" noChangeShapeType="1" noTextEdit="1"/>
              </p:cNvSpPr>
              <p:nvPr/>
            </p:nvSpPr>
            <p:spPr>
              <a:xfrm>
                <a:off x="2016188" y="3757935"/>
                <a:ext cx="4534345" cy="333566"/>
              </a:xfrm>
              <a:prstGeom prst="rect">
                <a:avLst/>
              </a:prstGeom>
              <a:blipFill>
                <a:blip r:embed="rId6"/>
                <a:stretch>
                  <a:fillRect l="-672" r="-672" b="-2909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B_8_AN.91_1#1422bb959.blank?vopoq=1&amp;pid=04505dcab&amp;color=0,0,0&amp;vpa=33&amp;vtp=1&amp;bbb=1"/>
              <p:cNvSpPr/>
              <p:nvPr/>
            </p:nvSpPr>
            <p:spPr>
              <a:xfrm>
                <a:off x="6816789" y="3757935"/>
                <a:ext cx="4446270" cy="333566"/>
              </a:xfrm>
              <a:prstGeom prst="rect">
                <a:avLst/>
              </a:prstGeom>
              <a:noFill/>
              <a:ln/>
            </p:spPr>
            <p:txBody>
              <a:bodyPr wrap="none" lIns="0" tIns="0" rIns="0" bIns="0" rtlCol="0" anchor="t"/>
              <a:lstStyle/>
              <a:p>
                <a:pPr algn="ctr" latinLnBrk="1">
                  <a:lnSpc>
                    <a:spcPts val="27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𝟒𝐅𝐞</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𝐎𝐇</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𝐎</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𝟒𝐅𝐞</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𝐎𝐇</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sub>
                    </m:sSub>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7" name="QB_8_AN.91_1#1422bb959.blank?vopoq=1&amp;pid=04505dcab&amp;color=0,0,0&amp;vpa=33&amp;vtp=1&amp;bbb=1"/>
              <p:cNvSpPr>
                <a:spLocks noRot="1" noChangeAspect="1" noMove="1" noResize="1" noEditPoints="1" noAdjustHandles="1" noChangeArrowheads="1" noChangeShapeType="1" noTextEdit="1"/>
              </p:cNvSpPr>
              <p:nvPr/>
            </p:nvSpPr>
            <p:spPr>
              <a:xfrm>
                <a:off x="6816789" y="3757935"/>
                <a:ext cx="4446270" cy="333566"/>
              </a:xfrm>
              <a:prstGeom prst="rect">
                <a:avLst/>
              </a:prstGeom>
              <a:blipFill>
                <a:blip r:embed="rId7"/>
                <a:stretch>
                  <a:fillRect l="-548" b="-2909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B_8_AS.92_1#1422bb959?vopoq=1&amp;pid=04505dcab&amp;color=0,0,0&amp;vtp=1&amp;bbb=1&amp;hb=1"/>
              <p:cNvSpPr/>
              <p:nvPr/>
            </p:nvSpPr>
            <p:spPr>
              <a:xfrm>
                <a:off x="722376" y="4137729"/>
                <a:ext cx="10753344" cy="1314641"/>
              </a:xfrm>
              <a:prstGeom prst="rect">
                <a:avLst/>
              </a:prstGeom>
              <a:noFill/>
              <a:ln/>
            </p:spPr>
            <p:txBody>
              <a:bodyPr wrap="none" lIns="0" tIns="0" rIns="0" bIns="0" rtlCol="0" anchor="t"/>
              <a:lstStyle/>
              <a:p>
                <a:pPr algn="l" latinLnBrk="1">
                  <a:lnSpc>
                    <a:spcPts val="36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ⅰ</m:t>
                    </m:r>
                  </m:oMath>
                </a14:m>
                <a:r>
                  <a:rPr lang="en-US" altLang="zh-CN" sz="20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溶液和氢氧化钠溶液反应产生白色沉淀</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和氯化钠</a:t>
                </a:r>
                <a:r>
                  <a:rPr lang="en-US" altLang="zh-CN" sz="2000" b="0" i="0">
                    <a:solidFill>
                      <a:srgbClr val="000000"/>
                    </a:solidFill>
                    <a:latin typeface="微软雅黑" pitchFamily="34" charset="0"/>
                    <a:ea typeface="微软雅黑" pitchFamily="34" charset="-122"/>
                    <a:cs typeface="微软雅黑" pitchFamily="34" charset="-120"/>
                  </a:rPr>
                  <a:t>，反应的化学方程式为</a:t>
                </a:r>
              </a:p>
              <a:p>
                <a:pPr latinLnBrk="1">
                  <a:lnSpc>
                    <a:spcPts val="3600"/>
                  </a:lnSpc>
                </a:pPr>
                <a14:m>
                  <m:oMath xmlns:m="http://schemas.openxmlformats.org/officeDocument/2006/math">
                    <m:d>
                      <m:dPr>
                        <m:begChr m:val=""/>
                        <m:endChr m:val=""/>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e>
                    </m:d>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被氧气氧化为</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，迅速变为灰绿色</a:t>
                </a:r>
                <a:r>
                  <a:rPr lang="en-US" altLang="zh-CN" sz="2000" b="0" i="0">
                    <a:solidFill>
                      <a:srgbClr val="000000"/>
                    </a:solidFill>
                    <a:latin typeface="微软雅黑" pitchFamily="34" charset="0"/>
                    <a:ea typeface="微软雅黑" pitchFamily="34" charset="-122"/>
                    <a:cs typeface="微软雅黑" pitchFamily="34" charset="-120"/>
                  </a:rPr>
                  <a:t>，最终</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变为红褐色</a:t>
                </a:r>
                <a:r>
                  <a:rPr lang="en-US" altLang="zh-CN" sz="2000" b="0" i="0" dirty="0">
                    <a:solidFill>
                      <a:srgbClr val="000000"/>
                    </a:solidFill>
                    <a:latin typeface="微软雅黑" pitchFamily="34" charset="0"/>
                    <a:ea typeface="微软雅黑" pitchFamily="34" charset="-122"/>
                    <a:cs typeface="微软雅黑" pitchFamily="34" charset="-120"/>
                  </a:rPr>
                  <a:t>，反应的化学方程式为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4</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4</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8" name="QB_8_AS.92_1#1422bb959?vopoq=1&amp;pid=04505dcab&amp;color=0,0,0&amp;vtp=1&amp;bbb=1&amp;hb=1"/>
              <p:cNvSpPr>
                <a:spLocks noRot="1" noChangeAspect="1" noMove="1" noResize="1" noEditPoints="1" noAdjustHandles="1" noChangeArrowheads="1" noChangeShapeType="1" noTextEdit="1"/>
              </p:cNvSpPr>
              <p:nvPr/>
            </p:nvSpPr>
            <p:spPr>
              <a:xfrm>
                <a:off x="722376" y="4137729"/>
                <a:ext cx="10753344" cy="1314641"/>
              </a:xfrm>
              <a:prstGeom prst="rect">
                <a:avLst/>
              </a:prstGeom>
              <a:blipFill>
                <a:blip r:embed="rId8"/>
                <a:stretch>
                  <a:fillRect l="-1587" t="-930" r="-737" b="-10698"/>
                </a:stretch>
              </a:blipFill>
              <a:ln/>
            </p:spPr>
            <p:txBody>
              <a:bodyPr/>
              <a:lstStyle/>
              <a:p>
                <a:r>
                  <a:rPr lang="zh-CN" altLang="en-US">
                    <a:noFill/>
                  </a:rPr>
                  <a:t> </a:t>
                </a:r>
              </a:p>
            </p:txBody>
          </p:sp>
        </mc:Fallback>
      </mc:AlternateContent>
      <p:sp>
        <p:nvSpPr>
          <p:cNvPr id="9" name="QB_8_BD.93_1#e31027b9d?vopoq=1&amp;pid=04505dcab&amp;color=0,0,0&amp;vtp=1&amp;bbb=1"/>
          <p:cNvSpPr/>
          <p:nvPr/>
        </p:nvSpPr>
        <p:spPr>
          <a:xfrm>
            <a:off x="722376" y="5464943"/>
            <a:ext cx="10753344" cy="786003"/>
          </a:xfrm>
          <a:prstGeom prst="rect">
            <a:avLst/>
          </a:prstGeom>
          <a:noFill/>
          <a:ln/>
        </p:spPr>
        <p:txBody>
          <a:bodyPr wrap="none" lIns="0" tIns="0" rIns="0" bIns="0" rtlCol="0" anchor="t"/>
          <a:lstStyle/>
          <a:p>
            <a:pPr algn="l" latinLnBrk="1">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②</a:t>
            </a:r>
            <a:r>
              <a:rPr lang="en-US" altLang="zh-CN" sz="2000" b="0" i="0">
                <a:solidFill>
                  <a:srgbClr val="000000"/>
                </a:solidFill>
                <a:latin typeface="微软雅黑" pitchFamily="34" charset="0"/>
                <a:ea typeface="微软雅黑" pitchFamily="34" charset="-122"/>
                <a:cs typeface="微软雅黑" pitchFamily="34" charset="-120"/>
              </a:rPr>
              <a:t>ⅱ中反应的离子方程式是</a:t>
            </a:r>
            <a:r>
              <a:rPr lang="en-US" altLang="zh-CN" sz="2000" i="0">
                <a:solidFill>
                  <a:srgbClr val="000000"/>
                </a:solidFill>
                <a:latin typeface="SimSun" pitchFamily="34" charset="0"/>
                <a:ea typeface="SimSun" pitchFamily="34" charset="-122"/>
                <a:cs typeface="SimSun" pitchFamily="34" charset="-120"/>
              </a:rPr>
              <a:t>_______________________</a:t>
            </a:r>
            <a:r>
              <a:rPr lang="en-US" altLang="zh-CN" sz="2000" b="0" i="0">
                <a:solidFill>
                  <a:srgbClr val="000000"/>
                </a:solidFill>
                <a:latin typeface="微软雅黑" pitchFamily="34" charset="0"/>
                <a:ea typeface="微软雅黑" pitchFamily="34" charset="-122"/>
                <a:cs typeface="微软雅黑" pitchFamily="34" charset="-120"/>
              </a:rPr>
              <a:t>。</a:t>
            </a:r>
          </a:p>
          <a:p>
            <a:pPr marL="0" marR="0" lvl="0" indent="0" defTabSz="914400" rtl="0" eaLnBrk="1" fontAlgn="auto" latinLnBrk="1" hangingPunct="1">
              <a:lnSpc>
                <a:spcPts val="32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③ⅲ中的现象是</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10" name="QB_8_AN.94_1#e31027b9d.blank?vopoq=1&amp;pid=04505dcab&amp;color=0,0,0&amp;vpa=34&amp;vtp=1&amp;bbb=1"/>
              <p:cNvSpPr/>
              <p:nvPr/>
            </p:nvSpPr>
            <p:spPr>
              <a:xfrm>
                <a:off x="3781489" y="5456243"/>
                <a:ext cx="2920238" cy="333566"/>
              </a:xfrm>
              <a:prstGeom prst="rect">
                <a:avLst/>
              </a:prstGeom>
              <a:noFill/>
              <a:ln/>
            </p:spPr>
            <p:txBody>
              <a:bodyPr wrap="none" lIns="0" tIns="0" rIns="0" bIns="0" rtlCol="0" anchor="t"/>
              <a:lstStyle/>
              <a:p>
                <a:pPr algn="ctr" latinLnBrk="1">
                  <a:lnSpc>
                    <a:spcPts val="27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𝐙𝐧</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𝐅𝐞</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𝐙𝐧</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𝐅𝐞</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10" name="QB_8_AN.94_1#e31027b9d.blank?vopoq=1&amp;pid=04505dcab&amp;color=0,0,0&amp;vpa=34&amp;vtp=1&amp;bbb=1"/>
              <p:cNvSpPr>
                <a:spLocks noRot="1" noChangeAspect="1" noMove="1" noResize="1" noEditPoints="1" noAdjustHandles="1" noChangeArrowheads="1" noChangeShapeType="1" noTextEdit="1"/>
              </p:cNvSpPr>
              <p:nvPr/>
            </p:nvSpPr>
            <p:spPr>
              <a:xfrm>
                <a:off x="3781489" y="5456243"/>
                <a:ext cx="2920238" cy="333566"/>
              </a:xfrm>
              <a:prstGeom prst="rect">
                <a:avLst/>
              </a:prstGeom>
              <a:blipFill>
                <a:blip r:embed="rId9"/>
                <a:stretch>
                  <a:fillRect l="-835" r="-835" b="-2181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2" name="QB_8_AN.96_1#e31027b9d.blank?vopoq=1&amp;pid=04505dcab&amp;color=0,0,0&amp;vpa=35&amp;vtp=1&amp;bbb=1"/>
              <p:cNvSpPr/>
              <p:nvPr/>
            </p:nvSpPr>
            <p:spPr>
              <a:xfrm>
                <a:off x="2471801" y="5901061"/>
                <a:ext cx="2563241" cy="303784"/>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酸性</a:t>
                </a: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𝐊𝐌𝐧𝐎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𝟒</m:t>
                        </m:r>
                      </m:sub>
                    </m:sSub>
                  </m:oMath>
                </a14:m>
                <a:r>
                  <a:rPr lang="en-US" altLang="zh-CN" sz="2000" b="1" i="0" dirty="0">
                    <a:solidFill>
                      <a:srgbClr val="00B050"/>
                    </a:solidFill>
                    <a:latin typeface="微软雅黑" pitchFamily="34" charset="0"/>
                    <a:ea typeface="微软雅黑" pitchFamily="34" charset="-122"/>
                    <a:cs typeface="微软雅黑" pitchFamily="34" charset="-120"/>
                  </a:rPr>
                  <a:t>溶液褪色</a:t>
                </a:r>
                <a:endParaRPr lang="en-US" altLang="zh-CN" sz="2000" dirty="0">
                  <a:solidFill>
                    <a:srgbClr val="00B050"/>
                  </a:solidFill>
                </a:endParaRPr>
              </a:p>
            </p:txBody>
          </p:sp>
        </mc:Choice>
        <mc:Fallback xmlns="">
          <p:sp>
            <p:nvSpPr>
              <p:cNvPr id="12" name="QB_8_AN.96_1#e31027b9d.blank?vopoq=1&amp;pid=04505dcab&amp;color=0,0,0&amp;vpa=35&amp;vtp=1&amp;bbb=1"/>
              <p:cNvSpPr>
                <a:spLocks noRot="1" noChangeAspect="1" noMove="1" noResize="1" noEditPoints="1" noAdjustHandles="1" noChangeArrowheads="1" noChangeShapeType="1" noTextEdit="1"/>
              </p:cNvSpPr>
              <p:nvPr/>
            </p:nvSpPr>
            <p:spPr>
              <a:xfrm>
                <a:off x="2471801" y="5901061"/>
                <a:ext cx="2563241" cy="303784"/>
              </a:xfrm>
              <a:prstGeom prst="rect">
                <a:avLst/>
              </a:prstGeom>
              <a:blipFill>
                <a:blip r:embed="rId10"/>
                <a:stretch>
                  <a:fillRect l="-2613" t="-28000" r="-2613" b="-5000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Effect transition="in" filter="fade">
                                      <p:cBhvr>
                                        <p:cTn id="29" dur="500"/>
                                        <p:tgtEl>
                                          <p:spTgt spid="8">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xEl>
                                              <p:pRg st="2" end="2"/>
                                            </p:txEl>
                                          </p:spTgt>
                                        </p:tgtEl>
                                        <p:attrNameLst>
                                          <p:attrName>style.visibility</p:attrName>
                                        </p:attrNameLst>
                                      </p:cBhvr>
                                      <p:to>
                                        <p:strVal val="visible"/>
                                      </p:to>
                                    </p:set>
                                    <p:animEffect transition="in" filter="fade">
                                      <p:cBhvr>
                                        <p:cTn id="32" dur="500"/>
                                        <p:tgtEl>
                                          <p:spTgt spid="8">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bg/>
                                          </p:spTgt>
                                        </p:tgtEl>
                                        <p:attrNameLst>
                                          <p:attrName>style.visibility</p:attrName>
                                        </p:attrNameLst>
                                      </p:cBhvr>
                                      <p:to>
                                        <p:strVal val="visible"/>
                                      </p:to>
                                    </p:set>
                                    <p:animEffect transition="in" filter="fade">
                                      <p:cBhvr>
                                        <p:cTn id="37" dur="500"/>
                                        <p:tgtEl>
                                          <p:spTgt spid="10">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0">
                                            <p:txEl>
                                              <p:pRg st="0" end="0"/>
                                            </p:txEl>
                                          </p:spTgt>
                                        </p:tgtEl>
                                        <p:attrNameLst>
                                          <p:attrName>style.visibility</p:attrName>
                                        </p:attrNameLst>
                                      </p:cBhvr>
                                      <p:to>
                                        <p:strVal val="visible"/>
                                      </p:to>
                                    </p:set>
                                    <p:animEffect transition="in" filter="fade">
                                      <p:cBhvr>
                                        <p:cTn id="40" dur="500"/>
                                        <p:tgtEl>
                                          <p:spTgt spid="10">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2">
                                            <p:bg/>
                                          </p:spTgt>
                                        </p:tgtEl>
                                        <p:attrNameLst>
                                          <p:attrName>style.visibility</p:attrName>
                                        </p:attrNameLst>
                                      </p:cBhvr>
                                      <p:to>
                                        <p:strVal val="visible"/>
                                      </p:to>
                                    </p:set>
                                    <p:animEffect transition="in" filter="fade">
                                      <p:cBhvr>
                                        <p:cTn id="45" dur="500"/>
                                        <p:tgtEl>
                                          <p:spTgt spid="12">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2">
                                            <p:txEl>
                                              <p:pRg st="0" end="0"/>
                                            </p:txEl>
                                          </p:spTgt>
                                        </p:tgtEl>
                                        <p:attrNameLst>
                                          <p:attrName>style.visibility</p:attrName>
                                        </p:attrNameLst>
                                      </p:cBhvr>
                                      <p:to>
                                        <p:strVal val="visible"/>
                                      </p:to>
                                    </p:set>
                                    <p:animEffect transition="in" filter="fade">
                                      <p:cBhvr>
                                        <p:cTn id="48"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P spid="8" grpId="0" build="p" animBg="1"/>
      <p:bldP spid="10" grpId="0" build="p" animBg="1"/>
      <p:bldP spid="12"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name="Slide 68&amp;si=6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97_1#48c4afe23?sp=1&amp;vopoq=1&amp;pid=9be975969&amp;color=0,0,0&amp;vtp=1&amp;bt=1&amp;bbb=1&amp;hb=1"/>
              <p:cNvSpPr/>
              <p:nvPr/>
            </p:nvSpPr>
            <p:spPr>
              <a:xfrm>
                <a:off x="722376" y="972000"/>
                <a:ext cx="10753344" cy="17702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(4)某同学认为ⅲ中现象并不能证明</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具有还原性，他的理由有二：</a:t>
                </a:r>
                <a:r>
                  <a:rPr lang="en-US" altLang="zh-CN" sz="2000" b="0" i="0">
                    <a:solidFill>
                      <a:srgbClr val="000000"/>
                    </a:solidFill>
                    <a:latin typeface="微软雅黑" pitchFamily="34" charset="0"/>
                    <a:ea typeface="微软雅黑" pitchFamily="34" charset="-122"/>
                    <a:cs typeface="微软雅黑" pitchFamily="34" charset="-120"/>
                  </a:rPr>
                  <a:t>①将酸性高锰酸钾溶液稀释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也可能产生该现象；②</a:t>
                </a:r>
                <a:r>
                  <a:rPr lang="en-US" altLang="zh-CN" sz="2000" i="0">
                    <a:solidFill>
                      <a:srgbClr val="000000"/>
                    </a:solidFill>
                    <a:latin typeface="SimSun" pitchFamily="34" charset="0"/>
                    <a:ea typeface="SimSun" pitchFamily="34" charset="-122"/>
                    <a:cs typeface="SimSun" pitchFamily="34" charset="-120"/>
                  </a:rPr>
                  <a:t>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为证实该反应中</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确实被氧化</a:t>
                </a:r>
                <a:r>
                  <a:rPr lang="en-US" altLang="zh-CN" sz="2000" b="0" i="0">
                    <a:solidFill>
                      <a:srgbClr val="000000"/>
                    </a:solidFill>
                    <a:latin typeface="微软雅黑" pitchFamily="34" charset="0"/>
                    <a:ea typeface="微软雅黑" pitchFamily="34" charset="-122"/>
                    <a:cs typeface="微软雅黑" pitchFamily="34" charset="-120"/>
                  </a:rPr>
                  <a:t>，需要在反应后的溶液中加入试剂</a:t>
                </a: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微软雅黑" pitchFamily="34" charset="0"/>
                    <a:ea typeface="微软雅黑" pitchFamily="34" charset="-122"/>
                    <a:cs typeface="微软雅黑" pitchFamily="34" charset="-120"/>
                  </a:rPr>
                  <a:t>，观察到的现象</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是</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B_7_BD.97_1#48c4afe23?sp=1&amp;vopoq=1&amp;pid=9be975969&amp;color=0,0,0&amp;vtp=1&amp;bt=1&amp;bbb=1&amp;hb=1"/>
              <p:cNvSpPr>
                <a:spLocks noRot="1" noChangeAspect="1" noMove="1" noResize="1" noEditPoints="1" noAdjustHandles="1" noChangeArrowheads="1" noChangeShapeType="1" noTextEdit="1"/>
              </p:cNvSpPr>
              <p:nvPr/>
            </p:nvSpPr>
            <p:spPr>
              <a:xfrm>
                <a:off x="722376" y="972000"/>
                <a:ext cx="10753344" cy="1770253"/>
              </a:xfrm>
              <a:prstGeom prst="rect">
                <a:avLst/>
              </a:prstGeom>
              <a:blipFill>
                <a:blip r:embed="rId3"/>
                <a:stretch>
                  <a:fillRect l="-1474" r="-1417" b="-859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7_AN.98_1#48c4afe23.blank?vopoq=1&amp;pid=9be975969&amp;color=0,0,0&amp;vpa=36&amp;vtp=1&amp;bbb=1"/>
              <p:cNvSpPr/>
              <p:nvPr/>
            </p:nvSpPr>
            <p:spPr>
              <a:xfrm>
                <a:off x="3233801" y="1486604"/>
                <a:ext cx="4211066" cy="303784"/>
              </a:xfrm>
              <a:prstGeom prst="rect">
                <a:avLst/>
              </a:prstGeom>
              <a:noFill/>
              <a:ln/>
            </p:spPr>
            <p:txBody>
              <a:bodyPr wrap="none" lIns="0" tIns="0" rIns="0" bIns="0" rtlCol="0" anchor="t"/>
              <a:lstStyle/>
              <a:p>
                <a:pPr algn="ctr" latinLnBrk="1">
                  <a:lnSpc>
                    <a:spcPts val="25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𝐅𝐞𝐂𝐥</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oMath>
                </a14:m>
                <a:r>
                  <a:rPr lang="en-US" altLang="zh-CN" sz="2000" b="1" i="0" dirty="0">
                    <a:solidFill>
                      <a:srgbClr val="00B050"/>
                    </a:solidFill>
                    <a:latin typeface="微软雅黑" pitchFamily="34" charset="0"/>
                    <a:ea typeface="微软雅黑" pitchFamily="34" charset="-122"/>
                    <a:cs typeface="微软雅黑" pitchFamily="34" charset="-120"/>
                  </a:rPr>
                  <a:t>中氯元素为</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𝟏</m:t>
                    </m:r>
                  </m:oMath>
                </a14:m>
                <a:r>
                  <a:rPr lang="en-US" altLang="zh-CN" sz="2000" b="1" i="0" dirty="0">
                    <a:solidFill>
                      <a:srgbClr val="00B050"/>
                    </a:solidFill>
                    <a:latin typeface="微软雅黑" pitchFamily="34" charset="0"/>
                    <a:ea typeface="微软雅黑" pitchFamily="34" charset="-122"/>
                    <a:cs typeface="微软雅黑" pitchFamily="34" charset="-120"/>
                  </a:rPr>
                  <a:t>价，具有还原性</a:t>
                </a:r>
                <a:endParaRPr lang="en-US" altLang="zh-CN" sz="100" dirty="0">
                  <a:solidFill>
                    <a:srgbClr val="00B050"/>
                  </a:solidFill>
                </a:endParaRPr>
              </a:p>
            </p:txBody>
          </p:sp>
        </mc:Choice>
        <mc:Fallback xmlns="">
          <p:sp>
            <p:nvSpPr>
              <p:cNvPr id="3" name="QB_7_AN.98_1#48c4afe23.blank?vopoq=1&amp;pid=9be975969&amp;color=0,0,0&amp;vpa=36&amp;vtp=1&amp;bbb=1"/>
              <p:cNvSpPr>
                <a:spLocks noRot="1" noChangeAspect="1" noMove="1" noResize="1" noEditPoints="1" noAdjustHandles="1" noChangeArrowheads="1" noChangeShapeType="1" noTextEdit="1"/>
              </p:cNvSpPr>
              <p:nvPr/>
            </p:nvSpPr>
            <p:spPr>
              <a:xfrm>
                <a:off x="3233801" y="1486604"/>
                <a:ext cx="4211066" cy="303784"/>
              </a:xfrm>
              <a:prstGeom prst="rect">
                <a:avLst/>
              </a:prstGeom>
              <a:blipFill>
                <a:blip r:embed="rId4"/>
                <a:stretch>
                  <a:fillRect l="-145" t="-28000" r="-1737" b="-480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7_AN.99_1#48c4afe23.blank?vopoq=1&amp;pid=9be975969&amp;color=0,0,0&amp;vpa=37&amp;vtp=1&amp;bbb=1"/>
              <p:cNvSpPr/>
              <p:nvPr/>
            </p:nvSpPr>
            <p:spPr>
              <a:xfrm>
                <a:off x="8103680" y="1952948"/>
                <a:ext cx="1327150" cy="303784"/>
              </a:xfrm>
              <a:prstGeom prst="rect">
                <a:avLst/>
              </a:prstGeom>
              <a:noFill/>
              <a:ln/>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𝐊𝐒𝐂𝐍</m:t>
                    </m:r>
                  </m:oMath>
                </a14:m>
                <a:r>
                  <a:rPr lang="en-US" altLang="zh-CN" sz="2000" b="1" i="0" dirty="0">
                    <a:solidFill>
                      <a:srgbClr val="00B050"/>
                    </a:solidFill>
                    <a:latin typeface="微软雅黑" pitchFamily="34" charset="0"/>
                    <a:ea typeface="微软雅黑" pitchFamily="34" charset="-122"/>
                    <a:cs typeface="微软雅黑" pitchFamily="34" charset="-120"/>
                  </a:rPr>
                  <a:t>溶液</a:t>
                </a:r>
                <a:endParaRPr lang="en-US" altLang="zh-CN" sz="100" dirty="0">
                  <a:solidFill>
                    <a:srgbClr val="00B050"/>
                  </a:solidFill>
                </a:endParaRPr>
              </a:p>
            </p:txBody>
          </p:sp>
        </mc:Choice>
        <mc:Fallback xmlns="">
          <p:sp>
            <p:nvSpPr>
              <p:cNvPr id="4" name="QB_7_AN.99_1#48c4afe23.blank?vopoq=1&amp;pid=9be975969&amp;color=0,0,0&amp;vpa=37&amp;vtp=1&amp;bbb=1"/>
              <p:cNvSpPr>
                <a:spLocks noRot="1" noChangeAspect="1" noMove="1" noResize="1" noEditPoints="1" noAdjustHandles="1" noChangeArrowheads="1" noChangeShapeType="1" noTextEdit="1"/>
              </p:cNvSpPr>
              <p:nvPr/>
            </p:nvSpPr>
            <p:spPr>
              <a:xfrm>
                <a:off x="8103680" y="1952948"/>
                <a:ext cx="1327150" cy="303784"/>
              </a:xfrm>
              <a:prstGeom prst="rect">
                <a:avLst/>
              </a:prstGeom>
              <a:blipFill>
                <a:blip r:embed="rId5"/>
                <a:stretch>
                  <a:fillRect t="-28000" r="-5046" b="-50000"/>
                </a:stretch>
              </a:blipFill>
              <a:ln/>
            </p:spPr>
            <p:txBody>
              <a:bodyPr/>
              <a:lstStyle/>
              <a:p>
                <a:r>
                  <a:rPr lang="zh-CN" altLang="en-US">
                    <a:noFill/>
                  </a:rPr>
                  <a:t> </a:t>
                </a:r>
              </a:p>
            </p:txBody>
          </p:sp>
        </mc:Fallback>
      </mc:AlternateContent>
      <p:sp>
        <p:nvSpPr>
          <p:cNvPr id="5" name="QB_7_AN.100_1#48c4afe23.blank?vopoq=1&amp;pid=9be975969&amp;color=0,0,0&amp;vpa=38&amp;vtp=1&amp;bbb=1"/>
          <p:cNvSpPr/>
          <p:nvPr/>
        </p:nvSpPr>
        <p:spPr>
          <a:xfrm>
            <a:off x="985901" y="2299150"/>
            <a:ext cx="1454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溶液变红色</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6" name="QB_7_AS.101_1#48c4afe23?vopoq=1&amp;pid=9be975969&amp;color=0,0,0&amp;vtp=1&amp;bbb=1&amp;hb=1"/>
              <p:cNvSpPr/>
              <p:nvPr/>
            </p:nvSpPr>
            <p:spPr>
              <a:xfrm>
                <a:off x="722376" y="2747714"/>
                <a:ext cx="10753344" cy="906336"/>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确实被氧化，溶液中含有</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可与</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KSCN</m:t>
                    </m:r>
                  </m:oMath>
                </a14:m>
                <a:r>
                  <a:rPr lang="en-US" altLang="zh-CN" sz="2000" b="0" i="0" dirty="0">
                    <a:solidFill>
                      <a:srgbClr val="000000"/>
                    </a:solidFill>
                    <a:latin typeface="微软雅黑" pitchFamily="34" charset="0"/>
                    <a:ea typeface="微软雅黑" pitchFamily="34" charset="-122"/>
                    <a:cs typeface="微软雅黑" pitchFamily="34" charset="-120"/>
                  </a:rPr>
                  <a:t>反应生成红色的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SCN</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，在反应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后的溶液中加入试剂</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KSCN</m:t>
                    </m:r>
                  </m:oMath>
                </a14:m>
                <a:r>
                  <a:rPr lang="en-US" altLang="zh-CN" sz="2000" b="0" i="0" dirty="0">
                    <a:solidFill>
                      <a:srgbClr val="000000"/>
                    </a:solidFill>
                    <a:latin typeface="微软雅黑" pitchFamily="34" charset="0"/>
                    <a:ea typeface="微软雅黑" pitchFamily="34" charset="-122"/>
                    <a:cs typeface="微软雅黑" pitchFamily="34" charset="-120"/>
                  </a:rPr>
                  <a:t>溶液，观察到的现象为溶液变红，说明</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确实被氧化。</a:t>
                </a:r>
                <a:endParaRPr lang="en-US" altLang="zh-CN" sz="2200" dirty="0">
                  <a:solidFill>
                    <a:srgbClr val="000000"/>
                  </a:solidFill>
                </a:endParaRPr>
              </a:p>
            </p:txBody>
          </p:sp>
        </mc:Choice>
        <mc:Fallback xmlns="">
          <p:sp>
            <p:nvSpPr>
              <p:cNvPr id="6" name="QB_7_AS.101_1#48c4afe23?vopoq=1&amp;pid=9be975969&amp;color=0,0,0&amp;vtp=1&amp;bbb=1&amp;hb=1"/>
              <p:cNvSpPr>
                <a:spLocks noRot="1" noChangeAspect="1" noMove="1" noResize="1" noEditPoints="1" noAdjustHandles="1" noChangeArrowheads="1" noChangeShapeType="1" noTextEdit="1"/>
              </p:cNvSpPr>
              <p:nvPr/>
            </p:nvSpPr>
            <p:spPr>
              <a:xfrm>
                <a:off x="722376" y="2747714"/>
                <a:ext cx="10753344" cy="906336"/>
              </a:xfrm>
              <a:prstGeom prst="rect">
                <a:avLst/>
              </a:prstGeom>
              <a:blipFill>
                <a:blip r:embed="rId6"/>
                <a:stretch>
                  <a:fillRect l="-1587" b="-1689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79.xml><?xml version="1.0" encoding="utf-8"?>
<p:sld xmlns:a="http://schemas.openxmlformats.org/drawingml/2006/main" xmlns:r="http://schemas.openxmlformats.org/officeDocument/2006/relationships" xmlns:p="http://schemas.openxmlformats.org/presentationml/2006/main">
  <p:cSld name="Slide 69&amp;si=6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_BD#9c2d609a5?pid=9be975969&amp;color=0,0,0&amp;vtp=1&amp;bt=1&amp;bb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Ⅱ.探究</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溶液的性质。</a:t>
                </a:r>
                <a:endParaRPr lang="en-US" altLang="zh-CN" sz="2000" dirty="0">
                  <a:solidFill>
                    <a:srgbClr val="000000"/>
                  </a:solidFill>
                </a:endParaRP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小组同学进行如下实验操作并观察到对应现象</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P_7_BD#9c2d609a5?pid=9be975969&amp;color=0,0,0&amp;vtp=1&amp;bt=1&amp;bbb=1"/>
              <p:cNvSpPr>
                <a:spLocks noRot="1" noChangeAspect="1" noMove="1" noResize="1" noEditPoints="1" noAdjustHandles="1" noChangeArrowheads="1" noChangeShapeType="1" noTextEdit="1"/>
              </p:cNvSpPr>
              <p:nvPr/>
            </p:nvSpPr>
            <p:spPr>
              <a:xfrm>
                <a:off x="722376" y="972000"/>
                <a:ext cx="10753344" cy="856234"/>
              </a:xfrm>
              <a:prstGeom prst="rect">
                <a:avLst/>
              </a:prstGeom>
              <a:blipFill>
                <a:blip r:embed="rId3"/>
                <a:stretch>
                  <a:fillRect l="-1474" b="-1773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70" name="P_7_BD#9c2d609a5?colgroup=2,38&amp;pid=9be975969&amp;color=0,0,0&amp;vtp=1&amp;bbb=1"/>
              <p:cNvGraphicFramePr>
                <a:graphicFrameLocks noGrp="1"/>
              </p:cNvGraphicFramePr>
              <p:nvPr>
                <p:extLst>
                  <p:ext uri="{D42A27DB-BD31-4B8C-83A1-F6EECF244321}">
                    <p14:modId xmlns:p14="http://schemas.microsoft.com/office/powerpoint/2010/main" val="1325188829"/>
                  </p:ext>
                </p:extLst>
              </p:nvPr>
            </p:nvGraphicFramePr>
            <p:xfrm>
              <a:off x="722376" y="1957139"/>
              <a:ext cx="10698480" cy="2620391"/>
            </p:xfrm>
            <a:graphic>
              <a:graphicData uri="http://schemas.openxmlformats.org/drawingml/2006/table">
                <a:tbl>
                  <a:tblPr/>
                  <a:tblGrid>
                    <a:gridCol w="731520">
                      <a:extLst>
                        <a:ext uri="{9D8B030D-6E8A-4147-A177-3AD203B41FA5}">
                          <a16:colId xmlns:a16="http://schemas.microsoft.com/office/drawing/2014/main" val="20000"/>
                        </a:ext>
                      </a:extLst>
                    </a:gridCol>
                    <a:gridCol w="3758184">
                      <a:extLst>
                        <a:ext uri="{9D8B030D-6E8A-4147-A177-3AD203B41FA5}">
                          <a16:colId xmlns:a16="http://schemas.microsoft.com/office/drawing/2014/main" val="20001"/>
                        </a:ext>
                      </a:extLst>
                    </a:gridCol>
                    <a:gridCol w="1865376">
                      <a:extLst>
                        <a:ext uri="{9D8B030D-6E8A-4147-A177-3AD203B41FA5}">
                          <a16:colId xmlns:a16="http://schemas.microsoft.com/office/drawing/2014/main" val="20002"/>
                        </a:ext>
                      </a:extLst>
                    </a:gridCol>
                    <a:gridCol w="4343400">
                      <a:extLst>
                        <a:ext uri="{9D8B030D-6E8A-4147-A177-3AD203B41FA5}">
                          <a16:colId xmlns:a16="http://schemas.microsoft.com/office/drawing/2014/main" val="20003"/>
                        </a:ext>
                      </a:extLst>
                    </a:gridCol>
                  </a:tblGrid>
                  <a:tr h="219405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操作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17400"/>
                            </a:lnSpc>
                          </a:pPr>
                          <a:r>
                            <a:rPr lang="en-US" altLang="zh-CN" sz="97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______________________________________________________________________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ⅳ.溶液由棕黄色变为浅绿色</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.无明显现象</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.溶液变为红色</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而后红色褪去</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xmlns="">
          <p:graphicFrame>
            <p:nvGraphicFramePr>
              <p:cNvPr id="70" name="P_7_BD#9c2d609a5?colgroup=2,38&amp;pid=9be975969&amp;color=0,0,0&amp;vtp=1&amp;bbb=1"/>
              <p:cNvGraphicFramePr>
                <a:graphicFrameLocks noGrp="1"/>
              </p:cNvGraphicFramePr>
              <p:nvPr>
                <p:extLst>
                  <p:ext uri="{D42A27DB-BD31-4B8C-83A1-F6EECF244321}">
                    <p14:modId xmlns:p14="http://schemas.microsoft.com/office/powerpoint/2010/main" val="1325188829"/>
                  </p:ext>
                </p:extLst>
              </p:nvPr>
            </p:nvGraphicFramePr>
            <p:xfrm>
              <a:off x="722376" y="1957139"/>
              <a:ext cx="10698480" cy="2620391"/>
            </p:xfrm>
            <a:graphic>
              <a:graphicData uri="http://schemas.openxmlformats.org/drawingml/2006/table">
                <a:tbl>
                  <a:tblPr/>
                  <a:tblGrid>
                    <a:gridCol w="731520">
                      <a:extLst>
                        <a:ext uri="{9D8B030D-6E8A-4147-A177-3AD203B41FA5}">
                          <a16:colId xmlns:a16="http://schemas.microsoft.com/office/drawing/2014/main" val="20000"/>
                        </a:ext>
                      </a:extLst>
                    </a:gridCol>
                    <a:gridCol w="3758184">
                      <a:extLst>
                        <a:ext uri="{9D8B030D-6E8A-4147-A177-3AD203B41FA5}">
                          <a16:colId xmlns:a16="http://schemas.microsoft.com/office/drawing/2014/main" val="20001"/>
                        </a:ext>
                      </a:extLst>
                    </a:gridCol>
                    <a:gridCol w="1865376">
                      <a:extLst>
                        <a:ext uri="{9D8B030D-6E8A-4147-A177-3AD203B41FA5}">
                          <a16:colId xmlns:a16="http://schemas.microsoft.com/office/drawing/2014/main" val="20002"/>
                        </a:ext>
                      </a:extLst>
                    </a:gridCol>
                    <a:gridCol w="4343400">
                      <a:extLst>
                        <a:ext uri="{9D8B030D-6E8A-4147-A177-3AD203B41FA5}">
                          <a16:colId xmlns:a16="http://schemas.microsoft.com/office/drawing/2014/main" val="20003"/>
                        </a:ext>
                      </a:extLst>
                    </a:gridCol>
                  </a:tblGrid>
                  <a:tr h="219405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操作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17400"/>
                            </a:lnSpc>
                          </a:pPr>
                          <a:r>
                            <a:rPr lang="en-US" altLang="zh-CN" sz="97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______________________________________________________________________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ⅳ.溶液由棕黄色变为浅绿色</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41176" t="-515714" r="-233660" b="-4571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46424" t="-515714" r="-281" b="-45714"/>
                          </a:stretch>
                        </a:blipFill>
                      </a:tcPr>
                    </a:tc>
                    <a:extLst>
                      <a:ext uri="{0D108BD9-81ED-4DB2-BD59-A6C34878D82A}">
                        <a16:rowId xmlns:a16="http://schemas.microsoft.com/office/drawing/2014/main" val="10001"/>
                      </a:ext>
                    </a:extLst>
                  </a:tr>
                </a:tbl>
              </a:graphicData>
            </a:graphic>
          </p:graphicFrame>
        </mc:Fallback>
      </mc:AlternateContent>
      <p:pic>
        <p:nvPicPr>
          <p:cNvPr id="4" name="P_7_BD#9c2d609a5.table_image?tii=6&amp;pid=9be975969&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4475988" y="2075757"/>
            <a:ext cx="3922776" cy="19568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7_BD.102_1#7e54c2301?vopoq=1&amp;pid=9be975969&amp;color=0,0,0&amp;vtp=1&amp;bbb=1"/>
          <p:cNvSpPr/>
          <p:nvPr/>
        </p:nvSpPr>
        <p:spPr>
          <a:xfrm>
            <a:off x="722376" y="4713039"/>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ⅳ中反应的离子方程式是</a:t>
            </a:r>
            <a:r>
              <a:rPr lang="en-US" altLang="zh-CN" sz="2000" i="0">
                <a:solidFill>
                  <a:srgbClr val="000000"/>
                </a:solidFill>
                <a:latin typeface="SimSun" pitchFamily="34" charset="0"/>
                <a:ea typeface="SimSun" pitchFamily="34" charset="-122"/>
                <a:cs typeface="SimSun" pitchFamily="34" charset="-120"/>
              </a:rPr>
              <a:t>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6" name="QB_7_AN.103_1#7e54c2301.blank?vopoq=1&amp;pid=9be975969&amp;color=0,0,0&amp;vpa=39&amp;vtp=1&amp;bbb=1&amp;rh=26.38504"/>
              <p:cNvSpPr/>
              <p:nvPr/>
            </p:nvSpPr>
            <p:spPr>
              <a:xfrm>
                <a:off x="3870389" y="4713737"/>
                <a:ext cx="2594610" cy="333566"/>
              </a:xfrm>
              <a:prstGeom prst="rect">
                <a:avLst/>
              </a:prstGeom>
              <a:noFill/>
              <a:ln/>
            </p:spPr>
            <p:txBody>
              <a:bodyPr wrap="none" lIns="0" tIns="0" rIns="0" bIns="0" rtlCol="0" anchor="t"/>
              <a:lstStyle/>
              <a:p>
                <a:pPr algn="ctr" latinLnBrk="1">
                  <a:lnSpc>
                    <a:spcPts val="27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𝐅𝐞</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𝐅𝐞</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𝟑</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𝐅𝐞</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6" name="QB_7_AN.103_1#7e54c2301.blank?vopoq=1&amp;pid=9be975969&amp;color=0,0,0&amp;vpa=39&amp;vtp=1&amp;bbb=1&amp;rh=26.38504"/>
              <p:cNvSpPr>
                <a:spLocks noRot="1" noChangeAspect="1" noMove="1" noResize="1" noEditPoints="1" noAdjustHandles="1" noChangeArrowheads="1" noChangeShapeType="1" noTextEdit="1"/>
              </p:cNvSpPr>
              <p:nvPr/>
            </p:nvSpPr>
            <p:spPr>
              <a:xfrm>
                <a:off x="3870389" y="4713737"/>
                <a:ext cx="2594610" cy="333566"/>
              </a:xfrm>
              <a:prstGeom prst="rect">
                <a:avLst/>
              </a:prstGeom>
              <a:blipFill>
                <a:blip r:embed="rId6"/>
                <a:stretch>
                  <a:fillRect l="-939" b="-2181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32ec04de3?pid=da4c70533&amp;color=0,0,0&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铁的氧化物有三种：</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FeO</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。三种氧化物的异、同比较如表：</a:t>
                </a:r>
                <a:endParaRPr lang="en-US" altLang="zh-CN" sz="2000" dirty="0"/>
              </a:p>
            </p:txBody>
          </p:sp>
        </mc:Choice>
        <mc:Fallback xmlns="">
          <p:sp>
            <p:nvSpPr>
              <p:cNvPr id="2" name="P_6_BD#32ec04de3?pid=da4c70533&amp;color=0,0,0&amp;vtp=1&amp;bt=1&amp;bbb=1"/>
              <p:cNvSpPr>
                <a:spLocks noRot="1" noChangeAspect="1" noMove="1" noResize="1" noEditPoints="1" noAdjustHandles="1" noChangeArrowheads="1" noChangeShapeType="1" noTextEdit="1"/>
              </p:cNvSpPr>
              <p:nvPr/>
            </p:nvSpPr>
            <p:spPr>
              <a:xfrm>
                <a:off x="722376" y="972000"/>
                <a:ext cx="10753344" cy="399034"/>
              </a:xfrm>
              <a:prstGeom prst="rect">
                <a:avLst/>
              </a:prstGeom>
              <a:blipFill>
                <a:blip r:embed="rId3"/>
                <a:stretch>
                  <a:fillRect l="-1474" b="-378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0" name="P_6_BD#32ec04de3?colgroup=8,11,6,13&amp;pid=da4c70533&amp;color=0,0,0&amp;vtp=1&amp;bbb=1&amp;hb=1"/>
              <p:cNvGraphicFramePr>
                <a:graphicFrameLocks noGrp="1"/>
              </p:cNvGraphicFramePr>
              <p:nvPr>
                <p:extLst>
                  <p:ext uri="{D42A27DB-BD31-4B8C-83A1-F6EECF244321}">
                    <p14:modId xmlns:p14="http://schemas.microsoft.com/office/powerpoint/2010/main" val="2399056159"/>
                  </p:ext>
                </p:extLst>
              </p:nvPr>
            </p:nvGraphicFramePr>
            <p:xfrm>
              <a:off x="722376" y="1499939"/>
              <a:ext cx="10752656" cy="3685223"/>
            </p:xfrm>
            <a:graphic>
              <a:graphicData uri="http://schemas.openxmlformats.org/drawingml/2006/table">
                <a:tbl>
                  <a:tblPr/>
                  <a:tblGrid>
                    <a:gridCol w="2252774">
                      <a:extLst>
                        <a:ext uri="{9D8B030D-6E8A-4147-A177-3AD203B41FA5}">
                          <a16:colId xmlns:a16="http://schemas.microsoft.com/office/drawing/2014/main" val="20000"/>
                        </a:ext>
                      </a:extLst>
                    </a:gridCol>
                    <a:gridCol w="97400">
                      <a:extLst>
                        <a:ext uri="{9D8B030D-6E8A-4147-A177-3AD203B41FA5}">
                          <a16:colId xmlns:a16="http://schemas.microsoft.com/office/drawing/2014/main" val="20001"/>
                        </a:ext>
                      </a:extLst>
                    </a:gridCol>
                    <a:gridCol w="3070312">
                      <a:extLst>
                        <a:ext uri="{9D8B030D-6E8A-4147-A177-3AD203B41FA5}">
                          <a16:colId xmlns:a16="http://schemas.microsoft.com/office/drawing/2014/main" val="20002"/>
                        </a:ext>
                      </a:extLst>
                    </a:gridCol>
                    <a:gridCol w="1807669">
                      <a:extLst>
                        <a:ext uri="{9D8B030D-6E8A-4147-A177-3AD203B41FA5}">
                          <a16:colId xmlns:a16="http://schemas.microsoft.com/office/drawing/2014/main" val="20003"/>
                        </a:ext>
                      </a:extLst>
                    </a:gridCol>
                    <a:gridCol w="3524501">
                      <a:extLst>
                        <a:ext uri="{9D8B030D-6E8A-4147-A177-3AD203B41FA5}">
                          <a16:colId xmlns:a16="http://schemas.microsoft.com/office/drawing/2014/main" val="20004"/>
                        </a:ext>
                      </a:extLst>
                    </a:gridCol>
                  </a:tblGrid>
                  <a:tr h="421132">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化学式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ctr" latinLnBrk="1" hangingPunct="0">
                            <a:lnSpc>
                              <a:spcPts val="3000"/>
                            </a:lnSpc>
                          </a:pPr>
                          <a14:m>
                            <m:oMath xmlns:m="http://schemas.openxmlformats.org/officeDocument/2006/math">
                              <m:r>
                                <m:rPr>
                                  <m:sty m:val="p"/>
                                </m:rP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FeO</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1"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1"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1"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1"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俗名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铁红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磁性氧化铁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颜色</a:t>
                          </a:r>
                          <a:r>
                            <a:rPr lang="en-US" altLang="zh-CN" sz="2000" b="1" i="0" spc="-100">
                              <a:solidFill>
                                <a:srgbClr val="000000"/>
                              </a:solidFill>
                              <a:latin typeface="微软雅黑" pitchFamily="34" charset="0"/>
                              <a:ea typeface="微软雅黑" pitchFamily="34" charset="-122"/>
                              <a:cs typeface="微软雅黑" pitchFamily="34" charset="-120"/>
                            </a:rPr>
                            <a:t>、</a:t>
                          </a:r>
                          <a:r>
                            <a:rPr lang="en-US" altLang="zh-CN" sz="2000" b="1" i="0">
                              <a:solidFill>
                                <a:srgbClr val="000000"/>
                              </a:solidFill>
                              <a:latin typeface="微软雅黑" pitchFamily="34" charset="0"/>
                              <a:ea typeface="微软雅黑" pitchFamily="34" charset="-122"/>
                              <a:cs typeface="微软雅黑" pitchFamily="34" charset="-120"/>
                            </a:rPr>
                            <a:t>状态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黑色粉末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红棕色粉末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黑色晶体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93471">
                    <a:tc gridSpan="2">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元素化合价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14:m>
                            <m:oMath xmlns:m="http://schemas.openxmlformats.org/officeDocument/2006/math">
                              <m:f>
                                <m:f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m:t>
                                  </m:r>
                                </m:num>
                                <m:den>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den>
                              </m:f>
                            </m:oMath>
                          </a14:m>
                          <a:r>
                            <a:rPr lang="en-US" altLang="zh-CN" sz="2000" b="0" i="0" dirty="0">
                              <a:solidFill>
                                <a:srgbClr val="000000"/>
                              </a:solidFill>
                              <a:latin typeface="微软雅黑" pitchFamily="34" charset="0"/>
                              <a:ea typeface="微软雅黑" pitchFamily="34" charset="-122"/>
                              <a:cs typeface="微软雅黑" pitchFamily="34" charset="-120"/>
                            </a:rPr>
                            <a:t>的</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显</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oMath>
                          </a14:m>
                          <a:r>
                            <a:rPr lang="en-US" altLang="zh-CN" sz="2000" b="0" i="0" dirty="0">
                              <a:solidFill>
                                <a:srgbClr val="000000"/>
                              </a:solidFill>
                              <a:latin typeface="微软雅黑" pitchFamily="34" charset="0"/>
                              <a:ea typeface="微软雅黑" pitchFamily="34" charset="-122"/>
                              <a:cs typeface="微软雅黑" pitchFamily="34" charset="-120"/>
                            </a:rPr>
                            <a:t>价</a:t>
                          </a:r>
                          <a:r>
                            <a:rPr lang="en-US" altLang="zh-CN" sz="2000" b="0" i="0" spc="-10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f>
                                <m:f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num>
                                <m:den>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den>
                              </m:f>
                            </m:oMath>
                          </a14:m>
                          <a:r>
                            <a:rPr lang="en-US" altLang="zh-CN" sz="2000" b="0" i="0" dirty="0">
                              <a:solidFill>
                                <a:srgbClr val="000000"/>
                              </a:solidFill>
                              <a:latin typeface="微软雅黑" pitchFamily="34" charset="0"/>
                              <a:ea typeface="微软雅黑" pitchFamily="34" charset="-122"/>
                              <a:cs typeface="微软雅黑" pitchFamily="34" charset="-120"/>
                            </a:rPr>
                            <a:t>的</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显</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6339">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水溶性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gridSpan="3">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均不溶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4"/>
                      </a:ext>
                    </a:extLst>
                  </a:tr>
                  <a:tr h="1391603">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稳定性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在空气中受热迅速被氧</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化</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6</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2000">
                                                <a:solidFill>
                                                  <a:srgbClr val="000000"/>
                                                </a:solidFill>
                                                <a:latin typeface="Cambria Math" panose="02040503050406030204" pitchFamily="18" charset="0"/>
                                              </a:rPr>
                                              <m:t>   △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SimSun" pitchFamily="34" charset="0"/>
                              <a:ea typeface="SimSun" pitchFamily="34" charset="-122"/>
                              <a:cs typeface="SimSun" pitchFamily="34" charset="-120"/>
                            </a:rPr>
                            <a:t> </a:t>
                          </a:r>
                        </a:p>
                        <a:p>
                          <a:pPr marL="0" lvl="0" indent="0" algn="l"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稳定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5"/>
                      </a:ext>
                    </a:extLst>
                  </a:tr>
                </a:tbl>
              </a:graphicData>
            </a:graphic>
          </p:graphicFrame>
        </mc:Choice>
        <mc:Fallback xmlns="">
          <p:graphicFrame>
            <p:nvGraphicFramePr>
              <p:cNvPr id="10" name="P_6_BD#32ec04de3?colgroup=8,11,6,13&amp;pid=da4c70533&amp;color=0,0,0&amp;vtp=1&amp;bbb=1&amp;hb=1"/>
              <p:cNvGraphicFramePr>
                <a:graphicFrameLocks noGrp="1"/>
              </p:cNvGraphicFramePr>
              <p:nvPr>
                <p:extLst>
                  <p:ext uri="{D42A27DB-BD31-4B8C-83A1-F6EECF244321}">
                    <p14:modId xmlns:p14="http://schemas.microsoft.com/office/powerpoint/2010/main" val="2399056159"/>
                  </p:ext>
                </p:extLst>
              </p:nvPr>
            </p:nvGraphicFramePr>
            <p:xfrm>
              <a:off x="722376" y="1499939"/>
              <a:ext cx="10752656" cy="3685223"/>
            </p:xfrm>
            <a:graphic>
              <a:graphicData uri="http://schemas.openxmlformats.org/drawingml/2006/table">
                <a:tbl>
                  <a:tblPr/>
                  <a:tblGrid>
                    <a:gridCol w="2252774">
                      <a:extLst>
                        <a:ext uri="{9D8B030D-6E8A-4147-A177-3AD203B41FA5}">
                          <a16:colId xmlns:a16="http://schemas.microsoft.com/office/drawing/2014/main" val="20000"/>
                        </a:ext>
                      </a:extLst>
                    </a:gridCol>
                    <a:gridCol w="97400">
                      <a:extLst>
                        <a:ext uri="{9D8B030D-6E8A-4147-A177-3AD203B41FA5}">
                          <a16:colId xmlns:a16="http://schemas.microsoft.com/office/drawing/2014/main" val="20001"/>
                        </a:ext>
                      </a:extLst>
                    </a:gridCol>
                    <a:gridCol w="3070312">
                      <a:extLst>
                        <a:ext uri="{9D8B030D-6E8A-4147-A177-3AD203B41FA5}">
                          <a16:colId xmlns:a16="http://schemas.microsoft.com/office/drawing/2014/main" val="20002"/>
                        </a:ext>
                      </a:extLst>
                    </a:gridCol>
                    <a:gridCol w="1807669">
                      <a:extLst>
                        <a:ext uri="{9D8B030D-6E8A-4147-A177-3AD203B41FA5}">
                          <a16:colId xmlns:a16="http://schemas.microsoft.com/office/drawing/2014/main" val="20003"/>
                        </a:ext>
                      </a:extLst>
                    </a:gridCol>
                    <a:gridCol w="3524501">
                      <a:extLst>
                        <a:ext uri="{9D8B030D-6E8A-4147-A177-3AD203B41FA5}">
                          <a16:colId xmlns:a16="http://schemas.microsoft.com/office/drawing/2014/main" val="20004"/>
                        </a:ext>
                      </a:extLst>
                    </a:gridCol>
                  </a:tblGrid>
                  <a:tr h="421132">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化学式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76786" t="-1449" r="-173810" b="-779710"/>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01014" t="-1449" r="-195946" b="-779710"/>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05009" t="-1449" r="-173" b="-779710"/>
                          </a:stretch>
                        </a:blipFill>
                      </a:tcPr>
                    </a:tc>
                    <a:extLst>
                      <a:ext uri="{0D108BD9-81ED-4DB2-BD59-A6C34878D82A}">
                        <a16:rowId xmlns:a16="http://schemas.microsoft.com/office/drawing/2014/main" val="10000"/>
                      </a:ext>
                    </a:extLst>
                  </a:tr>
                  <a:tr h="426339">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俗名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铁红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磁性氧化铁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颜色</a:t>
                          </a:r>
                          <a:r>
                            <a:rPr lang="en-US" altLang="zh-CN" sz="2000" b="1" i="0" spc="-100">
                              <a:solidFill>
                                <a:srgbClr val="000000"/>
                              </a:solidFill>
                              <a:latin typeface="微软雅黑" pitchFamily="34" charset="0"/>
                              <a:ea typeface="微软雅黑" pitchFamily="34" charset="-122"/>
                              <a:cs typeface="微软雅黑" pitchFamily="34" charset="-120"/>
                            </a:rPr>
                            <a:t>、</a:t>
                          </a:r>
                          <a:r>
                            <a:rPr lang="en-US" altLang="zh-CN" sz="2000" b="1" i="0">
                              <a:solidFill>
                                <a:srgbClr val="000000"/>
                              </a:solidFill>
                              <a:latin typeface="微软雅黑" pitchFamily="34" charset="0"/>
                              <a:ea typeface="微软雅黑" pitchFamily="34" charset="-122"/>
                              <a:cs typeface="微软雅黑" pitchFamily="34" charset="-120"/>
                            </a:rPr>
                            <a:t>状态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黑色粉末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红棕色粉末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黑色晶体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93471">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59" t="-214286" r="-357513" b="-306122"/>
                          </a:stretch>
                        </a:blipFill>
                      </a:tcPr>
                    </a:tc>
                    <a:tc hMerge="1">
                      <a:txBody>
                        <a:bodyPr/>
                        <a:lstStyle/>
                        <a:p>
                          <a:endParaRPr lang="zh-CN"/>
                        </a:p>
                      </a:txBody>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76786" t="-214286" r="-173810" b="-30612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01014" t="-214286" r="-195946" b="-30612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05009" t="-214286" r="-173" b="-306122"/>
                          </a:stretch>
                        </a:blipFill>
                      </a:tcPr>
                    </a:tc>
                    <a:extLst>
                      <a:ext uri="{0D108BD9-81ED-4DB2-BD59-A6C34878D82A}">
                        <a16:rowId xmlns:a16="http://schemas.microsoft.com/office/drawing/2014/main" val="10003"/>
                      </a:ext>
                    </a:extLst>
                  </a:tr>
                  <a:tr h="426339">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水溶性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gridSpan="3">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均不溶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4"/>
                      </a:ext>
                    </a:extLst>
                  </a:tr>
                  <a:tr h="1391603">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稳定性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76786" t="-165789" r="-173810" b="-877"/>
                          </a:stretch>
                        </a:blipFill>
                      </a:tcPr>
                    </a:tc>
                    <a:tc gridSpan="2">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稳定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5"/>
                      </a:ext>
                    </a:extLst>
                  </a:tr>
                </a:tbl>
              </a:graphicData>
            </a:graphic>
          </p:graphicFrame>
        </mc:Fallback>
      </mc:AlternateContent>
    </p:spTree>
  </p:cSld>
  <p:clrMapOvr>
    <a:masterClrMapping/>
  </p:clrMapOvr>
  <p:transition>
    <p:fade/>
  </p:transition>
</p:sld>
</file>

<file path=ppt/slides/slide80.xml><?xml version="1.0" encoding="utf-8"?>
<p:sld xmlns:a="http://schemas.openxmlformats.org/drawingml/2006/main" xmlns:r="http://schemas.openxmlformats.org/officeDocument/2006/relationships" xmlns:p="http://schemas.openxmlformats.org/presentationml/2006/main">
  <p:cSld name="Slide 70&amp;si=7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104_1#adc45fe95?vopoq=1&amp;pid=9be975969&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中滴加氯水过程中</a:t>
                </a:r>
                <a:r>
                  <a:rPr lang="en-US" altLang="zh-CN" sz="2000" b="0" i="0">
                    <a:solidFill>
                      <a:srgbClr val="000000"/>
                    </a:solidFill>
                    <a:latin typeface="微软雅黑" pitchFamily="34" charset="0"/>
                    <a:ea typeface="微软雅黑" pitchFamily="34" charset="-122"/>
                    <a:cs typeface="微软雅黑" pitchFamily="34" charset="-120"/>
                  </a:rPr>
                  <a:t>，氯水反应的离子方程式是</a:t>
                </a:r>
                <a:r>
                  <a:rPr lang="en-US" altLang="zh-CN" sz="2000" i="0">
                    <a:solidFill>
                      <a:srgbClr val="000000"/>
                    </a:solidFill>
                    <a:latin typeface="SimSun" pitchFamily="34" charset="0"/>
                    <a:ea typeface="SimSun" pitchFamily="34" charset="-122"/>
                    <a:cs typeface="SimSun" pitchFamily="34" charset="-120"/>
                  </a:rPr>
                  <a:t>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B_7_BD.104_1#adc45fe95?vopoq=1&amp;pid=9be975969&amp;color=0,0,0&amp;vtp=1&amp;bt=1&amp;bbb=1"/>
              <p:cNvSpPr>
                <a:spLocks noRot="1" noChangeAspect="1" noMove="1" noResize="1" noEditPoints="1" noAdjustHandles="1" noChangeArrowheads="1" noChangeShapeType="1" noTextEdit="1"/>
              </p:cNvSpPr>
              <p:nvPr/>
            </p:nvSpPr>
            <p:spPr>
              <a:xfrm>
                <a:off x="722376" y="972000"/>
                <a:ext cx="10753344" cy="385953"/>
              </a:xfrm>
              <a:prstGeom prst="rect">
                <a:avLst/>
              </a:prstGeom>
              <a:blipFill>
                <a:blip r:embed="rId3"/>
                <a:stretch>
                  <a:fillRect l="-1474" t="-4688" b="-3906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7_AN.105_1#adc45fe95.blank?vopoq=1&amp;pid=9be975969&amp;color=0,0,0&amp;vpa=40&amp;vtp=1&amp;bbb=1&amp;rh=26.38504"/>
              <p:cNvSpPr/>
              <p:nvPr/>
            </p:nvSpPr>
            <p:spPr>
              <a:xfrm>
                <a:off x="6410388" y="970920"/>
                <a:ext cx="3498533" cy="333566"/>
              </a:xfrm>
              <a:prstGeom prst="rect">
                <a:avLst/>
              </a:prstGeom>
              <a:noFill/>
              <a:ln/>
            </p:spPr>
            <p:txBody>
              <a:bodyPr wrap="none" lIns="0" tIns="0" rIns="0" bIns="0" rtlCol="0" anchor="t"/>
              <a:lstStyle/>
              <a:p>
                <a:pPr algn="ctr" latinLnBrk="1">
                  <a:lnSpc>
                    <a:spcPts val="27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𝐅𝐞</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𝐂𝐥</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𝐅𝐞</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𝐂𝐥</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7_AN.105_1#adc45fe95.blank?vopoq=1&amp;pid=9be975969&amp;color=0,0,0&amp;vpa=40&amp;vtp=1&amp;bbb=1&amp;rh=26.38504"/>
              <p:cNvSpPr>
                <a:spLocks noRot="1" noChangeAspect="1" noMove="1" noResize="1" noEditPoints="1" noAdjustHandles="1" noChangeArrowheads="1" noChangeShapeType="1" noTextEdit="1"/>
              </p:cNvSpPr>
              <p:nvPr/>
            </p:nvSpPr>
            <p:spPr>
              <a:xfrm>
                <a:off x="6410388" y="970920"/>
                <a:ext cx="3498533" cy="333566"/>
              </a:xfrm>
              <a:prstGeom prst="rect">
                <a:avLst/>
              </a:prstGeom>
              <a:blipFill>
                <a:blip r:embed="rId4"/>
                <a:stretch>
                  <a:fillRect l="-873" b="-2181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P_7_BD#5e76216ef?pid=9be975969&amp;color=0,0,0&amp;vtp=1&amp;bt=1&amp;bbb=1">
                <a:extLst>
                  <a:ext uri="{FF2B5EF4-FFF2-40B4-BE49-F238E27FC236}">
                    <a16:creationId xmlns:a16="http://schemas.microsoft.com/office/drawing/2014/main" id="{ABF2E2D8-1E70-CAC6-D212-49159B988E4B}"/>
                  </a:ext>
                </a:extLst>
              </p:cNvPr>
              <p:cNvSpPr/>
              <p:nvPr/>
            </p:nvSpPr>
            <p:spPr>
              <a:xfrm>
                <a:off x="722376" y="1367478"/>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Ⅲ.小组同学探究</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ⅵ</m:t>
                    </m:r>
                  </m:oMath>
                </a14:m>
                <a:r>
                  <a:rPr lang="en-US" altLang="zh-CN" sz="2000" b="0" i="0" dirty="0">
                    <a:solidFill>
                      <a:srgbClr val="000000"/>
                    </a:solidFill>
                    <a:latin typeface="微软雅黑" pitchFamily="34" charset="0"/>
                    <a:ea typeface="微软雅黑" pitchFamily="34" charset="-122"/>
                    <a:cs typeface="微软雅黑" pitchFamily="34" charset="-120"/>
                  </a:rPr>
                  <a:t>中褪色原因，提出两种假设：</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a</m:t>
                    </m:r>
                  </m:oMath>
                </a14:m>
                <a:r>
                  <a:rPr lang="en-US" altLang="zh-CN" sz="2000" b="0" i="0" dirty="0">
                    <a:solidFill>
                      <a:srgbClr val="000000"/>
                    </a:solidFill>
                    <a:latin typeface="微软雅黑" pitchFamily="34" charset="0"/>
                    <a:ea typeface="微软雅黑" pitchFamily="34" charset="-122"/>
                    <a:cs typeface="微软雅黑" pitchFamily="34" charset="-120"/>
                  </a:rPr>
                  <a:t>.铁离子被氧化；</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b</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SCN</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被氧化。</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(7)分别向褪色后的溶液中滴加</a:t>
                </a:r>
                <a14:m>
                  <m:oMath xmlns:m="http://schemas.openxmlformats.org/officeDocument/2006/math">
                    <m:r>
                      <a:rPr kumimoji="0" lang="en-US" altLang="zh-CN" sz="2000" b="0" i="0" u="none" strike="noStrike" kern="1200" cap="none" spc="0" normalizeH="0" baseline="0" noProof="0" dirty="0" smtClean="0">
                        <a:ln>
                          <a:noFill/>
                        </a:ln>
                        <a:solidFill>
                          <a:srgbClr val="000000"/>
                        </a:solidFill>
                        <a:effectLst/>
                        <a:uLnTx/>
                        <a:uFillTx/>
                        <a:latin typeface="Cambria Math" panose="02040503050406030204" pitchFamily="18" charset="0"/>
                        <a:ea typeface="微软雅黑" pitchFamily="34" charset="-122"/>
                        <a:cs typeface="微软雅黑" pitchFamily="34" charset="-120"/>
                      </a:rPr>
                      <m:t>0.1 </m:t>
                    </m:r>
                    <m:r>
                      <m:rPr>
                        <m:sty m:val="p"/>
                      </m:rPr>
                      <a:rPr kumimoji="0" lang="en-US" altLang="zh-CN" sz="2000" b="0" i="0" u="none" strike="noStrike" kern="1200" cap="none" spc="0" normalizeH="0" baseline="0" noProof="0" dirty="0" smtClean="0">
                        <a:ln>
                          <a:noFill/>
                        </a:ln>
                        <a:solidFill>
                          <a:srgbClr val="000000"/>
                        </a:solidFill>
                        <a:effectLst/>
                        <a:uLnTx/>
                        <a:uFillTx/>
                        <a:latin typeface="Cambria Math" panose="02040503050406030204" pitchFamily="18" charset="0"/>
                        <a:ea typeface="微软雅黑" pitchFamily="34" charset="-122"/>
                        <a:cs typeface="微软雅黑" pitchFamily="34" charset="-120"/>
                      </a:rPr>
                      <m:t>mol</m:t>
                    </m:r>
                    <m:r>
                      <a:rPr kumimoji="0" lang="en-US" altLang="zh-CN" sz="2000" b="0" i="0" u="none" strike="noStrike" kern="1200" cap="none" spc="0" normalizeH="0" baseline="0" noProof="0" dirty="0" smtClean="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p>
                      <m:sSupPr>
                        <m:ctrlPr>
                          <a:rPr kumimoji="0" lang="en-US" altLang="zh-CN" sz="2000" b="0" i="1" u="none" strike="noStrike" kern="1200" cap="none" spc="0" normalizeH="0" baseline="0" noProof="0" dirty="0" smtClean="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L</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−1</m:t>
                        </m:r>
                      </m:sup>
                    </m:sSup>
                    <m:r>
                      <a:rPr kumimoji="0" lang="en-US" altLang="zh-CN" sz="2000" b="0" i="0" u="none" strike="noStrike" kern="1200" cap="none" spc="0" normalizeH="0" baseline="0" noProof="0" dirty="0" smtClean="0">
                        <a:ln>
                          <a:noFill/>
                        </a:ln>
                        <a:solidFill>
                          <a:srgbClr val="000000"/>
                        </a:solidFill>
                        <a:effectLst/>
                        <a:uLnTx/>
                        <a:uFillTx/>
                        <a:latin typeface="Cambria Math" panose="02040503050406030204" pitchFamily="18" charset="0"/>
                        <a:ea typeface="微软雅黑" pitchFamily="34" charset="-122"/>
                        <a:cs typeface="微软雅黑" pitchFamily="34" charset="-120"/>
                      </a:rPr>
                      <m:t> </m:t>
                    </m:r>
                    <m:sSub>
                      <m:sSubPr>
                        <m:ctrlPr>
                          <a:rPr kumimoji="0" lang="en-US" altLang="zh-CN" sz="2000" b="0" i="1" u="none" strike="noStrike" kern="1200" cap="none" spc="0" normalizeH="0" baseline="0" noProof="0" dirty="0" smtClean="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FeCl</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Sub>
                  </m:oMath>
                </a14:m>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溶液和</a:t>
                </a:r>
                <a14:m>
                  <m:oMath xmlns:m="http://schemas.openxmlformats.org/officeDocument/2006/math">
                    <m:r>
                      <m:rPr>
                        <m:sty m:val="p"/>
                      </m:rPr>
                      <a:rPr kumimoji="0" lang="en-US" altLang="zh-CN" sz="2000" b="0" i="0" u="none" strike="noStrike" kern="1200" cap="none" spc="0" normalizeH="0" baseline="0" noProof="0" dirty="0" smtClean="0">
                        <a:ln>
                          <a:noFill/>
                        </a:ln>
                        <a:solidFill>
                          <a:srgbClr val="000000"/>
                        </a:solidFill>
                        <a:effectLst/>
                        <a:uLnTx/>
                        <a:uFillTx/>
                        <a:latin typeface="Cambria Math" panose="02040503050406030204" pitchFamily="18" charset="0"/>
                        <a:ea typeface="微软雅黑" pitchFamily="34" charset="-122"/>
                        <a:cs typeface="微软雅黑" pitchFamily="34" charset="-120"/>
                      </a:rPr>
                      <m:t>KSCN</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溶液各1滴</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，观察到</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现象</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，得出结论：假设</a:t>
                </a:r>
                <a14:m>
                  <m:oMath xmlns:m="http://schemas.openxmlformats.org/officeDocument/2006/math">
                    <m:r>
                      <m:rPr>
                        <m:sty m:val="p"/>
                      </m:rPr>
                      <a:rPr kumimoji="0" lang="en-US" altLang="zh-CN" sz="2000" b="0" i="0" u="none" strike="noStrike" kern="1200" cap="none" spc="0" normalizeH="0" baseline="0" noProof="0" dirty="0" smtClean="0">
                        <a:ln>
                          <a:noFill/>
                        </a:ln>
                        <a:solidFill>
                          <a:srgbClr val="000000"/>
                        </a:solidFill>
                        <a:effectLst/>
                        <a:uLnTx/>
                        <a:uFillTx/>
                        <a:latin typeface="Cambria Math" panose="02040503050406030204" pitchFamily="18" charset="0"/>
                        <a:ea typeface="微软雅黑" pitchFamily="34" charset="-122"/>
                        <a:cs typeface="微软雅黑" pitchFamily="34" charset="-120"/>
                      </a:rPr>
                      <m:t>b</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成立。</a:t>
                </a:r>
                <a:endParaRPr lang="en-US" altLang="zh-CN" sz="2000" dirty="0">
                  <a:solidFill>
                    <a:srgbClr val="000000"/>
                  </a:solidFill>
                </a:endParaRPr>
              </a:p>
            </p:txBody>
          </p:sp>
        </mc:Choice>
        <mc:Fallback xmlns="">
          <p:sp>
            <p:nvSpPr>
              <p:cNvPr id="4" name="P_7_BD#5e76216ef?pid=9be975969&amp;color=0,0,0&amp;vtp=1&amp;bt=1&amp;bbb=1">
                <a:extLst>
                  <a:ext uri="{FF2B5EF4-FFF2-40B4-BE49-F238E27FC236}">
                    <a16:creationId xmlns:a16="http://schemas.microsoft.com/office/drawing/2014/main" id="{ABF2E2D8-1E70-CAC6-D212-49159B988E4B}"/>
                  </a:ext>
                </a:extLst>
              </p:cNvPr>
              <p:cNvSpPr>
                <a:spLocks noRot="1" noChangeAspect="1" noMove="1" noResize="1" noEditPoints="1" noAdjustHandles="1" noChangeArrowheads="1" noChangeShapeType="1" noTextEdit="1"/>
              </p:cNvSpPr>
              <p:nvPr/>
            </p:nvSpPr>
            <p:spPr>
              <a:xfrm>
                <a:off x="722376" y="1367478"/>
                <a:ext cx="10753344" cy="1300353"/>
              </a:xfrm>
              <a:prstGeom prst="rect">
                <a:avLst/>
              </a:prstGeom>
              <a:blipFill>
                <a:blip r:embed="rId5"/>
                <a:stretch>
                  <a:fillRect l="-1474" r="-1077" b="-1168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B_7_AN.107_1#5e76216ef.blank?vopoq=1&amp;pid=9be975969&amp;color=0,0,0&amp;vpa=41&amp;vtp=1&amp;bbb=1&amp;hb=1">
                <a:extLst>
                  <a:ext uri="{FF2B5EF4-FFF2-40B4-BE49-F238E27FC236}">
                    <a16:creationId xmlns:a16="http://schemas.microsoft.com/office/drawing/2014/main" id="{AB16DF39-B319-09C0-9EC7-06F32E99FE79}"/>
                  </a:ext>
                </a:extLst>
              </p:cNvPr>
              <p:cNvSpPr/>
              <p:nvPr/>
            </p:nvSpPr>
            <p:spPr>
              <a:xfrm>
                <a:off x="722377" y="1786578"/>
                <a:ext cx="10749631" cy="865759"/>
              </a:xfrm>
              <a:prstGeom prst="rect">
                <a:avLst/>
              </a:prstGeom>
              <a:noFill/>
              <a:ln/>
            </p:spPr>
            <p:txBody>
              <a:bodyPr wrap="square" lIns="0" tIns="0" rIns="0" bIns="0" rtlCol="0" anchor="t"/>
              <a:lstStyle/>
              <a:p>
                <a:pPr latinLnBrk="1">
                  <a:lnSpc>
                    <a:spcPct val="1500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滴加</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𝐊𝐒𝐂𝐍</m:t>
                    </m:r>
                  </m:oMath>
                </a14:m>
                <a:r>
                  <a:rPr lang="en-US" altLang="zh-CN" sz="2000" b="1" i="0">
                    <a:solidFill>
                      <a:srgbClr val="00B050"/>
                    </a:solidFill>
                    <a:latin typeface="微软雅黑" pitchFamily="34" charset="0"/>
                    <a:ea typeface="微软雅黑" pitchFamily="34" charset="-122"/>
                    <a:cs typeface="微软雅黑" pitchFamily="34" charset="-120"/>
                  </a:rPr>
                  <a:t>的溶液变红</a:t>
                </a:r>
                <a:endParaRPr lang="en-US" altLang="zh-CN" sz="2000" dirty="0">
                  <a:solidFill>
                    <a:srgbClr val="00B050"/>
                  </a:solidFill>
                </a:endParaRPr>
              </a:p>
            </p:txBody>
          </p:sp>
        </mc:Choice>
        <mc:Fallback xmlns="">
          <p:sp>
            <p:nvSpPr>
              <p:cNvPr id="6" name="QB_7_AN.107_1#5e76216ef.blank?vopoq=1&amp;pid=9be975969&amp;color=0,0,0&amp;vpa=41&amp;vtp=1&amp;bbb=1&amp;hb=1">
                <a:extLst>
                  <a:ext uri="{FF2B5EF4-FFF2-40B4-BE49-F238E27FC236}">
                    <a16:creationId xmlns:a16="http://schemas.microsoft.com/office/drawing/2014/main" id="{AB16DF39-B319-09C0-9EC7-06F32E99FE79}"/>
                  </a:ext>
                </a:extLst>
              </p:cNvPr>
              <p:cNvSpPr>
                <a:spLocks noRot="1" noChangeAspect="1" noMove="1" noResize="1" noEditPoints="1" noAdjustHandles="1" noChangeArrowheads="1" noChangeShapeType="1" noTextEdit="1"/>
              </p:cNvSpPr>
              <p:nvPr/>
            </p:nvSpPr>
            <p:spPr>
              <a:xfrm>
                <a:off x="722377" y="1786578"/>
                <a:ext cx="10749631" cy="865759"/>
              </a:xfrm>
              <a:prstGeom prst="rect">
                <a:avLst/>
              </a:prstGeom>
              <a:blipFill>
                <a:blip r:embed="rId6"/>
                <a:stretch>
                  <a:fillRect l="-1475" b="-1760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81.xml><?xml version="1.0" encoding="utf-8"?>
<p:sld xmlns:a="http://schemas.openxmlformats.org/drawingml/2006/main" xmlns:r="http://schemas.openxmlformats.org/officeDocument/2006/relationships" xmlns:p="http://schemas.openxmlformats.org/presentationml/2006/main">
  <p:cSld name="Slide 72&amp;si=7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108_1#c636854cc?vopoq=1&amp;pid=9be975969&amp;color=0,0,0&amp;vtp=1&amp;bt=1&amp;bbb=1&amp;hb=1"/>
              <p:cNvSpPr/>
              <p:nvPr/>
            </p:nvSpPr>
            <p:spPr>
              <a:xfrm>
                <a:off x="722376" y="1010100"/>
                <a:ext cx="10753344" cy="855853"/>
              </a:xfrm>
              <a:prstGeom prst="rect">
                <a:avLst/>
              </a:prstGeom>
              <a:noFill/>
              <a:ln/>
            </p:spPr>
            <p:txBody>
              <a:bodyPr wrap="none" lIns="0" tIns="0" rIns="0" bIns="0" rtlCol="0" anchor="t"/>
              <a:lstStyle/>
              <a:p>
                <a:pPr algn="l" latinLnBrk="1">
                  <a:lnSpc>
                    <a:spcPts val="3700"/>
                  </a:lnSpc>
                </a:pPr>
                <a:r>
                  <a:rPr lang="en-US" altLang="zh-CN" sz="2000" b="0" i="0" dirty="0">
                    <a:solidFill>
                      <a:srgbClr val="000000"/>
                    </a:solidFill>
                    <a:latin typeface="微软雅黑" pitchFamily="34" charset="0"/>
                    <a:ea typeface="微软雅黑" pitchFamily="34" charset="-122"/>
                    <a:cs typeface="微软雅黑" pitchFamily="34" charset="-120"/>
                  </a:rPr>
                  <a:t>(8)进一步预测</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SCN</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可能被转化为</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，通过实验验证了该预测，</a:t>
                </a:r>
                <a:r>
                  <a:rPr lang="en-US" altLang="zh-CN" sz="2000" b="0" i="0">
                    <a:solidFill>
                      <a:srgbClr val="000000"/>
                    </a:solidFill>
                    <a:latin typeface="微软雅黑" pitchFamily="34" charset="0"/>
                    <a:ea typeface="微软雅黑" pitchFamily="34" charset="-122"/>
                    <a:cs typeface="微软雅黑" pitchFamily="34" charset="-120"/>
                  </a:rPr>
                  <a:t>写出实验操作及现象：</a:t>
                </a:r>
                <a:r>
                  <a:rPr lang="en-US" altLang="zh-CN" sz="2000" i="0">
                    <a:solidFill>
                      <a:srgbClr val="000000"/>
                    </a:solidFill>
                    <a:latin typeface="SimSun" pitchFamily="34" charset="0"/>
                    <a:ea typeface="SimSun" pitchFamily="34" charset="-122"/>
                    <a:cs typeface="SimSun" pitchFamily="34" charset="-120"/>
                  </a:rPr>
                  <a:t>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B_7_BD.108_1#c636854cc?vopoq=1&amp;pid=9be975969&amp;color=0,0,0&amp;vtp=1&amp;bt=1&amp;bbb=1&amp;hb=1"/>
              <p:cNvSpPr>
                <a:spLocks noRot="1" noChangeAspect="1" noMove="1" noResize="1" noEditPoints="1" noAdjustHandles="1" noChangeArrowheads="1" noChangeShapeType="1" noTextEdit="1"/>
              </p:cNvSpPr>
              <p:nvPr/>
            </p:nvSpPr>
            <p:spPr>
              <a:xfrm>
                <a:off x="722376" y="1010100"/>
                <a:ext cx="10753344" cy="855853"/>
              </a:xfrm>
              <a:prstGeom prst="rect">
                <a:avLst/>
              </a:prstGeom>
              <a:blipFill>
                <a:blip r:embed="rId3"/>
                <a:stretch>
                  <a:fillRect l="-1474" r="-1361" b="-17857"/>
                </a:stretch>
              </a:blipFill>
              <a:ln/>
            </p:spPr>
            <p:txBody>
              <a:bodyPr/>
              <a:lstStyle/>
              <a:p>
                <a:r>
                  <a:rPr lang="zh-CN" altLang="en-US">
                    <a:noFill/>
                  </a:rPr>
                  <a:t> </a:t>
                </a:r>
              </a:p>
            </p:txBody>
          </p:sp>
        </mc:Fallback>
      </mc:AlternateContent>
      <p:sp>
        <p:nvSpPr>
          <p:cNvPr id="3" name="QB_7_AN.109_1#c636854cc.blank?vopoq=1&amp;pid=9be975969&amp;color=0,0,0&amp;vpa=42&amp;vtp=1&amp;bbb=1&amp;hb=1"/>
          <p:cNvSpPr/>
          <p:nvPr/>
        </p:nvSpPr>
        <p:spPr>
          <a:xfrm>
            <a:off x="722377" y="979810"/>
            <a:ext cx="10749631" cy="865759"/>
          </a:xfrm>
          <a:prstGeom prst="rect">
            <a:avLst/>
          </a:prstGeom>
          <a:noFill/>
          <a:ln/>
        </p:spPr>
        <p:txBody>
          <a:bodyPr wrap="square" lIns="0" tIns="0" rIns="0" bIns="0" rtlCol="0" anchor="t"/>
          <a:lstStyle/>
          <a:p>
            <a:pPr latinLnBrk="1">
              <a:lnSpc>
                <a:spcPct val="1500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向褪色后的溶液中滴加盐酸酸化的氯化钡溶液</a:t>
            </a:r>
            <a:r>
              <a:rPr lang="en-US" altLang="zh-CN" sz="2000" b="1" i="0" dirty="0">
                <a:solidFill>
                  <a:srgbClr val="00B050"/>
                </a:solidFill>
                <a:latin typeface="微软雅黑" pitchFamily="34" charset="0"/>
                <a:ea typeface="微软雅黑" pitchFamily="34" charset="-122"/>
                <a:cs typeface="微软雅黑" pitchFamily="34" charset="-120"/>
              </a:rPr>
              <a:t>，产生白色沉淀</a:t>
            </a:r>
            <a:endParaRPr lang="en-US" altLang="zh-CN" sz="2000" dirty="0"/>
          </a:p>
        </p:txBody>
      </p:sp>
      <mc:AlternateContent xmlns:mc="http://schemas.openxmlformats.org/markup-compatibility/2006" xmlns:a14="http://schemas.microsoft.com/office/drawing/2010/main">
        <mc:Choice Requires="a14">
          <p:sp>
            <p:nvSpPr>
              <p:cNvPr id="4" name="QB_7_AS.110_1#c636854cc?vopoq=1&amp;pid=9be975969&amp;color=0,0,0&amp;vtp=1&amp;bbb=1&amp;hb=1"/>
              <p:cNvSpPr/>
              <p:nvPr/>
            </p:nvSpPr>
            <p:spPr>
              <a:xfrm>
                <a:off x="722376" y="1870588"/>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要证明</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SCN</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被转化为</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，应向溶液中加入试剂证明</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的存在，故实验操作</a:t>
                </a:r>
                <a:r>
                  <a:rPr lang="en-US" altLang="zh-CN" sz="2000" b="0" i="0">
                    <a:solidFill>
                      <a:srgbClr val="000000"/>
                    </a:solidFill>
                    <a:latin typeface="微软雅黑" pitchFamily="34" charset="0"/>
                    <a:ea typeface="微软雅黑" pitchFamily="34" charset="-122"/>
                    <a:cs typeface="微软雅黑" pitchFamily="34" charset="-120"/>
                  </a:rPr>
                  <a:t>：向褪色</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后的溶液中滴加盐酸酸化的氯化钡溶液</a:t>
                </a:r>
                <a:r>
                  <a:rPr lang="en-US" altLang="zh-CN" sz="2000" b="0" i="0" dirty="0">
                    <a:solidFill>
                      <a:srgbClr val="000000"/>
                    </a:solidFill>
                    <a:latin typeface="微软雅黑" pitchFamily="34" charset="0"/>
                    <a:ea typeface="微软雅黑" pitchFamily="34" charset="-122"/>
                    <a:cs typeface="微软雅黑" pitchFamily="34" charset="-120"/>
                  </a:rPr>
                  <a:t>，对应现象：产生白色沉淀。</a:t>
                </a:r>
                <a:endParaRPr lang="en-US" altLang="zh-CN" sz="2200" dirty="0"/>
              </a:p>
            </p:txBody>
          </p:sp>
        </mc:Choice>
        <mc:Fallback xmlns="">
          <p:sp>
            <p:nvSpPr>
              <p:cNvPr id="4" name="QB_7_AS.110_1#c636854cc?vopoq=1&amp;pid=9be975969&amp;color=0,0,0&amp;vtp=1&amp;bbb=1&amp;hb=1"/>
              <p:cNvSpPr>
                <a:spLocks noRot="1" noChangeAspect="1" noMove="1" noResize="1" noEditPoints="1" noAdjustHandles="1" noChangeArrowheads="1" noChangeShapeType="1" noTextEdit="1"/>
              </p:cNvSpPr>
              <p:nvPr/>
            </p:nvSpPr>
            <p:spPr>
              <a:xfrm>
                <a:off x="722376" y="1870588"/>
                <a:ext cx="10753344" cy="907034"/>
              </a:xfrm>
              <a:prstGeom prst="rect">
                <a:avLst/>
              </a:prstGeom>
              <a:blipFill>
                <a:blip r:embed="rId4"/>
                <a:stretch>
                  <a:fillRect l="-1587" b="-1610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2.xml><?xml version="1.0" encoding="utf-8"?>
<p:sld xmlns:a="http://schemas.openxmlformats.org/drawingml/2006/main" xmlns:r="http://schemas.openxmlformats.org/officeDocument/2006/relationships" xmlns:p="http://schemas.openxmlformats.org/presentationml/2006/main">
  <p:cSld name="Slide 73&amp;si=7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EX.111_1#9be975969?vopoq=1&amp;pid=a27881cfc&amp;color=0,0,0&amp;vtp=1&amp;bt=1&amp;bbb=1&amp;hb=1"/>
              <p:cNvSpPr/>
              <p:nvPr/>
            </p:nvSpPr>
            <p:spPr>
              <a:xfrm>
                <a:off x="722376" y="972000"/>
                <a:ext cx="10753344" cy="17706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【思路导引】</a:t>
                </a:r>
                <a:r>
                  <a:rPr lang="en-US" altLang="zh-CN" sz="2000" b="0" i="0" dirty="0">
                    <a:solidFill>
                      <a:srgbClr val="000000"/>
                    </a:solidFill>
                    <a:latin typeface="微软雅黑" pitchFamily="34" charset="0"/>
                    <a:ea typeface="微软雅黑" pitchFamily="34" charset="-122"/>
                    <a:cs typeface="微软雅黑" pitchFamily="34" charset="-120"/>
                  </a:rPr>
                  <a:t>Ⅰ.氯化亚铁与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反应生成氢氧化亚铁沉淀和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，氯化亚铁溶液中加入酸性高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锰酸钾溶液</a:t>
                </a:r>
                <a:r>
                  <a:rPr lang="en-US" altLang="zh-CN" sz="2000" b="0" i="0" dirty="0">
                    <a:solidFill>
                      <a:srgbClr val="000000"/>
                    </a:solidFill>
                    <a:latin typeface="微软雅黑" pitchFamily="34" charset="0"/>
                    <a:ea typeface="微软雅黑" pitchFamily="34" charset="-122"/>
                    <a:cs typeface="微软雅黑" pitchFamily="34" charset="-120"/>
                  </a:rPr>
                  <a:t>，两者发生氧化还原反应，酸性高锰酸钾溶液褪色。Ⅱ.</a:t>
                </a:r>
                <a:r>
                  <a:rPr lang="en-US" altLang="zh-CN" sz="2000" b="0" i="0">
                    <a:solidFill>
                      <a:srgbClr val="000000"/>
                    </a:solidFill>
                    <a:latin typeface="微软雅黑" pitchFamily="34" charset="0"/>
                    <a:ea typeface="微软雅黑" pitchFamily="34" charset="-122"/>
                    <a:cs typeface="微软雅黑" pitchFamily="34" charset="-120"/>
                  </a:rPr>
                  <a:t>氯化铁溶液中加入少量铁粉，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铁离子与单质铁反应生成亚铁离子</a:t>
                </a:r>
                <a:r>
                  <a:rPr lang="en-US" altLang="zh-CN" sz="2000" b="0" i="0" dirty="0">
                    <a:solidFill>
                      <a:srgbClr val="000000"/>
                    </a:solidFill>
                    <a:latin typeface="微软雅黑" pitchFamily="34" charset="0"/>
                    <a:ea typeface="微软雅黑" pitchFamily="34" charset="-122"/>
                    <a:cs typeface="微软雅黑" pitchFamily="34" charset="-120"/>
                  </a:rPr>
                  <a:t>，向溶液中加入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KSCN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溶液后无明显变化</a:t>
                </a:r>
                <a:r>
                  <a:rPr lang="en-US" altLang="zh-CN" sz="2000" b="0" i="0">
                    <a:solidFill>
                      <a:srgbClr val="000000"/>
                    </a:solidFill>
                    <a:latin typeface="微软雅黑" pitchFamily="34" charset="0"/>
                    <a:ea typeface="微软雅黑" pitchFamily="34" charset="-122"/>
                    <a:cs typeface="微软雅黑" pitchFamily="34" charset="-120"/>
                  </a:rPr>
                  <a:t>，说明此时溶液中只</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有亚铁离子</a:t>
                </a:r>
                <a:r>
                  <a:rPr lang="en-US" altLang="zh-CN" sz="2000" b="0" i="0" dirty="0">
                    <a:solidFill>
                      <a:srgbClr val="000000"/>
                    </a:solidFill>
                    <a:latin typeface="微软雅黑" pitchFamily="34" charset="0"/>
                    <a:ea typeface="微软雅黑" pitchFamily="34" charset="-122"/>
                    <a:cs typeface="微软雅黑" pitchFamily="34" charset="-120"/>
                  </a:rPr>
                  <a:t>，加入氯水后溶液变红色，说明氯气将亚铁离子氧化成铁离子。</a:t>
                </a:r>
                <a:endParaRPr lang="en-US" altLang="zh-CN" sz="2000" dirty="0"/>
              </a:p>
            </p:txBody>
          </p:sp>
        </mc:Choice>
        <mc:Fallback xmlns="">
          <p:sp>
            <p:nvSpPr>
              <p:cNvPr id="2" name="QO_6_EX.111_1#9be975969?vopoq=1&amp;pid=a27881cfc&amp;color=0,0,0&amp;vtp=1&amp;bt=1&amp;bbb=1&amp;hb=1"/>
              <p:cNvSpPr>
                <a:spLocks noRot="1" noChangeAspect="1" noMove="1" noResize="1" noEditPoints="1" noAdjustHandles="1" noChangeArrowheads="1" noChangeShapeType="1" noTextEdit="1"/>
              </p:cNvSpPr>
              <p:nvPr/>
            </p:nvSpPr>
            <p:spPr>
              <a:xfrm>
                <a:off x="722376" y="972000"/>
                <a:ext cx="10753344" cy="1770634"/>
              </a:xfrm>
              <a:prstGeom prst="rect">
                <a:avLst/>
              </a:prstGeom>
              <a:blipFill>
                <a:blip r:embed="rId3"/>
                <a:stretch>
                  <a:fillRect l="-1474" r="-1361" b="-859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3.xml><?xml version="1.0" encoding="utf-8"?>
<p:sld xmlns:a="http://schemas.openxmlformats.org/drawingml/2006/main" xmlns:r="http://schemas.openxmlformats.org/officeDocument/2006/relationships" xmlns:p="http://schemas.openxmlformats.org/presentationml/2006/main">
  <p:cSld name="Slide 74&amp;si=74">
    <p:spTree>
      <p:nvGrpSpPr>
        <p:cNvPr id="1" name=""/>
        <p:cNvGrpSpPr/>
        <p:nvPr/>
      </p:nvGrpSpPr>
      <p:grpSpPr>
        <a:xfrm>
          <a:off x="0" y="0"/>
          <a:ext cx="0" cy="0"/>
          <a:chOff x="0" y="0"/>
          <a:chExt cx="0" cy="0"/>
        </a:xfrm>
      </p:grpSpPr>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1" name="P_6_BD#32ec04de3?colgroup=8,11,6,13&amp;pid=da4c70533&amp;color=0,0,0&amp;mp=1&amp;vtp=1&amp;bt=1&amp;bbb=1&amp;hb=1"/>
              <p:cNvGraphicFramePr>
                <a:graphicFrameLocks noGrp="1"/>
              </p:cNvGraphicFramePr>
              <p:nvPr>
                <p:extLst>
                  <p:ext uri="{D42A27DB-BD31-4B8C-83A1-F6EECF244321}">
                    <p14:modId xmlns:p14="http://schemas.microsoft.com/office/powerpoint/2010/main" val="2177530842"/>
                  </p:ext>
                </p:extLst>
              </p:nvPr>
            </p:nvGraphicFramePr>
            <p:xfrm>
              <a:off x="722376" y="1494478"/>
              <a:ext cx="10716768" cy="3283205"/>
            </p:xfrm>
            <a:graphic>
              <a:graphicData uri="http://schemas.openxmlformats.org/drawingml/2006/table">
                <a:tbl>
                  <a:tblPr/>
                  <a:tblGrid>
                    <a:gridCol w="886968">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3090672">
                      <a:extLst>
                        <a:ext uri="{9D8B030D-6E8A-4147-A177-3AD203B41FA5}">
                          <a16:colId xmlns:a16="http://schemas.microsoft.com/office/drawing/2014/main" val="20002"/>
                        </a:ext>
                      </a:extLst>
                    </a:gridCol>
                    <a:gridCol w="1819656">
                      <a:extLst>
                        <a:ext uri="{9D8B030D-6E8A-4147-A177-3AD203B41FA5}">
                          <a16:colId xmlns:a16="http://schemas.microsoft.com/office/drawing/2014/main" val="20003"/>
                        </a:ext>
                      </a:extLst>
                    </a:gridCol>
                    <a:gridCol w="3547872">
                      <a:extLst>
                        <a:ext uri="{9D8B030D-6E8A-4147-A177-3AD203B41FA5}">
                          <a16:colId xmlns:a16="http://schemas.microsoft.com/office/drawing/2014/main" val="20004"/>
                        </a:ext>
                      </a:extLst>
                    </a:gridCol>
                  </a:tblGrid>
                  <a:tr h="421132">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化学式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ctr" latinLnBrk="1" hangingPunct="0">
                            <a:lnSpc>
                              <a:spcPts val="3000"/>
                            </a:lnSpc>
                          </a:pPr>
                          <a14:m>
                            <m:oMath xmlns:m="http://schemas.openxmlformats.org/officeDocument/2006/math">
                              <m:r>
                                <m:rPr>
                                  <m:sty m:val="p"/>
                                </m:rP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FeO</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1"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1"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1"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1"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1" i="0" spc="-10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32980">
                    <a:tc rowSpan="2">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与酸</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非氧化性</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酸</a:t>
                          </a:r>
                          <a:r>
                            <a:rPr lang="en-US" altLang="zh-CN" sz="2000" b="1" i="0" dirty="0">
                              <a:solidFill>
                                <a:srgbClr val="000000"/>
                              </a:solidFill>
                              <a:latin typeface="微软雅黑" pitchFamily="34" charset="0"/>
                              <a:ea typeface="微软雅黑" pitchFamily="34" charset="-122"/>
                              <a:cs typeface="微软雅黑" pitchFamily="34" charset="-120"/>
                            </a:rPr>
                            <a:t>：如</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3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lvl="0" indent="0" algn="l" latinLnBrk="1" hangingPunct="0">
                            <a:lnSpc>
                              <a:spcPts val="31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+6</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2</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lvl="0" indent="0" algn="l" latinLnBrk="1" hangingPunct="0">
                            <a:lnSpc>
                              <a:spcPts val="32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+8</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202754">
                    <a:tc vMerge="1">
                      <a:txBody>
                        <a:bodyPr/>
                        <a:lstStyle/>
                        <a:p>
                          <a:endParaRPr lang="zh-CN"/>
                        </a:p>
                      </a:txBody>
                      <a:tcPr/>
                    </a:tc>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氧化性</a:t>
                          </a:r>
                        </a:p>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酸：如</a:t>
                          </a:r>
                        </a:p>
                        <a:p>
                          <a:pPr marL="0" lvl="0" indent="0"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HNO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5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+10</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HNO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(稀)</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SimSun" pitchFamily="34" charset="0"/>
                              <a:ea typeface="SimSun" pitchFamily="34" charset="-122"/>
                              <a:cs typeface="SimSun" pitchFamily="34" charset="-120"/>
                            </a:rPr>
                            <a:t> </a:t>
                          </a:r>
                        </a:p>
                        <a:p>
                          <a:pPr marL="0" lvl="0" indent="0" algn="l" latinLnBrk="1" hangingPunct="0">
                            <a:lnSpc>
                              <a:spcPts val="3000"/>
                            </a:lnSpc>
                          </a:pPr>
                          <a14:m>
                            <m:oMath xmlns:m="http://schemas.openxmlformats.org/officeDocument/2006/math">
                              <m:d>
                                <m:dPr>
                                  <m:begChr m:val=""/>
                                  <m:endChr m:val=""/>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↑+5</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同上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+28</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HNO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稀)</a:t>
                          </a:r>
                        </a:p>
                        <a:p>
                          <a:pPr marL="0" lvl="0" indent="0" algn="ctr" latinLnBrk="1" hangingPunct="0">
                            <a:lnSpc>
                              <a:spcPts val="32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9</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d>
                                <m:dPr>
                                  <m:begChr m:val=""/>
                                  <m:endChr m:val=""/>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d>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14</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共性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gridSpan="3">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高温时</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都能被</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𝐶</m:t>
                              </m:r>
                            </m:oMath>
                          </a14:m>
                          <a:r>
                            <a:rPr lang="en-US" altLang="zh-CN" sz="2000" b="0" i="0" spc="-10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oMath>
                          </a14:m>
                          <a:r>
                            <a:rPr lang="en-US" altLang="zh-CN" sz="2000" b="0" i="0" spc="-10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spc="-10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Al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等还原剂还原</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最终都生成铁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3"/>
                      </a:ext>
                    </a:extLst>
                  </a:tr>
                </a:tbl>
              </a:graphicData>
            </a:graphic>
          </p:graphicFrame>
        </mc:Choice>
        <mc:Fallback xmlns="">
          <p:graphicFrame>
            <p:nvGraphicFramePr>
              <p:cNvPr id="11" name="P_6_BD#32ec04de3?colgroup=8,11,6,13&amp;pid=da4c70533&amp;color=0,0,0&amp;mp=1&amp;vtp=1&amp;bt=1&amp;bbb=1&amp;hb=1"/>
              <p:cNvGraphicFramePr>
                <a:graphicFrameLocks noGrp="1"/>
              </p:cNvGraphicFramePr>
              <p:nvPr>
                <p:extLst>
                  <p:ext uri="{D42A27DB-BD31-4B8C-83A1-F6EECF244321}">
                    <p14:modId xmlns:p14="http://schemas.microsoft.com/office/powerpoint/2010/main" val="2177530842"/>
                  </p:ext>
                </p:extLst>
              </p:nvPr>
            </p:nvGraphicFramePr>
            <p:xfrm>
              <a:off x="722376" y="1494478"/>
              <a:ext cx="10716768" cy="3283205"/>
            </p:xfrm>
            <a:graphic>
              <a:graphicData uri="http://schemas.openxmlformats.org/drawingml/2006/table">
                <a:tbl>
                  <a:tblPr/>
                  <a:tblGrid>
                    <a:gridCol w="886968">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3090672">
                      <a:extLst>
                        <a:ext uri="{9D8B030D-6E8A-4147-A177-3AD203B41FA5}">
                          <a16:colId xmlns:a16="http://schemas.microsoft.com/office/drawing/2014/main" val="20002"/>
                        </a:ext>
                      </a:extLst>
                    </a:gridCol>
                    <a:gridCol w="1819656">
                      <a:extLst>
                        <a:ext uri="{9D8B030D-6E8A-4147-A177-3AD203B41FA5}">
                          <a16:colId xmlns:a16="http://schemas.microsoft.com/office/drawing/2014/main" val="20003"/>
                        </a:ext>
                      </a:extLst>
                    </a:gridCol>
                    <a:gridCol w="3547872">
                      <a:extLst>
                        <a:ext uri="{9D8B030D-6E8A-4147-A177-3AD203B41FA5}">
                          <a16:colId xmlns:a16="http://schemas.microsoft.com/office/drawing/2014/main" val="20004"/>
                        </a:ext>
                      </a:extLst>
                    </a:gridCol>
                  </a:tblGrid>
                  <a:tr h="421132">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化学式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73373" t="-1449" r="-174162" b="-707246"/>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93980" t="-1449" r="-195318" b="-707246"/>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02405" t="-1449" r="-344" b="-707246"/>
                          </a:stretch>
                        </a:blipFill>
                      </a:tcPr>
                    </a:tc>
                    <a:extLst>
                      <a:ext uri="{0D108BD9-81ED-4DB2-BD59-A6C34878D82A}">
                        <a16:rowId xmlns:a16="http://schemas.microsoft.com/office/drawing/2014/main" val="10000"/>
                      </a:ext>
                    </a:extLst>
                  </a:tr>
                  <a:tr h="1232980">
                    <a:tc rowSpan="2">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与酸</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65333" t="-34483" r="-617778" b="-14039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73373" t="-34483" r="-174162" b="-14039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93980" t="-34483" r="-195318" b="-14039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02405" t="-34483" r="-344" b="-140394"/>
                          </a:stretch>
                        </a:blipFill>
                      </a:tcPr>
                    </a:tc>
                    <a:extLst>
                      <a:ext uri="{0D108BD9-81ED-4DB2-BD59-A6C34878D82A}">
                        <a16:rowId xmlns:a16="http://schemas.microsoft.com/office/drawing/2014/main" val="10001"/>
                      </a:ext>
                    </a:extLst>
                  </a:tr>
                  <a:tr h="1202754">
                    <a:tc vMerge="1">
                      <a:txBody>
                        <a:bodyPr/>
                        <a:lstStyle/>
                        <a:p>
                          <a:endParaRPr lang="zh-CN"/>
                        </a:p>
                      </a:txBody>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65333" t="-138579" r="-617778" b="-44670"/>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73373" t="-138579" r="-174162" b="-44670"/>
                          </a:stretch>
                        </a:blipFill>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同上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02405" t="-138579" r="-344" b="-44670"/>
                          </a:stretch>
                        </a:blipFill>
                      </a:tcPr>
                    </a:tc>
                    <a:extLst>
                      <a:ext uri="{0D108BD9-81ED-4DB2-BD59-A6C34878D82A}">
                        <a16:rowId xmlns:a16="http://schemas.microsoft.com/office/drawing/2014/main" val="10002"/>
                      </a:ext>
                    </a:extLst>
                  </a:tr>
                  <a:tr h="426339">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共性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gridSpan="3">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6801" t="-671429" r="-144" b="-25714"/>
                          </a:stretch>
                        </a:blipFill>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3"/>
                      </a:ext>
                    </a:extLst>
                  </a:tr>
                </a:tbl>
              </a:graphicData>
            </a:graphic>
          </p:graphicFrame>
        </mc:Fallback>
      </mc:AlternateContent>
      <mc:AlternateContent xmlns:mc="http://schemas.openxmlformats.org/markup-compatibility/2006" xmlns:a14="http://schemas.microsoft.com/office/drawing/2010/main">
        <mc:Choice Requires="a14">
          <p:sp>
            <p:nvSpPr>
              <p:cNvPr id="3" name="P_6_BD#32ec04de3?pid=da4c70533&amp;color=0,0,0&amp;mp=1&amp;vtp=1&amp;bbb=1&amp;hb=1"/>
              <p:cNvSpPr/>
              <p:nvPr/>
            </p:nvSpPr>
            <p:spPr>
              <a:xfrm>
                <a:off x="722376" y="4910778"/>
                <a:ext cx="10753344" cy="1326134"/>
              </a:xfrm>
              <a:prstGeom prst="rect">
                <a:avLst/>
              </a:prstGeom>
              <a:noFill/>
              <a:ln/>
            </p:spPr>
            <p:txBody>
              <a:bodyPr wrap="none" lIns="0" tIns="0" rIns="0" bIns="0" rtlCol="0" anchor="t"/>
              <a:lstStyle/>
              <a:p>
                <a:pPr algn="l" latinLnBrk="1">
                  <a:lnSpc>
                    <a:spcPts val="3600"/>
                  </a:lnSpc>
                </a:pPr>
                <a:r>
                  <a:rPr lang="en-US" altLang="zh-CN" sz="2000" b="0" i="0" dirty="0">
                    <a:solidFill>
                      <a:srgbClr val="639319"/>
                    </a:solidFill>
                    <a:latin typeface="微软雅黑" pitchFamily="34" charset="0"/>
                    <a:ea typeface="微软雅黑" pitchFamily="34" charset="-122"/>
                    <a:cs typeface="微软雅黑" pitchFamily="34" charset="-120"/>
                  </a:rPr>
                  <a:t>【</a:t>
                </a:r>
                <a:r>
                  <a:rPr lang="en-US" altLang="zh-CN" sz="2000" b="1" i="0" dirty="0">
                    <a:solidFill>
                      <a:srgbClr val="639319"/>
                    </a:solidFill>
                    <a:latin typeface="微软雅黑" pitchFamily="34" charset="0"/>
                    <a:ea typeface="微软雅黑" pitchFamily="34" charset="-122"/>
                    <a:cs typeface="微软雅黑" pitchFamily="34" charset="-120"/>
                  </a:rPr>
                  <a:t>划重点</a:t>
                </a:r>
                <a:r>
                  <a:rPr lang="en-US" altLang="zh-CN" sz="2000" b="0" i="0" dirty="0">
                    <a:solidFill>
                      <a:srgbClr val="639319"/>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可看成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FeO</m:t>
                    </m:r>
                  </m:oMath>
                </a14:m>
                <a:r>
                  <a:rPr lang="en-US" altLang="zh-CN" sz="2000" b="0" i="0" dirty="0">
                    <a:solidFill>
                      <a:srgbClr val="000000"/>
                    </a:solidFill>
                    <a:latin typeface="微软雅黑" pitchFamily="34" charset="0"/>
                    <a:ea typeface="微软雅黑" pitchFamily="34" charset="-122"/>
                    <a:cs typeface="微软雅黑" pitchFamily="34" charset="-120"/>
                  </a:rPr>
                  <a:t>，所以在书写与盐酸反应的化学方程式时可看作</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分别与盐酸</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反应</a:t>
                </a:r>
                <a:r>
                  <a:rPr lang="en-US" altLang="zh-CN" sz="2000" b="0" i="0" dirty="0">
                    <a:solidFill>
                      <a:srgbClr val="000000"/>
                    </a:solidFill>
                    <a:latin typeface="微软雅黑" pitchFamily="34" charset="0"/>
                    <a:ea typeface="微软雅黑" pitchFamily="34" charset="-122"/>
                    <a:cs typeface="微软雅黑" pitchFamily="34" charset="-120"/>
                  </a:rPr>
                  <a:t>，然后再把两个化学方程式按1</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 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叠加。</a:t>
                </a:r>
                <a:endParaRPr lang="en-US" altLang="zh-CN" sz="2000" dirty="0"/>
              </a:p>
            </p:txBody>
          </p:sp>
        </mc:Choice>
        <mc:Fallback xmlns="">
          <p:sp>
            <p:nvSpPr>
              <p:cNvPr id="3" name="P_6_BD#32ec04de3?pid=da4c70533&amp;color=0,0,0&amp;mp=1&amp;vtp=1&amp;bbb=1&amp;hb=1"/>
              <p:cNvSpPr>
                <a:spLocks noRot="1" noChangeAspect="1" noMove="1" noResize="1" noEditPoints="1" noAdjustHandles="1" noChangeArrowheads="1" noChangeShapeType="1" noTextEdit="1"/>
              </p:cNvSpPr>
              <p:nvPr/>
            </p:nvSpPr>
            <p:spPr>
              <a:xfrm>
                <a:off x="722376" y="4910778"/>
                <a:ext cx="10753344" cy="1326134"/>
              </a:xfrm>
              <a:prstGeom prst="rect">
                <a:avLst/>
              </a:prstGeom>
              <a:blipFill>
                <a:blip r:embed="rId4"/>
                <a:stretch>
                  <a:fillRect l="-1474" r="-624" b="-11521"/>
                </a:stretch>
              </a:blipFill>
              <a:ln/>
            </p:spPr>
            <p:txBody>
              <a:bodyPr/>
              <a:lstStyle/>
              <a:p>
                <a:r>
                  <a:rPr lang="zh-CN" altLang="en-US">
                    <a:noFill/>
                  </a:rPr>
                  <a:t> </a:t>
                </a:r>
              </a:p>
            </p:txBody>
          </p:sp>
        </mc:Fallback>
      </mc:AlternateContent>
      <p:sp>
        <p:nvSpPr>
          <p:cNvPr id="2" name="P_6_BD#32ec04de3?colgroup=8,11,6,13&amp;pid=da4c70533&amp;color=0,0,0&amp;mp=1&amp;vtp=1&amp;bt=1&amp;bbb=1">
            <a:extLst>
              <a:ext uri="{FF2B5EF4-FFF2-40B4-BE49-F238E27FC236}">
                <a16:creationId xmlns:a16="http://schemas.microsoft.com/office/drawing/2014/main" id="{6166F810-41B6-71E2-4B6F-95783B670D38}"/>
              </a:ext>
            </a:extLst>
          </p:cNvPr>
          <p:cNvSpPr txBox="1"/>
          <p:nvPr/>
        </p:nvSpPr>
        <p:spPr>
          <a:xfrm>
            <a:off x="10926183" y="972000"/>
            <a:ext cx="512961" cy="397673"/>
          </a:xfrm>
          <a:prstGeom prst="rect">
            <a:avLst/>
          </a:prstGeom>
          <a:noFill/>
        </p:spPr>
        <p:txBody>
          <a:bodyPr vert="horz" wrap="none" lIns="0" tIns="0" rIns="0" bIns="0" rtlCol="0">
            <a:spAutoFit/>
          </a:bodyPr>
          <a:lstStyle/>
          <a:p>
            <a:pPr algn="r">
              <a:lnSpc>
                <a:spcPts val="3400"/>
              </a:lnSpc>
            </a:pPr>
            <a:r>
              <a:rPr lang="zh-CN" altLang="en-US" sz="2000">
                <a:latin typeface="微软雅黑" panose="020B0503020204020204" pitchFamily="34" charset="-122"/>
                <a:ea typeface="微软雅黑" panose="020B0503020204020204" pitchFamily="34" charset="-122"/>
              </a:rPr>
              <a:t>续表</a:t>
            </a:r>
          </a:p>
        </p:txBody>
      </p:sp>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4276</Words>
  <Application>Microsoft Office PowerPoint</Application>
  <PresentationFormat>宽屏</PresentationFormat>
  <Paragraphs>557</Paragraphs>
  <Slides>83</Slides>
  <Notes>69</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83</vt:i4>
      </vt:variant>
    </vt:vector>
  </HeadingPairs>
  <TitlesOfParts>
    <vt:vector size="91" baseType="lpstr">
      <vt:lpstr>仿宋</vt:lpstr>
      <vt:lpstr>SimHei</vt:lpstr>
      <vt:lpstr>SimSun</vt:lpstr>
      <vt:lpstr>微软雅黑</vt:lpstr>
      <vt:lpstr>Arial</vt:lpstr>
      <vt:lpstr>Calibri</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和标 邓</cp:lastModifiedBy>
  <cp:revision>3</cp:revision>
  <dcterms:created xsi:type="dcterms:W3CDTF">2025-02-27T03:47:36Z</dcterms:created>
  <dcterms:modified xsi:type="dcterms:W3CDTF">2025-02-27T05:15:00Z</dcterms:modified>
  <cp:category/>
  <cp:contentStatus/>
</cp:coreProperties>
</file>