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4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378" r:id="rId22"/>
    <p:sldId id="279" r:id="rId23"/>
    <p:sldId id="280" r:id="rId24"/>
    <p:sldId id="379" r:id="rId25"/>
    <p:sldId id="281" r:id="rId26"/>
    <p:sldId id="282" r:id="rId27"/>
    <p:sldId id="380" r:id="rId28"/>
    <p:sldId id="283" r:id="rId29"/>
    <p:sldId id="284" r:id="rId30"/>
    <p:sldId id="285" r:id="rId31"/>
    <p:sldId id="381" r:id="rId32"/>
    <p:sldId id="286" r:id="rId33"/>
    <p:sldId id="287" r:id="rId34"/>
    <p:sldId id="288" r:id="rId35"/>
    <p:sldId id="289" r:id="rId36"/>
    <p:sldId id="382" r:id="rId37"/>
    <p:sldId id="290" r:id="rId38"/>
    <p:sldId id="291" r:id="rId39"/>
    <p:sldId id="383" r:id="rId40"/>
    <p:sldId id="292" r:id="rId41"/>
    <p:sldId id="293" r:id="rId42"/>
    <p:sldId id="294" r:id="rId4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658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8283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48056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38912"/>
            <a:ext cx="9793224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7db81e80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48056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38912"/>
            <a:ext cx="161848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基础必刷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d9bfc0e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48056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38912"/>
            <a:ext cx="161848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素养能力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306cd489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84632"/>
            <a:ext cx="438912" cy="4389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93776"/>
            <a:ext cx="9793224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64922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知识点1 钠的物理性质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e8f22665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84632"/>
            <a:ext cx="438912" cy="4389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93776"/>
            <a:ext cx="9793224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64922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知识点2 钠的化学性质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0686b6bf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84632"/>
            <a:ext cx="438912" cy="4389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93776"/>
            <a:ext cx="9793224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64922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知识点3 钠的保存、事故处理与用途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9fc292c2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84632"/>
            <a:ext cx="438912" cy="4389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93776"/>
            <a:ext cx="9793224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64922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题型1 钠与水的反应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7fc38f3a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84632"/>
            <a:ext cx="438912" cy="4389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93776"/>
            <a:ext cx="9793224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64922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题型2 钠与酸、碱、盐溶液的反应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ed0e4771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84632"/>
            <a:ext cx="438912" cy="4389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93776"/>
            <a:ext cx="9793224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64922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难点1 金属钠露置在空气中的变化过程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emistry#pid=67b6a13d3b01d9be917fdd09#tid=67bee76dc80b4c0009b5833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ea5add97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84632"/>
            <a:ext cx="438912" cy="4389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93776"/>
            <a:ext cx="9793224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64922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难点2 钠与酸、碱、盐溶液的反应实质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668512" y="4709160"/>
            <a:ext cx="1764792" cy="5577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化 学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99616" y="5550408"/>
            <a:ext cx="1618488" cy="256032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48056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38912"/>
            <a:ext cx="161848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84632"/>
            <a:ext cx="438912" cy="4389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93776"/>
            <a:ext cx="9793224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7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7_BD#9a3a3818d?sp=1&amp;pid=0686b6bfd&amp;color=0,0,0&amp;vtp=1&amp;bt=1&amp;bbb=1&amp;hb=1"/>
              <p:cNvSpPr/>
              <p:nvPr/>
            </p:nvSpPr>
            <p:spPr>
              <a:xfrm>
                <a:off x="722376" y="972000"/>
                <a:ext cx="10753344" cy="22278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1.钠的保存：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因为常温下金属钠能与空气中的氧气反应，还能与水反应，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所以金属钠应密封保存。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少量的钠保存在石蜡油或煤油中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，隔绝空气和水，不能保存在密度比钠大的物质中，如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6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2.钠的事故处理：</a:t>
                </a: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金属钠失火时，不能用水或泡沫灭火器灭火，应用干燥的沙土扑灭。</a:t>
                </a:r>
                <a:endPara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36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3.钠的用途：①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液态钠可用作核反应堆的传热介质；②制备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③高压钠灯发出的黄光射程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5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远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，透雾能力强，可用作电光源；④冶炼稀有金属，如钛</a:t>
                </a:r>
                <a14:m>
                  <m:oMath xmlns:m="http://schemas.openxmlformats.org/officeDocument/2006/math">
                    <m: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Ti</m:t>
                    </m:r>
                    <m: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</m:t>
                    </m:r>
                  </m:oMath>
                </a14:m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、钽</a:t>
                </a:r>
                <a14:m>
                  <m:oMath xmlns:m="http://schemas.openxmlformats.org/officeDocument/2006/math">
                    <m: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Ta</m:t>
                    </m:r>
                    <m: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</m:t>
                    </m:r>
                  </m:oMath>
                </a14:m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、铌</a:t>
                </a:r>
                <a14:m>
                  <m:oMath xmlns:m="http://schemas.openxmlformats.org/officeDocument/2006/math">
                    <m: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Nb</m:t>
                    </m:r>
                    <m: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</m:t>
                    </m:r>
                  </m:oMath>
                </a14:m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、锆</a:t>
                </a:r>
                <a14:m>
                  <m:oMath xmlns:m="http://schemas.openxmlformats.org/officeDocument/2006/math">
                    <m: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Zr</m:t>
                    </m:r>
                    <m: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P_7_BD#9a3a3818d?sp=1&amp;pid=0686b6bf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27834"/>
              </a:xfrm>
              <a:prstGeom prst="rect">
                <a:avLst/>
              </a:prstGeom>
              <a:blipFill>
                <a:blip r:embed="rId3"/>
                <a:stretch>
                  <a:fillRect l="-1474" r="-2948" b="-683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#a86316082.fixed?pid=506bda9bb&amp;color=100,146,38&amp;vtp=1&amp;bbb=1"/>
          <p:cNvSpPr/>
          <p:nvPr/>
        </p:nvSpPr>
        <p:spPr>
          <a:xfrm>
            <a:off x="5120640" y="969264"/>
            <a:ext cx="1947672" cy="107899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7500"/>
              </a:lnSpc>
            </a:pPr>
            <a:r>
              <a:rPr lang="en-US" altLang="zh-CN" sz="60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01</a:t>
            </a:r>
            <a:endParaRPr lang="en-US" altLang="zh-CN" sz="6000" dirty="0"/>
          </a:p>
        </p:txBody>
      </p:sp>
      <p:sp>
        <p:nvSpPr>
          <p:cNvPr id="3" name="C_5#a86316082.fixed?pid=506bda9bb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课时1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钠</a:t>
            </a:r>
            <a:endParaRPr lang="en-US" altLang="zh-CN" sz="4400" dirty="0"/>
          </a:p>
        </p:txBody>
      </p:sp>
      <p:pic>
        <p:nvPicPr>
          <p:cNvPr id="4" name="C_5#a86316082.fixed?pid=506bda9bb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66376" y="4480560"/>
            <a:ext cx="402336" cy="438912"/>
          </a:xfrm>
          <a:prstGeom prst="rect">
            <a:avLst/>
          </a:prstGeom>
        </p:spPr>
      </p:pic>
      <p:sp>
        <p:nvSpPr>
          <p:cNvPr id="5" name="C_5_BD#a86316082.fixed?pid=506bda9bb&amp;color=255,255,255&amp;vtp=1&amp;bbb=1"/>
          <p:cNvSpPr/>
          <p:nvPr/>
        </p:nvSpPr>
        <p:spPr>
          <a:xfrm>
            <a:off x="10405872" y="4425696"/>
            <a:ext cx="1709928" cy="5669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思维拓展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7_BD#feb15e7fa?pid=ed0e4771b&amp;color=0,0,0&amp;vtp=1&amp;bt=1&amp;bbb=1&amp;hb=1"/>
              <p:cNvSpPr/>
              <p:nvPr/>
            </p:nvSpPr>
            <p:spPr>
              <a:xfrm>
                <a:off x="722376" y="972000"/>
                <a:ext cx="10753344" cy="156241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62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银白色金属钠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mPr>
                      <m:mr>
                        <m:e>
                          <m:groupChr>
                            <m:groupChrPr>
                              <m:chr m:val="→"/>
                              <m:vertJc m:val="bot"/>
                              <m:ctrlPr>
                                <a:rPr lang="en-US" altLang="zh-CN" sz="2000" b="0" i="1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</m:ctrlPr>
                            </m:groupChrPr>
                            <m:e>
                              <m:r>
                                <a:rPr lang="en-US" altLang="zh-CN" sz="2000" b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空气</m:t>
                              </m:r>
                              <m:r>
                                <a:rPr lang="en-US" altLang="zh-CN" sz="2000" b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altLang="zh-CN" sz="2000" b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氧气</m:t>
                              </m:r>
                              <m:r>
                                <a:rPr lang="en-US" altLang="zh-CN" sz="2000" b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groupChr>
                        </m:e>
                      </m:mr>
                      <m:mr>
                        <m:e>
                          <m:r>
                            <a:rPr lang="en-US" altLang="zh-CN" sz="2000" b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表面变暗(生成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mPr>
                      <m:mr>
                        <m:e>
                          <m:r>
                            <a:rPr lang="en-US" altLang="zh-CN" sz="2000" b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水</m:t>
                          </m:r>
                        </m:e>
                      </m:mr>
                      <m:mr>
                        <m:e>
                          <m:groupChr>
                            <m:groupChrPr>
                              <m:chr m:val="→"/>
                              <m:pos m:val="top"/>
                              <m:ctrlPr>
                                <a:rPr lang="en-US" altLang="zh-CN" sz="2000" b="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groupChrPr>
                            <m:e>
                              <m:r>
                                <a:rPr lang="en-US" altLang="zh-CN" sz="2000" b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②</m:t>
                              </m:r>
                            </m:e>
                          </m:groupCh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出现白色固体(生成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mPr>
                      <m:mr>
                        <m:e>
                          <m:groupChr>
                            <m:groupChrPr>
                              <m:chr m:val="→"/>
                              <m:vertJc m:val="bot"/>
                              <m:ctrlPr>
                                <a:rPr lang="en-US" altLang="zh-CN" sz="2000" b="0" i="1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</m:ctrlPr>
                            </m:groupChrPr>
                            <m:e>
                              <m:r>
                                <a:rPr lang="en-US" altLang="zh-CN" sz="2000" b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水</m:t>
                              </m:r>
                            </m:e>
                          </m:groupCh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潮解(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溶液)</a:t>
                </a:r>
              </a:p>
              <a:p>
                <a:pPr latinLnBrk="1">
                  <a:lnSpc>
                    <a:spcPts val="61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mPr>
                      <m:mr>
                        <m:e>
                          <m:groupChr>
                            <m:groupChrPr>
                              <m:chr m:val="→"/>
                              <m:vertJc m:val="bot"/>
                              <m:ctrlPr>
                                <a:rPr lang="en-US" altLang="zh-CN" sz="2000" b="0" i="1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</m:ctrlPr>
                            </m:groupChrPr>
                            <m:e>
                              <m:sSub>
                                <m:sSubPr>
                                  <m:ctrlPr>
                                    <a:rPr lang="en-US" altLang="zh-CN" sz="2000" b="0" i="1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CO</m:t>
                                  </m:r>
                                </m:e>
                                <m:sub>
                                  <m:r>
                                    <a:rPr lang="en-US" altLang="zh-CN" sz="2000" b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groupChr>
                        </m:e>
                      </m:mr>
                      <m:mr>
                        <m:e>
                          <m:r>
                            <a:rPr lang="en-US" altLang="zh-CN" sz="2000" b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③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白色块状物质(生成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mPr>
                      <m:mr>
                        <m:e>
                          <m:groupChr>
                            <m:groupChrPr>
                              <m:chr m:val="→"/>
                              <m:vertJc m:val="bot"/>
                              <m:ctrlPr>
                                <a:rPr lang="en-US" altLang="zh-CN" sz="2000" b="0" i="1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</m:ctrlPr>
                            </m:groupChrPr>
                            <m:e>
                              <m:r>
                                <a:rPr lang="en-US" altLang="zh-CN" sz="2000" b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altLang="zh-CN" sz="2000" b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风化</m:t>
                              </m:r>
                            </m:e>
                          </m:groupChr>
                        </m:e>
                      </m:mr>
                      <m:mr>
                        <m:e>
                          <m:r>
                            <a:rPr lang="en-US" altLang="zh-CN" sz="2000" b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④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白色粉末状物质(生成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P_7_BD#feb15e7fa?pid=ed0e4771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562418"/>
              </a:xfrm>
              <a:prstGeom prst="rect">
                <a:avLst/>
              </a:prstGeom>
              <a:blipFill>
                <a:blip r:embed="rId3"/>
                <a:stretch>
                  <a:fillRect l="-1474" r="-2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_7_BD#feb15e7fa?pid=ed0e4771b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50408" y="2656527"/>
            <a:ext cx="1088136" cy="1078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P_7_BD#feb15e7fa?pid=ed0e4771b&amp;color=0,0,0&amp;vtp=1&amp;bbb=1"/>
              <p:cNvSpPr/>
              <p:nvPr/>
            </p:nvSpPr>
            <p:spPr>
              <a:xfrm>
                <a:off x="722376" y="3863027"/>
                <a:ext cx="10753344" cy="21581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有关反应的化学方程式：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4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1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②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1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2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③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1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1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④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3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风化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4" name="P_7_BD#feb15e7fa?pid=ed0e4771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863027"/>
                <a:ext cx="10753344" cy="2158175"/>
              </a:xfrm>
              <a:prstGeom prst="rect">
                <a:avLst/>
              </a:prstGeom>
              <a:blipFill>
                <a:blip r:embed="rId5"/>
                <a:stretch>
                  <a:fillRect l="-14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7#375e0746f?sp=1&amp;pid=ea5add977&amp;color=0,0,0&amp;vtp=1&amp;bt=1&amp;bbb=1"/>
              <p:cNvSpPr/>
              <p:nvPr/>
            </p:nvSpPr>
            <p:spPr>
              <a:xfrm>
                <a:off x="722376" y="972000"/>
                <a:ext cx="10753344" cy="36121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.钠与酸溶液的反应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6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(1)钠与酸溶液反应时先与酸反应，即反应顺序遵循“先酸后水”的原则</a:t>
                </a: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，如钠与盐酸先发生反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7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应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+2</m:t>
                        </m:r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HCl</m:t>
                        </m:r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kumimoji="0" lang="en-US" altLang="zh-CN" sz="1800" b="0" i="1" u="none" strike="noStrike" kern="1200" cap="none" spc="0" normalizeH="0" baseline="-3000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kumimoji="0" lang="en-US" altLang="zh-CN" sz="2000" b="0" i="1" u="none" strike="noStrike" kern="1200" cap="none" spc="0" normalizeH="0" baseline="-200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kumimoji="0" lang="en-US" altLang="zh-CN" sz="2000" b="0" i="1" u="none" strike="noStrike" kern="1200" cap="none" spc="0" normalizeH="0" baseline="-800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kumimoji="0" lang="en-US" altLang="zh-CN" sz="2000" b="0" i="0" u="none" strike="noStrike" kern="1200" cap="none" spc="0" normalizeH="0" baseline="-1200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kumimoji="0" lang="en-US" altLang="zh-CN" sz="2000" b="0" i="0" u="none" strike="noStrike" kern="1200" cap="none" spc="0" normalizeH="0" baseline="0" noProof="0" dirty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 2</m:t>
                        </m:r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NaCl</m:t>
                        </m:r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</m:t>
                        </m:r>
                      </m:e>
                    </m:d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36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(2)如果钠相对于酸过量，待酸耗尽后，钠再与水发生反应，直至钠完全反应</a:t>
                </a: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。即足量钠投入酸溶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6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液中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，完全反应后，放出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的多少与钠的量有关。钠与酸的反应比与水反应更剧烈</a:t>
                </a: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，因为反应本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6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质都是钠与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反应，而酸更易电离出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36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2.钠与碱溶液的反应</a:t>
                </a:r>
                <a:endPara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35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钠与碱溶液反应的实质就是钠与水的反应。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P_7#375e0746f?sp=1&amp;pid=ea5add977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612134"/>
              </a:xfrm>
              <a:prstGeom prst="rect">
                <a:avLst/>
              </a:prstGeom>
              <a:blipFill>
                <a:blip r:embed="rId3"/>
                <a:stretch>
                  <a:fillRect l="-1474" r="-1361" b="-42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7#375e0746f?sp=1&amp;pid=ea5add977&amp;color=0,0,0&amp;vtp=1&amp;bt=1&amp;bbb=1"/>
              <p:cNvSpPr/>
              <p:nvPr/>
            </p:nvSpPr>
            <p:spPr>
              <a:xfrm>
                <a:off x="722376" y="972000"/>
                <a:ext cx="10753344" cy="31803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3.钠与盐溶液的反应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钠与盐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(强酸的酸式盐除外)溶液反应时，首先与水反应生成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然后分两种情况：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6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(1)盐溶液中的溶质与氢氧化钠不反应，则只发生钠与水的反应。</a:t>
                </a:r>
                <a:endPara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36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(2)盐溶液中的溶质与氢氧化钠反应，</a:t>
                </a: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如钠与硫酸铜溶液的反应：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7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00" b="0" i="0" u="none" strike="noStrike" kern="0" cap="none" spc="-9990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m&gt;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+2</m:t>
                        </m:r>
                        <m:sSub>
                          <m:sSub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kumimoji="0" lang="en-US" altLang="zh-CN" sz="1800" b="0" i="1" u="none" strike="noStrike" kern="1200" cap="none" spc="0" normalizeH="0" baseline="-3000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kumimoji="0" lang="en-US" altLang="zh-CN" sz="2000" b="0" i="1" u="none" strike="noStrike" kern="1200" cap="none" spc="0" normalizeH="0" baseline="-200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kumimoji="0" lang="en-US" altLang="zh-CN" sz="2000" b="0" i="1" u="none" strike="noStrike" kern="1200" cap="none" spc="0" normalizeH="0" baseline="-800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kumimoji="0" lang="en-US" altLang="zh-CN" sz="2000" b="0" i="0" u="none" strike="noStrike" kern="1200" cap="none" spc="0" normalizeH="0" baseline="-1200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kumimoji="0" lang="en-US" altLang="zh-CN" sz="2000" b="0" i="0" u="none" strike="noStrike" kern="1200" cap="none" spc="0" normalizeH="0" baseline="0" noProof="0" dirty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2</m:t>
                        </m:r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NaOH</m:t>
                        </m:r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</m:t>
                        </m:r>
                      </m:e>
                    </m:d>
                  </m:oMath>
                </a14:m>
                <a:r>
                  <a:rPr kumimoji="0" lang="zh-CN" alt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</a:t>
                </a:r>
                <a:r>
                  <a:rPr kumimoji="0" lang="en-US" altLang="zh-CN" sz="100" b="0" i="0" u="none" strike="noStrike" kern="0" cap="none" spc="-9990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&gt;</a:t>
                </a: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00" b="0" i="0" u="none" strike="noStrike" kern="0" cap="none" spc="-9990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m&gt;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NaOH</m:t>
                        </m:r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CuSO</m:t>
                            </m:r>
                          </m:e>
                          <m:sub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4</m:t>
                            </m:r>
                          </m:sub>
                        </m:s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kumimoji="0" lang="en-US" altLang="zh-CN" sz="1800" b="0" i="1" u="none" strike="noStrike" kern="1200" cap="none" spc="0" normalizeH="0" baseline="-3000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kumimoji="0" lang="en-US" altLang="zh-CN" sz="2000" b="0" i="1" u="none" strike="noStrike" kern="1200" cap="none" spc="0" normalizeH="0" baseline="-200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kumimoji="0" lang="en-US" altLang="zh-CN" sz="2000" b="0" i="1" u="none" strike="noStrike" kern="1200" cap="none" spc="0" normalizeH="0" baseline="-800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kumimoji="0" lang="en-US" altLang="zh-CN" sz="2000" b="0" i="0" u="none" strike="noStrike" kern="1200" cap="none" spc="0" normalizeH="0" baseline="-1200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kumimoji="0" lang="en-US" altLang="zh-CN" sz="2000" b="0" i="0" u="none" strike="noStrike" kern="1200" cap="none" spc="0" normalizeH="0" baseline="0" noProof="0" dirty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</m:t>
                        </m:r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OH</m:t>
                        </m:r>
                        <m:sSub>
                          <m:sSub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)</m:t>
                            </m:r>
                          </m:e>
                          <m:sub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↓+</m:t>
                        </m:r>
                        <m:sSub>
                          <m:sSub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Na</m:t>
                            </m:r>
                          </m:e>
                          <m:sub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SO</m:t>
                            </m:r>
                          </m:e>
                          <m:sub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4</m:t>
                            </m:r>
                          </m:sub>
                        </m:sSub>
                      </m:e>
                    </m:d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</a:t>
                </a:r>
                <a:r>
                  <a:rPr kumimoji="0" lang="en-US" altLang="zh-CN" sz="100" b="0" i="0" u="none" strike="noStrike" kern="0" cap="none" spc="-9990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&gt;</a:t>
                </a: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，总反应为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7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00" b="0" i="0" u="none" strike="noStrike" kern="0" cap="none" spc="-9990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m&gt;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+2</m:t>
                        </m:r>
                        <m:sSub>
                          <m:sSub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CuSO</m:t>
                            </m:r>
                          </m:e>
                          <m:sub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4</m:t>
                            </m:r>
                          </m:sub>
                        </m:s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kumimoji="0" lang="en-US" altLang="zh-CN" sz="1800" b="0" i="1" u="none" strike="noStrike" kern="1200" cap="none" spc="0" normalizeH="0" baseline="-3000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kumimoji="0" lang="en-US" altLang="zh-CN" sz="2000" b="0" i="1" u="none" strike="noStrike" kern="1200" cap="none" spc="0" normalizeH="0" baseline="-200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kumimoji="0" lang="en-US" altLang="zh-CN" sz="2000" b="0" i="1" u="none" strike="noStrike" kern="1200" cap="none" spc="0" normalizeH="0" baseline="-800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kumimoji="0" lang="en-US" altLang="zh-CN" sz="2000" b="0" i="0" u="none" strike="noStrike" kern="1200" cap="none" spc="0" normalizeH="0" baseline="-1200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kumimoji="0" lang="en-US" altLang="zh-CN" sz="2000" b="0" i="0" u="none" strike="noStrike" kern="1200" cap="none" spc="0" normalizeH="0" baseline="0" noProof="0" dirty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</m:t>
                        </m:r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OH</m:t>
                        </m:r>
                        <m:sSub>
                          <m:sSub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)</m:t>
                            </m:r>
                          </m:e>
                          <m:sub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↓+</m:t>
                        </m:r>
                        <m:sSub>
                          <m:sSub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Na</m:t>
                            </m:r>
                          </m:e>
                          <m:sub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SO</m:t>
                            </m:r>
                          </m:e>
                          <m:sub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4</m:t>
                            </m:r>
                          </m:sub>
                        </m:s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</m:t>
                        </m:r>
                      </m:e>
                    </m:d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。类似的还有钠与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FeCl</m:t>
                        </m:r>
                      </m:e>
                      <m: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溶液、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MgSO</m:t>
                        </m:r>
                      </m:e>
                      <m: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</a:t>
                </a:r>
                <a:r>
                  <a:rPr kumimoji="0" lang="en-US" altLang="zh-CN" sz="100" b="0" i="0" u="none" strike="noStrike" kern="0" cap="none" spc="-9990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&gt;</a:t>
                </a: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5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等的反应。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P_7#375e0746f?sp=1&amp;pid=ea5add977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180334"/>
              </a:xfrm>
              <a:prstGeom prst="rect">
                <a:avLst/>
              </a:prstGeom>
              <a:blipFill>
                <a:blip r:embed="rId3"/>
                <a:stretch>
                  <a:fillRect l="-1474" b="-47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#a7b2e93bc.fixed?pid=506bda9bb&amp;color=100,146,38&amp;vtp=1&amp;bbb=1"/>
          <p:cNvSpPr/>
          <p:nvPr/>
        </p:nvSpPr>
        <p:spPr>
          <a:xfrm>
            <a:off x="5120640" y="969264"/>
            <a:ext cx="1947672" cy="107899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7500"/>
              </a:lnSpc>
            </a:pPr>
            <a:r>
              <a:rPr lang="en-US" altLang="zh-CN" sz="60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01</a:t>
            </a:r>
            <a:endParaRPr lang="en-US" altLang="zh-CN" sz="6000" dirty="0"/>
          </a:p>
        </p:txBody>
      </p:sp>
      <p:sp>
        <p:nvSpPr>
          <p:cNvPr id="3" name="C_5#a7b2e93bc.fixed?pid=506bda9bb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课时1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钠</a:t>
            </a:r>
            <a:endParaRPr lang="en-US" altLang="zh-CN" sz="4400" dirty="0"/>
          </a:p>
        </p:txBody>
      </p:sp>
      <p:pic>
        <p:nvPicPr>
          <p:cNvPr id="4" name="C_5#a7b2e93bc.fixed?pid=506bda9bb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66376" y="4480560"/>
            <a:ext cx="402336" cy="438912"/>
          </a:xfrm>
          <a:prstGeom prst="rect">
            <a:avLst/>
          </a:prstGeom>
        </p:spPr>
      </p:pic>
      <p:sp>
        <p:nvSpPr>
          <p:cNvPr id="5" name="C_5_BD#a7b2e93bc.fixed?pid=506bda9bb&amp;color=255,255,255&amp;vtp=1&amp;bbb=1"/>
          <p:cNvSpPr/>
          <p:nvPr/>
        </p:nvSpPr>
        <p:spPr>
          <a:xfrm>
            <a:off x="10405872" y="4425696"/>
            <a:ext cx="1709928" cy="5669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典例剖析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1_1#f62bb2551?vopoq=1&amp;pid=9fc292c2e&amp;color=0,0,0&amp;vtp=1&amp;bt=1&amp;bbb=1"/>
          <p:cNvSpPr/>
          <p:nvPr/>
        </p:nvSpPr>
        <p:spPr>
          <a:xfrm>
            <a:off x="722376" y="972000"/>
            <a:ext cx="10753344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例1</a:t>
            </a:r>
            <a:r>
              <a:rPr lang="en-US" altLang="zh-CN" sz="2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钠与水反应的实验过程如图甲、乙、丙所示，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下列说法不正确的是(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7_AN.2_1#f62bb2551.bracket?vopoq=1&amp;pid=9fc292c2e&amp;color=0,0,0&amp;vpa=1&amp;vtp=1"/>
          <p:cNvSpPr/>
          <p:nvPr/>
        </p:nvSpPr>
        <p:spPr>
          <a:xfrm>
            <a:off x="8828151" y="952950"/>
            <a:ext cx="37465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pic>
        <p:nvPicPr>
          <p:cNvPr id="4" name="QC_7_BD.1_2#f62bb2551?htil=1&amp;vopoq=1&amp;pid=9fc292c2e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22549" y="1494477"/>
            <a:ext cx="2368296" cy="158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7_BD.1_3#f62bb2551.choices?htil=1&amp;vopoq=1&amp;pid=9fc292c2e&amp;color=0,0,0&amp;vtp=1&amp;bbb=1"/>
              <p:cNvSpPr/>
              <p:nvPr/>
            </p:nvSpPr>
            <p:spPr>
              <a:xfrm>
                <a:off x="722376" y="1367477"/>
                <a:ext cx="8247888" cy="18087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A.钠与水反应的离子方程式为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1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Na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+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OH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.图乙中钠熔成小球，说明钠与水反应放热且钠的熔点低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.图乙中钠四处游动并嘶嘶作响，说明反应产生了气体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.图丙中滴加酚酞溶液后溶液变红，说明有碱性物质生成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5" name="QC_7_BD.1_3#f62bb2551.choices?htil=1&amp;vopoq=1&amp;pid=9fc292c2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67477"/>
                <a:ext cx="8247888" cy="1808734"/>
              </a:xfrm>
              <a:prstGeom prst="rect">
                <a:avLst/>
              </a:prstGeom>
              <a:blipFill>
                <a:blip r:embed="rId4"/>
                <a:stretch>
                  <a:fillRect l="-1922" b="-84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AS.3_1#f62bb2551?vopoq=1&amp;pid=9fc292c2e&amp;color=0,0,0&amp;vtp=1&amp;bt=1&amp;bbb=1&amp;hb=1"/>
              <p:cNvSpPr/>
              <p:nvPr/>
            </p:nvSpPr>
            <p:spPr>
              <a:xfrm>
                <a:off x="722376" y="972000"/>
                <a:ext cx="10753344" cy="22659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钠与水反应产生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，该反应的离子方程式为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1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 2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Na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+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+2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OH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，A错误；在图乙中，钠熔成小球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，说明钠与水反应放热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且钠的熔点低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，B正确；在图乙中，钠四处游动并嘶嘶作响，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这是由于钠与水反应产生了气体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在各个方向受力大小不同，因此钠会不断游动，并发出嘶嘶的响声，C正确；在图丙中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，滴加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酚酞溶液后溶液变红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，说明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与水反应产生了碱性物质，D正确。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7_AS.3_1#f62bb2551?vopoq=1&amp;pid=9fc292c2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65934"/>
              </a:xfrm>
              <a:prstGeom prst="rect">
                <a:avLst/>
              </a:prstGeom>
              <a:blipFill>
                <a:blip r:embed="rId3"/>
                <a:stretch>
                  <a:fillRect l="-1587" r="-454" b="-672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4_1#fb1205982?vopoq=1&amp;pid=7fc38f3a9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例2</a:t>
            </a:r>
            <a:r>
              <a:rPr lang="en-US" altLang="zh-CN" sz="2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[河南部分学校2025高一期中]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某同学为研究钠的性质，进行的相关实验如下(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钠的大小相同)，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下列部分现象及解释正确的是(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graphicFrame>
        <p:nvGraphicFramePr>
          <p:cNvPr id="22" name="QC_7_BD.4_2#fb1205982?colgroup=4,9,25&amp;vopoq=1&amp;pid=7fc38f3a9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8479936"/>
              </p:ext>
            </p:extLst>
          </p:nvPr>
        </p:nvGraphicFramePr>
        <p:xfrm>
          <a:off x="722376" y="1947613"/>
          <a:ext cx="10716768" cy="2135886"/>
        </p:xfrm>
        <a:graphic>
          <a:graphicData uri="http://schemas.openxmlformats.org/drawingml/2006/table">
            <a:tbl>
              <a:tblPr/>
              <a:tblGrid>
                <a:gridCol w="13807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791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6568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2113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实验装置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烧杯中的液体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部分现象及解释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5836">
                <a:tc rowSpan="3">
                  <a:txBody>
                    <a:bodyPr/>
                    <a:lstStyle/>
                    <a:p>
                      <a:pPr algn="ctr" latinLnBrk="1" hangingPunct="0">
                        <a:lnSpc>
                          <a:spcPts val="12300"/>
                        </a:lnSpc>
                      </a:pPr>
                      <a:r>
                        <a:rPr lang="en-US" altLang="zh-CN" sz="6900" b="0" i="0" kern="0" spc="-99900">
                          <a:solidFill>
                            <a:srgbClr val="FFFFFF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微软雅黑" pitchFamily="34" charset="-120"/>
                        </a:rPr>
                        <a:t>________________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①蒸馏水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钠会熔成小球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因为反应放热且钠的熔点低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6339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②硫酸铜溶液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有蓝色沉淀生成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因为钠先与水反应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2579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③烧碱溶液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冷却至室温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不可能有固体析出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因为钠与溶液中的水反</a:t>
                      </a:r>
                    </a:p>
                    <a:p>
                      <a:pPr marL="0" lvl="0" indent="0"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应无沉淀生成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4" name="QC_7_BD.4_3#fb1205982.table_image?tii=3&amp;vopoq=1&amp;pid=7fc38f3a9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5840" y="2531178"/>
            <a:ext cx="813816" cy="1389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7_AN.5_1#fb1205982.bracket?vopoq=1&amp;pid=7fc38f3a9&amp;color=0,0,0&amp;vpa=2&amp;vtp=1"/>
          <p:cNvSpPr/>
          <p:nvPr/>
        </p:nvSpPr>
        <p:spPr>
          <a:xfrm>
            <a:off x="4224401" y="1410150"/>
            <a:ext cx="37465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6" name="QC_7_BD.4_4#fb1205982.choices?vopoq=1&amp;pid=7fc38f3a9&amp;color=0,0,0&amp;vtp=1&amp;bbb=1"/>
          <p:cNvSpPr/>
          <p:nvPr/>
        </p:nvSpPr>
        <p:spPr>
          <a:xfrm>
            <a:off x="722376" y="4220913"/>
            <a:ext cx="10753344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400"/>
              </a:lnSpc>
              <a:tabLst>
                <a:tab pos="2697529" algn="l"/>
                <a:tab pos="5356957" algn="l"/>
                <a:tab pos="80290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C.①③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.①②③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AS.6_1#fb1205982?vopoq=1&amp;pid=7fc38f3a9&amp;color=0,0,0&amp;vtp=1&amp;bt=1&amp;bbb=1&amp;hb=1"/>
              <p:cNvSpPr/>
              <p:nvPr/>
            </p:nvSpPr>
            <p:spPr>
              <a:xfrm>
                <a:off x="722376" y="972000"/>
                <a:ext cx="10753344" cy="17833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钠与水的反应是放热反应，钠的熔点低，将钠加入水中后钠会熔成小球，①正确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；钠投入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硫酸铜溶液中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，钠先与水反应，生成氢氧化钠和氢气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，氢氧化钠再与硫酸铜反应生成蓝色的氢氧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化铜沉淀和硫酸钠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，②正确；如果烧碱溶液是饱和溶液，投入钠之后，会继续生成氢氧化钠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，而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与水反应消耗溶剂水，故会有固体析出，③错误。选A。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7_AS.6_1#fb1205982?vopoq=1&amp;pid=7fc38f3a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83334"/>
              </a:xfrm>
              <a:prstGeom prst="rect">
                <a:avLst/>
              </a:prstGeom>
              <a:blipFill>
                <a:blip r:embed="rId3"/>
                <a:stretch>
                  <a:fillRect l="-1587" r="-794" b="-853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24f864931.fixed?pid=5d066b1d1&amp;color=100,146,38&amp;vtp=1&amp;bbb=1"/>
          <p:cNvSpPr/>
          <p:nvPr/>
        </p:nvSpPr>
        <p:spPr>
          <a:xfrm>
            <a:off x="5120640" y="969264"/>
            <a:ext cx="1947672" cy="107899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7500"/>
              </a:lnSpc>
            </a:pPr>
            <a:r>
              <a:rPr lang="en-US" altLang="zh-CN" sz="60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01</a:t>
            </a:r>
            <a:endParaRPr lang="en-US" altLang="zh-CN" sz="6000" dirty="0"/>
          </a:p>
        </p:txBody>
      </p:sp>
      <p:sp>
        <p:nvSpPr>
          <p:cNvPr id="3" name="C_3_BD#24f864931.fixed?pid=5d066b1d1&amp;color=255,255,255&amp;vtp=1&amp;bbb=1"/>
          <p:cNvSpPr/>
          <p:nvPr/>
        </p:nvSpPr>
        <p:spPr>
          <a:xfrm>
            <a:off x="0" y="3776472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第一节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钠及其化合物</a:t>
            </a:r>
            <a:endParaRPr lang="en-US" altLang="zh-CN" sz="44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#9b3c26404.fixed?pid=506bda9bb&amp;color=100,146,38&amp;vtp=1&amp;bbb=1"/>
          <p:cNvSpPr/>
          <p:nvPr/>
        </p:nvSpPr>
        <p:spPr>
          <a:xfrm>
            <a:off x="5120640" y="969264"/>
            <a:ext cx="1947672" cy="107899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7500"/>
              </a:lnSpc>
            </a:pPr>
            <a:r>
              <a:rPr lang="en-US" altLang="zh-CN" sz="60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01</a:t>
            </a:r>
            <a:endParaRPr lang="en-US" altLang="zh-CN" sz="6000" dirty="0"/>
          </a:p>
        </p:txBody>
      </p:sp>
      <p:sp>
        <p:nvSpPr>
          <p:cNvPr id="3" name="C_5#9b3c26404.fixed?pid=506bda9bb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课时1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钠</a:t>
            </a:r>
            <a:endParaRPr lang="en-US" altLang="zh-CN" sz="4400" dirty="0"/>
          </a:p>
        </p:txBody>
      </p:sp>
      <p:pic>
        <p:nvPicPr>
          <p:cNvPr id="4" name="C_5#9b3c26404.fixed?pid=506bda9bb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66376" y="4489704"/>
            <a:ext cx="411480" cy="448056"/>
          </a:xfrm>
          <a:prstGeom prst="rect">
            <a:avLst/>
          </a:prstGeom>
        </p:spPr>
      </p:pic>
      <p:sp>
        <p:nvSpPr>
          <p:cNvPr id="5" name="C_5_BD#9b3c26404.fixed?pid=506bda9bb&amp;color=255,255,255&amp;vtp=1&amp;bbb=1"/>
          <p:cNvSpPr/>
          <p:nvPr/>
        </p:nvSpPr>
        <p:spPr>
          <a:xfrm>
            <a:off x="10405872" y="4425696"/>
            <a:ext cx="1709928" cy="5669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越刷越强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83663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7_1#c3759019e?vopoq=1&amp;pid=7db81e80f&amp;color=0,0,0&amp;vtp=1&amp;bt=1&amp;bbb=1"/>
          <p:cNvSpPr/>
          <p:nvPr/>
        </p:nvSpPr>
        <p:spPr>
          <a:xfrm>
            <a:off x="722376" y="972000"/>
            <a:ext cx="10753344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下列关于钠的叙述正确的是(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7_AN.8_1#c3759019e.bracket?vopoq=1&amp;pid=7db81e80f&amp;color=0,0,0&amp;vpa=3&amp;vtp=1"/>
          <p:cNvSpPr/>
          <p:nvPr/>
        </p:nvSpPr>
        <p:spPr>
          <a:xfrm>
            <a:off x="4181539" y="952950"/>
            <a:ext cx="35560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7_BD.7_2#c3759019e.choices?vopoq=1&amp;pid=7db81e80f&amp;color=0,0,0&amp;vtp=1&amp;bbb=1"/>
          <p:cNvSpPr/>
          <p:nvPr/>
        </p:nvSpPr>
        <p:spPr>
          <a:xfrm>
            <a:off x="722376" y="1419674"/>
            <a:ext cx="10753344" cy="1796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A.常温下，钠露置在空气中易被氧气氧化为过氧化钠，因此应保存在煤油里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.氧化钠是一种淡黄色的固体，可作呼吸面具的供氧剂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.钠蒸气充入灯泡中制成钠灯，常用于公路照明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.金属钠着火时，能用水来灭火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9_1#c3759019e?vopoq=1&amp;pid=7db81e80f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钠露置在空气中被氧气氧化为氧化钠，A错误；氧化钠是一种白色固体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，过氧化钠才是淡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黄色固体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，且过氧化钠与水或二氧化碳反应才会产生氧气，从而可作呼吸面具的供氧剂，B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钠蒸气充入灯泡中制成钠灯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，通电后产生黄色光，穿透力强，常用于公路照明，C正确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；钠能与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水反应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，且生成的氢气易燃，所以金属钠着火时，不能用水来灭火，D错误。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23441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10_1#bec6d365c?sp=1&amp;vopoq=1&amp;pid=7db81e80f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[江西赣州十八县市2024高一期中联考]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将一小块钠投入如图所示的烧杯中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，下列有关说法正确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7_AN.11_1#bec6d365c.bracket?vopoq=1&amp;pid=7db81e80f&amp;color=0,0,0&amp;vpa=4&amp;vtp=1"/>
          <p:cNvSpPr/>
          <p:nvPr/>
        </p:nvSpPr>
        <p:spPr>
          <a:xfrm>
            <a:off x="1417701" y="1410150"/>
            <a:ext cx="385763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pic>
        <p:nvPicPr>
          <p:cNvPr id="4" name="QC_7_BD.10_2#bec6d365c?htil=2&amp;vopoq=1&amp;pid=7db81e80f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08586" y="1947613"/>
            <a:ext cx="2834640" cy="101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7_BD.10_3#bec6d365c.choices?htil=2&amp;vopoq=1&amp;pid=7db81e80f&amp;color=0,0,0&amp;vtp=1&amp;bbb=1"/>
              <p:cNvSpPr/>
              <p:nvPr/>
            </p:nvSpPr>
            <p:spPr>
              <a:xfrm>
                <a:off x="722376" y="1872810"/>
                <a:ext cx="7781544" cy="1796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A.钠块在煤油中游动，并放出气体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.钠块熔化，只在水层游动，溶液变红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.钠块在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层和水层交界处上下跳动，钠块熔化，溶液变红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.钠块在水层和煤油层交界处上下跳动，钠块熔化，水层变红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5" name="QC_7_BD.10_3#bec6d365c.choices?htil=2&amp;vopoq=1&amp;pid=7db81e80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72810"/>
                <a:ext cx="7781544" cy="1796034"/>
              </a:xfrm>
              <a:prstGeom prst="rect">
                <a:avLst/>
              </a:prstGeom>
              <a:blipFill>
                <a:blip r:embed="rId4"/>
                <a:stretch>
                  <a:fillRect l="-2038" b="-84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AS.12_1#bec6d365c?vopoq=1&amp;pid=7db81e80f&amp;color=0,0,0&amp;vtp=1&amp;bt=1&amp;bbb=1&amp;hb=1"/>
              <p:cNvSpPr/>
              <p:nvPr/>
            </p:nvSpPr>
            <p:spPr>
              <a:xfrm>
                <a:off x="722376" y="972000"/>
                <a:ext cx="10753344" cy="13261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钠的密度比煤油的大，比水的小，则钠在水层和煤油层交界处与水发生反应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，产生的氢气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使钠块在水层和煤油层交界处上下跳动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；钠与水反应放出的热使钠块熔化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；钠与水反应生成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，反应后溶液呈碱性，水层变红，故D正确。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7_AS.12_1#bec6d365c?vopoq=1&amp;pid=7db81e80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26134"/>
              </a:xfrm>
              <a:prstGeom prst="rect">
                <a:avLst/>
              </a:prstGeom>
              <a:blipFill>
                <a:blip r:embed="rId3"/>
                <a:stretch>
                  <a:fillRect l="-1587" r="-227" b="-1146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84570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13_1#1e28b8f24?vopoq=1&amp;pid=7db81e80f&amp;color=0,0,0&amp;vtp=1&amp;bt=1&amp;bbb=1"/>
          <p:cNvSpPr/>
          <p:nvPr/>
        </p:nvSpPr>
        <p:spPr>
          <a:xfrm>
            <a:off x="722376" y="972000"/>
            <a:ext cx="10753344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[广东揭阳2024年高一期中]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钠是典型的活泼金属，钠及其化合物用途广泛，回答下列问题。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8_BD.14_1#a1da1aa06?sp=1&amp;vopoq=1&amp;pid=1e28b8f24&amp;color=0,0,0&amp;vtp=1&amp;bbb=1&amp;hb=1"/>
              <p:cNvSpPr/>
              <p:nvPr/>
            </p:nvSpPr>
            <p:spPr>
              <a:xfrm>
                <a:off x="722376" y="1363414"/>
                <a:ext cx="10753344" cy="13003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(1)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可用石蜡封存，实验室中少量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保存于</a:t>
                </a: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；用小刀切开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块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，可以看到银白色切面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逐渐灰暗，此过程发生反应的化学方程式是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少量的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放置于敞口容器中最终变成一种白色粉末状物质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，该物质的化学式是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3" name="QB_8_BD.14_1#a1da1aa06?sp=1&amp;vopoq=1&amp;pid=1e28b8f2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63414"/>
                <a:ext cx="10753344" cy="1300353"/>
              </a:xfrm>
              <a:prstGeom prst="rect">
                <a:avLst/>
              </a:prstGeom>
              <a:blipFill>
                <a:blip r:embed="rId3"/>
                <a:stretch>
                  <a:fillRect l="-1474" r="-283" b="-117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8_AN.15_1#a1da1aa06.blank?vopoq=1&amp;pid=1e28b8f24&amp;color=0,0,0&amp;vpa=5&amp;vtp=1&amp;bbb=1"/>
          <p:cNvSpPr/>
          <p:nvPr/>
        </p:nvSpPr>
        <p:spPr>
          <a:xfrm>
            <a:off x="5707126" y="1325314"/>
            <a:ext cx="69215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煤油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8_AN.16_1#a1da1aa06.blank?vopoq=1&amp;pid=1e28b8f24&amp;color=0,0,0&amp;vpa=6&amp;vtp=1&amp;bbb=1&amp;rh=26.38504"/>
              <p:cNvSpPr/>
              <p:nvPr/>
            </p:nvSpPr>
            <p:spPr>
              <a:xfrm>
                <a:off x="5584889" y="1841886"/>
                <a:ext cx="2470785" cy="33356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7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𝟒𝐍𝐚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𝐎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1" i="1" baseline="-200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1" i="1" baseline="-800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1" baseline="-1200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𝟐</m:t>
                    </m:r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𝐍𝐚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5" name="QB_8_AN.16_1#a1da1aa06.blank?vopoq=1&amp;pid=1e28b8f24&amp;color=0,0,0&amp;vpa=6&amp;vtp=1&amp;bbb=1&amp;rh=26.38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4889" y="1841886"/>
                <a:ext cx="2470785" cy="333566"/>
              </a:xfrm>
              <a:prstGeom prst="rect">
                <a:avLst/>
              </a:prstGeom>
              <a:blipFill>
                <a:blip r:embed="rId4"/>
                <a:stretch>
                  <a:fillRect l="-988" r="-1235" b="-218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B_8_AN.17_1#a1da1aa06.blank?vopoq=1&amp;pid=1e28b8f24&amp;color=0,0,0&amp;vpa=7&amp;vtp=1&amp;bbb=1"/>
              <p:cNvSpPr/>
              <p:nvPr/>
            </p:nvSpPr>
            <p:spPr>
              <a:xfrm>
                <a:off x="9463152" y="2313818"/>
                <a:ext cx="1019620" cy="28505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𝐍𝐚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</m:t>
                        </m:r>
                      </m:sub>
                    </m:sSub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𝐂𝐎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6" name="QB_8_AN.17_1#a1da1aa06.blank?vopoq=1&amp;pid=1e28b8f24&amp;color=0,0,0&amp;vpa=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63152" y="2313818"/>
                <a:ext cx="1019620" cy="285052"/>
              </a:xfrm>
              <a:prstGeom prst="rect">
                <a:avLst/>
              </a:prstGeom>
              <a:blipFill>
                <a:blip r:embed="rId5"/>
                <a:stretch>
                  <a:fillRect l="-2381" b="-2608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8_AS.18_1#a1da1aa06?vopoq=1&amp;pid=1e28b8f24&amp;color=0,0,0&amp;vtp=1&amp;bt=1&amp;bbb=1&amp;hb=1"/>
              <p:cNvSpPr/>
              <p:nvPr/>
            </p:nvSpPr>
            <p:spPr>
              <a:xfrm>
                <a:off x="722376" y="972000"/>
                <a:ext cx="10753344" cy="24179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是一种活泼金属，易与空气中的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反应，故需隔绝空气保存，实验室中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，少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量的钠保存在煤油中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，大量的钠保存在液态石蜡中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与空气中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发生反应生成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，化学方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程式为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4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1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。少量的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放置于敞口容器中，会发生一系列变化：变暗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生成</a:t>
                </a: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Na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)→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变白色固体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生成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NaOH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)→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潮解(变为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→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结块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吸收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生成</a:t>
                </a: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Na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⋅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𝑥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)→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风化(变成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粉末)，故最终变成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白色粉末。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B_8_AS.18_1#a1da1aa06?vopoq=1&amp;pid=1e28b8f2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417953"/>
              </a:xfrm>
              <a:prstGeom prst="rect">
                <a:avLst/>
              </a:prstGeom>
              <a:blipFill>
                <a:blip r:embed="rId3"/>
                <a:stretch>
                  <a:fillRect l="-1587" r="-680" b="-629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#09ff9cd4d.fixed?pid=506bda9bb&amp;color=100,146,38&amp;vtp=1&amp;bbb=1"/>
          <p:cNvSpPr/>
          <p:nvPr/>
        </p:nvSpPr>
        <p:spPr>
          <a:xfrm>
            <a:off x="5120640" y="969264"/>
            <a:ext cx="1947672" cy="107899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7500"/>
              </a:lnSpc>
            </a:pPr>
            <a:r>
              <a:rPr lang="en-US" altLang="zh-CN" sz="60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01</a:t>
            </a:r>
            <a:endParaRPr lang="en-US" altLang="zh-CN" sz="6000" dirty="0"/>
          </a:p>
        </p:txBody>
      </p:sp>
      <p:sp>
        <p:nvSpPr>
          <p:cNvPr id="3" name="C_5#09ff9cd4d.fixed?pid=506bda9bb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课时1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钠</a:t>
            </a:r>
            <a:endParaRPr lang="en-US" altLang="zh-CN" sz="4400" dirty="0"/>
          </a:p>
        </p:txBody>
      </p:sp>
      <p:pic>
        <p:nvPicPr>
          <p:cNvPr id="4" name="C_5#09ff9cd4d.fixed?pid=506bda9bb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66376" y="4480560"/>
            <a:ext cx="402336" cy="438912"/>
          </a:xfrm>
          <a:prstGeom prst="rect">
            <a:avLst/>
          </a:prstGeom>
        </p:spPr>
      </p:pic>
      <p:sp>
        <p:nvSpPr>
          <p:cNvPr id="5" name="C_5_BD#09ff9cd4d.fixed?pid=506bda9bb&amp;color=255,255,255&amp;vtp=1&amp;bbb=1"/>
          <p:cNvSpPr/>
          <p:nvPr/>
        </p:nvSpPr>
        <p:spPr>
          <a:xfrm>
            <a:off x="10405872" y="4425696"/>
            <a:ext cx="1709928" cy="5669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教材梳理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8_BD.19_1#ae2c5aa97?vopoq=1&amp;pid=1e28b8f24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(2)金属钠的密度比水小，在钠与水反应的实验中，能得出“该反应是放热反应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”这一结论的实验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现象是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，该反应中的氧化剂是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p:sp>
        <p:nvSpPr>
          <p:cNvPr id="3" name="QB_8_AN.20_1#ae2c5aa97.blank?vopoq=1&amp;pid=1e28b8f24&amp;color=0,0,0&amp;vpa=8&amp;vtp=1&amp;bbb=1"/>
          <p:cNvSpPr/>
          <p:nvPr/>
        </p:nvSpPr>
        <p:spPr>
          <a:xfrm>
            <a:off x="1493901" y="1372050"/>
            <a:ext cx="272415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钠熔成一个光亮的小球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8_AN.21_1#ae2c5aa97.blank?vopoq=1&amp;pid=1e28b8f24&amp;color=0,0,0&amp;vpa=9&amp;vtp=1&amp;bbb=1"/>
              <p:cNvSpPr/>
              <p:nvPr/>
            </p:nvSpPr>
            <p:spPr>
              <a:xfrm>
                <a:off x="6829489" y="1474601"/>
                <a:ext cx="620141" cy="28505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𝐇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4" name="QB_8_AN.21_1#ae2c5aa97.blank?vopoq=1&amp;pid=1e28b8f24&amp;color=0,0,0&amp;vpa=9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9489" y="1474601"/>
                <a:ext cx="620141" cy="285052"/>
              </a:xfrm>
              <a:prstGeom prst="rect">
                <a:avLst/>
              </a:prstGeom>
              <a:blipFill>
                <a:blip r:embed="rId3"/>
                <a:stretch>
                  <a:fillRect l="-2941" r="-4902" b="-2340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8_AS.22_1#ae2c5aa97?vopoq=1&amp;pid=1e28b8f24&amp;color=0,0,0&amp;vtp=1&amp;bbb=1&amp;hb=1"/>
              <p:cNvSpPr/>
              <p:nvPr/>
            </p:nvSpPr>
            <p:spPr>
              <a:xfrm>
                <a:off x="722376" y="1820613"/>
                <a:ext cx="10753344" cy="907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投入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中会由块状熔成一个光亮的小球，说明钠的熔点较低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，发生的反应是一个放热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；反应过程中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中部分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元素化合价降低，作氧化剂。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5" name="QB_8_AS.22_1#ae2c5aa97?vopoq=1&amp;pid=1e28b8f2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20613"/>
                <a:ext cx="10753344" cy="907034"/>
              </a:xfrm>
              <a:prstGeom prst="rect">
                <a:avLst/>
              </a:prstGeom>
              <a:blipFill>
                <a:blip r:embed="rId4"/>
                <a:stretch>
                  <a:fillRect l="-1587" r="-170" b="-168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384077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23_1#f510f061b?sp=1&amp;vopoq=1&amp;pid=7db81e80f&amp;color=0,0,0&amp;vtp=1&amp;bt=1&amp;bbb=1&amp;hb=1"/>
              <p:cNvSpPr/>
              <p:nvPr/>
            </p:nvSpPr>
            <p:spPr>
              <a:xfrm>
                <a:off x="722376" y="972000"/>
                <a:ext cx="10753344" cy="13134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4.某课外活动小组为了检验钠与水反应的产物，设计如图装置(夹持装置省略)。首先在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形管内加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入少量煤油和几粒金属钠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，再从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形管左端加入水(含有酚酞溶液)，封住左口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，一段时间后加热铜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丝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。根据反应中观察到的现象，回答下列问题：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O_7_BD.23_1#f510f061b?sp=1&amp;vopoq=1&amp;pid=7db81e80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13434"/>
              </a:xfrm>
              <a:prstGeom prst="rect">
                <a:avLst/>
              </a:prstGeom>
              <a:blipFill>
                <a:blip r:embed="rId3"/>
                <a:stretch>
                  <a:fillRect l="-1474" r="-1531" b="-115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7_BD.23_2#f510f061b?vopoq=1&amp;pid=7db81e80f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70248" y="2414339"/>
            <a:ext cx="3648456" cy="1179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8_BD.24_1#e70bab260?vopoq=1&amp;pid=f510f061b&amp;color=0,0,0&amp;vtp=1&amp;bbb=1"/>
          <p:cNvSpPr/>
          <p:nvPr/>
        </p:nvSpPr>
        <p:spPr>
          <a:xfrm>
            <a:off x="722376" y="3722439"/>
            <a:ext cx="10753344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(1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)钠与水反应的离子方程式为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8_AN.25_1#e70bab260.blank?vopoq=1&amp;pid=f510f061b&amp;color=0,0,0&amp;vpa=10&amp;vtp=1&amp;bbb=1&amp;rh=26.38504"/>
              <p:cNvSpPr/>
              <p:nvPr/>
            </p:nvSpPr>
            <p:spPr>
              <a:xfrm>
                <a:off x="4098988" y="3725169"/>
                <a:ext cx="4432999" cy="33356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7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𝟐𝐍𝐚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𝐇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1" i="1" baseline="-200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1" i="1" baseline="-800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1" baseline="-1200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1" i="0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 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</m:t>
                        </m:r>
                        <m:sSup>
                          <m:s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𝐍𝐚</m:t>
                            </m:r>
                          </m:e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+</m:t>
                            </m:r>
                          </m:sup>
                        </m:s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</m:t>
                        </m:r>
                        <m:sSup>
                          <m:s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𝐎𝐇</m:t>
                            </m:r>
                          </m:e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</m:t>
                            </m:r>
                          </m:sup>
                        </m:s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𝐇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</m:t>
                        </m:r>
                      </m:e>
                    </m:d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5" name="QB_8_AN.25_1#e70bab260.blank?vopoq=1&amp;pid=f510f061b&amp;color=0,0,0&amp;vpa=10&amp;vtp=1&amp;bbb=1&amp;rh=26.38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8988" y="3725169"/>
                <a:ext cx="4432999" cy="333566"/>
              </a:xfrm>
              <a:prstGeom prst="rect">
                <a:avLst/>
              </a:prstGeom>
              <a:blipFill>
                <a:blip r:embed="rId5"/>
                <a:stretch>
                  <a:fillRect l="-549" r="-549" b="-218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B_8_AS.26_1#e70bab260?vopoq=1&amp;pid=f510f061b&amp;color=0,0,0&amp;vtp=1&amp;bbb=1"/>
              <p:cNvSpPr/>
              <p:nvPr/>
            </p:nvSpPr>
            <p:spPr>
              <a:xfrm>
                <a:off x="722376" y="4109789"/>
                <a:ext cx="10753344" cy="44177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钠与水反应生成氢氧化钠和氢气，离子方程式为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1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 2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Na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+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+2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OH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6" name="QB_8_AS.26_1#e70bab260?vopoq=1&amp;pid=f510f061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109789"/>
                <a:ext cx="10753344" cy="441770"/>
              </a:xfrm>
              <a:prstGeom prst="rect">
                <a:avLst/>
              </a:prstGeom>
              <a:blipFill>
                <a:blip r:embed="rId6"/>
                <a:stretch>
                  <a:fillRect l="-1587" b="-369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8_BD.27_1#59f45d2ed?vopoq=1&amp;pid=f510f061b&amp;color=0,0,0&amp;vtp=1&amp;bt=1&amp;bbb=1"/>
          <p:cNvSpPr/>
          <p:nvPr/>
        </p:nvSpPr>
        <p:spPr>
          <a:xfrm>
            <a:off x="722376" y="1010100"/>
            <a:ext cx="10753344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(2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)金属钠的变化现象是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8_AN.28_1#59f45d2ed.blank?vopoq=1&amp;pid=f510f061b&amp;color=0,0,0&amp;vpa=11&amp;vtp=1&amp;bbb=1"/>
          <p:cNvSpPr/>
          <p:nvPr/>
        </p:nvSpPr>
        <p:spPr>
          <a:xfrm>
            <a:off x="3335401" y="952950"/>
            <a:ext cx="678815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熔成光亮的小球，在水和煤油的界面处上下跳动且逐渐变小</a:t>
            </a:r>
            <a:endParaRPr lang="en-US" altLang="zh-CN" sz="2000" dirty="0"/>
          </a:p>
        </p:txBody>
      </p:sp>
      <p:sp>
        <p:nvSpPr>
          <p:cNvPr id="4" name="QB_8_AS.29_1#59f45d2ed?vopoq=1&amp;pid=f510f061b&amp;color=0,0,0&amp;vtp=1&amp;bbb=1&amp;hb=1"/>
          <p:cNvSpPr/>
          <p:nvPr/>
        </p:nvSpPr>
        <p:spPr>
          <a:xfrm>
            <a:off x="722376" y="1503495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钠与水反应放热，由于钠熔点低，反应过程中会熔成光亮的小球；钠的密度大于煤油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于水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，则钠在水层和煤油层交界处与水发生反应，产生的氢气使钠上下跳动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，且随着反应进行钠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逐渐变小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8_BD.30_1#70a5eadfc?vopoq=1&amp;pid=f510f061b&amp;color=0,0,0&amp;vtp=1&amp;bt=1&amp;bbb=1"/>
              <p:cNvSpPr/>
              <p:nvPr/>
            </p:nvSpPr>
            <p:spPr>
              <a:xfrm>
                <a:off x="722376" y="1010100"/>
                <a:ext cx="10753344" cy="3859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(3)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形管中溶液的颜色变化：</a:t>
                </a: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，说明有</a:t>
                </a: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生成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B_8_BD.30_1#70a5eadfc?vopoq=1&amp;pid=f510f061b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010100"/>
                <a:ext cx="10753344" cy="385953"/>
              </a:xfrm>
              <a:prstGeom prst="rect">
                <a:avLst/>
              </a:prstGeom>
              <a:blipFill>
                <a:blip r:embed="rId3"/>
                <a:stretch>
                  <a:fillRect l="-1474" t="-4762" b="-396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8_AN.31_1#70a5eadfc.blank?vopoq=1&amp;pid=f510f061b&amp;color=0,0,0&amp;vpa=12&amp;vtp=1&amp;bbb=1"/>
          <p:cNvSpPr/>
          <p:nvPr/>
        </p:nvSpPr>
        <p:spPr>
          <a:xfrm>
            <a:off x="4008501" y="952950"/>
            <a:ext cx="120015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变为红色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8_AN.32_1#70a5eadfc.blank?vopoq=1&amp;pid=f510f061b&amp;color=0,0,0&amp;vpa=13&amp;vtp=1&amp;bbb=1"/>
              <p:cNvSpPr/>
              <p:nvPr/>
            </p:nvSpPr>
            <p:spPr>
              <a:xfrm>
                <a:off x="6321488" y="1046357"/>
                <a:ext cx="814388" cy="28505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4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𝐍𝐚𝐎𝐇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4" name="QB_8_AN.32_1#70a5eadfc.blank?vopoq=1&amp;pid=f510f061b&amp;color=0,0,0&amp;vpa=1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1488" y="1046357"/>
                <a:ext cx="814388" cy="285052"/>
              </a:xfrm>
              <a:prstGeom prst="rect">
                <a:avLst/>
              </a:prstGeom>
              <a:blipFill>
                <a:blip r:embed="rId4"/>
                <a:stretch>
                  <a:fillRect l="-2985" r="-2985" b="-130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8_AS.33_1#70a5eadfc?vopoq=1&amp;pid=f510f061b&amp;color=0,0,0&amp;vtp=1&amp;bbb=1&amp;hb=1"/>
              <p:cNvSpPr/>
              <p:nvPr/>
            </p:nvSpPr>
            <p:spPr>
              <a:xfrm>
                <a:off x="722376" y="1405577"/>
                <a:ext cx="10753344" cy="907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钠和水反应生成的氢氧化钠使溶液显碱性，则滴有酚酞溶液的水溶液变红色，即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形管中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水溶液变为红色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5" name="QB_8_AS.33_1#70a5eadfc?vopoq=1&amp;pid=f510f061b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05577"/>
                <a:ext cx="10753344" cy="907034"/>
              </a:xfrm>
              <a:prstGeom prst="rect">
                <a:avLst/>
              </a:prstGeom>
              <a:blipFill>
                <a:blip r:embed="rId5"/>
                <a:stretch>
                  <a:fillRect l="-1587" b="-168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8_BD.34_1#824145c33?vopoq=1&amp;pid=f510f061b&amp;color=0,0,0&amp;vtp=1&amp;bt=1&amp;bbb=1"/>
          <p:cNvSpPr/>
          <p:nvPr/>
        </p:nvSpPr>
        <p:spPr>
          <a:xfrm>
            <a:off x="722376" y="1010100"/>
            <a:ext cx="10753344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(4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)铜丝的变化现象是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，说明钠和水反应有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生成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8_AN.35_1#824145c33.blank?vopoq=1&amp;pid=f510f061b&amp;color=0,0,0&amp;vpa=14&amp;vtp=1&amp;bbb=1"/>
          <p:cNvSpPr/>
          <p:nvPr/>
        </p:nvSpPr>
        <p:spPr>
          <a:xfrm>
            <a:off x="3081401" y="952950"/>
            <a:ext cx="196215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由黑色变为红色</a:t>
            </a:r>
            <a:endParaRPr lang="en-US" altLang="zh-CN" sz="2000" dirty="0"/>
          </a:p>
        </p:txBody>
      </p:sp>
      <p:sp>
        <p:nvSpPr>
          <p:cNvPr id="4" name="QB_8_AN.36_1#824145c33.blank?vopoq=1&amp;pid=f510f061b&amp;color=0,0,0&amp;vpa=15&amp;vtp=1&amp;bbb=1"/>
          <p:cNvSpPr/>
          <p:nvPr/>
        </p:nvSpPr>
        <p:spPr>
          <a:xfrm>
            <a:off x="7399401" y="952950"/>
            <a:ext cx="69215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氢气</a:t>
            </a:r>
            <a:endParaRPr lang="en-US" altLang="zh-CN" sz="2000" dirty="0"/>
          </a:p>
        </p:txBody>
      </p:sp>
      <p:sp>
        <p:nvSpPr>
          <p:cNvPr id="5" name="QB_8_AS.37_1#824145c33?vopoq=1&amp;pid=f510f061b&amp;color=0,0,0&amp;vtp=1&amp;bbb=1&amp;hb=1"/>
          <p:cNvSpPr/>
          <p:nvPr/>
        </p:nvSpPr>
        <p:spPr>
          <a:xfrm>
            <a:off x="722376" y="1503494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氢气与铜丝表面的氧化铜反应生成铜和水，使铜丝表面由黑色变为红色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，说明钠和水反应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生成氢气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143358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BD.38_1#2ebf84ed7?sp=1&amp;vopoq=1&amp;pid=d9bfc0eba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5.某化学兴趣小组进行实验探究，如图所示，在蒸发皿中放一小块钠，加热至熔化时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，用玻璃棒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蘸取少量无水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粉末与熔化的钠接触，瞬间产生耀眼的火花，同时有红色物质生成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。据此判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断下列说法中不正确的是(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C_7_BD.38_1#2ebf84ed7?sp=1&amp;vopoq=1&amp;pid=d9bfc0eb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>
                <a:blip r:embed="rId3"/>
                <a:stretch>
                  <a:fillRect l="-1474" r="-397" b="-116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39_1#2ebf84ed7.bracket?vopoq=1&amp;pid=d9bfc0eba&amp;color=0,0,0&amp;vpa=16&amp;vtp=1"/>
          <p:cNvSpPr/>
          <p:nvPr/>
        </p:nvSpPr>
        <p:spPr>
          <a:xfrm>
            <a:off x="3716401" y="1867350"/>
            <a:ext cx="357188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pic>
        <p:nvPicPr>
          <p:cNvPr id="4" name="QC_7_BD.38_2#2ebf84ed7?htil=3&amp;vopoq=1&amp;pid=d9bfc0eba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34842" y="2404813"/>
            <a:ext cx="1563624" cy="1572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7_BD.38_3#2ebf84ed7.choices?htil=3&amp;vopoq=1&amp;pid=d9bfc0eba&amp;color=0,0,0&amp;vtp=1&amp;bbb=1"/>
              <p:cNvSpPr/>
              <p:nvPr/>
            </p:nvSpPr>
            <p:spPr>
              <a:xfrm>
                <a:off x="722376" y="2330010"/>
                <a:ext cx="9052560" cy="178130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A.反应放出大量的热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.反应中，钠作氧化剂，硫酸铜作还原剂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.该实验说明在加热且无水条件下钠能与硫酸铜反应生成铜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.实验过程中可能生成少量的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5" name="QC_7_BD.38_3#2ebf84ed7.choices?htil=3&amp;vopoq=1&amp;pid=d9bfc0eb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30010"/>
                <a:ext cx="9052560" cy="1781302"/>
              </a:xfrm>
              <a:prstGeom prst="rect">
                <a:avLst/>
              </a:prstGeom>
              <a:blipFill>
                <a:blip r:embed="rId5"/>
                <a:stretch>
                  <a:fillRect l="-1751" b="-890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AS.40_1#2ebf84ed7?vopoq=1&amp;pid=d9bfc0eba&amp;color=0,0,0&amp;vtp=1&amp;bt=1&amp;bbb=1&amp;hb=1"/>
              <p:cNvSpPr/>
              <p:nvPr/>
            </p:nvSpPr>
            <p:spPr>
              <a:xfrm>
                <a:off x="722376" y="972000"/>
                <a:ext cx="10753344" cy="181317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由题意可知，熔融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粉末发生反应时会产生耀眼的火花，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说明反应时放出热量，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正确；由“有红色物质生成”知，熔化的钠与无水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粉末发生置换反应生成硫酸钠和铜，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该过程中钠作还原剂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，硫酸铜作氧化剂，B错误，C正确；钠与氧气常温时反应生成氧化钠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，加热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时反应生成过氧化钠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，故实验过程中可能生成少量的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，D正确。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7_AS.40_1#2ebf84ed7?vopoq=1&amp;pid=d9bfc0eb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13179"/>
              </a:xfrm>
              <a:prstGeom prst="rect">
                <a:avLst/>
              </a:prstGeom>
              <a:blipFill>
                <a:blip r:embed="rId3"/>
                <a:stretch>
                  <a:fillRect l="-1587" r="-1474" b="-906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40405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P_7_BD#a5e9202c6?colgroup=9,30&amp;pid=306cd4896&amp;color=0,0,0&amp;vtp=1&amp;bt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49952616"/>
                  </p:ext>
                </p:extLst>
              </p:nvPr>
            </p:nvGraphicFramePr>
            <p:xfrm>
              <a:off x="722376" y="972000"/>
              <a:ext cx="10725912" cy="2957068"/>
            </p:xfrm>
            <a:graphic>
              <a:graphicData uri="http://schemas.openxmlformats.org/drawingml/2006/table">
                <a:tbl>
                  <a:tblPr/>
                  <a:tblGrid>
                    <a:gridCol w="26700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805586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状态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固体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颜色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639319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银白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色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有金属光泽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硬度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质软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可以用小刀切割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83058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密度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2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0.971 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g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⋅</m:t>
                              </m:r>
                              <m:sSup>
                                <m:sSup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cm</m:t>
                                  </m:r>
                                </m:e>
                                <m:sup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−3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𝜌</m:t>
                              </m:r>
                            </m:oMath>
                          </a14:m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(水)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&gt;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𝜌</m:t>
                              </m:r>
                            </m:oMath>
                          </a14:m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(钠)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&gt;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𝜌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(煤油)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42113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熔</a:t>
                          </a:r>
                          <a:r>
                            <a:rPr lang="en-US" altLang="zh-CN" sz="2000" b="1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沸点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熔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沸点</a:t>
                          </a:r>
                          <a:r>
                            <a:rPr lang="en-US" altLang="zh-CN" sz="2000" b="0" i="0" dirty="0">
                              <a:solidFill>
                                <a:srgbClr val="639319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低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熔点为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97.8 ℃</m:t>
                              </m:r>
                            </m:oMath>
                          </a14:m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沸点为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883 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导电</a:t>
                          </a:r>
                          <a:r>
                            <a:rPr lang="en-US" altLang="zh-CN" sz="2000" b="1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导热性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电和热的良导体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P_7_BD#a5e9202c6?colgroup=9,30&amp;pid=306cd4896&amp;color=0,0,0&amp;vtp=1&amp;bt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49952616"/>
                  </p:ext>
                </p:extLst>
              </p:nvPr>
            </p:nvGraphicFramePr>
            <p:xfrm>
              <a:off x="722376" y="972000"/>
              <a:ext cx="10725912" cy="2957068"/>
            </p:xfrm>
            <a:graphic>
              <a:graphicData uri="http://schemas.openxmlformats.org/drawingml/2006/table">
                <a:tbl>
                  <a:tblPr/>
                  <a:tblGrid>
                    <a:gridCol w="26700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805586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状态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固体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颜色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639319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银白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色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有金属光泽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硬度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质软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可以用小刀切割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83058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密度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3207" t="-154015" r="-151" b="-11459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42113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熔</a:t>
                          </a:r>
                          <a:r>
                            <a:rPr lang="en-US" altLang="zh-CN" sz="2000" b="1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沸点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3207" t="-504348" r="-151" b="-12753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导电</a:t>
                          </a:r>
                          <a:r>
                            <a:rPr lang="en-US" altLang="zh-CN" sz="2000" b="1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导热性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电和热的良导体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41_1#938cfaf43?sp=1&amp;vopoq=1&amp;pid=d9bfc0eba&amp;color=0,0,0&amp;vtp=1&amp;bt=1&amp;bbb=1"/>
          <p:cNvSpPr/>
          <p:nvPr/>
        </p:nvSpPr>
        <p:spPr>
          <a:xfrm>
            <a:off x="722376" y="972000"/>
            <a:ext cx="10753344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[湖北武汉三中2024高一月考]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下列实验目的、方案设计、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现象和结论都正确的是(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8" name="QB_7_BD.41_2#938cfaf43?colgroup=2,7,13,16&amp;vopoq=1&amp;pid=d9bfc0eba&amp;color=0,0,0&amp;vtp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16853356"/>
                  </p:ext>
                </p:extLst>
              </p:nvPr>
            </p:nvGraphicFramePr>
            <p:xfrm>
              <a:off x="722376" y="1371034"/>
              <a:ext cx="10707624" cy="5142738"/>
            </p:xfrm>
            <a:graphic>
              <a:graphicData uri="http://schemas.openxmlformats.org/drawingml/2006/table">
                <a:tbl>
                  <a:tblPr/>
                  <a:tblGrid>
                    <a:gridCol w="81381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01168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49300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438912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42113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选项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实验目的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方案设计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现象和结论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13499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A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探究金属钠与氧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气反应的难易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将一小块金属钠放置在空气</a:t>
                          </a:r>
                        </a:p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中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一段时间后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将其放置在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坩埚中加热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钠表面变暗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加热时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生成一种淡黄</a:t>
                          </a:r>
                        </a:p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色固体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；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钠易与氧气反应生成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Na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O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加热时反应速率加快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82257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B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探究金属钠与水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反应的产物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向滴有紫色石蕊试液的水中投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入钠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溶液变红色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；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钠与水反应生成碱性物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150075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C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探究金属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Na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长期</a:t>
                          </a:r>
                        </a:p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露置于空气中的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产物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取2份表面产物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一份加入盐</a:t>
                          </a:r>
                        </a:p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 dirty="0" err="1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酸</a:t>
                          </a:r>
                          <a:r>
                            <a:rPr lang="en-US" altLang="zh-CN" sz="2000" b="0" i="0" spc="-100" dirty="0" err="1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 err="1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并将产生的气体通入澄清</a:t>
                          </a:r>
                          <a:endParaRPr lang="en-US" altLang="zh-CN" sz="2000" b="0" i="0" dirty="0">
                            <a:solidFill>
                              <a:srgbClr val="000000"/>
                            </a:solidFill>
                            <a:latin typeface="微软雅黑" pitchFamily="34" charset="0"/>
                            <a:ea typeface="微软雅黑" pitchFamily="34" charset="-122"/>
                            <a:cs typeface="微软雅黑" pitchFamily="34" charset="-120"/>
                          </a:endParaRPr>
                        </a:p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 dirty="0" err="1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石灰水中</a:t>
                          </a:r>
                          <a:r>
                            <a:rPr lang="en-US" altLang="zh-CN" sz="2000" b="0" i="0" spc="-100" dirty="0" err="1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 err="1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另一份溶于适量水</a:t>
                          </a:r>
                          <a:endParaRPr lang="en-US" altLang="zh-CN" sz="2000" b="0" i="0" dirty="0">
                            <a:solidFill>
                              <a:srgbClr val="000000"/>
                            </a:solidFill>
                            <a:latin typeface="微软雅黑" pitchFamily="34" charset="0"/>
                            <a:ea typeface="微软雅黑" pitchFamily="34" charset="-122"/>
                            <a:cs typeface="微软雅黑" pitchFamily="34" charset="-120"/>
                          </a:endParaRP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 err="1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中后</a:t>
                          </a:r>
                          <a:r>
                            <a:rPr lang="en-US" altLang="zh-CN" sz="2000" b="0" i="0" spc="-100" dirty="0" err="1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 err="1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滴加少量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CaCl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稀溶液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生成的无色无味气体使澄清石灰水变</a:t>
                          </a:r>
                        </a:p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浑浊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滴加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CaCl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稀溶液后有白色沉淀</a:t>
                          </a:r>
                        </a:p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生成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；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Na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长期露置于空气中的产物是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Na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CO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3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113499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D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探究钠与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FeCl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3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的</a:t>
                          </a:r>
                        </a:p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稀溶液反应的产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物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将一小块钠投入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FeCl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3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的稀溶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液中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充分反应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 dirty="0" err="1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钠与溶液剧烈反应</a:t>
                          </a:r>
                          <a:r>
                            <a:rPr lang="en-US" altLang="zh-CN" sz="2000" b="0" i="0" spc="-100" dirty="0" err="1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 err="1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溶液里有黑色沉</a:t>
                          </a:r>
                          <a:endParaRPr lang="en-US" altLang="zh-CN" sz="2000" b="0" i="0" dirty="0">
                            <a:solidFill>
                              <a:srgbClr val="000000"/>
                            </a:solidFill>
                            <a:latin typeface="微软雅黑" pitchFamily="34" charset="0"/>
                            <a:ea typeface="微软雅黑" pitchFamily="34" charset="-122"/>
                            <a:cs typeface="微软雅黑" pitchFamily="34" charset="-120"/>
                          </a:endParaRPr>
                        </a:p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 dirty="0" err="1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淀生成</a:t>
                          </a:r>
                          <a:r>
                            <a:rPr lang="en-US" altLang="zh-CN" sz="2000" b="0" i="0" spc="-100" dirty="0" err="1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 err="1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有无色气体放出</a:t>
                          </a:r>
                          <a:r>
                            <a:rPr lang="en-US" altLang="zh-CN" sz="2000" b="0" i="0" spc="-100" dirty="0" err="1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；</a:t>
                          </a:r>
                          <a:r>
                            <a:rPr lang="en-US" altLang="zh-CN" sz="2000" b="0" i="0" dirty="0" err="1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钠与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FeCl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3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 err="1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的稀溶液反应的产物是铁和氢气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38" name="QB_7_BD.41_2#938cfaf43?colgroup=2,7,13,16&amp;vopoq=1&amp;pid=d9bfc0eba&amp;color=0,0,0&amp;vtp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16853356"/>
                  </p:ext>
                </p:extLst>
              </p:nvPr>
            </p:nvGraphicFramePr>
            <p:xfrm>
              <a:off x="722376" y="1371034"/>
              <a:ext cx="10707624" cy="5142738"/>
            </p:xfrm>
            <a:graphic>
              <a:graphicData uri="http://schemas.openxmlformats.org/drawingml/2006/table">
                <a:tbl>
                  <a:tblPr/>
                  <a:tblGrid>
                    <a:gridCol w="81381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01168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49300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438912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42113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选项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实验目的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方案设计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现象和结论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16420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A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探究金属钠与氧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气反应的难易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将一小块金属钠放置在空气</a:t>
                          </a:r>
                        </a:p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中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一段时间后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将其放置在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坩埚中加热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44167" t="-36126" r="-278" b="-31884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82257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B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探究金属钠与水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反应的产物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向滴有紫色石蕊试液的水中投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入钠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溶液变红色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；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钠与水反应生成碱性物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157060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C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0909" t="-153488" r="-392424" b="-8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81152" t="-153488" r="-126003" b="-8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44167" t="-153488" r="-278" b="-8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116420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D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0909" t="-342408" r="-392424" b="-125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81152" t="-342408" r="-126003" b="-125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44167" t="-342408" r="-278" b="-1256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QB_7_AN.42_1#938cfaf43.bracket?vopoq=1&amp;pid=d9bfc0eba&amp;color=0,0,0&amp;vpa=17&amp;vtp=1"/>
          <p:cNvSpPr/>
          <p:nvPr/>
        </p:nvSpPr>
        <p:spPr>
          <a:xfrm>
            <a:off x="10023539" y="952950"/>
            <a:ext cx="35560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7_AS.43_1#938cfaf43?vopoq=1&amp;pid=d9bfc0eba&amp;color=0,0,0&amp;vtp=1&amp;bt=1&amp;bbb=1&amp;hb=1"/>
              <p:cNvSpPr/>
              <p:nvPr/>
            </p:nvSpPr>
            <p:spPr>
              <a:xfrm>
                <a:off x="722376" y="972000"/>
                <a:ext cx="10753344" cy="3193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钠的化学性质活泼，常温下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反应生成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，加热条件下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反应生成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生成的产物不同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，A错误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反应生成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会使滴有紫色石蕊试液的溶液变蓝，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错误；向表面产物中加入盐酸，产生使澄清石灰水变浑浊的无色无味气体，则气体为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，表面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产物含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，表面产物溶于水后的溶液滴加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CaCl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稀溶液反应生成白色沉淀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，则可确定为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长期露置于空气中的产物是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，C正确；钠投入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的稀溶液中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，钠和水反应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生成氢氧化钠和氢气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，氢氧化钠和氯化铁反应生成氢氧化铁红褐色沉淀，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不会产生黑色沉淀铁，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B_7_AS.43_1#938cfaf43?vopoq=1&amp;pid=d9bfc0eb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193034"/>
              </a:xfrm>
              <a:prstGeom prst="rect">
                <a:avLst/>
              </a:prstGeom>
              <a:blipFill>
                <a:blip r:embed="rId3"/>
                <a:stretch>
                  <a:fillRect l="-1587" r="-1531" b="-47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&amp;si=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#65d590a56?sp=1&amp;pid=e8f226654&amp;color=0,0,0&amp;vtp=1&amp;bt=1&amp;bbb=1"/>
          <p:cNvSpPr/>
          <p:nvPr/>
        </p:nvSpPr>
        <p:spPr>
          <a:xfrm>
            <a:off x="722376" y="972000"/>
            <a:ext cx="10753344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1.钠与氧气的反应</a:t>
            </a:r>
            <a:endParaRPr lang="en-US" altLang="zh-CN" sz="2000" dirty="0"/>
          </a:p>
        </p:txBody>
      </p:sp>
      <p:graphicFrame>
        <p:nvGraphicFramePr>
          <p:cNvPr id="7" name="P_7_BD#65d590a56?colgroup=5,35&amp;pid=e8f226654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9913095"/>
              </p:ext>
            </p:extLst>
          </p:nvPr>
        </p:nvGraphicFramePr>
        <p:xfrm>
          <a:off x="722376" y="1499939"/>
          <a:ext cx="10716768" cy="4658741"/>
        </p:xfrm>
        <a:graphic>
          <a:graphicData uri="http://schemas.openxmlformats.org/drawingml/2006/table">
            <a:tbl>
              <a:tblPr/>
              <a:tblGrid>
                <a:gridCol w="14356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597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655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558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398524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实验装置及</a:t>
                      </a:r>
                    </a:p>
                    <a:p>
                      <a:pPr marL="0" lvl="0" indent="0"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仪器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latinLnBrk="1" hangingPunct="0">
                        <a:lnSpc>
                          <a:spcPts val="10300"/>
                        </a:lnSpc>
                      </a:pPr>
                      <a:r>
                        <a:rPr lang="en-US" altLang="zh-CN" sz="5750" b="0" i="0" kern="0" spc="-99900">
                          <a:solidFill>
                            <a:srgbClr val="FFFFFF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微软雅黑" pitchFamily="34" charset="-120"/>
                        </a:rPr>
                        <a:t>____________________________________________________________________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633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实验条件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常温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加热或点燃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1505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实验操作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用镊子从煤油中取出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一小块钠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用滤纸吸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干表面的煤油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在玻璃片上用刀切去一端的外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皮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观察新切开的钠的表面所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发生的变化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将干燥的坩埚加热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取绿豆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大的钠迅速投到热坩埚中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继续加热坩埚片刻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待钠熔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化后立即撤去酒精灯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1881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实验现象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钠块表面呈灰色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切开外皮后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钠具有银白色的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金属光泽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新切开的钠的光亮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的表面在空气中很快变暗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钠受热先熔化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然后与氧气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剧烈反应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发出黄色火焰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生成淡黄色固体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4" name="P_7_BD#65d590a56.table_image?tii=1&amp;pid=e8f226654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92040" y="1618557"/>
            <a:ext cx="3813048" cy="116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P_7_BD#65d590a56?colgroup=5,8,12,12&amp;pid=e8f226654&amp;color=0,0,0&amp;vtp=1&amp;bt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88547732"/>
                  </p:ext>
                </p:extLst>
              </p:nvPr>
            </p:nvGraphicFramePr>
            <p:xfrm>
              <a:off x="722376" y="1494478"/>
              <a:ext cx="10716768" cy="2437638"/>
            </p:xfrm>
            <a:graphic>
              <a:graphicData uri="http://schemas.openxmlformats.org/drawingml/2006/table">
                <a:tbl>
                  <a:tblPr/>
                  <a:tblGrid>
                    <a:gridCol w="143560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45973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46557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35584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822579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反应的化学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方程式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3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4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Na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O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altLang="zh-CN" i="1" spc="-100" baseline="-30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bar>
                                      <m:barPr>
                                        <m:ctrlPr>
                                          <a:rPr lang="en-US" altLang="zh-CN" sz="2000" b="0" i="1" spc="-100" baseline="-200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barPr>
                                      <m:e>
                                        <m:bar>
                                          <m:barPr>
                                            <m:ctrlPr>
                                              <a:rPr lang="en-US" altLang="zh-CN" sz="2000" b="0" i="1" spc="-100" baseline="-8000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barPr>
                                          <m:e>
                                            <m:r>
                                              <a:rPr lang="en-US" altLang="zh-CN" sz="2000" b="0" spc="-100" baseline="-12000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         </m:t>
                                            </m:r>
                                          </m:e>
                                        </m:bar>
                                      </m:e>
                                    </m:bar>
                                  </m:e>
                                </m:mr>
                                <m:mr>
                                  <m:e>
                                    <m:r>
                                      <a:rPr lang="en-US" altLang="zh-CN" sz="2000" b="0" i="0" spc="-100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  <m:t> </m:t>
                                    </m:r>
                                  </m:e>
                                </m:mr>
                              </m:m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2</m:t>
                              </m:r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Na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O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5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2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Na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O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altLang="zh-CN" i="1" spc="-100" baseline="30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bar>
                                      <m:barPr>
                                        <m:ctrlPr>
                                          <a:rPr lang="en-US" altLang="zh-CN" sz="2000" b="0" i="1" spc="-100" baseline="-200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barPr>
                                      <m:e>
                                        <m:bar>
                                          <m:barPr>
                                            <m:ctrlPr>
                                              <a:rPr lang="en-US" altLang="zh-CN" sz="2000" b="0" i="1" spc="-100" baseline="-8000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barPr>
                                          <m:e>
                                            <m:r>
                                              <a:rPr lang="en-US" altLang="zh-CN" sz="2000" b="0" spc="-100" baseline="-2000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   △   </m:t>
                                            </m:r>
                                          </m:e>
                                        </m:bar>
                                      </m:e>
                                    </m:bar>
                                  </m:e>
                                </m:mr>
                                <m:mr>
                                  <m:e>
                                    <m:r>
                                      <a:rPr lang="en-US" altLang="zh-CN" sz="2000" b="0" i="0" spc="-100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  <m:t> </m:t>
                                    </m:r>
                                  </m:e>
                                </m:mr>
                              </m:m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Na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O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61505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实验分析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钠的化学性质活泼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</a:p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需要隔绝空气保存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</a:p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一般保存在石蜡油或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煤油中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钠质软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能用小刀切割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；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常温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下钠极易与氧气反应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钠熔点低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受热易熔化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且</a:t>
                          </a:r>
                        </a:p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能与氧气发生剧烈反应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撤</a:t>
                          </a:r>
                        </a:p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去酒精灯后仍能继续反应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说明该反应放热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P_7_BD#65d590a56?colgroup=5,8,12,12&amp;pid=e8f226654&amp;color=0,0,0&amp;vtp=1&amp;bt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88547732"/>
                  </p:ext>
                </p:extLst>
              </p:nvPr>
            </p:nvGraphicFramePr>
            <p:xfrm>
              <a:off x="722376" y="1494478"/>
              <a:ext cx="10716768" cy="2437638"/>
            </p:xfrm>
            <a:graphic>
              <a:graphicData uri="http://schemas.openxmlformats.org/drawingml/2006/table">
                <a:tbl>
                  <a:tblPr/>
                  <a:tblGrid>
                    <a:gridCol w="143560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45973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46557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35584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822579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反应的化学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方程式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12478" t="-741" r="-97188" b="-2118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19419" t="-741" r="-363" b="-21185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61505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实验分析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钠的化学性质活泼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</a:p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需要隔绝空气保存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</a:p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一般保存在石蜡油或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煤油中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钠质软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能用小刀切割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；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常温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下钠极易与氧气反应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钠熔点低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受热易熔化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且</a:t>
                          </a:r>
                        </a:p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能与氧气发生剧烈反应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撤</a:t>
                          </a:r>
                        </a:p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去酒精灯后仍能继续反应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说明该反应放热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P_7#65d590a56?pid=e8f226654&amp;color=0,0,0&amp;vtp=1&amp;bbb=1&amp;hb=1"/>
              <p:cNvSpPr/>
              <p:nvPr/>
            </p:nvSpPr>
            <p:spPr>
              <a:xfrm>
                <a:off x="722376" y="4059878"/>
                <a:ext cx="10753344" cy="13261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【划重点】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钠与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反应，常温时生成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，加热或点燃条件下生成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。钠与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&gt;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反应的生成物与反应条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件有关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，与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的用量无关。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3" name="P_7#65d590a56?pid=e8f22665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059878"/>
                <a:ext cx="10753344" cy="1326134"/>
              </a:xfrm>
              <a:prstGeom prst="rect">
                <a:avLst/>
              </a:prstGeom>
              <a:blipFill>
                <a:blip r:embed="rId4"/>
                <a:stretch>
                  <a:fillRect l="-1474" b="-110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P_7_BD#65d590a56?colgroup=5,8,12,12&amp;pid=e8f226654&amp;color=0,0,0&amp;vtp=1&amp;bt=1&amp;bbb=1">
            <a:extLst>
              <a:ext uri="{FF2B5EF4-FFF2-40B4-BE49-F238E27FC236}">
                <a16:creationId xmlns:a16="http://schemas.microsoft.com/office/drawing/2014/main" id="{DF3BDC1F-5C13-9806-6EBA-041345A0ECC6}"/>
              </a:ext>
            </a:extLst>
          </p:cNvPr>
          <p:cNvSpPr txBox="1"/>
          <p:nvPr/>
        </p:nvSpPr>
        <p:spPr>
          <a:xfrm>
            <a:off x="10926183" y="972000"/>
            <a:ext cx="512961" cy="39767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3400"/>
              </a:lnSpc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续表</a:t>
            </a:r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#65d590a56?sp=1&amp;pid=e8f226654&amp;color=0,0,0&amp;mp=1&amp;vtp=1&amp;bt=1&amp;bbb=1"/>
          <p:cNvSpPr/>
          <p:nvPr/>
        </p:nvSpPr>
        <p:spPr>
          <a:xfrm>
            <a:off x="722376" y="972000"/>
            <a:ext cx="10753344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2.钠与水的反应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P_7_BD#65d590a56?colgroup=2,38&amp;pid=e8f226654&amp;color=0,0,0&amp;mp=1&amp;vtp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25115956"/>
                  </p:ext>
                </p:extLst>
              </p:nvPr>
            </p:nvGraphicFramePr>
            <p:xfrm>
              <a:off x="722376" y="1499939"/>
              <a:ext cx="10754363" cy="2550287"/>
            </p:xfrm>
            <a:graphic>
              <a:graphicData uri="http://schemas.openxmlformats.org/drawingml/2006/table">
                <a:tbl>
                  <a:tblPr/>
                  <a:tblGrid>
                    <a:gridCol w="70358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9877183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54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540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5400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97400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1727708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实验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装置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5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3200"/>
                            </a:lnSpc>
                          </a:pPr>
                          <a:r>
                            <a:rPr lang="en-US" altLang="zh-CN" sz="7400" b="0" i="0" kern="0" spc="-9990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_</a:t>
                          </a:r>
                          <a:r>
                            <a:rPr lang="en-US" altLang="zh-CN" sz="900" b="0" i="0" kern="0" spc="0">
                              <a:solidFill>
                                <a:srgbClr val="FFFFFF"/>
                              </a:solidFill>
                              <a:latin typeface="SimSun" panose="02010600030101010101" pitchFamily="2" charset="-122"/>
                              <a:ea typeface="微软雅黑" pitchFamily="34" charset="-122"/>
                              <a:cs typeface="微软雅黑" pitchFamily="34" charset="-120"/>
                            </a:rPr>
                            <a:t>____________________________________________________________</a:t>
                          </a:r>
                          <a:endParaRPr lang="en-US" altLang="zh-CN" sz="900" spc="0" dirty="0">
                            <a:latin typeface="SimSun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822579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实验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操作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5"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向烧杯中加适量水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滴入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1∼2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滴酚酞溶液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用镊子将金属钠从试剂瓶中取出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用滤纸吸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干钠表面的煤油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用小刀切下一小块(绿豆大)金属钠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并放入水中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观察现象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P_7_BD#65d590a56?colgroup=2,38&amp;pid=e8f226654&amp;color=0,0,0&amp;mp=1&amp;vtp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25115956"/>
                  </p:ext>
                </p:extLst>
              </p:nvPr>
            </p:nvGraphicFramePr>
            <p:xfrm>
              <a:off x="722376" y="1499939"/>
              <a:ext cx="10754363" cy="2550287"/>
            </p:xfrm>
            <a:graphic>
              <a:graphicData uri="http://schemas.openxmlformats.org/drawingml/2006/table">
                <a:tbl>
                  <a:tblPr/>
                  <a:tblGrid>
                    <a:gridCol w="70358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9877183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54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540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5400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97400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1727708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实验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装置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5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3200"/>
                            </a:lnSpc>
                          </a:pPr>
                          <a:r>
                            <a:rPr lang="en-US" altLang="zh-CN" sz="7400" b="0" i="0" kern="0" spc="-9990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_</a:t>
                          </a:r>
                          <a:r>
                            <a:rPr lang="en-US" altLang="zh-CN" sz="900" b="0" i="0" kern="0" spc="0">
                              <a:solidFill>
                                <a:srgbClr val="FFFFFF"/>
                              </a:solidFill>
                              <a:latin typeface="SimSun" panose="02010600030101010101" pitchFamily="2" charset="-122"/>
                              <a:ea typeface="微软雅黑" pitchFamily="34" charset="-122"/>
                              <a:cs typeface="微软雅黑" pitchFamily="34" charset="-120"/>
                            </a:rPr>
                            <a:t>____________________________________________________________</a:t>
                          </a:r>
                          <a:endParaRPr lang="en-US" altLang="zh-CN" sz="900" spc="0" dirty="0">
                            <a:latin typeface="SimSun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822579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实验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操作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5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7030" t="-211111" r="-121" b="-14074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4" name="P_7_BD#65d590a56.table_image?tii=2&amp;pid=e8f226654&amp;color=0,0,0&amp;mp=1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64279" y="1618557"/>
            <a:ext cx="3374136" cy="1490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P_7_BD#65d590a56?colgroup=2,13,5,5,5,6&amp;pid=e8f226654&amp;color=0,0,0&amp;mp=1&amp;vtp=1&amp;bt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09650964"/>
                  </p:ext>
                </p:extLst>
              </p:nvPr>
            </p:nvGraphicFramePr>
            <p:xfrm>
              <a:off x="722376" y="1494478"/>
              <a:ext cx="10707624" cy="2904236"/>
            </p:xfrm>
            <a:graphic>
              <a:graphicData uri="http://schemas.openxmlformats.org/drawingml/2006/table">
                <a:tbl>
                  <a:tblPr/>
                  <a:tblGrid>
                    <a:gridCol w="70408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63931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54533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54533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54533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728216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822579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实验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现象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钠浮在水面上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钠熔化成光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亮的小球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钠在水面上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四处游动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发出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“嘶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嘶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”的响声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溶液变红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218819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实验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分析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钠的密度比水</a:t>
                          </a:r>
                          <a:r>
                            <a:rPr lang="en-US" altLang="zh-CN" sz="2000" b="0" i="0" dirty="0">
                              <a:solidFill>
                                <a:srgbClr val="639319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钠的熔点</a:t>
                          </a:r>
                        </a:p>
                        <a:p>
                          <a:pPr marL="0" indent="0"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低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该反应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639319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放热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反应产生气</a:t>
                          </a:r>
                        </a:p>
                        <a:p>
                          <a:pPr marL="0" indent="0"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体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推动钠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游动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钠与水反应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剧烈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生成的碱性物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质使溶液</a:t>
                          </a:r>
                          <a:r>
                            <a:rPr lang="en-US" altLang="zh-CN" sz="2000" b="0" i="0">
                              <a:solidFill>
                                <a:srgbClr val="639319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变红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86283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结论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5"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钠与水反应有氢气产生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同时生成碱性物质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NaOH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该反应的化学方程式为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300"/>
                            </a:lnSpc>
                          </a:pPr>
                          <a14:m>
                            <m:oMath xmlns:m="http://schemas.openxmlformats.org/officeDocument/2006/math">
                              <m:d>
                                <m:dPr>
                                  <m:begChr m:val=""/>
                                  <m:endChr m:val=""/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Na</m:t>
                                  </m:r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+2</m:t>
                                  </m:r>
                                  <m:sSub>
                                    <m:sSubPr>
                                      <m:ctrlPr>
                                        <a:rPr lang="en-US" altLang="zh-CN" sz="20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altLang="zh-CN" sz="20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  <m:t>H</m:t>
                                      </m:r>
                                    </m:e>
                                    <m:sub>
                                      <m:r>
                                        <a:rPr lang="en-US" altLang="zh-CN" sz="20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  <m:t>2</m:t>
                                      </m:r>
                                    </m:sub>
                                  </m:sSub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O</m:t>
                                  </m:r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 </m:t>
                                  </m:r>
                                  <m:m>
                                    <m:mPr>
                                      <m:mcs>
                                        <m:mc>
                                          <m:mcPr>
                                            <m:count m:val="1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en-US" altLang="zh-CN" i="1" spc="-100" baseline="-30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mPr>
                                    <m:mr>
                                      <m:e>
                                        <m:bar>
                                          <m:barPr>
                                            <m:ctrlPr>
                                              <a:rPr lang="en-US" altLang="zh-CN" sz="2000" b="0" i="1" spc="-100" baseline="-2000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barPr>
                                          <m:e>
                                            <m:bar>
                                              <m:barPr>
                                                <m:ctrlPr>
                                                  <a:rPr lang="en-US" altLang="zh-CN" sz="2000" b="0" i="1" spc="-100" baseline="-8000">
                                                    <a:solidFill>
                                                      <a:srgbClr val="000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barPr>
                                              <m:e>
                                                <m:r>
                                                  <a:rPr lang="en-US" altLang="zh-CN" sz="2000" b="0" spc="-100" baseline="-12000">
                                                    <a:solidFill>
                                                      <a:srgbClr val="000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         </m:t>
                                                </m:r>
                                              </m:e>
                                            </m:bar>
                                          </m:e>
                                        </m:bar>
                                      </m:e>
                                    </m:mr>
                                    <m:mr>
                                      <m:e>
                                        <m:r>
                                          <a:rPr lang="en-US" altLang="zh-CN" sz="2000" b="0" i="0" spc="-100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微软雅黑" pitchFamily="34" charset="-120"/>
                                          </a:rPr>
                                          <m:t> </m:t>
                                        </m:r>
                                      </m:e>
                                    </m:mr>
                                  </m:m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  2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NaOH</m:t>
                                  </m:r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altLang="zh-CN" sz="20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altLang="zh-CN" sz="20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  <m:t>H</m:t>
                                      </m:r>
                                    </m:e>
                                    <m:sub>
                                      <m:r>
                                        <a:rPr lang="en-US" altLang="zh-CN" sz="20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  <m:t>2</m:t>
                                      </m:r>
                                    </m:sub>
                                  </m:s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↑</m:t>
                                  </m:r>
                                </m:e>
                              </m:d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P_7_BD#65d590a56?colgroup=2,13,5,5,5,6&amp;pid=e8f226654&amp;color=0,0,0&amp;mp=1&amp;vtp=1&amp;bt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09650964"/>
                  </p:ext>
                </p:extLst>
              </p:nvPr>
            </p:nvGraphicFramePr>
            <p:xfrm>
              <a:off x="722376" y="1494478"/>
              <a:ext cx="10707624" cy="2904236"/>
            </p:xfrm>
            <a:graphic>
              <a:graphicData uri="http://schemas.openxmlformats.org/drawingml/2006/table">
                <a:tbl>
                  <a:tblPr/>
                  <a:tblGrid>
                    <a:gridCol w="70408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63931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54533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54533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54533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728216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822579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实验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现象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钠浮在水面上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钠熔化成光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亮的小球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钠在水面上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四处游动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发出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“嘶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嘶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”的响声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溶液变红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218819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实验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分析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钠的密度比水</a:t>
                          </a:r>
                          <a:r>
                            <a:rPr lang="en-US" altLang="zh-CN" sz="2000" b="0" i="0" dirty="0">
                              <a:solidFill>
                                <a:srgbClr val="639319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钠的熔点</a:t>
                          </a:r>
                        </a:p>
                        <a:p>
                          <a:pPr marL="0" indent="0"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低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该反应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639319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放热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反应产生气</a:t>
                          </a:r>
                        </a:p>
                        <a:p>
                          <a:pPr marL="0" indent="0"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体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推动钠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游动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钠与水反应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剧烈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生成的碱性物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质使溶液</a:t>
                          </a:r>
                          <a:r>
                            <a:rPr lang="en-US" altLang="zh-CN" sz="2000" b="0" i="0">
                              <a:solidFill>
                                <a:srgbClr val="639319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变红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86283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结论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5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7130" t="-236620" r="-122" b="-4225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" name="P_7#65d590a56?pid=e8f226654&amp;color=0,0,0&amp;mp=1&amp;vtp=1&amp;bbb=1"/>
          <p:cNvSpPr/>
          <p:nvPr/>
        </p:nvSpPr>
        <p:spPr>
          <a:xfrm>
            <a:off x="722376" y="4529778"/>
            <a:ext cx="10753344" cy="8562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【划重点】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钠与水反应的现象可总结为浮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、熔、游、响、红。</a:t>
            </a:r>
            <a:endParaRPr lang="en-US" altLang="zh-CN" sz="2000" dirty="0"/>
          </a:p>
        </p:txBody>
      </p:sp>
      <p:sp>
        <p:nvSpPr>
          <p:cNvPr id="2" name="P_7_BD#65d590a56?colgroup=2,13,5,5,5,6&amp;pid=e8f226654&amp;color=0,0,0&amp;mp=1&amp;vtp=1&amp;bt=1&amp;bbb=1">
            <a:extLst>
              <a:ext uri="{FF2B5EF4-FFF2-40B4-BE49-F238E27FC236}">
                <a16:creationId xmlns:a16="http://schemas.microsoft.com/office/drawing/2014/main" id="{484851B7-7460-A98D-A0DA-BC036E592922}"/>
              </a:ext>
            </a:extLst>
          </p:cNvPr>
          <p:cNvSpPr txBox="1"/>
          <p:nvPr/>
        </p:nvSpPr>
        <p:spPr>
          <a:xfrm>
            <a:off x="10917039" y="972000"/>
            <a:ext cx="512961" cy="39767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3400"/>
              </a:lnSpc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续表</a:t>
            </a:r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7#65d590a56?sp=1&amp;pid=e8f226654&amp;color=0,0,0&amp;mp=1&amp;vtp=1&amp;bt=1&amp;bbb=1&amp;hb=1"/>
              <p:cNvSpPr/>
              <p:nvPr/>
            </p:nvSpPr>
            <p:spPr>
              <a:xfrm>
                <a:off x="722376" y="972000"/>
                <a:ext cx="10753344" cy="1854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3.钠与其他物质的反应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钠原子的最外电子层上只有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1个电子，在化学反应中很容易失去电子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，因此钠的化学性质非常活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泼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。钠有很强的还原性，能与熔融盐反应置换出较不活泼的金属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。在一定条件下可以与大部分非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金属单质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反应，如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3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△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2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NaCl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P_7#65d590a56?sp=1&amp;pid=e8f226654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54200"/>
              </a:xfrm>
              <a:prstGeom prst="rect">
                <a:avLst/>
              </a:prstGeom>
              <a:blipFill>
                <a:blip r:embed="rId3"/>
                <a:stretch>
                  <a:fillRect l="-1474" r="-794" b="-426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1568</Words>
  <Application>Microsoft Office PowerPoint</Application>
  <PresentationFormat>宽屏</PresentationFormat>
  <Paragraphs>328</Paragraphs>
  <Slides>42</Slides>
  <Notes>36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42</vt:i4>
      </vt:variant>
    </vt:vector>
  </HeadingPairs>
  <TitlesOfParts>
    <vt:vector size="50" baseType="lpstr">
      <vt:lpstr>仿宋</vt:lpstr>
      <vt:lpstr>SimHei</vt:lpstr>
      <vt:lpstr>SimSun</vt:lpstr>
      <vt:lpstr>微软雅黑</vt:lpstr>
      <vt:lpstr>Arial</vt:lpstr>
      <vt:lpstr>Calibri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和标 邓</cp:lastModifiedBy>
  <cp:revision>3</cp:revision>
  <dcterms:created xsi:type="dcterms:W3CDTF">2025-02-27T05:39:48Z</dcterms:created>
  <dcterms:modified xsi:type="dcterms:W3CDTF">2025-02-27T05:55:10Z</dcterms:modified>
  <cp:category/>
  <cp:contentStatus/>
</cp:coreProperties>
</file>