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309" r:id="rId6"/>
    <p:sldId id="258" r:id="rId7"/>
    <p:sldId id="259" r:id="rId8"/>
    <p:sldId id="310" r:id="rId9"/>
    <p:sldId id="260" r:id="rId10"/>
    <p:sldId id="261" r:id="rId11"/>
    <p:sldId id="311" r:id="rId12"/>
    <p:sldId id="262" r:id="rId13"/>
    <p:sldId id="263" r:id="rId14"/>
    <p:sldId id="312" r:id="rId15"/>
    <p:sldId id="264" r:id="rId16"/>
    <p:sldId id="265" r:id="rId17"/>
    <p:sldId id="266" r:id="rId18"/>
    <p:sldId id="313" r:id="rId19"/>
    <p:sldId id="267" r:id="rId20"/>
    <p:sldId id="268" r:id="rId21"/>
    <p:sldId id="314" r:id="rId22"/>
    <p:sldId id="269" r:id="rId23"/>
    <p:sldId id="270" r:id="rId24"/>
    <p:sldId id="271" r:id="rId25"/>
    <p:sldId id="272" r:id="rId26"/>
    <p:sldId id="315" r:id="rId27"/>
    <p:sldId id="273" r:id="rId28"/>
    <p:sldId id="274" r:id="rId29"/>
    <p:sldId id="275" r:id="rId30"/>
    <p:sldId id="316" r:id="rId31"/>
    <p:sldId id="276" r:id="rId32"/>
    <p:sldId id="277" r:id="rId33"/>
    <p:sldId id="278" r:id="rId34"/>
    <p:sldId id="279" r:id="rId35"/>
    <p:sldId id="317" r:id="rId36"/>
    <p:sldId id="280" r:id="rId37"/>
    <p:sldId id="281" r:id="rId38"/>
    <p:sldId id="318" r:id="rId39"/>
    <p:sldId id="282" r:id="rId40"/>
    <p:sldId id="283" r:id="rId41"/>
    <p:sldId id="319" r:id="rId42"/>
    <p:sldId id="284" r:id="rId43"/>
    <p:sldId id="285" r:id="rId44"/>
    <p:sldId id="320" r:id="rId45"/>
    <p:sldId id="286" r:id="rId46"/>
    <p:sldId id="287" r:id="rId47"/>
    <p:sldId id="288" r:id="rId48"/>
    <p:sldId id="289" r:id="rId49"/>
    <p:sldId id="290" r:id="rId50"/>
    <p:sldId id="321" r:id="rId51"/>
    <p:sldId id="291" r:id="rId52"/>
    <p:sldId id="292" r:id="rId53"/>
    <p:sldId id="293" r:id="rId54"/>
    <p:sldId id="294" r:id="rId55"/>
    <p:sldId id="295" r:id="rId56"/>
    <p:sldId id="322" r:id="rId57"/>
    <p:sldId id="296" r:id="rId58"/>
    <p:sldId id="297" r:id="rId59"/>
    <p:sldId id="298" r:id="rId60"/>
    <p:sldId id="299" r:id="rId61"/>
    <p:sldId id="300" r:id="rId62"/>
    <p:sldId id="301" r:id="rId63"/>
    <p:sldId id="302" r:id="rId64"/>
    <p:sldId id="303" r:id="rId65"/>
    <p:sldId id="323" r:id="rId66"/>
    <p:sldId id="304" r:id="rId67"/>
    <p:sldId id="305" r:id="rId68"/>
    <p:sldId id="306" r:id="rId69"/>
    <p:sldId id="307" r:id="rId70"/>
    <p:sldId id="308" r:id="rId7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48056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38912"/>
            <a:ext cx="9793224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3d308d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黑体" pitchFamily="34" charset="0"/>
                <a:ea typeface="黑体" pitchFamily="34" charset="-122"/>
                <a:cs typeface="黑体" pitchFamily="34" charset="-120"/>
              </a:rPr>
              <a:t>一、选择题（本题包括13小题，每小题4分，共52分）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d990a4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649224"/>
                </a:solidFill>
                <a:latin typeface="黑体" pitchFamily="34" charset="0"/>
                <a:ea typeface="黑体" pitchFamily="34" charset="-122"/>
                <a:cs typeface="黑体" pitchFamily="34" charset="-120"/>
              </a:rPr>
              <a:t>二、非选择题（本题包括4小题，共48分）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chemistry#pid=67b6a13d3b01d9be917fdd09#tid=67bee76ec80b4c0009b5833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668512" y="4709160"/>
            <a:ext cx="1764792" cy="5577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 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99616" y="5550408"/>
            <a:ext cx="1618488" cy="25603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48056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38912"/>
            <a:ext cx="161848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484632"/>
            <a:ext cx="438912" cy="43891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93776"/>
            <a:ext cx="9793224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0.png"/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image" Target="../media/image103.pn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image" Target="../media/image10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3131deae0?vopoq=1&amp;pid=53d308d2f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[山西省实验中学2024高一月考]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下列各组物质在溶液中的反应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，可用同一离子方程式表示的是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8_1#3131deae0.bracket?vopoq=1&amp;pid=53d308d2f&amp;color=0,0,0&amp;vpa=3&amp;vtp=1"/>
          <p:cNvSpPr/>
          <p:nvPr/>
        </p:nvSpPr>
        <p:spPr>
          <a:xfrm>
            <a:off x="909701" y="1410150"/>
            <a:ext cx="38576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7_2#3131deae0.choices?vopoq=1&amp;pid=53d308d2f&amp;color=0,0,0&amp;vtp=1&amp;bbb=1"/>
              <p:cNvSpPr/>
              <p:nvPr/>
            </p:nvSpPr>
            <p:spPr>
              <a:xfrm>
                <a:off x="722376" y="1820613"/>
                <a:ext cx="10753344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和盐酸；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(过量)和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(过量)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5_BD.7_2#3131deae0.choices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0613"/>
                <a:ext cx="10753344" cy="1796034"/>
              </a:xfrm>
              <a:prstGeom prst="rect">
                <a:avLst/>
              </a:prstGeom>
              <a:blipFill rotWithShape="1">
                <a:blip r:embed="rId1"/>
                <a:stretch>
                  <a:fillRect l="-4" t="-4" b="-2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9_1#3131deae0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4184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盐酸为强酸，在离子方程式中要拆成离子形式，而醋酸为弱酸，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在离子方程式中不可拆，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要保留化学式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，故两者的离子方程式不同，A错误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溶液反应的离子方程式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溶液反应的离子方程式为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SO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，故两者的离子方程式不同，B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在水溶液中电离出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在水溶液中电离出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水溶液中电离出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分别和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反应的离子方程式为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</m:t>
                        </m: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(过量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)和澄清石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灰水的反应及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(过量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)反应的离子方程式均可以表示为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CaCO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，D正确。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9_1#3131deae0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184841"/>
              </a:xfrm>
              <a:prstGeom prst="rect">
                <a:avLst/>
              </a:prstGeom>
              <a:blipFill rotWithShape="1">
                <a:blip r:embed="rId1"/>
                <a:stretch>
                  <a:fillRect l="-4" t="-11" r="-213" b="-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0_1#9220615a0?htil=2&amp;vopoq=1&amp;pid=53d308d2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9474" y="1063439"/>
            <a:ext cx="202996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10_2#9220615a0?htil=2&amp;sp=1&amp;vopoq=1&amp;pid=53d308d2f&amp;color=0,0,0&amp;vtp=1&amp;bt=1&amp;bbb=1&amp;hb=1"/>
              <p:cNvSpPr/>
              <p:nvPr/>
            </p:nvSpPr>
            <p:spPr>
              <a:xfrm>
                <a:off x="722376" y="972000"/>
                <a:ext cx="8586216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4.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[湖南长沙雅礼中学2025高一月考]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常温下，向一定浓度的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溶液中分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别加入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固体，随着二者的加入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，溶液的导电能力变化如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图所示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下列分析不合理的是(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C_5_BD.10_2#9220615a0?htil=2&amp;sp=1&amp;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8586216" cy="1300353"/>
              </a:xfrm>
              <a:prstGeom prst="rect">
                <a:avLst/>
              </a:prstGeom>
              <a:blipFill rotWithShape="1">
                <a:blip r:embed="rId2"/>
                <a:stretch>
                  <a:fillRect l="-4" t="-35" r="-376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11_1#9220615a0.bracket?vopoq=1&amp;pid=53d308d2f&amp;color=0,0,0&amp;vpa=4&amp;vtp=1"/>
          <p:cNvSpPr/>
          <p:nvPr/>
        </p:nvSpPr>
        <p:spPr>
          <a:xfrm>
            <a:off x="4224401" y="1867350"/>
            <a:ext cx="3746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10_3#9220615a0.choices?htil=2&amp;vopoq=1&amp;pid=53d308d2f&amp;color=0,0,0&amp;vtp=1&amp;bbb=1"/>
              <p:cNvSpPr/>
              <p:nvPr/>
            </p:nvSpPr>
            <p:spPr>
              <a:xfrm>
                <a:off x="722376" y="2277813"/>
                <a:ext cx="8586216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溶液换成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溶液，曲线变化可能完全重叠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点后变为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的饱和溶液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恰好完全反应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5_BD.10_3#9220615a0.choices?htil=2&amp;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277813"/>
                <a:ext cx="8586216" cy="1796034"/>
              </a:xfrm>
              <a:prstGeom prst="rect">
                <a:avLst/>
              </a:prstGeom>
              <a:blipFill rotWithShape="1">
                <a:blip r:embed="rId3"/>
                <a:stretch>
                  <a:fillRect l="-4" t="-4" r="1" b="-2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EX.12_1#9220615a0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253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【</a:t>
                </a:r>
                <a:r>
                  <a:rPr lang="en-US" altLang="zh-CN" sz="20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思路导引</a:t>
                </a:r>
                <a:r>
                  <a:rPr lang="en-US" altLang="zh-CN" sz="2000" b="0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】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向某浓度的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固体，一开始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固体逐渐溶解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，继续加入形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成饱和溶液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，溶液饱和后再加入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固体，发生反应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，导致水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减少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，但其仍为饱和溶液；加入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，发生反应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CuSO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BaSO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↓+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，当二者恰好完全反应时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，溶液中几乎没有自由移动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，导电能力接近0，故线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5_EX.12_1#9220615a0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53234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r="-715" b="-1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13_1#9220615a0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939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溶液换成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，溶液导电能力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减弱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，但不会接近0，曲线变化不可能完全重叠，A错误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点前随着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固体的加入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，溶液导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电能力逐渐增大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𝑀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点后为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饱和溶液，再加入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，发生反应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，导致溶液中水减少，但仍为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饱和溶液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，溶液导电能力不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变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，B正确；由思路导引可知，线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固体，线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表示加入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溶液，C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𝑁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点时导电能力几乎为0，所以是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Ba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恰好完全反应的点，D正确。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13_1#9220615a0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939034"/>
              </a:xfrm>
              <a:prstGeom prst="rect">
                <a:avLst/>
              </a:prstGeom>
              <a:blipFill rotWithShape="1">
                <a:blip r:embed="rId1"/>
                <a:stretch>
                  <a:fillRect l="-4" t="-15" r="-366" b="-1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d0e178c94?vopoq=1&amp;pid=53d308d2f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[湖北新高考联盟2024高一联考]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下列离子在指定环境中一定能大量共存的是(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5_1#d0e178c94.bracket?vopoq=1&amp;pid=53d308d2f&amp;color=0,0,0&amp;vpa=5&amp;vtp=1"/>
          <p:cNvSpPr/>
          <p:nvPr/>
        </p:nvSpPr>
        <p:spPr>
          <a:xfrm>
            <a:off x="9642539" y="952950"/>
            <a:ext cx="35560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4_2#d0e178c94.choices?vopoq=1&amp;pid=53d308d2f&amp;color=0,0,0&amp;vtp=1&amp;bbb=1"/>
              <p:cNvSpPr/>
              <p:nvPr/>
            </p:nvSpPr>
            <p:spPr>
              <a:xfrm>
                <a:off x="722376" y="1367477"/>
                <a:ext cx="10753344" cy="181260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A.碱性溶液中：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.无色透明的溶液中：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.含有大量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的澄清透明溶液中：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.使紫色石蕊溶液呈红色的溶液中：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5_BD.14_2#d0e178c94.choices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1812608"/>
              </a:xfrm>
              <a:prstGeom prst="rect">
                <a:avLst/>
              </a:prstGeom>
              <a:blipFill rotWithShape="1">
                <a:blip r:embed="rId1"/>
                <a:stretch>
                  <a:fillRect l="-4" t="-18" b="-2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16_1#d0e178c94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192259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碱性溶液中含有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能反应生成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，不能大量共存，A错误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；含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的溶液呈紫红色，与题干中的无色溶液不符，B错误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相互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之间不反应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，能大量共存，C正确；使紫色石蕊试液呈红色的溶液显酸性，即含有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，不能大量共存，D错误。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16_1#d0e178c94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922590"/>
              </a:xfrm>
              <a:prstGeom prst="rect">
                <a:avLst/>
              </a:prstGeom>
              <a:blipFill rotWithShape="1">
                <a:blip r:embed="rId1"/>
                <a:stretch>
                  <a:fillRect l="-4" t="-23" r="-165" b="-2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6094e1943.fixed?pid=2ca57400f&amp;color=100,146,38&amp;vtp=1"/>
          <p:cNvSpPr/>
          <p:nvPr/>
        </p:nvSpPr>
        <p:spPr>
          <a:xfrm>
            <a:off x="6181344" y="950976"/>
            <a:ext cx="96926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7200" dirty="0"/>
          </a:p>
        </p:txBody>
      </p:sp>
      <p:sp>
        <p:nvSpPr>
          <p:cNvPr id="3" name="C_3_BD#6094e1943.fixed?pid=2ca57400f&amp;color=255,255,255&amp;vtp=1&amp;bbb=1"/>
          <p:cNvSpPr/>
          <p:nvPr/>
        </p:nvSpPr>
        <p:spPr>
          <a:xfrm>
            <a:off x="0" y="3776472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itchFamily="34" charset="0"/>
                <a:ea typeface="黑体" pitchFamily="34" charset="-122"/>
                <a:cs typeface="黑体" pitchFamily="34" charset="-120"/>
              </a:rPr>
              <a:t>第一章综合检测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48a9ea6d0?vopoq=1&amp;pid=53d308d2f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[广东揭阳揭东一中2024高一期中]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某澄清透明的酸性溶液中，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能大量共存的一组是(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18_1#48a9ea6d0.bracket?vopoq=1&amp;pid=53d308d2f&amp;color=0,0,0&amp;vpa=6&amp;vtp=1"/>
          <p:cNvSpPr/>
          <p:nvPr/>
        </p:nvSpPr>
        <p:spPr>
          <a:xfrm>
            <a:off x="10391839" y="952950"/>
            <a:ext cx="38576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7_2#48a9ea6d0.choices?vopoq=1&amp;pid=53d308d2f&amp;color=0,0,0&amp;vtp=1&amp;bbb=1"/>
              <p:cNvSpPr/>
              <p:nvPr/>
            </p:nvSpPr>
            <p:spPr>
              <a:xfrm>
                <a:off x="722376" y="1367477"/>
                <a:ext cx="10753344" cy="861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  <a:tabLst>
                    <a:tab pos="548386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  <a:tabLst>
                    <a:tab pos="5483860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Ba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5_BD.17_2#48a9ea6d0.choices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861060"/>
              </a:xfrm>
              <a:prstGeom prst="rect">
                <a:avLst/>
              </a:prstGeom>
              <a:blipFill rotWithShape="1">
                <a:blip r:embed="rId1"/>
                <a:stretch>
                  <a:fillRect l="-4" t="-37" b="-6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19_1#48a9ea6d0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1923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酸性溶液中含有大量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ClO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会生成弱电解质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，不能大量共存，A错误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在酸性溶液中具有强氧化性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具有还原性，二者可以发生氧化还原反应，不能大量共存，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B错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；酸性溶液中含有大量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大量共存，C错误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；四种粒子在酸性溶液中不会相互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，可以大量共存，D正确。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19_1#48a9ea6d0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923034"/>
              </a:xfrm>
              <a:prstGeom prst="rect">
                <a:avLst/>
              </a:prstGeom>
              <a:blipFill rotWithShape="1">
                <a:blip r:embed="rId1"/>
                <a:stretch>
                  <a:fillRect l="-4" t="-23" r="-1092" b="-2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0_1#75ecf25f1?vopoq=1&amp;pid=53d308d2f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7.实现下列物质之间的转化，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需要加入还原剂才能实现的是(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21_1#75ecf25f1.bracket?vopoq=1&amp;pid=53d308d2f&amp;color=0,0,0&amp;vpa=7&amp;vtp=1"/>
          <p:cNvSpPr/>
          <p:nvPr/>
        </p:nvSpPr>
        <p:spPr>
          <a:xfrm>
            <a:off x="7483539" y="952950"/>
            <a:ext cx="35560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0_2#75ecf25f1.choices?vopoq=1&amp;pid=53d308d2f&amp;color=0,0,0&amp;vtp=1&amp;bbb=1"/>
              <p:cNvSpPr/>
              <p:nvPr/>
            </p:nvSpPr>
            <p:spPr>
              <a:xfrm>
                <a:off x="722376" y="1414086"/>
                <a:ext cx="10753344" cy="3905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500"/>
                  </a:lnSpc>
                  <a:tabLst>
                    <a:tab pos="2849880" algn="l"/>
                    <a:tab pos="5953760" algn="l"/>
                    <a:tab pos="844804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</m:d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5_BD.20_2#75ecf25f1.choices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14086"/>
                <a:ext cx="10753344" cy="390525"/>
              </a:xfrm>
              <a:prstGeom prst="rect">
                <a:avLst/>
              </a:prstGeom>
              <a:blipFill rotWithShape="1">
                <a:blip r:embed="rId1"/>
                <a:stretch>
                  <a:fillRect l="-4" t="-147" b="-13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22_1#75ecf25f1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根据氧化还原反应的规律可知，加入还原剂，则原反应物中某元素化合价降低，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的过程中无元素化合价变化，A不符合题意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的过程中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元素化合价升高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，作还原剂，需加入氧化剂进行反应，B不符合题意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的过程中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元素化合价降低，作氧化剂，需加入还原剂进行反应，C符合题意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的过程中，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元素化合价升高，作还原剂，需加入氧化剂进行反应，D不符合题意。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22_1#75ecf25f1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blipFill rotWithShape="1">
                <a:blip r:embed="rId1"/>
                <a:stretch>
                  <a:fillRect l="-4" t="-19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3_1#790b875e6?sp=1&amp;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8.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[江苏南京2025高一期中]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酸性条件下，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脱除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的原理如图所示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，下列说法中正确的是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5_BD.23_1#790b875e6?sp=1&amp;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4_1#790b875e6.bracket?vopoq=1&amp;pid=53d308d2f&amp;color=0,0,0&amp;vpa=8&amp;vtp=1"/>
          <p:cNvSpPr/>
          <p:nvPr/>
        </p:nvSpPr>
        <p:spPr>
          <a:xfrm>
            <a:off x="922401" y="1410150"/>
            <a:ext cx="3746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pic>
        <p:nvPicPr>
          <p:cNvPr id="4" name="QC_5_BD.23_2#790b875e6?htil=3&amp;vopoq=1&amp;pid=53d308d2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046" y="1951677"/>
            <a:ext cx="2642616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23_3#790b875e6.choices?htil=3&amp;vopoq=1&amp;pid=53d308d2f&amp;color=0,0,0&amp;vtp=1&amp;bbb=1"/>
              <p:cNvSpPr/>
              <p:nvPr/>
            </p:nvSpPr>
            <p:spPr>
              <a:xfrm>
                <a:off x="722376" y="1824677"/>
                <a:ext cx="7973568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A.发生反应1时，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作氧化剂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.发生反应2时，溶液的酸性减弱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.反应过程中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需要随时补充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.反应中消耗1个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，理论上可脱去2个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5_BD.23_3#790b875e6.choices?htil=3&amp;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7973568" cy="1796034"/>
              </a:xfrm>
              <a:prstGeom prst="rect">
                <a:avLst/>
              </a:prstGeom>
              <a:blipFill rotWithShape="1">
                <a:blip r:embed="rId3"/>
                <a:stretch>
                  <a:fillRect l="-5" t="-18" r="3" b="-2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25_1#790b875e6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2659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反应1中，锰元素化合价降低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作氧化剂，A正确；反应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2的离子方程式为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，溶液的酸性增强，B错误；反应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1消耗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，反应2生成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是该反应催化剂，反应过程中不需要补充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；二氧化锰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中锰元素化合价由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价，二氧化硫中硫元素化合价由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，根据得失电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子守恒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，反应中消耗1个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，理论上可脱去1个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分子，D错误。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25_1#790b875e6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65934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r="-892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26_1#790b875e6?vopoq=1&amp;pid=53d308d2f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20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易错警示</a:t>
            </a:r>
            <a:r>
              <a:rPr lang="en-US" altLang="zh-CN" sz="2000" b="0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催化剂参与化学反应，先消耗，再生成，反应前后催化剂的质量不变，但是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，状态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可能会发生改变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，可能由块状的固体变为粉末状。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7_1#8c1745297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8947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9.宇宙飞船用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(联氨)与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作推动力能源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，其反应的化学方程式为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下列说法不正确的是(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5_BD.27_1#8c1745297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94779"/>
              </a:xfrm>
              <a:prstGeom prst="rect">
                <a:avLst/>
              </a:prstGeom>
              <a:blipFill rotWithShape="1">
                <a:blip r:embed="rId1"/>
                <a:stretch>
                  <a:fillRect l="-4" t="-50" b="-11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8_1#8c1745297.bracket?vopoq=1&amp;pid=53d308d2f&amp;color=0,0,0&amp;vpa=9&amp;vtp=1"/>
          <p:cNvSpPr/>
          <p:nvPr/>
        </p:nvSpPr>
        <p:spPr>
          <a:xfrm>
            <a:off x="6901053" y="1414151"/>
            <a:ext cx="35560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7_2#8c1745297.choices?vopoq=1&amp;pid=53d308d2f&amp;color=0,0,0&amp;vtp=1&amp;bbb=1"/>
              <p:cNvSpPr/>
              <p:nvPr/>
            </p:nvSpPr>
            <p:spPr>
              <a:xfrm>
                <a:off x="722376" y="1922024"/>
                <a:ext cx="10753344" cy="8477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548386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既是氧化产物又是还原产物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.氧化剂与还原剂的分子数之比为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  <a:tabLst>
                    <a:tab pos="5483860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.每生成1个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分子，转移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2个电子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.氧化产物与还原产物的质量之比为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5_BD.27_2#8c1745297.choices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922024"/>
                <a:ext cx="10753344" cy="847725"/>
              </a:xfrm>
              <a:prstGeom prst="rect">
                <a:avLst/>
              </a:prstGeom>
              <a:blipFill rotWithShape="1">
                <a:blip r:embed="rId2"/>
                <a:stretch>
                  <a:fillRect l="-4" t="-61" b="-6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29_1#8c1745297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806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，在反应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中只有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元素化合价发生变化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至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0价，被氧化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作还原剂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为氧化产物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价降低至0价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，被还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作还原剂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也是还原产物，A正确。根据反应的化学方程式可知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，氧化剂与还原剂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的分子数之比为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，B正确。每生成3个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分子，转移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，因此每生成1个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分子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，平均转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个电子，C错误。由上述分析可知，氧化产物与还原产物的质量之比为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，D正确。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29_1#8c1745297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806700"/>
              </a:xfrm>
              <a:prstGeom prst="rect">
                <a:avLst/>
              </a:prstGeom>
              <a:blipFill rotWithShape="1">
                <a:blip r:embed="rId1"/>
                <a:stretch>
                  <a:fillRect l="-4" t="-16" r="-1051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0_1#70697a4c5?sp=1&amp;vopoq=1&amp;pid=53d308d2f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[云南师大附中2024高一开学考改编]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下列相关描述正确的一组是(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31_1#70697a4c5.bracket?vopoq=1&amp;pid=53d308d2f&amp;color=0,0,0&amp;vpa=10&amp;vtp=1"/>
          <p:cNvSpPr/>
          <p:nvPr/>
        </p:nvSpPr>
        <p:spPr>
          <a:xfrm>
            <a:off x="8521764" y="952950"/>
            <a:ext cx="357188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30_2#70697a4c5?vopoq=1&amp;pid=53d308d2f&amp;color=0,0,0&amp;vtp=1&amp;bbb=1"/>
              <p:cNvSpPr/>
              <p:nvPr/>
            </p:nvSpPr>
            <p:spPr>
              <a:xfrm>
                <a:off x="722376" y="1367477"/>
                <a:ext cx="10753344" cy="23433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溶液后，溶液中能大量存在的离子：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氧化铜与盐酸反应：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使酚酞试剂变红的溶液中能大量存在的离子：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溶液中加入足量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溶液并共热：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△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用食醋溶解水垢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主要成分为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5_BD.30_2#70697a4c5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2343341"/>
              </a:xfrm>
              <a:prstGeom prst="rect">
                <a:avLst/>
              </a:prstGeom>
              <a:blipFill rotWithShape="1">
                <a:blip r:embed="rId1"/>
                <a:stretch>
                  <a:fillRect l="-4" t="-14" b="-4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BD.30_3#70697a4c5.choices?vopoq=1&amp;pid=53d308d2f&amp;color=0,0,0&amp;vtp=1&amp;bbb=1"/>
          <p:cNvSpPr/>
          <p:nvPr/>
        </p:nvSpPr>
        <p:spPr>
          <a:xfrm>
            <a:off x="722376" y="3719454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400"/>
              </a:lnSpc>
              <a:tabLst>
                <a:tab pos="2887980" algn="l"/>
                <a:tab pos="5483860" algn="l"/>
                <a:tab pos="8346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.①③⑤</a:t>
            </a:r>
            <a:r>
              <a:rPr lang="en-US" altLang="zh-CN" sz="2000" b="0" i="0" spc="-1030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C.②④⑤</a:t>
            </a:r>
            <a:r>
              <a:rPr lang="en-US" altLang="zh-CN" sz="2000" b="0" i="0" spc="-1030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32_1#70697a4c5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溶液后，溶液中的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不能大量存在，错误；②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氧化铜为碱性氧化物，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可与盐酸反应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，且离子方程式书写正确；③使酚酞试剂变红的溶液中含有氢氧根离子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之间互不反应，且均不与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反应，能大量共存，正确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④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也发生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⑤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不溶于水，不能拆开，醋酸是弱酸，不能拆开，离子方程式书写错误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，故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32_1#70697a4c5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431034"/>
              </a:xfrm>
              <a:prstGeom prst="rect">
                <a:avLst/>
              </a:prstGeom>
              <a:blipFill rotWithShape="1">
                <a:blip r:embed="rId1"/>
                <a:stretch>
                  <a:fillRect l="-4" t="-19" r="-561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33_1#35242a678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13739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11.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[河北石家庄2024高一月考]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某同学在做实验时引发了镁失火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，他立即拿起二氧化碳灭火器欲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把火扑灭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，却被实验老师及时制止。原因是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可以支持镁燃烧，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发生反应：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下列关于该反应的判断正确的是(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33_1#35242a678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73950"/>
              </a:xfrm>
              <a:prstGeom prst="rect">
                <a:avLst/>
              </a:prstGeom>
              <a:blipFill rotWithShape="1">
                <a:blip r:embed="rId1"/>
                <a:stretch>
                  <a:fillRect l="-4" t="-33" b="-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34_1#35242a678.bracket?vopoq=1&amp;pid=53d308d2f&amp;color=0,0,0&amp;vpa=11&amp;vtp=1"/>
          <p:cNvSpPr/>
          <p:nvPr/>
        </p:nvSpPr>
        <p:spPr>
          <a:xfrm>
            <a:off x="7529386" y="1990984"/>
            <a:ext cx="357188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33_2#35242a678.choices?vopoq=1&amp;pid=53d308d2f&amp;color=0,0,0&amp;vtp=1&amp;bbb=1"/>
              <p:cNvSpPr/>
              <p:nvPr/>
            </p:nvSpPr>
            <p:spPr>
              <a:xfrm>
                <a:off x="722376" y="2355982"/>
                <a:ext cx="10753344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元素化合价由0价升高到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价，所以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是还原产物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.由此反应可以判断氧化性：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，还原性：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作氧化剂，表现氧化性，发生氧化反应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原子失去的电子数目等于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原子得到的电子数目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C_5_BD.33_2#35242a678.choices?vopoq=1&amp;pid=53d308d2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55982"/>
                <a:ext cx="10753344" cy="1796034"/>
              </a:xfrm>
              <a:prstGeom prst="rect">
                <a:avLst/>
              </a:prstGeom>
              <a:blipFill rotWithShape="1">
                <a:blip r:embed="rId2"/>
                <a:stretch>
                  <a:fillRect l="-4" t="-7" b="-2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35_1#35242a678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333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点燃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，镁元素的化合价由0价升高到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价，所以镁作还原剂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氧化产物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，A错误；根据同一氧化还原反应中氧化剂的氧化性强于氧化产物的氧化性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，还原剂的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还原性强于还原产物的还原性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，可知氧化性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，还原性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；碳元素的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价降低到0价，所以二氧化碳作氧化剂，发生还原反应，C错误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；根据得失电子守恒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原子失去的电子数目等于C原子得到的电子数目，D错误。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35_1#35242a678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333879"/>
              </a:xfrm>
              <a:prstGeom prst="rect">
                <a:avLst/>
              </a:prstGeom>
              <a:blipFill rotWithShape="1">
                <a:blip r:embed="rId1"/>
                <a:stretch>
                  <a:fillRect l="-4" t="-4917" r="-39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36_1#2d4d413ee?sp=1&amp;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12.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[河南新乡一中2025高一月考]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黄铁矿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在稀硫酸条件下发生催化氧化的反应历程如图所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下列说法错误的是(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5_BD.36_1#2d4d413ee?sp=1&amp;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37_1#2d4d413ee.bracket?vopoq=1&amp;pid=53d308d2f&amp;color=0,0,0&amp;vpa=12&amp;vtp=1"/>
          <p:cNvSpPr/>
          <p:nvPr/>
        </p:nvSpPr>
        <p:spPr>
          <a:xfrm>
            <a:off x="3462401" y="1410150"/>
            <a:ext cx="3746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000" dirty="0"/>
          </a:p>
        </p:txBody>
      </p:sp>
      <p:pic>
        <p:nvPicPr>
          <p:cNvPr id="4" name="QC_5_BD.36_2#2d4d413ee?htil=4&amp;vopoq=1&amp;pid=53d308d2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0347" y="1947613"/>
            <a:ext cx="2697480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36_3#2d4d413ee.choices?htil=4&amp;vopoq=1&amp;pid=53d308d2f&amp;color=0,0,0&amp;vtp=1&amp;bbb=1&amp;hb=1"/>
              <p:cNvSpPr/>
              <p:nvPr/>
            </p:nvSpPr>
            <p:spPr>
              <a:xfrm>
                <a:off x="722376" y="1872810"/>
                <a:ext cx="7918704" cy="23052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A.反应Ⅰ、Ⅱ、Ⅲ均发生氧化还原反应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.反应Ⅰ中氧化剂与还原剂的化学计量数之比为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.反应Ⅱ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的离子方程式：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.该过程的总反应：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5_BD.36_3#2d4d413ee.choices?htil=4&amp;vopoq=1&amp;pid=53d308d2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72810"/>
                <a:ext cx="7918704" cy="2305241"/>
              </a:xfrm>
              <a:prstGeom prst="rect">
                <a:avLst/>
              </a:prstGeom>
              <a:blipFill rotWithShape="1">
                <a:blip r:embed="rId3"/>
                <a:stretch>
                  <a:fillRect l="-5" t="-8" b="-4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38_1#2d4d413ee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32323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反应Ⅰ的离子方程式为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Ⅲ的离子方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程式为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Ⅱ的离子方程式为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。反应Ⅰ、Ⅱ均有元素化合价变化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，是氧化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，而反应Ⅲ无元素化合价变化，不是氧化还原反应，A错误；反应Ⅰ中氧化剂是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原剂是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，二者的化学计量数之比为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，B正确；反应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Ⅱ的离子方程式为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15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16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，C正确；题述过程总反应为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FeS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，D正确。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38_1#2d4d413ee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232341"/>
              </a:xfrm>
              <a:prstGeom prst="rect">
                <a:avLst/>
              </a:prstGeom>
              <a:blipFill rotWithShape="1">
                <a:blip r:embed="rId1"/>
                <a:stretch>
                  <a:fillRect l="-4" t="-2627" r="-655" b="-3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1_1#84f47d840?sp=1&amp;vopoq=1&amp;pid=53d308d2f&amp;color=0,0,0&amp;vtp=1&amp;bt=1&amp;bbb=1"/>
              <p:cNvSpPr/>
              <p:nvPr/>
            </p:nvSpPr>
            <p:spPr>
              <a:xfrm>
                <a:off x="722376" y="972000"/>
                <a:ext cx="10753344" cy="27358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[江西九江2025高一月考]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下列说法正确的有(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由一种元素组成的物质一定是纯净物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属于同素异形体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是纯净物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酸性氧化物一定是非金属氧化物，非金属氧化物不一定是酸性氧化物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碱性氧化物一定是金属氧化物，金属氧化物不一定是碱性氧化物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5_BD.1_1#84f47d840?sp=1&amp;vopoq=1&amp;pid=53d308d2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735834"/>
              </a:xfrm>
              <a:prstGeom prst="rect">
                <a:avLst/>
              </a:prstGeom>
              <a:blipFill rotWithShape="1">
                <a:blip r:embed="rId1"/>
                <a:stretch>
                  <a:fillRect l="-4" t="-16" b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_1#84f47d840.bracket?vopoq=1&amp;pid=53d308d2f&amp;color=0,0,0&amp;vpa=1&amp;vtp=1"/>
          <p:cNvSpPr/>
          <p:nvPr/>
        </p:nvSpPr>
        <p:spPr>
          <a:xfrm>
            <a:off x="6086539" y="972000"/>
            <a:ext cx="357188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5_BD.1_2#84f47d840.choices?vopoq=1&amp;pid=53d308d2f&amp;color=0,0,0&amp;vtp=1&amp;bbb=1"/>
          <p:cNvSpPr/>
          <p:nvPr/>
        </p:nvSpPr>
        <p:spPr>
          <a:xfrm>
            <a:off x="722376" y="3719136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400"/>
              </a:lnSpc>
              <a:tabLst>
                <a:tab pos="2751455" algn="l"/>
                <a:tab pos="5477510" algn="l"/>
                <a:tab pos="821626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1个</a:t>
            </a:r>
            <a:r>
              <a:rPr lang="en-US" altLang="zh-CN" sz="2000" b="0" i="0" spc="-1030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2个</a:t>
            </a:r>
            <a:r>
              <a:rPr lang="en-US" altLang="zh-CN" sz="2000" b="0" i="0" spc="-1030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3个</a:t>
            </a:r>
            <a:r>
              <a:rPr lang="en-US" altLang="zh-CN" sz="2000" b="0" i="0" spc="-1030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.4个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9_1#cafbc7834?sp=1&amp;vopoq=1&amp;pid=53d308d2f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13.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符合如下实验过程和现象的试剂组是(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B_5_AN.40_1#cafbc7834.bracket?vopoq=1&amp;pid=53d308d2f&amp;color=0,0,0&amp;vpa=13&amp;vtp=1"/>
          <p:cNvSpPr/>
          <p:nvPr/>
        </p:nvSpPr>
        <p:spPr>
          <a:xfrm>
            <a:off x="5219764" y="952950"/>
            <a:ext cx="357188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pic>
        <p:nvPicPr>
          <p:cNvPr id="4" name="QB_5_BD.39_2#cafbc7834?vopoq=1&amp;pid=53d308d2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8184" y="1494477"/>
            <a:ext cx="4681728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QB_5_BD.39_3#cafbc7834?colgroup=4,10,10,13&amp;vopoq=1&amp;pid=53d308d2f&amp;color=0,0,0&amp;vtp=1&amp;bbb=1"/>
              <p:cNvGraphicFramePr>
                <a:graphicFrameLocks noGrp="1"/>
              </p:cNvGraphicFramePr>
              <p:nvPr/>
            </p:nvGraphicFramePr>
            <p:xfrm>
              <a:off x="722376" y="2802577"/>
              <a:ext cx="10707624" cy="2126488"/>
            </p:xfrm>
            <a:graphic>
              <a:graphicData uri="http://schemas.openxmlformats.org/drawingml/2006/table">
                <a:tbl>
                  <a:tblPr/>
                  <a:tblGrid>
                    <a:gridCol w="1399032"/>
                    <a:gridCol w="2889504"/>
                    <a:gridCol w="2889504"/>
                    <a:gridCol w="3529584"/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MgCl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HNO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NaNO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SO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Ba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NO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)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BaCl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HCl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CaCl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QB_5_BD.39_3#cafbc7834?colgroup=4,10,10,13&amp;vopoq=1&amp;pid=53d308d2f&amp;color=0,0,0&amp;vtp=1&amp;bbb=1"/>
              <p:cNvGraphicFramePr>
                <a:graphicFrameLocks noGrp="1"/>
              </p:cNvGraphicFramePr>
              <p:nvPr/>
            </p:nvGraphicFramePr>
            <p:xfrm>
              <a:off x="722376" y="2802577"/>
              <a:ext cx="10707624" cy="2126488"/>
            </p:xfrm>
            <a:graphic>
              <a:graphicData uri="http://schemas.openxmlformats.org/drawingml/2006/table">
                <a:tbl>
                  <a:tblPr/>
                  <a:tblGrid>
                    <a:gridCol w="1399032"/>
                    <a:gridCol w="2889504"/>
                    <a:gridCol w="2889504"/>
                    <a:gridCol w="3529584"/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选项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试剂丙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426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426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S.41_1#cafbc7834?vopoq=1&amp;pid=53d308d2f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碳酸钾与氯化镁反应生成碳酸镁沉淀，向沉淀中加入硝酸，沉淀溶解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，硝酸和碳酸镁反应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生成二氧化碳气体和硝酸镁溶液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，向硝酸镁溶液中加入硫酸钾不反应，没有白色沉淀生成，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A错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；碳酸钾与氯化钡反应生成碳酸钡沉淀，向沉淀中加入硝酸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，反应生成二氧化碳气体和硝酸钡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溶液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，向硝酸钡溶液中加入硫酸钾生成硫酸钡沉淀，B正确；碳酸钾与硝酸钠不反应，C错误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；碳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酸钾与氯化钡反应生成碳酸钡沉淀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，向沉淀中加入盐酸，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反应生成二氧化碳气体和氯化钡溶液，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向氯化钡溶液中加入氯化钙不反应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2_1#f358e9b06?vopoq=1&amp;pid=5d990a4c9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14.(10分)利用分类法研究化学物质可以系统、全面地认识物质的性质。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BD.43_1#2bde45381?vopoq=1&amp;pid=f358e9b06&amp;color=0,0,0&amp;vtp=1&amp;bbb=1&amp;hb=1"/>
              <p:cNvSpPr/>
              <p:nvPr/>
            </p:nvSpPr>
            <p:spPr>
              <a:xfrm>
                <a:off x="722376" y="1421580"/>
                <a:ext cx="10753344" cy="223850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Ⅰ.下列三组物质中，均有一种物质的类别(酸、碱、盐、金属氧化物、非金属氧化物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)与其他三种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6_BD.43_1#2bde45381?vopoq=1&amp;pid=f358e9b06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21580"/>
                <a:ext cx="10753344" cy="2238502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r="-348" b="-2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BD.44_1#f1d5a376a?vopoq=1&amp;pid=2bde45381&amp;color=0,0,0&amp;vtp=1&amp;bbb=1"/>
              <p:cNvSpPr/>
              <p:nvPr/>
            </p:nvSpPr>
            <p:spPr>
              <a:xfrm>
                <a:off x="722376" y="3705548"/>
                <a:ext cx="10753344" cy="3859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三种物质依次是①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填化学式，下同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)；②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7_BD.44_1#f1d5a376a?vopoq=1&amp;pid=2bde4538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705548"/>
                <a:ext cx="10753344" cy="385953"/>
              </a:xfrm>
              <a:prstGeom prst="rect">
                <a:avLst/>
              </a:prstGeom>
              <a:blipFill rotWithShape="1">
                <a:blip r:embed="rId2"/>
                <a:stretch>
                  <a:fillRect l="-4" t="-84" b="-11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N.45_1#f1d5a376a.blank?vopoq=1&amp;pid=2bde45381&amp;color=0,0,0&amp;vpa=14&amp;vtp=1&amp;bbb=1"/>
              <p:cNvSpPr/>
              <p:nvPr/>
            </p:nvSpPr>
            <p:spPr>
              <a:xfrm>
                <a:off x="3108389" y="3751839"/>
                <a:ext cx="582041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7_AN.45_1#f1d5a376a.blank?vopoq=1&amp;pid=2bde45381&amp;color=0,0,0&amp;vpa=1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8389" y="3751839"/>
                <a:ext cx="582041" cy="285052"/>
              </a:xfrm>
              <a:prstGeom prst="rect">
                <a:avLst/>
              </a:prstGeom>
              <a:blipFill rotWithShape="1">
                <a:blip r:embed="rId3"/>
                <a:stretch>
                  <a:fillRect l="-11" t="-4992" r="76" b="-6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N.46_1#f1d5a376a.blank?vopoq=1&amp;pid=2bde45381&amp;color=0,0,0&amp;vpa=15&amp;vtp=1&amp;bbb=1"/>
              <p:cNvSpPr/>
              <p:nvPr/>
            </p:nvSpPr>
            <p:spPr>
              <a:xfrm>
                <a:off x="6172264" y="3751839"/>
                <a:ext cx="620141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7_AN.46_1#f1d5a376a.blank?vopoq=1&amp;pid=2bde45381&amp;color=0,0,0&amp;vpa=1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64" y="3751839"/>
                <a:ext cx="620141" cy="285052"/>
              </a:xfrm>
              <a:prstGeom prst="rect">
                <a:avLst/>
              </a:prstGeom>
              <a:blipFill rotWithShape="1">
                <a:blip r:embed="rId4"/>
                <a:stretch>
                  <a:fillRect l="-10" t="-4992" r="72" b="-6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7_AN.47_1#f1d5a376a.blank?vopoq=1&amp;pid=2bde45381&amp;color=0,0,0&amp;vpa=16&amp;vtp=1&amp;bbb=1"/>
              <p:cNvSpPr/>
              <p:nvPr/>
            </p:nvSpPr>
            <p:spPr>
              <a:xfrm>
                <a:off x="7366063" y="3751839"/>
                <a:ext cx="1019620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𝐍𝐚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7" name="QB_7_AN.47_1#f1d5a376a.blank?vopoq=1&amp;pid=2bde45381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6063" y="3751839"/>
                <a:ext cx="1019620" cy="285052"/>
              </a:xfrm>
              <a:prstGeom prst="rect">
                <a:avLst/>
              </a:prstGeom>
              <a:blipFill rotWithShape="1">
                <a:blip r:embed="rId5"/>
                <a:stretch>
                  <a:fillRect l="-6" t="-4992" r="50" b="-6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7_AS.48_1#f1d5a376a?vopoq=1&amp;pid=2bde45381&amp;color=0,0,0&amp;vtp=1&amp;bbb=1&amp;hb=1"/>
              <p:cNvSpPr/>
              <p:nvPr/>
            </p:nvSpPr>
            <p:spPr>
              <a:xfrm>
                <a:off x="722376" y="4097089"/>
                <a:ext cx="10753344" cy="936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MgO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属于金属氧化物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属于非金属氧化物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于酸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属于非金属氧化物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属于碱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属于盐。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7_AS.48_1#f1d5a376a?vopoq=1&amp;pid=2bde453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097089"/>
                <a:ext cx="10753344" cy="936879"/>
              </a:xfrm>
              <a:prstGeom prst="rect">
                <a:avLst/>
              </a:prstGeom>
              <a:blipFill rotWithShape="1">
                <a:blip r:embed="rId6"/>
                <a:stretch>
                  <a:fillRect l="-4" t="-7" b="-5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49_1#a61041c50?vopoq=1&amp;pid=2bde45381&amp;color=0,0,0&amp;vtp=1&amp;bt=1&amp;bbb=1&amp;hb=1"/>
              <p:cNvSpPr/>
              <p:nvPr/>
            </p:nvSpPr>
            <p:spPr>
              <a:xfrm>
                <a:off x="722376" y="10101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(2)第(1)问中三种物质反应可生成一种新物质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填“是”或“不是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”)氧化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还原反应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7_BD.49_1#a61041c50?vopoq=1&amp;pid=2bde4538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0101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r="-148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50_1#a61041c50.blank?vopoq=1&amp;pid=2bde45381&amp;color=0,0,0&amp;vpa=17&amp;vtp=1&amp;bbb=1"/>
          <p:cNvSpPr/>
          <p:nvPr/>
        </p:nvSpPr>
        <p:spPr>
          <a:xfrm>
            <a:off x="7600442" y="972000"/>
            <a:ext cx="692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不是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51_1#a61041c50?vopoq=1&amp;pid=2bde45381&amp;color=0,0,0&amp;vtp=1&amp;bbb=1&amp;hb=1"/>
              <p:cNvSpPr/>
              <p:nvPr/>
            </p:nvSpPr>
            <p:spPr>
              <a:xfrm>
                <a:off x="722376" y="1872302"/>
                <a:ext cx="10753344" cy="907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三者反应生成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NaHCO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，该反应中元素化合价没有变化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，不是氧化还原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7_AS.51_1#a61041c50?vopoq=1&amp;pid=2bde453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72302"/>
                <a:ext cx="10753344" cy="907034"/>
              </a:xfrm>
              <a:prstGeom prst="rect">
                <a:avLst/>
              </a:prstGeom>
              <a:blipFill rotWithShape="1">
                <a:blip r:embed="rId2"/>
                <a:stretch>
                  <a:fillRect l="-4" t="-36" b="-4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BD.52_1#71f9193b5?vopoq=1&amp;pid=2bde45381&amp;color=0,0,0&amp;vtp=1&amp;bbb=1"/>
              <p:cNvSpPr/>
              <p:nvPr/>
            </p:nvSpPr>
            <p:spPr>
              <a:xfrm>
                <a:off x="722376" y="2782257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(3)写出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与足量稀硫酸反应的离子方程式：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HCO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</m:e>
                      <m:sup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在溶液中都不能大量共存，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试用离子方程式说明：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______________________</a:t>
                </a:r>
                <a:endPara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itchFamily="34" charset="0"/>
                  <a:ea typeface="宋体" pitchFamily="34" charset="-122"/>
                  <a:cs typeface="宋体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__________________________________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7_BD.52_1#71f9193b5?vopoq=1&amp;pid=2bde4538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82257"/>
                <a:ext cx="10753344" cy="1300353"/>
              </a:xfrm>
              <a:prstGeom prst="rect">
                <a:avLst/>
              </a:prstGeom>
              <a:blipFill rotWithShape="1">
                <a:blip r:embed="rId3"/>
                <a:stretch>
                  <a:fillRect l="-4" t="-25" r="-266" b="-3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N.53_1#71f9193b5.blank?vopoq=1&amp;pid=2bde45381&amp;color=0,0,0&amp;vpa=18&amp;vtp=1&amp;bbb=1&amp;rh=26.8"/>
              <p:cNvSpPr/>
              <p:nvPr/>
            </p:nvSpPr>
            <p:spPr>
              <a:xfrm>
                <a:off x="6255448" y="2798767"/>
                <a:ext cx="3345879" cy="3335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𝐂𝐎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sSup>
                          <m:s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1" i="1" baseline="-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1" i="1" baseline="-8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baseline="-12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1" i="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𝐂𝐎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</m:t>
                        </m:r>
                      </m:e>
                    </m: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7_AN.53_1#71f9193b5.blank?vopoq=1&amp;pid=2bde45381&amp;color=0,0,0&amp;vpa=18&amp;vtp=1&amp;bbb=1&amp;rh=26.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5448" y="2798767"/>
                <a:ext cx="3345879" cy="333566"/>
              </a:xfrm>
              <a:prstGeom prst="rect">
                <a:avLst/>
              </a:prstGeom>
              <a:blipFill rotWithShape="1">
                <a:blip r:embed="rId4"/>
                <a:stretch>
                  <a:fillRect l="-2" t="-48259" r="4" b="-19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7_AN.55_1#71f9193b5.blank?vopoq=1&amp;pid=2bde45381&amp;color=0,0,0&amp;vpa=19&amp;vtp=1&amp;bbb=1&amp;hb=1"/>
              <p:cNvSpPr/>
              <p:nvPr/>
            </p:nvSpPr>
            <p:spPr>
              <a:xfrm>
                <a:off x="722377" y="3201357"/>
                <a:ext cx="10749631" cy="80981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65"/>
                  </a:lnSpc>
                </a:pPr>
                <a:r>
                  <a:rPr lang="en-US" altLang="zh-CN" sz="2000" b="1" i="0" kern="0">
                    <a:solidFill>
                      <a:srgbClr val="FFFFFF"/>
                    </a:solidFill>
                    <a:latin typeface="宋体" pitchFamily="34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𝐇𝐂𝐎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1" i="1" baseline="-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1" i="1" baseline="-8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baseline="-12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1" i="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𝐂𝐎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</m:t>
                        </m:r>
                      </m:e>
                    </m:d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𝐇𝐂𝐎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𝐎𝐇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1" i="1" baseline="-20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1" i="1" baseline="-8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1" baseline="-1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Sup>
                      <m:sSub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7_AN.55_1#71f9193b5.blank?vopoq=1&amp;pid=2bde45381&amp;color=0,0,0&amp;vpa=19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3201357"/>
                <a:ext cx="10749631" cy="809816"/>
              </a:xfrm>
              <a:prstGeom prst="rect">
                <a:avLst/>
              </a:prstGeom>
              <a:blipFill rotWithShape="1">
                <a:blip r:embed="rId5"/>
                <a:stretch>
                  <a:fillRect l="-4" t="-14546" r="1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8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56_1#1b6c6173d?vopoq=1&amp;pid=f358e9b06&amp;color=0,0,0&amp;vtp=1&amp;bt=1&amp;bbb=1"/>
              <p:cNvSpPr/>
              <p:nvPr/>
            </p:nvSpPr>
            <p:spPr>
              <a:xfrm>
                <a:off x="722376" y="972000"/>
                <a:ext cx="10753344" cy="13261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Ⅱ.现有以下物质：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②液态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④熔融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⑤蔗糖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⑥铜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⑦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⑨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6_BD.56_1#1b6c6173d?vopoq=1&amp;pid=f358e9b06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26134"/>
              </a:xfrm>
              <a:prstGeom prst="rect">
                <a:avLst/>
              </a:prstGeom>
              <a:blipFill rotWithShape="1">
                <a:blip r:embed="rId1"/>
                <a:stretch>
                  <a:fillRect l="-4" t="-34" b="-3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BD.57_1#4e7f86d6c?vopoq=1&amp;pid=1b6c6173d&amp;color=0,0,0&amp;vtp=1&amp;bbb=1"/>
          <p:cNvSpPr/>
          <p:nvPr/>
        </p:nvSpPr>
        <p:spPr>
          <a:xfrm>
            <a:off x="722376" y="2296864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(1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)以上物质中能导电的是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填序号，下同)。</a:t>
            </a:r>
            <a:endParaRPr lang="en-US" altLang="zh-CN" sz="2000" dirty="0"/>
          </a:p>
        </p:txBody>
      </p:sp>
      <p:sp>
        <p:nvSpPr>
          <p:cNvPr id="4" name="QB_7_AN.58_1#4e7f86d6c.blank?vopoq=1&amp;pid=1b6c6173d&amp;color=0,0,0&amp;vpa=20&amp;vtp=1&amp;bbb=1"/>
          <p:cNvSpPr/>
          <p:nvPr/>
        </p:nvSpPr>
        <p:spPr>
          <a:xfrm>
            <a:off x="3589401" y="2265114"/>
            <a:ext cx="692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④⑥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S.59_1#4e7f86d6c?vopoq=1&amp;pid=1b6c6173d&amp;color=0,0,0&amp;vtp=1&amp;bbb=1"/>
              <p:cNvSpPr/>
              <p:nvPr/>
            </p:nvSpPr>
            <p:spPr>
              <a:xfrm>
                <a:off x="722376" y="2684214"/>
                <a:ext cx="10850563" cy="425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④熔融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中存在可自由移动的离子，能导电；⑥铜是金属单质，是电的良导体，能导电。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5" name="QB_7_AS.59_1#4e7f86d6c?vopoq=1&amp;pid=1b6c6173d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684214"/>
                <a:ext cx="10850563" cy="425260"/>
              </a:xfrm>
              <a:prstGeom prst="rect">
                <a:avLst/>
              </a:prstGeom>
              <a:blipFill rotWithShape="1">
                <a:blip r:embed="rId2"/>
                <a:stretch>
                  <a:fillRect l="-4" t="-16" r="1" b="-1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0_1#f0bcf91e6?vopoq=1&amp;pid=1b6c6173d&amp;color=0,0,0&amp;mp=1&amp;vtp=1&amp;bt=1&amp;bbb=1"/>
          <p:cNvSpPr/>
          <p:nvPr/>
        </p:nvSpPr>
        <p:spPr>
          <a:xfrm>
            <a:off x="722376" y="10101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)以上物质中属于电解质的是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，属于非电解质的是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B_7_AN.61_1#f0bcf91e6.blank?vopoq=1&amp;pid=1b6c6173d&amp;color=0,0,0&amp;mp=1&amp;vpa=21&amp;vtp=1&amp;bbb=1"/>
          <p:cNvSpPr/>
          <p:nvPr/>
        </p:nvSpPr>
        <p:spPr>
          <a:xfrm>
            <a:off x="4097401" y="952950"/>
            <a:ext cx="1708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①②③④⑧⑨</a:t>
            </a:r>
            <a:endParaRPr lang="en-US" altLang="zh-CN" sz="2000" dirty="0"/>
          </a:p>
        </p:txBody>
      </p:sp>
      <p:sp>
        <p:nvSpPr>
          <p:cNvPr id="4" name="QB_7_AN.62_1#f0bcf91e6.blank?vopoq=1&amp;pid=1b6c6173d&amp;color=0,0,0&amp;mp=1&amp;vpa=22&amp;vtp=1&amp;bbb=1"/>
          <p:cNvSpPr/>
          <p:nvPr/>
        </p:nvSpPr>
        <p:spPr>
          <a:xfrm>
            <a:off x="8161401" y="952950"/>
            <a:ext cx="692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⑤⑦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S.63_1#f0bcf91e6?vopoq=1&amp;pid=1b6c6173d&amp;color=0,0,0&amp;vtp=1&amp;bbb=1&amp;hb=1"/>
              <p:cNvSpPr/>
              <p:nvPr/>
            </p:nvSpPr>
            <p:spPr>
              <a:xfrm>
                <a:off x="722376" y="1405577"/>
                <a:ext cx="10753344" cy="1415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晶体、②液态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固体、④熔融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⑨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固体都是化合物，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在水溶液中或熔融状态下能够导电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，属于电解质；⑤蔗糖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⑦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为化合物，属于非电解质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；⑥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铜为单质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，既不属于电解质也不属于非电解质。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5" name="QB_7_AS.63_1#f0bcf91e6?vopoq=1&amp;pid=1b6c6173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05577"/>
                <a:ext cx="10753344" cy="1415034"/>
              </a:xfrm>
              <a:prstGeom prst="rect">
                <a:avLst/>
              </a:prstGeom>
              <a:blipFill rotWithShape="1">
                <a:blip r:embed="rId1"/>
                <a:stretch>
                  <a:fillRect l="-4" t="-23" r="-809" b="-3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4_1#545fac11b?vopoq=1&amp;pid=1b6c6173d&amp;color=0,0,0&amp;vtp=1&amp;bt=1&amp;bbb=1"/>
          <p:cNvSpPr/>
          <p:nvPr/>
        </p:nvSpPr>
        <p:spPr>
          <a:xfrm>
            <a:off x="722376" y="10101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)以上物质中溶于水能导电的是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______________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B_7_AN.65_1#545fac11b.blank?vopoq=1&amp;pid=1b6c6173d&amp;color=0,0,0&amp;vpa=23&amp;vtp=1&amp;bbb=1"/>
          <p:cNvSpPr/>
          <p:nvPr/>
        </p:nvSpPr>
        <p:spPr>
          <a:xfrm>
            <a:off x="4351401" y="952950"/>
            <a:ext cx="1708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①②④⑦⑧⑨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66_1#545fac11b?vopoq=1&amp;pid=1b6c6173d&amp;color=0,0,0&amp;vtp=1&amp;bbb=1&amp;hb=1"/>
              <p:cNvSpPr/>
              <p:nvPr/>
            </p:nvSpPr>
            <p:spPr>
              <a:xfrm>
                <a:off x="722376" y="1405577"/>
                <a:ext cx="10753344" cy="1415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①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晶体、②液态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、④熔融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⑧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⑨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KOH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固体属于电解质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，溶于水能够电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离出离子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，故可导电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CaCO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固体虽然是电解质，但其不溶于水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⑦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溶于水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，与水反应生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成碳酸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，碳酸是电解质，碳酸溶液能导电。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4" name="QB_7_AS.66_1#545fac11b?vopoq=1&amp;pid=1b6c6173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05577"/>
                <a:ext cx="10753344" cy="1415034"/>
              </a:xfrm>
              <a:prstGeom prst="rect">
                <a:avLst/>
              </a:prstGeom>
              <a:blipFill rotWithShape="1">
                <a:blip r:embed="rId1"/>
                <a:stretch>
                  <a:fillRect l="-4" t="-23" b="-3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7_1#adb8e7dea?vopoq=1&amp;pid=5d990a4c9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15.(15分)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[黑龙江哈尔滨三中2024高一月考]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6_BD.68_1#1971ca277?vopoq=1&amp;pid=adb8e7dea&amp;color=0,0,0&amp;vtp=1&amp;bbb=1"/>
              <p:cNvSpPr/>
              <p:nvPr/>
            </p:nvSpPr>
            <p:spPr>
              <a:xfrm>
                <a:off x="722376" y="1410023"/>
                <a:ext cx="10753344" cy="399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(1)取少量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粉末(红棕色)加入适量盐酸，反应后得到饱和的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O_6_BD.68_1#1971ca277?vopoq=1&amp;pid=adb8e7de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10023"/>
                <a:ext cx="10753344" cy="399034"/>
              </a:xfrm>
              <a:prstGeom prst="rect">
                <a:avLst/>
              </a:prstGeom>
              <a:blipFill rotWithShape="1">
                <a:blip r:embed="rId1"/>
                <a:stretch>
                  <a:fillRect l="-4" t="-81" b="-11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BD.69_1#4a07e3b1f?vopoq=1&amp;pid=1971ca277&amp;color=0,0,0&amp;vtp=1&amp;bbb=1&amp;hb=1"/>
              <p:cNvSpPr/>
              <p:nvPr/>
            </p:nvSpPr>
            <p:spPr>
              <a:xfrm>
                <a:off x="722376" y="1811089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①取少量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溶液置于试管中，滴入氢氧化钠溶液，可观察到有红褐色沉淀生成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，反应的离子方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程式为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7_BD.69_1#4a07e3b1f?vopoq=1&amp;pid=1971ca27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11089"/>
                <a:ext cx="10753344" cy="843153"/>
              </a:xfrm>
              <a:prstGeom prst="rect">
                <a:avLst/>
              </a:prstGeom>
              <a:blipFill rotWithShape="1">
                <a:blip r:embed="rId2"/>
                <a:stretch>
                  <a:fillRect l="-4" t="-8" r="-1134" b="-5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N.70_1#4a07e3b1f.blank?vopoq=1&amp;pid=1971ca277&amp;color=0,0,0&amp;vpa=24&amp;vtp=1&amp;bbb=1&amp;rh=26.38504"/>
              <p:cNvSpPr/>
              <p:nvPr/>
            </p:nvSpPr>
            <p:spPr>
              <a:xfrm>
                <a:off x="1546288" y="2272797"/>
                <a:ext cx="3314002" cy="3335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𝐅𝐞</m:t>
                            </m:r>
                          </m:e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𝟑</m:t>
                            </m:r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  <m:sSup>
                          <m:s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𝐎𝐇</m:t>
                            </m:r>
                          </m:e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1" i="1" baseline="-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1" i="1" baseline="-8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baseline="-12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1" i="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𝐅𝐞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𝐎𝐇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𝟑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7_AN.70_1#4a07e3b1f.blank?vopoq=1&amp;pid=1971ca277&amp;color=0,0,0&amp;vpa=24&amp;vtp=1&amp;bbb=1&amp;rh=26.3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6288" y="2272797"/>
                <a:ext cx="3314002" cy="333566"/>
              </a:xfrm>
              <a:prstGeom prst="rect">
                <a:avLst/>
              </a:prstGeom>
              <a:blipFill rotWithShape="1">
                <a:blip r:embed="rId3"/>
                <a:stretch>
                  <a:fillRect l="-2" t="-48202" b="-19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7_AS.71_1#4a07e3b1f?vopoq=1&amp;pid=1971ca277&amp;color=0,0,0&amp;vtp=1&amp;bbb=1&amp;hb=1"/>
              <p:cNvSpPr/>
              <p:nvPr/>
            </p:nvSpPr>
            <p:spPr>
              <a:xfrm>
                <a:off x="722376" y="2655639"/>
                <a:ext cx="10753344" cy="9463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溶液中加入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NaOH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溶液，可观察到有红褐色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沉淀生成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，反应的离子方程式为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Fe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OH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)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↓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6" name="QB_7_AS.71_1#4a07e3b1f?vopoq=1&amp;pid=1971ca27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655639"/>
                <a:ext cx="10753344" cy="946341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242" b="-10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3_1#84f47d840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由一种元素组成的物质不一定是纯净物，如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混合物，①错误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；同素异形体是同种元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素组成的不同单质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均为化合物，不属于同素异形体，②错误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CuSO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⋅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是纯净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物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，③正确；酸性氧化物不一定是非金属氧化物，如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是酸性氧化物，④错误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；所有碱性氧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化物都是金属氧化物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，金属氧化物不一定是碱性氧化物，如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是酸性氧化物，⑤正确；选B。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3_1#84f47d840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96034"/>
              </a:xfrm>
              <a:prstGeom prst="rect">
                <a:avLst/>
              </a:prstGeom>
              <a:blipFill rotWithShape="1">
                <a:blip r:embed="rId1"/>
                <a:stretch>
                  <a:fillRect l="-4" t="-25" r="-1163" b="-2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72_1#99417aad4?vopoq=1&amp;pid=1971ca277&amp;color=0,0,0&amp;vtp=1&amp;bt=1&amp;bbb=1&amp;hb=1"/>
              <p:cNvSpPr/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②在小烧杯中加入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蒸馏水，加热至沸腾后，向沸水中滴入几滴饱和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，继续煮沸至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液体呈红褐色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，停止加热。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写出该制备胶体过程的化学方程式：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____________________________</a:t>
                </a:r>
                <a:endParaRPr lang="en-US" altLang="zh-CN" sz="2000" i="0">
                  <a:solidFill>
                    <a:srgbClr val="000000"/>
                  </a:solidFill>
                  <a:latin typeface="宋体" pitchFamily="34" charset="0"/>
                  <a:ea typeface="宋体" pitchFamily="34" charset="-122"/>
                  <a:cs typeface="宋体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B_7_BD.72_1#99417aad4?vopoq=1&amp;pid=1971ca27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-413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73_1#99417aad4.blank?vopoq=1&amp;pid=1971ca277&amp;color=0,0,0&amp;vpa=25&amp;vtp=1&amp;bbb=1&amp;rh=30.44&amp;hb=1"/>
              <p:cNvSpPr/>
              <p:nvPr/>
            </p:nvSpPr>
            <p:spPr>
              <a:xfrm>
                <a:off x="722377" y="1391100"/>
                <a:ext cx="10749631" cy="7938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270"/>
                  </a:lnSpc>
                </a:pPr>
                <a:r>
                  <a:rPr lang="en-US" altLang="zh-CN" sz="2000" b="1" i="0" kern="0">
                    <a:solidFill>
                      <a:srgbClr val="FFFFFF"/>
                    </a:solidFill>
                    <a:latin typeface="宋体" pitchFamily="34" charset="-122"/>
                    <a:ea typeface="微软雅黑" pitchFamily="34" charset="-122"/>
                    <a:cs typeface="微软雅黑" pitchFamily="34" charset="-120"/>
                  </a:rPr>
                  <a:t>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𝐅𝐞𝐂𝐥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𝟑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1" i="1" baseline="-200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1" i="1" baseline="-8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1" baseline="-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𝐅𝐞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𝐎𝐇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100" b="1" i="0" kern="0" spc="-9990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胶体)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𝟑𝐇𝐂𝐥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7_AN.73_1#99417aad4.blank?vopoq=1&amp;pid=1971ca277&amp;color=0,0,0&amp;vpa=25&amp;vtp=1&amp;bbb=1&amp;rh=30.44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7" y="1391100"/>
                <a:ext cx="10749631" cy="793877"/>
              </a:xfrm>
              <a:prstGeom prst="rect">
                <a:avLst/>
              </a:prstGeom>
              <a:blipFill rotWithShape="1">
                <a:blip r:embed="rId2"/>
                <a:stretch>
                  <a:fillRect l="-4" t="-22293" r="1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74_1#99417aad4?vopoq=1&amp;pid=1971ca277&amp;color=0,0,0&amp;vtp=1&amp;bbb=1&amp;hb=1"/>
              <p:cNvSpPr/>
              <p:nvPr/>
            </p:nvSpPr>
            <p:spPr>
              <a:xfrm>
                <a:off x="722376" y="2277813"/>
                <a:ext cx="10753344" cy="1016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制备氢氧化铁胶体过程中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和水反应生成氢氧化铁胶体和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3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Fe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OH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(胶体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4" name="QB_7_AS.74_1#99417aad4?vopoq=1&amp;pid=1971ca27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277813"/>
                <a:ext cx="10753344" cy="1016000"/>
              </a:xfrm>
              <a:prstGeom prst="rect">
                <a:avLst/>
              </a:prstGeom>
              <a:blipFill rotWithShape="1">
                <a:blip r:embed="rId3"/>
                <a:stretch>
                  <a:fillRect l="-4" t="-7" b="-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5_1#a5bff915a?vopoq=1&amp;pid=1971ca277&amp;color=0,0,0&amp;mp=1&amp;vtp=1&amp;bt=1&amp;bbb=1"/>
          <p:cNvSpPr/>
          <p:nvPr/>
        </p:nvSpPr>
        <p:spPr>
          <a:xfrm>
            <a:off x="722376" y="10101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③由①、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②制备的分散系最本质的区别为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________________________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/>
          </a:p>
        </p:txBody>
      </p:sp>
      <p:sp>
        <p:nvSpPr>
          <p:cNvPr id="3" name="QB_7_AN.76_1#a5bff915a.blank?vopoq=1&amp;pid=1971ca277&amp;color=0,0,0&amp;mp=1&amp;vpa=26&amp;vtp=1&amp;bbb=1"/>
          <p:cNvSpPr/>
          <p:nvPr/>
        </p:nvSpPr>
        <p:spPr>
          <a:xfrm>
            <a:off x="5303901" y="952950"/>
            <a:ext cx="2978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分散质粒子直径大小不同</a:t>
            </a:r>
            <a:endParaRPr lang="en-US" altLang="zh-CN" sz="2000" dirty="0"/>
          </a:p>
        </p:txBody>
      </p:sp>
      <p:sp>
        <p:nvSpPr>
          <p:cNvPr id="4" name="QB_7_AS.77_1#a5bff915a?vopoq=1&amp;pid=1971ca277&amp;color=0,0,0&amp;vtp=1&amp;bbb=1&amp;hb=1"/>
          <p:cNvSpPr/>
          <p:nvPr/>
        </p:nvSpPr>
        <p:spPr>
          <a:xfrm>
            <a:off x="722376" y="1503494"/>
            <a:ext cx="10753344" cy="907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由①、②制备的分散系中，前者为浊液，后者为胶体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，二者最本质的区别为分散质粒子的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直径大小不同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2ab83bd25?pid=adb8e7dea&amp;color=0,0,0&amp;vtp=1&amp;bt=1&amp;bb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spc="-5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Ⅱ.虽然分类的方法不同，但四种基本反应类型和离子反应、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氧化还原反应之间也存在着一定的关系。</a:t>
            </a:r>
            <a:endParaRPr lang="en-US" altLang="zh-CN" sz="2000" b="0" i="0" spc="-5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</a:t>
            </a:r>
            <a:r>
              <a:rPr kumimoji="0" lang="en-US" altLang="zh-CN" sz="20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2)如图为离子反应、氧化还原反应和置换反应三者之间的关系，其中表示离子反应的是</a:t>
            </a:r>
            <a:r>
              <a:rPr kumimoji="0" lang="en-US" altLang="zh-CN" sz="20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34" charset="0"/>
                <a:ea typeface="宋体" pitchFamily="34" charset="-122"/>
                <a:cs typeface="宋体" pitchFamily="34" charset="-120"/>
              </a:rPr>
              <a:t>___</a:t>
            </a:r>
            <a:r>
              <a:rPr kumimoji="0" lang="en-US" altLang="zh-CN" sz="20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(填序号)。</a:t>
            </a:r>
            <a:endParaRPr lang="en-US" altLang="zh-CN" sz="2000" spc="-50" dirty="0"/>
          </a:p>
        </p:txBody>
      </p:sp>
      <p:sp>
        <p:nvSpPr>
          <p:cNvPr id="4" name="QB_6_AN.79_1#2ab83bd25.blank?vopoq=1&amp;pid=adb8e7dea&amp;color=0,0,0&amp;vpa=27&amp;vtp=1"/>
          <p:cNvSpPr/>
          <p:nvPr/>
        </p:nvSpPr>
        <p:spPr>
          <a:xfrm>
            <a:off x="10177526" y="1372050"/>
            <a:ext cx="34290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spc="-5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000" spc="-50" dirty="0"/>
          </a:p>
        </p:txBody>
      </p:sp>
      <p:pic>
        <p:nvPicPr>
          <p:cNvPr id="5" name="QB_6_BD.78_2#f2f44f3cb?vopoq=1&amp;pid=adb8e7de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5232" y="1951678"/>
            <a:ext cx="1618488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S.80_1#f2f44f3cb?vopoq=1&amp;pid=adb8e7dea&amp;color=0,0,0&amp;vtp=1&amp;bbb=1&amp;hb=1"/>
          <p:cNvSpPr/>
          <p:nvPr/>
        </p:nvSpPr>
        <p:spPr>
          <a:xfrm>
            <a:off x="722376" y="2664910"/>
            <a:ext cx="10753344" cy="907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置换反应都是氧化还原反应，二者是包含关系，即B表示置换反应，A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表示氧化还原反应，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离子反应与氧化还原反应和置换反应是交叉关系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，因此表示离子反应的是C。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1_1#27e409da0?vopoq=1&amp;pid=adb8e7dea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(3)利用氧化还原反应原理配平下列反应的方程式：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BD.82_1#019c481ab?vopoq=1&amp;pid=27e409da0&amp;color=0,0,0&amp;vtp=1&amp;bbb=1"/>
              <p:cNvSpPr/>
              <p:nvPr/>
            </p:nvSpPr>
            <p:spPr>
              <a:xfrm>
                <a:off x="722376" y="1372939"/>
                <a:ext cx="10753344" cy="609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0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0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B_7_BD.82_1#019c481ab?vopoq=1&amp;pid=27e409da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72939"/>
                <a:ext cx="10753344" cy="609600"/>
              </a:xfrm>
              <a:prstGeom prst="rect">
                <a:avLst/>
              </a:prstGeom>
              <a:blipFill rotWithShape="1">
                <a:blip r:embed="rId1"/>
                <a:stretch>
                  <a:fillRect l="-4" t="-178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83_1#019c481ab.blank?vopoq=1&amp;pid=27e409da0&amp;color=0,0,0&amp;vpa=28&amp;vtp=1"/>
          <p:cNvSpPr/>
          <p:nvPr/>
        </p:nvSpPr>
        <p:spPr>
          <a:xfrm>
            <a:off x="973201" y="1508765"/>
            <a:ext cx="341313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5" name="QB_7_AN.84_1#019c481ab.blank?vopoq=1&amp;pid=27e409da0&amp;color=0,0,0&amp;vpa=29&amp;vtp=1"/>
          <p:cNvSpPr/>
          <p:nvPr/>
        </p:nvSpPr>
        <p:spPr>
          <a:xfrm>
            <a:off x="2067306" y="1508765"/>
            <a:ext cx="341313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6" name="QB_7_AN.85_1#019c481ab.blank?vopoq=1&amp;pid=27e409da0&amp;color=0,0,0&amp;vpa=30&amp;vtp=1"/>
          <p:cNvSpPr/>
          <p:nvPr/>
        </p:nvSpPr>
        <p:spPr>
          <a:xfrm>
            <a:off x="3354197" y="1508765"/>
            <a:ext cx="341313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7" name="QB_7_AN.86_1#019c481ab.blank?vopoq=1&amp;pid=27e409da0&amp;color=0,0,0&amp;vpa=31&amp;vtp=1"/>
          <p:cNvSpPr/>
          <p:nvPr/>
        </p:nvSpPr>
        <p:spPr>
          <a:xfrm>
            <a:off x="4321874" y="1508765"/>
            <a:ext cx="341313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7_AS.87_1#019c481ab?vopoq=1&amp;pid=27e409da0&amp;color=0,0,0&amp;vtp=1&amp;bbb=1&amp;hb=1"/>
              <p:cNvSpPr/>
              <p:nvPr/>
            </p:nvSpPr>
            <p:spPr>
              <a:xfrm>
                <a:off x="722376" y="1982539"/>
                <a:ext cx="10753344" cy="1117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元素化合价由0价降低为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，根据得失电子守恒、原子守恒配平化学方程式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r>
                            <a:rPr lang="en-US" altLang="zh-CN" sz="2000" b="0" baseline="-2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催化剂</m:t>
                          </m:r>
                        </m:e>
                      </m:mr>
                      <m:mr>
                        <m:e>
                          <m:bar>
                            <m:barPr>
                              <m:pos m:val="top"/>
                              <m:ctrlPr>
                                <a:rPr lang="en-US" altLang="zh-CN" sz="2000" b="0" i="1" baseline="-8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△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8" name="QB_7_AS.87_1#019c481ab?vopoq=1&amp;pid=27e409da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982539"/>
                <a:ext cx="10753344" cy="1117600"/>
              </a:xfrm>
              <a:prstGeom prst="rect">
                <a:avLst/>
              </a:prstGeom>
              <a:blipFill rotWithShape="1">
                <a:blip r:embed="rId2"/>
                <a:stretch>
                  <a:fillRect l="-4" t="-6" b="-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7_BD.88_1#0748bad1f?vopoq=1&amp;pid=27e409da0&amp;color=0,0,0&amp;vtp=1&amp;bbb=1"/>
              <p:cNvSpPr/>
              <p:nvPr/>
            </p:nvSpPr>
            <p:spPr>
              <a:xfrm>
                <a:off x="722376" y="3087439"/>
                <a:ext cx="10753344" cy="4375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9" name="QB_7_BD.88_1#0748bad1f?vopoq=1&amp;pid=27e409da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087439"/>
                <a:ext cx="10753344" cy="437579"/>
              </a:xfrm>
              <a:prstGeom prst="rect">
                <a:avLst/>
              </a:prstGeom>
              <a:blipFill rotWithShape="1">
                <a:blip r:embed="rId3"/>
                <a:stretch>
                  <a:fillRect l="-4" t="-17575" b="-23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89_1#0748bad1f.blank?vopoq=1&amp;pid=27e409da0&amp;color=0,0,0&amp;vpa=32&amp;vtp=1"/>
          <p:cNvSpPr/>
          <p:nvPr/>
        </p:nvSpPr>
        <p:spPr>
          <a:xfrm>
            <a:off x="973201" y="3034290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11" name="QB_7_AN.90_1#0748bad1f.blank?vopoq=1&amp;pid=27e409da0&amp;color=0,0,0&amp;vpa=33&amp;vtp=1"/>
          <p:cNvSpPr/>
          <p:nvPr/>
        </p:nvSpPr>
        <p:spPr>
          <a:xfrm>
            <a:off x="1883728" y="3034290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8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12" name="QB_7_AN.91_1#0748bad1f.blank?vopoq=1&amp;pid=27e409da0&amp;color=0,0,0&amp;vpa=34&amp;vtp=1"/>
          <p:cNvSpPr/>
          <p:nvPr/>
        </p:nvSpPr>
        <p:spPr>
          <a:xfrm>
            <a:off x="2839847" y="3034290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13" name="QB_7_AN.92_1#0748bad1f.blank?vopoq=1&amp;pid=27e409da0&amp;color=0,0,0&amp;vpa=35&amp;vtp=1"/>
          <p:cNvSpPr/>
          <p:nvPr/>
        </p:nvSpPr>
        <p:spPr>
          <a:xfrm>
            <a:off x="4145788" y="3034290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14" name="QB_7_AN.93_1#0748bad1f.blank?vopoq=1&amp;pid=27e409da0&amp;color=0,0,0&amp;vpa=36&amp;vtp=1"/>
          <p:cNvSpPr/>
          <p:nvPr/>
        </p:nvSpPr>
        <p:spPr>
          <a:xfrm>
            <a:off x="5309743" y="3034290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15" name="QB_7_AN.94_1#0748bad1f.blank?vopoq=1&amp;pid=27e409da0&amp;color=0,0,0&amp;vpa=37&amp;vtp=1"/>
          <p:cNvSpPr/>
          <p:nvPr/>
        </p:nvSpPr>
        <p:spPr>
          <a:xfrm>
            <a:off x="6481128" y="3034290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QB_7_AS.95_1#0748bad1f?vopoq=1&amp;pid=27e409da0&amp;color=0,0,0&amp;vtp=1&amp;bbb=1&amp;hb=1"/>
              <p:cNvSpPr/>
              <p:nvPr/>
            </p:nvSpPr>
            <p:spPr>
              <a:xfrm>
                <a:off x="722376" y="3529590"/>
                <a:ext cx="10753344" cy="94411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元素化合价由0价升高到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根据得失电子守恒、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原子守恒和电荷守恒配平离子方程式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Cu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</m:t>
                    </m:r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Sup>
                      <m:sSub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Cu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16" name="QB_7_AS.95_1#0748bad1f?vopoq=1&amp;pid=27e409da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529590"/>
                <a:ext cx="10753344" cy="944118"/>
              </a:xfrm>
              <a:prstGeom prst="rect">
                <a:avLst/>
              </a:prstGeom>
              <a:blipFill rotWithShape="1">
                <a:blip r:embed="rId4"/>
                <a:stretch>
                  <a:fillRect l="-4" t="-28" r="-177" b="-10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  <p:bldP spid="15" grpId="0" animBg="1" build="p"/>
      <p:bldP spid="16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96_1#a20190980?vopoq=1&amp;pid=5d990a4c9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16.(12分)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[重庆江津中学2025高一月考]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Ⅰ.按要求回答下列问题。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BD.97_1#7f8ff28bc?vopoq=1&amp;pid=a20190980&amp;color=0,0,0&amp;vtp=1&amp;bbb=1&amp;hb=1"/>
              <p:cNvSpPr/>
              <p:nvPr/>
            </p:nvSpPr>
            <p:spPr>
              <a:xfrm>
                <a:off x="722376" y="1363414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，只有氧化性的是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，只有还原性的是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，既有氧化性又有还原性的是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6_BD.97_1#7f8ff28bc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3414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8" b="-5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98_1#7f8ff28bc.blank?vopoq=1&amp;pid=a20190980&amp;color=0,0,0&amp;vpa=38&amp;vtp=1&amp;bbb=1"/>
              <p:cNvSpPr/>
              <p:nvPr/>
            </p:nvSpPr>
            <p:spPr>
              <a:xfrm>
                <a:off x="7638924" y="1405768"/>
                <a:ext cx="1467676" cy="2978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𝐍𝐚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𝐌𝐠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6_AN.98_1#7f8ff28bc.blank?vopoq=1&amp;pid=a20190980&amp;color=0,0,0&amp;vpa=3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8924" y="1405768"/>
                <a:ext cx="1467676" cy="297815"/>
              </a:xfrm>
              <a:prstGeom prst="rect">
                <a:avLst/>
              </a:prstGeom>
              <a:blipFill rotWithShape="1">
                <a:blip r:embed="rId2"/>
                <a:stretch>
                  <a:fillRect l="-35" t="-6569" r="4" b="-6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99_1#7f8ff28bc.blank?vopoq=1&amp;pid=a20190980&amp;color=0,0,0&amp;vpa=39&amp;vtp=1&amp;bbb=1"/>
              <p:cNvSpPr/>
              <p:nvPr/>
            </p:nvSpPr>
            <p:spPr>
              <a:xfrm>
                <a:off x="784288" y="1846204"/>
                <a:ext cx="1027811" cy="2978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𝐈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𝐒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6_AN.99_1#7f8ff28bc.blank?vopoq=1&amp;pid=a20190980&amp;color=0,0,0&amp;vpa=3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288" y="1846204"/>
                <a:ext cx="1027811" cy="297815"/>
              </a:xfrm>
              <a:prstGeom prst="rect">
                <a:avLst/>
              </a:prstGeom>
              <a:blipFill rotWithShape="1">
                <a:blip r:embed="rId3"/>
                <a:stretch>
                  <a:fillRect l="-6" t="-6484" r="43" b="-6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N.100_1#7f8ff28bc.blank?vopoq=1&amp;pid=a20190980&amp;color=0,0,0&amp;vpa=40&amp;vtp=1&amp;bbb=1"/>
              <p:cNvSpPr/>
              <p:nvPr/>
            </p:nvSpPr>
            <p:spPr>
              <a:xfrm>
                <a:off x="5229288" y="1846204"/>
                <a:ext cx="1534986" cy="2978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5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𝐅𝐞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6_AN.100_1#7f8ff28bc.blank?vopoq=1&amp;pid=a20190980&amp;color=0,0,0&amp;vpa=4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288" y="1846204"/>
                <a:ext cx="1534986" cy="297815"/>
              </a:xfrm>
              <a:prstGeom prst="rect">
                <a:avLst/>
              </a:prstGeom>
              <a:blipFill rotWithShape="1">
                <a:blip r:embed="rId4"/>
                <a:stretch>
                  <a:fillRect l="-4" t="-6484" r="17" b="-6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S.101_1#7f8ff28bc?vopoq=1&amp;pid=a20190980&amp;color=0,0,0&amp;vtp=1&amp;bbb=1&amp;hb=1"/>
              <p:cNvSpPr/>
              <p:nvPr/>
            </p:nvSpPr>
            <p:spPr>
              <a:xfrm>
                <a:off x="722376" y="2305881"/>
                <a:ext cx="10753344" cy="1444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根据元素化合价可知：处于最低价态的物质只有还原性，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处于最高价态的物质只有氧化性，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处于中间价态的物质既有氧化性又有还原性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，只有氧化性的是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Mg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，只有还原性的是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，既有氧化性又有还原性的是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6_AS.101_1#7f8ff28bc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05881"/>
                <a:ext cx="10753344" cy="1444879"/>
              </a:xfrm>
              <a:prstGeom prst="rect">
                <a:avLst/>
              </a:prstGeom>
              <a:blipFill rotWithShape="1">
                <a:blip r:embed="rId5"/>
                <a:stretch>
                  <a:fillRect l="-4" t="-14" r="-1547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_BD#ca4e37403?pid=a20190980&amp;color=0,0,0&amp;vtp=1&amp;bt=1&amp;bbb=1"/>
              <p:cNvSpPr/>
              <p:nvPr/>
            </p:nvSpPr>
            <p:spPr>
              <a:xfrm>
                <a:off x="722376" y="972000"/>
                <a:ext cx="10753344" cy="215442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Ⅱ.某同学写出以下三个化学方程式(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未配平)：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NH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(2)其中你认为一定不可能实现的是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(填序号)。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P_6_BD#ca4e37403?pid=a2019098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154428"/>
              </a:xfrm>
              <a:prstGeom prst="rect">
                <a:avLst/>
              </a:prstGeom>
              <a:blipFill rotWithShape="1">
                <a:blip r:embed="rId1"/>
                <a:stretch>
                  <a:fillRect l="-4" t="-21" b="-1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03_1#ca4e37403.blank?vopoq=1&amp;pid=a20190980&amp;color=0,0,0&amp;vpa=41&amp;vtp=1"/>
          <p:cNvSpPr/>
          <p:nvPr/>
        </p:nvSpPr>
        <p:spPr>
          <a:xfrm>
            <a:off x="4605401" y="2697041"/>
            <a:ext cx="43815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②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AS.104_1#fe9017839?vopoq=1&amp;pid=a20190980&amp;color=0,0,0&amp;vtp=1&amp;bbb=1&amp;hb=1"/>
              <p:cNvSpPr/>
              <p:nvPr/>
            </p:nvSpPr>
            <p:spPr>
              <a:xfrm>
                <a:off x="722376" y="3126428"/>
                <a:ext cx="10753344" cy="3056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①</m:t>
                        </m:r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中氮元素的化合价从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中氮元素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价，符合氧化还原反应的规律，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可能实现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</m:t>
                        </m:r>
                      </m:e>
                    </m:d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中氮元素的化合价从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中氮元素的化合价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价，只有升高没有降低，不符合氧化还原反应的规律，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不可能实现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N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→ 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HNO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中部分氮元素的化合价从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另一部分氮元素的化合价从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中的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价，符合氧化还原反应的规律，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可能实现；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综上所述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，选②。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8" name="QB_6_AS.104_1#fe9017839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126428"/>
                <a:ext cx="10753344" cy="3056509"/>
              </a:xfrm>
              <a:prstGeom prst="rect">
                <a:avLst/>
              </a:prstGeom>
              <a:blipFill rotWithShape="1">
                <a:blip r:embed="rId2"/>
                <a:stretch>
                  <a:fillRect l="-4" t="-11" r="-567" b="-1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_BD#38485d9a5?pid=a20190980&amp;color=0,0,0&amp;vtp=1&amp;bt=1&amp;bbb=1"/>
              <p:cNvSpPr/>
              <p:nvPr/>
            </p:nvSpPr>
            <p:spPr>
              <a:xfrm>
                <a:off x="722376" y="972000"/>
                <a:ext cx="10753344" cy="22528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Ⅲ.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有下列三个氧化还原反应：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①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-3000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0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0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000" b="0" i="0" u="none" strike="noStrike" kern="1200" cap="none" spc="0" normalizeH="0" baseline="-1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KCl</m:t>
                    </m:r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1800" b="0" i="1" u="none" strike="noStrike" kern="1200" cap="none" spc="0" normalizeH="0" baseline="-3000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kumimoji="0" lang="en-US" altLang="zh-CN" sz="2000" b="0" i="1" u="none" strike="noStrike" kern="1200" cap="none" spc="0" normalizeH="0" baseline="-200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kumimoji="0" lang="en-US" altLang="zh-CN" sz="2000" b="0" i="1" u="none" strike="noStrike" kern="1200" cap="none" spc="0" normalizeH="0" baseline="-8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r>
                                    <a:rPr kumimoji="0" lang="en-US" altLang="zh-CN" sz="2000" b="0" i="0" u="none" strike="noStrike" kern="1200" cap="none" spc="0" normalizeH="0" baseline="-1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kumimoji="0" lang="en-US" altLang="zh-CN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 </m:t>
                    </m:r>
                    <m:r>
                      <a:rPr kumimoji="0" lang="en-US" altLang="zh-CN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③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KMnO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HCl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(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浓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)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zh-CN" sz="1800" b="0" i="1" u="none" strike="noStrike" kern="1200" cap="none" spc="0" normalizeH="0" baseline="-3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kumimoji="0" lang="en-US" altLang="zh-CN" sz="2000" b="0" i="1" u="none" strike="noStrike" kern="1200" cap="none" spc="0" normalizeH="0" baseline="-200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kumimoji="0" lang="en-US" altLang="zh-CN" sz="2000" b="0" i="1" u="none" strike="noStrike" kern="1200" cap="none" spc="0" normalizeH="0" baseline="-8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2000" b="0" i="0" u="none" strike="noStrike" kern="1200" cap="none" spc="0" normalizeH="0" baseline="-1200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kumimoji="0" lang="en-US" altLang="zh-CN" sz="20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KCl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MnCl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Cl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sSub>
                          <m:sSubPr>
                            <m:ctrlPr>
                              <a:rPr kumimoji="0" lang="en-US" altLang="zh-CN" sz="20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0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3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(3)上述反应物质中，氧化性最强的是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(填化学式，下同)。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P_6_BD#38485d9a5?pid=a2019098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52853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b="-2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N.106_1#38485d9a5.blank?vopoq=1&amp;pid=a20190980&amp;color=0,0,0&amp;vpa=42&amp;vtp=1&amp;bbb=1"/>
              <p:cNvSpPr/>
              <p:nvPr/>
            </p:nvSpPr>
            <p:spPr>
              <a:xfrm>
                <a:off x="4873689" y="2879222"/>
                <a:ext cx="985266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𝐊𝐌𝐧𝐎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𝟒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6" name="QB_6_AN.106_1#38485d9a5.blank?vopoq=1&amp;pid=a20190980&amp;color=0,0,0&amp;vpa=4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3689" y="2879222"/>
                <a:ext cx="985266" cy="285052"/>
              </a:xfrm>
              <a:prstGeom prst="rect">
                <a:avLst/>
              </a:prstGeom>
              <a:blipFill rotWithShape="1">
                <a:blip r:embed="rId2"/>
                <a:stretch>
                  <a:fillRect l="-6" t="-4947" r="45" b="-6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6_AS.107_1#b653c97b4?vopoq=1&amp;pid=a20190980&amp;color=0,0,0&amp;vtp=1&amp;bbb=1&amp;hb=1"/>
              <p:cNvSpPr/>
              <p:nvPr/>
            </p:nvSpPr>
            <p:spPr>
              <a:xfrm>
                <a:off x="722376" y="3322897"/>
                <a:ext cx="10753344" cy="1415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同一氧化还原反应中氧化剂的氧化性强于氧化产物的氧化性，由①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可得氧化性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，由②可得氧化性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，由③可得氧化性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故氧化性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，即氧化性最强的是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6_AS.107_1#b653c97b4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322897"/>
                <a:ext cx="10753344" cy="1415034"/>
              </a:xfrm>
              <a:prstGeom prst="rect">
                <a:avLst/>
              </a:prstGeom>
              <a:blipFill rotWithShape="1">
                <a:blip r:embed="rId3"/>
                <a:stretch>
                  <a:fillRect l="-4" t="-41" b="-3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08_1#fdbd687f3?vopoq=1&amp;pid=a20190980&amp;color=0,0,0&amp;mp=1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(4)若溶质中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共存，为了氧化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不被氧化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，除单质外还可用上述反应中的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氧化剂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08_1#fdbd687f3?vopoq=1&amp;pid=a20190980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09_1#fdbd687f3.blank?vopoq=1&amp;pid=a20190980&amp;color=0,0,0&amp;mp=1&amp;vpa=43&amp;vtp=1&amp;bbb=1"/>
              <p:cNvSpPr/>
              <p:nvPr/>
            </p:nvSpPr>
            <p:spPr>
              <a:xfrm>
                <a:off x="10161206" y="1027307"/>
                <a:ext cx="766191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𝐅𝐞𝐂𝐥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09_1#fdbd687f3.blank?vopoq=1&amp;pid=a20190980&amp;color=0,0,0&amp;mp=1&amp;vpa=4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1206" y="1027307"/>
                <a:ext cx="766191" cy="285052"/>
              </a:xfrm>
              <a:prstGeom prst="rect">
                <a:avLst/>
              </a:prstGeom>
              <a:blipFill rotWithShape="1">
                <a:blip r:embed="rId2"/>
                <a:stretch>
                  <a:fillRect l="-75" t="-5080" r="41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S.110_1#fdbd687f3?vopoq=1&amp;pid=a20190980&amp;color=0,0,0&amp;vtp=1&amp;bbb=1&amp;hb=1"/>
              <p:cNvSpPr/>
              <p:nvPr/>
            </p:nvSpPr>
            <p:spPr>
              <a:xfrm>
                <a:off x="722376" y="1834202"/>
                <a:ext cx="10753344" cy="907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能氧化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而不能氧化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，即除单质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外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，还可用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FeCl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作氧化剂。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AS.110_1#fdbd687f3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4202"/>
                <a:ext cx="10753344" cy="907034"/>
              </a:xfrm>
              <a:prstGeom prst="rect">
                <a:avLst/>
              </a:prstGeom>
              <a:blipFill rotWithShape="1">
                <a:blip r:embed="rId3"/>
                <a:stretch>
                  <a:fillRect l="-4" t="-36" b="-4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1_1#f8b8043fa?vopoq=1&amp;pid=a20190980&amp;color=0,0,0&amp;vtp=1&amp;bt=1&amp;bbb=1"/>
          <p:cNvSpPr/>
          <p:nvPr/>
        </p:nvSpPr>
        <p:spPr>
          <a:xfrm>
            <a:off x="722376" y="972000"/>
            <a:ext cx="10753344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(5)反应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③中氧化产物是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12_1#f8b8043fa.blank?vopoq=1&amp;pid=a20190980&amp;color=0,0,0&amp;vpa=44&amp;vtp=1&amp;bbb=1"/>
              <p:cNvSpPr/>
              <p:nvPr/>
            </p:nvSpPr>
            <p:spPr>
              <a:xfrm>
                <a:off x="3336989" y="1008257"/>
                <a:ext cx="483616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𝐂𝐥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12_1#f8b8043fa.blank?vopoq=1&amp;pid=a20190980&amp;color=0,0,0&amp;vpa=4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6989" y="1008257"/>
                <a:ext cx="483616" cy="285052"/>
              </a:xfrm>
              <a:prstGeom prst="rect">
                <a:avLst/>
              </a:prstGeom>
              <a:blipFill rotWithShape="1">
                <a:blip r:embed="rId1"/>
                <a:stretch>
                  <a:fillRect l="-13" t="-5080" r="92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S.113_1#f8b8043fa?vopoq=1&amp;pid=a20190980&amp;color=0,0,0&amp;vtp=1&amp;bbb=1"/>
              <p:cNvSpPr/>
              <p:nvPr/>
            </p:nvSpPr>
            <p:spPr>
              <a:xfrm>
                <a:off x="722376" y="1367477"/>
                <a:ext cx="10753344" cy="425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反应③中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元素化合价从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价升高至0价生成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，氧化产物是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AS.113_1#f8b8043fa?vopoq=1&amp;pid=a20190980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425260"/>
              </a:xfrm>
              <a:prstGeom prst="rect">
                <a:avLst/>
              </a:prstGeom>
              <a:blipFill rotWithShape="1">
                <a:blip r:embed="rId2"/>
                <a:stretch>
                  <a:fillRect l="-4" t="-76" b="-13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14_1#e7f90c69c?sp=1&amp;vopoq=1&amp;pid=a20190980&amp;color=0,0,0&amp;mp=1&amp;vtp=1&amp;bt=1&amp;bb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(6)反应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③中氯化氢表现出的性质是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填序号)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.还原性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.酸性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.氧化性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14_1#e7f90c69c?sp=1&amp;vopoq=1&amp;pid=a20190980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15_1#e7f90c69c.blank?vopoq=1&amp;pid=a20190980&amp;color=0,0,0&amp;mp=1&amp;vpa=45&amp;vtp=1&amp;bbb=1"/>
              <p:cNvSpPr/>
              <p:nvPr/>
            </p:nvSpPr>
            <p:spPr>
              <a:xfrm>
                <a:off x="4645088" y="1027307"/>
                <a:ext cx="423863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𝐚𝐛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15_1#e7f90c69c.blank?vopoq=1&amp;pid=a20190980&amp;color=0,0,0&amp;mp=1&amp;vpa=45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5088" y="1027307"/>
                <a:ext cx="423863" cy="285052"/>
              </a:xfrm>
              <a:prstGeom prst="rect">
                <a:avLst/>
              </a:prstGeom>
              <a:blipFill rotWithShape="1">
                <a:blip r:embed="rId2"/>
                <a:stretch>
                  <a:fillRect l="-15" t="-5080" r="90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S.116_1#e7f90c69c?vopoq=1&amp;pid=a20190980&amp;color=0,0,0&amp;vtp=1&amp;bbb=1&amp;hb=1"/>
              <p:cNvSpPr/>
              <p:nvPr/>
            </p:nvSpPr>
            <p:spPr>
              <a:xfrm>
                <a:off x="722376" y="1834202"/>
                <a:ext cx="10753344" cy="907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反应③中，部分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失电子，部分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转化为盐，所以反应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③中氯化氢表现出的性质是还原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性和酸性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AS.116_1#e7f90c69c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4202"/>
                <a:ext cx="10753344" cy="907034"/>
              </a:xfrm>
              <a:prstGeom prst="rect">
                <a:avLst/>
              </a:prstGeom>
              <a:blipFill rotWithShape="1">
                <a:blip r:embed="rId3"/>
                <a:stretch>
                  <a:fillRect l="-4" t="-36" b="-4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7_1#c62205151?vopoq=1&amp;pid=a20190980&amp;color=0,0,0&amp;vtp=1&amp;bt=1&amp;bbb=1"/>
          <p:cNvSpPr/>
          <p:nvPr/>
        </p:nvSpPr>
        <p:spPr>
          <a:xfrm>
            <a:off x="722376" y="972000"/>
            <a:ext cx="10753344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(7)请用双线桥表示反应③中电子转移情况。</a:t>
            </a:r>
            <a:endParaRPr lang="en-US" altLang="zh-CN" sz="2000" dirty="0"/>
          </a:p>
        </p:txBody>
      </p:sp>
      <p:sp>
        <p:nvSpPr>
          <p:cNvPr id="3" name="QO_6_AN.118_1#c62205151?vopoq=1&amp;pid=a20190980&amp;color=0,0,0&amp;vtp=1&amp;bbb=1"/>
          <p:cNvSpPr/>
          <p:nvPr/>
        </p:nvSpPr>
        <p:spPr>
          <a:xfrm>
            <a:off x="722377" y="1372939"/>
            <a:ext cx="10749631" cy="10098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90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【</a:t>
            </a:r>
            <a:r>
              <a:rPr lang="en-US" altLang="zh-CN" sz="2000" b="1" i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解】</a:t>
            </a:r>
            <a:r>
              <a:rPr lang="en-US" altLang="zh-CN" sz="5050" b="0" i="0" kern="0" spc="-9990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itchFamily="34" charset="-122"/>
                <a:ea typeface="微软雅黑" pitchFamily="34" charset="-122"/>
                <a:cs typeface="微软雅黑" pitchFamily="34" charset="-120"/>
              </a:rPr>
              <a:t>                                                                  </a:t>
            </a:r>
            <a:endParaRPr lang="en-US" altLang="zh-CN" sz="900" dirty="0">
              <a:latin typeface="宋体" pitchFamily="34" charset="-122"/>
            </a:endParaRPr>
          </a:p>
        </p:txBody>
      </p:sp>
      <p:pic>
        <p:nvPicPr>
          <p:cNvPr id="4" name="QO_6_AN.118_1#c62205151?vopoq=1&amp;pid=a20190980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1267" y="1376368"/>
            <a:ext cx="3758184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6_AS.119_1#c62205151?vopoq=1&amp;pid=a20190980&amp;color=0,0,0&amp;vtp=1&amp;bbb=1&amp;hb=1"/>
              <p:cNvSpPr/>
              <p:nvPr/>
            </p:nvSpPr>
            <p:spPr>
              <a:xfrm>
                <a:off x="722376" y="2393067"/>
                <a:ext cx="10753344" cy="13261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中氯元素化合价升高，在反应中失去电子，被氧化，得到的氧化产物为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锰元素化合价降低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，在反应中得到电子，被还原，得到的还原产物为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，氧化还原反应中转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移的电子数目为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10，则双线桥法表示为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5" name="QO_6_AS.119_1#c62205151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93067"/>
                <a:ext cx="10753344" cy="1326134"/>
              </a:xfrm>
              <a:prstGeom prst="rect">
                <a:avLst/>
              </a:prstGeom>
              <a:blipFill rotWithShape="1">
                <a:blip r:embed="rId2"/>
                <a:stretch>
                  <a:fillRect l="-4" t="-29" b="-3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6_AS.119_2#c62205151?vopoq=1&amp;pid=a2019098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2232" y="3849122"/>
            <a:ext cx="3904488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20_1#f60431192?sp=1&amp;vopoq=1&amp;pid=a20190980&amp;color=0,0,0&amp;vtp=1&amp;bt=1&amp;bbb=1"/>
              <p:cNvSpPr/>
              <p:nvPr/>
            </p:nvSpPr>
            <p:spPr>
              <a:xfrm>
                <a:off x="722376" y="972000"/>
                <a:ext cx="10753344" cy="8947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(8)一定条件下，酸性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溶液还可以氧化其他还原性物质，请配平：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-300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1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        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微软雅黑" pitchFamily="34" charset="-122"/>
                              <a:cs typeface="微软雅黑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</m:oMath>
                </a14:m>
                <a:r>
                  <a:rPr lang="en-US" altLang="zh-CN" sz="2000" b="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20_1#f60431192?sp=1&amp;vopoq=1&amp;pid=a2019098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94779"/>
              </a:xfrm>
              <a:prstGeom prst="rect">
                <a:avLst/>
              </a:prstGeom>
              <a:blipFill rotWithShape="1">
                <a:blip r:embed="rId1"/>
                <a:stretch>
                  <a:fillRect l="-4" t="-50" b="-11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21_1#f60431192.blank?vopoq=1&amp;pid=a20190980&amp;color=0,0,0&amp;vpa=46&amp;vtp=1"/>
          <p:cNvSpPr/>
          <p:nvPr/>
        </p:nvSpPr>
        <p:spPr>
          <a:xfrm>
            <a:off x="719201" y="1376051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4" name="QB_6_AN.122_1#f60431192.blank?vopoq=1&amp;pid=a20190980&amp;color=0,0,0&amp;vpa=47&amp;vtp=1"/>
          <p:cNvSpPr/>
          <p:nvPr/>
        </p:nvSpPr>
        <p:spPr>
          <a:xfrm>
            <a:off x="2006981" y="1376051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5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6_AN.123_1#f60431192.blank?vopoq=1&amp;pid=a20190980&amp;color=0,0,0&amp;vpa=48&amp;vtp=1&amp;bbb=1"/>
              <p:cNvSpPr/>
              <p:nvPr/>
            </p:nvSpPr>
            <p:spPr>
              <a:xfrm>
                <a:off x="3381503" y="1513909"/>
                <a:ext cx="775843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𝟏𝟔</m:t>
                    </m:r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6_AN.123_1#f60431192.blank?vopoq=1&amp;pid=a20190980&amp;color=0,0,0&amp;vpa=4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1503" y="1513909"/>
                <a:ext cx="775843" cy="285052"/>
              </a:xfrm>
              <a:prstGeom prst="rect">
                <a:avLst/>
              </a:prstGeom>
              <a:blipFill rotWithShape="1">
                <a:blip r:embed="rId2"/>
                <a:stretch>
                  <a:fillRect l="-16" t="-4925" b="-6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24_1#f60431192.blank?vopoq=1&amp;pid=a20190980&amp;color=0,0,0&amp;vpa=49&amp;vtp=1"/>
          <p:cNvSpPr/>
          <p:nvPr/>
        </p:nvSpPr>
        <p:spPr>
          <a:xfrm>
            <a:off x="4772152" y="1376051"/>
            <a:ext cx="34131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p:sp>
        <p:nvSpPr>
          <p:cNvPr id="7" name="QB_6_AN.125_1#f60431192.blank?vopoq=1&amp;pid=a20190980&amp;color=0,0,0&amp;vpa=50&amp;vtp=1&amp;bbb=1"/>
          <p:cNvSpPr/>
          <p:nvPr/>
        </p:nvSpPr>
        <p:spPr>
          <a:xfrm>
            <a:off x="5988495" y="1376051"/>
            <a:ext cx="498475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AN.126_1#f60431192.blank?vopoq=1&amp;pid=a20190980&amp;color=0,0,0&amp;vpa=51&amp;vtp=1&amp;bbb=1"/>
              <p:cNvSpPr/>
              <p:nvPr/>
            </p:nvSpPr>
            <p:spPr>
              <a:xfrm>
                <a:off x="7452995" y="1513909"/>
                <a:ext cx="772541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𝟖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6_AN.126_1#f60431192.blank?vopoq=1&amp;pid=a20190980&amp;color=0,0,0&amp;vpa=5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995" y="1513909"/>
                <a:ext cx="772541" cy="285052"/>
              </a:xfrm>
              <a:prstGeom prst="rect">
                <a:avLst/>
              </a:prstGeom>
              <a:blipFill rotWithShape="1">
                <a:blip r:embed="rId3"/>
                <a:stretch>
                  <a:fillRect t="-4925" r="49" b="-6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6_AS.127_1#f60431192?vopoq=1&amp;pid=a20190980&amp;color=0,0,0&amp;vtp=1&amp;bbb=1&amp;hb=1"/>
              <p:cNvSpPr/>
              <p:nvPr/>
            </p:nvSpPr>
            <p:spPr>
              <a:xfrm>
                <a:off x="722376" y="1875415"/>
                <a:ext cx="10753344" cy="22925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锰元素的化合价从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7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价降低到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价，碳元素的化合价从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价升高到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，根据得失电子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守恒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，反应中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的化学计量数之比为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，根据元素守恒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的化学计量数为10，再根据电荷守恒可知，反应物还有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，化学计量数为16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，最后根据氢原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子和氧原子守恒可知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，生成物还有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，化学计量数为8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，故该离子方程式为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9" name="QB_6_AS.127_1#f60431192?vopoq=1&amp;pid=a2019098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75415"/>
                <a:ext cx="10753344" cy="2292541"/>
              </a:xfrm>
              <a:prstGeom prst="rect">
                <a:avLst/>
              </a:prstGeom>
              <a:blipFill rotWithShape="1">
                <a:blip r:embed="rId4"/>
                <a:stretch>
                  <a:fillRect l="-4" t="-11" r="-1429" b="-4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128_1#a1f5b8caf?sp=1&amp;vopoq=1&amp;pid=5d990a4c9&amp;color=0,0,0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17.(11分)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itchFamily="34" charset="0"/>
                    <a:ea typeface="仿宋" pitchFamily="34" charset="-122"/>
                    <a:cs typeface="仿宋" pitchFamily="34" charset="-120"/>
                  </a:rPr>
                  <a:t>[广东深圳2025高一期中]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双氧水是生活中常用的消毒剂之一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，某同学设计如下实验研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的性质。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5_BD.128_1#a1f5b8caf?sp=1&amp;vopoq=1&amp;pid=5d990a4c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QO_5_BD.128_2#a1f5b8caf?colgroup=2,20,16&amp;vopoq=1&amp;pid=5d990a4c9&amp;color=0,0,0&amp;vtp=1&amp;bbb=1"/>
              <p:cNvGraphicFramePr>
                <a:graphicFrameLocks noGrp="1"/>
              </p:cNvGraphicFramePr>
              <p:nvPr/>
            </p:nvGraphicFramePr>
            <p:xfrm>
              <a:off x="722376" y="1957139"/>
              <a:ext cx="10707624" cy="1273810"/>
            </p:xfrm>
            <a:graphic>
              <a:graphicData uri="http://schemas.openxmlformats.org/drawingml/2006/table">
                <a:tbl>
                  <a:tblPr/>
                  <a:tblGrid>
                    <a:gridCol w="768096"/>
                    <a:gridCol w="5504688"/>
                    <a:gridCol w="4434840"/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 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溶液中滴加酸性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KMnO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4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溶液紫色褪去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有大量气泡产生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5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% </m:t>
                              </m:r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O</m:t>
                                  </m:r>
                                </m:e>
                                <m:sub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微软雅黑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 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溶液中滴加淀粉碘化钾溶液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QO_5_BD.128_2#a1f5b8caf?colgroup=2,20,16&amp;vopoq=1&amp;pid=5d990a4c9&amp;color=0,0,0&amp;vtp=1&amp;bbb=1"/>
              <p:cNvGraphicFramePr>
                <a:graphicFrameLocks noGrp="1"/>
              </p:cNvGraphicFramePr>
              <p:nvPr/>
            </p:nvGraphicFramePr>
            <p:xfrm>
              <a:off x="722376" y="1957139"/>
              <a:ext cx="10707624" cy="1273810"/>
            </p:xfrm>
            <a:graphic>
              <a:graphicData uri="http://schemas.openxmlformats.org/drawingml/2006/table">
                <a:tbl>
                  <a:tblPr/>
                  <a:tblGrid>
                    <a:gridCol w="768096"/>
                    <a:gridCol w="5504688"/>
                    <a:gridCol w="4434840"/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实验现象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溶液紫色褪去</a:t>
                          </a:r>
                          <a:r>
                            <a:rPr lang="en-US" altLang="zh-CN" sz="2000" b="0" i="0" spc="-10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、</a:t>
                          </a: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有大量气泡产生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itchFamily="34" charset="0"/>
                              <a:ea typeface="微软雅黑" pitchFamily="34" charset="-122"/>
                              <a:cs typeface="微软雅黑" pitchFamily="34" charset="-120"/>
                            </a:rPr>
                            <a:t>溶液变蓝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129_1#aea139b87?vopoq=1&amp;pid=a1f5b8caf&amp;color=0,0,0&amp;vtp=1&amp;bbb=1"/>
              <p:cNvSpPr/>
              <p:nvPr/>
            </p:nvSpPr>
            <p:spPr>
              <a:xfrm>
                <a:off x="722376" y="3366839"/>
                <a:ext cx="10753344" cy="3859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4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(1)已知淀粉遇碘会变蓝，能证明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具有还原性的实验是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填序号)。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B_6_BD.129_1#aea139b87?vopoq=1&amp;pid=a1f5b8c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366839"/>
                <a:ext cx="10753344" cy="385953"/>
              </a:xfrm>
              <a:prstGeom prst="rect">
                <a:avLst/>
              </a:prstGeom>
              <a:blipFill rotWithShape="1">
                <a:blip r:embed="rId3"/>
                <a:stretch>
                  <a:fillRect l="-4" t="-18" b="-11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30_1#aea139b87.blank?vopoq=1&amp;pid=a1f5b8caf&amp;color=0,0,0&amp;vpa=52&amp;vtp=1"/>
          <p:cNvSpPr/>
          <p:nvPr/>
        </p:nvSpPr>
        <p:spPr>
          <a:xfrm>
            <a:off x="7215696" y="3309689"/>
            <a:ext cx="438150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①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6_AS.131_1#aea139b87?vopoq=1&amp;pid=a1f5b8caf&amp;color=0,0,0&amp;vtp=1&amp;bbb=1&amp;hb=1"/>
              <p:cNvSpPr/>
              <p:nvPr/>
            </p:nvSpPr>
            <p:spPr>
              <a:xfrm>
                <a:off x="722376" y="3754189"/>
                <a:ext cx="10753344" cy="1825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过氧化氢中氧元素的化合价为中间价态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价，既能得到电子表现氧化性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，也能失去电子表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现还原性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，实验①有大量气泡产生，说明过氧化氢转化为氧气，氧元素的化合价升高被氧化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氧化氢为还原剂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，表现还原性，实验②溶液变蓝，已知淀粉遇碘会变蓝，说明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是还原剂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为氧化剂，表现氧化性，故能证明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具有还原性的实验是①。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6" name="QB_6_AS.131_1#aea139b87?vopoq=1&amp;pid=a1f5b8ca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754189"/>
                <a:ext cx="10753344" cy="1825879"/>
              </a:xfrm>
              <a:prstGeom prst="rect">
                <a:avLst/>
              </a:prstGeom>
              <a:blipFill rotWithShape="1">
                <a:blip r:embed="rId4"/>
                <a:stretch>
                  <a:fillRect l="-4" t="-4" r="-419" b="-2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2_1#d636b9731?vopoq=1&amp;pid=a1f5b8caf&amp;color=0,0,0&amp;vtp=1&amp;bt=1&amp;bbb=1"/>
          <p:cNvSpPr/>
          <p:nvPr/>
        </p:nvSpPr>
        <p:spPr>
          <a:xfrm>
            <a:off x="722376" y="972000"/>
            <a:ext cx="10979150" cy="385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(2)试写出实验①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中反应的离子方程式：</a:t>
            </a:r>
            <a:r>
              <a:rPr lang="en-US" altLang="zh-CN" sz="200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________________________________________________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。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33_1#d636b9731.blank?vopoq=1&amp;pid=a1f5b8caf&amp;color=0,0,0&amp;vpa=53&amp;vtp=1&amp;bbb=1&amp;rh=26.38504"/>
              <p:cNvSpPr/>
              <p:nvPr/>
            </p:nvSpPr>
            <p:spPr>
              <a:xfrm>
                <a:off x="5165788" y="970919"/>
                <a:ext cx="5981383" cy="3335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7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𝐌𝐧𝐎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𝟓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𝟔</m:t>
                        </m:r>
                        <m:sSup>
                          <m:s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1" i="1" baseline="-200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1" i="1" baseline="-8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baseline="-12000">
                                          <a:solidFill>
                                            <a:srgbClr val="00B0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1" i="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  <m:sSup>
                          <m:s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𝐌𝐧</m:t>
                            </m:r>
                          </m:e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𝟓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𝐎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𝟖</m:t>
                        </m:r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𝐇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</m:t>
                        </m:r>
                      </m:e>
                    </m: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33_1#d636b9731.blank?vopoq=1&amp;pid=a1f5b8caf&amp;color=0,0,0&amp;vpa=53&amp;vtp=1&amp;bbb=1&amp;rh=26.3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5788" y="970919"/>
                <a:ext cx="5981383" cy="333566"/>
              </a:xfrm>
              <a:prstGeom prst="rect">
                <a:avLst/>
              </a:prstGeom>
              <a:blipFill rotWithShape="1">
                <a:blip r:embed="rId1"/>
                <a:stretch>
                  <a:fillRect l="-1" t="-48164" r="6" b="-19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S.134_1#d636b9731?vopoq=1&amp;pid=a1f5b8caf&amp;color=0,0,0&amp;vtp=1&amp;bbb=1&amp;hb=1"/>
              <p:cNvSpPr/>
              <p:nvPr/>
            </p:nvSpPr>
            <p:spPr>
              <a:xfrm>
                <a:off x="722376" y="1367477"/>
                <a:ext cx="10753344" cy="9463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实验①中溶液紫色褪去、有大量气泡产生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，过氧化氢被氧化为氧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，反应的离子方程式为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−</m:t>
                            </m:r>
                          </m:sup>
                        </m:sSub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 baseline="-3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bar>
                                <m:barPr>
                                  <m:ctrlPr>
                                    <a:rPr lang="en-US" altLang="zh-CN" sz="2000" b="0" i="1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bar>
                                    <m:barPr>
                                      <m:ctrlPr>
                                        <a:rPr lang="en-US" altLang="zh-CN" sz="2000" b="0" i="1" baseline="-8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0" baseline="-12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e>
                              </m:bar>
                            </m:e>
                          </m:mr>
                          <m:mr>
                            <m:e>
                              <m:r>
                                <a:rPr lang="en-US" altLang="zh-CN" sz="20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微软雅黑" pitchFamily="34" charset="-120"/>
                                </a:rPr>
                                <m:t> </m:t>
                              </m:r>
                            </m:e>
                          </m:mr>
                        </m: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  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Mn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+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O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↑+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sSub>
                          <m:sSub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AS.134_1#d636b9731?vopoq=1&amp;pid=a1f5b8ca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67477"/>
                <a:ext cx="10753344" cy="946341"/>
              </a:xfrm>
              <a:prstGeom prst="rect">
                <a:avLst/>
              </a:prstGeom>
              <a:blipFill rotWithShape="1">
                <a:blip r:embed="rId2"/>
                <a:stretch>
                  <a:fillRect l="-4" t="-34" b="-10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35_1#673ec4516?vopoq=1&amp;pid=a1f5b8caf&amp;color=0,0,0&amp;mp=1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(3)依据表格信息，将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按氧化性由强到弱依次排序：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____________________</a:t>
                </a:r>
                <a:endParaRPr lang="en-US" altLang="zh-CN" sz="2000" i="0">
                  <a:solidFill>
                    <a:srgbClr val="000000"/>
                  </a:solidFill>
                  <a:latin typeface="宋体" pitchFamily="34" charset="0"/>
                  <a:ea typeface="宋体" pitchFamily="34" charset="-122"/>
                  <a:cs typeface="宋体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写化学式)。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35_1#673ec4516?vopoq=1&amp;pid=a1f5b8caf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36_1#673ec4516.blank?vopoq=1&amp;pid=a1f5b8caf&amp;color=0,0,0&amp;mp=1&amp;vpa=54&amp;vtp=1&amp;bbb=1"/>
              <p:cNvSpPr/>
              <p:nvPr/>
            </p:nvSpPr>
            <p:spPr>
              <a:xfrm>
                <a:off x="8490903" y="1027307"/>
                <a:ext cx="2473833" cy="285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2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𝐊𝐌𝐧𝐎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𝟒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𝐇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𝐎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𝐈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36_1#673ec4516.blank?vopoq=1&amp;pid=a1f5b8caf&amp;color=0,0,0&amp;mp=1&amp;vpa=54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0903" y="1027307"/>
                <a:ext cx="2473833" cy="285052"/>
              </a:xfrm>
              <a:prstGeom prst="rect">
                <a:avLst/>
              </a:prstGeom>
              <a:blipFill rotWithShape="1">
                <a:blip r:embed="rId2"/>
                <a:stretch>
                  <a:fillRect l="-13" t="-5080" r="8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S.137_1#673ec4516?vopoq=1&amp;pid=a1f5b8caf&amp;color=0,0,0&amp;vtp=1&amp;bbb=1&amp;hb=1"/>
              <p:cNvSpPr/>
              <p:nvPr/>
            </p:nvSpPr>
            <p:spPr>
              <a:xfrm>
                <a:off x="722376" y="1834202"/>
                <a:ext cx="10753344" cy="1952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实验①中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Mn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，过氧化氢被氧化为氧气，氧化剂是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，还原剂是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，则氧化性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，实验②中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被氧化为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被还原为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，氧化剂是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，氧化产物是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，氧化剂的氧化性大于氧化产物的氧化性，则氧化性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 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endParaRPr lang="en-US" altLang="zh-CN" sz="22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按氧化性由强到弱顺序为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KMnO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I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AS.137_1#673ec4516?vopoq=1&amp;pid=a1f5b8ca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4202"/>
                <a:ext cx="10753344" cy="1952879"/>
              </a:xfrm>
              <a:prstGeom prst="rect">
                <a:avLst/>
              </a:prstGeom>
              <a:blipFill rotWithShape="1">
                <a:blip r:embed="rId3"/>
                <a:stretch>
                  <a:fillRect l="-4" t="-16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38_1#43ee99574?vopoq=1&amp;pid=a1f5b8caf&amp;color=0,0,0&amp;vtp=1&amp;bt=1&amp;bbb=1&amp;hb=1"/>
              <p:cNvSpPr/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(4)某届奥运会期间，由于工作人员将“84”消毒液(有效成分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)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与双氧水两种消毒剂混用，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导致游泳池藻类快速生长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，池水变绿。一种可能的原因是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促进藻类快速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生长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。当参加该反应的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的个数比为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，该反应的还原产物为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(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填序号)。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6_BD.138_1#43ee99574?vopoq=1&amp;pid=a1f5b8ca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-360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39_1#43ee99574.blank?vopoq=1&amp;pid=a1f5b8caf&amp;color=0,0,0&amp;vpa=55&amp;vtp=1"/>
          <p:cNvSpPr/>
          <p:nvPr/>
        </p:nvSpPr>
        <p:spPr>
          <a:xfrm>
            <a:off x="9196388" y="1829250"/>
            <a:ext cx="385763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38_2#43ee99574.choices?vopoq=1&amp;pid=a1f5b8caf&amp;color=0,0,0&amp;vtp=1&amp;bbb=1"/>
              <p:cNvSpPr/>
              <p:nvPr/>
            </p:nvSpPr>
            <p:spPr>
              <a:xfrm>
                <a:off x="722376" y="2324422"/>
                <a:ext cx="10753344" cy="3905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500"/>
                  </a:lnSpc>
                  <a:tabLst>
                    <a:tab pos="2025650" algn="l"/>
                    <a:tab pos="4191000" algn="l"/>
                    <a:tab pos="6242685" algn="l"/>
                    <a:tab pos="847153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Cl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E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NaClO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38_2#43ee99574.choices?vopoq=1&amp;pid=a1f5b8ca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24422"/>
                <a:ext cx="10753344" cy="390525"/>
              </a:xfrm>
              <a:prstGeom prst="rect">
                <a:avLst/>
              </a:prstGeom>
              <a:blipFill rotWithShape="1">
                <a:blip r:embed="rId2"/>
                <a:stretch>
                  <a:fillRect l="-4" t="-82" b="-13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6_AS.140_1#43ee99574?vopoq=1&amp;pid=a1f5b8caf&amp;color=0,0,0&amp;vtp=1&amp;bbb=1&amp;hb=1"/>
              <p:cNvSpPr/>
              <p:nvPr/>
            </p:nvSpPr>
            <p:spPr>
              <a:xfrm>
                <a:off x="722376" y="2725488"/>
                <a:ext cx="10753344" cy="17833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反应产生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氧化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作氧化剂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作还原剂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。当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参加反应的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的分子个数比为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: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时，1个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反应失去2个电子，则1个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反应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得到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2个电子，反应前在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价，因此反应后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Cl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的化合价为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，因此还原产物为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NaCl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，选D。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5" name="QC_6_AS.140_1#43ee99574?vopoq=1&amp;pid=a1f5b8ca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25488"/>
                <a:ext cx="10753344" cy="1783334"/>
              </a:xfrm>
              <a:prstGeom prst="rect">
                <a:avLst/>
              </a:prstGeom>
              <a:blipFill rotWithShape="1">
                <a:blip r:embed="rId3"/>
                <a:stretch>
                  <a:fillRect l="-4" t="-4" b="-2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95966425a?sp=1&amp;vopoq=1&amp;pid=53d308d2f&amp;color=0,0,0&amp;vtp=1&amp;bt=1&amp;bbb=1&amp;hb=1"/>
          <p:cNvSpPr/>
          <p:nvPr/>
        </p:nvSpPr>
        <p:spPr>
          <a:xfrm>
            <a:off x="722376" y="972000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2.</a:t>
            </a:r>
            <a:r>
              <a:rPr lang="en-US" altLang="zh-CN" sz="2000" b="0" i="0" dirty="0">
                <a:solidFill>
                  <a:srgbClr val="000000"/>
                </a:solidFill>
                <a:latin typeface="仿宋" pitchFamily="34" charset="0"/>
                <a:ea typeface="仿宋" pitchFamily="34" charset="-122"/>
                <a:cs typeface="仿宋" pitchFamily="34" charset="-120"/>
              </a:rPr>
              <a:t>[四川资阳安岳中学2024高一月考]</a:t>
            </a:r>
            <a:r>
              <a:rPr lang="en-US" altLang="zh-CN" sz="2000" b="0" i="0" dirty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“宏观辨识-微观探析-符号表征”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是化学学习的重要方法。</a:t>
            </a:r>
            <a:endParaRPr lang="en-US" altLang="zh-CN" sz="2000" b="0" i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某化学反应的微观示意图如下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下列分析错误的是(</a:t>
            </a:r>
            <a:r>
              <a:rPr lang="en-US" altLang="zh-CN" sz="2000" b="0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itchFamily="34" charset="0"/>
                <a:ea typeface="宋体" pitchFamily="34" charset="-122"/>
                <a:cs typeface="宋体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5_AN.5_1#95966425a.bracket?vopoq=1&amp;pid=53d308d2f&amp;color=0,0,0&amp;vpa=2&amp;vtp=1"/>
          <p:cNvSpPr/>
          <p:nvPr/>
        </p:nvSpPr>
        <p:spPr>
          <a:xfrm>
            <a:off x="6510401" y="1410150"/>
            <a:ext cx="357188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000" dirty="0"/>
          </a:p>
        </p:txBody>
      </p:sp>
      <p:pic>
        <p:nvPicPr>
          <p:cNvPr id="4" name="QC_5_BD.4_2#95966425a?htil=1&amp;vopoq=1&amp;pid=53d308d2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5526" y="1947613"/>
            <a:ext cx="433425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4_3#95966425a.choices?htil=1&amp;vopoq=1&amp;pid=53d308d2f&amp;color=0,0,0&amp;vtp=1&amp;bbb=1&amp;hb=1"/>
              <p:cNvSpPr/>
              <p:nvPr/>
            </p:nvSpPr>
            <p:spPr>
              <a:xfrm>
                <a:off x="722376" y="1872810"/>
                <a:ext cx="6291072" cy="2514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A.分析反应类型：该反应属于氧化还原反应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.分析物质种类：图中反应物均为电解质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.分析反应价值：该反应实现了无机物向有机物的转化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.分析表示方法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：该反应的化学方程式为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baseline="1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光照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5_BD.4_3#95966425a.choices?htil=1&amp;vopoq=1&amp;pid=53d308d2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72810"/>
                <a:ext cx="6291072" cy="2514600"/>
              </a:xfrm>
              <a:prstGeom prst="rect">
                <a:avLst/>
              </a:prstGeom>
              <a:blipFill rotWithShape="1">
                <a:blip r:embed="rId2"/>
                <a:stretch>
                  <a:fillRect l="-6" t="-8" r="8" b="-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6_1#95966425a?vopoq=1&amp;pid=53d308d2f&amp;color=0,0,0&amp;vtp=1&amp;bt=1&amp;bbb=1&amp;hb=1"/>
              <p:cNvSpPr/>
              <p:nvPr/>
            </p:nvSpPr>
            <p:spPr>
              <a:xfrm>
                <a:off x="722376" y="972000"/>
                <a:ext cx="10753344" cy="2971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itchFamily="34" charset="0"/>
                    <a:ea typeface="宋体" pitchFamily="34" charset="-122"/>
                    <a:cs typeface="宋体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根据题图可知，反应物为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，生成物为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价变成0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元素化合价由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价变为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价，属于氧化还原反应，A正确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；电解质是指在水溶液中或熔融状态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下能够导电的化合物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，水是电解质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是非电解质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既不是电解质也不是非电解质，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错误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都是无机物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是有机物，该反应实现了无机物向有机物的转化，C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正确；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根据得失电子守恒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、元素守恒及反应微观示意图可知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，该反应的化学方程式为</a:t>
                </a:r>
                <a:endParaRPr lang="en-US" altLang="zh-CN" sz="2000" b="0" i="0">
                  <a:solidFill>
                    <a:srgbClr val="00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O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i="1" baseline="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mPr>
                      <m:mr>
                        <m:e>
                          <m:bar>
                            <m:barPr>
                              <m:ctrlPr>
                                <a:rPr lang="en-US" altLang="zh-CN" sz="2000" b="0" i="1" baseline="-20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ctrlPr>
                                    <a:rPr lang="en-US" altLang="zh-CN" sz="2000" b="0" i="1" baseline="-8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altLang="zh-CN" sz="2000" b="0" baseline="-2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催化剂</m:t>
                                  </m:r>
                                </m:e>
                              </m:bar>
                            </m:e>
                          </m:bar>
                        </m:e>
                      </m:mr>
                      <m:mr>
                        <m:e>
                          <m:r>
                            <a:rPr lang="en-US" altLang="zh-CN" sz="2000" b="0" baseline="1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光照</m:t>
                          </m:r>
                        </m:e>
                      </m:mr>
                    </m:m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CH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O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，D正确。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5_AS.6_1#95966425a?vopoq=1&amp;pid=53d308d2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971800"/>
              </a:xfrm>
              <a:prstGeom prst="rect">
                <a:avLst/>
              </a:prstGeom>
              <a:blipFill rotWithShape="1">
                <a:blip r:embed="rId1"/>
                <a:stretch>
                  <a:fillRect l="-4" t="-15" r="-467" b="-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13857</Words>
  <Application>WPS 演示</Application>
  <PresentationFormat>宽屏</PresentationFormat>
  <Paragraphs>544</Paragraphs>
  <Slides>68</Slides>
  <Notes>53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98" baseType="lpstr">
      <vt:lpstr>Arial</vt:lpstr>
      <vt:lpstr>宋体</vt:lpstr>
      <vt:lpstr>Wingdings</vt:lpstr>
      <vt:lpstr>微软雅黑</vt:lpstr>
      <vt:lpstr>汉仪旗黑</vt:lpstr>
      <vt:lpstr>微软雅黑</vt:lpstr>
      <vt:lpstr>微软雅黑</vt:lpstr>
      <vt:lpstr>黑体</vt:lpstr>
      <vt:lpstr>汉仪中黑KW</vt:lpstr>
      <vt:lpstr>黑体</vt:lpstr>
      <vt:lpstr>黑体</vt:lpstr>
      <vt:lpstr>仿宋</vt:lpstr>
      <vt:lpstr>仿宋</vt:lpstr>
      <vt:lpstr>仿宋</vt:lpstr>
      <vt:lpstr>宋体</vt:lpstr>
      <vt:lpstr>宋体</vt:lpstr>
      <vt:lpstr>宋体</vt:lpstr>
      <vt:lpstr>Cambria Math</vt:lpstr>
      <vt:lpstr>Calibri</vt:lpstr>
      <vt:lpstr>Helvetica Neue</vt:lpstr>
      <vt:lpstr>Arial Unicode MS</vt:lpstr>
      <vt:lpstr>等线</vt:lpstr>
      <vt:lpstr>汉仪中等线KW</vt:lpstr>
      <vt:lpstr>Calibri</vt:lpstr>
      <vt:lpstr>等线</vt:lpstr>
      <vt:lpstr>汉仪书宋二KW</vt:lpstr>
      <vt:lpstr>方正仿宋_GBK</vt:lpstr>
      <vt:lpstr>Kingsoft Math</vt:lpstr>
      <vt:lpstr>DejaVu Math TeX Gyre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督兔大支书</cp:lastModifiedBy>
  <cp:revision>4</cp:revision>
  <dcterms:created xsi:type="dcterms:W3CDTF">2025-03-05T08:09:16Z</dcterms:created>
  <dcterms:modified xsi:type="dcterms:W3CDTF">2025-03-05T08:09:16Z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7B4A11AEFBA27CC9AB06C86766B1EBF2_43</vt:lpwstr>
  </property>
  <property fmtid="{D5CDD505-2E9C-101B-9397-08002B2CF9AE}" pid="3" name="KSOProductBuildVer">
    <vt:lpwstr>2052-7.2.1.8947</vt:lpwstr>
  </property>
</Properties>
</file>