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0"/>
  </p:notesMasterIdLst>
  <p:sldIdLst>
    <p:sldId id="256" r:id="rId2"/>
    <p:sldId id="257" r:id="rId3"/>
    <p:sldId id="258" r:id="rId4"/>
    <p:sldId id="259" r:id="rId5"/>
    <p:sldId id="261" r:id="rId6"/>
    <p:sldId id="262" r:id="rId7"/>
    <p:sldId id="306"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331" r:id="rId23"/>
    <p:sldId id="278" r:id="rId24"/>
    <p:sldId id="279" r:id="rId25"/>
    <p:sldId id="332" r:id="rId26"/>
    <p:sldId id="280" r:id="rId27"/>
    <p:sldId id="281" r:id="rId28"/>
    <p:sldId id="333" r:id="rId29"/>
    <p:sldId id="282" r:id="rId30"/>
    <p:sldId id="283" r:id="rId31"/>
    <p:sldId id="334" r:id="rId32"/>
    <p:sldId id="284" r:id="rId33"/>
    <p:sldId id="285" r:id="rId34"/>
    <p:sldId id="335" r:id="rId35"/>
    <p:sldId id="286" r:id="rId36"/>
    <p:sldId id="287" r:id="rId37"/>
    <p:sldId id="336" r:id="rId38"/>
    <p:sldId id="288" r:id="rId39"/>
    <p:sldId id="289" r:id="rId40"/>
    <p:sldId id="290" r:id="rId41"/>
    <p:sldId id="291" r:id="rId42"/>
    <p:sldId id="292" r:id="rId43"/>
    <p:sldId id="293" r:id="rId44"/>
    <p:sldId id="294" r:id="rId45"/>
    <p:sldId id="337" r:id="rId46"/>
    <p:sldId id="295" r:id="rId47"/>
    <p:sldId id="296" r:id="rId48"/>
    <p:sldId id="338" r:id="rId49"/>
    <p:sldId id="297" r:id="rId50"/>
    <p:sldId id="298" r:id="rId51"/>
    <p:sldId id="339" r:id="rId52"/>
    <p:sldId id="299" r:id="rId53"/>
    <p:sldId id="300" r:id="rId54"/>
    <p:sldId id="301" r:id="rId55"/>
    <p:sldId id="302" r:id="rId56"/>
    <p:sldId id="303" r:id="rId57"/>
    <p:sldId id="304" r:id="rId58"/>
    <p:sldId id="305" r:id="rId5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2495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4465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48056"/>
            <a:ext cx="448056" cy="448056"/>
          </a:xfrm>
          <a:prstGeom prst="rect">
            <a:avLst/>
          </a:prstGeom>
        </p:spPr>
      </p:pic>
      <p:sp>
        <p:nvSpPr>
          <p:cNvPr id="4" name="MasterShapeName"/>
          <p:cNvSpPr/>
          <p:nvPr/>
        </p:nvSpPr>
        <p:spPr>
          <a:xfrm>
            <a:off x="1289304" y="438912"/>
            <a:ext cx="9793224" cy="521208"/>
          </a:xfrm>
          <a:prstGeom prst="rect">
            <a:avLst/>
          </a:prstGeom>
          <a:noFill/>
          <a:ln/>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4a1df22d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48056"/>
            <a:ext cx="448056" cy="448056"/>
          </a:xfrm>
          <a:prstGeom prst="rect">
            <a:avLst/>
          </a:prstGeom>
        </p:spPr>
      </p:pic>
      <p:sp>
        <p:nvSpPr>
          <p:cNvPr id="4" name="MasterShapeName"/>
          <p:cNvSpPr/>
          <p:nvPr/>
        </p:nvSpPr>
        <p:spPr>
          <a:xfrm>
            <a:off x="1289304" y="438912"/>
            <a:ext cx="161848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微软雅黑" pitchFamily="34" charset="0"/>
                <a:ea typeface="微软雅黑" pitchFamily="34" charset="-122"/>
                <a:cs typeface="微软雅黑" pitchFamily="34" charset="-120"/>
              </a:rPr>
              <a:t>基础必刷</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8b887f22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48056"/>
            <a:ext cx="448056" cy="448056"/>
          </a:xfrm>
          <a:prstGeom prst="rect">
            <a:avLst/>
          </a:prstGeom>
        </p:spPr>
      </p:pic>
      <p:sp>
        <p:nvSpPr>
          <p:cNvPr id="4" name="MasterShapeName"/>
          <p:cNvSpPr/>
          <p:nvPr/>
        </p:nvSpPr>
        <p:spPr>
          <a:xfrm>
            <a:off x="1289304" y="438912"/>
            <a:ext cx="161848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微软雅黑" pitchFamily="34" charset="0"/>
                <a:ea typeface="微软雅黑" pitchFamily="34" charset="-122"/>
                <a:cs typeface="微软雅黑" pitchFamily="34" charset="-120"/>
              </a:rPr>
              <a:t>素养能力</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2#df=4a17685b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知识点1 离子键</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2#df=dc737d45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知识点2 共价键</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2#df=14926da9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知识点3 分子间作用力 氢键</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2#df=f4814a8d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题型1 化学键类型的判断</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2#df=ee129a44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题型2 化学键与化合物类型关系</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2#df=e5ec1281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题型3 化学键与物质变化</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emistry#pid=67b6a13d3b01d9be917fdd09#tid=67bee76dc80b4c0009b58333#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2#df=2e0cdb69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题型4 电子式的书写</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668512" y="4709160"/>
            <a:ext cx="1764792" cy="557784"/>
          </a:xfrm>
          <a:prstGeom prst="rect">
            <a:avLst/>
          </a:prstGeom>
          <a:noFill/>
          <a:ln/>
        </p:spPr>
        <p:txBody>
          <a:bodyPr wrap="square" lIns="0" tIns="0" rIns="0" bIns="0" rtlCol="0" anchor="ctr"/>
          <a:lstStyle/>
          <a:p>
            <a:pPr algn="ctr"/>
            <a:r>
              <a:rPr lang="en-US" sz="2400" b="1" i="0" dirty="0">
                <a:solidFill>
                  <a:srgbClr val="639319"/>
                </a:solidFill>
                <a:latin typeface="微软雅黑" pitchFamily="34" charset="0"/>
                <a:ea typeface="微软雅黑" pitchFamily="34" charset="-122"/>
                <a:cs typeface="微软雅黑" pitchFamily="34" charset="-120"/>
              </a:rPr>
              <a:t>化 学</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99616" y="5550408"/>
            <a:ext cx="1618488" cy="256032"/>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48056"/>
            <a:ext cx="448056" cy="448056"/>
          </a:xfrm>
          <a:prstGeom prst="rect">
            <a:avLst/>
          </a:prstGeom>
        </p:spPr>
      </p:pic>
      <p:sp>
        <p:nvSpPr>
          <p:cNvPr id="4" name="MasterShapeName"/>
          <p:cNvSpPr/>
          <p:nvPr/>
        </p:nvSpPr>
        <p:spPr>
          <a:xfrm>
            <a:off x="1289304" y="438912"/>
            <a:ext cx="161848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8.xml"/><Relationship Id="rId1" Type="http://schemas.openxmlformats.org/officeDocument/2006/relationships/slideLayout" Target="../slideLayouts/slideLayout20.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19.xml"/><Relationship Id="rId1" Type="http://schemas.openxmlformats.org/officeDocument/2006/relationships/slideLayout" Target="../slideLayouts/slideLayout20.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notesSlide" Target="../notesSlides/notesSlide25.xml"/><Relationship Id="rId1" Type="http://schemas.openxmlformats.org/officeDocument/2006/relationships/slideLayout" Target="../slideLayouts/slideLayout1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 Id="rId9" Type="http://schemas.openxmlformats.org/officeDocument/2006/relationships/image" Target="../media/image49.png"/></Relationships>
</file>

<file path=ppt/slides/_rels/slide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6.png"/></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6.xml"/><Relationship Id="rId1" Type="http://schemas.openxmlformats.org/officeDocument/2006/relationships/slideLayout" Target="../slideLayouts/slideLayout1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9.xml"/><Relationship Id="rId1" Type="http://schemas.openxmlformats.org/officeDocument/2006/relationships/slideLayout" Target="../slideLayouts/slideLayout12.xml"/><Relationship Id="rId5" Type="http://schemas.openxmlformats.org/officeDocument/2006/relationships/image" Target="../media/image58.png"/><Relationship Id="rId4" Type="http://schemas.openxmlformats.org/officeDocument/2006/relationships/image" Target="../media/image57.png"/></Relationships>
</file>

<file path=ppt/slides/_rels/slide3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1.xml"/><Relationship Id="rId1" Type="http://schemas.openxmlformats.org/officeDocument/2006/relationships/slideLayout" Target="../slideLayouts/slideLayout12.xml"/><Relationship Id="rId4" Type="http://schemas.openxmlformats.org/officeDocument/2006/relationships/image" Target="../media/image61.png"/></Relationships>
</file>

<file path=ppt/slides/_rels/slide3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4.xml"/><Relationship Id="rId1" Type="http://schemas.openxmlformats.org/officeDocument/2006/relationships/slideLayout" Target="../slideLayouts/slideLayout12.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4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5.xml"/><Relationship Id="rId1" Type="http://schemas.openxmlformats.org/officeDocument/2006/relationships/slideLayout" Target="../slideLayouts/slideLayout12.xml"/><Relationship Id="rId4" Type="http://schemas.openxmlformats.org/officeDocument/2006/relationships/image" Target="../media/image69.png"/></Relationships>
</file>

<file path=ppt/slides/_rels/slide4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8.xml"/><Relationship Id="rId1" Type="http://schemas.openxmlformats.org/officeDocument/2006/relationships/slideLayout" Target="../slideLayouts/slideLayout13.xml"/><Relationship Id="rId5" Type="http://schemas.openxmlformats.org/officeDocument/2006/relationships/image" Target="../media/image74.png"/><Relationship Id="rId4" Type="http://schemas.openxmlformats.org/officeDocument/2006/relationships/image" Target="../media/image73.png"/></Relationships>
</file>

<file path=ppt/slides/_rels/slide4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40.xml"/><Relationship Id="rId1" Type="http://schemas.openxmlformats.org/officeDocument/2006/relationships/slideLayout" Target="../slideLayouts/slideLayout13.xml"/><Relationship Id="rId5" Type="http://schemas.openxmlformats.org/officeDocument/2006/relationships/image" Target="../media/image78.png"/><Relationship Id="rId4" Type="http://schemas.openxmlformats.org/officeDocument/2006/relationships/image" Target="../media/image7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80.png"/><Relationship Id="rId7" Type="http://schemas.openxmlformats.org/officeDocument/2006/relationships/image" Target="../media/image84.png"/><Relationship Id="rId2" Type="http://schemas.openxmlformats.org/officeDocument/2006/relationships/notesSlide" Target="../notesSlides/notesSlide42.xml"/><Relationship Id="rId1" Type="http://schemas.openxmlformats.org/officeDocument/2006/relationships/slideLayout" Target="../slideLayouts/slideLayout13.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53.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image" Target="../media/image85.png"/><Relationship Id="rId7" Type="http://schemas.openxmlformats.org/officeDocument/2006/relationships/image" Target="../media/image89.png"/><Relationship Id="rId2" Type="http://schemas.openxmlformats.org/officeDocument/2006/relationships/notesSlide" Target="../notesSlides/notesSlide43.xml"/><Relationship Id="rId1" Type="http://schemas.openxmlformats.org/officeDocument/2006/relationships/slideLayout" Target="../slideLayouts/slideLayout13.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_rels/slide54.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44.xml"/><Relationship Id="rId1" Type="http://schemas.openxmlformats.org/officeDocument/2006/relationships/slideLayout" Target="../slideLayouts/slideLayout13.xml"/><Relationship Id="rId5" Type="http://schemas.openxmlformats.org/officeDocument/2006/relationships/image" Target="../media/image93.png"/><Relationship Id="rId4" Type="http://schemas.openxmlformats.org/officeDocument/2006/relationships/image" Target="../media/image92.png"/></Relationships>
</file>

<file path=ppt/slides/_rels/slide55.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45.xml"/><Relationship Id="rId1" Type="http://schemas.openxmlformats.org/officeDocument/2006/relationships/slideLayout" Target="../slideLayouts/slideLayout13.xml"/><Relationship Id="rId4" Type="http://schemas.openxmlformats.org/officeDocument/2006/relationships/image" Target="../media/image95.png"/></Relationships>
</file>

<file path=ppt/slides/_rels/slide56.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46.xml"/><Relationship Id="rId1" Type="http://schemas.openxmlformats.org/officeDocument/2006/relationships/slideLayout" Target="../slideLayouts/slideLayout13.xml"/><Relationship Id="rId4" Type="http://schemas.openxmlformats.org/officeDocument/2006/relationships/image" Target="../media/image97.png"/></Relationships>
</file>

<file path=ppt/slides/_rels/slide57.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15.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P_6#51e79afea?sp=1&amp;pid=14926da99&amp;color=0,0,0&amp;vtp=1&amp;bt=1&amp;bbb=1&amp;hb=1"/>
          <p:cNvSpPr/>
          <p:nvPr/>
        </p:nvSpPr>
        <p:spPr>
          <a:xfrm>
            <a:off x="722376" y="972000"/>
            <a:ext cx="10753344" cy="27104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1.分子间作用力</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分子之间还存在一种把分子聚集在一起的作用力</a:t>
            </a:r>
            <a:r>
              <a:rPr lang="en-US" altLang="zh-CN" sz="2000" b="0" i="0" dirty="0">
                <a:solidFill>
                  <a:srgbClr val="000000"/>
                </a:solidFill>
                <a:latin typeface="微软雅黑" pitchFamily="34" charset="0"/>
                <a:ea typeface="微软雅黑" pitchFamily="34" charset="-122"/>
                <a:cs typeface="微软雅黑" pitchFamily="34" charset="-120"/>
              </a:rPr>
              <a:t>，叫做分子间作用力，最初也称为范德华力</a:t>
            </a:r>
            <a:r>
              <a:rPr lang="en-US" altLang="zh-CN" sz="2000" b="0" i="0">
                <a:solidFill>
                  <a:srgbClr val="000000"/>
                </a:solidFill>
                <a:latin typeface="微软雅黑" pitchFamily="34" charset="0"/>
                <a:ea typeface="微软雅黑" pitchFamily="34" charset="-122"/>
                <a:cs typeface="微软雅黑" pitchFamily="34" charset="-120"/>
              </a:rPr>
              <a:t>。范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德华力比化学键弱得多</a:t>
            </a:r>
            <a:r>
              <a:rPr lang="en-US" altLang="zh-CN" sz="2000" b="0" i="0" dirty="0">
                <a:solidFill>
                  <a:srgbClr val="000000"/>
                </a:solidFill>
                <a:latin typeface="微软雅黑" pitchFamily="34" charset="0"/>
                <a:ea typeface="微软雅黑" pitchFamily="34" charset="-122"/>
                <a:cs typeface="微软雅黑" pitchFamily="34" charset="-120"/>
              </a:rPr>
              <a:t>，对物质的熔点、</a:t>
            </a:r>
            <a:r>
              <a:rPr lang="en-US" altLang="zh-CN" sz="2000" b="0" i="0">
                <a:solidFill>
                  <a:srgbClr val="000000"/>
                </a:solidFill>
                <a:latin typeface="微软雅黑" pitchFamily="34" charset="0"/>
                <a:ea typeface="微软雅黑" pitchFamily="34" charset="-122"/>
                <a:cs typeface="微软雅黑" pitchFamily="34" charset="-120"/>
              </a:rPr>
              <a:t>沸点等有影响。</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2.氢键</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分子间形成的氢键也是一种分子间作用力，它比化学键弱，但比范德华力强。氢键会使物质的熔</a:t>
            </a: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点和沸点升高，这是因为固体熔化或液体汽化时必须破坏分子间的氢键，消耗较多能量。</a:t>
            </a:r>
            <a:endParaRPr lang="en-US" altLang="zh-CN" sz="2000"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C_4#72ee15c6d.fixed?pid=82158c063&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03</a:t>
            </a:r>
            <a:endParaRPr lang="en-US" altLang="zh-CN" sz="6000" dirty="0"/>
          </a:p>
        </p:txBody>
      </p:sp>
      <p:sp>
        <p:nvSpPr>
          <p:cNvPr id="3" name="C_4#72ee15c6d.fixed?pid=82158c063&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第三节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化学键</a:t>
            </a:r>
            <a:endParaRPr lang="en-US" altLang="zh-CN" sz="4400" dirty="0"/>
          </a:p>
        </p:txBody>
      </p:sp>
      <p:pic>
        <p:nvPicPr>
          <p:cNvPr id="4" name="C_4#72ee15c6d.fixed?pid=82158c063&amp;color=0,0,0&amp;tib=255,255,255&amp;vtp=1" descr="preencoded.png"/>
          <p:cNvPicPr>
            <a:picLocks noChangeAspect="1"/>
          </p:cNvPicPr>
          <p:nvPr/>
        </p:nvPicPr>
        <p:blipFill>
          <a:blip r:embed="rId3"/>
          <a:stretch>
            <a:fillRect/>
          </a:stretch>
        </p:blipFill>
        <p:spPr>
          <a:xfrm>
            <a:off x="9866376" y="4480560"/>
            <a:ext cx="402336" cy="438912"/>
          </a:xfrm>
          <a:prstGeom prst="rect">
            <a:avLst/>
          </a:prstGeom>
        </p:spPr>
      </p:pic>
      <p:sp>
        <p:nvSpPr>
          <p:cNvPr id="5" name="C_4_BD#72ee15c6d.fixed?pid=82158c063&amp;color=255,255,255&amp;vtp=1&amp;bbb=1"/>
          <p:cNvSpPr/>
          <p:nvPr/>
        </p:nvSpPr>
        <p:spPr>
          <a:xfrm>
            <a:off x="10405872" y="4425696"/>
            <a:ext cx="1709928" cy="566928"/>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SimHei" pitchFamily="34" charset="0"/>
                <a:ea typeface="SimHei" pitchFamily="34" charset="-122"/>
                <a:cs typeface="SimHei" pitchFamily="34" charset="-120"/>
              </a:rPr>
              <a:t>典例剖析</a:t>
            </a:r>
            <a:endParaRPr lang="en-US" altLang="zh-CN" sz="2800" dirty="0"/>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6_BD.1_1#054ee1909?vopoq=1&amp;pid=f4814a8df&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1" i="0" dirty="0">
                <a:solidFill>
                  <a:srgbClr val="000000"/>
                </a:solidFill>
                <a:latin typeface="微软雅黑" pitchFamily="34" charset="0"/>
                <a:ea typeface="微软雅黑" pitchFamily="34" charset="-122"/>
                <a:cs typeface="微软雅黑" pitchFamily="34" charset="-120"/>
              </a:rPr>
              <a:t>例1</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有关化学键的说法错误的是(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_1#054ee1909.bracket?vopoq=1&amp;pid=f4814a8df&amp;color=0,0,0&amp;vpa=1&amp;vtp=1"/>
          <p:cNvSpPr/>
          <p:nvPr/>
        </p:nvSpPr>
        <p:spPr>
          <a:xfrm>
            <a:off x="4510151" y="952950"/>
            <a:ext cx="357188"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1_2#054ee1909.choices?vopoq=1&amp;pid=f4814a8df&amp;color=0,0,0&amp;vtp=1&amp;bbb=1"/>
          <p:cNvSpPr/>
          <p:nvPr/>
        </p:nvSpPr>
        <p:spPr>
          <a:xfrm>
            <a:off x="722376" y="14196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A.存在离子键的物质一定是离子化合物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.化学键是相邻原子或离子之间的强烈的相互作用，该作用只表现为吸引力</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.存在共价键的物质可能为单质，可能是共价化合物，也可能是离子化合物</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.化学键的强度远大于分子间作用力，一般而言化学键强度也强于氢键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3_1#054ee1909?vopoq=1&amp;pid=f4814a8df&amp;color=0,0,0&amp;vtp=1&amp;bt=1&amp;bbb=1&amp;hb=1"/>
              <p:cNvSpPr/>
              <p:nvPr/>
            </p:nvSpPr>
            <p:spPr>
              <a:xfrm>
                <a:off x="722376" y="972000"/>
                <a:ext cx="10753344" cy="22532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离子化合物是由阳离子和阴离子构成的化合物，存在离子键的物质一定是离子化合物</a:t>
                </a:r>
                <a:r>
                  <a:rPr lang="en-US" altLang="zh-CN" sz="2000" b="0" i="0">
                    <a:solidFill>
                      <a:srgbClr val="000000"/>
                    </a:solidFill>
                    <a:latin typeface="微软雅黑" pitchFamily="34" charset="0"/>
                    <a:ea typeface="微软雅黑" pitchFamily="34" charset="-122"/>
                    <a:cs typeface="微软雅黑" pitchFamily="34" charset="-120"/>
                  </a:rPr>
                  <a:t>，A</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；化学键是相邻原子或离子之间的强烈的相互作用，</a:t>
                </a:r>
                <a:r>
                  <a:rPr lang="en-US" altLang="zh-CN" sz="2000" b="0" i="0">
                    <a:solidFill>
                      <a:srgbClr val="000000"/>
                    </a:solidFill>
                    <a:latin typeface="微软雅黑" pitchFamily="34" charset="0"/>
                    <a:ea typeface="微软雅黑" pitchFamily="34" charset="-122"/>
                    <a:cs typeface="微软雅黑" pitchFamily="34" charset="-120"/>
                  </a:rPr>
                  <a:t>该作用既表现为吸引力又表现为排斥力，</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错误；存在共价键的物质可能为单质、共价化合物、离子化合物，如</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化学键的强度远大于分子间作用力</a:t>
                </a:r>
                <a:r>
                  <a:rPr lang="en-US" altLang="zh-CN" sz="2000" b="0" i="0" dirty="0">
                    <a:solidFill>
                      <a:srgbClr val="000000"/>
                    </a:solidFill>
                    <a:latin typeface="微软雅黑" pitchFamily="34" charset="0"/>
                    <a:ea typeface="微软雅黑" pitchFamily="34" charset="-122"/>
                    <a:cs typeface="微软雅黑" pitchFamily="34" charset="-120"/>
                  </a:rPr>
                  <a:t>，氢键属于较特殊的分子间作用力</a:t>
                </a:r>
                <a:r>
                  <a:rPr lang="en-US" altLang="zh-CN" sz="2000" b="0" i="0">
                    <a:solidFill>
                      <a:srgbClr val="000000"/>
                    </a:solidFill>
                    <a:latin typeface="微软雅黑" pitchFamily="34" charset="0"/>
                    <a:ea typeface="微软雅黑" pitchFamily="34" charset="-122"/>
                    <a:cs typeface="微软雅黑" pitchFamily="34" charset="-120"/>
                  </a:rPr>
                  <a:t>，一般而言化学键强度也强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于氢键</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mc:Choice>
        <mc:Fallback xmlns="">
          <p:sp>
            <p:nvSpPr>
              <p:cNvPr id="2" name="QC_6_AS.3_1#054ee1909?vopoq=1&amp;pid=f4814a8df&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a:blip r:embed="rId3"/>
                <a:stretch>
                  <a:fillRect l="-1587" r="-3175" b="-6757"/>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P_6_BD#5d4e67589?pid=f4814a8df&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1" i="0" spc="-50" dirty="0">
                <a:solidFill>
                  <a:srgbClr val="639319"/>
                </a:solidFill>
                <a:latin typeface="微软雅黑" pitchFamily="34" charset="0"/>
                <a:ea typeface="微软雅黑" pitchFamily="34" charset="-122"/>
                <a:cs typeface="微软雅黑" pitchFamily="34" charset="-120"/>
              </a:rPr>
              <a:t>【点拨】</a:t>
            </a:r>
            <a:r>
              <a:rPr lang="en-US" altLang="zh-CN" sz="2000" b="0" i="0" spc="-50" dirty="0">
                <a:solidFill>
                  <a:srgbClr val="000000"/>
                </a:solidFill>
                <a:latin typeface="微软雅黑" pitchFamily="34" charset="0"/>
                <a:ea typeface="微软雅黑" pitchFamily="34" charset="-122"/>
                <a:cs typeface="微软雅黑" pitchFamily="34" charset="-120"/>
              </a:rPr>
              <a:t>离子键、共价键均属于化学键，化学键形成于阴、阳离子或原子之间</a:t>
            </a:r>
            <a:r>
              <a:rPr lang="en-US" altLang="zh-CN" sz="2000" b="0" i="0" spc="-50">
                <a:solidFill>
                  <a:srgbClr val="000000"/>
                </a:solidFill>
                <a:latin typeface="微软雅黑" pitchFamily="34" charset="0"/>
                <a:ea typeface="微软雅黑" pitchFamily="34" charset="-122"/>
                <a:cs typeface="微软雅黑" pitchFamily="34" charset="-120"/>
              </a:rPr>
              <a:t>，而分子之间不存在</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化学键</a:t>
            </a:r>
            <a:r>
              <a:rPr lang="en-US" altLang="zh-CN" sz="2000" b="0" i="0" spc="-50" dirty="0">
                <a:solidFill>
                  <a:srgbClr val="000000"/>
                </a:solidFill>
                <a:latin typeface="微软雅黑" pitchFamily="34" charset="0"/>
                <a:ea typeface="微软雅黑" pitchFamily="34" charset="-122"/>
                <a:cs typeface="微软雅黑" pitchFamily="34" charset="-120"/>
              </a:rPr>
              <a:t>；分子间作用力是存在于分子之间的一种微弱的作用力，而氢键是一种特殊的分子间作用力。</a:t>
            </a:r>
            <a:endParaRPr lang="en-US" altLang="zh-CN" sz="2000" spc="-50" dirty="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6_BD.4_1#3e5dc0349?vopoq=1&amp;pid=ee129a449&amp;color=0,0,0&amp;mp=1&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1" i="0" dirty="0">
                <a:solidFill>
                  <a:srgbClr val="000000"/>
                </a:solidFill>
                <a:latin typeface="微软雅黑" pitchFamily="34" charset="0"/>
                <a:ea typeface="微软雅黑" pitchFamily="34" charset="-122"/>
                <a:cs typeface="微软雅黑" pitchFamily="34" charset="-120"/>
              </a:rPr>
              <a:t>例2</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[河北邢台2024高一月考]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5_1#3e5dc0349.bracket?vopoq=1&amp;pid=ee129a449&amp;color=0,0,0&amp;mp=1&amp;vpa=2&amp;vtp=1"/>
          <p:cNvSpPr/>
          <p:nvPr/>
        </p:nvSpPr>
        <p:spPr>
          <a:xfrm>
            <a:off x="6415151" y="952950"/>
            <a:ext cx="35560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4_2#3e5dc0349.choices?vopoq=1&amp;pid=ee129a449&amp;color=0,0,0&amp;vtp=1&amp;bbb=1"/>
          <p:cNvSpPr/>
          <p:nvPr/>
        </p:nvSpPr>
        <p:spPr>
          <a:xfrm>
            <a:off x="722376" y="14196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A.所有物质中均含有化学键</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.共价化合物中一定含有共价键,可能含有离子键</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.共价键既可以出现在单质中,也可以出现在共价化合物和离子化合物中</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.离子化合物中一定含有离子键和共价键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6_1#3e5dc0349?vopoq=1&amp;pid=ee129a449&amp;color=0,0,0&amp;vtp=1&amp;bt=1&amp;bbb=1&amp;hb=1"/>
              <p:cNvSpPr/>
              <p:nvPr/>
            </p:nvSpPr>
            <p:spPr>
              <a:xfrm>
                <a:off x="722376" y="972000"/>
                <a:ext cx="10753344" cy="1444879"/>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稀有气体分子</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如</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He</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Ne</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由单原子构成,不含化学键，A错误;共价化合物中只含共价键</a:t>
                </a:r>
                <a:r>
                  <a:rPr lang="en-US" altLang="zh-CN" sz="2000" b="0" i="0">
                    <a:solidFill>
                      <a:srgbClr val="000000"/>
                    </a:solidFill>
                    <a:latin typeface="微软雅黑" pitchFamily="34" charset="0"/>
                    <a:ea typeface="微软雅黑" pitchFamily="34" charset="-122"/>
                    <a:cs typeface="微软雅黑" pitchFamily="34" charset="-120"/>
                  </a:rPr>
                  <a:t>,一</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定不含离子键</a:t>
                </a:r>
                <a:r>
                  <a:rPr lang="en-US" altLang="zh-CN" sz="2000" b="0" i="0" dirty="0">
                    <a:solidFill>
                      <a:srgbClr val="000000"/>
                    </a:solidFill>
                    <a:latin typeface="微软雅黑" pitchFamily="34" charset="0"/>
                    <a:ea typeface="微软雅黑" pitchFamily="34" charset="-122"/>
                    <a:cs typeface="微软雅黑" pitchFamily="34" charset="-120"/>
                  </a:rPr>
                  <a:t>,B错误;共价键可出现在单质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如</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中,也可出现在共价化合物</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如</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和</a:t>
                </a: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离子化合物</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如</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中,C正确;离子化合物中一定含有离子键,可能含有共价键,D错误。</a:t>
                </a:r>
                <a:endParaRPr lang="en-US" altLang="zh-CN" sz="2200" dirty="0"/>
              </a:p>
            </p:txBody>
          </p:sp>
        </mc:Choice>
        <mc:Fallback xmlns="">
          <p:sp>
            <p:nvSpPr>
              <p:cNvPr id="2" name="QC_6_AS.6_1#3e5dc0349?vopoq=1&amp;pid=ee129a449&amp;color=0,0,0&amp;vtp=1&amp;bt=1&amp;bbb=1&amp;hb=1"/>
              <p:cNvSpPr>
                <a:spLocks noRot="1" noChangeAspect="1" noMove="1" noResize="1" noEditPoints="1" noAdjustHandles="1" noChangeArrowheads="1" noChangeShapeType="1" noTextEdit="1"/>
              </p:cNvSpPr>
              <p:nvPr/>
            </p:nvSpPr>
            <p:spPr>
              <a:xfrm>
                <a:off x="722376" y="972000"/>
                <a:ext cx="10753344" cy="1444879"/>
              </a:xfrm>
              <a:prstGeom prst="rect">
                <a:avLst/>
              </a:prstGeom>
              <a:blipFill>
                <a:blip r:embed="rId3"/>
                <a:stretch>
                  <a:fillRect l="-1587" r="-1531" b="-1181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6_BD.7_1#feb883808?vopoq=1&amp;pid=e5ec1281f&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1" i="0" dirty="0">
                <a:solidFill>
                  <a:srgbClr val="000000"/>
                </a:solidFill>
                <a:latin typeface="微软雅黑" pitchFamily="34" charset="0"/>
                <a:ea typeface="微软雅黑" pitchFamily="34" charset="-122"/>
                <a:cs typeface="微软雅黑" pitchFamily="34" charset="-120"/>
              </a:rPr>
              <a:t>例3</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[天津南开区2024高一期中]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8_1#feb883808.bracket?vopoq=1&amp;pid=e5ec1281f&amp;color=0,0,0&amp;vpa=3&amp;vtp=1"/>
          <p:cNvSpPr/>
          <p:nvPr/>
        </p:nvSpPr>
        <p:spPr>
          <a:xfrm>
            <a:off x="6669151" y="952950"/>
            <a:ext cx="35560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mc:AlternateContent xmlns:mc="http://schemas.openxmlformats.org/markup-compatibility/2006" xmlns:a14="http://schemas.microsoft.com/office/drawing/2010/main">
        <mc:Choice Requires="a14">
          <p:sp>
            <p:nvSpPr>
              <p:cNvPr id="4" name="QC_6_BD.7_2#feb883808.choices?vopoq=1&amp;pid=e5ec1281f&amp;color=0,0,0&amp;vtp=1&amp;bbb=1&amp;hb=1"/>
              <p:cNvSpPr/>
              <p:nvPr/>
            </p:nvSpPr>
            <p:spPr>
              <a:xfrm>
                <a:off x="722376" y="1419674"/>
                <a:ext cx="10753344" cy="22278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A.破坏化学键的过程中，一定发生了化学变化</a:t>
                </a:r>
                <a:endParaRPr lang="en-US" altLang="zh-CN" sz="2000" dirty="0"/>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.液态</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HI</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受热分解过程中，只破坏分子间作用力</a:t>
                </a:r>
                <a:endParaRPr lang="en-US" altLang="zh-CN" sz="2000" dirty="0"/>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.在液态水中，除了存在单个水分子</a:t>
                </a:r>
                <a:r>
                  <a:rPr lang="en-US" altLang="zh-CN" sz="2000" b="0" i="0">
                    <a:solidFill>
                      <a:srgbClr val="000000"/>
                    </a:solidFill>
                    <a:latin typeface="微软雅黑" pitchFamily="34" charset="0"/>
                    <a:ea typeface="微软雅黑" pitchFamily="34" charset="-122"/>
                    <a:cs typeface="微软雅黑" pitchFamily="34" charset="-120"/>
                  </a:rPr>
                  <a:t>，还存在几个水分子通过氢键结合而形成的缔合水分子</a:t>
                </a: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溶于水时，离子键被破坏，共价键不受影响</a:t>
                </a:r>
                <a:endParaRPr lang="en-US" altLang="zh-CN" sz="2000" dirty="0"/>
              </a:p>
            </p:txBody>
          </p:sp>
        </mc:Choice>
        <mc:Fallback xmlns="">
          <p:sp>
            <p:nvSpPr>
              <p:cNvPr id="4" name="QC_6_BD.7_2#feb883808.choices?vopoq=1&amp;pid=e5ec1281f&amp;color=0,0,0&amp;vtp=1&amp;bbb=1&amp;hb=1"/>
              <p:cNvSpPr>
                <a:spLocks noRot="1" noChangeAspect="1" noMove="1" noResize="1" noEditPoints="1" noAdjustHandles="1" noChangeArrowheads="1" noChangeShapeType="1" noTextEdit="1"/>
              </p:cNvSpPr>
              <p:nvPr/>
            </p:nvSpPr>
            <p:spPr>
              <a:xfrm>
                <a:off x="722376" y="1419674"/>
                <a:ext cx="10753344" cy="2227834"/>
              </a:xfrm>
              <a:prstGeom prst="rect">
                <a:avLst/>
              </a:prstGeom>
              <a:blipFill>
                <a:blip r:embed="rId3"/>
                <a:stretch>
                  <a:fillRect l="-1474" b="-684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9_1#feb883808?vopoq=1&amp;pid=e5ec1281f&amp;color=0,0,0&amp;vtp=1&amp;bt=1&amp;bbb=1&amp;hb=1"/>
              <p:cNvSpPr/>
              <p:nvPr/>
            </p:nvSpPr>
            <p:spPr>
              <a:xfrm>
                <a:off x="722376" y="972000"/>
                <a:ext cx="10753344" cy="1825879"/>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破坏化学键的过程中不一定发生了化学变化，如</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溶于水时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键断裂</a:t>
                </a:r>
                <a:r>
                  <a:rPr lang="en-US" altLang="zh-CN" sz="2000" b="0" i="0">
                    <a:solidFill>
                      <a:srgbClr val="000000"/>
                    </a:solidFill>
                    <a:latin typeface="微软雅黑" pitchFamily="34" charset="0"/>
                    <a:ea typeface="微软雅黑" pitchFamily="34" charset="-122"/>
                    <a:cs typeface="微软雅黑" pitchFamily="34" charset="-120"/>
                  </a:rPr>
                  <a:t>，但并未发生化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学变化</a:t>
                </a:r>
                <a:r>
                  <a:rPr lang="en-US" altLang="zh-CN" sz="2000" b="0" i="0" dirty="0">
                    <a:solidFill>
                      <a:srgbClr val="000000"/>
                    </a:solidFill>
                    <a:latin typeface="微软雅黑" pitchFamily="34" charset="0"/>
                    <a:ea typeface="微软雅黑" pitchFamily="34" charset="-122"/>
                    <a:cs typeface="微软雅黑" pitchFamily="34" charset="-120"/>
                  </a:rPr>
                  <a:t>，A错误；液态</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HI</m:t>
                    </m:r>
                  </m:oMath>
                </a14:m>
                <a:r>
                  <a:rPr lang="en-US" altLang="zh-CN" sz="2000" b="0" i="0" dirty="0">
                    <a:solidFill>
                      <a:srgbClr val="000000"/>
                    </a:solidFill>
                    <a:latin typeface="微软雅黑" pitchFamily="34" charset="0"/>
                    <a:ea typeface="微软雅黑" pitchFamily="34" charset="-122"/>
                    <a:cs typeface="微软雅黑" pitchFamily="34" charset="-120"/>
                  </a:rPr>
                  <a:t>受热分解过程中会生成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，既破坏了分子间作用力</a:t>
                </a:r>
                <a:r>
                  <a:rPr lang="en-US" altLang="zh-CN" sz="2000" b="0" i="0">
                    <a:solidFill>
                      <a:srgbClr val="000000"/>
                    </a:solidFill>
                    <a:latin typeface="微软雅黑" pitchFamily="34" charset="0"/>
                    <a:ea typeface="微软雅黑" pitchFamily="34" charset="-122"/>
                    <a:cs typeface="微软雅黑" pitchFamily="34" charset="-120"/>
                  </a:rPr>
                  <a:t>，也破坏了共价</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键</a:t>
                </a:r>
                <a:r>
                  <a:rPr lang="en-US" altLang="zh-CN" sz="2000" b="0" i="0" dirty="0">
                    <a:solidFill>
                      <a:srgbClr val="000000"/>
                    </a:solidFill>
                    <a:latin typeface="微软雅黑" pitchFamily="34" charset="0"/>
                    <a:ea typeface="微软雅黑" pitchFamily="34" charset="-122"/>
                    <a:cs typeface="微软雅黑" pitchFamily="34" charset="-120"/>
                  </a:rPr>
                  <a:t>，B错误；水分子间可形成氢键，故液态水中存在缔合水分子，C正确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溶于水电离成</a:t>
                </a:r>
              </a:p>
              <a:p>
                <a:pPr latinLnBrk="1">
                  <a:lnSpc>
                    <a:spcPts val="3800"/>
                  </a:lnSpc>
                </a:pP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，不仅离子键被破坏，而且共价键也被破坏，D错误。</a:t>
                </a:r>
                <a:endParaRPr lang="en-US" altLang="zh-CN" sz="2200" dirty="0"/>
              </a:p>
            </p:txBody>
          </p:sp>
        </mc:Choice>
        <mc:Fallback xmlns="">
          <p:sp>
            <p:nvSpPr>
              <p:cNvPr id="2" name="QC_6_AS.9_1#feb883808?vopoq=1&amp;pid=e5ec1281f&amp;color=0,0,0&amp;vtp=1&amp;bt=1&amp;bbb=1&amp;hb=1"/>
              <p:cNvSpPr>
                <a:spLocks noRot="1" noChangeAspect="1" noMove="1" noResize="1" noEditPoints="1" noAdjustHandles="1" noChangeArrowheads="1" noChangeShapeType="1" noTextEdit="1"/>
              </p:cNvSpPr>
              <p:nvPr/>
            </p:nvSpPr>
            <p:spPr>
              <a:xfrm>
                <a:off x="722376" y="972000"/>
                <a:ext cx="10753344" cy="1825879"/>
              </a:xfrm>
              <a:prstGeom prst="rect">
                <a:avLst/>
              </a:prstGeom>
              <a:blipFill>
                <a:blip r:embed="rId3"/>
                <a:stretch>
                  <a:fillRect l="-1587" r="-680" b="-933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P_6_BD#2136bc31d?pid=e5ec1281f&amp;color=0,0,0&amp;vtp=1&amp;bt=1&amp;bbb=1"/>
          <p:cNvSpPr/>
          <p:nvPr/>
        </p:nvSpPr>
        <p:spPr>
          <a:xfrm>
            <a:off x="722376" y="972000"/>
            <a:ext cx="10753344" cy="399034"/>
          </a:xfrm>
          <a:prstGeom prst="rect">
            <a:avLst/>
          </a:prstGeom>
          <a:noFill/>
          <a:ln/>
        </p:spPr>
        <p:txBody>
          <a:bodyPr wrap="none" lIns="0" tIns="0" rIns="0" bIns="0" rtlCol="0" anchor="t"/>
          <a:lstStyle/>
          <a:p>
            <a:pPr algn="l" latinLnBrk="1">
              <a:lnSpc>
                <a:spcPts val="3500"/>
              </a:lnSpc>
            </a:pPr>
            <a:r>
              <a:rPr lang="en-US" altLang="zh-CN" sz="2000" b="1" i="0" dirty="0">
                <a:solidFill>
                  <a:srgbClr val="639319"/>
                </a:solidFill>
                <a:latin typeface="微软雅黑" pitchFamily="34" charset="0"/>
                <a:ea typeface="微软雅黑" pitchFamily="34" charset="-122"/>
                <a:cs typeface="微软雅黑" pitchFamily="34" charset="-120"/>
              </a:rPr>
              <a:t>【点拨】</a:t>
            </a:r>
            <a:r>
              <a:rPr lang="en-US" altLang="zh-CN" sz="2000" b="0" i="0" dirty="0">
                <a:solidFill>
                  <a:srgbClr val="000000"/>
                </a:solidFill>
                <a:latin typeface="微软雅黑" pitchFamily="34" charset="0"/>
                <a:ea typeface="微软雅黑" pitchFamily="34" charset="-122"/>
                <a:cs typeface="微软雅黑" pitchFamily="34" charset="-120"/>
              </a:rPr>
              <a:t>化学变化不仅要有化学键的断裂，也要有化学键的形成。</a:t>
            </a:r>
            <a:endParaRPr lang="en-US" altLang="zh-CN" sz="2000" dirty="0"/>
          </a:p>
        </p:txBody>
      </p:sp>
      <p:sp>
        <p:nvSpPr>
          <p:cNvPr id="3" name="QC_6_BD.10_1#ee8c4f7af?vopoq=1&amp;pid=2e0cdb69b&amp;color=0,0,0&amp;vtp=1&amp;bbb=1"/>
          <p:cNvSpPr/>
          <p:nvPr/>
        </p:nvSpPr>
        <p:spPr>
          <a:xfrm>
            <a:off x="722376" y="1419548"/>
            <a:ext cx="10753344" cy="385953"/>
          </a:xfrm>
          <a:prstGeom prst="rect">
            <a:avLst/>
          </a:prstGeom>
          <a:noFill/>
          <a:ln/>
        </p:spPr>
        <p:txBody>
          <a:bodyPr wrap="none" lIns="0" tIns="0" rIns="0" bIns="0" rtlCol="0" anchor="t"/>
          <a:lstStyle/>
          <a:p>
            <a:pPr algn="l" latinLnBrk="1">
              <a:lnSpc>
                <a:spcPts val="3400"/>
              </a:lnSpc>
            </a:pPr>
            <a:r>
              <a:rPr lang="en-US" altLang="zh-CN" sz="2000" b="1" i="0" dirty="0">
                <a:solidFill>
                  <a:srgbClr val="000000"/>
                </a:solidFill>
                <a:latin typeface="微软雅黑" pitchFamily="34" charset="0"/>
                <a:ea typeface="微软雅黑" pitchFamily="34" charset="-122"/>
                <a:cs typeface="微软雅黑" pitchFamily="34" charset="-120"/>
              </a:rPr>
              <a:t>例4</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[山东青岛2024高一月考]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下列物质的电子式书写正确的是(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11_1#ee8c4f7af.bracket?vopoq=1&amp;pid=2e0cdb69b&amp;color=0,0,0&amp;vpa=4&amp;vtp=1"/>
          <p:cNvSpPr/>
          <p:nvPr/>
        </p:nvSpPr>
        <p:spPr>
          <a:xfrm>
            <a:off x="7939151" y="1400498"/>
            <a:ext cx="3746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6_BD.10_2#ee8c4f7af.choices?vopoq=1&amp;pid=2e0cdb69b&amp;color=0,0,0&amp;vtp=1&amp;bbb=1"/>
          <p:cNvSpPr/>
          <p:nvPr/>
        </p:nvSpPr>
        <p:spPr>
          <a:xfrm>
            <a:off x="722377" y="1811089"/>
            <a:ext cx="10749630" cy="1200531"/>
          </a:xfrm>
          <a:prstGeom prst="rect">
            <a:avLst/>
          </a:prstGeom>
          <a:noFill/>
          <a:ln/>
        </p:spPr>
        <p:txBody>
          <a:bodyPr wrap="none" lIns="0" tIns="0" rIns="0" bIns="0" rtlCol="0" anchor="t"/>
          <a:lstStyle/>
          <a:p>
            <a:pPr latinLnBrk="1">
              <a:lnSpc>
                <a:spcPts val="10700"/>
              </a:lnSpc>
              <a:tabLst>
                <a:tab pos="4328883" algn="l"/>
                <a:tab pos="5876465" algn="l"/>
                <a:tab pos="8236848" algn="l"/>
              </a:tabLst>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36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60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60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60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endParaRPr lang="en-US" altLang="zh-CN" sz="900" dirty="0">
              <a:latin typeface="SimSun" panose="02010600030101010101" pitchFamily="2" charset="-122"/>
            </a:endParaRPr>
          </a:p>
        </p:txBody>
      </p:sp>
      <p:pic>
        <p:nvPicPr>
          <p:cNvPr id="6" name="QC_6_BD.10_2#ee8c4f7af.choice_image?vopoq=1&amp;pid=2e0cdb69b&amp;color=0,0,0&amp;tib=255,255,255&amp;iip=8&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71710" y="2298769"/>
            <a:ext cx="3584448" cy="7223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6_BD.10_2#ee8c4f7af.choice_image?vopoq=1&amp;pid=2e0cdb69b&amp;color=0,0,0&amp;tib=255,255,255&amp;iip=9&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298156" y="1814137"/>
            <a:ext cx="804672" cy="120700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6_BD.10_2#ee8c4f7af.choice_image?vopoq=1&amp;pid=2e0cdb69b&amp;color=0,0,0&amp;tib=255,255,255&amp;iip=10&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845333" y="2371921"/>
            <a:ext cx="1627632" cy="64922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QC_6_BD.10_2#ee8c4f7af.choice_image?vopoq=1&amp;pid=2e0cdb69b&amp;color=0,0,0&amp;tib=255,255,255&amp;iip=11&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9219090" y="2481649"/>
            <a:ext cx="1956816" cy="5394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4#733e48869.fixed?pid=82158c063&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03</a:t>
            </a:r>
            <a:endParaRPr lang="en-US" altLang="zh-CN" sz="6000" dirty="0"/>
          </a:p>
        </p:txBody>
      </p:sp>
      <p:sp>
        <p:nvSpPr>
          <p:cNvPr id="3" name="C_4#733e48869.fixed?pid=82158c063&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第三节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化学键</a:t>
            </a:r>
            <a:endParaRPr lang="en-US" altLang="zh-CN" sz="4400" dirty="0"/>
          </a:p>
        </p:txBody>
      </p:sp>
      <p:pic>
        <p:nvPicPr>
          <p:cNvPr id="4" name="C_4#733e48869.fixed?pid=82158c063&amp;color=0,0,0&amp;tib=255,255,255&amp;vtp=1" descr="preencoded.png"/>
          <p:cNvPicPr>
            <a:picLocks noChangeAspect="1"/>
          </p:cNvPicPr>
          <p:nvPr/>
        </p:nvPicPr>
        <p:blipFill>
          <a:blip r:embed="rId3"/>
          <a:stretch>
            <a:fillRect/>
          </a:stretch>
        </p:blipFill>
        <p:spPr>
          <a:xfrm>
            <a:off x="9866376" y="4480560"/>
            <a:ext cx="402336" cy="438912"/>
          </a:xfrm>
          <a:prstGeom prst="rect">
            <a:avLst/>
          </a:prstGeom>
        </p:spPr>
      </p:pic>
      <p:sp>
        <p:nvSpPr>
          <p:cNvPr id="5" name="C_4_BD#733e48869.fixed?pid=82158c063&amp;color=255,255,255&amp;vtp=1&amp;bbb=1"/>
          <p:cNvSpPr/>
          <p:nvPr/>
        </p:nvSpPr>
        <p:spPr>
          <a:xfrm>
            <a:off x="10405872" y="4425696"/>
            <a:ext cx="1709928" cy="566928"/>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SimHei" pitchFamily="34" charset="0"/>
                <a:ea typeface="SimHei" pitchFamily="34" charset="-122"/>
                <a:cs typeface="SimHei" pitchFamily="34" charset="-120"/>
              </a:rPr>
              <a:t>教材梳理</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12_1#ee8c4f7af?vopoq=1&amp;pid=2e0cdb69b&amp;color=0,0,0&amp;vtp=1&amp;bt=1&amp;bbb=1&amp;hb=1"/>
              <p:cNvSpPr/>
              <p:nvPr/>
            </p:nvSpPr>
            <p:spPr>
              <a:xfrm>
                <a:off x="722377" y="974286"/>
                <a:ext cx="10749630" cy="3092260"/>
              </a:xfrm>
              <a:prstGeom prst="rect">
                <a:avLst/>
              </a:prstGeom>
              <a:noFill/>
              <a:ln/>
            </p:spPr>
            <p:txBody>
              <a:bodyPr wrap="none" lIns="0" tIns="0" rIns="0" bIns="0" rtlCol="0" anchor="t"/>
              <a:lstStyle/>
              <a:p>
                <a:pPr algn="l" latinLnBrk="1">
                  <a:lnSpc>
                    <a:spcPts val="5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为离子化合物，由</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构成</a:t>
                </a:r>
                <a:r>
                  <a:rPr lang="en-US" altLang="zh-CN" sz="2000" b="0" i="0">
                    <a:solidFill>
                      <a:srgbClr val="000000"/>
                    </a:solidFill>
                    <a:latin typeface="微软雅黑" pitchFamily="34" charset="0"/>
                    <a:ea typeface="微软雅黑" pitchFamily="34" charset="-122"/>
                    <a:cs typeface="微软雅黑" pitchFamily="34" charset="-120"/>
                  </a:rPr>
                  <a:t>，电子式为</a:t>
                </a:r>
                <a:r>
                  <a:rPr lang="en-US" altLang="zh-CN" sz="315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正确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为共价化合物</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oMath>
                </a14:m>
                <a:r>
                  <a:rPr lang="en-US" altLang="zh-CN" sz="2000" b="0" i="0" dirty="0">
                    <a:solidFill>
                      <a:srgbClr val="000000"/>
                    </a:solidFill>
                    <a:latin typeface="微软雅黑" pitchFamily="34" charset="0"/>
                    <a:ea typeface="微软雅黑" pitchFamily="34" charset="-122"/>
                    <a:cs typeface="微软雅黑" pitchFamily="34" charset="-120"/>
                  </a:rPr>
                  <a:t>原子与3个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oMath>
                </a14:m>
                <a:r>
                  <a:rPr lang="en-US" altLang="zh-CN" sz="2000" b="0" i="0" dirty="0">
                    <a:solidFill>
                      <a:srgbClr val="000000"/>
                    </a:solidFill>
                    <a:latin typeface="微软雅黑" pitchFamily="34" charset="0"/>
                    <a:ea typeface="微软雅黑" pitchFamily="34" charset="-122"/>
                    <a:cs typeface="微软雅黑" pitchFamily="34" charset="-120"/>
                  </a:rPr>
                  <a:t>原子各形成1个共用电子对</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原子的最外层还有</a:t>
                </a:r>
                <a:r>
                  <a:rPr lang="en-US" altLang="zh-CN" sz="2000" b="0" i="0">
                    <a:solidFill>
                      <a:srgbClr val="000000"/>
                    </a:solidFill>
                    <a:latin typeface="微软雅黑" pitchFamily="34" charset="0"/>
                    <a:ea typeface="微软雅黑" pitchFamily="34" charset="-122"/>
                    <a:cs typeface="微软雅黑" pitchFamily="34" charset="-120"/>
                  </a:rPr>
                  <a:t>1个</a:t>
                </a:r>
              </a:p>
              <a:p>
                <a:pPr latinLnBrk="1">
                  <a:lnSpc>
                    <a:spcPts val="5500"/>
                  </a:lnSpc>
                </a:pPr>
                <a:r>
                  <a:rPr lang="en-US" altLang="zh-CN" sz="2000" b="0" i="0">
                    <a:solidFill>
                      <a:srgbClr val="000000"/>
                    </a:solidFill>
                    <a:latin typeface="微软雅黑" pitchFamily="34" charset="0"/>
                    <a:ea typeface="微软雅黑" pitchFamily="34" charset="-122"/>
                    <a:cs typeface="微软雅黑" pitchFamily="34" charset="-120"/>
                  </a:rPr>
                  <a:t>孤电子对，电子式为</a:t>
                </a:r>
                <a:r>
                  <a:rPr lang="en-US" altLang="zh-CN" sz="305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B错误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分子中，C原子与每个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原子均形成2</a:t>
                </a:r>
                <a:r>
                  <a:rPr lang="en-US" altLang="zh-CN" sz="2000" b="0" i="0">
                    <a:solidFill>
                      <a:srgbClr val="000000"/>
                    </a:solidFill>
                    <a:latin typeface="微软雅黑" pitchFamily="34" charset="0"/>
                    <a:ea typeface="微软雅黑" pitchFamily="34" charset="-122"/>
                    <a:cs typeface="微软雅黑" pitchFamily="34" charset="-120"/>
                  </a:rPr>
                  <a:t>个共用电子对，</a:t>
                </a:r>
              </a:p>
              <a:p>
                <a:pPr latinLnBrk="1">
                  <a:lnSpc>
                    <a:spcPts val="4100"/>
                  </a:lnSpc>
                </a:pPr>
                <a:r>
                  <a:rPr lang="en-US" altLang="zh-CN" sz="2000" b="0" i="0">
                    <a:solidFill>
                      <a:srgbClr val="000000"/>
                    </a:solidFill>
                    <a:latin typeface="微软雅黑" pitchFamily="34" charset="0"/>
                    <a:ea typeface="微软雅黑" pitchFamily="34" charset="-122"/>
                    <a:cs typeface="微软雅黑" pitchFamily="34" charset="-120"/>
                  </a:rPr>
                  <a:t>电子式为</a:t>
                </a:r>
                <a:r>
                  <a:rPr lang="en-US" altLang="zh-CN" sz="225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C错误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为共价化合物</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原子与每个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原子均形成1个共用电子对</a:t>
                </a:r>
                <a:r>
                  <a:rPr lang="en-US" altLang="zh-CN" sz="2000" b="0" i="0">
                    <a:solidFill>
                      <a:srgbClr val="000000"/>
                    </a:solidFill>
                    <a:latin typeface="微软雅黑" pitchFamily="34" charset="0"/>
                    <a:ea typeface="微软雅黑" pitchFamily="34" charset="-122"/>
                    <a:cs typeface="微软雅黑" pitchFamily="34" charset="-120"/>
                  </a:rPr>
                  <a:t>，另</a:t>
                </a:r>
              </a:p>
              <a:p>
                <a:pPr latinLnBrk="1">
                  <a:lnSpc>
                    <a:spcPts val="5700"/>
                  </a:lnSpc>
                </a:pPr>
                <a:r>
                  <a:rPr lang="en-US" altLang="zh-CN" sz="2000" b="0" i="0">
                    <a:solidFill>
                      <a:srgbClr val="000000"/>
                    </a:solidFill>
                    <a:latin typeface="微软雅黑" pitchFamily="34" charset="0"/>
                    <a:ea typeface="微软雅黑" pitchFamily="34" charset="-122"/>
                    <a:cs typeface="微软雅黑" pitchFamily="34" charset="-120"/>
                  </a:rPr>
                  <a:t>外</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原子的最外层还有2个孤电子对</a:t>
                </a:r>
                <a:r>
                  <a:rPr lang="en-US" altLang="zh-CN" sz="2000" b="0" i="0">
                    <a:solidFill>
                      <a:srgbClr val="000000"/>
                    </a:solidFill>
                    <a:latin typeface="微软雅黑" pitchFamily="34" charset="0"/>
                    <a:ea typeface="微软雅黑" pitchFamily="34" charset="-122"/>
                    <a:cs typeface="微软雅黑" pitchFamily="34" charset="-120"/>
                  </a:rPr>
                  <a:t>，电子式为</a:t>
                </a:r>
                <a:r>
                  <a:rPr lang="en-US" altLang="zh-CN" sz="325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6_AS.12_1#ee8c4f7af?vopoq=1&amp;pid=2e0cdb69b&amp;color=0,0,0&amp;vtp=1&amp;bt=1&amp;bbb=1&amp;hb=1"/>
              <p:cNvSpPr>
                <a:spLocks noRot="1" noChangeAspect="1" noMove="1" noResize="1" noEditPoints="1" noAdjustHandles="1" noChangeArrowheads="1" noChangeShapeType="1" noTextEdit="1"/>
              </p:cNvSpPr>
              <p:nvPr/>
            </p:nvSpPr>
            <p:spPr>
              <a:xfrm>
                <a:off x="722377" y="974286"/>
                <a:ext cx="10749630" cy="3092260"/>
              </a:xfrm>
              <a:prstGeom prst="rect">
                <a:avLst/>
              </a:prstGeom>
              <a:blipFill>
                <a:blip r:embed="rId3"/>
                <a:stretch>
                  <a:fillRect l="-1588" r="-113" b="-4536"/>
                </a:stretch>
              </a:blipFill>
              <a:ln/>
            </p:spPr>
            <p:txBody>
              <a:bodyPr/>
              <a:lstStyle/>
              <a:p>
                <a:r>
                  <a:rPr lang="zh-CN" altLang="en-US">
                    <a:noFill/>
                  </a:rPr>
                  <a:t> </a:t>
                </a:r>
              </a:p>
            </p:txBody>
          </p:sp>
        </mc:Fallback>
      </mc:AlternateContent>
      <p:pic>
        <p:nvPicPr>
          <p:cNvPr id="3" name="QC_6_AS.12_1#ee8c4f7af?vopoq=1&amp;pid=2e0cdb69b&amp;color=0,0,0&amp;tib=255,255,255&amp;iip=1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70935" y="972000"/>
            <a:ext cx="3584448" cy="7223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C_6_AS.12_1#ee8c4f7af?vopoq=1&amp;pid=2e0cdb69b&amp;color=0,0,0&amp;tib=255,255,255&amp;iip=13&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3016410" y="2198439"/>
            <a:ext cx="841248" cy="6949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6_AS.12_1#ee8c4f7af?vopoq=1&amp;pid=2e0cdb69b&amp;color=0,0,0&amp;tib=255,255,255&amp;iip=14&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1764698" y="2895669"/>
            <a:ext cx="1033272" cy="5120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6_AS.12_1#ee8c4f7af?vopoq=1&amp;pid=2e0cdb69b&amp;color=0,0,0&amp;tib=255,255,255&amp;iip=15&amp;vtp=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6105876" y="3405955"/>
            <a:ext cx="1078992" cy="65836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par>
                                <p:cTn id="26" presetID="10"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ntr" presetSubtype="0"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par>
                                <p:cTn id="32" presetID="10" presetClass="entr" presetSubtype="0" fill="hold" nodeType="with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C_4#8cd129d1a.fixed?pid=82158c063&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03</a:t>
            </a:r>
            <a:endParaRPr lang="en-US" altLang="zh-CN" sz="6000" dirty="0"/>
          </a:p>
        </p:txBody>
      </p:sp>
      <p:sp>
        <p:nvSpPr>
          <p:cNvPr id="3" name="C_4#8cd129d1a.fixed?pid=82158c063&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第三节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化学键</a:t>
            </a:r>
            <a:endParaRPr lang="en-US" altLang="zh-CN" sz="4400" dirty="0"/>
          </a:p>
        </p:txBody>
      </p:sp>
      <p:pic>
        <p:nvPicPr>
          <p:cNvPr id="4" name="C_4#8cd129d1a.fixed?pid=82158c063&amp;color=0,0,0&amp;tib=255,255,255&amp;vtp=1" descr="preencoded.png"/>
          <p:cNvPicPr>
            <a:picLocks noChangeAspect="1"/>
          </p:cNvPicPr>
          <p:nvPr/>
        </p:nvPicPr>
        <p:blipFill>
          <a:blip r:embed="rId3"/>
          <a:stretch>
            <a:fillRect/>
          </a:stretch>
        </p:blipFill>
        <p:spPr>
          <a:xfrm>
            <a:off x="9866376" y="4489704"/>
            <a:ext cx="411480" cy="448056"/>
          </a:xfrm>
          <a:prstGeom prst="rect">
            <a:avLst/>
          </a:prstGeom>
        </p:spPr>
      </p:pic>
      <p:sp>
        <p:nvSpPr>
          <p:cNvPr id="5" name="C_4_BD#8cd129d1a.fixed?pid=82158c063&amp;color=255,255,255&amp;vtp=1&amp;bbb=1"/>
          <p:cNvSpPr/>
          <p:nvPr/>
        </p:nvSpPr>
        <p:spPr>
          <a:xfrm>
            <a:off x="10405872" y="4425696"/>
            <a:ext cx="1709928" cy="566928"/>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SimHei" pitchFamily="34" charset="0"/>
                <a:ea typeface="SimHei" pitchFamily="34" charset="-122"/>
                <a:cs typeface="SimHei" pitchFamily="34" charset="-120"/>
              </a:rPr>
              <a:t>越刷越强</a:t>
            </a:r>
            <a:endParaRPr lang="en-US" altLang="zh-CN" sz="2800"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92017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6_BD.13_1#059add13a?vopoq=1&amp;pid=4a1df22d0&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[江西宜春2024高一期末]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下列物质既含离子键，</a:t>
            </a:r>
            <a:r>
              <a:rPr lang="en-US" altLang="zh-CN" sz="2000" b="0" i="0">
                <a:solidFill>
                  <a:srgbClr val="000000"/>
                </a:solidFill>
                <a:latin typeface="微软雅黑" pitchFamily="34" charset="0"/>
                <a:ea typeface="微软雅黑" pitchFamily="34" charset="-122"/>
                <a:cs typeface="微软雅黑" pitchFamily="34" charset="-120"/>
              </a:rPr>
              <a:t>又含共价键的是(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4_1#059add13a.bracket?vopoq=1&amp;pid=4a1df22d0&amp;color=0,0,0&amp;vpa=5&amp;vtp=1"/>
          <p:cNvSpPr/>
          <p:nvPr/>
        </p:nvSpPr>
        <p:spPr>
          <a:xfrm>
            <a:off x="8372539" y="952950"/>
            <a:ext cx="35560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mc:AlternateContent xmlns:mc="http://schemas.openxmlformats.org/markup-compatibility/2006" xmlns:a14="http://schemas.microsoft.com/office/drawing/2010/main">
        <mc:Choice Requires="a14">
          <p:sp>
            <p:nvSpPr>
              <p:cNvPr id="4" name="QC_6_BD.13_2#059add13a.choices?vopoq=1&amp;pid=4a1df22d0&amp;color=0,0,0&amp;vtp=1&amp;bbb=1"/>
              <p:cNvSpPr/>
              <p:nvPr/>
            </p:nvSpPr>
            <p:spPr>
              <a:xfrm>
                <a:off x="722376" y="1414086"/>
                <a:ext cx="10753344" cy="390525"/>
              </a:xfrm>
              <a:prstGeom prst="rect">
                <a:avLst/>
              </a:prstGeom>
              <a:noFill/>
              <a:ln/>
            </p:spPr>
            <p:txBody>
              <a:bodyPr wrap="none" lIns="0" tIns="0" rIns="0" bIns="0" rtlCol="0" anchor="t"/>
              <a:lstStyle/>
              <a:p>
                <a:pPr latinLnBrk="1">
                  <a:lnSpc>
                    <a:spcPts val="3500"/>
                  </a:lnSpc>
                  <a:tabLst>
                    <a:tab pos="2757854" algn="l"/>
                    <a:tab pos="5591907" algn="l"/>
                    <a:tab pos="8375161" algn="l"/>
                  </a:tabLst>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4" name="QC_6_BD.13_2#059add13a.choices?vopoq=1&amp;pid=4a1df22d0&amp;color=0,0,0&amp;vtp=1&amp;bbb=1"/>
              <p:cNvSpPr>
                <a:spLocks noRot="1" noChangeAspect="1" noMove="1" noResize="1" noEditPoints="1" noAdjustHandles="1" noChangeArrowheads="1" noChangeShapeType="1" noTextEdit="1"/>
              </p:cNvSpPr>
              <p:nvPr/>
            </p:nvSpPr>
            <p:spPr>
              <a:xfrm>
                <a:off x="722376" y="1414086"/>
                <a:ext cx="10753344" cy="390525"/>
              </a:xfrm>
              <a:prstGeom prst="rect">
                <a:avLst/>
              </a:prstGeom>
              <a:blipFill>
                <a:blip r:embed="rId3"/>
                <a:stretch>
                  <a:fillRect l="-1474" b="-4062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15_1#059add13a?vopoq=1&amp;pid=4a1df22d0&amp;color=0,0,0&amp;vtp=1&amp;bt=1&amp;bbb=1&amp;hb=1"/>
              <p:cNvSpPr/>
              <p:nvPr/>
            </p:nvSpPr>
            <p:spPr>
              <a:xfrm>
                <a:off x="722376" y="972000"/>
                <a:ext cx="10753344" cy="2431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是由</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与2个</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通过离子键结合形成的离子化合物，只含有离子键，A</a:t>
                </a: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200" b="0" i="0">
                    <a:solidFill>
                      <a:srgbClr val="000000"/>
                    </a:solidFill>
                    <a:latin typeface="微软雅黑" pitchFamily="34" charset="0"/>
                    <a:ea typeface="微软雅黑" pitchFamily="34" charset="-122"/>
                    <a:cs typeface="微软雅黑" pitchFamily="34" charset="-120"/>
                  </a:rPr>
                  <a:t>；</a:t>
                </a:r>
              </a:p>
              <a:p>
                <a:pPr latinLnBrk="1">
                  <a:lnSpc>
                    <a:spcPts val="40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是由</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oMath>
                </a14:m>
                <a:r>
                  <a:rPr lang="en-US" altLang="zh-CN" sz="22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2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原子通过共用电子对形成的共价化合物，在分子内存在共价键</a:t>
                </a:r>
                <a:r>
                  <a:rPr lang="en-US" altLang="zh-CN" sz="2000" b="0" i="0">
                    <a:solidFill>
                      <a:srgbClr val="000000"/>
                    </a:solidFill>
                    <a:latin typeface="微软雅黑" pitchFamily="34" charset="0"/>
                    <a:ea typeface="微软雅黑" pitchFamily="34" charset="-122"/>
                    <a:cs typeface="微软雅黑" pitchFamily="34" charset="-120"/>
                  </a:rPr>
                  <a:t>，不存在离子</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键</a:t>
                </a:r>
                <a:r>
                  <a:rPr lang="en-US" altLang="zh-CN" sz="2000" b="0" i="0" dirty="0">
                    <a:solidFill>
                      <a:srgbClr val="000000"/>
                    </a:solidFill>
                    <a:latin typeface="微软雅黑" pitchFamily="34" charset="0"/>
                    <a:ea typeface="微软雅黑" pitchFamily="34" charset="-122"/>
                    <a:cs typeface="微软雅黑" pitchFamily="34" charset="-120"/>
                  </a:rPr>
                  <a:t>，B错误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是由</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通过离子键结合形成的离子化合物，其阴离子</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oMath>
                </a14:m>
                <a:r>
                  <a:rPr lang="en-US" altLang="zh-CN" sz="22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之间</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以共价键结合</a:t>
                </a:r>
                <a:r>
                  <a:rPr lang="en-US" altLang="zh-CN" sz="2000" b="0" i="0" dirty="0">
                    <a:solidFill>
                      <a:srgbClr val="000000"/>
                    </a:solidFill>
                    <a:latin typeface="微软雅黑" pitchFamily="34" charset="0"/>
                    <a:ea typeface="微软雅黑" pitchFamily="34" charset="-122"/>
                    <a:cs typeface="微软雅黑" pitchFamily="34" charset="-120"/>
                  </a:rPr>
                  <a:t>，因此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中含有共价键和离子键，C正确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是由C</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原子通过共用电子对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形成的共价化合物</a:t>
                </a:r>
                <a:r>
                  <a:rPr lang="en-US" altLang="zh-CN" sz="2000" b="0" i="0" dirty="0">
                    <a:solidFill>
                      <a:srgbClr val="000000"/>
                    </a:solidFill>
                    <a:latin typeface="微软雅黑" pitchFamily="34" charset="0"/>
                    <a:ea typeface="微软雅黑" pitchFamily="34" charset="-122"/>
                    <a:cs typeface="微软雅黑" pitchFamily="34" charset="-120"/>
                  </a:rPr>
                  <a:t>，在分子内不存在离子键，D错误。</a:t>
                </a:r>
                <a:endParaRPr lang="en-US" altLang="zh-CN" sz="2200" dirty="0"/>
              </a:p>
            </p:txBody>
          </p:sp>
        </mc:Choice>
        <mc:Fallback xmlns="">
          <p:sp>
            <p:nvSpPr>
              <p:cNvPr id="2" name="QC_6_AS.15_1#059add13a?vopoq=1&amp;pid=4a1df22d0&amp;color=0,0,0&amp;vtp=1&amp;bt=1&amp;bbb=1&amp;hb=1"/>
              <p:cNvSpPr>
                <a:spLocks noRot="1" noChangeAspect="1" noMove="1" noResize="1" noEditPoints="1" noAdjustHandles="1" noChangeArrowheads="1" noChangeShapeType="1" noTextEdit="1"/>
              </p:cNvSpPr>
              <p:nvPr/>
            </p:nvSpPr>
            <p:spPr>
              <a:xfrm>
                <a:off x="722376" y="972000"/>
                <a:ext cx="10753344" cy="2431034"/>
              </a:xfrm>
              <a:prstGeom prst="rect">
                <a:avLst/>
              </a:prstGeom>
              <a:blipFill>
                <a:blip r:embed="rId3"/>
                <a:stretch>
                  <a:fillRect l="-1587" r="-1587" b="-626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74620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6_BD.16_1#e82c957ed?vopoq=1&amp;pid=4a1df22d0&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2.根据化学变化的实质是“旧的化学键断裂、新的化学键形成”这一理论</a:t>
            </a:r>
            <a:r>
              <a:rPr lang="en-US" altLang="zh-CN" sz="2000" b="0" i="0">
                <a:solidFill>
                  <a:srgbClr val="000000"/>
                </a:solidFill>
                <a:latin typeface="微软雅黑" pitchFamily="34" charset="0"/>
                <a:ea typeface="微软雅黑" pitchFamily="34" charset="-122"/>
                <a:cs typeface="微软雅黑" pitchFamily="34" charset="-120"/>
              </a:rPr>
              <a:t>，判断下列变化是化学</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变化的是(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7_1#e82c957ed.bracket?vopoq=1&amp;pid=4a1df22d0&amp;color=0,0,0&amp;vpa=6&amp;vtp=1"/>
          <p:cNvSpPr/>
          <p:nvPr/>
        </p:nvSpPr>
        <p:spPr>
          <a:xfrm>
            <a:off x="1938401" y="1410150"/>
            <a:ext cx="357188"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16_2#e82c957ed.choices?vopoq=1&amp;pid=4a1df22d0&amp;color=0,0,0&amp;vtp=1&amp;bbb=1"/>
          <p:cNvSpPr/>
          <p:nvPr/>
        </p:nvSpPr>
        <p:spPr>
          <a:xfrm>
            <a:off x="722376" y="1872810"/>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.固体氯化钠溶于水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.氯化铵受热分解生成氯化氢和氨气</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C.冰经加热变成水蒸气</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.氯化氢溶于水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18_1#e82c957ed?vopoq=1&amp;pid=4a1df22d0&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溶于水，只有离子键的断裂，没有新的化学键形成，属于物理变化，A错误</a:t>
                </a:r>
                <a:r>
                  <a:rPr lang="en-US" altLang="zh-CN" sz="2000" b="0" i="0">
                    <a:solidFill>
                      <a:srgbClr val="000000"/>
                    </a:solidFill>
                    <a:latin typeface="微软雅黑" pitchFamily="34" charset="0"/>
                    <a:ea typeface="微软雅黑" pitchFamily="34" charset="-122"/>
                    <a:cs typeface="微软雅黑" pitchFamily="34" charset="-120"/>
                  </a:rPr>
                  <a:t>；氯化铵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受热分解生成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，有旧的化学键断裂、新的化学键形成，属于化学变化，B正确</a:t>
                </a:r>
                <a:r>
                  <a:rPr lang="en-US" altLang="zh-CN" sz="2000" b="0" i="0">
                    <a:solidFill>
                      <a:srgbClr val="000000"/>
                    </a:solidFill>
                    <a:latin typeface="微软雅黑" pitchFamily="34" charset="0"/>
                    <a:ea typeface="微软雅黑" pitchFamily="34" charset="-122"/>
                    <a:cs typeface="微软雅黑" pitchFamily="34" charset="-120"/>
                  </a:rPr>
                  <a:t>；冰经加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热变成水蒸气</a:t>
                </a:r>
                <a:r>
                  <a:rPr lang="en-US" altLang="zh-CN" sz="2000" b="0" i="0" dirty="0">
                    <a:solidFill>
                      <a:srgbClr val="000000"/>
                    </a:solidFill>
                    <a:latin typeface="微软雅黑" pitchFamily="34" charset="0"/>
                    <a:ea typeface="微软雅黑" pitchFamily="34" charset="-122"/>
                    <a:cs typeface="微软雅黑" pitchFamily="34" charset="-120"/>
                  </a:rPr>
                  <a:t>，没有化学键的断裂和形成，属于物理变化，C错误；氯化氢溶于水</a:t>
                </a:r>
                <a:r>
                  <a:rPr lang="en-US" altLang="zh-CN" sz="2000" b="0" i="0">
                    <a:solidFill>
                      <a:srgbClr val="000000"/>
                    </a:solidFill>
                    <a:latin typeface="微软雅黑" pitchFamily="34" charset="0"/>
                    <a:ea typeface="微软雅黑" pitchFamily="34" charset="-122"/>
                    <a:cs typeface="微软雅黑" pitchFamily="34" charset="-120"/>
                  </a:rPr>
                  <a:t>，有共价键的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断裂</a:t>
                </a:r>
                <a:r>
                  <a:rPr lang="en-US" altLang="zh-CN" sz="2000" b="0" i="0" dirty="0">
                    <a:solidFill>
                      <a:srgbClr val="000000"/>
                    </a:solidFill>
                    <a:latin typeface="微软雅黑" pitchFamily="34" charset="0"/>
                    <a:ea typeface="微软雅黑" pitchFamily="34" charset="-122"/>
                    <a:cs typeface="微软雅黑" pitchFamily="34" charset="-120"/>
                  </a:rPr>
                  <a:t>，但没有新的化学键形成，属于物理变化，D错误。</a:t>
                </a:r>
                <a:endParaRPr lang="en-US" altLang="zh-CN" sz="2200" dirty="0"/>
              </a:p>
            </p:txBody>
          </p:sp>
        </mc:Choice>
        <mc:Fallback xmlns="">
          <p:sp>
            <p:nvSpPr>
              <p:cNvPr id="2" name="QC_6_AS.18_1#e82c957ed?vopoq=1&amp;pid=4a1df22d0&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a:blip r:embed="rId3"/>
                <a:stretch>
                  <a:fillRect l="-1587" r="-680" b="-853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19884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6_BD.19_1#b3178d84e?sp=1&amp;vopoq=1&amp;pid=4a1df22d0&amp;color=0,0,0&amp;vtp=1&amp;bt=1&amp;bbb=1"/>
          <p:cNvSpPr/>
          <p:nvPr/>
        </p:nvSpPr>
        <p:spPr>
          <a:xfrm>
            <a:off x="722376" y="972000"/>
            <a:ext cx="10753344" cy="373380"/>
          </a:xfrm>
          <a:prstGeom prst="rect">
            <a:avLst/>
          </a:prstGeom>
          <a:noFill/>
          <a:ln/>
        </p:spPr>
        <p:txBody>
          <a:bodyPr wrap="none" lIns="0" tIns="0" rIns="0" bIns="0" rtlCol="0" anchor="t"/>
          <a:lstStyle/>
          <a:p>
            <a:pPr algn="l" latinLnBrk="1">
              <a:lnSpc>
                <a:spcPts val="3300"/>
              </a:lnSpc>
            </a:pPr>
            <a:r>
              <a:rPr lang="en-US" altLang="zh-CN" sz="1900" b="0" i="0" dirty="0">
                <a:solidFill>
                  <a:srgbClr val="000000"/>
                </a:solidFill>
                <a:latin typeface="微软雅黑" pitchFamily="34" charset="0"/>
                <a:ea typeface="微软雅黑" pitchFamily="34" charset="-122"/>
                <a:cs typeface="微软雅黑" pitchFamily="34" charset="-120"/>
              </a:rPr>
              <a:t>3.</a:t>
            </a:r>
            <a:r>
              <a:rPr lang="en-US" altLang="zh-CN" sz="1900" b="0" i="0" dirty="0">
                <a:solidFill>
                  <a:srgbClr val="000000"/>
                </a:solidFill>
                <a:latin typeface="仿宋" pitchFamily="34" charset="0"/>
                <a:ea typeface="仿宋" pitchFamily="34" charset="-122"/>
                <a:cs typeface="仿宋" pitchFamily="34" charset="-120"/>
              </a:rPr>
              <a:t>[安徽合肥2024高一素质拓展]</a:t>
            </a:r>
            <a:r>
              <a:rPr lang="en-US" altLang="zh-CN" sz="1900" b="0" i="0" dirty="0">
                <a:solidFill>
                  <a:srgbClr val="000000"/>
                </a:solidFill>
                <a:latin typeface="SimSun" pitchFamily="34" charset="0"/>
                <a:ea typeface="SimSun" pitchFamily="34" charset="-122"/>
                <a:cs typeface="SimSun" pitchFamily="34" charset="-120"/>
              </a:rPr>
              <a:t> </a:t>
            </a:r>
            <a:r>
              <a:rPr lang="en-US" altLang="zh-CN" sz="1900" b="0" i="0">
                <a:solidFill>
                  <a:srgbClr val="000000"/>
                </a:solidFill>
                <a:latin typeface="微软雅黑" pitchFamily="34" charset="0"/>
                <a:ea typeface="微软雅黑" pitchFamily="34" charset="-122"/>
                <a:cs typeface="微软雅黑" pitchFamily="34" charset="-120"/>
              </a:rPr>
              <a:t>下列表述正确的有(</a:t>
            </a:r>
            <a:r>
              <a:rPr lang="en-US" altLang="zh-CN" sz="1900" b="0" i="0">
                <a:solidFill>
                  <a:srgbClr val="000000"/>
                </a:solidFill>
                <a:latin typeface="SimSun" pitchFamily="34" charset="0"/>
                <a:ea typeface="SimSun" pitchFamily="34" charset="-122"/>
                <a:cs typeface="SimSun" pitchFamily="34" charset="-120"/>
              </a:rPr>
              <a:t> </a:t>
            </a:r>
            <a:r>
              <a:rPr lang="en-US" altLang="zh-CN" sz="1900" b="1" i="0">
                <a:solidFill>
                  <a:srgbClr val="000000"/>
                </a:solidFill>
                <a:latin typeface="SimSun" pitchFamily="34" charset="0"/>
                <a:ea typeface="SimSun" pitchFamily="34" charset="-122"/>
                <a:cs typeface="SimSun" pitchFamily="34" charset="-120"/>
              </a:rPr>
              <a:t>    </a:t>
            </a:r>
            <a:r>
              <a:rPr lang="en-US" altLang="zh-CN" sz="1900" b="0" i="0">
                <a:solidFill>
                  <a:srgbClr val="000000"/>
                </a:solidFill>
                <a:latin typeface="微软雅黑" pitchFamily="34" charset="0"/>
                <a:ea typeface="微软雅黑" pitchFamily="34" charset="-122"/>
                <a:cs typeface="微软雅黑" pitchFamily="34" charset="-120"/>
              </a:rPr>
              <a:t>)</a:t>
            </a:r>
            <a:endParaRPr lang="en-US" altLang="zh-CN" sz="1900" dirty="0"/>
          </a:p>
        </p:txBody>
      </p:sp>
      <mc:AlternateContent xmlns:mc="http://schemas.openxmlformats.org/markup-compatibility/2006" xmlns:a14="http://schemas.microsoft.com/office/drawing/2010/main">
        <mc:Choice Requires="a14">
          <p:sp>
            <p:nvSpPr>
              <p:cNvPr id="3" name="QC_6_BD.19_2#b3178d84e?vopoq=1&amp;pid=4a1df22d0&amp;color=0,0,0&amp;vtp=1&amp;bbb=1"/>
              <p:cNvSpPr/>
              <p:nvPr/>
            </p:nvSpPr>
            <p:spPr>
              <a:xfrm>
                <a:off x="722377" y="1463997"/>
                <a:ext cx="10749631" cy="474091"/>
              </a:xfrm>
              <a:prstGeom prst="rect">
                <a:avLst/>
              </a:prstGeom>
              <a:noFill/>
              <a:ln/>
            </p:spPr>
            <p:txBody>
              <a:bodyPr wrap="none" lIns="0" tIns="0" rIns="0" bIns="0" rtlCol="0" anchor="t"/>
              <a:lstStyle/>
              <a:p>
                <a:pPr algn="l" latinLnBrk="1">
                  <a:lnSpc>
                    <a:spcPts val="4200"/>
                  </a:lnSpc>
                </a:pPr>
                <a14:m>
                  <m:oMath xmlns:m="http://schemas.openxmlformats.org/officeDocument/2006/math">
                    <m:r>
                      <a:rPr lang="en-US" altLang="zh-CN" sz="1900" b="0" i="0" dirty="0">
                        <a:solidFill>
                          <a:srgbClr val="000000"/>
                        </a:solidFill>
                        <a:latin typeface="Cambria Math" panose="02040503050406030204" pitchFamily="18" charset="0"/>
                        <a:ea typeface="微软雅黑" pitchFamily="34" charset="-122"/>
                        <a:cs typeface="微软雅黑" pitchFamily="34" charset="-120"/>
                      </a:rPr>
                      <m:t>①</m:t>
                    </m:r>
                    <m:sSub>
                      <m:sSubPr>
                        <m:ctrlPr>
                          <a:rPr lang="en-US" altLang="zh-CN" sz="19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19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19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19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19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19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900" b="0" i="0">
                    <a:solidFill>
                      <a:srgbClr val="000000"/>
                    </a:solidFill>
                    <a:latin typeface="微软雅黑" pitchFamily="34" charset="0"/>
                    <a:ea typeface="微软雅黑" pitchFamily="34" charset="-122"/>
                    <a:cs typeface="微软雅黑" pitchFamily="34" charset="-120"/>
                  </a:rPr>
                  <a:t>的电子式：</a:t>
                </a:r>
                <a:r>
                  <a:rPr lang="en-US" altLang="zh-CN" sz="245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endParaRPr lang="en-US" altLang="zh-CN" sz="900" dirty="0">
                  <a:latin typeface="SimSun" panose="02010600030101010101" pitchFamily="2" charset="-122"/>
                </a:endParaRPr>
              </a:p>
            </p:txBody>
          </p:sp>
        </mc:Choice>
        <mc:Fallback xmlns="">
          <p:sp>
            <p:nvSpPr>
              <p:cNvPr id="3" name="QC_6_BD.19_2#b3178d84e?vopoq=1&amp;pid=4a1df22d0&amp;color=0,0,0&amp;vtp=1&amp;bbb=1"/>
              <p:cNvSpPr>
                <a:spLocks noRot="1" noChangeAspect="1" noMove="1" noResize="1" noEditPoints="1" noAdjustHandles="1" noChangeArrowheads="1" noChangeShapeType="1" noTextEdit="1"/>
              </p:cNvSpPr>
              <p:nvPr/>
            </p:nvSpPr>
            <p:spPr>
              <a:xfrm>
                <a:off x="722377" y="1463997"/>
                <a:ext cx="10749631" cy="474091"/>
              </a:xfrm>
              <a:prstGeom prst="rect">
                <a:avLst/>
              </a:prstGeom>
              <a:blipFill>
                <a:blip r:embed="rId3"/>
                <a:stretch>
                  <a:fillRect l="-1134" b="-28205"/>
                </a:stretch>
              </a:blipFill>
              <a:ln/>
            </p:spPr>
            <p:txBody>
              <a:bodyPr/>
              <a:lstStyle/>
              <a:p>
                <a:r>
                  <a:rPr lang="zh-CN" altLang="en-US">
                    <a:noFill/>
                  </a:rPr>
                  <a:t> </a:t>
                </a:r>
              </a:p>
            </p:txBody>
          </p:sp>
        </mc:Fallback>
      </mc:AlternateContent>
      <p:pic>
        <p:nvPicPr>
          <p:cNvPr id="4" name="QC_6_BD.19_2#b3178d84e?vopoq=1&amp;pid=4a1df22d0&amp;color=0,0,0&amp;tib=255,255,255&amp;iip=16&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779206" y="1413197"/>
            <a:ext cx="1478998" cy="54489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6_AN.20_1#b3178d84e.bracket?vopoq=1&amp;pid=4a1df22d0&amp;color=0,0,0&amp;vpa=7&amp;vtp=1"/>
          <p:cNvSpPr/>
          <p:nvPr/>
        </p:nvSpPr>
        <p:spPr>
          <a:xfrm>
            <a:off x="6302439" y="960570"/>
            <a:ext cx="355600" cy="376746"/>
          </a:xfrm>
          <a:prstGeom prst="rect">
            <a:avLst/>
          </a:prstGeom>
          <a:noFill/>
          <a:ln/>
        </p:spPr>
        <p:txBody>
          <a:bodyPr wrap="none" lIns="0" tIns="0" rIns="0" bIns="0" rtlCol="0" anchor="t"/>
          <a:lstStyle/>
          <a:p>
            <a:pPr algn="ctr" latinLnBrk="1">
              <a:lnSpc>
                <a:spcPts val="3300"/>
              </a:lnSpc>
            </a:pPr>
            <a:r>
              <a:rPr lang="en-US" altLang="zh-CN" sz="1900" b="1" i="0" dirty="0">
                <a:solidFill>
                  <a:srgbClr val="00B050"/>
                </a:solidFill>
                <a:latin typeface="微软雅黑" pitchFamily="34" charset="0"/>
                <a:ea typeface="微软雅黑" pitchFamily="34" charset="-122"/>
                <a:cs typeface="微软雅黑" pitchFamily="34" charset="-120"/>
              </a:rPr>
              <a:t>A</a:t>
            </a:r>
            <a:endParaRPr lang="en-US" altLang="zh-CN" sz="1900" dirty="0"/>
          </a:p>
        </p:txBody>
      </p:sp>
      <p:sp>
        <p:nvSpPr>
          <p:cNvPr id="6" name="QC_6_BD.19_3#b3178d84e?vopoq=1&amp;pid=4a1df22d0&amp;color=0,0,0&amp;vtp=1&amp;bbb=1"/>
          <p:cNvSpPr/>
          <p:nvPr/>
        </p:nvSpPr>
        <p:spPr>
          <a:xfrm>
            <a:off x="722376" y="2002794"/>
            <a:ext cx="10753344" cy="376746"/>
          </a:xfrm>
          <a:prstGeom prst="rect">
            <a:avLst/>
          </a:prstGeom>
          <a:noFill/>
          <a:ln/>
        </p:spPr>
        <p:txBody>
          <a:bodyPr wrap="none" lIns="0" tIns="0" rIns="0" bIns="0" rtlCol="0" anchor="t"/>
          <a:lstStyle/>
          <a:p>
            <a:pPr algn="l" latinLnBrk="1">
              <a:lnSpc>
                <a:spcPts val="3300"/>
              </a:lnSpc>
            </a:pPr>
            <a:r>
              <a:rPr lang="en-US" altLang="zh-CN" sz="1900" b="0" i="0" dirty="0">
                <a:solidFill>
                  <a:srgbClr val="000000"/>
                </a:solidFill>
                <a:latin typeface="微软雅黑" pitchFamily="34" charset="0"/>
                <a:ea typeface="微软雅黑" pitchFamily="34" charset="-122"/>
                <a:cs typeface="微软雅黑" pitchFamily="34" charset="-120"/>
              </a:rPr>
              <a:t>②碳原子电子式为</a:t>
            </a:r>
            <a:endParaRPr lang="en-US" altLang="zh-CN" sz="1900" dirty="0"/>
          </a:p>
        </p:txBody>
      </p:sp>
      <p:pic>
        <p:nvPicPr>
          <p:cNvPr id="7" name="QC_6_BD.19_4#b3178d84e?vopoq=1&amp;pid=4a1df22d0&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715000" y="2512064"/>
            <a:ext cx="758952" cy="8046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QC_6_BD.19_5#b3178d84e?vopoq=1&amp;pid=4a1df22d0&amp;color=0,0,0&amp;vtp=1&amp;bbb=1"/>
          <p:cNvSpPr/>
          <p:nvPr/>
        </p:nvSpPr>
        <p:spPr>
          <a:xfrm>
            <a:off x="722376" y="3451864"/>
            <a:ext cx="10753344" cy="376746"/>
          </a:xfrm>
          <a:prstGeom prst="rect">
            <a:avLst/>
          </a:prstGeom>
          <a:noFill/>
          <a:ln/>
        </p:spPr>
        <p:txBody>
          <a:bodyPr wrap="none" lIns="0" tIns="0" rIns="0" bIns="0" rtlCol="0" anchor="t"/>
          <a:lstStyle/>
          <a:p>
            <a:pPr algn="l" latinLnBrk="1">
              <a:lnSpc>
                <a:spcPts val="3300"/>
              </a:lnSpc>
            </a:pPr>
            <a:r>
              <a:rPr lang="en-US" altLang="zh-CN" sz="1900" b="0" i="0" dirty="0">
                <a:solidFill>
                  <a:srgbClr val="000000"/>
                </a:solidFill>
                <a:latin typeface="微软雅黑" pitchFamily="34" charset="0"/>
                <a:ea typeface="微软雅黑" pitchFamily="34" charset="-122"/>
                <a:cs typeface="微软雅黑" pitchFamily="34" charset="-120"/>
              </a:rPr>
              <a:t>③氨气分子的结构式：</a:t>
            </a:r>
            <a:endParaRPr lang="en-US" altLang="zh-CN" sz="1900" dirty="0"/>
          </a:p>
        </p:txBody>
      </p:sp>
      <p:pic>
        <p:nvPicPr>
          <p:cNvPr id="9" name="QC_6_BD.19_6#b3178d84e?vopoq=1&amp;pid=4a1df22d0&amp;color=0,0,0&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5632704" y="3961134"/>
            <a:ext cx="932688" cy="6217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10" name="QC_6_BD.19_7#b3178d84e?vopoq=1&amp;pid=4a1df22d0&amp;color=0,0,0&amp;vtp=1&amp;bbb=1"/>
              <p:cNvSpPr/>
              <p:nvPr/>
            </p:nvSpPr>
            <p:spPr>
              <a:xfrm>
                <a:off x="722377" y="4710434"/>
                <a:ext cx="10749631" cy="696341"/>
              </a:xfrm>
              <a:prstGeom prst="rect">
                <a:avLst/>
              </a:prstGeom>
              <a:noFill/>
              <a:ln/>
            </p:spPr>
            <p:txBody>
              <a:bodyPr wrap="none" lIns="0" tIns="0" rIns="0" bIns="0" rtlCol="0" anchor="t"/>
              <a:lstStyle/>
              <a:p>
                <a:pPr algn="l" latinLnBrk="1">
                  <a:lnSpc>
                    <a:spcPts val="6200"/>
                  </a:lnSpc>
                </a:pPr>
                <a:r>
                  <a:rPr lang="en-US" altLang="zh-CN" sz="1900" b="0" i="0" dirty="0">
                    <a:solidFill>
                      <a:srgbClr val="000000"/>
                    </a:solidFill>
                    <a:latin typeface="微软雅黑" pitchFamily="34" charset="0"/>
                    <a:ea typeface="微软雅黑" pitchFamily="34" charset="-122"/>
                    <a:cs typeface="微软雅黑" pitchFamily="34" charset="-120"/>
                  </a:rPr>
                  <a:t>④用电子式表示</a:t>
                </a:r>
                <a14:m>
                  <m:oMath xmlns:m="http://schemas.openxmlformats.org/officeDocument/2006/math">
                    <m:r>
                      <m:rPr>
                        <m:sty m:val="p"/>
                      </m:rPr>
                      <a:rPr lang="en-US" altLang="zh-CN" sz="1900" b="0" i="0" dirty="0">
                        <a:solidFill>
                          <a:srgbClr val="000000"/>
                        </a:solidFill>
                        <a:latin typeface="Cambria Math" panose="02040503050406030204" pitchFamily="18" charset="0"/>
                        <a:ea typeface="微软雅黑" pitchFamily="34" charset="-122"/>
                        <a:cs typeface="微软雅黑" pitchFamily="34" charset="-120"/>
                      </a:rPr>
                      <m:t>KCl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900" b="0" i="0">
                    <a:solidFill>
                      <a:srgbClr val="000000"/>
                    </a:solidFill>
                    <a:latin typeface="微软雅黑" pitchFamily="34" charset="0"/>
                    <a:ea typeface="微软雅黑" pitchFamily="34" charset="-122"/>
                    <a:cs typeface="微软雅黑" pitchFamily="34" charset="-120"/>
                  </a:rPr>
                  <a:t>的形成过程：</a:t>
                </a:r>
                <a:r>
                  <a:rPr lang="en-US" altLang="zh-CN" sz="35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endParaRPr lang="en-US" altLang="zh-CN" sz="900" dirty="0">
                  <a:latin typeface="SimSun" panose="02010600030101010101" pitchFamily="2" charset="-122"/>
                </a:endParaRPr>
              </a:p>
            </p:txBody>
          </p:sp>
        </mc:Choice>
        <mc:Fallback xmlns="">
          <p:sp>
            <p:nvSpPr>
              <p:cNvPr id="10" name="QC_6_BD.19_7#b3178d84e?vopoq=1&amp;pid=4a1df22d0&amp;color=0,0,0&amp;vtp=1&amp;bbb=1"/>
              <p:cNvSpPr>
                <a:spLocks noRot="1" noChangeAspect="1" noMove="1" noResize="1" noEditPoints="1" noAdjustHandles="1" noChangeArrowheads="1" noChangeShapeType="1" noTextEdit="1"/>
              </p:cNvSpPr>
              <p:nvPr/>
            </p:nvSpPr>
            <p:spPr>
              <a:xfrm>
                <a:off x="722377" y="4710434"/>
                <a:ext cx="10749631" cy="696341"/>
              </a:xfrm>
              <a:prstGeom prst="rect">
                <a:avLst/>
              </a:prstGeom>
              <a:blipFill>
                <a:blip r:embed="rId7"/>
                <a:stretch>
                  <a:fillRect l="-1418" b="-14035"/>
                </a:stretch>
              </a:blipFill>
              <a:ln/>
            </p:spPr>
            <p:txBody>
              <a:bodyPr/>
              <a:lstStyle/>
              <a:p>
                <a:r>
                  <a:rPr lang="zh-CN" altLang="en-US">
                    <a:noFill/>
                  </a:rPr>
                  <a:t> </a:t>
                </a:r>
              </a:p>
            </p:txBody>
          </p:sp>
        </mc:Fallback>
      </mc:AlternateContent>
      <p:pic>
        <p:nvPicPr>
          <p:cNvPr id="11" name="QC_6_BD.19_7#b3178d84e?vopoq=1&amp;pid=4a1df22d0&amp;color=0,0,0&amp;tib=255,255,255&amp;iip=17&amp;vtp=1" descr="preencoded.png"/>
          <p:cNvPicPr>
            <a:picLocks noChangeAspect="1"/>
          </p:cNvPicPr>
          <p:nvPr/>
        </p:nvPicPr>
        <p:blipFill>
          <a:blip r:embed="rId8">
            <a:clrChange>
              <a:clrFrom>
                <a:srgbClr val="FFFFFF"/>
              </a:clrFrom>
              <a:clrTo>
                <a:srgbClr val="FFFFFF">
                  <a:alpha val="0"/>
                </a:srgbClr>
              </a:clrTo>
            </a:clrChange>
          </a:blip>
          <a:stretch>
            <a:fillRect/>
          </a:stretch>
        </p:blipFill>
        <p:spPr>
          <a:xfrm>
            <a:off x="4276790" y="4659634"/>
            <a:ext cx="3754596" cy="75666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12" name="QC_6_BD.19_8#b3178d84e?vopoq=1&amp;pid=4a1df22d0&amp;color=0,0,0&amp;vtp=1&amp;bbb=1"/>
              <p:cNvSpPr/>
              <p:nvPr/>
            </p:nvSpPr>
            <p:spPr>
              <a:xfrm>
                <a:off x="722376" y="5475609"/>
                <a:ext cx="10753344" cy="390589"/>
              </a:xfrm>
              <a:prstGeom prst="rect">
                <a:avLst/>
              </a:prstGeom>
              <a:noFill/>
              <a:ln/>
            </p:spPr>
            <p:txBody>
              <a:bodyPr wrap="none" lIns="0" tIns="0" rIns="0" bIns="0" rtlCol="0" anchor="t"/>
              <a:lstStyle/>
              <a:p>
                <a:pPr algn="l" latinLnBrk="1">
                  <a:lnSpc>
                    <a:spcPts val="3500"/>
                  </a:lnSpc>
                </a:pPr>
                <a14:m>
                  <m:oMath xmlns:m="http://schemas.openxmlformats.org/officeDocument/2006/math">
                    <m:r>
                      <a:rPr lang="en-US" altLang="zh-CN" sz="1900" b="0" i="0" dirty="0">
                        <a:solidFill>
                          <a:srgbClr val="000000"/>
                        </a:solidFill>
                        <a:latin typeface="Cambria Math" panose="02040503050406030204" pitchFamily="18" charset="0"/>
                        <a:ea typeface="微软雅黑" pitchFamily="34" charset="-122"/>
                        <a:cs typeface="微软雅黑" pitchFamily="34" charset="-120"/>
                      </a:rPr>
                      <m:t>⑤</m:t>
                    </m:r>
                    <m:sSup>
                      <m:sSupPr>
                        <m:ctrlPr>
                          <a:rPr lang="en-US" altLang="zh-CN" sz="19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900" b="0" i="0" dirty="0">
                            <a:solidFill>
                              <a:srgbClr val="000000"/>
                            </a:solidFill>
                            <a:latin typeface="Cambria Math" panose="02040503050406030204" pitchFamily="18" charset="0"/>
                            <a:ea typeface="微软雅黑" pitchFamily="34" charset="-122"/>
                            <a:cs typeface="微软雅黑" pitchFamily="34" charset="-120"/>
                          </a:rPr>
                          <m:t>M</m:t>
                        </m:r>
                      </m:e>
                      <m:sup>
                        <m:r>
                          <a:rPr lang="en-US" altLang="zh-CN" sz="19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900" b="0" i="0" dirty="0">
                    <a:solidFill>
                      <a:srgbClr val="000000"/>
                    </a:solidFill>
                    <a:latin typeface="微软雅黑" pitchFamily="34" charset="0"/>
                    <a:ea typeface="微软雅黑" pitchFamily="34" charset="-122"/>
                    <a:cs typeface="微软雅黑" pitchFamily="34" charset="-120"/>
                  </a:rPr>
                  <a:t>核外有</a:t>
                </a:r>
                <a14:m>
                  <m:oMath xmlns:m="http://schemas.openxmlformats.org/officeDocument/2006/math">
                    <m:r>
                      <a:rPr lang="en-US" altLang="zh-CN" sz="19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1900" b="0" i="0" dirty="0">
                    <a:solidFill>
                      <a:srgbClr val="000000"/>
                    </a:solidFill>
                    <a:latin typeface="微软雅黑" pitchFamily="34" charset="0"/>
                    <a:ea typeface="微软雅黑" pitchFamily="34" charset="-122"/>
                    <a:cs typeface="微软雅黑" pitchFamily="34" charset="-120"/>
                  </a:rPr>
                  <a:t>个电子，核内有</a:t>
                </a:r>
                <a14:m>
                  <m:oMath xmlns:m="http://schemas.openxmlformats.org/officeDocument/2006/math">
                    <m:r>
                      <a:rPr lang="en-US" altLang="zh-CN" sz="1900" b="0" i="0" dirty="0">
                        <a:solidFill>
                          <a:srgbClr val="000000"/>
                        </a:solidFill>
                        <a:latin typeface="Cambria Math" panose="02040503050406030204" pitchFamily="18" charset="0"/>
                        <a:ea typeface="微软雅黑" pitchFamily="34" charset="-122"/>
                        <a:cs typeface="微软雅黑" pitchFamily="34" charset="-120"/>
                      </a:rPr>
                      <m:t>𝑏</m:t>
                    </m:r>
                  </m:oMath>
                </a14:m>
                <a:r>
                  <a:rPr lang="en-US" altLang="zh-CN" sz="1900" b="0" i="0" dirty="0">
                    <a:solidFill>
                      <a:srgbClr val="000000"/>
                    </a:solidFill>
                    <a:latin typeface="微软雅黑" pitchFamily="34" charset="0"/>
                    <a:ea typeface="微软雅黑" pitchFamily="34" charset="-122"/>
                    <a:cs typeface="微软雅黑" pitchFamily="34" charset="-120"/>
                  </a:rPr>
                  <a:t>个中子，其原子符号：</a:t>
                </a:r>
                <a14:m>
                  <m:oMath xmlns:m="http://schemas.openxmlformats.org/officeDocument/2006/math">
                    <m:sSubSup>
                      <m:sSubSupPr>
                        <m:ctrlPr>
                          <a:rPr lang="en-US" altLang="zh-CN" sz="19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9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1900" b="0" i="0" dirty="0">
                            <a:solidFill>
                              <a:srgbClr val="000000"/>
                            </a:solidFill>
                            <a:latin typeface="Cambria Math" panose="02040503050406030204" pitchFamily="18" charset="0"/>
                            <a:ea typeface="微软雅黑" pitchFamily="34" charset="-122"/>
                            <a:cs typeface="微软雅黑" pitchFamily="34" charset="-120"/>
                          </a:rPr>
                          <m:t> </m:t>
                        </m:r>
                        <m:r>
                          <a:rPr lang="en-US" altLang="zh-CN" sz="1900" b="0" i="0" dirty="0">
                            <a:solidFill>
                              <a:srgbClr val="000000"/>
                            </a:solidFill>
                            <a:latin typeface="Cambria Math" panose="02040503050406030204" pitchFamily="18" charset="0"/>
                            <a:ea typeface="微软雅黑" pitchFamily="34" charset="-122"/>
                            <a:cs typeface="微软雅黑" pitchFamily="34" charset="-120"/>
                          </a:rPr>
                          <m:t>𝑎</m:t>
                        </m:r>
                        <m:r>
                          <a:rPr lang="en-US" altLang="zh-CN" sz="1900" b="0" i="0" dirty="0">
                            <a:solidFill>
                              <a:srgbClr val="000000"/>
                            </a:solidFill>
                            <a:latin typeface="Cambria Math" panose="02040503050406030204" pitchFamily="18" charset="0"/>
                            <a:ea typeface="微软雅黑" pitchFamily="34" charset="-122"/>
                            <a:cs typeface="微软雅黑" pitchFamily="34" charset="-120"/>
                          </a:rPr>
                          <m:t>+2</m:t>
                        </m:r>
                      </m:sub>
                      <m:sup>
                        <m:r>
                          <a:rPr lang="en-US" altLang="zh-CN" sz="1900" b="0" i="0" dirty="0">
                            <a:solidFill>
                              <a:srgbClr val="000000"/>
                            </a:solidFill>
                            <a:latin typeface="Cambria Math" panose="02040503050406030204" pitchFamily="18" charset="0"/>
                            <a:ea typeface="微软雅黑" pitchFamily="34" charset="-122"/>
                            <a:cs typeface="微软雅黑" pitchFamily="34" charset="-120"/>
                          </a:rPr>
                          <m:t>𝑎</m:t>
                        </m:r>
                        <m:r>
                          <a:rPr lang="en-US" altLang="zh-CN" sz="1900" b="0" i="0" dirty="0">
                            <a:solidFill>
                              <a:srgbClr val="000000"/>
                            </a:solidFill>
                            <a:latin typeface="Cambria Math" panose="02040503050406030204" pitchFamily="18" charset="0"/>
                            <a:ea typeface="微软雅黑" pitchFamily="34" charset="-122"/>
                            <a:cs typeface="微软雅黑" pitchFamily="34" charset="-120"/>
                          </a:rPr>
                          <m:t>+</m:t>
                        </m:r>
                        <m:r>
                          <a:rPr lang="en-US" altLang="zh-CN" sz="1900" b="0" i="0" dirty="0">
                            <a:solidFill>
                              <a:srgbClr val="000000"/>
                            </a:solidFill>
                            <a:latin typeface="Cambria Math" panose="02040503050406030204" pitchFamily="18" charset="0"/>
                            <a:ea typeface="微软雅黑" pitchFamily="34" charset="-122"/>
                            <a:cs typeface="微软雅黑" pitchFamily="34" charset="-120"/>
                          </a:rPr>
                          <m:t>𝑏</m:t>
                        </m:r>
                        <m:r>
                          <a:rPr lang="en-US" altLang="zh-CN" sz="1900" b="0" i="0" dirty="0">
                            <a:solidFill>
                              <a:srgbClr val="000000"/>
                            </a:solidFill>
                            <a:latin typeface="Cambria Math" panose="02040503050406030204" pitchFamily="18" charset="0"/>
                            <a:ea typeface="微软雅黑" pitchFamily="34" charset="-122"/>
                            <a:cs typeface="微软雅黑" pitchFamily="34" charset="-120"/>
                          </a:rPr>
                          <m:t>+2</m:t>
                        </m:r>
                      </m:sup>
                    </m:sSubSup>
                    <m:r>
                      <m:rPr>
                        <m:sty m:val="p"/>
                      </m:rPr>
                      <a:rPr lang="en-US" altLang="zh-CN" sz="1900" b="0" i="0" dirty="0">
                        <a:solidFill>
                          <a:srgbClr val="000000"/>
                        </a:solidFill>
                        <a:latin typeface="Cambria Math" panose="02040503050406030204" pitchFamily="18" charset="0"/>
                        <a:ea typeface="微软雅黑" pitchFamily="34" charset="-122"/>
                        <a:cs typeface="微软雅黑"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12" name="QC_6_BD.19_8#b3178d84e?vopoq=1&amp;pid=4a1df22d0&amp;color=0,0,0&amp;vtp=1&amp;bbb=1"/>
              <p:cNvSpPr>
                <a:spLocks noRot="1" noChangeAspect="1" noMove="1" noResize="1" noEditPoints="1" noAdjustHandles="1" noChangeArrowheads="1" noChangeShapeType="1" noTextEdit="1"/>
              </p:cNvSpPr>
              <p:nvPr/>
            </p:nvSpPr>
            <p:spPr>
              <a:xfrm>
                <a:off x="722376" y="5475609"/>
                <a:ext cx="10753344" cy="390589"/>
              </a:xfrm>
              <a:prstGeom prst="rect">
                <a:avLst/>
              </a:prstGeom>
              <a:blipFill>
                <a:blip r:embed="rId9"/>
                <a:stretch>
                  <a:fillRect l="-1134" b="-39063"/>
                </a:stretch>
              </a:blipFill>
              <a:ln/>
            </p:spPr>
            <p:txBody>
              <a:bodyPr/>
              <a:lstStyle/>
              <a:p>
                <a:r>
                  <a:rPr lang="zh-CN" altLang="en-US">
                    <a:noFill/>
                  </a:rPr>
                  <a:t> </a:t>
                </a:r>
              </a:p>
            </p:txBody>
          </p:sp>
        </mc:Fallback>
      </mc:AlternateContent>
      <p:sp>
        <p:nvSpPr>
          <p:cNvPr id="13" name="QC_6_BD.19_9#b3178d84e.choices?vopoq=1&amp;pid=4a1df22d0&amp;color=0,0,0&amp;vtp=1&amp;bbb=1"/>
          <p:cNvSpPr/>
          <p:nvPr/>
        </p:nvSpPr>
        <p:spPr>
          <a:xfrm>
            <a:off x="722376" y="5874961"/>
            <a:ext cx="10753344" cy="373380"/>
          </a:xfrm>
          <a:prstGeom prst="rect">
            <a:avLst/>
          </a:prstGeom>
          <a:noFill/>
          <a:ln/>
        </p:spPr>
        <p:txBody>
          <a:bodyPr wrap="none" lIns="0" tIns="0" rIns="0" bIns="0" rtlCol="0" anchor="t"/>
          <a:lstStyle/>
          <a:p>
            <a:pPr latinLnBrk="1">
              <a:lnSpc>
                <a:spcPts val="3300"/>
              </a:lnSpc>
              <a:tabLst>
                <a:tab pos="2751504" algn="l"/>
                <a:tab pos="5477607" algn="l"/>
                <a:tab pos="8216411" algn="l"/>
              </a:tabLst>
            </a:pPr>
            <a:r>
              <a:rPr lang="en-US" altLang="zh-CN" sz="1900" b="0" i="0" dirty="0">
                <a:solidFill>
                  <a:srgbClr val="000000"/>
                </a:solidFill>
                <a:latin typeface="微软雅黑" pitchFamily="34" charset="0"/>
                <a:ea typeface="微软雅黑" pitchFamily="34" charset="-122"/>
                <a:cs typeface="微软雅黑" pitchFamily="34" charset="-120"/>
              </a:rPr>
              <a:t>A.</a:t>
            </a:r>
            <a:r>
              <a:rPr lang="en-US" altLang="zh-CN" sz="1900" b="0" i="0">
                <a:solidFill>
                  <a:srgbClr val="000000"/>
                </a:solidFill>
                <a:latin typeface="微软雅黑" pitchFamily="34" charset="0"/>
                <a:ea typeface="微软雅黑" pitchFamily="34" charset="-122"/>
                <a:cs typeface="微软雅黑" pitchFamily="34" charset="-120"/>
              </a:rPr>
              <a:t>1种</a:t>
            </a:r>
            <a:r>
              <a:rPr lang="en-US" altLang="zh-CN" sz="1900" b="0" i="0" spc="-10300">
                <a:solidFill>
                  <a:srgbClr val="000000"/>
                </a:solidFill>
                <a:latin typeface="SimSun" pitchFamily="34" charset="0"/>
                <a:ea typeface="SimSun" pitchFamily="34" charset="-122"/>
                <a:cs typeface="SimSun" pitchFamily="34" charset="-120"/>
              </a:rPr>
              <a:t>	</a:t>
            </a:r>
            <a:r>
              <a:rPr lang="en-US" altLang="zh-CN" sz="1900" b="0" i="0">
                <a:solidFill>
                  <a:srgbClr val="000000"/>
                </a:solidFill>
                <a:latin typeface="微软雅黑" pitchFamily="34" charset="0"/>
                <a:ea typeface="微软雅黑" pitchFamily="34" charset="-122"/>
                <a:cs typeface="微软雅黑" pitchFamily="34" charset="-120"/>
              </a:rPr>
              <a:t>B</a:t>
            </a:r>
            <a:r>
              <a:rPr lang="en-US" altLang="zh-CN" sz="1900" b="0" i="0" dirty="0">
                <a:solidFill>
                  <a:srgbClr val="000000"/>
                </a:solidFill>
                <a:latin typeface="微软雅黑" pitchFamily="34" charset="0"/>
                <a:ea typeface="微软雅黑" pitchFamily="34" charset="-122"/>
                <a:cs typeface="微软雅黑" pitchFamily="34" charset="-120"/>
              </a:rPr>
              <a:t>.</a:t>
            </a:r>
            <a:r>
              <a:rPr lang="en-US" altLang="zh-CN" sz="1900" b="0" i="0">
                <a:solidFill>
                  <a:srgbClr val="000000"/>
                </a:solidFill>
                <a:latin typeface="微软雅黑" pitchFamily="34" charset="0"/>
                <a:ea typeface="微软雅黑" pitchFamily="34" charset="-122"/>
                <a:cs typeface="微软雅黑" pitchFamily="34" charset="-120"/>
              </a:rPr>
              <a:t>2种</a:t>
            </a:r>
            <a:r>
              <a:rPr lang="en-US" altLang="zh-CN" sz="1900" b="0" i="0" spc="-10300">
                <a:solidFill>
                  <a:srgbClr val="000000"/>
                </a:solidFill>
                <a:latin typeface="SimSun" pitchFamily="34" charset="0"/>
                <a:ea typeface="SimSun" pitchFamily="34" charset="-122"/>
                <a:cs typeface="SimSun" pitchFamily="34" charset="-120"/>
              </a:rPr>
              <a:t>	</a:t>
            </a:r>
            <a:r>
              <a:rPr lang="en-US" altLang="zh-CN" sz="1900" b="0" i="0">
                <a:solidFill>
                  <a:srgbClr val="000000"/>
                </a:solidFill>
                <a:latin typeface="微软雅黑" pitchFamily="34" charset="0"/>
                <a:ea typeface="微软雅黑" pitchFamily="34" charset="-122"/>
                <a:cs typeface="微软雅黑" pitchFamily="34" charset="-120"/>
              </a:rPr>
              <a:t>C</a:t>
            </a:r>
            <a:r>
              <a:rPr lang="en-US" altLang="zh-CN" sz="1900" b="0" i="0" dirty="0">
                <a:solidFill>
                  <a:srgbClr val="000000"/>
                </a:solidFill>
                <a:latin typeface="微软雅黑" pitchFamily="34" charset="0"/>
                <a:ea typeface="微软雅黑" pitchFamily="34" charset="-122"/>
                <a:cs typeface="微软雅黑" pitchFamily="34" charset="-120"/>
              </a:rPr>
              <a:t>.</a:t>
            </a:r>
            <a:r>
              <a:rPr lang="en-US" altLang="zh-CN" sz="1900" b="0" i="0">
                <a:solidFill>
                  <a:srgbClr val="000000"/>
                </a:solidFill>
                <a:latin typeface="微软雅黑" pitchFamily="34" charset="0"/>
                <a:ea typeface="微软雅黑" pitchFamily="34" charset="-122"/>
                <a:cs typeface="微软雅黑" pitchFamily="34" charset="-120"/>
              </a:rPr>
              <a:t>4种</a:t>
            </a:r>
            <a:r>
              <a:rPr lang="en-US" altLang="zh-CN" sz="1900" b="0" i="0" spc="-10300">
                <a:solidFill>
                  <a:srgbClr val="000000"/>
                </a:solidFill>
                <a:latin typeface="SimSun" pitchFamily="34" charset="0"/>
                <a:ea typeface="SimSun" pitchFamily="34" charset="-122"/>
                <a:cs typeface="SimSun" pitchFamily="34" charset="-120"/>
              </a:rPr>
              <a:t>	</a:t>
            </a:r>
            <a:r>
              <a:rPr lang="en-US" altLang="zh-CN" sz="1900" b="0" i="0">
                <a:solidFill>
                  <a:srgbClr val="000000"/>
                </a:solidFill>
                <a:latin typeface="微软雅黑" pitchFamily="34" charset="0"/>
                <a:ea typeface="微软雅黑" pitchFamily="34" charset="-122"/>
                <a:cs typeface="微软雅黑" pitchFamily="34" charset="-120"/>
              </a:rPr>
              <a:t>D</a:t>
            </a:r>
            <a:r>
              <a:rPr lang="en-US" altLang="zh-CN" sz="1900" b="0" i="0" dirty="0">
                <a:solidFill>
                  <a:srgbClr val="000000"/>
                </a:solidFill>
                <a:latin typeface="微软雅黑" pitchFamily="34" charset="0"/>
                <a:ea typeface="微软雅黑" pitchFamily="34" charset="-122"/>
                <a:cs typeface="微软雅黑" pitchFamily="34" charset="-120"/>
              </a:rPr>
              <a:t>.5种</a:t>
            </a:r>
            <a:endParaRPr lang="en-US" altLang="zh-CN" sz="19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9c5e6abfc?sp=1&amp;pid=4a17685bb&amp;color=0,0,0&amp;vtp=1&amp;bt=1&amp;bbb=1"/>
              <p:cNvSpPr/>
              <p:nvPr/>
            </p:nvSpPr>
            <p:spPr>
              <a:xfrm>
                <a:off x="722376" y="972000"/>
                <a:ext cx="10753344" cy="43360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1</a:t>
                </a:r>
                <a:r>
                  <a:rPr lang="en-US" altLang="zh-CN" sz="2000" b="1" i="0">
                    <a:solidFill>
                      <a:srgbClr val="000000"/>
                    </a:solidFill>
                    <a:latin typeface="微软雅黑" pitchFamily="34" charset="0"/>
                    <a:ea typeface="微软雅黑" pitchFamily="34" charset="-122"/>
                    <a:cs typeface="微软雅黑" pitchFamily="34" charset="-120"/>
                  </a:rPr>
                  <a:t>.离子键</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(1)概念：带相反电荷离子之间的相互作用称为离子键。</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(2)成键条件</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①活泼金属离子与活泼非金属离子间，如</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K</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up>
                    </m:sSup>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与</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F</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up>
                    </m:sSup>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②阴、阳离子间，如</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Sup>
                      <m:sSub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NH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4</m:t>
                        </m:r>
                      </m:sub>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up>
                    </m:sSubSup>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与</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Cl</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up>
                    </m:sSup>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Sup>
                      <m:sSub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SO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4</m:t>
                        </m:r>
                      </m:sub>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p>
                    </m:sSubSup>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等。</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(3)用电子式表示形成过程</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①电子式：在元素符号周围用“·”或“×”表示原子最外层电子(价电子)的式子叫做电子式</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，如</a:t>
                </a:r>
              </a:p>
              <a:p>
                <a:pPr marL="0" marR="0" lvl="0" indent="0" defTabSz="914400" rtl="0" eaLnBrk="1" fontAlgn="auto" latinLnBrk="1" hangingPunct="1">
                  <a:lnSpc>
                    <a:spcPts val="57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oMath>
                </a14:m>
                <a:r>
                  <a:rPr kumimoji="0" lang="zh-CN" altLang="en-US" sz="2000" b="0" i="0" u="none" strike="noStrike" kern="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m&gt;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C</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Na</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a:t>
                </a: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&gt;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的电子式分别为</a:t>
                </a:r>
                <a:r>
                  <a:rPr kumimoji="0" lang="en-US" altLang="zh-CN" sz="315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微软雅黑"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315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微软雅黑"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315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微软雅黑" pitchFamily="34" charset="-120"/>
                  </a:rPr>
                  <a:t>            </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②</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NaCl</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a:t>
                </a: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&gt;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的形成过程</a:t>
                </a:r>
                <a:endParaRPr lang="en-US" altLang="zh-CN" sz="2000" dirty="0"/>
              </a:p>
            </p:txBody>
          </p:sp>
        </mc:Choice>
        <mc:Fallback xmlns="">
          <p:sp>
            <p:nvSpPr>
              <p:cNvPr id="2" name="P_6#9c5e6abfc?sp=1&amp;pid=4a17685bb&amp;color=0,0,0&amp;vtp=1&amp;bt=1&amp;bbb=1"/>
              <p:cNvSpPr>
                <a:spLocks noRot="1" noChangeAspect="1" noMove="1" noResize="1" noEditPoints="1" noAdjustHandles="1" noChangeArrowheads="1" noChangeShapeType="1" noTextEdit="1"/>
              </p:cNvSpPr>
              <p:nvPr/>
            </p:nvSpPr>
            <p:spPr>
              <a:xfrm>
                <a:off x="722376" y="972000"/>
                <a:ext cx="10753344" cy="4336034"/>
              </a:xfrm>
              <a:prstGeom prst="rect">
                <a:avLst/>
              </a:prstGeom>
              <a:blipFill>
                <a:blip r:embed="rId3"/>
                <a:stretch>
                  <a:fillRect l="-1474" b="-3511"/>
                </a:stretch>
              </a:blipFill>
              <a:ln/>
            </p:spPr>
            <p:txBody>
              <a:bodyPr/>
              <a:lstStyle/>
              <a:p>
                <a:r>
                  <a:rPr lang="zh-CN" altLang="en-US">
                    <a:noFill/>
                  </a:rPr>
                  <a:t> </a:t>
                </a:r>
              </a:p>
            </p:txBody>
          </p:sp>
        </mc:Fallback>
      </mc:AlternateContent>
      <p:pic>
        <p:nvPicPr>
          <p:cNvPr id="9" name="P_6_BD#9c5e6abfc?pid=4a17685bb&amp;color=0,0,0&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660108" y="4221867"/>
            <a:ext cx="649224" cy="63093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10" name="P_6_BD#9c5e6abfc?pid=4a17685bb&amp;color=0,0,0&amp;tib=255,255,255&amp;iip=2&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4594194" y="4221867"/>
            <a:ext cx="603504" cy="63093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11" name="P_6_BD#9c5e6abfc?pid=4a17685bb&amp;color=0,0,0&amp;tib=255,255,255&amp;iip=3&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5532343" y="4235583"/>
            <a:ext cx="676656" cy="60350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13" name="P_6#9c5e6abfc?pid=4a17685bb&amp;color=0,0,0&amp;tib=255,255,255&amp;vtp=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5120640" y="5433764"/>
            <a:ext cx="195681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14" name="P_6_BD#9c5e6abfc?pid=4a17685bb&amp;color=0,0,0&amp;vtp=1&amp;bbb=1"/>
              <p:cNvSpPr/>
              <p:nvPr/>
            </p:nvSpPr>
            <p:spPr>
              <a:xfrm>
                <a:off x="722377" y="5929064"/>
                <a:ext cx="10749631" cy="385953"/>
              </a:xfrm>
              <a:prstGeom prst="rect">
                <a:avLst/>
              </a:prstGeom>
              <a:noFill/>
              <a:ln/>
            </p:spPr>
            <p:txBody>
              <a:bodyPr wrap="none" lIns="0" tIns="0" rIns="0" bIns="0" rtlCol="0" anchor="t"/>
              <a:lstStyle/>
              <a:p>
                <a:pPr algn="l"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其中</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表示电子转移方向</a:t>
                </a:r>
                <a:r>
                  <a:rPr lang="en-US" altLang="zh-CN" sz="2000" b="0" i="0" dirty="0">
                    <a:solidFill>
                      <a:srgbClr val="000000"/>
                    </a:solidFill>
                    <a:latin typeface="微软雅黑" pitchFamily="34" charset="0"/>
                    <a:ea typeface="微软雅黑" pitchFamily="34" charset="-122"/>
                    <a:cs typeface="微软雅黑" pitchFamily="34" charset="-120"/>
                  </a:rPr>
                  <a:t>，用“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”连接反应物和生成物。</a:t>
                </a:r>
                <a:endParaRPr lang="en-US" altLang="zh-CN" sz="2000" dirty="0"/>
              </a:p>
            </p:txBody>
          </p:sp>
        </mc:Choice>
        <mc:Fallback xmlns="">
          <p:sp>
            <p:nvSpPr>
              <p:cNvPr id="14" name="P_6_BD#9c5e6abfc?pid=4a17685bb&amp;color=0,0,0&amp;vtp=1&amp;bbb=1"/>
              <p:cNvSpPr>
                <a:spLocks noRot="1" noChangeAspect="1" noMove="1" noResize="1" noEditPoints="1" noAdjustHandles="1" noChangeArrowheads="1" noChangeShapeType="1" noTextEdit="1"/>
              </p:cNvSpPr>
              <p:nvPr/>
            </p:nvSpPr>
            <p:spPr>
              <a:xfrm>
                <a:off x="722377" y="5929064"/>
                <a:ext cx="10749631" cy="385953"/>
              </a:xfrm>
              <a:prstGeom prst="rect">
                <a:avLst/>
              </a:prstGeom>
              <a:blipFill>
                <a:blip r:embed="rId8"/>
                <a:stretch>
                  <a:fillRect l="-1475" b="-39683"/>
                </a:stretch>
              </a:blipFill>
              <a:ln/>
            </p:spPr>
            <p:txBody>
              <a:bodyPr/>
              <a:lstStyle/>
              <a:p>
                <a:r>
                  <a:rPr lang="zh-CN" altLang="en-US">
                    <a:noFill/>
                  </a:rPr>
                  <a:t> </a:t>
                </a:r>
              </a:p>
            </p:txBody>
          </p:sp>
        </mc:Fallback>
      </mc:AlternateContent>
      <p:pic>
        <p:nvPicPr>
          <p:cNvPr id="15" name="P_6_BD#9c5e6abfc?pid=4a17685bb&amp;color=0,0,0&amp;tib=255,255,255&amp;iip=4&amp;vtp=1" descr="preencoded.png"/>
          <p:cNvPicPr>
            <a:picLocks noChangeAspect="1"/>
          </p:cNvPicPr>
          <p:nvPr/>
        </p:nvPicPr>
        <p:blipFill>
          <a:blip r:embed="rId9">
            <a:clrChange>
              <a:clrFrom>
                <a:srgbClr val="FFFFFF"/>
              </a:clrFrom>
              <a:clrTo>
                <a:srgbClr val="FFFFFF">
                  <a:alpha val="0"/>
                </a:srgbClr>
              </a:clrTo>
            </a:clrChange>
          </a:blip>
          <a:stretch>
            <a:fillRect/>
          </a:stretch>
        </p:blipFill>
        <p:spPr>
          <a:xfrm>
            <a:off x="1247554" y="6072130"/>
            <a:ext cx="365760" cy="11887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21_1#b3178d84e?vopoq=1&amp;pid=4a1df22d0&amp;color=0,0,0&amp;vtp=1&amp;bt=1&amp;bbb=1&amp;hb=1"/>
              <p:cNvSpPr/>
              <p:nvPr/>
            </p:nvSpPr>
            <p:spPr>
              <a:xfrm>
                <a:off x="722377" y="976572"/>
                <a:ext cx="10749630" cy="3972179"/>
              </a:xfrm>
              <a:prstGeom prst="rect">
                <a:avLst/>
              </a:prstGeom>
              <a:noFill/>
              <a:ln/>
            </p:spPr>
            <p:txBody>
              <a:bodyPr wrap="none" lIns="0" tIns="0" rIns="0" bIns="0" rtlCol="0" anchor="t"/>
              <a:lstStyle/>
              <a:p>
                <a:pPr algn="l" latinLnBrk="1">
                  <a:lnSpc>
                    <a:spcPts val="71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为共价化合物</a:t>
                </a:r>
                <a:r>
                  <a:rPr lang="en-US" altLang="zh-CN" sz="2000" b="0" i="0">
                    <a:solidFill>
                      <a:srgbClr val="000000"/>
                    </a:solidFill>
                    <a:latin typeface="微软雅黑" pitchFamily="34" charset="0"/>
                    <a:ea typeface="微软雅黑" pitchFamily="34" charset="-122"/>
                    <a:cs typeface="微软雅黑" pitchFamily="34" charset="-120"/>
                  </a:rPr>
                  <a:t>，电子式为</a:t>
                </a:r>
                <a:r>
                  <a:rPr lang="en-US" altLang="zh-CN" sz="39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①错误；碳原子最外层有4个电子</a:t>
                </a:r>
                <a:r>
                  <a:rPr lang="en-US" altLang="zh-CN" sz="2000" b="0" i="0">
                    <a:solidFill>
                      <a:srgbClr val="000000"/>
                    </a:solidFill>
                    <a:latin typeface="微软雅黑" pitchFamily="34" charset="0"/>
                    <a:ea typeface="微软雅黑" pitchFamily="34" charset="-122"/>
                    <a:cs typeface="微软雅黑" pitchFamily="34" charset="-120"/>
                  </a:rPr>
                  <a:t>，电子</a:t>
                </a:r>
              </a:p>
              <a:p>
                <a:pPr latinLnBrk="1">
                  <a:lnSpc>
                    <a:spcPts val="6100"/>
                  </a:lnSpc>
                </a:pPr>
                <a:r>
                  <a:rPr lang="en-US" altLang="zh-CN" sz="2000" b="0" i="0">
                    <a:solidFill>
                      <a:srgbClr val="000000"/>
                    </a:solidFill>
                    <a:latin typeface="微软雅黑" pitchFamily="34" charset="0"/>
                    <a:ea typeface="微软雅黑" pitchFamily="34" charset="-122"/>
                    <a:cs typeface="微软雅黑" pitchFamily="34" charset="-120"/>
                  </a:rPr>
                  <a:t>式为</a:t>
                </a:r>
                <a:r>
                  <a:rPr lang="en-US" altLang="zh-CN" sz="2000" b="0" i="0" dirty="0">
                    <a:solidFill>
                      <a:srgbClr val="000000"/>
                    </a:solidFill>
                    <a:latin typeface="微软雅黑" pitchFamily="34" charset="0"/>
                    <a:ea typeface="微软雅黑" pitchFamily="34" charset="-122"/>
                    <a:cs typeface="微软雅黑" pitchFamily="34" charset="-120"/>
                  </a:rPr>
                  <a:t>·C···，②错误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分子的结构式为</a:t>
                </a:r>
                <a:r>
                  <a:rPr lang="en-US" altLang="zh-CN" sz="335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③错误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KCl</m:t>
                    </m:r>
                  </m:oMath>
                </a14:m>
                <a:r>
                  <a:rPr lang="en-US" altLang="zh-CN" sz="2000" b="0" i="0" dirty="0">
                    <a:solidFill>
                      <a:srgbClr val="000000"/>
                    </a:solidFill>
                    <a:latin typeface="微软雅黑" pitchFamily="34" charset="0"/>
                    <a:ea typeface="微软雅黑" pitchFamily="34" charset="-122"/>
                    <a:cs typeface="微软雅黑" pitchFamily="34" charset="-120"/>
                  </a:rPr>
                  <a:t>是由</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t>
                    </m:r>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形成的离子化合物，</a:t>
                </a:r>
              </a:p>
              <a:p>
                <a:pPr latinLnBrk="1">
                  <a:lnSpc>
                    <a:spcPts val="7100"/>
                  </a:lnSpc>
                </a:pPr>
                <a:r>
                  <a:rPr lang="en-US" altLang="zh-CN" sz="2000" b="0" i="0">
                    <a:solidFill>
                      <a:srgbClr val="000000"/>
                    </a:solidFill>
                    <a:latin typeface="微软雅黑" pitchFamily="34" charset="0"/>
                    <a:ea typeface="微软雅黑" pitchFamily="34" charset="-122"/>
                    <a:cs typeface="微软雅黑" pitchFamily="34" charset="-120"/>
                  </a:rPr>
                  <a:t>用电子式表示其形成过程：</a:t>
                </a:r>
                <a:r>
                  <a:rPr lang="en-US" altLang="zh-CN" sz="39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④错误</a:t>
                </a:r>
                <a:r>
                  <a:rPr lang="en-US" altLang="zh-CN" sz="2000" b="0" i="0">
                    <a:solidFill>
                      <a:srgbClr val="000000"/>
                    </a:solidFill>
                    <a:latin typeface="微软雅黑" pitchFamily="34" charset="0"/>
                    <a:ea typeface="微软雅黑" pitchFamily="34" charset="-122"/>
                    <a:cs typeface="微软雅黑" pitchFamily="34" charset="-120"/>
                  </a:rPr>
                  <a:t>；核素的表示方法为元素符</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号左下角为质子数</a:t>
                </a:r>
                <a:r>
                  <a:rPr lang="en-US" altLang="zh-CN" sz="2000" b="0" i="0" dirty="0">
                    <a:solidFill>
                      <a:srgbClr val="000000"/>
                    </a:solidFill>
                    <a:latin typeface="微软雅黑" pitchFamily="34" charset="0"/>
                    <a:ea typeface="微软雅黑" pitchFamily="34" charset="-122"/>
                    <a:cs typeface="微软雅黑" pitchFamily="34" charset="-120"/>
                  </a:rPr>
                  <a:t>，左上角为质量数</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核外有</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2000" b="0" i="0" dirty="0">
                    <a:solidFill>
                      <a:srgbClr val="000000"/>
                    </a:solidFill>
                    <a:latin typeface="微软雅黑" pitchFamily="34" charset="0"/>
                    <a:ea typeface="微软雅黑" pitchFamily="34" charset="-122"/>
                    <a:cs typeface="微软雅黑" pitchFamily="34" charset="-120"/>
                  </a:rPr>
                  <a:t>个电子，则其原子核外有</a:t>
                </a: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𝑎</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个电子</a:t>
                </a:r>
                <a:r>
                  <a:rPr lang="en-US" altLang="zh-CN" sz="2000" b="0" i="0">
                    <a:solidFill>
                      <a:srgbClr val="000000"/>
                    </a:solidFill>
                    <a:latin typeface="微软雅黑" pitchFamily="34" charset="0"/>
                    <a:ea typeface="微软雅黑" pitchFamily="34" charset="-122"/>
                    <a:cs typeface="微软雅黑" pitchFamily="34" charset="-120"/>
                  </a:rPr>
                  <a:t>，原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子核外电子数等于其质子数</a:t>
                </a:r>
                <a:r>
                  <a:rPr lang="en-US" altLang="zh-CN" sz="2000" b="0" i="0" dirty="0">
                    <a:solidFill>
                      <a:srgbClr val="000000"/>
                    </a:solidFill>
                    <a:latin typeface="微软雅黑" pitchFamily="34" charset="0"/>
                    <a:ea typeface="微软雅黑" pitchFamily="34" charset="-122"/>
                    <a:cs typeface="微软雅黑" pitchFamily="34" charset="-120"/>
                  </a:rPr>
                  <a:t>，核内有</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个中子，质量数等于质子数加中子数</a:t>
                </a:r>
                <a:r>
                  <a:rPr lang="en-US" altLang="zh-CN" sz="2000" b="0" i="0">
                    <a:solidFill>
                      <a:srgbClr val="000000"/>
                    </a:solidFill>
                    <a:latin typeface="微软雅黑" pitchFamily="34" charset="0"/>
                    <a:ea typeface="微软雅黑" pitchFamily="34" charset="-122"/>
                    <a:cs typeface="微软雅黑" pitchFamily="34" charset="-120"/>
                  </a:rPr>
                  <a:t>，则质量数为</a:t>
                </a:r>
              </a:p>
              <a:p>
                <a:pPr latinLnBrk="1">
                  <a:lnSpc>
                    <a:spcPts val="3800"/>
                  </a:lnSpc>
                </a:pP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𝑎</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𝑏</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，故原子符号</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，⑤正确。</a:t>
                </a:r>
                <a:endParaRPr lang="en-US" altLang="zh-CN" sz="2200" dirty="0"/>
              </a:p>
            </p:txBody>
          </p:sp>
        </mc:Choice>
        <mc:Fallback xmlns="">
          <p:sp>
            <p:nvSpPr>
              <p:cNvPr id="2" name="QC_6_AS.21_1#b3178d84e?vopoq=1&amp;pid=4a1df22d0&amp;color=0,0,0&amp;vtp=1&amp;bt=1&amp;bbb=1&amp;hb=1"/>
              <p:cNvSpPr>
                <a:spLocks noRot="1" noChangeAspect="1" noMove="1" noResize="1" noEditPoints="1" noAdjustHandles="1" noChangeArrowheads="1" noChangeShapeType="1" noTextEdit="1"/>
              </p:cNvSpPr>
              <p:nvPr/>
            </p:nvSpPr>
            <p:spPr>
              <a:xfrm>
                <a:off x="722377" y="976572"/>
                <a:ext cx="10749630" cy="3972179"/>
              </a:xfrm>
              <a:prstGeom prst="rect">
                <a:avLst/>
              </a:prstGeom>
              <a:blipFill>
                <a:blip r:embed="rId3"/>
                <a:stretch>
                  <a:fillRect l="-1588" r="-1361" b="-4294"/>
                </a:stretch>
              </a:blipFill>
              <a:ln/>
            </p:spPr>
            <p:txBody>
              <a:bodyPr/>
              <a:lstStyle/>
              <a:p>
                <a:r>
                  <a:rPr lang="zh-CN" altLang="en-US">
                    <a:noFill/>
                  </a:rPr>
                  <a:t> </a:t>
                </a:r>
              </a:p>
            </p:txBody>
          </p:sp>
        </mc:Fallback>
      </mc:AlternateContent>
      <p:pic>
        <p:nvPicPr>
          <p:cNvPr id="3" name="QC_6_AS.21_1#b3178d84e?vopoq=1&amp;pid=4a1df22d0&amp;color=0,0,0&amp;tib=255,255,255&amp;iip=18&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801649" y="972000"/>
            <a:ext cx="1700784" cy="89611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C_6_AS.21_1#b3178d84e?vopoq=1&amp;pid=4a1df22d0&amp;color=0,0,0&amp;tib=255,255,255&amp;iip=19&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212621" y="1865826"/>
            <a:ext cx="978408" cy="7680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6_AS.21_1#b3178d84e?vopoq=1&amp;pid=4a1df22d0&amp;color=0,0,0&amp;tib=255,255,255&amp;iip=20&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3778410" y="2636208"/>
            <a:ext cx="3584448" cy="88696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ntr" presetSubtype="0"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par>
                                <p:cTn id="32" presetID="10" presetClass="entr" presetSubtype="0" fill="hold" nodeType="with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34577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6_BD.22_1#82e5c515b?vopoq=1&amp;pid=4a1df22d0&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3_1#82e5c515b.bracket?vopoq=1&amp;pid=4a1df22d0&amp;color=0,0,0&amp;vpa=8&amp;vtp=1"/>
          <p:cNvSpPr/>
          <p:nvPr/>
        </p:nvSpPr>
        <p:spPr>
          <a:xfrm>
            <a:off x="3165539" y="952950"/>
            <a:ext cx="357188"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mc:AlternateContent xmlns:mc="http://schemas.openxmlformats.org/markup-compatibility/2006" xmlns:a14="http://schemas.microsoft.com/office/drawing/2010/main">
        <mc:Choice Requires="a14">
          <p:sp>
            <p:nvSpPr>
              <p:cNvPr id="4" name="QC_6_BD.22_2#82e5c515b.choices?vopoq=1&amp;pid=4a1df22d0&amp;color=0,0,0&amp;vtp=1&amp;bbb=1"/>
              <p:cNvSpPr/>
              <p:nvPr/>
            </p:nvSpPr>
            <p:spPr>
              <a:xfrm>
                <a:off x="722376" y="136747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溶于水能电离出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是离子化合物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受热分解生成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，既破坏了离子键，又破坏了共价键</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He</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都由分子构成，它们中都存在共价键</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.碘晶体受热转变成碘蒸气，吸收的热量用于破坏共价键</a:t>
                </a:r>
                <a:endParaRPr lang="en-US" altLang="zh-CN" sz="2000" dirty="0"/>
              </a:p>
            </p:txBody>
          </p:sp>
        </mc:Choice>
        <mc:Fallback xmlns="">
          <p:sp>
            <p:nvSpPr>
              <p:cNvPr id="4" name="QC_6_BD.22_2#82e5c515b.choices?vopoq=1&amp;pid=4a1df22d0&amp;color=0,0,0&amp;vtp=1&amp;bbb=1"/>
              <p:cNvSpPr>
                <a:spLocks noRot="1" noChangeAspect="1" noMove="1" noResize="1" noEditPoints="1" noAdjustHandles="1" noChangeArrowheads="1" noChangeShapeType="1" noTextEdit="1"/>
              </p:cNvSpPr>
              <p:nvPr/>
            </p:nvSpPr>
            <p:spPr>
              <a:xfrm>
                <a:off x="722376" y="1367477"/>
                <a:ext cx="10753344" cy="1796034"/>
              </a:xfrm>
              <a:prstGeom prst="rect">
                <a:avLst/>
              </a:prstGeom>
              <a:blipFill>
                <a:blip r:embed="rId3"/>
                <a:stretch>
                  <a:fillRect l="-1474"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24_1#82e5c515b?vopoq=1&amp;pid=4a1df22d0&amp;color=0,0,0&amp;vtp=1&amp;bt=1&amp;bbb=1&amp;hb=1"/>
              <p:cNvSpPr/>
              <p:nvPr/>
            </p:nvSpPr>
            <p:spPr>
              <a:xfrm>
                <a:off x="722376" y="972000"/>
                <a:ext cx="10753344" cy="27358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分子内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oMath>
                </a14:m>
                <a:r>
                  <a:rPr lang="en-US" altLang="zh-CN" sz="22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原子间以共价键结合，属于共价化合物，溶于水时共价键被破坏</a:t>
                </a:r>
                <a:r>
                  <a:rPr lang="en-US" altLang="zh-CN" sz="2000" b="0" i="0">
                    <a:solidFill>
                      <a:srgbClr val="000000"/>
                    </a:solidFill>
                    <a:latin typeface="微软雅黑" pitchFamily="34" charset="0"/>
                    <a:ea typeface="微软雅黑" pitchFamily="34" charset="-122"/>
                    <a:cs typeface="微软雅黑" pitchFamily="34" charset="-120"/>
                  </a:rPr>
                  <a:t>，电离出</a:t>
                </a:r>
              </a:p>
              <a:p>
                <a:pPr latinLnBrk="1">
                  <a:lnSpc>
                    <a:spcPts val="3700"/>
                  </a:lnSpc>
                </a:pP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，A错误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是离子化合物</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间是离子键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中原子间是共价键，</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它受热分解生成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时，离子键、共价键都被破坏，B正确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He</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都</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是由分子构成的</a:t>
                </a:r>
                <a:r>
                  <a:rPr lang="en-US" altLang="zh-CN" sz="2000" b="0" i="0" dirty="0">
                    <a:solidFill>
                      <a:srgbClr val="000000"/>
                    </a:solidFill>
                    <a:latin typeface="微软雅黑" pitchFamily="34" charset="0"/>
                    <a:ea typeface="微软雅黑" pitchFamily="34" charset="-122"/>
                    <a:cs typeface="微软雅黑" pitchFamily="34" charset="-120"/>
                  </a:rPr>
                  <a:t>，其中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He</m:t>
                    </m:r>
                  </m:oMath>
                </a14:m>
                <a:r>
                  <a:rPr lang="en-US" altLang="zh-CN" sz="2000" b="0" i="0" dirty="0">
                    <a:solidFill>
                      <a:srgbClr val="000000"/>
                    </a:solidFill>
                    <a:latin typeface="微软雅黑" pitchFamily="34" charset="0"/>
                    <a:ea typeface="微软雅黑" pitchFamily="34" charset="-122"/>
                    <a:cs typeface="微软雅黑" pitchFamily="34" charset="-120"/>
                  </a:rPr>
                  <a:t>是单原子分子，分子内无化学键，而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分子内都存在共价键，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错误；碘晶体是分子晶体，分子间有范德华力，分子内有共价键</a:t>
                </a:r>
                <a:r>
                  <a:rPr lang="en-US" altLang="zh-CN" sz="2000" b="0" i="0">
                    <a:solidFill>
                      <a:srgbClr val="000000"/>
                    </a:solidFill>
                    <a:latin typeface="微软雅黑" pitchFamily="34" charset="0"/>
                    <a:ea typeface="微软雅黑" pitchFamily="34" charset="-122"/>
                    <a:cs typeface="微软雅黑" pitchFamily="34" charset="-120"/>
                  </a:rPr>
                  <a:t>，碘晶体受热变成碘蒸气是物</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理变化</a:t>
                </a:r>
                <a:r>
                  <a:rPr lang="en-US" altLang="zh-CN" sz="2000" b="0" i="0" dirty="0">
                    <a:solidFill>
                      <a:srgbClr val="000000"/>
                    </a:solidFill>
                    <a:latin typeface="微软雅黑" pitchFamily="34" charset="0"/>
                    <a:ea typeface="微软雅黑" pitchFamily="34" charset="-122"/>
                    <a:cs typeface="微软雅黑" pitchFamily="34" charset="-120"/>
                  </a:rPr>
                  <a:t>，吸收的热量用于克服碘分子间的范德华力，D错误。</a:t>
                </a:r>
                <a:endParaRPr lang="en-US" altLang="zh-CN" sz="2200" dirty="0"/>
              </a:p>
            </p:txBody>
          </p:sp>
        </mc:Choice>
        <mc:Fallback xmlns="">
          <p:sp>
            <p:nvSpPr>
              <p:cNvPr id="2" name="QC_6_AS.24_1#82e5c515b?vopoq=1&amp;pid=4a1df22d0&amp;color=0,0,0&amp;vtp=1&amp;bt=1&amp;bbb=1&amp;hb=1"/>
              <p:cNvSpPr>
                <a:spLocks noRot="1" noChangeAspect="1" noMove="1" noResize="1" noEditPoints="1" noAdjustHandles="1" noChangeArrowheads="1" noChangeShapeType="1" noTextEdit="1"/>
              </p:cNvSpPr>
              <p:nvPr/>
            </p:nvSpPr>
            <p:spPr>
              <a:xfrm>
                <a:off x="722376" y="972000"/>
                <a:ext cx="10753344" cy="2735834"/>
              </a:xfrm>
              <a:prstGeom prst="rect">
                <a:avLst/>
              </a:prstGeom>
              <a:blipFill>
                <a:blip r:embed="rId3"/>
                <a:stretch>
                  <a:fillRect l="-1587" r="-1190" b="-556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86738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25_1#962aa986f?sp=1&amp;vopoq=1&amp;pid=4a1df22d0&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5.意大利罗马大学的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Fulvio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Cacace</m:t>
                    </m:r>
                  </m:oMath>
                </a14:m>
                <a:r>
                  <a:rPr lang="en-US" altLang="zh-CN" sz="2000" b="0" i="0" dirty="0">
                    <a:solidFill>
                      <a:srgbClr val="000000"/>
                    </a:solidFill>
                    <a:latin typeface="微软雅黑" pitchFamily="34" charset="0"/>
                    <a:ea typeface="微软雅黑" pitchFamily="34" charset="-122"/>
                    <a:cs typeface="微软雅黑" pitchFamily="34" charset="-120"/>
                  </a:rPr>
                  <a:t>等人发现了极具研究意义的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气体分子。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分子结构如图所示，</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6_BD.25_1#962aa986f?sp=1&amp;vopoq=1&amp;pid=4a1df22d0&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a:blip r:embed="rId3"/>
                <a:stretch>
                  <a:fillRect l="-1474" r="-3005" b="-17986"/>
                </a:stretch>
              </a:blipFill>
              <a:ln/>
            </p:spPr>
            <p:txBody>
              <a:bodyPr/>
              <a:lstStyle/>
              <a:p>
                <a:r>
                  <a:rPr lang="zh-CN" altLang="en-US">
                    <a:noFill/>
                  </a:rPr>
                  <a:t> </a:t>
                </a:r>
              </a:p>
            </p:txBody>
          </p:sp>
        </mc:Fallback>
      </mc:AlternateContent>
      <p:sp>
        <p:nvSpPr>
          <p:cNvPr id="3" name="QC_6_AN.26_1#962aa986f.bracket?vopoq=1&amp;pid=4a1df22d0&amp;color=0,0,0&amp;vpa=9&amp;vtp=1"/>
          <p:cNvSpPr/>
          <p:nvPr/>
        </p:nvSpPr>
        <p:spPr>
          <a:xfrm>
            <a:off x="2954401" y="1410150"/>
            <a:ext cx="357188"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6_BD.25_2#962aa986f?htil=2&amp;vopoq=1&amp;pid=4a1df22d0&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523271" y="1947613"/>
            <a:ext cx="1115568" cy="99669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6_BD.25_3#962aa986f.choices?htil=2&amp;vopoq=1&amp;pid=4a1df22d0&amp;color=0,0,0&amp;vtp=1&amp;bbb=1"/>
              <p:cNvSpPr/>
              <p:nvPr/>
            </p:nvSpPr>
            <p:spPr>
              <a:xfrm>
                <a:off x="722376" y="1820613"/>
                <a:ext cx="9500616" cy="843153"/>
              </a:xfrm>
              <a:prstGeom prst="rect">
                <a:avLst/>
              </a:prstGeom>
              <a:noFill/>
              <a:ln/>
            </p:spPr>
            <p:txBody>
              <a:bodyPr wrap="none" lIns="0" tIns="0" rIns="0" bIns="0" rtlCol="0" anchor="t"/>
              <a:lstStyle/>
              <a:p>
                <a:pPr latinLnBrk="1">
                  <a:lnSpc>
                    <a:spcPts val="3600"/>
                  </a:lnSpc>
                  <a:tabLst>
                    <a:tab pos="4858258" algn="l"/>
                  </a:tabLst>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a:solidFill>
                      <a:srgbClr val="000000"/>
                    </a:solidFill>
                    <a:latin typeface="微软雅黑" pitchFamily="34" charset="0"/>
                    <a:ea typeface="微软雅黑" pitchFamily="34" charset="-122"/>
                    <a:cs typeface="微软雅黑" pitchFamily="34" charset="-120"/>
                  </a:rPr>
                  <a:t>分子属于一种新型的化合物</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分子中只含有非极性键</a:t>
                </a:r>
                <a:endParaRPr lang="en-US" altLang="zh-CN" sz="2000" dirty="0"/>
              </a:p>
              <a:p>
                <a:pPr latinLnBrk="1">
                  <a:lnSpc>
                    <a:spcPts val="3400"/>
                  </a:lnSpc>
                  <a:tabLst>
                    <a:tab pos="4858258"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分子所含共价键数为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分子中只含有极性键</a:t>
                </a:r>
                <a:endParaRPr lang="en-US" altLang="zh-CN" sz="2000" dirty="0"/>
              </a:p>
            </p:txBody>
          </p:sp>
        </mc:Choice>
        <mc:Fallback xmlns="">
          <p:sp>
            <p:nvSpPr>
              <p:cNvPr id="5" name="QC_6_BD.25_3#962aa986f.choices?htil=2&amp;vopoq=1&amp;pid=4a1df22d0&amp;color=0,0,0&amp;vtp=1&amp;bbb=1"/>
              <p:cNvSpPr>
                <a:spLocks noRot="1" noChangeAspect="1" noMove="1" noResize="1" noEditPoints="1" noAdjustHandles="1" noChangeArrowheads="1" noChangeShapeType="1" noTextEdit="1"/>
              </p:cNvSpPr>
              <p:nvPr/>
            </p:nvSpPr>
            <p:spPr>
              <a:xfrm>
                <a:off x="722376" y="1820613"/>
                <a:ext cx="9500616" cy="843153"/>
              </a:xfrm>
              <a:prstGeom prst="rect">
                <a:avLst/>
              </a:prstGeom>
              <a:blipFill>
                <a:blip r:embed="rId5"/>
                <a:stretch>
                  <a:fillRect l="-1669" b="-1811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27_1#962aa986f?vopoq=1&amp;pid=4a1df22d0&amp;color=0,0,0&amp;vtp=1&amp;bt=1&amp;bbb=1&amp;hb=1"/>
              <p:cNvSpPr/>
              <p:nvPr/>
            </p:nvSpPr>
            <p:spPr>
              <a:xfrm>
                <a:off x="722376" y="972000"/>
                <a:ext cx="10753344" cy="936879"/>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是只由</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oMath>
                </a14:m>
                <a:r>
                  <a:rPr lang="en-US" altLang="zh-CN" sz="2000" b="0" i="0" dirty="0">
                    <a:solidFill>
                      <a:srgbClr val="000000"/>
                    </a:solidFill>
                    <a:latin typeface="微软雅黑" pitchFamily="34" charset="0"/>
                    <a:ea typeface="微软雅黑" pitchFamily="34" charset="-122"/>
                    <a:cs typeface="微软雅黑" pitchFamily="34" charset="-120"/>
                  </a:rPr>
                  <a:t>元素组成的纯净物，属于单质，A错误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分子中只含</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非极性键，B</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错误；1个</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分子中含6个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oMath>
                </a14:m>
                <a:r>
                  <a:rPr lang="en-US" altLang="zh-CN" sz="2000" b="0" i="0" dirty="0">
                    <a:solidFill>
                      <a:srgbClr val="000000"/>
                    </a:solidFill>
                    <a:latin typeface="微软雅黑" pitchFamily="34" charset="0"/>
                    <a:ea typeface="微软雅黑" pitchFamily="34" charset="-122"/>
                    <a:cs typeface="微软雅黑" pitchFamily="34" charset="-120"/>
                  </a:rPr>
                  <a:t>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分子中含共价键数为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2200" dirty="0"/>
              </a:p>
            </p:txBody>
          </p:sp>
        </mc:Choice>
        <mc:Fallback xmlns="">
          <p:sp>
            <p:nvSpPr>
              <p:cNvPr id="2" name="QC_6_AS.27_1#962aa986f?vopoq=1&amp;pid=4a1df22d0&amp;color=0,0,0&amp;vtp=1&amp;bt=1&amp;bbb=1&amp;hb=1"/>
              <p:cNvSpPr>
                <a:spLocks noRot="1" noChangeAspect="1" noMove="1" noResize="1" noEditPoints="1" noAdjustHandles="1" noChangeArrowheads="1" noChangeShapeType="1" noTextEdit="1"/>
              </p:cNvSpPr>
              <p:nvPr/>
            </p:nvSpPr>
            <p:spPr>
              <a:xfrm>
                <a:off x="722376" y="972000"/>
                <a:ext cx="10753344" cy="936879"/>
              </a:xfrm>
              <a:prstGeom prst="rect">
                <a:avLst/>
              </a:prstGeom>
              <a:blipFill>
                <a:blip r:embed="rId3"/>
                <a:stretch>
                  <a:fillRect l="-1587" r="-2381" b="-1818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13951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28_1#7d3556836?sp=1&amp;vopoq=1&amp;pid=4a1df22d0&amp;color=0,0,0&amp;vtp=1&amp;bt=1&amp;bbb=1"/>
              <p:cNvSpPr/>
              <p:nvPr/>
            </p:nvSpPr>
            <p:spPr>
              <a:xfrm>
                <a:off x="722376" y="972000"/>
                <a:ext cx="10753344" cy="1751902"/>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[甘肃兰州一中2024高一期末]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按要求完成下列填空。</a:t>
                </a:r>
                <a:endParaRPr lang="en-US" altLang="zh-CN" sz="2000" dirty="0"/>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Ⅰ</a:t>
                </a:r>
                <a:r>
                  <a:rPr lang="en-US" altLang="zh-CN" sz="2000" b="0" i="0" dirty="0">
                    <a:solidFill>
                      <a:srgbClr val="000000"/>
                    </a:solidFill>
                    <a:latin typeface="微软雅黑" pitchFamily="34" charset="0"/>
                    <a:ea typeface="微软雅黑" pitchFamily="34" charset="-122"/>
                    <a:cs typeface="微软雅黑" pitchFamily="34" charset="-120"/>
                  </a:rPr>
                  <a:t>.下列物质：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①</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②</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③</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④</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⑤</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⑥</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⑦</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4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⑧</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2" name="QO_6_BD.28_1#7d3556836?sp=1&amp;vopoq=1&amp;pid=4a1df22d0&amp;color=0,0,0&amp;vtp=1&amp;bt=1&amp;bbb=1"/>
              <p:cNvSpPr>
                <a:spLocks noRot="1" noChangeAspect="1" noMove="1" noResize="1" noEditPoints="1" noAdjustHandles="1" noChangeArrowheads="1" noChangeShapeType="1" noTextEdit="1"/>
              </p:cNvSpPr>
              <p:nvPr/>
            </p:nvSpPr>
            <p:spPr>
              <a:xfrm>
                <a:off x="722376" y="972000"/>
                <a:ext cx="10753344" cy="1751902"/>
              </a:xfrm>
              <a:prstGeom prst="rect">
                <a:avLst/>
              </a:prstGeom>
              <a:blipFill>
                <a:blip r:embed="rId3"/>
                <a:stretch>
                  <a:fillRect l="-1474" b="-6250"/>
                </a:stretch>
              </a:blipFill>
              <a:ln/>
            </p:spPr>
            <p:txBody>
              <a:bodyPr/>
              <a:lstStyle/>
              <a:p>
                <a:r>
                  <a:rPr lang="zh-CN" altLang="en-US">
                    <a:noFill/>
                  </a:rPr>
                  <a:t> </a:t>
                </a:r>
              </a:p>
            </p:txBody>
          </p:sp>
        </mc:Fallback>
      </mc:AlternateContent>
      <p:sp>
        <p:nvSpPr>
          <p:cNvPr id="3" name="QB_7_BD.29_1#bbc217f45?vopoq=1&amp;pid=7d3556836&amp;color=0,0,0&amp;vtp=1&amp;bbb=1"/>
          <p:cNvSpPr/>
          <p:nvPr/>
        </p:nvSpPr>
        <p:spPr>
          <a:xfrm>
            <a:off x="722376" y="2728029"/>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)含有共价键的离子化合物是</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填序号，下同)。</a:t>
            </a:r>
            <a:endParaRPr lang="en-US" altLang="zh-CN" sz="2000" dirty="0"/>
          </a:p>
        </p:txBody>
      </p:sp>
      <p:sp>
        <p:nvSpPr>
          <p:cNvPr id="4" name="QB_7_AN.30_1#bbc217f45.blank?vopoq=1&amp;pid=7d3556836&amp;color=0,0,0&amp;vpa=10&amp;vtp=1&amp;bbb=1"/>
          <p:cNvSpPr/>
          <p:nvPr/>
        </p:nvSpPr>
        <p:spPr>
          <a:xfrm>
            <a:off x="4097401" y="2708979"/>
            <a:ext cx="1200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③④⑥⑧</a:t>
            </a:r>
            <a:endParaRPr lang="en-US" altLang="zh-CN" sz="2000" dirty="0"/>
          </a:p>
        </p:txBody>
      </p:sp>
      <mc:AlternateContent xmlns:mc="http://schemas.openxmlformats.org/markup-compatibility/2006" xmlns:a14="http://schemas.microsoft.com/office/drawing/2010/main">
        <mc:Choice Requires="a14">
          <p:sp>
            <p:nvSpPr>
              <p:cNvPr id="5" name="QB_7_AS.31_1#bbc217f45?vopoq=1&amp;pid=7d3556836&amp;color=0,0,0&amp;vtp=1&amp;bbb=1&amp;hb=1"/>
              <p:cNvSpPr/>
              <p:nvPr/>
            </p:nvSpPr>
            <p:spPr>
              <a:xfrm>
                <a:off x="722376" y="3115379"/>
                <a:ext cx="10753344" cy="1444879"/>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中</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之间形成离子键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oMath>
                </a14:m>
                <a:r>
                  <a:rPr lang="en-US" altLang="zh-CN" sz="2000" b="0" i="0" dirty="0">
                    <a:solidFill>
                      <a:srgbClr val="000000"/>
                    </a:solidFill>
                    <a:latin typeface="微软雅黑" pitchFamily="34" charset="0"/>
                    <a:ea typeface="微软雅黑" pitchFamily="34" charset="-122"/>
                    <a:cs typeface="微软雅黑" pitchFamily="34" charset="-120"/>
                  </a:rPr>
                  <a:t>之间形成共价键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之间形成</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离子键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之间形成共价键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oMath>
                </a14:m>
                <a:r>
                  <a:rPr lang="en-US" altLang="zh-CN" sz="2000" b="0" i="0" dirty="0">
                    <a:solidFill>
                      <a:srgbClr val="000000"/>
                    </a:solidFill>
                    <a:latin typeface="微软雅黑" pitchFamily="34" charset="0"/>
                    <a:ea typeface="微软雅黑" pitchFamily="34" charset="-122"/>
                    <a:cs typeface="微软雅黑" pitchFamily="34" charset="-120"/>
                  </a:rPr>
                  <a:t>中</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之间形成离子键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之间形成共价键</a:t>
                </a:r>
                <a:r>
                  <a:rPr lang="en-US" altLang="zh-CN" sz="2200" b="0" i="0">
                    <a:solidFill>
                      <a:srgbClr val="000000"/>
                    </a:solidFill>
                    <a:latin typeface="微软雅黑" pitchFamily="34" charset="0"/>
                    <a:ea typeface="微软雅黑" pitchFamily="34" charset="-122"/>
                    <a:cs typeface="微软雅黑" pitchFamily="34" charset="-120"/>
                  </a:rPr>
                  <a:t>；</a:t>
                </a:r>
              </a:p>
              <a:p>
                <a:pPr latinLnBrk="1">
                  <a:lnSpc>
                    <a:spcPts val="38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之间形成离子键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2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之间形成共价键。</a:t>
                </a:r>
                <a:endParaRPr lang="en-US" altLang="zh-CN" sz="2200" dirty="0"/>
              </a:p>
            </p:txBody>
          </p:sp>
        </mc:Choice>
        <mc:Fallback xmlns="">
          <p:sp>
            <p:nvSpPr>
              <p:cNvPr id="5" name="QB_7_AS.31_1#bbc217f45?vopoq=1&amp;pid=7d3556836&amp;color=0,0,0&amp;vtp=1&amp;bbb=1&amp;hb=1"/>
              <p:cNvSpPr>
                <a:spLocks noRot="1" noChangeAspect="1" noMove="1" noResize="1" noEditPoints="1" noAdjustHandles="1" noChangeArrowheads="1" noChangeShapeType="1" noTextEdit="1"/>
              </p:cNvSpPr>
              <p:nvPr/>
            </p:nvSpPr>
            <p:spPr>
              <a:xfrm>
                <a:off x="722376" y="3115379"/>
                <a:ext cx="10753344" cy="1444879"/>
              </a:xfrm>
              <a:prstGeom prst="rect">
                <a:avLst/>
              </a:prstGeom>
              <a:blipFill>
                <a:blip r:embed="rId4"/>
                <a:stretch>
                  <a:fillRect l="-1587" r="-113" b="-1181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B_7_BD.32_1#1b0f7d942?vopoq=1&amp;pid=7d3556836&amp;color=0,0,0&amp;vtp=1&amp;bt=1&amp;bbb=1"/>
          <p:cNvSpPr/>
          <p:nvPr/>
        </p:nvSpPr>
        <p:spPr>
          <a:xfrm>
            <a:off x="722376" y="10101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)属于共价化合物是</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7_AN.33_1#1b0f7d942.blank?vopoq=1&amp;pid=7d3556836&amp;color=0,0,0&amp;vpa=11&amp;vtp=1&amp;bbb=1"/>
          <p:cNvSpPr/>
          <p:nvPr/>
        </p:nvSpPr>
        <p:spPr>
          <a:xfrm>
            <a:off x="3081401" y="952950"/>
            <a:ext cx="946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②⑤⑦</a:t>
            </a:r>
            <a:endParaRPr lang="en-US" altLang="zh-CN" sz="2000" dirty="0"/>
          </a:p>
        </p:txBody>
      </p:sp>
      <mc:AlternateContent xmlns:mc="http://schemas.openxmlformats.org/markup-compatibility/2006" xmlns:a14="http://schemas.microsoft.com/office/drawing/2010/main">
        <mc:Choice Requires="a14">
          <p:sp>
            <p:nvSpPr>
              <p:cNvPr id="4" name="QB_7_AS.34_1#1b0f7d942?vopoq=1&amp;pid=7d3556836&amp;color=0,0,0&amp;vtp=1&amp;bbb=1&amp;hb=1"/>
              <p:cNvSpPr/>
              <p:nvPr/>
            </p:nvSpPr>
            <p:spPr>
              <a:xfrm>
                <a:off x="722376" y="1405577"/>
                <a:ext cx="10753344" cy="936879"/>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之间形成共价键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中C与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之间形成共价键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2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之间形成</a:t>
                </a: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共价键</a:t>
                </a:r>
                <a:r>
                  <a:rPr lang="en-US" altLang="zh-CN" sz="20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均为共价化合物。</a:t>
                </a:r>
                <a:endParaRPr lang="en-US" altLang="zh-CN" sz="2200" dirty="0"/>
              </a:p>
            </p:txBody>
          </p:sp>
        </mc:Choice>
        <mc:Fallback xmlns="">
          <p:sp>
            <p:nvSpPr>
              <p:cNvPr id="4" name="QB_7_AS.34_1#1b0f7d942?vopoq=1&amp;pid=7d3556836&amp;color=0,0,0&amp;vtp=1&amp;bbb=1&amp;hb=1"/>
              <p:cNvSpPr>
                <a:spLocks noRot="1" noChangeAspect="1" noMove="1" noResize="1" noEditPoints="1" noAdjustHandles="1" noChangeArrowheads="1" noChangeShapeType="1" noTextEdit="1"/>
              </p:cNvSpPr>
              <p:nvPr/>
            </p:nvSpPr>
            <p:spPr>
              <a:xfrm>
                <a:off x="722376" y="1405577"/>
                <a:ext cx="10753344" cy="936879"/>
              </a:xfrm>
              <a:prstGeom prst="rect">
                <a:avLst/>
              </a:prstGeom>
              <a:blipFill>
                <a:blip r:embed="rId3"/>
                <a:stretch>
                  <a:fillRect l="-1587" r="-1190" b="-1895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9c5e6abfc?sp=1&amp;pid=4a17685bb&amp;color=0,0,0&amp;vtp=1&amp;bt=1&amp;bbb=1"/>
              <p:cNvSpPr/>
              <p:nvPr/>
            </p:nvSpPr>
            <p:spPr>
              <a:xfrm>
                <a:off x="722376" y="972000"/>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2.离子化合物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由离子键构成的化合物叫做离子化合物</a:t>
                </a:r>
                <a:r>
                  <a:rPr lang="en-US" altLang="zh-CN" sz="2000" b="0" i="0" dirty="0">
                    <a:solidFill>
                      <a:srgbClr val="000000"/>
                    </a:solidFill>
                    <a:latin typeface="微软雅黑" pitchFamily="34" charset="0"/>
                    <a:ea typeface="微软雅黑" pitchFamily="34" charset="-122"/>
                    <a:cs typeface="微软雅黑" pitchFamily="34" charset="-120"/>
                  </a:rPr>
                  <a:t>。如</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等均为离子化合物。</a:t>
                </a:r>
                <a:endParaRPr lang="en-US" altLang="zh-CN" sz="2000" dirty="0"/>
              </a:p>
              <a:p>
                <a:pPr latinLnBrk="1">
                  <a:lnSpc>
                    <a:spcPts val="3700"/>
                  </a:lnSpc>
                </a:pPr>
                <a:r>
                  <a:rPr lang="en-US" altLang="zh-CN" sz="2000" b="1" i="0">
                    <a:solidFill>
                      <a:srgbClr val="639319"/>
                    </a:solidFill>
                    <a:latin typeface="微软雅黑" pitchFamily="34" charset="0"/>
                    <a:ea typeface="微软雅黑" pitchFamily="34" charset="-122"/>
                    <a:cs typeface="微软雅黑" pitchFamily="34" charset="-120"/>
                  </a:rPr>
                  <a:t>【</a:t>
                </a:r>
                <a:r>
                  <a:rPr lang="en-US" altLang="zh-CN" sz="2000" b="1" i="0" dirty="0">
                    <a:solidFill>
                      <a:srgbClr val="639319"/>
                    </a:solidFill>
                    <a:latin typeface="微软雅黑" pitchFamily="34" charset="0"/>
                    <a:ea typeface="微软雅黑" pitchFamily="34" charset="-122"/>
                    <a:cs typeface="微软雅黑" pitchFamily="34" charset="-120"/>
                  </a:rPr>
                  <a:t>划重点】</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含有离子键的化合物一定是离子化合物</a:t>
                </a:r>
                <a:r>
                  <a:rPr lang="en-US" altLang="zh-CN" sz="2000" b="0" i="0" dirty="0">
                    <a:solidFill>
                      <a:srgbClr val="000000"/>
                    </a:solidFill>
                    <a:latin typeface="微软雅黑" pitchFamily="34" charset="0"/>
                    <a:ea typeface="微软雅黑" pitchFamily="34" charset="-122"/>
                    <a:cs typeface="微软雅黑" pitchFamily="34" charset="-120"/>
                  </a:rPr>
                  <a:t>，离子化合物中可能含有共价键。</a:t>
                </a:r>
                <a:endParaRPr lang="en-US" altLang="zh-CN" sz="2000" dirty="0"/>
              </a:p>
            </p:txBody>
          </p:sp>
        </mc:Choice>
        <mc:Fallback xmlns="">
          <p:sp>
            <p:nvSpPr>
              <p:cNvPr id="2" name="P_6_BD#9c5e6abfc?sp=1&amp;pid=4a17685bb&amp;color=0,0,0&amp;vtp=1&amp;bt=1&amp;bbb=1"/>
              <p:cNvSpPr>
                <a:spLocks noRot="1" noChangeAspect="1" noMove="1" noResize="1" noEditPoints="1" noAdjustHandles="1" noChangeArrowheads="1" noChangeShapeType="1" noTextEdit="1"/>
              </p:cNvSpPr>
              <p:nvPr/>
            </p:nvSpPr>
            <p:spPr>
              <a:xfrm>
                <a:off x="722376" y="972000"/>
                <a:ext cx="10753344" cy="1796034"/>
              </a:xfrm>
              <a:prstGeom prst="rect">
                <a:avLst/>
              </a:prstGeom>
              <a:blipFill>
                <a:blip r:embed="rId3"/>
                <a:stretch>
                  <a:fillRect l="-1474" b="-8475"/>
                </a:stretch>
              </a:blipFill>
              <a:ln/>
            </p:spPr>
            <p:txBody>
              <a:bodyPr/>
              <a:lstStyle/>
              <a:p>
                <a:r>
                  <a:rPr lang="zh-CN" altLang="en-US">
                    <a:noFill/>
                  </a:rPr>
                  <a:t> </a:t>
                </a:r>
              </a:p>
            </p:txBody>
          </p:sp>
        </mc:Fallback>
      </mc:AlternateContent>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B_7_BD.35_1#6fb8c4d55?vopoq=1&amp;pid=7d3556836&amp;color=0,0,0&amp;vtp=1&amp;bt=1&amp;bbb=1"/>
          <p:cNvSpPr/>
          <p:nvPr/>
        </p:nvSpPr>
        <p:spPr>
          <a:xfrm>
            <a:off x="722376" y="10101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)只含有非极性键的物质是</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7_AN.36_1#6fb8c4d55.blank?vopoq=1&amp;pid=7d3556836&amp;color=0,0,0&amp;vpa=12&amp;vtp=1"/>
          <p:cNvSpPr/>
          <p:nvPr/>
        </p:nvSpPr>
        <p:spPr>
          <a:xfrm>
            <a:off x="3843401" y="952950"/>
            <a:ext cx="438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①</a:t>
            </a:r>
            <a:endParaRPr lang="en-US" altLang="zh-CN" sz="2000" dirty="0"/>
          </a:p>
        </p:txBody>
      </p:sp>
      <mc:AlternateContent xmlns:mc="http://schemas.openxmlformats.org/markup-compatibility/2006" xmlns:a14="http://schemas.microsoft.com/office/drawing/2010/main">
        <mc:Choice Requires="a14">
          <p:sp>
            <p:nvSpPr>
              <p:cNvPr id="4" name="QB_7_AS.37_1#6fb8c4d55?vopoq=1&amp;pid=7d3556836&amp;color=0,0,0&amp;vtp=1&amp;bbb=1"/>
              <p:cNvSpPr/>
              <p:nvPr/>
            </p:nvSpPr>
            <p:spPr>
              <a:xfrm>
                <a:off x="722376" y="1405577"/>
                <a:ext cx="10753344" cy="42526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同种元素原子之间形成的共价键为非极性键，</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之间为非极性键。</a:t>
                </a:r>
                <a:endParaRPr lang="en-US" altLang="zh-CN" sz="2200" dirty="0"/>
              </a:p>
            </p:txBody>
          </p:sp>
        </mc:Choice>
        <mc:Fallback xmlns="">
          <p:sp>
            <p:nvSpPr>
              <p:cNvPr id="4" name="QB_7_AS.37_1#6fb8c4d55?vopoq=1&amp;pid=7d3556836&amp;color=0,0,0&amp;vtp=1&amp;bbb=1"/>
              <p:cNvSpPr>
                <a:spLocks noRot="1" noChangeAspect="1" noMove="1" noResize="1" noEditPoints="1" noAdjustHandles="1" noChangeArrowheads="1" noChangeShapeType="1" noTextEdit="1"/>
              </p:cNvSpPr>
              <p:nvPr/>
            </p:nvSpPr>
            <p:spPr>
              <a:xfrm>
                <a:off x="722376" y="1405577"/>
                <a:ext cx="10753344" cy="425260"/>
              </a:xfrm>
              <a:prstGeom prst="rect">
                <a:avLst/>
              </a:prstGeom>
              <a:blipFill>
                <a:blip r:embed="rId3"/>
                <a:stretch>
                  <a:fillRect l="-1587" b="-4202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B_7_BD.38_1#e251561d0?vopoq=1&amp;pid=7d3556836&amp;color=0,0,0&amp;mp=1&amp;vtp=1&amp;bt=1&amp;bbb=1"/>
          <p:cNvSpPr/>
          <p:nvPr/>
        </p:nvSpPr>
        <p:spPr>
          <a:xfrm>
            <a:off x="722376" y="972000"/>
            <a:ext cx="10753344" cy="741871"/>
          </a:xfrm>
          <a:prstGeom prst="rect">
            <a:avLst/>
          </a:prstGeom>
          <a:noFill/>
          <a:ln/>
        </p:spPr>
        <p:txBody>
          <a:bodyPr wrap="none" lIns="0" tIns="0" rIns="0" bIns="0" rtlCol="0" anchor="t"/>
          <a:lstStyle/>
          <a:p>
            <a:pPr algn="l" latinLnBrk="1">
              <a:lnSpc>
                <a:spcPts val="69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err="1">
                <a:solidFill>
                  <a:srgbClr val="000000"/>
                </a:solidFill>
                <a:latin typeface="微软雅黑" pitchFamily="34" charset="0"/>
                <a:ea typeface="微软雅黑" pitchFamily="34" charset="-122"/>
                <a:cs typeface="微软雅黑" pitchFamily="34" charset="-120"/>
              </a:rPr>
              <a:t>写出①</a:t>
            </a:r>
            <a:r>
              <a:rPr lang="en-US" altLang="zh-CN" sz="2000" b="0" i="0" err="1">
                <a:solidFill>
                  <a:srgbClr val="000000"/>
                </a:solidFill>
                <a:latin typeface="微软雅黑" pitchFamily="34" charset="0"/>
                <a:ea typeface="微软雅黑" pitchFamily="34" charset="-122"/>
                <a:cs typeface="微软雅黑" pitchFamily="34" charset="-120"/>
              </a:rPr>
              <a:t>的结构式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微软雅黑" pitchFamily="34" charset="-122"/>
                <a:cs typeface="微软雅黑" pitchFamily="34" charset="-120"/>
              </a:rPr>
              <a:t>写出⑥</a:t>
            </a:r>
            <a:r>
              <a:rPr lang="en-US" altLang="zh-CN" sz="2000" b="0" i="0" err="1">
                <a:solidFill>
                  <a:srgbClr val="000000"/>
                </a:solidFill>
                <a:latin typeface="微软雅黑" pitchFamily="34" charset="0"/>
                <a:ea typeface="微软雅黑" pitchFamily="34" charset="-122"/>
                <a:cs typeface="微软雅黑" pitchFamily="34" charset="-120"/>
              </a:rPr>
              <a:t>的电子式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i="0">
                <a:solidFill>
                  <a:srgbClr val="000000"/>
                </a:solidFill>
                <a:latin typeface="SimSun" panose="02010600030101010101" pitchFamily="2" charset="-122"/>
                <a:ea typeface="微软雅黑" pitchFamily="34" charset="-122"/>
                <a:cs typeface="微软雅黑" pitchFamily="34" charset="-120"/>
              </a:rPr>
              <a:t>_</a:t>
            </a:r>
            <a:r>
              <a:rPr lang="en-US" altLang="zh-CN" sz="3950" b="1" i="0" u="sng" kern="0" spc="-99900">
                <a:solidFill>
                  <a:srgbClr val="FF00FF"/>
                </a:solidFill>
                <a:latin typeface="SimSun" panose="02010600030101010101" pitchFamily="2" charset="-122"/>
                <a:ea typeface="微软雅黑" pitchFamily="34" charset="-122"/>
                <a:cs typeface="微软雅黑" pitchFamily="34" charset="-120"/>
              </a:rPr>
              <a:t> </a:t>
            </a:r>
            <a:r>
              <a:rPr lang="en-US" altLang="zh-CN" sz="2000" i="0" dirty="0">
                <a:solidFill>
                  <a:srgbClr val="000000"/>
                </a:solidFill>
                <a:latin typeface="SimSun" pitchFamily="34" charset="0"/>
                <a:ea typeface="SimSun" pitchFamily="34" charset="-122"/>
                <a:cs typeface="SimSun" pitchFamily="34" charset="-120"/>
              </a:rPr>
              <a:t>____________</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3" name="QB_7_AN.39_1#e251561d0.blank?vopoq=1&amp;pid=7d3556836&amp;color=0,0,0&amp;mp=1&amp;vpa=13&amp;vtp=1&amp;bbb=1"/>
              <p:cNvSpPr/>
              <p:nvPr/>
            </p:nvSpPr>
            <p:spPr>
              <a:xfrm>
                <a:off x="3108389" y="1341061"/>
                <a:ext cx="814197" cy="285052"/>
              </a:xfrm>
              <a:prstGeom prst="rect">
                <a:avLst/>
              </a:prstGeom>
              <a:noFill/>
              <a:ln/>
            </p:spPr>
            <p:txBody>
              <a:bodyPr wrap="none" lIns="0" tIns="0" rIns="0" bIns="0" rtlCol="0" anchor="t"/>
              <a:lstStyle/>
              <a:p>
                <a:pPr algn="ctr" latinLnBrk="1">
                  <a:lnSpc>
                    <a:spcPts val="24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𝐍</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𝐍</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7_AN.39_1#e251561d0.blank?vopoq=1&amp;pid=7d3556836&amp;color=0,0,0&amp;mp=1&amp;vpa=13&amp;vtp=1&amp;bbb=1"/>
              <p:cNvSpPr>
                <a:spLocks noRot="1" noChangeAspect="1" noMove="1" noResize="1" noEditPoints="1" noAdjustHandles="1" noChangeArrowheads="1" noChangeShapeType="1" noTextEdit="1"/>
              </p:cNvSpPr>
              <p:nvPr/>
            </p:nvSpPr>
            <p:spPr>
              <a:xfrm>
                <a:off x="3108389" y="1341061"/>
                <a:ext cx="814197" cy="285052"/>
              </a:xfrm>
              <a:prstGeom prst="rect">
                <a:avLst/>
              </a:prstGeom>
              <a:blipFill>
                <a:blip r:embed="rId3"/>
                <a:stretch>
                  <a:fillRect l="-3008" r="-3008" b="-10638"/>
                </a:stretch>
              </a:blipFill>
              <a:ln/>
            </p:spPr>
            <p:txBody>
              <a:bodyPr/>
              <a:lstStyle/>
              <a:p>
                <a:r>
                  <a:rPr lang="zh-CN" altLang="en-US">
                    <a:noFill/>
                  </a:rPr>
                  <a:t> </a:t>
                </a:r>
              </a:p>
            </p:txBody>
          </p:sp>
        </mc:Fallback>
      </mc:AlternateContent>
      <p:pic>
        <p:nvPicPr>
          <p:cNvPr id="5" name="QB_7_AN.41_1#e251561d0?vopoq=1&amp;pid=7d3556836&amp;color=0,0,0&amp;mp=1&amp;tib=255,255,255&amp;iip=2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284976" y="1055311"/>
            <a:ext cx="1435608" cy="60350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6" name="QB_7_AS.42_1#e251561d0?vopoq=1&amp;pid=7d3556836&amp;color=0,0,0&amp;vtp=1&amp;bbb=1"/>
              <p:cNvSpPr/>
              <p:nvPr/>
            </p:nvSpPr>
            <p:spPr>
              <a:xfrm>
                <a:off x="722377" y="1718061"/>
                <a:ext cx="10749631" cy="696341"/>
              </a:xfrm>
              <a:prstGeom prst="rect">
                <a:avLst/>
              </a:prstGeom>
              <a:noFill/>
              <a:ln/>
            </p:spPr>
            <p:txBody>
              <a:bodyPr wrap="none" lIns="0" tIns="0" rIns="0" bIns="0" rtlCol="0" anchor="t"/>
              <a:lstStyle/>
              <a:p>
                <a:pPr algn="l" latinLnBrk="1">
                  <a:lnSpc>
                    <a:spcPts val="62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的结构式为</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为离子化合物</a:t>
                </a:r>
                <a:r>
                  <a:rPr lang="en-US" altLang="zh-CN" sz="2000" b="0" i="0">
                    <a:solidFill>
                      <a:srgbClr val="000000"/>
                    </a:solidFill>
                    <a:latin typeface="微软雅黑" pitchFamily="34" charset="0"/>
                    <a:ea typeface="微软雅黑" pitchFamily="34" charset="-122"/>
                    <a:cs typeface="微软雅黑" pitchFamily="34" charset="-120"/>
                  </a:rPr>
                  <a:t>，电子式为</a:t>
                </a:r>
                <a:r>
                  <a:rPr lang="en-US" altLang="zh-CN" sz="35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6" name="QB_7_AS.42_1#e251561d0?vopoq=1&amp;pid=7d3556836&amp;color=0,0,0&amp;vtp=1&amp;bbb=1"/>
              <p:cNvSpPr>
                <a:spLocks noRot="1" noChangeAspect="1" noMove="1" noResize="1" noEditPoints="1" noAdjustHandles="1" noChangeArrowheads="1" noChangeShapeType="1" noTextEdit="1"/>
              </p:cNvSpPr>
              <p:nvPr/>
            </p:nvSpPr>
            <p:spPr>
              <a:xfrm>
                <a:off x="722377" y="1718061"/>
                <a:ext cx="10749631" cy="696341"/>
              </a:xfrm>
              <a:prstGeom prst="rect">
                <a:avLst/>
              </a:prstGeom>
              <a:blipFill>
                <a:blip r:embed="rId5"/>
                <a:stretch>
                  <a:fillRect l="-1588" b="-19298"/>
                </a:stretch>
              </a:blipFill>
              <a:ln/>
            </p:spPr>
            <p:txBody>
              <a:bodyPr/>
              <a:lstStyle/>
              <a:p>
                <a:r>
                  <a:rPr lang="zh-CN" altLang="en-US">
                    <a:noFill/>
                  </a:rPr>
                  <a:t> </a:t>
                </a:r>
              </a:p>
            </p:txBody>
          </p:sp>
        </mc:Fallback>
      </mc:AlternateContent>
      <p:pic>
        <p:nvPicPr>
          <p:cNvPr id="7" name="QB_7_AS.42_1#e251561d0?vopoq=1&amp;pid=7d3556836&amp;color=0,0,0&amp;tib=255,255,255&amp;iip=22&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7405276" y="1719839"/>
            <a:ext cx="1335024"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bg/>
                                          </p:spTgt>
                                        </p:tgtEl>
                                        <p:attrNameLst>
                                          <p:attrName>style.visibility</p:attrName>
                                        </p:attrNameLst>
                                      </p:cBhvr>
                                      <p:to>
                                        <p:strVal val="visible"/>
                                      </p:to>
                                    </p:set>
                                    <p:animEffect transition="in" filter="fade">
                                      <p:cBhvr>
                                        <p:cTn id="20" dur="500"/>
                                        <p:tgtEl>
                                          <p:spTgt spid="6">
                                            <p:bg/>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fade">
                                      <p:cBhvr>
                                        <p:cTn id="23" dur="500"/>
                                        <p:tgtEl>
                                          <p:spTgt spid="6">
                                            <p:txEl>
                                              <p:pRg st="0" end="0"/>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7_BD#6cdf71134?pid=7d3556836&amp;color=0,0,0&amp;vtp=1&amp;bt=1&amp;bbb=1"/>
              <p:cNvSpPr/>
              <p:nvPr/>
            </p:nvSpPr>
            <p:spPr>
              <a:xfrm>
                <a:off x="722376" y="972000"/>
                <a:ext cx="10753344" cy="1782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Ⅱ.下列变化：①蔗糖溶于水</a:t>
                </a:r>
                <a:r>
                  <a:rPr lang="en-US" altLang="zh-CN" sz="20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②</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升华</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烧碱熔化</a:t>
                </a:r>
                <a:r>
                  <a:rPr lang="en-US" altLang="zh-CN" sz="20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④</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2000" b="0" i="0" dirty="0">
                    <a:solidFill>
                      <a:srgbClr val="000000"/>
                    </a:solidFill>
                    <a:latin typeface="微软雅黑" pitchFamily="34" charset="0"/>
                    <a:ea typeface="微软雅黑" pitchFamily="34" charset="-122"/>
                    <a:cs typeface="微软雅黑" pitchFamily="34" charset="-120"/>
                  </a:rPr>
                  <a:t>溶解</a:t>
                </a:r>
                <a:r>
                  <a:rPr lang="en-US" altLang="zh-CN" sz="20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⑤</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溶解</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⑥硫酸氢钾溶于水</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(5)只有离子键被破坏的是</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P_7_BD#6cdf71134?pid=7d3556836&amp;color=0,0,0&amp;vtp=1&amp;bt=1&amp;bbb=1"/>
              <p:cNvSpPr>
                <a:spLocks noRot="1" noChangeAspect="1" noMove="1" noResize="1" noEditPoints="1" noAdjustHandles="1" noChangeArrowheads="1" noChangeShapeType="1" noTextEdit="1"/>
              </p:cNvSpPr>
              <p:nvPr/>
            </p:nvSpPr>
            <p:spPr>
              <a:xfrm>
                <a:off x="722376" y="972000"/>
                <a:ext cx="10753344" cy="1782953"/>
              </a:xfrm>
              <a:prstGeom prst="rect">
                <a:avLst/>
              </a:prstGeom>
              <a:blipFill>
                <a:blip r:embed="rId3"/>
                <a:stretch>
                  <a:fillRect l="-1474" b="-8532"/>
                </a:stretch>
              </a:blipFill>
              <a:ln/>
            </p:spPr>
            <p:txBody>
              <a:bodyPr/>
              <a:lstStyle/>
              <a:p>
                <a:r>
                  <a:rPr lang="zh-CN" altLang="en-US">
                    <a:noFill/>
                  </a:rPr>
                  <a:t> </a:t>
                </a:r>
              </a:p>
            </p:txBody>
          </p:sp>
        </mc:Fallback>
      </mc:AlternateContent>
      <p:sp>
        <p:nvSpPr>
          <p:cNvPr id="4" name="QB_7_AN.44_1#6cdf71134.blank?vopoq=1&amp;pid=7d3556836&amp;color=0,0,0&amp;vpa=15&amp;vtp=1&amp;bbb=1"/>
          <p:cNvSpPr/>
          <p:nvPr/>
        </p:nvSpPr>
        <p:spPr>
          <a:xfrm>
            <a:off x="3589401" y="2311850"/>
            <a:ext cx="692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③④</a:t>
            </a:r>
            <a:endParaRPr lang="en-US" altLang="zh-CN" sz="2000" dirty="0"/>
          </a:p>
        </p:txBody>
      </p:sp>
      <mc:AlternateContent xmlns:mc="http://schemas.openxmlformats.org/markup-compatibility/2006" xmlns:a14="http://schemas.microsoft.com/office/drawing/2010/main">
        <mc:Choice Requires="a14">
          <p:sp>
            <p:nvSpPr>
              <p:cNvPr id="5" name="QB_7_AS.45_1#9f4e72f07?vopoq=1&amp;pid=7d3556836&amp;color=0,0,0&amp;vtp=1&amp;bbb=1"/>
              <p:cNvSpPr/>
              <p:nvPr/>
            </p:nvSpPr>
            <p:spPr>
              <a:xfrm>
                <a:off x="722376" y="2754064"/>
                <a:ext cx="10753344" cy="42526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熔化时</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之间的离子键断裂，</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2000" b="0" i="0" dirty="0">
                    <a:solidFill>
                      <a:srgbClr val="000000"/>
                    </a:solidFill>
                    <a:latin typeface="微软雅黑" pitchFamily="34" charset="0"/>
                    <a:ea typeface="微软雅黑" pitchFamily="34" charset="-122"/>
                    <a:cs typeface="微软雅黑" pitchFamily="34" charset="-120"/>
                  </a:rPr>
                  <a:t>溶解时</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之间的离子键断裂。</a:t>
                </a:r>
                <a:endParaRPr lang="en-US" altLang="zh-CN" sz="2200" dirty="0"/>
              </a:p>
            </p:txBody>
          </p:sp>
        </mc:Choice>
        <mc:Fallback xmlns="">
          <p:sp>
            <p:nvSpPr>
              <p:cNvPr id="5" name="QB_7_AS.45_1#9f4e72f07?vopoq=1&amp;pid=7d3556836&amp;color=0,0,0&amp;vtp=1&amp;bbb=1"/>
              <p:cNvSpPr>
                <a:spLocks noRot="1" noChangeAspect="1" noMove="1" noResize="1" noEditPoints="1" noAdjustHandles="1" noChangeArrowheads="1" noChangeShapeType="1" noTextEdit="1"/>
              </p:cNvSpPr>
              <p:nvPr/>
            </p:nvSpPr>
            <p:spPr>
              <a:xfrm>
                <a:off x="722376" y="2754064"/>
                <a:ext cx="10753344" cy="425260"/>
              </a:xfrm>
              <a:prstGeom prst="rect">
                <a:avLst/>
              </a:prstGeom>
              <a:blipFill>
                <a:blip r:embed="rId4"/>
                <a:stretch>
                  <a:fillRect l="-1587" b="-4000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B_7_BD.46_1#671b4dd10?vopoq=1&amp;pid=7d3556836&amp;color=0,0,0&amp;vtp=1&amp;bt=1&amp;bbb=1"/>
          <p:cNvSpPr/>
          <p:nvPr/>
        </p:nvSpPr>
        <p:spPr>
          <a:xfrm>
            <a:off x="722376" y="10101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a:solidFill>
                  <a:srgbClr val="000000"/>
                </a:solidFill>
                <a:latin typeface="微软雅黑" pitchFamily="34" charset="0"/>
                <a:ea typeface="微软雅黑" pitchFamily="34" charset="-122"/>
                <a:cs typeface="微软雅黑" pitchFamily="34" charset="-120"/>
              </a:rPr>
              <a:t>)只有共价键被破坏的是</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7_AN.47_1#671b4dd10.blank?vopoq=1&amp;pid=7d3556836&amp;color=0,0,0&amp;vpa=16&amp;vtp=1"/>
          <p:cNvSpPr/>
          <p:nvPr/>
        </p:nvSpPr>
        <p:spPr>
          <a:xfrm>
            <a:off x="3589401" y="952950"/>
            <a:ext cx="438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⑤</a:t>
            </a:r>
            <a:endParaRPr lang="en-US" altLang="zh-CN" sz="2000" dirty="0"/>
          </a:p>
        </p:txBody>
      </p:sp>
      <mc:AlternateContent xmlns:mc="http://schemas.openxmlformats.org/markup-compatibility/2006" xmlns:a14="http://schemas.microsoft.com/office/drawing/2010/main">
        <mc:Choice Requires="a14">
          <p:sp>
            <p:nvSpPr>
              <p:cNvPr id="4" name="QB_7_AS.48_1#671b4dd10?vopoq=1&amp;pid=7d3556836&amp;color=0,0,0&amp;vtp=1&amp;bbb=1"/>
              <p:cNvSpPr/>
              <p:nvPr/>
            </p:nvSpPr>
            <p:spPr>
              <a:xfrm>
                <a:off x="722376" y="1405577"/>
                <a:ext cx="10753344" cy="42526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溶解时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之间的共价键断裂。</a:t>
                </a:r>
                <a:endParaRPr lang="en-US" altLang="zh-CN" sz="2200" dirty="0"/>
              </a:p>
            </p:txBody>
          </p:sp>
        </mc:Choice>
        <mc:Fallback xmlns="">
          <p:sp>
            <p:nvSpPr>
              <p:cNvPr id="4" name="QB_7_AS.48_1#671b4dd10?vopoq=1&amp;pid=7d3556836&amp;color=0,0,0&amp;vtp=1&amp;bbb=1"/>
              <p:cNvSpPr>
                <a:spLocks noRot="1" noChangeAspect="1" noMove="1" noResize="1" noEditPoints="1" noAdjustHandles="1" noChangeArrowheads="1" noChangeShapeType="1" noTextEdit="1"/>
              </p:cNvSpPr>
              <p:nvPr/>
            </p:nvSpPr>
            <p:spPr>
              <a:xfrm>
                <a:off x="722376" y="1405577"/>
                <a:ext cx="10753344" cy="425260"/>
              </a:xfrm>
              <a:prstGeom prst="rect">
                <a:avLst/>
              </a:prstGeom>
              <a:blipFill>
                <a:blip r:embed="rId3"/>
                <a:stretch>
                  <a:fillRect l="-1587" b="-4202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B_7_BD.49_1#4acd6c045?vopoq=1&amp;pid=7d3556836&amp;color=0,0,0&amp;vtp=1&amp;bt=1&amp;bbb=1"/>
          <p:cNvSpPr/>
          <p:nvPr/>
        </p:nvSpPr>
        <p:spPr>
          <a:xfrm>
            <a:off x="722376" y="10101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a:solidFill>
                  <a:srgbClr val="000000"/>
                </a:solidFill>
                <a:latin typeface="微软雅黑" pitchFamily="34" charset="0"/>
                <a:ea typeface="微软雅黑" pitchFamily="34" charset="-122"/>
                <a:cs typeface="微软雅黑" pitchFamily="34" charset="-120"/>
              </a:rPr>
              <a:t>)只破坏分子间作用力的是</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7_AN.50_1#4acd6c045.blank?vopoq=1&amp;pid=7d3556836&amp;color=0,0,0&amp;vpa=17&amp;vtp=1&amp;bbb=1"/>
          <p:cNvSpPr/>
          <p:nvPr/>
        </p:nvSpPr>
        <p:spPr>
          <a:xfrm>
            <a:off x="3843401" y="952950"/>
            <a:ext cx="692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①②</a:t>
            </a:r>
            <a:endParaRPr lang="en-US" altLang="zh-CN" sz="2000" dirty="0"/>
          </a:p>
        </p:txBody>
      </p:sp>
      <mc:AlternateContent xmlns:mc="http://schemas.openxmlformats.org/markup-compatibility/2006" xmlns:a14="http://schemas.microsoft.com/office/drawing/2010/main">
        <mc:Choice Requires="a14">
          <p:sp>
            <p:nvSpPr>
              <p:cNvPr id="4" name="QB_7_AS.51_1#4acd6c045?vopoq=1&amp;pid=7d3556836&amp;color=0,0,0&amp;vtp=1&amp;bbb=1&amp;hb=1"/>
              <p:cNvSpPr/>
              <p:nvPr/>
            </p:nvSpPr>
            <p:spPr>
              <a:xfrm>
                <a:off x="722376" y="1405577"/>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、蔗糖分子间均存在分子间作用力</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升华、蔗糖溶于水时其分子间作用力被破坏</a:t>
                </a:r>
                <a:r>
                  <a:rPr lang="en-US" altLang="zh-CN" sz="2000" b="0" i="0">
                    <a:solidFill>
                      <a:srgbClr val="000000"/>
                    </a:solidFill>
                    <a:latin typeface="微软雅黑" pitchFamily="34" charset="0"/>
                    <a:ea typeface="微软雅黑" pitchFamily="34" charset="-122"/>
                    <a:cs typeface="微软雅黑" pitchFamily="34" charset="-120"/>
                  </a:rPr>
                  <a:t>，内</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部化学键不断裂</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Choice>
        <mc:Fallback xmlns="">
          <p:sp>
            <p:nvSpPr>
              <p:cNvPr id="4" name="QB_7_AS.51_1#4acd6c045?vopoq=1&amp;pid=7d3556836&amp;color=0,0,0&amp;vtp=1&amp;bbb=1&amp;hb=1"/>
              <p:cNvSpPr>
                <a:spLocks noRot="1" noChangeAspect="1" noMove="1" noResize="1" noEditPoints="1" noAdjustHandles="1" noChangeArrowheads="1" noChangeShapeType="1" noTextEdit="1"/>
              </p:cNvSpPr>
              <p:nvPr/>
            </p:nvSpPr>
            <p:spPr>
              <a:xfrm>
                <a:off x="722376" y="1405577"/>
                <a:ext cx="10753344" cy="907034"/>
              </a:xfrm>
              <a:prstGeom prst="rect">
                <a:avLst/>
              </a:prstGeom>
              <a:blipFill>
                <a:blip r:embed="rId3"/>
                <a:stretch>
                  <a:fillRect l="-1587" b="-1689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3349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pic>
        <p:nvPicPr>
          <p:cNvPr id="2" name="QC_6_BD.52_1#43a77c6af?htil=3&amp;vopoq=1&amp;pid=8b887f22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845281" y="1063439"/>
            <a:ext cx="2368296" cy="205740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C_6_BD.52_2#43a77c6af?htil=3&amp;sp=1&amp;vopoq=1&amp;pid=8b887f226&amp;color=0,0,0&amp;vtp=1&amp;bt=1&amp;bbb=1&amp;hb=1"/>
              <p:cNvSpPr/>
              <p:nvPr/>
            </p:nvSpPr>
            <p:spPr>
              <a:xfrm>
                <a:off x="722376" y="972000"/>
                <a:ext cx="8247888"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[天津四十七中2024高一检测]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有氧条件下，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在催化剂作用下可被</a:t>
                </a:r>
              </a:p>
              <a:p>
                <a:pPr latinLnBrk="1">
                  <a:lnSpc>
                    <a:spcPts val="34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还原为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，反应机理如图所示。</a:t>
                </a:r>
                <a:r>
                  <a:rPr lang="en-US" altLang="zh-CN" sz="2000" b="0" i="0">
                    <a:solidFill>
                      <a:srgbClr val="000000"/>
                    </a:solidFill>
                    <a:latin typeface="微软雅黑" pitchFamily="34" charset="0"/>
                    <a:ea typeface="微软雅黑" pitchFamily="34" charset="-122"/>
                    <a:cs typeface="微软雅黑" pitchFamily="34" charset="-120"/>
                  </a:rPr>
                  <a:t>下列说法错误的是(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3" name="QC_6_BD.52_2#43a77c6af?htil=3&amp;sp=1&amp;vopoq=1&amp;pid=8b887f226&amp;color=0,0,0&amp;vtp=1&amp;bt=1&amp;bbb=1&amp;hb=1"/>
              <p:cNvSpPr>
                <a:spLocks noRot="1" noChangeAspect="1" noMove="1" noResize="1" noEditPoints="1" noAdjustHandles="1" noChangeArrowheads="1" noChangeShapeType="1" noTextEdit="1"/>
              </p:cNvSpPr>
              <p:nvPr/>
            </p:nvSpPr>
            <p:spPr>
              <a:xfrm>
                <a:off x="722376" y="972000"/>
                <a:ext cx="8247888" cy="843153"/>
              </a:xfrm>
              <a:prstGeom prst="rect">
                <a:avLst/>
              </a:prstGeom>
              <a:blipFill>
                <a:blip r:embed="rId4"/>
                <a:stretch>
                  <a:fillRect l="-1922" b="-17986"/>
                </a:stretch>
              </a:blipFill>
              <a:ln/>
            </p:spPr>
            <p:txBody>
              <a:bodyPr/>
              <a:lstStyle/>
              <a:p>
                <a:r>
                  <a:rPr lang="zh-CN" altLang="en-US">
                    <a:noFill/>
                  </a:rPr>
                  <a:t> </a:t>
                </a:r>
              </a:p>
            </p:txBody>
          </p:sp>
        </mc:Fallback>
      </mc:AlternateContent>
      <p:sp>
        <p:nvSpPr>
          <p:cNvPr id="4" name="QC_6_AN.53_1#43a77c6af.bracket?vopoq=1&amp;pid=8b887f226&amp;color=0,0,0&amp;vpa=18&amp;vtp=1"/>
          <p:cNvSpPr/>
          <p:nvPr/>
        </p:nvSpPr>
        <p:spPr>
          <a:xfrm>
            <a:off x="7001383" y="1410150"/>
            <a:ext cx="385763"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mc:AlternateContent xmlns:mc="http://schemas.openxmlformats.org/markup-compatibility/2006" xmlns:a14="http://schemas.microsoft.com/office/drawing/2010/main">
        <mc:Choice Requires="a14">
          <p:sp>
            <p:nvSpPr>
              <p:cNvPr id="5" name="QC_6_BD.52_3#43a77c6af.choices?htil=3&amp;vopoq=1&amp;pid=8b887f226&amp;color=0,0,0&amp;vtp=1&amp;bbb=1"/>
              <p:cNvSpPr/>
              <p:nvPr/>
            </p:nvSpPr>
            <p:spPr>
              <a:xfrm>
                <a:off x="722376" y="1820613"/>
                <a:ext cx="8247888" cy="1869631"/>
              </a:xfrm>
              <a:prstGeom prst="rect">
                <a:avLst/>
              </a:prstGeom>
              <a:noFill/>
              <a:ln/>
            </p:spPr>
            <p:txBody>
              <a:bodyPr wrap="none" lIns="0" tIns="0" rIns="0" bIns="0" rtlCol="0" anchor="t"/>
              <a:lstStyle/>
              <a:p>
                <a:pPr algn="l" latinLnBrk="1">
                  <a:lnSpc>
                    <a:spcPts val="3700"/>
                  </a:lnSpc>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V</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参与了反应</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.该转化过程中，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都表现了氧化性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.反应过程中有非极性共价键的断裂和形成</a:t>
                </a:r>
                <a:endParaRPr lang="en-US" altLang="zh-CN" sz="2000" dirty="0"/>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.总反应的化学方程式为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2000">
                                      <a:solidFill>
                                        <a:srgbClr val="000000"/>
                                      </a:solidFill>
                                      <a:latin typeface="Cambria Math" panose="02040503050406030204" pitchFamily="18" charset="0"/>
                                    </a:rPr>
                                    <m:t>催化剂</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5</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5" name="QC_6_BD.52_3#43a77c6af.choices?htil=3&amp;vopoq=1&amp;pid=8b887f226&amp;color=0,0,0&amp;vtp=1&amp;bbb=1"/>
              <p:cNvSpPr>
                <a:spLocks noRot="1" noChangeAspect="1" noMove="1" noResize="1" noEditPoints="1" noAdjustHandles="1" noChangeArrowheads="1" noChangeShapeType="1" noTextEdit="1"/>
              </p:cNvSpPr>
              <p:nvPr/>
            </p:nvSpPr>
            <p:spPr>
              <a:xfrm>
                <a:off x="722376" y="1820613"/>
                <a:ext cx="8247888" cy="1869631"/>
              </a:xfrm>
              <a:prstGeom prst="rect">
                <a:avLst/>
              </a:prstGeom>
              <a:blipFill>
                <a:blip r:embed="rId5"/>
                <a:stretch>
                  <a:fillRect l="-1922" b="-392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54_1#43a77c6af?vopoq=1&amp;pid=8b887f226&amp;color=0,0,0&amp;vtp=1&amp;bt=1&amp;bbb=1&amp;hb=1"/>
              <p:cNvSpPr/>
              <p:nvPr/>
            </p:nvSpPr>
            <p:spPr>
              <a:xfrm>
                <a:off x="722376" y="972000"/>
                <a:ext cx="10753344" cy="2295779"/>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V</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V</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V</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”中作反应物，</a:t>
                </a:r>
                <a:r>
                  <a:rPr lang="en-US" altLang="zh-CN" sz="2000" b="0" i="0">
                    <a:solidFill>
                      <a:srgbClr val="000000"/>
                    </a:solidFill>
                    <a:latin typeface="微软雅黑" pitchFamily="34" charset="0"/>
                    <a:ea typeface="微软雅黑" pitchFamily="34" charset="-122"/>
                    <a:cs typeface="微软雅黑" pitchFamily="34" charset="-120"/>
                  </a:rPr>
                  <a:t>在“</a:t>
                </a:r>
              </a:p>
              <a:p>
                <a:pPr latinLnBrk="1">
                  <a:lnSpc>
                    <a:spcPts val="3700"/>
                  </a:lnSpc>
                </a:pP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V</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V</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2000" b="0" i="0" dirty="0">
                    <a:solidFill>
                      <a:srgbClr val="000000"/>
                    </a:solidFill>
                    <a:latin typeface="微软雅黑" pitchFamily="34" charset="0"/>
                    <a:ea typeface="微软雅黑" pitchFamily="34" charset="-122"/>
                    <a:cs typeface="微软雅黑" pitchFamily="34" charset="-120"/>
                  </a:rPr>
                  <a:t>”中作生成物</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V</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参与了反应，A正确</a:t>
                </a:r>
                <a:r>
                  <a:rPr lang="en-US" altLang="zh-CN" sz="2000" b="0" i="0">
                    <a:solidFill>
                      <a:srgbClr val="000000"/>
                    </a:solidFill>
                    <a:latin typeface="微软雅黑" pitchFamily="34" charset="0"/>
                    <a:ea typeface="微软雅黑" pitchFamily="34" charset="-122"/>
                    <a:cs typeface="微软雅黑" pitchFamily="34" charset="-120"/>
                  </a:rPr>
                  <a:t>；所含元素化合</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价降低的反应物作氧化剂</a:t>
                </a:r>
                <a:r>
                  <a:rPr lang="en-US" altLang="zh-CN" sz="2000" b="0" i="0" dirty="0">
                    <a:solidFill>
                      <a:srgbClr val="000000"/>
                    </a:solidFill>
                    <a:latin typeface="微软雅黑" pitchFamily="34" charset="0"/>
                    <a:ea typeface="微软雅黑" pitchFamily="34" charset="-122"/>
                    <a:cs typeface="微软雅黑" pitchFamily="34" charset="-120"/>
                  </a:rPr>
                  <a:t>，体现氧化性，该转化过程中</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都表现了氧化性，B正确</a:t>
                </a:r>
                <a:r>
                  <a:rPr lang="en-US" altLang="zh-CN" sz="2000" b="0" i="0">
                    <a:solidFill>
                      <a:srgbClr val="000000"/>
                    </a:solidFill>
                    <a:latin typeface="微软雅黑" pitchFamily="34" charset="0"/>
                    <a:ea typeface="微软雅黑" pitchFamily="34" charset="-122"/>
                    <a:cs typeface="微软雅黑" pitchFamily="34" charset="-120"/>
                  </a:rPr>
                  <a:t>；反应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过程中涉及氧气中氧原子之间非极性共价键的断裂和氮气中氮原子之间非极性共价键的形成，C</a:t>
                </a: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；由题图可知，该反应的反应物是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，生成物是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6_AS.54_1#43a77c6af?vopoq=1&amp;pid=8b887f226&amp;color=0,0,0&amp;vtp=1&amp;bt=1&amp;bbb=1&amp;hb=1"/>
              <p:cNvSpPr>
                <a:spLocks noRot="1" noChangeAspect="1" noMove="1" noResize="1" noEditPoints="1" noAdjustHandles="1" noChangeArrowheads="1" noChangeShapeType="1" noTextEdit="1"/>
              </p:cNvSpPr>
              <p:nvPr/>
            </p:nvSpPr>
            <p:spPr>
              <a:xfrm>
                <a:off x="722376" y="972000"/>
                <a:ext cx="10753344" cy="2295779"/>
              </a:xfrm>
              <a:prstGeom prst="rect">
                <a:avLst/>
              </a:prstGeom>
              <a:blipFill>
                <a:blip r:embed="rId3"/>
                <a:stretch>
                  <a:fillRect l="-1587" r="-1247" b="-7427"/>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842665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55_1#a84b5d7c8?sp=1&amp;vopoq=1&amp;pid=8b887f226&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[湖南衡阳2024期中]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化合物甲是一种常用的有机消毒剂，其结构简式如图所示</a:t>
                </a:r>
                <a:r>
                  <a:rPr lang="en-US" altLang="zh-CN" sz="2000" b="0" i="0">
                    <a:solidFill>
                      <a:srgbClr val="000000"/>
                    </a:solidFill>
                    <a:latin typeface="微软雅黑" pitchFamily="34" charset="0"/>
                    <a:ea typeface="微软雅黑" pitchFamily="34" charset="-122"/>
                    <a:cs typeface="微软雅黑" pitchFamily="34" charset="-120"/>
                  </a:rPr>
                  <a:t>。其中短周期主</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族元素</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W</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Y</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m:t>
                    </m:r>
                  </m:oMath>
                </a14:m>
                <a:r>
                  <a:rPr lang="en-US" altLang="zh-CN" sz="2000" b="0" i="0" dirty="0">
                    <a:solidFill>
                      <a:srgbClr val="000000"/>
                    </a:solidFill>
                    <a:latin typeface="微软雅黑" pitchFamily="34" charset="0"/>
                    <a:ea typeface="微软雅黑" pitchFamily="34" charset="-122"/>
                    <a:cs typeface="微软雅黑" pitchFamily="34" charset="-120"/>
                  </a:rPr>
                  <a:t>的原子序数依次增大，</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Y</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位于不同周期。</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6_BD.55_1#a84b5d7c8?sp=1&amp;vopoq=1&amp;pid=8b887f226&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a:blip r:embed="rId3"/>
                <a:stretch>
                  <a:fillRect l="-1474" r="-1587" b="-17986"/>
                </a:stretch>
              </a:blipFill>
              <a:ln/>
            </p:spPr>
            <p:txBody>
              <a:bodyPr/>
              <a:lstStyle/>
              <a:p>
                <a:r>
                  <a:rPr lang="zh-CN" altLang="en-US">
                    <a:noFill/>
                  </a:rPr>
                  <a:t> </a:t>
                </a:r>
              </a:p>
            </p:txBody>
          </p:sp>
        </mc:Fallback>
      </mc:AlternateContent>
      <p:sp>
        <p:nvSpPr>
          <p:cNvPr id="3" name="QC_6_AN.56_1#a84b5d7c8.bracket?vopoq=1&amp;pid=8b887f226&amp;color=0,0,0&amp;vpa=19&amp;vtp=1"/>
          <p:cNvSpPr/>
          <p:nvPr/>
        </p:nvSpPr>
        <p:spPr>
          <a:xfrm>
            <a:off x="9977501" y="1410150"/>
            <a:ext cx="385763"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pic>
        <p:nvPicPr>
          <p:cNvPr id="4" name="QC_6_BD.55_2#a84b5d7c8?vopoq=1&amp;pid=8b887f226&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477256" y="1947613"/>
            <a:ext cx="1234440" cy="129844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6_BD.55_3#a84b5d7c8.choices?vopoq=1&amp;pid=8b887f226&amp;color=0,0,0&amp;vtp=1&amp;bbb=1"/>
              <p:cNvSpPr/>
              <p:nvPr/>
            </p:nvSpPr>
            <p:spPr>
              <a:xfrm>
                <a:off x="722376" y="338271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A.原子半径：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W</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Y</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m:t>
                    </m:r>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.氢化物的稳定性：</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Y</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.含氧酸酸性：</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W</m:t>
                    </m:r>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.化合物甲中所有原子最外层均满足</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8</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结构</a:t>
                </a:r>
                <a:endParaRPr lang="en-US" altLang="zh-CN" sz="2000" dirty="0"/>
              </a:p>
            </p:txBody>
          </p:sp>
        </mc:Choice>
        <mc:Fallback xmlns="">
          <p:sp>
            <p:nvSpPr>
              <p:cNvPr id="5" name="QC_6_BD.55_3#a84b5d7c8.choices?vopoq=1&amp;pid=8b887f226&amp;color=0,0,0&amp;vtp=1&amp;bbb=1"/>
              <p:cNvSpPr>
                <a:spLocks noRot="1" noChangeAspect="1" noMove="1" noResize="1" noEditPoints="1" noAdjustHandles="1" noChangeArrowheads="1" noChangeShapeType="1" noTextEdit="1"/>
              </p:cNvSpPr>
              <p:nvPr/>
            </p:nvSpPr>
            <p:spPr>
              <a:xfrm>
                <a:off x="722376" y="3382713"/>
                <a:ext cx="10753344" cy="843153"/>
              </a:xfrm>
              <a:prstGeom prst="rect">
                <a:avLst/>
              </a:prstGeom>
              <a:blipFill>
                <a:blip r:embed="rId5"/>
                <a:stretch>
                  <a:fillRect l="-1474" b="-1811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P_6#891a57531?sp=1&amp;pid=dc737d453&amp;color=0,0,0&amp;vtp=1&amp;bt=1&amp;bbb=1"/>
          <p:cNvSpPr/>
          <p:nvPr/>
        </p:nvSpPr>
        <p:spPr>
          <a:xfrm>
            <a:off x="722376" y="972000"/>
            <a:ext cx="10753344" cy="22405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1</a:t>
            </a:r>
            <a:r>
              <a:rPr lang="en-US" altLang="zh-CN" sz="2000" b="1" i="0">
                <a:solidFill>
                  <a:srgbClr val="000000"/>
                </a:solidFill>
                <a:latin typeface="微软雅黑" pitchFamily="34" charset="0"/>
                <a:ea typeface="微软雅黑" pitchFamily="34" charset="-122"/>
                <a:cs typeface="微软雅黑" pitchFamily="34" charset="-120"/>
              </a:rPr>
              <a:t>.共价键</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(1)概念：原子间通过共用电子对所形成的相互作用叫做共价键。</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(2)成键条件</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同种或不同种非金属元素原子相遇时，通常通过共用电子对结合在一起，彼此均达到稳定结构，</a:t>
            </a: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形成单质或化合物。</a:t>
            </a:r>
            <a:endParaRPr lang="en-US" altLang="zh-CN" sz="2000" dirty="0"/>
          </a:p>
        </p:txBody>
      </p:sp>
    </p:spTree>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57_1#a84b5d7c8?vopoq=1&amp;pid=8b887f226&amp;color=0,0,0&amp;vtp=1&amp;bt=1&amp;bbb=1&amp;hb=1"/>
              <p:cNvSpPr/>
              <p:nvPr/>
            </p:nvSpPr>
            <p:spPr>
              <a:xfrm>
                <a:off x="722376" y="972000"/>
                <a:ext cx="10753344" cy="344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根据结构简式可知</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W</m:t>
                    </m:r>
                  </m:oMath>
                </a14:m>
                <a:r>
                  <a:rPr lang="en-US" altLang="zh-CN" sz="2000" b="0" i="0" dirty="0">
                    <a:solidFill>
                      <a:srgbClr val="000000"/>
                    </a:solidFill>
                    <a:latin typeface="微软雅黑" pitchFamily="34" charset="0"/>
                    <a:ea typeface="微软雅黑" pitchFamily="34" charset="-122"/>
                    <a:cs typeface="微软雅黑" pitchFamily="34" charset="-120"/>
                  </a:rPr>
                  <a:t>形成4个共价键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oMath>
                </a14:m>
                <a:r>
                  <a:rPr lang="en-US" altLang="zh-CN" sz="2000" b="0" i="0" dirty="0">
                    <a:solidFill>
                      <a:srgbClr val="000000"/>
                    </a:solidFill>
                    <a:latin typeface="微软雅黑" pitchFamily="34" charset="0"/>
                    <a:ea typeface="微软雅黑" pitchFamily="34" charset="-122"/>
                    <a:cs typeface="微软雅黑" pitchFamily="34" charset="-120"/>
                  </a:rPr>
                  <a:t>形成3个共价键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Y</m:t>
                    </m:r>
                  </m:oMath>
                </a14:m>
                <a:r>
                  <a:rPr lang="en-US" altLang="zh-CN" sz="2000" b="0" i="0" dirty="0">
                    <a:solidFill>
                      <a:srgbClr val="000000"/>
                    </a:solidFill>
                    <a:latin typeface="微软雅黑" pitchFamily="34" charset="0"/>
                    <a:ea typeface="微软雅黑" pitchFamily="34" charset="-122"/>
                    <a:cs typeface="微软雅黑" pitchFamily="34" charset="-120"/>
                  </a:rPr>
                  <a:t>形成2个共价键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形成</a:t>
                </a:r>
                <a:r>
                  <a:rPr lang="en-US" altLang="zh-CN" sz="2000" b="0" i="0">
                    <a:solidFill>
                      <a:srgbClr val="000000"/>
                    </a:solidFill>
                    <a:latin typeface="微软雅黑" pitchFamily="34" charset="0"/>
                    <a:ea typeface="微软雅黑" pitchFamily="34" charset="-122"/>
                    <a:cs typeface="微软雅黑" pitchFamily="34" charset="-120"/>
                  </a:rPr>
                  <a:t>1个共</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价键</a:t>
                </a:r>
                <a:r>
                  <a:rPr lang="en-US" altLang="zh-CN" sz="2000" b="0" i="0" dirty="0">
                    <a:solidFill>
                      <a:srgbClr val="000000"/>
                    </a:solidFill>
                    <a:latin typeface="微软雅黑" pitchFamily="34" charset="0"/>
                    <a:ea typeface="微软雅黑" pitchFamily="34" charset="-122"/>
                    <a:cs typeface="微软雅黑" pitchFamily="34" charset="-120"/>
                  </a:rPr>
                  <a:t>，短周期主族元素</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W</m:t>
                    </m:r>
                  </m:oMath>
                </a14:m>
                <a:r>
                  <a:rPr lang="en-US" altLang="zh-CN" sz="22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oMath>
                </a14:m>
                <a:r>
                  <a:rPr lang="en-US" altLang="zh-CN" sz="22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Y</m:t>
                    </m:r>
                  </m:oMath>
                </a14:m>
                <a:r>
                  <a:rPr lang="en-US" altLang="zh-CN" sz="22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m:t>
                    </m:r>
                  </m:oMath>
                </a14:m>
                <a:r>
                  <a:rPr lang="en-US" altLang="zh-CN" sz="2000" b="0" i="0" dirty="0">
                    <a:solidFill>
                      <a:srgbClr val="000000"/>
                    </a:solidFill>
                    <a:latin typeface="微软雅黑" pitchFamily="34" charset="0"/>
                    <a:ea typeface="微软雅黑" pitchFamily="34" charset="-122"/>
                    <a:cs typeface="微软雅黑" pitchFamily="34" charset="-120"/>
                  </a:rPr>
                  <a:t>的原子序数依次增大，则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W</m:t>
                    </m:r>
                  </m:oMath>
                </a14:m>
                <a:r>
                  <a:rPr lang="en-US" altLang="zh-CN" sz="22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oMath>
                </a14:m>
                <a:r>
                  <a:rPr lang="en-US" altLang="zh-CN" sz="22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Y</m:t>
                    </m:r>
                  </m:oMath>
                </a14:m>
                <a:r>
                  <a:rPr lang="en-US" altLang="zh-CN" sz="22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分别为第ⅣA、</a:t>
                </a:r>
                <a:r>
                  <a:rPr lang="en-US" altLang="zh-CN" sz="2000" b="0" i="0">
                    <a:solidFill>
                      <a:srgbClr val="000000"/>
                    </a:solidFill>
                    <a:latin typeface="微软雅黑" pitchFamily="34" charset="0"/>
                    <a:ea typeface="微软雅黑" pitchFamily="34" charset="-122"/>
                    <a:cs typeface="微软雅黑" pitchFamily="34" charset="-120"/>
                  </a:rPr>
                  <a:t>ⅤA</a:t>
                </a:r>
                <a:r>
                  <a:rPr lang="en-US" altLang="zh-CN" sz="2200" b="0" i="0">
                    <a:solidFill>
                      <a:srgbClr val="000000"/>
                    </a:solidFill>
                    <a:latin typeface="微软雅黑" pitchFamily="34" charset="0"/>
                    <a:ea typeface="微软雅黑" pitchFamily="34" charset="-122"/>
                    <a:cs typeface="微软雅黑" pitchFamily="34" charset="-120"/>
                  </a:rPr>
                  <a:t>、</a:t>
                </a:r>
              </a:p>
              <a:p>
                <a:pPr latinLnBrk="1">
                  <a:lnSpc>
                    <a:spcPts val="40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Ⅵ</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Ⅶ</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2000" b="0" i="0" dirty="0">
                    <a:solidFill>
                      <a:srgbClr val="000000"/>
                    </a:solidFill>
                    <a:latin typeface="微软雅黑" pitchFamily="34" charset="0"/>
                    <a:ea typeface="微软雅黑" pitchFamily="34" charset="-122"/>
                    <a:cs typeface="微软雅黑" pitchFamily="34" charset="-120"/>
                  </a:rPr>
                  <a:t>族元素</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Y</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m:t>
                    </m:r>
                  </m:oMath>
                </a14:m>
                <a:r>
                  <a:rPr lang="en-US" altLang="zh-CN" sz="2000" b="0" i="0" dirty="0">
                    <a:solidFill>
                      <a:srgbClr val="000000"/>
                    </a:solidFill>
                    <a:latin typeface="微软雅黑" pitchFamily="34" charset="0"/>
                    <a:ea typeface="微软雅黑" pitchFamily="34" charset="-122"/>
                    <a:cs typeface="微软雅黑" pitchFamily="34" charset="-120"/>
                  </a:rPr>
                  <a:t>位于不同周期，则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W</m:t>
                    </m:r>
                  </m:oMath>
                </a14:m>
                <a:r>
                  <a:rPr lang="en-US" altLang="zh-CN" sz="22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oMath>
                </a14:m>
                <a:r>
                  <a:rPr lang="en-US" altLang="zh-CN" sz="22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Y</m:t>
                    </m:r>
                  </m:oMath>
                </a14:m>
                <a:r>
                  <a:rPr lang="en-US" altLang="zh-CN" sz="2000" b="0" i="0" dirty="0">
                    <a:solidFill>
                      <a:srgbClr val="000000"/>
                    </a:solidFill>
                    <a:latin typeface="微软雅黑" pitchFamily="34" charset="0"/>
                    <a:ea typeface="微软雅黑" pitchFamily="34" charset="-122"/>
                    <a:cs typeface="微软雅黑" pitchFamily="34" charset="-120"/>
                  </a:rPr>
                  <a:t>为第二周期元素</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m:t>
                    </m:r>
                  </m:oMath>
                </a14:m>
                <a:r>
                  <a:rPr lang="en-US" altLang="zh-CN" sz="2000" b="0" i="0" dirty="0">
                    <a:solidFill>
                      <a:srgbClr val="000000"/>
                    </a:solidFill>
                    <a:latin typeface="微软雅黑" pitchFamily="34" charset="0"/>
                    <a:ea typeface="微软雅黑" pitchFamily="34" charset="-122"/>
                    <a:cs typeface="微软雅黑" pitchFamily="34" charset="-120"/>
                  </a:rPr>
                  <a:t>为第三周期元素，即</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W</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为</a:t>
                </a:r>
                <a:r>
                  <a:rPr lang="en-US" altLang="zh-CN" sz="2000" b="0" i="0" dirty="0">
                    <a:solidFill>
                      <a:srgbClr val="000000"/>
                    </a:solidFill>
                    <a:latin typeface="微软雅黑" pitchFamily="34" charset="0"/>
                    <a:ea typeface="微软雅黑" pitchFamily="34" charset="-122"/>
                    <a:cs typeface="微软雅黑" pitchFamily="34" charset="-120"/>
                  </a:rPr>
                  <a:t>C</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oMath>
                </a14:m>
                <a:r>
                  <a:rPr lang="en-US" altLang="zh-CN" sz="20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oMath>
                </a14:m>
                <a:r>
                  <a:rPr lang="en-US" altLang="zh-CN" sz="22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Y</m:t>
                    </m:r>
                  </m:oMath>
                </a14:m>
                <a:r>
                  <a:rPr lang="en-US" altLang="zh-CN" sz="20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2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m:t>
                    </m:r>
                  </m:oMath>
                </a14:m>
                <a:r>
                  <a:rPr lang="en-US" altLang="zh-CN" sz="20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。一般情况下，电子层数越多，原子半径越大</a:t>
                </a:r>
                <a:r>
                  <a:rPr lang="en-US" altLang="zh-CN" sz="2000" b="0" i="0">
                    <a:solidFill>
                      <a:srgbClr val="000000"/>
                    </a:solidFill>
                    <a:latin typeface="微软雅黑" pitchFamily="34" charset="0"/>
                    <a:ea typeface="微软雅黑" pitchFamily="34" charset="-122"/>
                    <a:cs typeface="微软雅黑" pitchFamily="34" charset="-120"/>
                  </a:rPr>
                  <a:t>，同周期主族元素从左</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到右</a:t>
                </a:r>
                <a:r>
                  <a:rPr lang="en-US" altLang="zh-CN" sz="2000" b="0" i="0" dirty="0">
                    <a:solidFill>
                      <a:srgbClr val="000000"/>
                    </a:solidFill>
                    <a:latin typeface="微软雅黑" pitchFamily="34" charset="0"/>
                    <a:ea typeface="微软雅黑" pitchFamily="34" charset="-122"/>
                    <a:cs typeface="微软雅黑" pitchFamily="34" charset="-120"/>
                  </a:rPr>
                  <a:t>，原子半径逐渐减小，则原子半径</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，A错误；</a:t>
                </a:r>
                <a:r>
                  <a:rPr lang="en-US" altLang="zh-CN" sz="2000" b="0" i="0">
                    <a:solidFill>
                      <a:srgbClr val="000000"/>
                    </a:solidFill>
                    <a:latin typeface="微软雅黑" pitchFamily="34" charset="0"/>
                    <a:ea typeface="微软雅黑" pitchFamily="34" charset="-122"/>
                    <a:cs typeface="微软雅黑" pitchFamily="34" charset="-120"/>
                  </a:rPr>
                  <a:t>题中没有指明是简单氢化物，</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无法比较氢化物稳定性</a:t>
                </a:r>
                <a:r>
                  <a:rPr lang="en-US" altLang="zh-CN" sz="2000" b="0" i="0" dirty="0">
                    <a:solidFill>
                      <a:srgbClr val="000000"/>
                    </a:solidFill>
                    <a:latin typeface="微软雅黑" pitchFamily="34" charset="0"/>
                    <a:ea typeface="微软雅黑" pitchFamily="34" charset="-122"/>
                    <a:cs typeface="微软雅黑" pitchFamily="34" charset="-120"/>
                  </a:rPr>
                  <a:t>，B错误；未强调最高价氧化物对应水化物，无法比较C</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oMath>
                </a14:m>
                <a:r>
                  <a:rPr lang="en-US" altLang="zh-CN" sz="22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的含氧酸</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酸性强弱</a:t>
                </a:r>
                <a:r>
                  <a:rPr lang="en-US" altLang="zh-CN" sz="2000" b="0" i="0" dirty="0">
                    <a:solidFill>
                      <a:srgbClr val="000000"/>
                    </a:solidFill>
                    <a:latin typeface="微软雅黑" pitchFamily="34" charset="0"/>
                    <a:ea typeface="微软雅黑" pitchFamily="34" charset="-122"/>
                    <a:cs typeface="微软雅黑" pitchFamily="34" charset="-120"/>
                  </a:rPr>
                  <a:t>，C错误；由题图可知化合物甲中所有原子最外层均满足</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8</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结构，D正确。</a:t>
                </a:r>
                <a:endParaRPr lang="en-US" altLang="zh-CN" sz="2200" dirty="0"/>
              </a:p>
            </p:txBody>
          </p:sp>
        </mc:Choice>
        <mc:Fallback xmlns="">
          <p:sp>
            <p:nvSpPr>
              <p:cNvPr id="2" name="QC_6_AS.57_1#a84b5d7c8?vopoq=1&amp;pid=8b887f226&amp;color=0,0,0&amp;vtp=1&amp;bt=1&amp;bbb=1&amp;hb=1"/>
              <p:cNvSpPr>
                <a:spLocks noRot="1" noChangeAspect="1" noMove="1" noResize="1" noEditPoints="1" noAdjustHandles="1" noChangeArrowheads="1" noChangeShapeType="1" noTextEdit="1"/>
              </p:cNvSpPr>
              <p:nvPr/>
            </p:nvSpPr>
            <p:spPr>
              <a:xfrm>
                <a:off x="722376" y="972000"/>
                <a:ext cx="10753344" cy="3447034"/>
              </a:xfrm>
              <a:prstGeom prst="rect">
                <a:avLst/>
              </a:prstGeom>
              <a:blipFill>
                <a:blip r:embed="rId3"/>
                <a:stretch>
                  <a:fillRect l="-1587" r="-1871" b="-4417"/>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7824001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58_1#84e75abed?vopoq=1&amp;pid=8b887f226&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9.A、B、C、D、</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五种短周期元素，它们的原子序数依次增大，A元素原子核内无中子；</a:t>
                </a:r>
                <a:r>
                  <a:rPr lang="en-US" altLang="zh-CN" sz="2000" b="0" i="0">
                    <a:solidFill>
                      <a:srgbClr val="000000"/>
                    </a:solidFill>
                    <a:latin typeface="微软雅黑" pitchFamily="34" charset="0"/>
                    <a:ea typeface="微软雅黑" pitchFamily="34" charset="-122"/>
                    <a:cs typeface="微软雅黑" pitchFamily="34" charset="-120"/>
                  </a:rPr>
                  <a:t>B元素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的最高价氧化物对应的水化物能与其气态氢化物反应生成盐</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F</m:t>
                    </m:r>
                  </m:oMath>
                </a14:m>
                <a:r>
                  <a:rPr lang="en-US" altLang="zh-CN" sz="2000" b="0" i="0" dirty="0">
                    <a:solidFill>
                      <a:srgbClr val="000000"/>
                    </a:solidFill>
                    <a:latin typeface="微软雅黑" pitchFamily="34" charset="0"/>
                    <a:ea typeface="微软雅黑" pitchFamily="34" charset="-122"/>
                    <a:cs typeface="微软雅黑" pitchFamily="34" charset="-120"/>
                  </a:rPr>
                  <a:t>；D与A同主族，且与</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E</m:t>
                    </m:r>
                  </m:oMath>
                </a14:m>
                <a:r>
                  <a:rPr lang="en-US" altLang="zh-CN" sz="2000" b="0" i="0" dirty="0">
                    <a:solidFill>
                      <a:srgbClr val="000000"/>
                    </a:solidFill>
                    <a:latin typeface="微软雅黑" pitchFamily="34" charset="0"/>
                    <a:ea typeface="微软雅黑" pitchFamily="34" charset="-122"/>
                    <a:cs typeface="微软雅黑" pitchFamily="34" charset="-120"/>
                  </a:rPr>
                  <a:t>同周期；</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元</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素原子的最外层电子数是其次外层电子数的</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den>
                    </m:f>
                  </m:oMath>
                </a14:m>
                <a:r>
                  <a:rPr lang="en-US" altLang="zh-CN" sz="2000" b="0" i="0" dirty="0">
                    <a:solidFill>
                      <a:srgbClr val="000000"/>
                    </a:solidFill>
                    <a:latin typeface="微软雅黑" pitchFamily="34" charset="0"/>
                    <a:ea typeface="微软雅黑" pitchFamily="34" charset="-122"/>
                    <a:cs typeface="微软雅黑" pitchFamily="34" charset="-120"/>
                  </a:rPr>
                  <a:t>，A、B、D、</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这四种元素，每一种都能与</a:t>
                </a:r>
                <a:r>
                  <a:rPr lang="en-US" altLang="zh-CN" sz="2000" b="0" i="0">
                    <a:solidFill>
                      <a:srgbClr val="000000"/>
                    </a:solidFill>
                    <a:latin typeface="微软雅黑" pitchFamily="34" charset="0"/>
                    <a:ea typeface="微软雅黑" pitchFamily="34" charset="-122"/>
                    <a:cs typeface="微软雅黑" pitchFamily="34" charset="-120"/>
                  </a:rPr>
                  <a:t>C元素形</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成原子个数比不相同的若干种化合物</a:t>
                </a:r>
                <a:r>
                  <a:rPr lang="en-US" altLang="zh-CN" sz="2000" b="0" i="0" dirty="0">
                    <a:solidFill>
                      <a:srgbClr val="000000"/>
                    </a:solidFill>
                    <a:latin typeface="微软雅黑" pitchFamily="34" charset="0"/>
                    <a:ea typeface="微软雅黑" pitchFamily="34" charset="-122"/>
                    <a:cs typeface="微软雅黑" pitchFamily="34" charset="-120"/>
                  </a:rPr>
                  <a:t>。请回答下列问题：</a:t>
                </a:r>
                <a:endParaRPr lang="en-US" altLang="zh-CN" sz="2000" dirty="0">
                  <a:solidFill>
                    <a:srgbClr val="000000"/>
                  </a:solidFill>
                </a:endParaRPr>
              </a:p>
            </p:txBody>
          </p:sp>
        </mc:Choice>
        <mc:Fallback xmlns="">
          <p:sp>
            <p:nvSpPr>
              <p:cNvPr id="2" name="QO_6_BD.58_1#84e75abed?vopoq=1&amp;pid=8b887f226&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a:blip r:embed="rId3"/>
                <a:stretch>
                  <a:fillRect l="-1474" r="-1134" b="-853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7_BD.59_1#2176c3aa7?vopoq=1&amp;pid=84e75abed&amp;color=0,0,0&amp;vtp=1&amp;bbb=1&amp;hb=1"/>
              <p:cNvSpPr/>
              <p:nvPr/>
            </p:nvSpPr>
            <p:spPr>
              <a:xfrm>
                <a:off x="722376" y="2758382"/>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C元素在元素周期表中的位置是</a:t>
                </a:r>
                <a:r>
                  <a:rPr lang="en-US" altLang="zh-CN" sz="2000" i="0">
                    <a:solidFill>
                      <a:srgbClr val="000000"/>
                    </a:solidFill>
                    <a:latin typeface="SimSun" pitchFamily="34" charset="0"/>
                    <a:ea typeface="SimSun" pitchFamily="34" charset="-122"/>
                    <a:cs typeface="SimSun" pitchFamily="34" charset="-120"/>
                  </a:rPr>
                  <a:t>_________________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C、D、</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三种元素简单离子半径由大到</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小的顺序为</a:t>
                </a:r>
                <a:r>
                  <a:rPr lang="en-US" altLang="zh-CN" sz="2000" i="0">
                    <a:solidFill>
                      <a:srgbClr val="000000"/>
                    </a:solidFill>
                    <a:latin typeface="SimSun" pitchFamily="34" charset="0"/>
                    <a:ea typeface="SimSun" pitchFamily="34" charset="-122"/>
                    <a:cs typeface="SimSun" pitchFamily="34" charset="-120"/>
                  </a:rPr>
                  <a:t>_________________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用离子符号表示)。</a:t>
                </a:r>
                <a:endParaRPr lang="en-US" altLang="zh-CN" sz="2000" dirty="0">
                  <a:solidFill>
                    <a:srgbClr val="000000"/>
                  </a:solidFill>
                </a:endParaRPr>
              </a:p>
            </p:txBody>
          </p:sp>
        </mc:Choice>
        <mc:Fallback xmlns="">
          <p:sp>
            <p:nvSpPr>
              <p:cNvPr id="3" name="QB_7_BD.59_1#2176c3aa7?vopoq=1&amp;pid=84e75abed&amp;color=0,0,0&amp;vtp=1&amp;bbb=1&amp;hb=1"/>
              <p:cNvSpPr>
                <a:spLocks noRot="1" noChangeAspect="1" noMove="1" noResize="1" noEditPoints="1" noAdjustHandles="1" noChangeArrowheads="1" noChangeShapeType="1" noTextEdit="1"/>
              </p:cNvSpPr>
              <p:nvPr/>
            </p:nvSpPr>
            <p:spPr>
              <a:xfrm>
                <a:off x="722376" y="2758382"/>
                <a:ext cx="10753344" cy="843153"/>
              </a:xfrm>
              <a:prstGeom prst="rect">
                <a:avLst/>
              </a:prstGeom>
              <a:blipFill>
                <a:blip r:embed="rId4"/>
                <a:stretch>
                  <a:fillRect l="-1474" b="-1798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7_AN.60_1#2176c3aa7.blank?vopoq=1&amp;pid=84e75abed&amp;color=0,0,0&amp;vpa=20&amp;vtp=1&amp;bbb=1"/>
              <p:cNvSpPr/>
              <p:nvPr/>
            </p:nvSpPr>
            <p:spPr>
              <a:xfrm>
                <a:off x="4495864" y="2809182"/>
                <a:ext cx="2135188" cy="303784"/>
              </a:xfrm>
              <a:prstGeom prst="rect">
                <a:avLst/>
              </a:prstGeom>
              <a:noFill/>
              <a:ln/>
            </p:spPr>
            <p:txBody>
              <a:bodyPr wrap="none" lIns="0" tIns="0" rIns="0" bIns="0" rtlCol="0" anchor="t"/>
              <a:lstStyle/>
              <a:p>
                <a:pPr algn="ctr" latinLnBrk="1">
                  <a:lnSpc>
                    <a:spcPts val="2500"/>
                  </a:lnSpc>
                </a:pPr>
                <a:r>
                  <a:rPr lang="en-US" altLang="zh-CN" sz="2000" b="1" i="0" dirty="0">
                    <a:solidFill>
                      <a:srgbClr val="00B050"/>
                    </a:solidFill>
                    <a:latin typeface="微软雅黑" pitchFamily="34" charset="0"/>
                    <a:ea typeface="微软雅黑" pitchFamily="34" charset="-122"/>
                    <a:cs typeface="微软雅黑" pitchFamily="34" charset="-120"/>
                  </a:rPr>
                  <a:t>第二周期第</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Ⅵ</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𝐀</m:t>
                    </m:r>
                  </m:oMath>
                </a14:m>
                <a:r>
                  <a:rPr lang="en-US" altLang="zh-CN" sz="2000" b="1" i="0" dirty="0">
                    <a:solidFill>
                      <a:srgbClr val="00B050"/>
                    </a:solidFill>
                    <a:latin typeface="微软雅黑" pitchFamily="34" charset="0"/>
                    <a:ea typeface="微软雅黑" pitchFamily="34" charset="-122"/>
                    <a:cs typeface="微软雅黑" pitchFamily="34" charset="-120"/>
                  </a:rPr>
                  <a:t>族</a:t>
                </a:r>
                <a:endParaRPr lang="en-US" altLang="zh-CN" sz="2000" dirty="0">
                  <a:solidFill>
                    <a:srgbClr val="00B050"/>
                  </a:solidFill>
                </a:endParaRPr>
              </a:p>
            </p:txBody>
          </p:sp>
        </mc:Choice>
        <mc:Fallback xmlns="">
          <p:sp>
            <p:nvSpPr>
              <p:cNvPr id="4" name="QB_7_AN.60_1#2176c3aa7.blank?vopoq=1&amp;pid=84e75abed&amp;color=0,0,0&amp;vpa=20&amp;vtp=1&amp;bbb=1"/>
              <p:cNvSpPr>
                <a:spLocks noRot="1" noChangeAspect="1" noMove="1" noResize="1" noEditPoints="1" noAdjustHandles="1" noChangeArrowheads="1" noChangeShapeType="1" noTextEdit="1"/>
              </p:cNvSpPr>
              <p:nvPr/>
            </p:nvSpPr>
            <p:spPr>
              <a:xfrm>
                <a:off x="4495864" y="2809182"/>
                <a:ext cx="2135188" cy="303784"/>
              </a:xfrm>
              <a:prstGeom prst="rect">
                <a:avLst/>
              </a:prstGeom>
              <a:blipFill>
                <a:blip r:embed="rId5"/>
                <a:stretch>
                  <a:fillRect l="-3429" t="-28000" r="-3143" b="-480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7_AN.61_1#2176c3aa7.blank?vopoq=1&amp;pid=84e75abed&amp;color=0,0,0&amp;vpa=21&amp;vtp=1&amp;bbb=1"/>
              <p:cNvSpPr/>
              <p:nvPr/>
            </p:nvSpPr>
            <p:spPr>
              <a:xfrm>
                <a:off x="2028888" y="3242696"/>
                <a:ext cx="2090357" cy="304102"/>
              </a:xfrm>
              <a:prstGeom prst="rect">
                <a:avLst/>
              </a:prstGeom>
              <a:noFill/>
              <a:ln/>
            </p:spPr>
            <p:txBody>
              <a:bodyPr wrap="none" lIns="0" tIns="0" rIns="0" bIns="0" rtlCol="0" anchor="t"/>
              <a:lstStyle/>
              <a:p>
                <a:pPr algn="ctr" latinLnBrk="1">
                  <a:lnSpc>
                    <a:spcPts val="2600"/>
                  </a:lnSpc>
                </a:pPr>
                <a14:m>
                  <m:oMath xmlns:m="http://schemas.openxmlformats.org/officeDocument/2006/math">
                    <m:sSup>
                      <m:s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𝐒</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&gt;</m:t>
                    </m:r>
                    <m:sSup>
                      <m:s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&gt;</m:t>
                    </m:r>
                    <m:sSup>
                      <m:s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𝐍𝐚</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5" name="QB_7_AN.61_1#2176c3aa7.blank?vopoq=1&amp;pid=84e75abed&amp;color=0,0,0&amp;vpa=21&amp;vtp=1&amp;bbb=1"/>
              <p:cNvSpPr>
                <a:spLocks noRot="1" noChangeAspect="1" noMove="1" noResize="1" noEditPoints="1" noAdjustHandles="1" noChangeArrowheads="1" noChangeShapeType="1" noTextEdit="1"/>
              </p:cNvSpPr>
              <p:nvPr/>
            </p:nvSpPr>
            <p:spPr>
              <a:xfrm>
                <a:off x="2028888" y="3242696"/>
                <a:ext cx="2090357" cy="304102"/>
              </a:xfrm>
              <a:prstGeom prst="rect">
                <a:avLst/>
              </a:prstGeom>
              <a:blipFill>
                <a:blip r:embed="rId6"/>
                <a:stretch>
                  <a:fillRect l="-1458" t="-2000" b="-100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B_7_AS.62_1#2176c3aa7?vopoq=1&amp;pid=84e75abed&amp;color=0,0,0&amp;vtp=1&amp;bbb=1&amp;hb=1"/>
              <p:cNvSpPr/>
              <p:nvPr/>
            </p:nvSpPr>
            <p:spPr>
              <a:xfrm>
                <a:off x="722376" y="3602932"/>
                <a:ext cx="10753344" cy="1414336"/>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在元素周期表中的位置是第二周期第</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Ⅵ</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A</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族；一般电子层数越多，离子半径越大</a:t>
                </a:r>
                <a:r>
                  <a:rPr lang="en-US" altLang="zh-CN" sz="2000" b="0" i="0">
                    <a:solidFill>
                      <a:srgbClr val="000000"/>
                    </a:solidFill>
                    <a:latin typeface="微软雅黑" pitchFamily="34" charset="0"/>
                    <a:ea typeface="微软雅黑" pitchFamily="34" charset="-122"/>
                    <a:cs typeface="微软雅黑" pitchFamily="34" charset="-120"/>
                  </a:rPr>
                  <a:t>，电子层</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结构相同时</a:t>
                </a:r>
                <a:r>
                  <a:rPr lang="en-US" altLang="zh-CN" sz="2000" b="0" i="0" dirty="0">
                    <a:solidFill>
                      <a:srgbClr val="000000"/>
                    </a:solidFill>
                    <a:latin typeface="微软雅黑" pitchFamily="34" charset="0"/>
                    <a:ea typeface="微软雅黑" pitchFamily="34" charset="-122"/>
                    <a:cs typeface="微软雅黑" pitchFamily="34" charset="-120"/>
                  </a:rPr>
                  <a:t>，核电荷数越大，离子半径越小</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的半径由大到小的顺序为</a:t>
                </a:r>
              </a:p>
              <a:p>
                <a:pPr latinLnBrk="1">
                  <a:lnSpc>
                    <a:spcPts val="3500"/>
                  </a:lnSpc>
                </a:pP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&gt;</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&gt;</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6" name="QB_7_AS.62_1#2176c3aa7?vopoq=1&amp;pid=84e75abed&amp;color=0,0,0&amp;vtp=1&amp;bbb=1&amp;hb=1"/>
              <p:cNvSpPr>
                <a:spLocks noRot="1" noChangeAspect="1" noMove="1" noResize="1" noEditPoints="1" noAdjustHandles="1" noChangeArrowheads="1" noChangeShapeType="1" noTextEdit="1"/>
              </p:cNvSpPr>
              <p:nvPr/>
            </p:nvSpPr>
            <p:spPr>
              <a:xfrm>
                <a:off x="722376" y="3602932"/>
                <a:ext cx="10753344" cy="1414336"/>
              </a:xfrm>
              <a:prstGeom prst="rect">
                <a:avLst/>
              </a:prstGeom>
              <a:blipFill>
                <a:blip r:embed="rId7"/>
                <a:stretch>
                  <a:fillRect l="-1587" r="-907" b="-1077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Effect transition="in" filter="fade">
                                      <p:cBhvr>
                                        <p:cTn id="32"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63_1#0b22f0ff8?vopoq=1&amp;pid=84e75abed&amp;color=0,0,0&amp;vtp=1&amp;bt=1&amp;bbb=1"/>
              <p:cNvSpPr/>
              <p:nvPr/>
            </p:nvSpPr>
            <p:spPr>
              <a:xfrm>
                <a:off x="722376" y="1151579"/>
                <a:ext cx="10753344" cy="2219706"/>
              </a:xfrm>
              <a:prstGeom prst="rect">
                <a:avLst/>
              </a:prstGeom>
              <a:noFill/>
              <a:ln/>
            </p:spPr>
            <p:txBody>
              <a:bodyPr wrap="none" lIns="0" tIns="0" rIns="0" bIns="0" rtlCol="0" anchor="t"/>
              <a:lstStyle/>
              <a:p>
                <a:pPr algn="l" fontAlgn="b" latinLnBrk="1">
                  <a:lnSpc>
                    <a:spcPts val="10700"/>
                  </a:lnSpc>
                </a:pPr>
                <a:r>
                  <a:rPr lang="en-US" altLang="zh-CN" sz="2000" b="0" i="0" dirty="0">
                    <a:solidFill>
                      <a:srgbClr val="000000"/>
                    </a:solidFill>
                    <a:latin typeface="微软雅黑" pitchFamily="34" charset="0"/>
                    <a:ea typeface="微软雅黑" pitchFamily="34" charset="-122"/>
                    <a:cs typeface="微软雅黑" pitchFamily="34" charset="-120"/>
                  </a:rPr>
                  <a:t>(2)写出C分别与A、D形成的原子个数比为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1:1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err="1">
                    <a:solidFill>
                      <a:srgbClr val="000000"/>
                    </a:solidFill>
                    <a:latin typeface="微软雅黑" pitchFamily="34" charset="0"/>
                    <a:ea typeface="微软雅黑" pitchFamily="34" charset="-122"/>
                    <a:cs typeface="微软雅黑" pitchFamily="34" charset="-120"/>
                  </a:rPr>
                  <a:t>的化合物的电子式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i="0">
                    <a:solidFill>
                      <a:srgbClr val="000000"/>
                    </a:solidFill>
                    <a:latin typeface="SimSun" panose="02010600030101010101" pitchFamily="2" charset="-122"/>
                    <a:ea typeface="微软雅黑" pitchFamily="34" charset="-122"/>
                    <a:cs typeface="微软雅黑" pitchFamily="34" charset="-120"/>
                  </a:rPr>
                  <a:t>_</a:t>
                </a:r>
                <a:r>
                  <a:rPr lang="en-US" altLang="zh-CN" sz="5900" b="1" i="0" u="sng" kern="0" spc="-99900">
                    <a:solidFill>
                      <a:srgbClr val="FF00FF"/>
                    </a:solidFill>
                    <a:latin typeface="SimSun" panose="02010600030101010101" pitchFamily="2" charset="-122"/>
                    <a:ea typeface="微软雅黑" pitchFamily="34" charset="-122"/>
                    <a:cs typeface="微软雅黑" pitchFamily="34" charset="-120"/>
                  </a:rPr>
                  <a:t> </a:t>
                </a:r>
                <a:r>
                  <a:rPr lang="en-US" altLang="zh-CN" sz="2000" i="0" dirty="0">
                    <a:solidFill>
                      <a:srgbClr val="000000"/>
                    </a:solidFill>
                    <a:latin typeface="SimSun" pitchFamily="34" charset="0"/>
                    <a:ea typeface="SimSun" pitchFamily="34" charset="-122"/>
                    <a:cs typeface="SimSun" pitchFamily="34" charset="-120"/>
                  </a:rPr>
                  <a:t>______________________</a:t>
                </a:r>
                <a:r>
                  <a:rPr lang="en-US" altLang="zh-CN" sz="2000" b="0" i="0" dirty="0">
                    <a:solidFill>
                      <a:srgbClr val="000000"/>
                    </a:solidFill>
                    <a:latin typeface="微软雅黑" pitchFamily="34" charset="0"/>
                    <a:ea typeface="微软雅黑" pitchFamily="34" charset="-122"/>
                    <a:cs typeface="微软雅黑" pitchFamily="34" charset="-120"/>
                  </a:rPr>
                  <a:t>、</a:t>
                </a:r>
              </a:p>
              <a:p>
                <a:pPr algn="l" fontAlgn="b" latinLnBrk="1">
                  <a:lnSpc>
                    <a:spcPts val="8500"/>
                  </a:lnSpc>
                </a:pPr>
                <a:r>
                  <a:rPr lang="en-US" altLang="zh-CN" sz="2000" i="0">
                    <a:solidFill>
                      <a:srgbClr val="000000"/>
                    </a:solidFill>
                    <a:latin typeface="SimSun" panose="02010600030101010101" pitchFamily="2" charset="-122"/>
                    <a:ea typeface="微软雅黑" pitchFamily="34" charset="-122"/>
                    <a:cs typeface="微软雅黑" pitchFamily="34" charset="-120"/>
                  </a:rPr>
                  <a:t>_</a:t>
                </a:r>
                <a:r>
                  <a:rPr lang="en-US" altLang="zh-CN" sz="4750" b="1" i="0" u="sng" kern="0" spc="-99900">
                    <a:solidFill>
                      <a:srgbClr val="FF00FF"/>
                    </a:solidFill>
                    <a:latin typeface="SimSun" panose="02010600030101010101" pitchFamily="2" charset="-122"/>
                    <a:ea typeface="微软雅黑" pitchFamily="34" charset="-122"/>
                    <a:cs typeface="微软雅黑" pitchFamily="34" charset="-120"/>
                  </a:rPr>
                  <a:t> </a:t>
                </a:r>
                <a:r>
                  <a:rPr lang="en-US" altLang="zh-CN" sz="2000" i="0" dirty="0">
                    <a:solidFill>
                      <a:srgbClr val="000000"/>
                    </a:solidFill>
                    <a:latin typeface="SimSun" pitchFamily="34" charset="0"/>
                    <a:ea typeface="SimSun" pitchFamily="34" charset="-122"/>
                    <a:cs typeface="SimSun" pitchFamily="34" charset="-120"/>
                  </a:rPr>
                  <a:t>_____________________________</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2" name="QB_7_BD.63_1#0b22f0ff8?vopoq=1&amp;pid=84e75abed&amp;color=0,0,0&amp;vtp=1&amp;bt=1&amp;bbb=1"/>
              <p:cNvSpPr>
                <a:spLocks noRot="1" noChangeAspect="1" noMove="1" noResize="1" noEditPoints="1" noAdjustHandles="1" noChangeArrowheads="1" noChangeShapeType="1" noTextEdit="1"/>
              </p:cNvSpPr>
              <p:nvPr/>
            </p:nvSpPr>
            <p:spPr>
              <a:xfrm>
                <a:off x="722376" y="1151579"/>
                <a:ext cx="10753344" cy="2219706"/>
              </a:xfrm>
              <a:prstGeom prst="rect">
                <a:avLst/>
              </a:prstGeom>
              <a:blipFill>
                <a:blip r:embed="rId3"/>
                <a:stretch>
                  <a:fillRect l="-1474" b="-6044"/>
                </a:stretch>
              </a:blipFill>
              <a:ln/>
            </p:spPr>
            <p:txBody>
              <a:bodyPr/>
              <a:lstStyle/>
              <a:p>
                <a:r>
                  <a:rPr lang="zh-CN" altLang="en-US">
                    <a:noFill/>
                  </a:rPr>
                  <a:t> </a:t>
                </a:r>
              </a:p>
            </p:txBody>
          </p:sp>
        </mc:Fallback>
      </mc:AlternateContent>
      <p:pic>
        <p:nvPicPr>
          <p:cNvPr id="4" name="QB_7_AN.65_1#0b22f0ff8?vopoq=1&amp;pid=84e75abed&amp;color=0,0,0&amp;tib=255,255,255&amp;iip=23&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133906" y="972000"/>
            <a:ext cx="2670048" cy="11978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B_7_AN.67_1#0b22f0ff8?vopoq=1&amp;pid=84e75abed&amp;color=0,0,0&amp;tib=255,255,255&amp;iip=24&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773176" y="2560770"/>
            <a:ext cx="3584448" cy="76809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7" name="QB_7_AS.68_1#0b22f0ff8?vopoq=1&amp;pid=84e75abed&amp;color=0,0,0&amp;vtp=1&amp;bbb=1&amp;hb=1"/>
              <p:cNvSpPr/>
              <p:nvPr/>
            </p:nvSpPr>
            <p:spPr>
              <a:xfrm>
                <a:off x="722377" y="3427418"/>
                <a:ext cx="10749630" cy="1440625"/>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H</m:t>
                    </m:r>
                  </m:oMath>
                </a14:m>
                <a:r>
                  <a:rPr lang="en-US" altLang="zh-CN" sz="22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Na</m:t>
                    </m:r>
                  </m:oMath>
                </a14:m>
                <a:r>
                  <a:rPr lang="en-US" altLang="zh-CN" sz="2000" b="0" i="0" dirty="0">
                    <a:solidFill>
                      <a:srgbClr val="000000"/>
                    </a:solidFill>
                    <a:latin typeface="微软雅黑" pitchFamily="34" charset="0"/>
                    <a:ea typeface="微软雅黑" pitchFamily="34" charset="-122"/>
                    <a:cs typeface="微软雅黑" pitchFamily="34" charset="-120"/>
                  </a:rPr>
                  <a:t>分别与</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形成的原子个数比为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1:1</m:t>
                    </m:r>
                  </m:oMath>
                </a14:m>
                <a:r>
                  <a:rPr lang="en-US" altLang="zh-CN" sz="2000" b="0" i="0" dirty="0">
                    <a:solidFill>
                      <a:srgbClr val="000000"/>
                    </a:solidFill>
                    <a:latin typeface="微软雅黑" pitchFamily="34" charset="0"/>
                    <a:ea typeface="微软雅黑" pitchFamily="34" charset="-122"/>
                    <a:cs typeface="微软雅黑" pitchFamily="34" charset="-120"/>
                  </a:rPr>
                  <a:t>的化合物为</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，其电子式分别</a:t>
                </a:r>
              </a:p>
              <a:p>
                <a:pPr latinLnBrk="1">
                  <a:lnSpc>
                    <a:spcPts val="8300"/>
                  </a:lnSpc>
                </a:pPr>
                <a:r>
                  <a:rPr lang="en-US" altLang="zh-CN" sz="2000" b="0" i="0">
                    <a:solidFill>
                      <a:srgbClr val="000000"/>
                    </a:solidFill>
                    <a:latin typeface="微软雅黑" pitchFamily="34" charset="0"/>
                    <a:ea typeface="微软雅黑" pitchFamily="34" charset="-122"/>
                    <a:cs typeface="微软雅黑" pitchFamily="34" charset="-120"/>
                  </a:rPr>
                  <a:t>为</a:t>
                </a:r>
                <a:r>
                  <a:rPr lang="en-US" altLang="zh-CN" sz="22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47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7" name="QB_7_AS.68_1#0b22f0ff8?vopoq=1&amp;pid=84e75abed&amp;color=0,0,0&amp;vtp=1&amp;bbb=1&amp;hb=1"/>
              <p:cNvSpPr>
                <a:spLocks noRot="1" noChangeAspect="1" noMove="1" noResize="1" noEditPoints="1" noAdjustHandles="1" noChangeArrowheads="1" noChangeShapeType="1" noTextEdit="1"/>
              </p:cNvSpPr>
              <p:nvPr/>
            </p:nvSpPr>
            <p:spPr>
              <a:xfrm>
                <a:off x="722377" y="3427418"/>
                <a:ext cx="10749630" cy="1440625"/>
              </a:xfrm>
              <a:prstGeom prst="rect">
                <a:avLst/>
              </a:prstGeom>
              <a:blipFill>
                <a:blip r:embed="rId6"/>
                <a:stretch>
                  <a:fillRect l="-1588" b="-5063"/>
                </a:stretch>
              </a:blipFill>
              <a:ln/>
            </p:spPr>
            <p:txBody>
              <a:bodyPr/>
              <a:lstStyle/>
              <a:p>
                <a:r>
                  <a:rPr lang="zh-CN" altLang="en-US">
                    <a:noFill/>
                  </a:rPr>
                  <a:t> </a:t>
                </a:r>
              </a:p>
            </p:txBody>
          </p:sp>
        </mc:Fallback>
      </mc:AlternateContent>
      <p:pic>
        <p:nvPicPr>
          <p:cNvPr id="8" name="QB_7_AS.68_1#0b22f0ff8?vopoq=1&amp;pid=84e75abed&amp;color=0,0,0&amp;tib=255,255,255&amp;iip=25&amp;vtp=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991268" y="3927227"/>
            <a:ext cx="2313432" cy="9509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QB_7_AS.68_1#0b22f0ff8?vopoq=1&amp;pid=84e75abed&amp;color=0,0,0&amp;tib=255,255,255&amp;iip=26&amp;vtp=1" descr="preencoded.png"/>
          <p:cNvPicPr>
            <a:picLocks noChangeAspect="1"/>
          </p:cNvPicPr>
          <p:nvPr/>
        </p:nvPicPr>
        <p:blipFill>
          <a:blip r:embed="rId8">
            <a:clrChange>
              <a:clrFrom>
                <a:srgbClr val="FFFFFF"/>
              </a:clrFrom>
              <a:clrTo>
                <a:srgbClr val="FFFFFF">
                  <a:alpha val="0"/>
                </a:srgbClr>
              </a:clrTo>
            </a:clrChange>
          </a:blip>
          <a:stretch>
            <a:fillRect/>
          </a:stretch>
        </p:blipFill>
        <p:spPr>
          <a:xfrm>
            <a:off x="3581560" y="4033938"/>
            <a:ext cx="3584448" cy="7406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bg/>
                                          </p:spTgt>
                                        </p:tgtEl>
                                        <p:attrNameLst>
                                          <p:attrName>style.visibility</p:attrName>
                                        </p:attrNameLst>
                                      </p:cBhvr>
                                      <p:to>
                                        <p:strVal val="visible"/>
                                      </p:to>
                                    </p:set>
                                    <p:animEffect transition="in" filter="fade">
                                      <p:cBhvr>
                                        <p:cTn id="17" dur="500"/>
                                        <p:tgtEl>
                                          <p:spTgt spid="7">
                                            <p:bg/>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Effect transition="in" filter="fade">
                                      <p:cBhvr>
                                        <p:cTn id="20" dur="500"/>
                                        <p:tgtEl>
                                          <p:spTgt spid="7">
                                            <p:txEl>
                                              <p:pRg st="0" end="0"/>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Effect transition="in" filter="fade">
                                      <p:cBhvr>
                                        <p:cTn id="23" dur="500"/>
                                        <p:tgtEl>
                                          <p:spTgt spid="7">
                                            <p:txEl>
                                              <p:pRg st="1" end="1"/>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69_1#c0c906b7e?vopoq=1&amp;pid=84e75abed&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(3)A与C、</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间分别形成甲、乙两种共价化合物，且甲有10个电子，乙有18个电子</a:t>
                </a:r>
                <a:r>
                  <a:rPr lang="en-US" altLang="zh-CN" sz="2000" b="0" i="0">
                    <a:solidFill>
                      <a:srgbClr val="000000"/>
                    </a:solidFill>
                    <a:latin typeface="微软雅黑" pitchFamily="34" charset="0"/>
                    <a:ea typeface="微软雅黑" pitchFamily="34" charset="-122"/>
                    <a:cs typeface="微软雅黑" pitchFamily="34" charset="-120"/>
                  </a:rPr>
                  <a:t>，则沸点较高</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的是</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填化学式)。</a:t>
                </a:r>
                <a:endParaRPr lang="en-US" altLang="zh-CN" sz="2000" dirty="0">
                  <a:solidFill>
                    <a:srgbClr val="000000"/>
                  </a:solidFill>
                </a:endParaRPr>
              </a:p>
            </p:txBody>
          </p:sp>
        </mc:Choice>
        <mc:Fallback xmlns="">
          <p:sp>
            <p:nvSpPr>
              <p:cNvPr id="2" name="QB_7_BD.69_1#c0c906b7e?vopoq=1&amp;pid=84e75abed&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a:blip r:embed="rId3"/>
                <a:stretch>
                  <a:fillRect l="-1474" b="-1798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7_AN.70_1#c0c906b7e.blank?vopoq=1&amp;pid=84e75abed&amp;color=0,0,0&amp;vpa=24&amp;vtp=1&amp;bbb=1"/>
              <p:cNvSpPr/>
              <p:nvPr/>
            </p:nvSpPr>
            <p:spPr>
              <a:xfrm>
                <a:off x="1241488" y="1474601"/>
                <a:ext cx="620141" cy="285052"/>
              </a:xfrm>
              <a:prstGeom prst="rect">
                <a:avLst/>
              </a:prstGeom>
              <a:noFill/>
              <a:ln/>
            </p:spPr>
            <p:txBody>
              <a:bodyPr wrap="none" lIns="0" tIns="0" rIns="0" bIns="0" rtlCol="0" anchor="t"/>
              <a:lstStyle/>
              <a:p>
                <a:pPr algn="ctr" latinLnBrk="1">
                  <a:lnSpc>
                    <a:spcPts val="2400"/>
                  </a:lnSpc>
                </a:pP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𝐎</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7_AN.70_1#c0c906b7e.blank?vopoq=1&amp;pid=84e75abed&amp;color=0,0,0&amp;vpa=24&amp;vtp=1&amp;bbb=1"/>
              <p:cNvSpPr>
                <a:spLocks noRot="1" noChangeAspect="1" noMove="1" noResize="1" noEditPoints="1" noAdjustHandles="1" noChangeArrowheads="1" noChangeShapeType="1" noTextEdit="1"/>
              </p:cNvSpPr>
              <p:nvPr/>
            </p:nvSpPr>
            <p:spPr>
              <a:xfrm>
                <a:off x="1241488" y="1474601"/>
                <a:ext cx="620141" cy="285052"/>
              </a:xfrm>
              <a:prstGeom prst="rect">
                <a:avLst/>
              </a:prstGeom>
              <a:blipFill>
                <a:blip r:embed="rId4"/>
                <a:stretch>
                  <a:fillRect l="-3960" r="-4950" b="-2340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7_AS.71_1#c0c906b7e?vopoq=1&amp;pid=84e75abed&amp;color=0,0,0&amp;vtp=1&amp;bbb=1&amp;hb=1"/>
              <p:cNvSpPr/>
              <p:nvPr/>
            </p:nvSpPr>
            <p:spPr>
              <a:xfrm>
                <a:off x="722376" y="1820613"/>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H</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形成的10电子微粒为</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H</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形成的18电子微粒为</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，水分子间存在氢键</a:t>
                </a:r>
                <a:r>
                  <a:rPr lang="en-US" altLang="zh-CN" sz="2000" b="0" i="0">
                    <a:solidFill>
                      <a:srgbClr val="000000"/>
                    </a:solidFill>
                    <a:latin typeface="微软雅黑" pitchFamily="34" charset="0"/>
                    <a:ea typeface="微软雅黑" pitchFamily="34" charset="-122"/>
                    <a:cs typeface="微软雅黑" pitchFamily="34" charset="-120"/>
                  </a:rPr>
                  <a:t>，沸点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较高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4" name="QB_7_AS.71_1#c0c906b7e?vopoq=1&amp;pid=84e75abed&amp;color=0,0,0&amp;vtp=1&amp;bbb=1&amp;hb=1"/>
              <p:cNvSpPr>
                <a:spLocks noRot="1" noChangeAspect="1" noMove="1" noResize="1" noEditPoints="1" noAdjustHandles="1" noChangeArrowheads="1" noChangeShapeType="1" noTextEdit="1"/>
              </p:cNvSpPr>
              <p:nvPr/>
            </p:nvSpPr>
            <p:spPr>
              <a:xfrm>
                <a:off x="722376" y="1820613"/>
                <a:ext cx="10753344" cy="907034"/>
              </a:xfrm>
              <a:prstGeom prst="rect">
                <a:avLst/>
              </a:prstGeom>
              <a:blipFill>
                <a:blip r:embed="rId5"/>
                <a:stretch>
                  <a:fillRect l="-1587" r="-1304" b="-1689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72_1#524d03ec8?vopoq=1&amp;pid=84e75abed&amp;color=0,0,0&amp;vtp=1&amp;bt=1&amp;bbb=1"/>
              <p:cNvSpPr/>
              <p:nvPr/>
            </p:nvSpPr>
            <p:spPr>
              <a:xfrm>
                <a:off x="722376" y="10101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含有的化学键类型是</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i="0">
                    <a:solidFill>
                      <a:srgbClr val="000000"/>
                    </a:solidFill>
                    <a:latin typeface="SimSun" pitchFamily="34" charset="0"/>
                    <a:ea typeface="SimSun" pitchFamily="34" charset="-122"/>
                    <a:cs typeface="SimSun" pitchFamily="34" charset="-120"/>
                  </a:rPr>
                  <a:t>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B_7_BD.72_1#524d03ec8?vopoq=1&amp;pid=84e75abed&amp;color=0,0,0&amp;vtp=1&amp;bt=1&amp;bbb=1"/>
              <p:cNvSpPr>
                <a:spLocks noRot="1" noChangeAspect="1" noMove="1" noResize="1" noEditPoints="1" noAdjustHandles="1" noChangeArrowheads="1" noChangeShapeType="1" noTextEdit="1"/>
              </p:cNvSpPr>
              <p:nvPr/>
            </p:nvSpPr>
            <p:spPr>
              <a:xfrm>
                <a:off x="722376" y="1010100"/>
                <a:ext cx="10753344" cy="385953"/>
              </a:xfrm>
              <a:prstGeom prst="rect">
                <a:avLst/>
              </a:prstGeom>
              <a:blipFill>
                <a:blip r:embed="rId3"/>
                <a:stretch>
                  <a:fillRect l="-1474" t="-4762" b="-39683"/>
                </a:stretch>
              </a:blipFill>
              <a:ln/>
            </p:spPr>
            <p:txBody>
              <a:bodyPr/>
              <a:lstStyle/>
              <a:p>
                <a:r>
                  <a:rPr lang="zh-CN" altLang="en-US">
                    <a:noFill/>
                  </a:rPr>
                  <a:t> </a:t>
                </a:r>
              </a:p>
            </p:txBody>
          </p:sp>
        </mc:Fallback>
      </mc:AlternateContent>
      <p:sp>
        <p:nvSpPr>
          <p:cNvPr id="3" name="QB_7_AN.73_1#524d03ec8.blank?vopoq=1&amp;pid=84e75abed&amp;color=0,0,0&amp;vpa=25&amp;vtp=1&amp;bbb=1"/>
          <p:cNvSpPr/>
          <p:nvPr/>
        </p:nvSpPr>
        <p:spPr>
          <a:xfrm>
            <a:off x="3471926" y="952950"/>
            <a:ext cx="946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离子键</a:t>
            </a:r>
            <a:endParaRPr lang="en-US" altLang="zh-CN" sz="2000" dirty="0"/>
          </a:p>
        </p:txBody>
      </p:sp>
      <p:sp>
        <p:nvSpPr>
          <p:cNvPr id="4" name="QB_7_AN.74_1#524d03ec8.blank?vopoq=1&amp;pid=84e75abed&amp;color=0,0,0&amp;vpa=26&amp;vtp=1&amp;bbb=1"/>
          <p:cNvSpPr/>
          <p:nvPr/>
        </p:nvSpPr>
        <p:spPr>
          <a:xfrm>
            <a:off x="4716526" y="952950"/>
            <a:ext cx="266700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极性共价键(或极性键)</a:t>
            </a:r>
            <a:endParaRPr lang="en-US" altLang="zh-CN" sz="2000" dirty="0"/>
          </a:p>
        </p:txBody>
      </p:sp>
      <mc:AlternateContent xmlns:mc="http://schemas.openxmlformats.org/markup-compatibility/2006" xmlns:a14="http://schemas.microsoft.com/office/drawing/2010/main">
        <mc:Choice Requires="a14">
          <p:sp>
            <p:nvSpPr>
              <p:cNvPr id="5" name="QB_7_AS.75_1#524d03ec8?vopoq=1&amp;pid=84e75abed&amp;color=0,0,0&amp;vtp=1&amp;bbb=1"/>
              <p:cNvSpPr/>
              <p:nvPr/>
            </p:nvSpPr>
            <p:spPr>
              <a:xfrm>
                <a:off x="722376" y="1405577"/>
                <a:ext cx="10753344" cy="42526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硝酸铵中</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间形成离子键，</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间均形成极性共价键(或极性键)。</a:t>
                </a:r>
                <a:endParaRPr lang="en-US" altLang="zh-CN" sz="2200" dirty="0"/>
              </a:p>
            </p:txBody>
          </p:sp>
        </mc:Choice>
        <mc:Fallback xmlns="">
          <p:sp>
            <p:nvSpPr>
              <p:cNvPr id="5" name="QB_7_AS.75_1#524d03ec8?vopoq=1&amp;pid=84e75abed&amp;color=0,0,0&amp;vtp=1&amp;bbb=1"/>
              <p:cNvSpPr>
                <a:spLocks noRot="1" noChangeAspect="1" noMove="1" noResize="1" noEditPoints="1" noAdjustHandles="1" noChangeArrowheads="1" noChangeShapeType="1" noTextEdit="1"/>
              </p:cNvSpPr>
              <p:nvPr/>
            </p:nvSpPr>
            <p:spPr>
              <a:xfrm>
                <a:off x="722376" y="1405577"/>
                <a:ext cx="10753344" cy="425260"/>
              </a:xfrm>
              <a:prstGeom prst="rect">
                <a:avLst/>
              </a:prstGeom>
              <a:blipFill>
                <a:blip r:embed="rId4"/>
                <a:stretch>
                  <a:fillRect l="-1587" b="-4202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B_7_BD.76_1#d062b011f?vopoq=1&amp;pid=84e75abed&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(5)D和C形成的一种化合物能与A和C形成的一种化合物反应产生C单质</a:t>
            </a:r>
            <a:r>
              <a:rPr lang="en-US" altLang="zh-CN" sz="2000" b="0" i="0">
                <a:solidFill>
                  <a:srgbClr val="000000"/>
                </a:solidFill>
                <a:latin typeface="微软雅黑" pitchFamily="34" charset="0"/>
                <a:ea typeface="微软雅黑" pitchFamily="34" charset="-122"/>
                <a:cs typeface="微软雅黑" pitchFamily="34" charset="-120"/>
              </a:rPr>
              <a:t>，该反应的离子方程式为</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3" name="QB_7_AN.77_1#d062b011f.blank?vopoq=1&amp;pid=84e75abed&amp;color=0,0,0&amp;vpa=27&amp;vtp=1&amp;bbb=1&amp;rh=26.38504"/>
              <p:cNvSpPr/>
              <p:nvPr/>
            </p:nvSpPr>
            <p:spPr>
              <a:xfrm>
                <a:off x="784288" y="1423547"/>
                <a:ext cx="4850956" cy="333566"/>
              </a:xfrm>
              <a:prstGeom prst="rect">
                <a:avLst/>
              </a:prstGeom>
              <a:noFill/>
              <a:ln/>
            </p:spPr>
            <p:txBody>
              <a:bodyPr wrap="none" lIns="0" tIns="0" rIns="0" bIns="0" rtlCol="0" anchor="t"/>
              <a:lstStyle/>
              <a:p>
                <a:pPr algn="ctr" latinLnBrk="1">
                  <a:lnSpc>
                    <a:spcPts val="2700"/>
                  </a:lnSpc>
                </a:pPr>
                <a14:m>
                  <m:oMath xmlns:m="http://schemas.openxmlformats.org/officeDocument/2006/math">
                    <m:d>
                      <m:dPr>
                        <m:begChr m:val=""/>
                        <m:endChr m:val=""/>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d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𝐍𝐚</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12000">
                                          <a:solidFill>
                                            <a:srgbClr val="00B050"/>
                                          </a:solidFill>
                                          <a:latin typeface="Cambria Math" panose="02040503050406030204" pitchFamily="18" charset="0"/>
                                        </a:rPr>
                                        <m:t>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𝟒</m:t>
                        </m:r>
                        <m:sSup>
                          <m:sSup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𝐍𝐚</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𝟒</m:t>
                        </m:r>
                        <m:sSup>
                          <m:sSup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𝐎𝐇</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e>
                    </m:d>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7_AN.77_1#d062b011f.blank?vopoq=1&amp;pid=84e75abed&amp;color=0,0,0&amp;vpa=27&amp;vtp=1&amp;bbb=1&amp;rh=26.38504"/>
              <p:cNvSpPr>
                <a:spLocks noRot="1" noChangeAspect="1" noMove="1" noResize="1" noEditPoints="1" noAdjustHandles="1" noChangeArrowheads="1" noChangeShapeType="1" noTextEdit="1"/>
              </p:cNvSpPr>
              <p:nvPr/>
            </p:nvSpPr>
            <p:spPr>
              <a:xfrm>
                <a:off x="784288" y="1423547"/>
                <a:ext cx="4850956" cy="333566"/>
              </a:xfrm>
              <a:prstGeom prst="rect">
                <a:avLst/>
              </a:prstGeom>
              <a:blipFill>
                <a:blip r:embed="rId3"/>
                <a:stretch>
                  <a:fillRect l="-503" r="-755" b="-2407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7_AS.78_1#d062b011f?vopoq=1&amp;pid=84e75abed&amp;color=0,0,0&amp;vtp=1&amp;bbb=1&amp;hb=1"/>
              <p:cNvSpPr/>
              <p:nvPr/>
            </p:nvSpPr>
            <p:spPr>
              <a:xfrm>
                <a:off x="722376" y="1922594"/>
                <a:ext cx="10753344" cy="945579"/>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过氧化钠能与水反应生成氧气</a:t>
                </a:r>
                <a:r>
                  <a:rPr lang="en-US" altLang="zh-CN" sz="2000" b="0" i="0">
                    <a:solidFill>
                      <a:srgbClr val="000000"/>
                    </a:solidFill>
                    <a:latin typeface="微软雅黑" pitchFamily="34" charset="0"/>
                    <a:ea typeface="微软雅黑" pitchFamily="34" charset="-122"/>
                    <a:cs typeface="微软雅黑" pitchFamily="34" charset="-120"/>
                  </a:rPr>
                  <a:t>，该反应的离子方程式为</a:t>
                </a:r>
              </a:p>
              <a:p>
                <a:pPr latinLnBrk="1">
                  <a:lnSpc>
                    <a:spcPts val="3800"/>
                  </a:lnSpc>
                </a:pPr>
                <a14:m>
                  <m:oMath xmlns:m="http://schemas.openxmlformats.org/officeDocument/2006/math">
                    <m:d>
                      <m:dPr>
                        <m:begChr m:val=""/>
                        <m:endChr m:val=""/>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4</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4" name="QB_7_AS.78_1#d062b011f?vopoq=1&amp;pid=84e75abed&amp;color=0,0,0&amp;vtp=1&amp;bbb=1&amp;hb=1"/>
              <p:cNvSpPr>
                <a:spLocks noRot="1" noChangeAspect="1" noMove="1" noResize="1" noEditPoints="1" noAdjustHandles="1" noChangeArrowheads="1" noChangeShapeType="1" noTextEdit="1"/>
              </p:cNvSpPr>
              <p:nvPr/>
            </p:nvSpPr>
            <p:spPr>
              <a:xfrm>
                <a:off x="722376" y="1922594"/>
                <a:ext cx="10753344" cy="945579"/>
              </a:xfrm>
              <a:prstGeom prst="rect">
                <a:avLst/>
              </a:prstGeom>
              <a:blipFill>
                <a:blip r:embed="rId4"/>
                <a:stretch>
                  <a:fillRect l="-1587" b="-1474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AS.79_1#84e75abed?vopoq=1&amp;pid=8b887f226&amp;color=0,0,0&amp;vtp=1&amp;bt=1&amp;bbb=1&amp;hb=1"/>
              <p:cNvSpPr/>
              <p:nvPr/>
            </p:nvSpPr>
            <p:spPr>
              <a:xfrm>
                <a:off x="722376" y="972000"/>
                <a:ext cx="10753344" cy="1923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A元素原子核内无中子，则A为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B元素的最高价氧化物对应的水化物能与其气态氢化物</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反应生成盐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m:t>
                    </m:r>
                  </m:oMath>
                </a14:m>
                <a:r>
                  <a:rPr lang="en-US" altLang="zh-CN" sz="2000" b="0" i="0" dirty="0">
                    <a:solidFill>
                      <a:srgbClr val="000000"/>
                    </a:solidFill>
                    <a:latin typeface="微软雅黑" pitchFamily="34" charset="0"/>
                    <a:ea typeface="微软雅黑" pitchFamily="34" charset="-122"/>
                    <a:cs typeface="微软雅黑" pitchFamily="34" charset="-120"/>
                  </a:rPr>
                  <a:t>，则B为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oMath>
                </a14:m>
                <a:r>
                  <a:rPr lang="en-US" altLang="zh-CN" sz="22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m:t>
                    </m:r>
                  </m:oMath>
                </a14:m>
                <a:r>
                  <a:rPr lang="en-US" altLang="zh-CN" sz="2000" b="0" i="0" dirty="0">
                    <a:solidFill>
                      <a:srgbClr val="000000"/>
                    </a:solidFill>
                    <a:latin typeface="微软雅黑" pitchFamily="34" charset="0"/>
                    <a:ea typeface="微软雅黑" pitchFamily="34" charset="-122"/>
                    <a:cs typeface="微软雅黑" pitchFamily="34" charset="-120"/>
                  </a:rPr>
                  <a:t>为硝酸铵</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2000" b="0" i="0" dirty="0">
                    <a:solidFill>
                      <a:srgbClr val="000000"/>
                    </a:solidFill>
                    <a:latin typeface="微软雅黑" pitchFamily="34" charset="0"/>
                    <a:ea typeface="微软雅黑" pitchFamily="34" charset="-122"/>
                    <a:cs typeface="微软雅黑" pitchFamily="34" charset="-120"/>
                  </a:rPr>
                  <a:t>元素原子的最外层电子数是其次外层电子数的</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den>
                    </m:f>
                  </m:oMath>
                </a14:m>
                <a:r>
                  <a:rPr lang="en-US" altLang="zh-CN" sz="20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20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与A同主族，且与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2000" b="0" i="0" dirty="0">
                    <a:solidFill>
                      <a:srgbClr val="000000"/>
                    </a:solidFill>
                    <a:latin typeface="微软雅黑" pitchFamily="34" charset="0"/>
                    <a:ea typeface="微软雅黑" pitchFamily="34" charset="-122"/>
                    <a:cs typeface="微软雅黑" pitchFamily="34" charset="-120"/>
                  </a:rPr>
                  <a:t>同周期，则D为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oMath>
                </a14:m>
                <a:r>
                  <a:rPr lang="en-US" altLang="zh-CN" sz="2000" b="0" i="0" dirty="0">
                    <a:solidFill>
                      <a:srgbClr val="000000"/>
                    </a:solidFill>
                    <a:latin typeface="微软雅黑" pitchFamily="34" charset="0"/>
                    <a:ea typeface="微软雅黑" pitchFamily="34" charset="-122"/>
                    <a:cs typeface="微软雅黑" pitchFamily="34" charset="-120"/>
                  </a:rPr>
                  <a:t>；A、B、D</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这四种元素，每一种都能与</a:t>
                </a:r>
                <a:r>
                  <a:rPr lang="en-US" altLang="zh-CN" sz="2000" b="0" i="0">
                    <a:solidFill>
                      <a:srgbClr val="000000"/>
                    </a:solidFill>
                    <a:latin typeface="微软雅黑" pitchFamily="34" charset="0"/>
                    <a:ea typeface="微软雅黑" pitchFamily="34" charset="-122"/>
                    <a:cs typeface="微软雅黑" pitchFamily="34" charset="-120"/>
                  </a:rPr>
                  <a:t>C元素形成原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子个数比不相同的若干种化合物</a:t>
                </a:r>
                <a:r>
                  <a:rPr lang="en-US" altLang="zh-CN" sz="2000" b="0" i="0" dirty="0">
                    <a:solidFill>
                      <a:srgbClr val="000000"/>
                    </a:solidFill>
                    <a:latin typeface="微软雅黑" pitchFamily="34" charset="0"/>
                    <a:ea typeface="微软雅黑" pitchFamily="34" charset="-122"/>
                    <a:cs typeface="微软雅黑" pitchFamily="34" charset="-120"/>
                  </a:rPr>
                  <a:t>，则C为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Choice>
        <mc:Fallback xmlns="">
          <p:sp>
            <p:nvSpPr>
              <p:cNvPr id="2" name="QO_6_AS.79_1#84e75abed?vopoq=1&amp;pid=8b887f226&amp;color=0,0,0&amp;vtp=1&amp;bt=1&amp;bbb=1&amp;hb=1"/>
              <p:cNvSpPr>
                <a:spLocks noRot="1" noChangeAspect="1" noMove="1" noResize="1" noEditPoints="1" noAdjustHandles="1" noChangeArrowheads="1" noChangeShapeType="1" noTextEdit="1"/>
              </p:cNvSpPr>
              <p:nvPr/>
            </p:nvSpPr>
            <p:spPr>
              <a:xfrm>
                <a:off x="722376" y="972000"/>
                <a:ext cx="10753344" cy="1923034"/>
              </a:xfrm>
              <a:prstGeom prst="rect">
                <a:avLst/>
              </a:prstGeom>
              <a:blipFill>
                <a:blip r:embed="rId3"/>
                <a:stretch>
                  <a:fillRect l="-1587" r="-2324" b="-791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891a57531?sp=1&amp;pid=dc737d453&amp;color=0,0,0&amp;mp=1&amp;vtp=1&amp;bt=1&amp;bbb=1"/>
              <p:cNvSpPr/>
              <p:nvPr/>
            </p:nvSpPr>
            <p:spPr>
              <a:xfrm>
                <a:off x="722376" y="972000"/>
                <a:ext cx="10753344" cy="24437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)共价键的表示</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①电子式</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共用电子对写在成键原子中间，且每个原子最外层电子都要标出，相同原子不能合并。如</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p>
              <a:p>
                <a:pPr marL="0" marR="0" lvl="0" indent="0" defTabSz="914400" rtl="0" eaLnBrk="1" fontAlgn="auto" latinLnBrk="1" hangingPunct="1">
                  <a:lnSpc>
                    <a:spcPts val="5300"/>
                  </a:lnSpc>
                  <a:spcBef>
                    <a:spcPts val="0"/>
                  </a:spcBef>
                  <a:spcAft>
                    <a:spcPts val="0"/>
                  </a:spcAft>
                  <a:buClrTx/>
                  <a:buSzTx/>
                  <a:buFontTx/>
                  <a:buNone/>
                  <a:tabLst/>
                  <a:defRPr/>
                </a:pP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HCl</m:t>
                    </m:r>
                  </m:oMath>
                </a14:m>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的电子式分别为</a:t>
                </a:r>
                <a:r>
                  <a:rPr kumimoji="0" lang="en-US" altLang="zh-CN" sz="285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微软雅黑"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微软雅黑"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9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微软雅黑"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用电子式表示单质或共价化合物的形成过程时，不再标电子转移方向，相同原子不能合并。如：</a:t>
                </a:r>
                <a:endParaRPr lang="en-US" altLang="zh-CN" sz="2000" dirty="0"/>
              </a:p>
            </p:txBody>
          </p:sp>
        </mc:Choice>
        <mc:Fallback xmlns="">
          <p:sp>
            <p:nvSpPr>
              <p:cNvPr id="2" name="P_6_BD#891a57531?sp=1&amp;pid=dc737d453&amp;color=0,0,0&amp;mp=1&amp;vtp=1&amp;bt=1&amp;bbb=1"/>
              <p:cNvSpPr>
                <a:spLocks noRot="1" noChangeAspect="1" noMove="1" noResize="1" noEditPoints="1" noAdjustHandles="1" noChangeArrowheads="1" noChangeShapeType="1" noTextEdit="1"/>
              </p:cNvSpPr>
              <p:nvPr/>
            </p:nvSpPr>
            <p:spPr>
              <a:xfrm>
                <a:off x="722376" y="972000"/>
                <a:ext cx="10753344" cy="2443734"/>
              </a:xfrm>
              <a:prstGeom prst="rect">
                <a:avLst/>
              </a:prstGeom>
              <a:blipFill>
                <a:blip r:embed="rId3"/>
                <a:stretch>
                  <a:fillRect l="-1474" r="-794" b="-6234"/>
                </a:stretch>
              </a:blipFill>
              <a:ln/>
            </p:spPr>
            <p:txBody>
              <a:bodyPr/>
              <a:lstStyle/>
              <a:p>
                <a:r>
                  <a:rPr lang="zh-CN" altLang="en-US">
                    <a:noFill/>
                  </a:rPr>
                  <a:t> </a:t>
                </a:r>
              </a:p>
            </p:txBody>
          </p:sp>
        </mc:Fallback>
      </mc:AlternateContent>
      <p:pic>
        <p:nvPicPr>
          <p:cNvPr id="5" name="P_6_BD#891a57531?pid=dc737d453&amp;color=0,0,0&amp;mp=1&amp;tib=255,255,255&amp;iip=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607975" y="2387034"/>
            <a:ext cx="841248" cy="5760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P_6_BD#891a57531?pid=dc737d453&amp;color=0,0,0&amp;mp=1&amp;tib=255,255,255&amp;iip=6&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4715796" y="2382462"/>
            <a:ext cx="905256" cy="5852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P_6_BD#891a57531?pid=dc737d453&amp;color=0,0,0&amp;mp=1&amp;tib=255,255,255&amp;iip=7&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5894483" y="2387034"/>
            <a:ext cx="1170432" cy="5760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P_6#891a57531?pid=dc737d453&amp;color=0,0,0&amp;tib=255,255,255&amp;vtp=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4306824" y="3545528"/>
            <a:ext cx="3584448" cy="4297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10" name="P_6_BD#891a57531?sp=1&amp;pid=dc737d453&amp;color=0,0,0&amp;vtp=1&amp;bbb=1&amp;hb=1"/>
              <p:cNvSpPr/>
              <p:nvPr/>
            </p:nvSpPr>
            <p:spPr>
              <a:xfrm>
                <a:off x="722376" y="4104328"/>
                <a:ext cx="10753344" cy="13970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②结构式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用短线</a:t>
                </a:r>
                <a:r>
                  <a:rPr lang="en-US" altLang="zh-CN" sz="2000" b="0" i="0" dirty="0">
                    <a:solidFill>
                      <a:srgbClr val="000000"/>
                    </a:solidFill>
                    <a:latin typeface="微软雅黑" pitchFamily="34" charset="0"/>
                    <a:ea typeface="微软雅黑" pitchFamily="34" charset="-122"/>
                    <a:cs typeface="微软雅黑" pitchFamily="34" charset="-120"/>
                  </a:rPr>
                  <a:t>“—”来表示一对共用电子，分子中原子间通过短线连接的式子叫做结构式。如</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的结构式分别为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mc:Choice>
        <mc:Fallback xmlns="">
          <p:sp>
            <p:nvSpPr>
              <p:cNvPr id="10" name="P_6_BD#891a57531?sp=1&amp;pid=dc737d453&amp;color=0,0,0&amp;vtp=1&amp;bbb=1&amp;hb=1"/>
              <p:cNvSpPr>
                <a:spLocks noRot="1" noChangeAspect="1" noMove="1" noResize="1" noEditPoints="1" noAdjustHandles="1" noChangeArrowheads="1" noChangeShapeType="1" noTextEdit="1"/>
              </p:cNvSpPr>
              <p:nvPr/>
            </p:nvSpPr>
            <p:spPr>
              <a:xfrm>
                <a:off x="722376" y="4104328"/>
                <a:ext cx="10753344" cy="1397000"/>
              </a:xfrm>
              <a:prstGeom prst="rect">
                <a:avLst/>
              </a:prstGeom>
              <a:blipFill>
                <a:blip r:embed="rId8"/>
                <a:stretch>
                  <a:fillRect l="-1474" r="-510" b="-7424"/>
                </a:stretch>
              </a:blipFill>
              <a:ln/>
            </p:spPr>
            <p:txBody>
              <a:bodyPr/>
              <a:lstStyle/>
              <a:p>
                <a:r>
                  <a:rPr lang="zh-CN" altLang="en-US">
                    <a:noFill/>
                  </a:rPr>
                  <a:t> </a:t>
                </a:r>
              </a:p>
            </p:txBody>
          </p:sp>
        </mc:Fallback>
      </mc:AlternateContent>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891a57531?sp=1&amp;pid=dc737d453&amp;color=0,0,0&amp;vtp=1&amp;bbb=1&amp;hb=1">
                <a:extLst>
                  <a:ext uri="{FF2B5EF4-FFF2-40B4-BE49-F238E27FC236}">
                    <a16:creationId xmlns:a16="http://schemas.microsoft.com/office/drawing/2014/main" id="{F6FBC805-BD84-E0AF-1B7B-C41D46DA57A6}"/>
                  </a:ext>
                </a:extLst>
              </p:cNvPr>
              <p:cNvSpPr/>
              <p:nvPr/>
            </p:nvSpPr>
            <p:spPr>
              <a:xfrm>
                <a:off x="722376" y="972000"/>
                <a:ext cx="10753344" cy="1783334"/>
              </a:xfrm>
              <a:prstGeom prst="rect">
                <a:avLst/>
              </a:prstGeom>
              <a:noFill/>
              <a:ln/>
            </p:spPr>
            <p:txBody>
              <a:bodyPr wrap="none" lIns="0" tIns="0" rIns="0" bIns="0" rtlCol="0" anchor="t"/>
              <a:lstStyle/>
              <a:p>
                <a:pPr latinLnBrk="1">
                  <a:lnSpc>
                    <a:spcPts val="3600"/>
                  </a:lnSpc>
                </a:pPr>
                <a:r>
                  <a:rPr lang="en-US" altLang="zh-CN" sz="2000" b="1" i="0">
                    <a:solidFill>
                      <a:srgbClr val="639319"/>
                    </a:solidFill>
                    <a:latin typeface="微软雅黑" pitchFamily="34" charset="0"/>
                    <a:ea typeface="微软雅黑" pitchFamily="34" charset="-122"/>
                    <a:cs typeface="微软雅黑" pitchFamily="34" charset="-120"/>
                  </a:rPr>
                  <a:t>【</a:t>
                </a:r>
                <a:r>
                  <a:rPr lang="en-US" altLang="zh-CN" sz="2000" b="1" i="0" dirty="0">
                    <a:solidFill>
                      <a:srgbClr val="639319"/>
                    </a:solidFill>
                    <a:latin typeface="微软雅黑" pitchFamily="34" charset="0"/>
                    <a:ea typeface="微软雅黑" pitchFamily="34" charset="-122"/>
                    <a:cs typeface="微软雅黑" pitchFamily="34" charset="-120"/>
                  </a:rPr>
                  <a:t>划重点】</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分子具有一定的空间结构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电子式和结构式均不能表示分子的空间结构。</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2.共价化合物</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原子间以共用电子对形成分子的化合物叫做共价化合物</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。如</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oMath>
                </a14:m>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4</m:t>
                        </m:r>
                      </m:sub>
                    </m:sSub>
                  </m:oMath>
                </a14:m>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SO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4</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等。</a:t>
                </a:r>
                <a:endParaRPr lang="en-US" altLang="zh-CN" sz="2000" dirty="0"/>
              </a:p>
            </p:txBody>
          </p:sp>
        </mc:Choice>
        <mc:Fallback xmlns="">
          <p:sp>
            <p:nvSpPr>
              <p:cNvPr id="2" name="P_6_BD#891a57531?sp=1&amp;pid=dc737d453&amp;color=0,0,0&amp;vtp=1&amp;bbb=1&amp;hb=1">
                <a:extLst>
                  <a:ext uri="{FF2B5EF4-FFF2-40B4-BE49-F238E27FC236}">
                    <a16:creationId xmlns:a16="http://schemas.microsoft.com/office/drawing/2014/main" id="{F6FBC805-BD84-E0AF-1B7B-C41D46DA57A6}"/>
                  </a:ext>
                </a:extLst>
              </p:cNvPr>
              <p:cNvSpPr>
                <a:spLocks noRot="1" noChangeAspect="1" noMove="1" noResize="1" noEditPoints="1" noAdjustHandles="1" noChangeArrowheads="1" noChangeShapeType="1" noTextEdit="1"/>
              </p:cNvSpPr>
              <p:nvPr/>
            </p:nvSpPr>
            <p:spPr>
              <a:xfrm>
                <a:off x="722376" y="972000"/>
                <a:ext cx="10753344" cy="1783334"/>
              </a:xfrm>
              <a:prstGeom prst="rect">
                <a:avLst/>
              </a:prstGeom>
              <a:blipFill>
                <a:blip r:embed="rId2"/>
                <a:stretch>
                  <a:fillRect l="-1474" b="-8532"/>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2730740495"/>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891a57531?sp=1&amp;pid=dc737d453&amp;color=0,0,0&amp;vtp=1&amp;bt=1&amp;bbb=1"/>
              <p:cNvSpPr/>
              <p:nvPr/>
            </p:nvSpPr>
            <p:spPr>
              <a:xfrm>
                <a:off x="722376" y="972000"/>
                <a:ext cx="10753344" cy="40820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3</a:t>
                </a:r>
                <a:r>
                  <a:rPr lang="en-US" altLang="zh-CN" sz="2000" b="1" i="0">
                    <a:solidFill>
                      <a:srgbClr val="000000"/>
                    </a:solidFill>
                    <a:latin typeface="微软雅黑" pitchFamily="34" charset="0"/>
                    <a:ea typeface="微软雅黑" pitchFamily="34" charset="-122"/>
                    <a:cs typeface="微软雅黑" pitchFamily="34" charset="-120"/>
                  </a:rPr>
                  <a:t>.非极性键与极性键</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(1)非极性键</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同种元素的原子形成的共价键</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，两个原子吸引电子的能力相同，</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共用电子对不偏向任何一个原子，</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成键的原子不显电性</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。这种共价键叫做非极性共价键，简称非极性键。如</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Cl</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Na</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m&gt;</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中均存在非极性键</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(2)极性键</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不同种元素的原子间形成共价键时</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，因为原子吸引电子的能力不同</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，共用电子对偏向吸引电子能</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力强的一方</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，所以吸引电子能力强的一方显负电性，吸引电子能力弱的一方显正电性</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。这种共价</a:t>
                </a: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键叫做极性共价键</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，简称极性键。如</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HCl</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4</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NaOH</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中均存在极性键。</a:t>
                </a:r>
                <a:endParaRPr lang="en-US" altLang="zh-CN" sz="2000" dirty="0"/>
              </a:p>
            </p:txBody>
          </p:sp>
        </mc:Choice>
        <mc:Fallback xmlns="">
          <p:sp>
            <p:nvSpPr>
              <p:cNvPr id="2" name="P_6#891a57531?sp=1&amp;pid=dc737d453&amp;color=0,0,0&amp;vtp=1&amp;bt=1&amp;bbb=1"/>
              <p:cNvSpPr>
                <a:spLocks noRot="1" noChangeAspect="1" noMove="1" noResize="1" noEditPoints="1" noAdjustHandles="1" noChangeArrowheads="1" noChangeShapeType="1" noTextEdit="1"/>
              </p:cNvSpPr>
              <p:nvPr/>
            </p:nvSpPr>
            <p:spPr>
              <a:xfrm>
                <a:off x="722376" y="972000"/>
                <a:ext cx="10753344" cy="4082034"/>
              </a:xfrm>
              <a:prstGeom prst="rect">
                <a:avLst/>
              </a:prstGeom>
              <a:blipFill>
                <a:blip r:embed="rId3"/>
                <a:stretch>
                  <a:fillRect l="-1474" r="-3175" b="-3731"/>
                </a:stretch>
              </a:blipFill>
              <a:ln/>
            </p:spPr>
            <p:txBody>
              <a:bodyPr/>
              <a:lstStyle/>
              <a:p>
                <a:r>
                  <a:rPr lang="zh-CN" altLang="en-US">
                    <a:noFill/>
                  </a:rPr>
                  <a:t> </a:t>
                </a:r>
              </a:p>
            </p:txBody>
          </p:sp>
        </mc:Fallback>
      </mc:AlternateContent>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P_6#891a57531?sp=1&amp;pid=dc737d453&amp;color=0,0,0&amp;vtp=1&amp;bt=1&amp;bb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4</a:t>
            </a:r>
            <a:r>
              <a:rPr lang="en-US" altLang="zh-CN" sz="2000" b="1" i="0">
                <a:solidFill>
                  <a:srgbClr val="000000"/>
                </a:solidFill>
                <a:latin typeface="微软雅黑" pitchFamily="34" charset="0"/>
                <a:ea typeface="微软雅黑" pitchFamily="34" charset="-122"/>
                <a:cs typeface="微软雅黑" pitchFamily="34" charset="-120"/>
              </a:rPr>
              <a:t>.化学键与化学反应的本质</a:t>
            </a: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(1)化学键</a:t>
            </a:r>
            <a:endParaRPr lang="en-US" altLang="zh-CN" sz="2000" dirty="0"/>
          </a:p>
        </p:txBody>
      </p:sp>
      <p:pic>
        <p:nvPicPr>
          <p:cNvPr id="4" name="P_6_BD#891a57531?htil=1&amp;pid=dc737d45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03037" y="1957139"/>
            <a:ext cx="3547872" cy="13990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P_6_BD#891a57531?htil=1&amp;pid=dc737d453&amp;color=0,0,0&amp;vtp=1&amp;bbb=1"/>
          <p:cNvSpPr/>
          <p:nvPr/>
        </p:nvSpPr>
        <p:spPr>
          <a:xfrm>
            <a:off x="722376" y="1878780"/>
            <a:ext cx="7077456"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①概念：相邻的原子之间强烈的相互作用叫做化学键。</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分类：</a:t>
            </a:r>
            <a:endParaRPr lang="en-US" altLang="zh-CN" sz="2000" dirty="0"/>
          </a:p>
        </p:txBody>
      </p:sp>
      <p:sp>
        <p:nvSpPr>
          <p:cNvPr id="6" name="P_6_BD#891a57531?htil=1&amp;sp=1&amp;pid=dc737d453&amp;color=0,0,0&amp;vtp=1&amp;bbb=1"/>
          <p:cNvSpPr/>
          <p:nvPr/>
        </p:nvSpPr>
        <p:spPr>
          <a:xfrm>
            <a:off x="722376" y="2794323"/>
            <a:ext cx="7077456" cy="399034"/>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(2)化学反应的本质就是旧化学键断裂和新化学键形成。</a:t>
            </a:r>
            <a:endParaRPr lang="en-US" altLang="zh-CN" sz="2000" dirty="0"/>
          </a:p>
        </p:txBody>
      </p:sp>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2234</Words>
  <Application>Microsoft Office PowerPoint</Application>
  <PresentationFormat>宽屏</PresentationFormat>
  <Paragraphs>289</Paragraphs>
  <Slides>58</Slides>
  <Notes>48</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58</vt:i4>
      </vt:variant>
    </vt:vector>
  </HeadingPairs>
  <TitlesOfParts>
    <vt:vector size="66" baseType="lpstr">
      <vt:lpstr>仿宋</vt:lpstr>
      <vt:lpstr>SimHei</vt:lpstr>
      <vt:lpstr>SimSun</vt:lpstr>
      <vt:lpstr>微软雅黑</vt:lpstr>
      <vt:lpstr>Arial</vt:lpstr>
      <vt:lpstr>Calibri</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和标 邓</cp:lastModifiedBy>
  <cp:revision>3</cp:revision>
  <dcterms:created xsi:type="dcterms:W3CDTF">2025-02-27T04:09:32Z</dcterms:created>
  <dcterms:modified xsi:type="dcterms:W3CDTF">2025-02-27T05:29:46Z</dcterms:modified>
  <cp:category/>
  <cp:contentStatus/>
</cp:coreProperties>
</file>