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6" r:id="rId9"/>
    <p:sldId id="267" r:id="rId10"/>
    <p:sldId id="268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378" r:id="rId19"/>
    <p:sldId id="278" r:id="rId20"/>
    <p:sldId id="279" r:id="rId21"/>
    <p:sldId id="379" r:id="rId22"/>
    <p:sldId id="280" r:id="rId23"/>
    <p:sldId id="281" r:id="rId24"/>
    <p:sldId id="380" r:id="rId25"/>
    <p:sldId id="282" r:id="rId26"/>
    <p:sldId id="283" r:id="rId27"/>
    <p:sldId id="381" r:id="rId28"/>
    <p:sldId id="284" r:id="rId29"/>
    <p:sldId id="285" r:id="rId30"/>
    <p:sldId id="382" r:id="rId31"/>
    <p:sldId id="286" r:id="rId32"/>
    <p:sldId id="287" r:id="rId33"/>
    <p:sldId id="383" r:id="rId34"/>
    <p:sldId id="288" r:id="rId35"/>
    <p:sldId id="289" r:id="rId36"/>
    <p:sldId id="384" r:id="rId37"/>
    <p:sldId id="290" r:id="rId38"/>
    <p:sldId id="291" r:id="rId39"/>
    <p:sldId id="385" r:id="rId40"/>
    <p:sldId id="292" r:id="rId41"/>
    <p:sldId id="293" r:id="rId42"/>
    <p:sldId id="294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6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0076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3d2371a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基础必刷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ffbd8b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素养能力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f3f594df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知识点1 氧化还原反应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b0bea0d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知识点2 氧化还原反应的相关概念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623a744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题型1 氧化还原反应的判断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1033681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题型2 氧化还原反应的概念辨析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7b6a13d3b01d9be917fdd09#tid=67bee76dc80b4c0009b5833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68512" y="4709160"/>
            <a:ext cx="1764792" cy="5577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 学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99616" y="5550408"/>
            <a:ext cx="1618488" cy="2560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_BD#dd47bab18?sp=1&amp;pid=b0bea0d4c&amp;color=0,0,0&amp;vtp=1&amp;bt=1&amp;bbb=1"/>
              <p:cNvSpPr/>
              <p:nvPr/>
            </p:nvSpPr>
            <p:spPr>
              <a:xfrm>
                <a:off x="722376" y="972000"/>
                <a:ext cx="10753344" cy="45646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.氧化性和还原性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(1)氧化性：得电子的能力。氧化剂具有氧化性，反应时得到电子，本身被还原，发生还原反应。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(2)还原性：失电子的能力。还原剂具有还原性，反应时失去电子，本身被氧化，发生氧化反应。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9319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【划重点】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在同一反应中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，氧化剂和还原剂可以为不同物质，也可以为同种物质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。同一种反应物不一定只表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现一种性质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，如反应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KMnO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△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K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MnO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MnO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中，参加反应的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KMnO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既是氧化剂又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是还原剂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，既表现氧化性又表现还原性。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3.氧化产物和还原产物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(1)氧化产物：还原剂失去电子被氧化所得的产物。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(2)还原产物：氧化剂得到电子被还原所得的产物。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_BD#dd47bab18?sp=1&amp;pid=b0bea0d4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564634"/>
              </a:xfrm>
              <a:prstGeom prst="rect">
                <a:avLst/>
              </a:prstGeom>
              <a:blipFill>
                <a:blip r:embed="rId3"/>
                <a:stretch>
                  <a:fillRect l="-1474" r="-1361" b="-33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dd47bab18?sp=1&amp;pid=b0bea0d4c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4.氧化还原反应中相关概念的关系</a:t>
            </a:r>
            <a:endParaRPr lang="en-US" altLang="zh-CN" sz="2000" dirty="0"/>
          </a:p>
        </p:txBody>
      </p:sp>
      <p:pic>
        <p:nvPicPr>
          <p:cNvPr id="3" name="P_7_BD#dd47bab18?pid=b0bea0d4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9080" y="1499939"/>
            <a:ext cx="4059936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7_BD#dd47bab18?pid=b0bea0d4c&amp;color=0,0,0&amp;vtp=1&amp;bbb=1"/>
          <p:cNvSpPr/>
          <p:nvPr/>
        </p:nvSpPr>
        <p:spPr>
          <a:xfrm>
            <a:off x="722376" y="2935039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可简记为“升失氧，降得还”。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e26914e2d.fixed?pid=d14c57050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6000" dirty="0"/>
          </a:p>
        </p:txBody>
      </p:sp>
      <p:sp>
        <p:nvSpPr>
          <p:cNvPr id="3" name="C_5#e26914e2d.fixed?pid=d14c5705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氧化还原反应的相关概念</a:t>
            </a:r>
            <a:endParaRPr lang="en-US" altLang="zh-CN" sz="4400" dirty="0"/>
          </a:p>
        </p:txBody>
      </p:sp>
      <p:pic>
        <p:nvPicPr>
          <p:cNvPr id="4" name="C_5#e26914e2d.fixed?pid=d14c5705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5_BD#e26914e2d.fixed?pid=d14c57050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典例剖析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_1#87888a962?vopoq=1&amp;pid=623a744e8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例1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[吉林普通高中友好学校联合体2024高一期中联考]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日常生活中的许多现象与化学反应有关，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下列现象与氧化还原反应无关的是(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2_1#87888a962.bracket?vopoq=1&amp;pid=623a744e8&amp;color=0,0,0&amp;vpa=1&amp;vtp=1"/>
          <p:cNvSpPr/>
          <p:nvPr/>
        </p:nvSpPr>
        <p:spPr>
          <a:xfrm>
            <a:off x="4732401" y="14101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_2#87888a962.choices?vopoq=1&amp;pid=623a744e8&amp;color=0,0,0&amp;vtp=1&amp;bbb=1"/>
              <p:cNvSpPr/>
              <p:nvPr/>
            </p:nvSpPr>
            <p:spPr>
              <a:xfrm>
                <a:off x="722376" y="1820613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A.铜铸塑像上出现铜绿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[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.铁制菜刀生锈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C.大理石雕像被酸雨腐蚀毁坏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.金属钠置于空气中表面变暗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1_2#87888a962.choices?vopoq=1&amp;pid=623a744e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b="-18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3_1#87888a962?vopoq=1&amp;pid=623a744e8&amp;color=0,0,0&amp;vtp=1&amp;bt=1&amp;bbb=1&amp;hb=1"/>
              <p:cNvSpPr/>
              <p:nvPr/>
            </p:nvSpPr>
            <p:spPr>
              <a:xfrm>
                <a:off x="722376" y="972000"/>
                <a:ext cx="10753344" cy="3222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金属铜和氧气、二氧化碳、水发生化合反应生成铜绿，该反应中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元素的化合价由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0价升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中氧元素的化合价由0价降至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价，与氧化还原反应有关，A不符合题意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；铁制菜刀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发生反应转化为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，该反应中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元素的化合价由0价升至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元素的化合价由0价降至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价，与氧化还原反应有关，B不符合题意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；酸雨腐蚀大理石雕像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是因为碳酸钙能和酸反应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，该反应中没有元素化合价的变化，与氧化还原反应无关，C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符合题意；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金属钠置于空气中表面变暗是因为钠和氧气发生反应生成氧化钠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，反应中钠元素的化合价由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0价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升至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元素的化合价由0价降至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价，与氧化还原反应有关，D不符合题意。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3_1#87888a962?vopoq=1&amp;pid=623a744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2879"/>
              </a:xfrm>
              <a:prstGeom prst="rect">
                <a:avLst/>
              </a:prstGeom>
              <a:blipFill>
                <a:blip r:embed="rId3"/>
                <a:stretch>
                  <a:fillRect l="-1587" r="-2381" b="-5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4_1#6b4a1cd8c?vopoq=1&amp;pid=103368119&amp;color=0,0,0&amp;vtp=1&amp;bt=1&amp;bbb=1&amp;hb=1"/>
              <p:cNvSpPr/>
              <p:nvPr/>
            </p:nvSpPr>
            <p:spPr>
              <a:xfrm>
                <a:off x="722376" y="972000"/>
                <a:ext cx="10753344" cy="8947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例2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[广东揭阳普宁2025高一月考]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黑火药是中国古代四大发明之一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，其爆炸反应为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KNO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+3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K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4_1#6b4a1cd8c?vopoq=1&amp;pid=1033681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94779"/>
              </a:xfrm>
              <a:prstGeom prst="rect">
                <a:avLst/>
              </a:prstGeom>
              <a:blipFill>
                <a:blip r:embed="rId3"/>
                <a:stretch>
                  <a:fillRect l="-1474" b="-15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5_1#6b4a1cd8c.bracket?vopoq=1&amp;pid=103368119&amp;color=0,0,0&amp;vpa=2&amp;vtp=1"/>
          <p:cNvSpPr/>
          <p:nvPr/>
        </p:nvSpPr>
        <p:spPr>
          <a:xfrm>
            <a:off x="7825613" y="1414151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4_2#6b4a1cd8c.choices?vopoq=1&amp;pid=103368119&amp;color=0,0,0&amp;vtp=1&amp;bbb=1"/>
              <p:cNvSpPr/>
              <p:nvPr/>
            </p:nvSpPr>
            <p:spPr>
              <a:xfrm>
                <a:off x="722376" y="1875415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.反应为非氧化还原反应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.黑火药中含有两种单质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.反应中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作还原剂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.反应为置换反应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4_2#6b4a1cd8c.choices?vopoq=1&amp;pid=1033681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5415"/>
                <a:ext cx="10753344" cy="843153"/>
              </a:xfrm>
              <a:prstGeom prst="rect">
                <a:avLst/>
              </a:prstGeom>
              <a:blipFill>
                <a:blip r:embed="rId4"/>
                <a:stretch>
                  <a:fillRect l="-1474" b="-18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6_1#6b4a1cd8c?vopoq=1&amp;pid=103368119&amp;color=0,0,0&amp;vtp=1&amp;bt=1&amp;bbb=1&amp;hb=1"/>
              <p:cNvSpPr/>
              <p:nvPr/>
            </p:nvSpPr>
            <p:spPr>
              <a:xfrm>
                <a:off x="722376" y="972000"/>
                <a:ext cx="10753344" cy="13559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在反应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KNO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+3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K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元素化合价降低，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C元素化合价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升高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，则该反应为氧化还原反应，A错误；黑火药中含有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、C两种单质，B正确；反应中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0价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降低到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作氧化剂，C错误；反应中，反应物、生成物都为三种，不属于置换反应，D错误。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6_1#6b4a1cd8c?vopoq=1&amp;pid=1033681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55979"/>
              </a:xfrm>
              <a:prstGeom prst="rect">
                <a:avLst/>
              </a:prstGeom>
              <a:blipFill>
                <a:blip r:embed="rId3"/>
                <a:stretch>
                  <a:fillRect l="-1587" r="-3912" b="-121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c0ad4e862.fixed?pid=d14c57050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6000" dirty="0"/>
          </a:p>
        </p:txBody>
      </p:sp>
      <p:sp>
        <p:nvSpPr>
          <p:cNvPr id="3" name="C_5#c0ad4e862.fixed?pid=d14c5705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氧化还原反应的相关概念</a:t>
            </a:r>
            <a:endParaRPr lang="en-US" altLang="zh-CN" sz="4400" dirty="0"/>
          </a:p>
        </p:txBody>
      </p:sp>
      <p:pic>
        <p:nvPicPr>
          <p:cNvPr id="4" name="C_5#c0ad4e862.fixed?pid=d14c5705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9704"/>
            <a:ext cx="411480" cy="448056"/>
          </a:xfrm>
          <a:prstGeom prst="rect">
            <a:avLst/>
          </a:prstGeom>
        </p:spPr>
      </p:pic>
      <p:sp>
        <p:nvSpPr>
          <p:cNvPr id="5" name="C_5_BD#c0ad4e862.fixed?pid=d14c57050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越刷越强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8366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7_1#66127d9bc?vopoq=1&amp;pid=83d2371a0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[辽宁县级重点高中联合体2024高一月考]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古代诗文是古人为我们留下的宝贵精神财富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，下列诗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文不涉及氧化还原反应的是(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8_1#66127d9bc.bracket?vopoq=1&amp;pid=83d2371a0&amp;color=0,0,0&amp;vpa=3&amp;vtp=1"/>
          <p:cNvSpPr/>
          <p:nvPr/>
        </p:nvSpPr>
        <p:spPr>
          <a:xfrm>
            <a:off x="3970401" y="14101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7_2#66127d9bc.choices?vopoq=1&amp;pid=83d2371a0&amp;color=0,0,0&amp;vtp=1&amp;bbb=1"/>
          <p:cNvSpPr/>
          <p:nvPr/>
        </p:nvSpPr>
        <p:spPr>
          <a:xfrm>
            <a:off x="722376" y="187281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A.蜡烛有心还惜别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，替人垂泪到天明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.千淘万漉虽辛苦，吹尽狂沙始到金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.熬胆矾铁釜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，久之亦化为铜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.爆竹声中一岁除，春风送暖入屠苏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c226a4e4.fixed?pid=2ca57400f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03</a:t>
            </a:r>
            <a:endParaRPr lang="en-US" altLang="zh-CN" sz="6000" dirty="0"/>
          </a:p>
        </p:txBody>
      </p:sp>
      <p:sp>
        <p:nvSpPr>
          <p:cNvPr id="3" name="C_3_BD#1c226a4e4.fixed?pid=2ca57400f&amp;color=255,255,255&amp;vtp=1&amp;bbb=1"/>
          <p:cNvSpPr/>
          <p:nvPr/>
        </p:nvSpPr>
        <p:spPr>
          <a:xfrm>
            <a:off x="0" y="3776472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氧化还原反应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9_1#66127d9bc?vopoq=1&amp;pid=83d2371a0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“蜡烛有心还惜别，替人垂泪到天明”涉及蜡烛燃烧，燃烧为氧化还原反应，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A不符合题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；“千淘万漉虽辛苦，吹尽狂沙始到金”属于物质的分离过程，该过程中没有新物质生成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涉及化学反应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，更不涉及氧化还原反应，B符合题意；“熬胆矾铁釜，久之亦化为铜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”涉及硫酸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铜和铁的置换反应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，该反应为氧化还原反应，C不符合题意；“爆竹声中一岁除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”涉及火药的爆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，该过程为氧化还原反应，D不符合题意。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03693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0_1#a6ff082ed?vopoq=1&amp;pid=83d2371a0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[重庆九龙坡区2025高一期中]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下列反应中，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水作还原剂的是(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11_1#a6ff082ed.bracket?vopoq=1&amp;pid=83d2371a0&amp;color=0,0,0&amp;vpa=4&amp;vtp=1"/>
          <p:cNvSpPr/>
          <p:nvPr/>
        </p:nvSpPr>
        <p:spPr>
          <a:xfrm>
            <a:off x="7864539" y="9529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0_2#a6ff082ed.choices?vopoq=1&amp;pid=83d2371a0&amp;color=0,0,0&amp;vtp=1&amp;bbb=1"/>
              <p:cNvSpPr/>
              <p:nvPr/>
            </p:nvSpPr>
            <p:spPr>
              <a:xfrm>
                <a:off x="722376" y="1367477"/>
                <a:ext cx="10753344" cy="9455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0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⇌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HClO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4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HF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10_2#a6ff082ed.choices?vopoq=1&amp;pid=83d2371a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945579"/>
              </a:xfrm>
              <a:prstGeom prst="rect">
                <a:avLst/>
              </a:prstGeom>
              <a:blipFill>
                <a:blip r:embed="rId3"/>
                <a:stretch>
                  <a:fillRect l="-1474" b="-154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12_1#a6ff082ed?vopoq=1&amp;pid=83d2371a0&amp;color=0,0,0&amp;vtp=1&amp;bt=1&amp;bbb=1&amp;hb=1"/>
              <p:cNvSpPr/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⇌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HClO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反应中水中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元素的化合价均未发生变化，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水既不作氧化剂，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也不作还原剂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，A错误；对于反应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+ 2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中部分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价降低到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0价，水作氧化剂，B错误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4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HF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反应中水中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元素的化合价升高，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被氧化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，水是还原剂，C正确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反应中水中部分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元素的化合价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降低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，水是氧化剂，D错误。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12_1#a6ff082ed?vopoq=1&amp;pid=83d2371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blipFill>
                <a:blip r:embed="rId3"/>
                <a:stretch>
                  <a:fillRect l="-1587" r="-1077" b="-62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24093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3_1#f4453284c?vopoq=1&amp;pid=83d2371a0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[山西运城2024高一联考]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下列工业生产过程中，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必须加入氧化剂才能实现的是(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14_1#f4453284c.bracket?vopoq=1&amp;pid=83d2371a0&amp;color=0,0,0&amp;vpa=5&amp;vtp=1"/>
          <p:cNvSpPr/>
          <p:nvPr/>
        </p:nvSpPr>
        <p:spPr>
          <a:xfrm>
            <a:off x="9896539" y="952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3_2#f4453284c.choices?vopoq=1&amp;pid=83d2371a0&amp;color=0,0,0&amp;vtp=1&amp;bbb=1"/>
              <p:cNvSpPr/>
              <p:nvPr/>
            </p:nvSpPr>
            <p:spPr>
              <a:xfrm>
                <a:off x="722376" y="1414086"/>
                <a:ext cx="10753344" cy="3905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43554" algn="l"/>
                    <a:tab pos="5083907" algn="l"/>
                    <a:tab pos="8159261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制备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制备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制备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制备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13_2#f4453284c.choices?vopoq=1&amp;pid=83d2371a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14086"/>
                <a:ext cx="10753344" cy="390525"/>
              </a:xfrm>
              <a:prstGeom prst="rect">
                <a:avLst/>
              </a:prstGeom>
              <a:blipFill>
                <a:blip r:embed="rId3"/>
                <a:stretch>
                  <a:fillRect l="-1474" b="-40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15_1#f4453284c?vopoq=1&amp;pid=83d2371a0&amp;color=0,0,0&amp;vtp=1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制备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时可通过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自身发生分解反应实现，不是必须加入氧化剂，A错误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制备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元素化合价只升高，需加入氧化剂，B正确；可以通过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与盐酸发生复分解反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应制得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，不涉及氧化还原反应，C错误；由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制备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元素化合价降低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，需加入还原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15_1#f4453284c?vopoq=1&amp;pid=83d2371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>
                <a:blip r:embed="rId3"/>
                <a:stretch>
                  <a:fillRect l="-1587" r="-1361" b="-7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70705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6_1#82bb82cc5?vopoq=1&amp;pid=83d2371a0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下列反应既是离子反应又是氧化还原反应的是(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17_1#82bb82cc5.bracket?vopoq=1&amp;pid=83d2371a0&amp;color=0,0,0&amp;vpa=6&amp;vtp=1"/>
          <p:cNvSpPr/>
          <p:nvPr/>
        </p:nvSpPr>
        <p:spPr>
          <a:xfrm>
            <a:off x="6200839" y="9529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6_2#82bb82cc5.choices?vopoq=1&amp;pid=83d2371a0&amp;color=0,0,0&amp;vtp=1&amp;bbb=1"/>
              <p:cNvSpPr/>
              <p:nvPr/>
            </p:nvSpPr>
            <p:spPr>
              <a:xfrm>
                <a:off x="722376" y="1367477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溶液中加入稀硫酸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.稀盐酸与铁锈反应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反应制备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.将铁放入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16_2#82bb82cc5.choices?vopoq=1&amp;pid=83d2371a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18_1#82bb82cc5?vopoq=1&amp;pid=83d2371a0&amp;color=0,0,0&amp;vtp=1&amp;bt=1&amp;bbb=1&amp;hb=1"/>
              <p:cNvSpPr/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溶液中加入稀硫酸，发生反应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属于离子反应，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但反应前后没有元素化合价变化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，不属于氧化还原反应，A错误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；稀盐酸与铁锈的反应为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，属于离子反应，但反应前后没有元素化合价变化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，不属于氧化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还原反应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反应制备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的化学方程式为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高温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，不属于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离子反应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，C错误；将铁放入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溶液中发生反应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，该反应既属于离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，又属于氧化还原反应，D正确。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18_1#82bb82cc5?vopoq=1&amp;pid=83d2371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blipFill>
                <a:blip r:embed="rId3"/>
                <a:stretch>
                  <a:fillRect l="-1587" r="-1247" b="-55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001b7ad65.fixed?pid=d14c57050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6000" dirty="0"/>
          </a:p>
        </p:txBody>
      </p:sp>
      <p:sp>
        <p:nvSpPr>
          <p:cNvPr id="3" name="C_5#001b7ad65.fixed?pid=d14c5705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氧化还原反应的相关概念</a:t>
            </a:r>
            <a:endParaRPr lang="en-US" altLang="zh-CN" sz="4400" dirty="0"/>
          </a:p>
        </p:txBody>
      </p:sp>
      <p:pic>
        <p:nvPicPr>
          <p:cNvPr id="4" name="C_5#001b7ad65.fixed?pid=d14c5705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5_BD#001b7ad65.fixed?pid=d14c57050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教材梳理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05519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9_1#0f2d5506f?vopoq=1&amp;pid=83d2371a0&amp;color=0,0,0&amp;vtp=1&amp;bt=1&amp;bbb=1&amp;hb=1"/>
              <p:cNvSpPr/>
              <p:nvPr/>
            </p:nvSpPr>
            <p:spPr>
              <a:xfrm>
                <a:off x="722376" y="972000"/>
                <a:ext cx="10753344" cy="8947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[浙江十二校2024高一期中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关于反应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KI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I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K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19_1#0f2d5506f?vopoq=1&amp;pid=83d2371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94779"/>
              </a:xfrm>
              <a:prstGeom prst="rect">
                <a:avLst/>
              </a:prstGeom>
              <a:blipFill>
                <a:blip r:embed="rId3"/>
                <a:stretch>
                  <a:fillRect l="-1474" b="-15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0_1#0f2d5506f.bracket?vopoq=1&amp;pid=83d2371a0&amp;color=0,0,0&amp;vpa=7&amp;vtp=1"/>
          <p:cNvSpPr/>
          <p:nvPr/>
        </p:nvSpPr>
        <p:spPr>
          <a:xfrm>
            <a:off x="10418191" y="1414151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9_2#0f2d5506f.choices?vopoq=1&amp;pid=83d2371a0&amp;color=0,0,0&amp;vtp=1&amp;bbb=1"/>
              <p:cNvSpPr/>
              <p:nvPr/>
            </p:nvSpPr>
            <p:spPr>
              <a:xfrm>
                <a:off x="722376" y="1922024"/>
                <a:ext cx="10753344" cy="8477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KI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发生还原反应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.该反应中,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既被氧化又被还原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.该反应中,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发生还原反应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.该反应中,变价元素有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19_2#0f2d5506f.choices?vopoq=1&amp;pid=83d2371a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2024"/>
                <a:ext cx="10753344" cy="847725"/>
              </a:xfrm>
              <a:prstGeom prst="rect">
                <a:avLst/>
              </a:prstGeom>
              <a:blipFill>
                <a:blip r:embed="rId4"/>
                <a:stretch>
                  <a:fillRect l="-1474" b="-19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21_1#0f2d5506f?vopoq=1&amp;pid=83d2371a0&amp;color=0,0,0&amp;vtp=1&amp;bt=1&amp;bbb=1&amp;hb=1"/>
              <p:cNvSpPr/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该反应中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价升高到0价,发生氧化反应,A错误;该反应中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中各元素化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合价既不升高也不降低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既未被氧化又未被还原,B错误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价降低到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发生还原反应,C正确;该反应中,变价元素有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I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元素化合价未发生变化,D错误。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21_1#0f2d5506f?vopoq=1&amp;pid=83d2371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blipFill>
                <a:blip r:embed="rId3"/>
                <a:stretch>
                  <a:fillRect l="-1587" r="-964" b="-118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9628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2_1#887db4a7c?vopoq=1&amp;pid=83d2371a0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[上海育才中学2024高一期中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下列溶液中的离子因发生氧化还原反应而不能大量共存的是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23_1#887db4a7c.bracket?vopoq=1&amp;pid=83d2371a0&amp;color=0,0,0&amp;vpa=8&amp;vtp=1"/>
          <p:cNvSpPr/>
          <p:nvPr/>
        </p:nvSpPr>
        <p:spPr>
          <a:xfrm>
            <a:off x="922401" y="14101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22_2#887db4a7c.choices?vopoq=1&amp;pid=83d2371a0&amp;color=0,0,0&amp;vtp=1&amp;bbb=1"/>
              <p:cNvSpPr/>
              <p:nvPr/>
            </p:nvSpPr>
            <p:spPr>
              <a:xfrm>
                <a:off x="722376" y="1824678"/>
                <a:ext cx="10753344" cy="871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22_2#887db4a7c.choices?vopoq=1&amp;pid=83d2371a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8"/>
                <a:ext cx="10753344" cy="871030"/>
              </a:xfrm>
              <a:prstGeom prst="rect">
                <a:avLst/>
              </a:prstGeom>
              <a:blipFill>
                <a:blip r:embed="rId3"/>
                <a:stretch>
                  <a:fillRect l="-1474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24_1#887db4a7c?vopoq=1&amp;pid=83d2371a0&amp;color=0,0,0&amp;vtp=1&amp;bt=1&amp;bbb=1&amp;hb=1"/>
              <p:cNvSpPr/>
              <p:nvPr/>
            </p:nvSpPr>
            <p:spPr>
              <a:xfrm>
                <a:off x="722376" y="972000"/>
                <a:ext cx="10753344" cy="19225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在溶液中不反应，可以大量共存，A不符合题意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具有还原性，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在酸性溶液中能被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氧化为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不能大量共存，B符合题意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在溶液中发生反应，不能大量共存，但元素的化合价未发生变化，C不符合题意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在溶液中发生反应，不能大量共存，但元素的化合价未发生变化，D不符合题意。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24_1#887db4a7c?vopoq=1&amp;pid=83d2371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2590"/>
              </a:xfrm>
              <a:prstGeom prst="rect">
                <a:avLst/>
              </a:prstGeom>
              <a:blipFill>
                <a:blip r:embed="rId3"/>
                <a:stretch>
                  <a:fillRect l="-1587" r="-3685" b="-7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9202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25_1#a3aaf12ba?vopoq=1&amp;pid=bffbd8b03&amp;color=0,0,0&amp;vtp=1&amp;bt=1&amp;bbb=1&amp;hb=1"/>
              <p:cNvSpPr/>
              <p:nvPr/>
            </p:nvSpPr>
            <p:spPr>
              <a:xfrm>
                <a:off x="722376" y="972000"/>
                <a:ext cx="10753344" cy="8947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[山东济宁2024高一期中]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宋代著名法医学家宋慈的《洗冤集录》中有银针验毒的记载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，“银针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验毒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”的原理为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25_1#a3aaf12ba?vopoq=1&amp;pid=bffbd8b0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94779"/>
              </a:xfrm>
              <a:prstGeom prst="rect">
                <a:avLst/>
              </a:prstGeom>
              <a:blipFill>
                <a:blip r:embed="rId3"/>
                <a:stretch>
                  <a:fillRect l="-1474" r="-1587" b="-15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6_1#a3aaf12ba.bracket?vopoq=1&amp;pid=bffbd8b03&amp;color=0,0,0&amp;vpa=9&amp;vtp=1"/>
          <p:cNvSpPr/>
          <p:nvPr/>
        </p:nvSpPr>
        <p:spPr>
          <a:xfrm>
            <a:off x="8549196" y="1414151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25_2#a3aaf12ba.choices?vopoq=1&amp;pid=bffbd8b03&amp;color=0,0,0&amp;vtp=1&amp;bbb=1"/>
              <p:cNvSpPr/>
              <p:nvPr/>
            </p:nvSpPr>
            <p:spPr>
              <a:xfrm>
                <a:off x="722376" y="1922024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的化学式为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AgS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.反应中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是还原产物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.银针验毒时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，空气中氧气失去电子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.反应中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均是还原剂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25_2#a3aaf12ba.choices?vopoq=1&amp;pid=bffbd8b0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2024"/>
                <a:ext cx="10753344" cy="843153"/>
              </a:xfrm>
              <a:prstGeom prst="rect">
                <a:avLst/>
              </a:prstGeom>
              <a:blipFill>
                <a:blip r:embed="rId4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27_1#a3aaf12ba?vopoq=1&amp;pid=bffbd8b03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根据原子守恒可知，反应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；上述反应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，氧气中的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元素化合价从0价降低到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价，得电子，被还原，所以还原产物为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错误；反应中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元素的化合价从0价升高到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价，被氧化，作还原剂，但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中各元素化合价并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未发生变化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，既不是氧化剂，也不是还原剂，D错误。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27_1#a3aaf12ba?vopoq=1&amp;pid=bffbd8b0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>
                <a:blip r:embed="rId3"/>
                <a:stretch>
                  <a:fillRect l="-1587" r="-1587" b="-85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228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62e5038b9?sp=1&amp;pid=f3f594dfa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1.从不同角度认识氧化还原反应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在化学反应中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，一种物质得到氧发生氧化反应，必然有一种物质失去氧发生还原反应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。氧化反应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和还原反应是在一个反应中同时发生的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这样的反应称为氧化还原反应。</a:t>
            </a:r>
          </a:p>
          <a:p>
            <a:pPr marL="0" marR="0" lvl="0" indent="0" defTabSz="914400" rtl="0" eaLnBrk="1" fontAlgn="auto" latinLnBrk="1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(1)从化合价变化的角度：氧化还原反应的重要特征。</a:t>
            </a:r>
            <a:endParaRPr lang="en-US" altLang="zh-CN" sz="2000" dirty="0"/>
          </a:p>
        </p:txBody>
      </p:sp>
      <p:pic>
        <p:nvPicPr>
          <p:cNvPr id="4" name="P_7_BD#62e5038b9?pid=f3f594dfa&amp;color=0,0,0&amp;tib=255,255,255&amp;vtp=1" descr="preencoded.png">
            <a:extLst>
              <a:ext uri="{FF2B5EF4-FFF2-40B4-BE49-F238E27FC236}">
                <a16:creationId xmlns:a16="http://schemas.microsoft.com/office/drawing/2014/main" id="{00C8C886-6CCD-2B6E-14F6-495F8A89E33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6864" y="2881064"/>
            <a:ext cx="2935224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7_BD#62e5038b9?pid=f3f594dfa&amp;color=0,0,0&amp;vtp=1&amp;bbb=1&amp;hb=1">
            <a:extLst>
              <a:ext uri="{FF2B5EF4-FFF2-40B4-BE49-F238E27FC236}">
                <a16:creationId xmlns:a16="http://schemas.microsoft.com/office/drawing/2014/main" id="{BBA7B30E-4DBE-7E92-364B-8A490EE26278}"/>
              </a:ext>
            </a:extLst>
          </p:cNvPr>
          <p:cNvSpPr/>
          <p:nvPr/>
        </p:nvSpPr>
        <p:spPr>
          <a:xfrm>
            <a:off x="722376" y="4201864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如图所示，在氧化还原反应中，物质所含元素化合价升高，其发生的反应是氧化反应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；物质所含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元素化合价降低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，其发生的反应是还原反应。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28_1#06ef6ae23?vopoq=1&amp;pid=bffbd8b03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8.亚硝酸盐可将正常的血红蛋白氧化成高铁血红蛋白，血红蛋白中的铁元素由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价变为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失去携氧能力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，使组织出现缺氧现象。药品美蓝是亚硝酸盐中毒的有效解毒剂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。下列说法中不正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28_1#06ef6ae23?vopoq=1&amp;pid=bffbd8b0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794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9_1#06ef6ae23.bracket?vopoq=1&amp;pid=bffbd8b03&amp;color=0,0,0&amp;vpa=10&amp;vtp=1"/>
          <p:cNvSpPr/>
          <p:nvPr/>
        </p:nvSpPr>
        <p:spPr>
          <a:xfrm>
            <a:off x="1684401" y="18673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28_2#06ef6ae23.choices?vopoq=1&amp;pid=bffbd8b03&amp;color=0,0,0&amp;vtp=1&amp;bbb=1"/>
          <p:cNvSpPr/>
          <p:nvPr/>
        </p:nvSpPr>
        <p:spPr>
          <a:xfrm>
            <a:off x="722376" y="2330010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A.在中毒过程中血红蛋白被氧化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.中毒时亚硝酸盐发生氧化反应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.药品美蓝应具有还原性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.高铁血红蛋白变回正常血红蛋白发生还原反应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30_1#06ef6ae23?vopoq=1&amp;pid=bffbd8b03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在中毒过程中，血红蛋白中的铁元素由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价变为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价，化合价升高，被氧化，A正确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；中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毒时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，亚硝酸盐可将正常的血红蛋白氧化成高铁血红蛋白，说明亚硝酸盐本身被还原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，发生还原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，B错误；药品美蓝是亚硝酸盐中毒的有效解毒剂，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说明该药品能将三价铁还原成二价铁，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具有还原性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，C正确；高铁血红蛋白变回正常血红蛋白，铁由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价变为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价，化合价降低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，被还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30_1#06ef6ae23?vopoq=1&amp;pid=bffbd8b0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>
                <a:blip r:embed="rId3"/>
                <a:stretch>
                  <a:fillRect l="-1587" r="-1417" b="-67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62e5038b9?sp=1&amp;pid=f3f594dfa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(2)从电子转移(电子得失或共用电子对偏移)的角度：氧化还原反应的本质。</a:t>
            </a:r>
            <a:endParaRPr lang="en-US" altLang="zh-CN" sz="2000" dirty="0"/>
          </a:p>
        </p:txBody>
      </p:sp>
      <p:graphicFrame>
        <p:nvGraphicFramePr>
          <p:cNvPr id="8" name="P_7_BD#62e5038b9?colgroup=28,12&amp;pid=f3f594dfa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396586"/>
              </p:ext>
            </p:extLst>
          </p:nvPr>
        </p:nvGraphicFramePr>
        <p:xfrm>
          <a:off x="722376" y="1504003"/>
          <a:ext cx="10725912" cy="3336544"/>
        </p:xfrm>
        <a:graphic>
          <a:graphicData uri="http://schemas.openxmlformats.org/drawingml/2006/table">
            <a:tbl>
              <a:tblPr/>
              <a:tblGrid>
                <a:gridCol w="7360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4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7284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电子得失的反应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2600"/>
                        </a:lnSpc>
                      </a:pPr>
                      <a:r>
                        <a:rPr lang="en-US" altLang="zh-CN" sz="710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370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共用电子对偏移的反应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2500"/>
                        </a:lnSpc>
                      </a:pPr>
                      <a:r>
                        <a:rPr lang="en-US" altLang="zh-CN" sz="7050" b="0" i="0" kern="0" spc="-99900">
                          <a:solidFill>
                            <a:srgbClr val="FFFFFF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________________________________________________________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P_7_BD#62e5038b9.table_image?tii=1&amp;pid=f3f594df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7052" y="1622621"/>
            <a:ext cx="2697480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7_BD#62e5038b9.table_image?tii=2&amp;pid=f3f594df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06739" y="3295465"/>
            <a:ext cx="311810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7_BD#62e5038b9?pid=f3f594dfa&amp;color=0,0,0&amp;vtp=1&amp;bbb=1&amp;hb=1"/>
          <p:cNvSpPr/>
          <p:nvPr/>
        </p:nvSpPr>
        <p:spPr>
          <a:xfrm>
            <a:off x="722376" y="4971103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如表所示，物质所含元素的原子失去电子(或电子对偏离)的反应是氧化反应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，物质所含元素的原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子得到电子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(或电子对偏向)的反应是还原反应。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62e5038b9?pid=f3f594dfa&amp;color=0,0,0&amp;vtp=1&amp;bt=1&amp;bbb=1&amp;hb=1"/>
              <p:cNvSpPr/>
              <p:nvPr/>
            </p:nvSpPr>
            <p:spPr>
              <a:xfrm>
                <a:off x="722376" y="972000"/>
                <a:ext cx="10753344" cy="1821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【划重点】氧化还原反应的特征与本质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在化学反应中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，元素化合价的升降与对应原子的电子转移密切相关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，例如在反应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△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元素由0价升至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价是因为在反应中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原子失去了1个电子，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0价降为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价是因为在反应中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原子得到了1个电子。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62e5038b9?pid=f3f594df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1434"/>
              </a:xfrm>
              <a:prstGeom prst="rect">
                <a:avLst/>
              </a:prstGeom>
              <a:blipFill>
                <a:blip r:embed="rId3"/>
                <a:stretch>
                  <a:fillRect l="-1474" b="-83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62e5038b9?sp=1&amp;pid=f3f594dfa&amp;color=0,0,0&amp;vtp=1&amp;bt=1&amp;bb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2.氧化还原反应与四种基本反应类型的关系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氧化还原反应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、非氧化还原反应与四种基本反应类型的关系如图：</a:t>
            </a:r>
            <a:endParaRPr lang="en-US" altLang="zh-CN" sz="2000" dirty="0"/>
          </a:p>
        </p:txBody>
      </p:sp>
      <p:pic>
        <p:nvPicPr>
          <p:cNvPr id="3" name="P_7_BD#62e5038b9?pid=f3f594df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57016" y="1957139"/>
            <a:ext cx="3084064" cy="169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7#62e5038b9?pid=f3f594dfa&amp;color=0,0,0&amp;vtp=1&amp;bbb=1&amp;hb=1"/>
              <p:cNvSpPr/>
              <p:nvPr/>
            </p:nvSpPr>
            <p:spPr>
              <a:xfrm>
                <a:off x="722376" y="3785939"/>
                <a:ext cx="10753344" cy="23552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【划重点】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有单质参加或生成的反应不一定是氧化还原反应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，如同素异形体之间的相互转化不属于氧化还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放电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有些反应不属于四种基本反应类型中的任何一种，但属于氧化还原反应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ClO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P_7#62e5038b9?pid=f3f594df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85939"/>
                <a:ext cx="10753344" cy="2355279"/>
              </a:xfrm>
              <a:prstGeom prst="rect">
                <a:avLst/>
              </a:prstGeom>
              <a:blipFill>
                <a:blip r:embed="rId4"/>
                <a:stretch>
                  <a:fillRect l="-1474" r="-794" b="-62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dd47bab18?sp=1&amp;pid=b0bea0d4c&amp;color=0,0,0&amp;vtp=1&amp;bt=1&amp;bbb=1"/>
              <p:cNvSpPr/>
              <p:nvPr/>
            </p:nvSpPr>
            <p:spPr>
              <a:xfrm>
                <a:off x="722376" y="972000"/>
                <a:ext cx="10753344" cy="18091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.氧化剂与还原剂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(1)氧化剂：在氧化还原反应中，所含元素化合价降低，即得到电子(或电子对偏向)的物质。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(2)还原剂：在氧化还原反应中，所含元素化合价升高，即失去电子(或电子对偏离)的物质。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例如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Zn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ZnSO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Zn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作还原剂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作氧化剂。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dd47bab18?sp=1&amp;pid=b0bea0d4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09179"/>
              </a:xfrm>
              <a:prstGeom prst="rect">
                <a:avLst/>
              </a:prstGeom>
              <a:blipFill>
                <a:blip r:embed="rId3"/>
                <a:stretch>
                  <a:fillRect l="-1474" b="-77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dd47bab18?sp=1&amp;pid=b0bea0d4c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(3)常见的氧化剂与还原剂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P_7_BD#dd47bab18?colgroup=7,33&amp;pid=b0bea0d4c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17804853"/>
                  </p:ext>
                </p:extLst>
              </p:nvPr>
            </p:nvGraphicFramePr>
            <p:xfrm>
              <a:off x="722376" y="1504003"/>
              <a:ext cx="10725912" cy="4098798"/>
            </p:xfrm>
            <a:graphic>
              <a:graphicData uri="http://schemas.openxmlformats.org/drawingml/2006/table">
                <a:tbl>
                  <a:tblPr/>
                  <a:tblGrid>
                    <a:gridCol w="19659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7599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0493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常见的氧化剂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①活泼的非金属单质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Cl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Br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等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②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含有高价态元素的化合物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如浓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HNO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KMnO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MnO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K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Cr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7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等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③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某些高价金属离子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Pb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Cu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等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④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过氧化物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0493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常见的还原剂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①活泼的金属单质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Al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Zn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Fe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等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②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含有低价态元素的非金属离子及化合物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S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I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CO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等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③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低价阳离子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Fe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Cu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等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④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非金属单质及某些氢化物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如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P_7_BD#dd47bab18?colgroup=7,33&amp;pid=b0bea0d4c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17804853"/>
                  </p:ext>
                </p:extLst>
              </p:nvPr>
            </p:nvGraphicFramePr>
            <p:xfrm>
              <a:off x="722376" y="1504003"/>
              <a:ext cx="10725912" cy="4098798"/>
            </p:xfrm>
            <a:graphic>
              <a:graphicData uri="http://schemas.openxmlformats.org/drawingml/2006/table">
                <a:tbl>
                  <a:tblPr/>
                  <a:tblGrid>
                    <a:gridCol w="19659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7599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0493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常见的氧化剂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547" t="-297" r="-139" b="-1053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0493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常见的还原剂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547" t="-100297" r="-139" b="-53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1573</Words>
  <Application>Microsoft Office PowerPoint</Application>
  <PresentationFormat>宽屏</PresentationFormat>
  <Paragraphs>193</Paragraphs>
  <Slides>42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0" baseType="lpstr">
      <vt:lpstr>仿宋</vt:lpstr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2025-02-27T05:40:38Z</dcterms:created>
  <dcterms:modified xsi:type="dcterms:W3CDTF">2025-02-27T05:56:43Z</dcterms:modified>
  <cp:category/>
  <cp:contentStatus/>
</cp:coreProperties>
</file>