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1" r:id="rId13"/>
    <p:sldId id="272" r:id="rId14"/>
    <p:sldId id="274" r:id="rId15"/>
    <p:sldId id="276" r:id="rId16"/>
    <p:sldId id="278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378" r:id="rId37"/>
    <p:sldId id="299" r:id="rId38"/>
    <p:sldId id="379" r:id="rId39"/>
    <p:sldId id="385" r:id="rId40"/>
    <p:sldId id="301" r:id="rId41"/>
    <p:sldId id="302" r:id="rId42"/>
    <p:sldId id="386" r:id="rId43"/>
    <p:sldId id="303" r:id="rId44"/>
    <p:sldId id="304" r:id="rId45"/>
    <p:sldId id="387" r:id="rId46"/>
    <p:sldId id="305" r:id="rId47"/>
    <p:sldId id="306" r:id="rId48"/>
    <p:sldId id="388" r:id="rId49"/>
    <p:sldId id="307" r:id="rId50"/>
    <p:sldId id="308" r:id="rId51"/>
    <p:sldId id="389" r:id="rId52"/>
    <p:sldId id="309" r:id="rId53"/>
    <p:sldId id="310" r:id="rId54"/>
    <p:sldId id="311" r:id="rId55"/>
    <p:sldId id="312" r:id="rId56"/>
    <p:sldId id="313" r:id="rId57"/>
    <p:sldId id="314" r:id="rId58"/>
    <p:sldId id="390" r:id="rId59"/>
    <p:sldId id="315" r:id="rId60"/>
    <p:sldId id="316" r:id="rId61"/>
    <p:sldId id="317" r:id="rId62"/>
    <p:sldId id="318" r:id="rId63"/>
    <p:sldId id="319" r:id="rId6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2" d="100"/>
          <a:sy n="62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98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37DBB-C57C-8FE1-BE73-2D8686136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D719DD-DB05-F993-E94A-3637F2B957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66DE4D-E5A1-A1DB-CCC3-D84CED4040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572BA-B3BD-8912-BCC0-3A88A75313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034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a076eb0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基础必刷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6ea6bb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素养能力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406b5b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知识点1 元素与物质的关系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d9ac09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知识点2 物质的分类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867a35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知识点3 分散系及其分类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84d7ce5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MasterShapeName"/>
              <p:cNvSpPr/>
              <p:nvPr/>
            </p:nvSpPr>
            <p:spPr>
              <a:xfrm>
                <a:off x="1289304" y="493776"/>
                <a:ext cx="9793224" cy="52120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649224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知识点4 </a:t>
                </a:r>
                <a14:m>
                  <m:oMath xmlns:m="http://schemas.openxmlformats.org/officeDocument/2006/math">
                    <m:r>
                      <a:rPr lang="en-US" sz="2800" b="1" i="0" dirty="0">
                        <a:solidFill>
                          <a:srgbClr val="649224"/>
                        </a:solidFill>
                        <a:latin typeface="Cambria Math" panose="02040503050406030204" pitchFamily="18" charset="0"/>
                        <a:ea typeface="SimHei" pitchFamily="34" charset="-122"/>
                        <a:cs typeface="SimHei" pitchFamily="34" charset="-120"/>
                      </a:rPr>
                      <m:t>𝐅𝐞</m:t>
                    </m:r>
                    <m:r>
                      <a:rPr lang="en-US" sz="2800" b="1" i="0" dirty="0">
                        <a:solidFill>
                          <a:srgbClr val="649224"/>
                        </a:solidFill>
                        <a:latin typeface="Cambria Math" panose="02040503050406030204" pitchFamily="18" charset="0"/>
                        <a:ea typeface="SimHei" pitchFamily="34" charset="-122"/>
                        <a:cs typeface="SimHei" pitchFamily="34" charset="-120"/>
                      </a:rPr>
                      <m:t>(</m:t>
                    </m:r>
                    <m:r>
                      <a:rPr lang="en-US" sz="2800" b="1" i="0" dirty="0">
                        <a:solidFill>
                          <a:srgbClr val="649224"/>
                        </a:solidFill>
                        <a:latin typeface="Cambria Math" panose="02040503050406030204" pitchFamily="18" charset="0"/>
                        <a:ea typeface="SimHei" pitchFamily="34" charset="-122"/>
                        <a:cs typeface="SimHei" pitchFamily="34" charset="-120"/>
                      </a:rPr>
                      <m:t>𝐎𝐇</m:t>
                    </m:r>
                    <m:sSub>
                      <m:sSubPr>
                        <m:ctrlPr>
                          <a:rPr lang="en-US" sz="2800" b="1" i="1" dirty="0">
                            <a:solidFill>
                              <a:srgbClr val="649224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bPr>
                      <m:e>
                        <m:r>
                          <a:rPr lang="en-US" sz="2800" b="1" i="0" dirty="0">
                            <a:solidFill>
                              <a:srgbClr val="649224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)</m:t>
                        </m:r>
                      </m:e>
                      <m:sub>
                        <m:r>
                          <a:rPr lang="en-US" sz="2800" b="1" i="0" dirty="0">
                            <a:solidFill>
                              <a:srgbClr val="649224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2800" b="1" i="0" dirty="0">
                    <a:solidFill>
                      <a:srgbClr val="649224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胶体的制备和性质</a:t>
                </a:r>
                <a:endParaRPr lang="en-US" sz="2800" dirty="0"/>
              </a:p>
            </p:txBody>
          </p:sp>
        </mc:Choice>
        <mc:Fallback xmlns=""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493776"/>
                <a:ext cx="9793224" cy="521208"/>
              </a:xfrm>
              <a:prstGeom prst="rect">
                <a:avLst/>
              </a:prstGeom>
              <a:blipFill>
                <a:blip r:embed="rId4"/>
                <a:stretch>
                  <a:fillRect l="-2242" t="-25581" b="-17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844e78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知识点5 物质的转化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062e28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题型1 元素与物质组成的关系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d239fc80b4c0009b575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0e04508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题型2 物质的分类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f3757c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题型3 酸性氧化物与碱性氧化物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5300df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题型4 分散系的概念及分类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8ba35a3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题型5 胶体的性质与制备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053480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题型6 物质的转化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1a5ab288?sp=1&amp;pid=a867a35b1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(2)按分散质粒子的直径大小分类，将分散系分为溶液、胶体和浊液。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P_6_BD#a1a5ab288?colgroup=13,5,6,14&amp;pid=a867a35b1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4454305"/>
                  </p:ext>
                </p:extLst>
              </p:nvPr>
            </p:nvGraphicFramePr>
            <p:xfrm>
              <a:off x="722376" y="1504003"/>
              <a:ext cx="10707624" cy="2938653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39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 rowSpan="2"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悬浊液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乳浊液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1132">
                    <a:tc rowSpan="4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分散质粒子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性质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粒子直径大小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&lt;1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100 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&gt;100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&gt;100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2257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粒子种类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较多分子的集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合体或大分子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大量分子聚集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成的颗粒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大量分子聚集成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的液滴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能否透过滤纸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能否透过半透膜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P_6_BD#a1a5ab288?colgroup=13,5,6,14&amp;pid=a867a35b1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4454305"/>
                  </p:ext>
                </p:extLst>
              </p:nvPr>
            </p:nvGraphicFramePr>
            <p:xfrm>
              <a:off x="722376" y="1504003"/>
              <a:ext cx="10707624" cy="2938653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39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 rowSpan="2"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悬浊液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乳浊液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1132">
                    <a:tc rowSpan="4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分散质粒子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性质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粒子直径大小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2149" t="-198571" r="-385124" b="-41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267" t="-198571" r="-207591" b="-41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5455" t="-198571" r="-119930" b="-41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15543" t="-198571" r="-587" b="-41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2257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粒子种类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较多分子的集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合体或大分子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大量分子聚集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成的颗粒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大量分子聚集成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的液滴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能否透过滤纸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能否透过半透膜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P_6_BD#a1a5ab288?colgroup=13,5,6,14&amp;pid=a867a35b1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3890777"/>
                  </p:ext>
                </p:extLst>
              </p:nvPr>
            </p:nvGraphicFramePr>
            <p:xfrm>
              <a:off x="722376" y="1494478"/>
              <a:ext cx="10707624" cy="3365500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39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 rowSpan="2"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悬浊液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乳浊液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35279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分散系性质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均一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透明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多数均一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较稳定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久置沉淀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久置分层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稳定性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介稳性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35279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纯碱溶液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食盐水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Fe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淀粉胶体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泥水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石灰乳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牛奶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人造黄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油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鉴别方法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胶体和浊液通过静置鉴别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胶体和溶液通过丁达尔效应鉴别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P_6_BD#a1a5ab288?colgroup=13,5,6,14&amp;pid=a867a35b1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3890777"/>
                  </p:ext>
                </p:extLst>
              </p:nvPr>
            </p:nvGraphicFramePr>
            <p:xfrm>
              <a:off x="722376" y="1494478"/>
              <a:ext cx="10707624" cy="3365500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39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 rowSpan="2"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悬浊液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乳浊液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35279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分散系性质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均一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透明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多数均一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较稳定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久置沉淀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不均一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久置分层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稳定性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介稳性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35279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纯碱溶液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食盐水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3267" t="-253285" r="-207591" b="-64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泥水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石灰乳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牛奶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人造黄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油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鉴别方法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胶体和浊液通过静置鉴别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胶体和溶液通过丁达尔效应鉴别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6#a1a5ab288?pid=a867a35b1&amp;color=0,0,0&amp;mp=1&amp;vtp=1&amp;bbb=1&amp;hb=1"/>
              <p:cNvSpPr/>
              <p:nvPr/>
            </p:nvSpPr>
            <p:spPr>
              <a:xfrm>
                <a:off x="722376" y="4999678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半透膜具有比滤纸更小的孔隙，只有直径小于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的小分子、离子能够透过；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②胶体在加入可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溶性盐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、加热、搅拌、加入其他带相反电荷的粒子的情况下可以发生聚沉。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P_6#a1a5ab288?pid=a867a35b1&amp;color=0,0,0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99678"/>
                <a:ext cx="10753344" cy="1326134"/>
              </a:xfrm>
              <a:prstGeom prst="rect">
                <a:avLst/>
              </a:prstGeom>
              <a:blipFill>
                <a:blip r:embed="rId4"/>
                <a:stretch>
                  <a:fillRect l="-1474" r="-1190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_6_BD#a1a5ab288?colgroup=13,5,6,14&amp;pid=a867a35b1&amp;color=0,0,0&amp;mp=1&amp;vtp=1&amp;bt=1&amp;bbb=1">
            <a:extLst>
              <a:ext uri="{FF2B5EF4-FFF2-40B4-BE49-F238E27FC236}">
                <a16:creationId xmlns:a16="http://schemas.microsoft.com/office/drawing/2014/main" id="{2084E66E-E1D5-B47B-E70C-1CD88ECAC363}"/>
              </a:ext>
            </a:extLst>
          </p:cNvPr>
          <p:cNvSpPr txBox="1"/>
          <p:nvPr/>
        </p:nvSpPr>
        <p:spPr>
          <a:xfrm>
            <a:off x="10917039" y="972000"/>
            <a:ext cx="512961" cy="3976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4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288659433?sp=1&amp;pid=84d7ce5fd&amp;color=0,0,0&amp;vtp=1&amp;bt=1&amp;bb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胶体的制备原理</a:t>
                </a:r>
                <a:endParaRPr lang="en-US" altLang="zh-CN" sz="2000" dirty="0"/>
              </a:p>
              <a:p>
                <a:pPr algn="ctr" latinLnBrk="1">
                  <a:lnSpc>
                    <a:spcPts val="37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△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(胶体)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288659433?sp=1&amp;pid=84d7ce5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>
                <a:blip r:embed="rId3"/>
                <a:stretch>
                  <a:fillRect l="-1474" b="-8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288659433?htil=2&amp;pid=84d7ce5f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2793" y="2033593"/>
            <a:ext cx="914400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6#288659433?htil=2&amp;sp=1&amp;pid=84d7ce5fd&amp;color=0,0,0&amp;vtp=1&amp;bbb=1&amp;hb=1"/>
              <p:cNvSpPr/>
              <p:nvPr/>
            </p:nvSpPr>
            <p:spPr>
              <a:xfrm>
                <a:off x="722376" y="1906593"/>
                <a:ext cx="970178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2.实验装置和操作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，将烧杯中的蒸馏水加热至沸腾，向沸水中逐滴加入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5∼6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滴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𝐹𝑒𝐶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,继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续煮沸至液体呈红褐色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,停止加热,即可制得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胶体(红褐色透明的液体)。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P_6#288659433?htil=2&amp;sp=1&amp;pid=84d7ce5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06593"/>
                <a:ext cx="9701784" cy="1326134"/>
              </a:xfrm>
              <a:prstGeom prst="rect">
                <a:avLst/>
              </a:prstGeom>
              <a:blipFill>
                <a:blip r:embed="rId5"/>
                <a:stretch>
                  <a:fillRect l="-1634" r="-1634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88659433?sp=1&amp;pid=84d7ce5fd&amp;color=0,0,0&amp;mp=1&amp;vtp=1&amp;bt=1&amp;bbb=1&amp;hb=1"/>
          <p:cNvSpPr/>
          <p:nvPr/>
        </p:nvSpPr>
        <p:spPr>
          <a:xfrm>
            <a:off x="722376" y="972000"/>
            <a:ext cx="10753344" cy="1580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3.丁达尔效应(胶体的光学性质)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当光束通过胶体时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，可以看到一条光亮的“通路”。这条光亮的“通路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”是由于胶体粒子对光线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(光波偏离原来方向而分散传播)形成的，这种现象叫做丁达尔效应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。丁达尔效应可用于区分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溶液和胶体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P_6_BD#288659433?iti=1&amp;htil=1&amp;pid=84d7ce5f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2684849"/>
            <a:ext cx="1499616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6_BD#288659433?iti=2&amp;htil=1&amp;pid=84d7ce5f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1584" y="2684849"/>
            <a:ext cx="1362456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6_BD#288659433?iti=1&amp;htil=1&amp;pid=84d7ce5fd&amp;color=0,0,0&amp;vtp=1&amp;bbb=1"/>
              <p:cNvSpPr/>
              <p:nvPr/>
            </p:nvSpPr>
            <p:spPr>
              <a:xfrm>
                <a:off x="1393286" y="3863409"/>
                <a:ext cx="4034853" cy="3696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胶体能形成光亮的“通路”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P_6_BD#288659433?iti=1&amp;htil=1&amp;pid=84d7ce5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286" y="3863409"/>
                <a:ext cx="4034853" cy="369697"/>
              </a:xfrm>
              <a:prstGeom prst="rect">
                <a:avLst/>
              </a:prstGeom>
              <a:blipFill>
                <a:blip r:embed="rId5"/>
                <a:stretch>
                  <a:fillRect l="-1815" t="-8333" r="-3480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6_BD#288659433?iti=2&amp;htil=1&amp;pid=84d7ce5fd&amp;color=0,0,0&amp;vtp=1&amp;bbb=1"/>
              <p:cNvSpPr/>
              <p:nvPr/>
            </p:nvSpPr>
            <p:spPr>
              <a:xfrm>
                <a:off x="6756654" y="3863409"/>
                <a:ext cx="4052316" cy="3696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CuS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溶液不能形成光亮的“通路”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P_6_BD#288659433?iti=2&amp;htil=1&amp;pid=84d7ce5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654" y="3863409"/>
                <a:ext cx="4052316" cy="369697"/>
              </a:xfrm>
              <a:prstGeom prst="rect">
                <a:avLst/>
              </a:prstGeom>
              <a:blipFill>
                <a:blip r:embed="rId6"/>
                <a:stretch>
                  <a:fillRect l="-1654" t="-8333" r="-345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6#288659433?pid=84d7ce5fd&amp;color=0,0,0&amp;vtp=1&amp;bbb=1"/>
          <p:cNvSpPr/>
          <p:nvPr/>
        </p:nvSpPr>
        <p:spPr>
          <a:xfrm>
            <a:off x="722376" y="4234249"/>
            <a:ext cx="10753344" cy="1986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【划重点】</a:t>
            </a:r>
            <a:endParaRPr lang="en-US" altLang="zh-CN" sz="2000" dirty="0"/>
          </a:p>
          <a:p>
            <a:pPr algn="ctr"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生活中的丁达尔效应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日光从窗隙射入暗室。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光线透过树叶间的缝隙射入密林中。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放电影时，放映机到银幕间光柱的形成。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ffc00eef9?sp=1&amp;pid=2844e78e2&amp;color=0,0,0&amp;vtp=1&amp;bt=1&amp;bbb=1"/>
              <p:cNvSpPr/>
              <p:nvPr/>
            </p:nvSpPr>
            <p:spPr>
              <a:xfrm>
                <a:off x="722376" y="972000"/>
                <a:ext cx="10753344" cy="480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1.酸、碱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、盐的性质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(1)酸的化学通性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酸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指示剂：能使紫色石蕊溶液变红</m:t>
                            </m:r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活泼金属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kumimoji="0" lang="en-US" altLang="zh-CN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altLang="zh-CN" sz="2000" b="0" i="0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kumimoji="0" lang="en-US" altLang="zh-CN" sz="2000" b="0" i="0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↑(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金属活动性顺序在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H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前的金属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)</m:t>
                                </m:r>
                              </m:e>
                            </m:d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碱性氧化物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水</m:t>
                                </m:r>
                              </m:e>
                            </m:d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碱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水</m:t>
                                </m:r>
                              </m:e>
                            </m:d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新盐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新酸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(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满足复分解反应条件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)</m:t>
                                </m: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(2)碱的化学通性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1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碱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指示剂：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 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能使紫色石蕊溶液变蓝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,</m:t>
                            </m:r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使无色酚酞溶液变红</m:t>
                            </m:r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碱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酸性氧化物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水</m:t>
                                </m:r>
                              </m:e>
                            </m:d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碱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酸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水</m:t>
                                </m:r>
                              </m:e>
                            </m:d>
                          </m:e>
                          <m:e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kumimoji="0" lang="en-US" altLang="zh-CN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碱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→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新盐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新碱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(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满足复分解反应条件</m:t>
                                </m:r>
                                <m:r>
                                  <a:rPr kumimoji="0" lang="en-US" altLang="zh-CN" sz="20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)</m:t>
                                </m: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ffc00eef9?sp=1&amp;pid=2844e78e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800600"/>
              </a:xfrm>
              <a:prstGeom prst="rect">
                <a:avLst/>
              </a:prstGeom>
              <a:blipFill>
                <a:blip r:embed="rId3"/>
                <a:stretch>
                  <a:fillRect l="-1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fc00eef9?sp=1&amp;pid=2844e78e2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(3)盐的化学通性</a:t>
            </a:r>
            <a:endParaRPr lang="en-US" altLang="zh-CN" sz="2000" dirty="0"/>
          </a:p>
        </p:txBody>
      </p:sp>
      <p:pic>
        <p:nvPicPr>
          <p:cNvPr id="3" name="P_6_BD#ffc00eef9?pid=2844e78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7288" y="1504003"/>
            <a:ext cx="529437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#ffc00eef9?pid=2844e78e2&amp;color=0,0,0&amp;vtp=1&amp;bbb=1"/>
          <p:cNvSpPr/>
          <p:nvPr/>
        </p:nvSpPr>
        <p:spPr>
          <a:xfrm>
            <a:off x="722376" y="3485203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【划重点】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、碱、盐之间的反应，应该符合复分解反应的条件，如生成沉淀、气体或水等。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fc00eef9?sp=1&amp;pid=2844e78e2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2.物质的转化</a:t>
            </a:r>
            <a:endParaRPr lang="en-US" altLang="zh-CN" sz="2000" dirty="0"/>
          </a:p>
        </p:txBody>
      </p:sp>
      <p:pic>
        <p:nvPicPr>
          <p:cNvPr id="3" name="P_6_BD#ffc00eef9?pid=2844e78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4448" y="1499939"/>
            <a:ext cx="5029200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fc00eef9?sp=1&amp;pid=2844e78e2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3.应用：物质的制备</a:t>
            </a:r>
            <a:endParaRPr lang="en-US" altLang="zh-CN" sz="2000" dirty="0"/>
          </a:p>
        </p:txBody>
      </p:sp>
      <p:pic>
        <p:nvPicPr>
          <p:cNvPr id="3" name="P_6_BD#ffc00eef9?htil=1&amp;pid=2844e78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1499939"/>
            <a:ext cx="498348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6_BD#ffc00eef9?htil=1&amp;pid=2844e78e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0528" y="1499939"/>
            <a:ext cx="454456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BD#ffc00eef9?pid=2844e78e2&amp;color=0,0,0&amp;vtp=1&amp;bbb=1&amp;hb=1"/>
          <p:cNvSpPr/>
          <p:nvPr/>
        </p:nvSpPr>
        <p:spPr>
          <a:xfrm>
            <a:off x="722376" y="306203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在工业生产中，除了要考虑反应进行的可能性，还要考虑原料来源、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成本高低和设备要求等因素，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以选取最适当的方法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c6335c5f4.fixed?pid=ec1eee275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4#c6335c5f4.fixed?pid=ec1eee27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物质的分类及转化</a:t>
            </a:r>
            <a:endParaRPr lang="en-US" altLang="zh-CN" sz="4400" dirty="0"/>
          </a:p>
        </p:txBody>
      </p:sp>
      <p:pic>
        <p:nvPicPr>
          <p:cNvPr id="4" name="C_4#c6335c5f4.fixed?pid=ec1eee27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4_BD#c6335c5f4.fixed?pid=ec1eee275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典例剖析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536353378?vopoq=1&amp;pid=9062e2811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例1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[河北张家口2025高一月考]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证据推理是化学学科核心素养的重要内容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。下列推理正确的是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536353378.bracket?vopoq=1&amp;pid=9062e2811&amp;color=0,0,0&amp;vpa=1&amp;vtp=1"/>
          <p:cNvSpPr/>
          <p:nvPr/>
        </p:nvSpPr>
        <p:spPr>
          <a:xfrm>
            <a:off x="922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_2#536353378.choices?vopoq=1&amp;pid=9062e2811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A.单质中一定只含一种元素，只含一种元素的物质一定是单质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.中和反应一定有盐和水生成，有盐和水生成的化学反应一定是中和反应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.化合物一定是由不同种元素组成的纯净物，由不同种元素组成的纯净物一定是化合物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.氧化物中都含有氧元素，含氧元素的化合物一定是氧化物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9ba945a99.fixed?pid=ec1eee275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4#9ba945a99.fixed?pid=ec1eee27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物质的分类及转化</a:t>
            </a:r>
            <a:endParaRPr lang="en-US" altLang="zh-CN" sz="4400" dirty="0"/>
          </a:p>
        </p:txBody>
      </p:sp>
      <p:pic>
        <p:nvPicPr>
          <p:cNvPr id="4" name="C_4#9ba945a99.fixed?pid=ec1eee27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4_BD#9ba945a99.fixed?pid=ec1eee275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教材梳理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_1#536353378?vopoq=1&amp;pid=9062e2811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氧气与臭氧的混合物中只含一种元素，不属于单质，A错误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；有盐和水生成的化学反应不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一定是中和反应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，例如碱性氧化物与酸反应生成盐和水，不属于中和反应，B错误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；根据物质的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，由不同种元素组成的纯净物一定是化合物，C正确；氧化物中都含有氧元素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，但含氧元素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的化合物不一定是氧化物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中含氧元素但其属于盐，D错误。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3_1#536353378?vopoq=1&amp;pid=9062e28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>
                <a:blip r:embed="rId3"/>
                <a:stretch>
                  <a:fillRect l="-1587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da42f6a9e?vopoq=1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例2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[安徽合肥2025高一期中]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下列物质的分类正确的是(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QB_6_BD.4_2#da42f6a9e?colgroup=3,6,6,8,6,6&amp;vopoq=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1946163"/>
                  </p:ext>
                </p:extLst>
              </p:nvPr>
            </p:nvGraphicFramePr>
            <p:xfrm>
              <a:off x="722376" y="1494477"/>
              <a:ext cx="10689336" cy="212648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59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碱性氧化物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酸性氧化物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纯碱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Cu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Ba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氨水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NaHCO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MgO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5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KOH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HNO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CaCO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CaO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QB_6_BD.4_2#da42f6a9e?colgroup=3,6,6,8,6,6&amp;vopoq=1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1946163"/>
                  </p:ext>
                </p:extLst>
              </p:nvPr>
            </p:nvGraphicFramePr>
            <p:xfrm>
              <a:off x="722376" y="1494477"/>
              <a:ext cx="10689336" cy="212648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591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1965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碱性氧化物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酸性氧化物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纯碱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7860" t="-100000" r="-329766" b="-3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9225" t="-100000" r="-154780" b="-3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8591" t="-100000" r="-101007" b="-3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6957" t="-100000" r="-669" b="-3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389" t="-200000" r="-431208" b="-2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7860" t="-200000" r="-329766" b="-2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9225" t="-200000" r="-154780" b="-2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8591" t="-200000" r="-101007" b="-2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6957" t="-200000" r="-669" b="-2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氨水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7860" t="-300000" r="-329766" b="-1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9225" t="-300000" r="-154780" b="-1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8591" t="-300000" r="-101007" b="-1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6957" t="-300000" r="-669" b="-1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389" t="-400000" r="-431208" b="-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7860" t="-400000" r="-329766" b="-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9225" t="-400000" r="-154780" b="-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8591" t="-400000" r="-101007" b="-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6957" t="-400000" r="-669" b="-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6_AN.5_1#da42f6a9e.bracket?vopoq=1&amp;color=0,0,0&amp;vpa=2&amp;vtp=1"/>
          <p:cNvSpPr/>
          <p:nvPr/>
        </p:nvSpPr>
        <p:spPr>
          <a:xfrm>
            <a:off x="7037451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6_1#da42f6a9e?vopoq=1&amp;color=0,0,0&amp;vtp=1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纯碱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是盐，不是碱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属于酸性氧化物，A错误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不能与碱反应生成盐和水，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不属于酸性氧化物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，B错误；氨水是混合物，不属于碱，C错误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属于碱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属于酸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属于碱性氧化物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属于酸性氧化物，D正确。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6_AS.6_1#da42f6a9e?vopoq=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>
                <a:blip r:embed="rId3"/>
                <a:stretch>
                  <a:fillRect l="-1587" r="-567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dfa0dce38?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【点拨】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做这类题目时要注意对以下概念的理解：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①酸性氧化物是指与碱反应只生成一种盐和水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，常见的酸性氧化物有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②碱性氧化物是指与酸反应只生成一种盐和水的氧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，常见的碱性氧化物有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等；③不成盐氧化物是指既不能和酸反应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，也不能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和碱反应的氧化物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，常见的不成盐氧化物有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等。注意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反应会生成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两种盐，因此不属于酸性氧化物。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_BD#dfa0dce38?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>
                <a:blip r:embed="rId3"/>
                <a:stretch>
                  <a:fillRect l="-1474" r="-1474" b="-6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_1#8c416a8e2?vopoq=1&amp;pid=ff3757cb6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例3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[江苏无锡2025高一联考]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下列关于氧化物的叙述正确的是(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8_1#8c416a8e2.bracket?vopoq=1&amp;pid=ff3757cb6&amp;color=0,0,0&amp;vpa=3&amp;vtp=1"/>
          <p:cNvSpPr/>
          <p:nvPr/>
        </p:nvSpPr>
        <p:spPr>
          <a:xfrm>
            <a:off x="7939151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_2#8c416a8e2.choices?vopoq=1&amp;pid=ff3757cb6&amp;color=0,0,0&amp;vtp=1&amp;bbb=1"/>
              <p:cNvSpPr/>
              <p:nvPr/>
            </p:nvSpPr>
            <p:spPr>
              <a:xfrm>
                <a:off x="722376" y="1419674"/>
                <a:ext cx="10753344" cy="1781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A.金属氧化物都是碱性氧化物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.酸性氧化物均可与碱反应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.非金属氧化物都是酸性氧化物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.氧化铜是碱性氧化物，可与水反应生成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6_BD.7_2#8c416a8e2.choices?vopoq=1&amp;pid=ff3757cb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674"/>
                <a:ext cx="10753344" cy="1781302"/>
              </a:xfrm>
              <a:prstGeom prst="rect">
                <a:avLst/>
              </a:prstGeom>
              <a:blipFill>
                <a:blip r:embed="rId3"/>
                <a:stretch>
                  <a:fillRect l="-1474" b="-85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9_1#8c416a8e2?vopoq=1&amp;pid=ff3757cb6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金属氧化物不一定都是碱性氧化物，例如，氧化铝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是两性氧化物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，既能与酸反应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又能与碱反应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，七氧化二锰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是酸性氧化物，能与碱反应生成盐和水，A错误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；酸性氧化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物的定义是能与碱反应生成盐和水的氧化物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，所以酸性氧化物均可与碱反应，B正确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；非金属氧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化物不一定都是酸性氧化物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，例如，一氧化碳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、一氧化氮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NO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等既不能与酸反应也不能与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碱反应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，属于不成盐氧化物，C错误；氧化铜是碱性氧化物，但难溶于水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，不能与水反应生成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9_1#8c416a8e2?vopoq=1&amp;pid=ff3757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>
                <a:blip r:embed="rId3"/>
                <a:stretch>
                  <a:fillRect l="-1587" r="-454" b="-5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8589ee818?pid=ff3757cb6&amp;color=0,0,0&amp;vtp=1&amp;bt=1&amp;bbb=1"/>
              <p:cNvSpPr/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【点拨】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多数酸性(或碱性)氧化物可以与水反应生成对应的酸(或碱)，但也有例外，如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_BD#8589ee818?pid=ff3757cb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_1#3a2403b14?vopoq=1&amp;pid=25300df6a&amp;color=0,0,0&amp;mp=1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例4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[湖南长沙南雅中学2024高一月考]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有下列分散系：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①饱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和食盐水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②食醋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⑤淀粉溶液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⑥血液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泥水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⑧烟水晶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⑨有色玻璃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⑩石灰乳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⑪豆浆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请回答下列问题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6_BD.10_1#3a2403b14?vopoq=1&amp;pid=25300df6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BD.11_1#ccc46e5bd?vopoq=1&amp;pid=3a2403b14&amp;color=0,0,0&amp;vtp=1&amp;bbb=1&amp;hb=1"/>
          <p:cNvSpPr/>
          <p:nvPr/>
        </p:nvSpPr>
        <p:spPr>
          <a:xfrm>
            <a:off x="722376" y="281540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)上述分散系中属于溶液的有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填序号，下同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)，属于浊液的有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，属于胶体的有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7_AN.12_1#ccc46e5bd.blank?vopoq=1&amp;pid=3a2403b14&amp;color=0,0,0&amp;vpa=4&amp;vtp=1&amp;bbb=1"/>
          <p:cNvSpPr/>
          <p:nvPr/>
        </p:nvSpPr>
        <p:spPr>
          <a:xfrm>
            <a:off x="4097401" y="2777305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</a:t>
            </a:r>
            <a:endParaRPr lang="en-US" altLang="zh-CN" sz="2000" dirty="0"/>
          </a:p>
        </p:txBody>
      </p:sp>
      <p:sp>
        <p:nvSpPr>
          <p:cNvPr id="5" name="QB_7_AN.13_1#ccc46e5bd.blank?vopoq=1&amp;pid=3a2403b14&amp;color=0,0,0&amp;vpa=5&amp;vtp=1&amp;bbb=1"/>
          <p:cNvSpPr/>
          <p:nvPr/>
        </p:nvSpPr>
        <p:spPr>
          <a:xfrm>
            <a:off x="8329676" y="2777305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⑦⑩</a:t>
            </a:r>
            <a:endParaRPr lang="en-US" altLang="zh-CN" sz="2000" dirty="0"/>
          </a:p>
        </p:txBody>
      </p:sp>
      <p:sp>
        <p:nvSpPr>
          <p:cNvPr id="6" name="QB_7_AN.14_1#ccc46e5bd.blank?vopoq=1&amp;pid=3a2403b14&amp;color=0,0,0&amp;vpa=6&amp;vtp=1&amp;bbb=1"/>
          <p:cNvSpPr/>
          <p:nvPr/>
        </p:nvSpPr>
        <p:spPr>
          <a:xfrm>
            <a:off x="782701" y="3215455"/>
            <a:ext cx="2006600" cy="3984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③④⑤⑥⑧⑨⑪</a:t>
            </a:r>
            <a:endParaRPr lang="en-US" altLang="zh-CN" sz="2000" dirty="0"/>
          </a:p>
        </p:txBody>
      </p:sp>
      <p:sp>
        <p:nvSpPr>
          <p:cNvPr id="7" name="QB_7_AS.15_1#ccc46e5bd?vopoq=1&amp;pid=3a2403b14&amp;color=0,0,0&amp;vtp=1&amp;bbb=1"/>
          <p:cNvSpPr/>
          <p:nvPr/>
        </p:nvSpPr>
        <p:spPr>
          <a:xfrm>
            <a:off x="722376" y="3697611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根据上述分析，其中属于溶液的有①②；属于浊液的有⑦⑩；属于胶体的有③④⑤⑥⑧⑨⑪。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6_1#d050b7846?vopoq=1&amp;pid=3a2403b14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(2)分散系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②⑤⑥⑦⑩中分散质能透过滤纸的有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7_AN.17_1#d050b7846.blank?vopoq=1&amp;pid=3a2403b14&amp;color=0,0,0&amp;vpa=7&amp;vtp=1&amp;bbb=1"/>
          <p:cNvSpPr/>
          <p:nvPr/>
        </p:nvSpPr>
        <p:spPr>
          <a:xfrm>
            <a:off x="5875401" y="952950"/>
            <a:ext cx="946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②⑤⑥</a:t>
            </a:r>
            <a:endParaRPr lang="en-US" altLang="zh-CN" sz="2000" dirty="0"/>
          </a:p>
        </p:txBody>
      </p:sp>
      <p:sp>
        <p:nvSpPr>
          <p:cNvPr id="4" name="QB_7_AS.18_1#d050b7846?vopoq=1&amp;pid=3a2403b14&amp;color=0,0,0&amp;vtp=1&amp;bbb=1&amp;hb=1"/>
          <p:cNvSpPr/>
          <p:nvPr/>
        </p:nvSpPr>
        <p:spPr>
          <a:xfrm>
            <a:off x="722376" y="15034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根据溶液、胶体和浊液中分散质粒子直径的大小可知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，溶液和胶体的分散质粒子能通过滤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，浊液的不能通过滤纸，故分散系②⑤⑥⑦⑩中分散质能透过滤纸的有②⑤⑥。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9_1#9c2e93cfe?vopoq=1&amp;pid=3a2403b14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)上述分散系是气溶胶的有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，固溶胶的有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7_AN.20_1#9c2e93cfe.blank?vopoq=1&amp;pid=3a2403b14&amp;color=0,0,0&amp;vpa=8&amp;vtp=1&amp;bbb=1"/>
          <p:cNvSpPr/>
          <p:nvPr/>
        </p:nvSpPr>
        <p:spPr>
          <a:xfrm>
            <a:off x="3843401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</a:t>
            </a:r>
            <a:endParaRPr lang="en-US" altLang="zh-CN" sz="2000" dirty="0"/>
          </a:p>
        </p:txBody>
      </p:sp>
      <p:sp>
        <p:nvSpPr>
          <p:cNvPr id="4" name="QB_7_AN.21_1#9c2e93cfe.blank?vopoq=1&amp;pid=3a2403b14&amp;color=0,0,0&amp;vpa=9&amp;vtp=1&amp;bbb=1"/>
          <p:cNvSpPr/>
          <p:nvPr/>
        </p:nvSpPr>
        <p:spPr>
          <a:xfrm>
            <a:off x="6129401" y="952950"/>
            <a:ext cx="692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⑧⑨</a:t>
            </a:r>
            <a:endParaRPr lang="en-US" altLang="zh-CN" sz="2000" dirty="0"/>
          </a:p>
        </p:txBody>
      </p:sp>
      <p:sp>
        <p:nvSpPr>
          <p:cNvPr id="5" name="QB_7_AS.22_1#9c2e93cfe?vopoq=1&amp;pid=3a2403b14&amp;color=0,0,0&amp;vtp=1&amp;bbb=1"/>
          <p:cNvSpPr/>
          <p:nvPr/>
        </p:nvSpPr>
        <p:spPr>
          <a:xfrm>
            <a:off x="722376" y="1441074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由分析可知属于气溶胶的有③④，属于固溶胶的有⑧⑨。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P_6_BD#df0b85501?colgroup=2,38&amp;pid=5406b5bc6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6983339"/>
                  </p:ext>
                </p:extLst>
              </p:nvPr>
            </p:nvGraphicFramePr>
            <p:xfrm>
              <a:off x="722376" y="972000"/>
              <a:ext cx="10725912" cy="4519930"/>
            </p:xfrm>
            <a:graphic>
              <a:graphicData uri="http://schemas.openxmlformats.org/drawingml/2006/table">
                <a:tbl>
                  <a:tblPr/>
                  <a:tblGrid>
                    <a:gridCol w="722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03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角度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456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宏观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物质：由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组成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单质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：由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同一种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元素组成的纯净物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同素异形体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：由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同一种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元素形成的几种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性质不同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的单质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如金刚石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石墨和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60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是碳元素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的同素异形体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化合物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：由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不同种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元素组成的纯净物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几种元素组成化合物时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有的只能组成一种化合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有的可以组成多种化合物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531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微观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物质是由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离子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等微粒构成的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构成的物质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如金刚石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单质铁等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分子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构成的物质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氧气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氯化氢等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阴离子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和</a:t>
                          </a:r>
                          <a:r>
                            <a:rPr lang="en-US" altLang="zh-CN" sz="2000" b="0" i="0">
                              <a:solidFill>
                                <a:srgbClr val="639319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阳离子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构成的物质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NaCl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KOH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P_6_BD#df0b85501?colgroup=2,38&amp;pid=5406b5bc6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6983339"/>
                  </p:ext>
                </p:extLst>
              </p:nvPr>
            </p:nvGraphicFramePr>
            <p:xfrm>
              <a:off x="722376" y="972000"/>
              <a:ext cx="10725912" cy="4519930"/>
            </p:xfrm>
            <a:graphic>
              <a:graphicData uri="http://schemas.openxmlformats.org/drawingml/2006/table">
                <a:tbl>
                  <a:tblPr/>
                  <a:tblGrid>
                    <a:gridCol w="722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003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角度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4456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宏观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13" t="-17413" r="-122" b="-718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531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微观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13" t="-174170" r="-122" b="-66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S.23_1#3a2403b14?vopoq=1&amp;pid=25300df6a&amp;color=0,0,0&amp;vtp=1&amp;bt=1&amp;bbb=1&amp;hb=1"/>
              <p:cNvSpPr/>
              <p:nvPr/>
            </p:nvSpPr>
            <p:spPr>
              <a:xfrm>
                <a:off x="722376" y="972000"/>
                <a:ext cx="10753344" cy="17827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和食盐水是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的水溶液，属于溶液；②食醋属于溶液；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③雾是小液滴分散在空气中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形成的气溶胶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；④云是小水滴或小冰晶分散在空气中形成的气溶胶；⑤淀粉溶液是胶体；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⑥血液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属于胶体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；⑦泥水是浊液；⑧烟水晶是固溶胶；⑨有色玻璃是固溶胶；⑩石灰乳是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的悬浊液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；⑪豆浆属于胶体。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6_AS.23_1#3a2403b14?vopoq=1&amp;pid=25300df6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763"/>
              </a:xfrm>
              <a:prstGeom prst="rect">
                <a:avLst/>
              </a:prstGeom>
              <a:blipFill>
                <a:blip r:embed="rId3"/>
                <a:stretch>
                  <a:fillRect l="-1587" r="-794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4_1#9db0691ab?vopoq=1&amp;pid=8ba35a3ec&amp;color=0,0,0&amp;vtp=1&amp;bt=1&amp;bbb=1&amp;hb=1"/>
              <p:cNvSpPr/>
              <p:nvPr/>
            </p:nvSpPr>
            <p:spPr>
              <a:xfrm>
                <a:off x="722376" y="972000"/>
                <a:ext cx="10753344" cy="6764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95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例5</a:t>
                </a:r>
                <a:r>
                  <a:rPr lang="en-US" altLang="zh-CN" sz="195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[北京四中2025高一期中]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某小组研究实验室制备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胶体的方法</a:t>
                </a: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。下列说法不正确的是 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95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95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950" dirty="0"/>
              </a:p>
            </p:txBody>
          </p:sp>
        </mc:Choice>
        <mc:Fallback xmlns="">
          <p:sp>
            <p:nvSpPr>
              <p:cNvPr id="2" name="QC_6_BD.24_1#9db0691ab?vopoq=1&amp;pid=8ba35a3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676466"/>
              </a:xfrm>
              <a:prstGeom prst="rect">
                <a:avLst/>
              </a:prstGeom>
              <a:blipFill>
                <a:blip r:embed="rId3"/>
                <a:stretch>
                  <a:fillRect l="-1417" t="-8108" b="-22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QC_6_BD.24_2#9db0691ab?colgroup=2,18,18&amp;vopoq=1&amp;pid=8ba35a3e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547371"/>
              </p:ext>
            </p:extLst>
          </p:nvPr>
        </p:nvGraphicFramePr>
        <p:xfrm>
          <a:off x="722376" y="1780735"/>
          <a:ext cx="10725912" cy="2873694"/>
        </p:xfrm>
        <a:graphic>
          <a:graphicData uri="http://schemas.openxmlformats.org/drawingml/2006/table">
            <a:tbl>
              <a:tblPr/>
              <a:tblGrid>
                <a:gridCol w="832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6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46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490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95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95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26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实验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4800"/>
                        </a:lnSpc>
                      </a:pPr>
                      <a:r>
                        <a:rPr lang="en-US" altLang="zh-CN" sz="82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4800"/>
                        </a:lnSpc>
                      </a:pPr>
                      <a:r>
                        <a:rPr lang="en-US" altLang="zh-CN" sz="83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5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液体变为红褐色后</a:t>
                      </a:r>
                      <a:r>
                        <a:rPr lang="en-US" altLang="zh-CN" sz="195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停止加热</a:t>
                      </a:r>
                      <a:r>
                        <a:rPr lang="en-US" altLang="zh-CN" sz="195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有明显的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丁达尔效应</a:t>
                      </a:r>
                      <a:r>
                        <a:rPr lang="en-US" altLang="zh-CN" sz="195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冷却后仍为红褐色</a:t>
                      </a:r>
                      <a:endParaRPr lang="en-US" altLang="zh-CN" sz="195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液体变为红褐色后</a:t>
                      </a:r>
                      <a:r>
                        <a:rPr lang="en-US" altLang="zh-CN" sz="195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停止加热</a:t>
                      </a:r>
                      <a:r>
                        <a:rPr lang="en-US" altLang="zh-CN" sz="195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有明显的</a:t>
                      </a: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95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丁达尔效应</a:t>
                      </a:r>
                      <a:r>
                        <a:rPr lang="en-US" altLang="zh-CN" sz="195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95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冷却后液体变黄</a:t>
                      </a:r>
                      <a:endParaRPr lang="en-US" altLang="zh-CN" sz="195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QC_6_BD.24_3#9db0691ab.table_image?tii=1&amp;vopoq=1&amp;pid=8ba35a3e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8688" y="2207170"/>
            <a:ext cx="1618488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24_4#9db0691ab.table_image?tii=2&amp;vopoq=1&amp;pid=8ba35a3e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2148" y="2202598"/>
            <a:ext cx="186537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AN.25_1#9db0691ab.bracket?vopoq=1&amp;pid=8ba35a3ec&amp;color=0,0,0&amp;vpa=10&amp;vtp=1"/>
          <p:cNvSpPr/>
          <p:nvPr/>
        </p:nvSpPr>
        <p:spPr>
          <a:xfrm>
            <a:off x="924782" y="1320488"/>
            <a:ext cx="346075" cy="321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sz="195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19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24_5#9db0691ab.choices?vopoq=1&amp;pid=8ba35a3ec&amp;color=0,0,0&amp;vtp=1&amp;bbb=1"/>
              <p:cNvSpPr/>
              <p:nvPr/>
            </p:nvSpPr>
            <p:spPr>
              <a:xfrm>
                <a:off x="722376" y="4790635"/>
                <a:ext cx="10753344" cy="14355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A.对比实验可知，制备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胶体选用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饱和溶液效果更好</a:t>
                </a:r>
                <a:endParaRPr lang="en-US" altLang="zh-CN" sz="195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.实验1中液体变红褐色后，持续加热可观察到红褐色沉淀</a:t>
                </a:r>
                <a:endParaRPr lang="en-US" altLang="zh-CN" sz="195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</m:oMath>
                </a14:m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饱和溶液与水充分反应，制得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195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95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胶粒数目为</a:t>
                </a:r>
                <a14:m>
                  <m:oMath xmlns:m="http://schemas.openxmlformats.org/officeDocument/2006/math">
                    <m:r>
                      <a:rPr lang="en-US" altLang="zh-CN" sz="195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95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95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95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.对比实验1、2可知，酸根离子不同是造成实验现象差异的重要原因</a:t>
                </a:r>
                <a:endParaRPr lang="en-US" altLang="zh-CN" sz="1950" dirty="0"/>
              </a:p>
            </p:txBody>
          </p:sp>
        </mc:Choice>
        <mc:Fallback xmlns="">
          <p:sp>
            <p:nvSpPr>
              <p:cNvPr id="7" name="QC_6_BD.24_5#9db0691ab.choices?vopoq=1&amp;pid=8ba35a3e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90635"/>
                <a:ext cx="10753344" cy="1435545"/>
              </a:xfrm>
              <a:prstGeom prst="rect">
                <a:avLst/>
              </a:prstGeom>
              <a:blipFill>
                <a:blip r:embed="rId6"/>
                <a:stretch>
                  <a:fillRect l="-1417" t="-2979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6_1#9db0691ab?vopoq=1&amp;pid=8ba35a3ec&amp;color=0,0,0&amp;vtp=1&amp;bt=1&amp;bbb=1&amp;hb=1"/>
              <p:cNvSpPr/>
              <p:nvPr/>
            </p:nvSpPr>
            <p:spPr>
              <a:xfrm>
                <a:off x="722376" y="972000"/>
                <a:ext cx="10753344" cy="4691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对比实验1、2可知，用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饱和溶液制备的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胶体冷却后能够稳定存在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，而用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饱和溶液制备的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胶体冷却后不能稳定存在，又转化为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体选用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饱和溶液效果更好，A正确；实验1中液体变红褐色后即生成了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，持续加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，分子的热运动加剧，增大了胶粒之间碰撞的几率，胶体将发生聚沉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，故可观察到红褐色的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胶粒是多个氢氧化铁的聚集体，用含有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饱和溶液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胶体中含有的胶粒数小于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，C错误；对比实验1、2可知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，两实验溶液中电离出的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酸根离子不同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△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(胶体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易挥发，使制得的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胶体稳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，冷却后仍为红褐色液体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△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(胶体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难挥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，会与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胶体反应，冷却后又变为黄色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，因此酸根离子不同是造成实验现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象不同的重要原因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26_1#9db0691ab?vopoq=1&amp;pid=8ba35a3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91634"/>
              </a:xfrm>
              <a:prstGeom prst="rect">
                <a:avLst/>
              </a:prstGeom>
              <a:blipFill>
                <a:blip r:embed="rId3"/>
                <a:stretch>
                  <a:fillRect l="-1587" r="-1474" b="-32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e114154a2?vopoq=1&amp;pid=7053480bd&amp;color=0,0,0&amp;vtp=1&amp;bt=1&amp;bbb=1&amp;hb=1"/>
              <p:cNvSpPr/>
              <p:nvPr/>
            </p:nvSpPr>
            <p:spPr>
              <a:xfrm>
                <a:off x="722376" y="972000"/>
                <a:ext cx="10753344" cy="11225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例6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[江西宜春丰城中学2025高一期中]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关于物质转化规律“单质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altLang="zh-CN" sz="2000" b="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(酸性或碱性)氧化物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altLang="zh-CN" sz="2000" b="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酸或碱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6_BD.27_1#e114154a2?vopoq=1&amp;pid=7053480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122553"/>
              </a:xfrm>
              <a:prstGeom prst="rect">
                <a:avLst/>
              </a:prstGeom>
              <a:blipFill>
                <a:blip r:embed="rId3"/>
                <a:stretch>
                  <a:fillRect l="-1474" b="-13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e114154a2.bracket?vopoq=1&amp;pid=7053480bd&amp;color=0,0,0&amp;vpa=11&amp;vtp=1"/>
          <p:cNvSpPr/>
          <p:nvPr/>
        </p:nvSpPr>
        <p:spPr>
          <a:xfrm>
            <a:off x="4297426" y="16895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2#e114154a2.choices?vopoq=1&amp;pid=7053480bd&amp;color=0,0,0&amp;vtp=1&amp;bbb=1"/>
              <p:cNvSpPr/>
              <p:nvPr/>
            </p:nvSpPr>
            <p:spPr>
              <a:xfrm>
                <a:off x="722376" y="2103125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A.若单质为碳,氧化物可以为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.单质铜能实现上述物质间的转化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.若钠元素可实现转化,则碱为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.“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”符合该转化规律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6_BD.27_2#e114154a2.choices?vopoq=1&amp;pid=7053480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03125"/>
                <a:ext cx="10753344" cy="1796034"/>
              </a:xfrm>
              <a:prstGeom prst="rect">
                <a:avLst/>
              </a:prstGeom>
              <a:blipFill>
                <a:blip r:embed="rId4"/>
                <a:stretch>
                  <a:fillRect l="-1474" b="-8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9_1#e114154a2?vopoq=1&amp;pid=7053480bd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既不是酸性氧化物,也不是碱性氧化物,A错误;单质铜与氧气反应生成氧化铜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,氧化铜不能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,B错误;碳酸钠属于盐,不是碱,C错误;钙与氧气反应生成碱性氧化物氧化钙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,氧化钙进一步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和水反应生成氢氧化钙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,氢氧化钙属于碱,可以和酸性氧化物二氧化碳反应生成碳酸钙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，碳酸钙属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29_1#e114154a2?vopoq=1&amp;pid=7053480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>
                <a:blip r:embed="rId3"/>
                <a:stretch>
                  <a:fillRect l="-1587" r="-227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b43842022.fixed?pid=ec1eee275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4#b43842022.fixed?pid=ec1eee27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物质的分类及转化</a:t>
            </a:r>
            <a:endParaRPr lang="en-US" altLang="zh-CN" sz="4400" dirty="0"/>
          </a:p>
        </p:txBody>
      </p:sp>
      <p:pic>
        <p:nvPicPr>
          <p:cNvPr id="4" name="C_4#b43842022.fixed?pid=ec1eee27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9704"/>
            <a:ext cx="411480" cy="448056"/>
          </a:xfrm>
          <a:prstGeom prst="rect">
            <a:avLst/>
          </a:prstGeom>
        </p:spPr>
      </p:pic>
      <p:sp>
        <p:nvSpPr>
          <p:cNvPr id="5" name="C_4_BD#b43842022.fixed?pid=ec1eee275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越刷越强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3663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5b4968341?sp=1&amp;vopoq=1&amp;pid=5a076eb0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[河北石家庄2025高一月考]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溶液、胶体、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浊液分散系的本质区别在于分散质粒子直径的大小。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A、B、C代表分散质的粒子。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其中表示胶体中胶粒的是(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1_1#5b4968341.bracket?vopoq=1&amp;pid=5a076eb0c&amp;color=0,0,0&amp;vpa=12&amp;vtp=1"/>
          <p:cNvSpPr/>
          <p:nvPr/>
        </p:nvSpPr>
        <p:spPr>
          <a:xfrm>
            <a:off x="7526401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30_2#5b4968341?vopoq=1&amp;pid=5a076eb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4880" y="1947613"/>
            <a:ext cx="2679192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30_3#5b4968341.choices?vopoq=1&amp;pid=5a076eb0c&amp;color=0,0,0&amp;vtp=1&amp;bbb=1"/>
          <p:cNvSpPr/>
          <p:nvPr/>
        </p:nvSpPr>
        <p:spPr>
          <a:xfrm>
            <a:off x="722376" y="286201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.A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.B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C.C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.A、B、C均不表示胶体的胶粒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6EDA3-A124-6F7A-C53F-3A724332BC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C_6_AS.32_1#5b4968341?vopoq=1&amp;pid=5a076eb0c&amp;color=0,0,0&amp;vtp=1&amp;bt=1&amp;bbb=1">
            <a:extLst>
              <a:ext uri="{FF2B5EF4-FFF2-40B4-BE49-F238E27FC236}">
                <a16:creationId xmlns:a16="http://schemas.microsoft.com/office/drawing/2014/main" id="{E848A441-B757-CFDE-14AC-E0713578DD6F}"/>
              </a:ext>
            </a:extLst>
          </p:cNvPr>
          <p:cNvSpPr/>
          <p:nvPr/>
        </p:nvSpPr>
        <p:spPr>
          <a:xfrm>
            <a:off x="719328" y="1039500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胶体中的胶粒可以透过滤纸，不能透过半透膜，选B。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6469088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22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df0b85501?pid=5406b5bc6&amp;color=0,0,0&amp;vtp=1&amp;bt=1&amp;bbb=1&amp;hb=1"/>
              <p:cNvSpPr/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algn="ctr"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互为同素异形体的两种物质比较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相同组成(同素)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同素异形体由同一种元素组成，研究对象为单质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。互为同素异形体的两种单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质混合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，形成混合物。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不同结构(异形)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同素异形体之间元素组成相同，不同的是原子间的排列方式。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性质比较：物理性质不同，如熔、沸点有差异；化学性质相似。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相互转化：同素异形体之间的转化属于化学变化。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df0b85501?pid=5406b5b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blipFill>
                <a:blip r:embed="rId3"/>
                <a:stretch>
                  <a:fillRect l="-1474" b="-47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_1#d0d0253bd?vopoq=1&amp;pid=5a076eb0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[江苏南通2024高一期中]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分类法在化学学科发展中起到了非常重要的作用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，下列说法正确的是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4_1#d0d0253bd.bracket?vopoq=1&amp;pid=5a076eb0c&amp;color=0,0,0&amp;vpa=13&amp;vtp=1"/>
          <p:cNvSpPr/>
          <p:nvPr/>
        </p:nvSpPr>
        <p:spPr>
          <a:xfrm>
            <a:off x="922401" y="14101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3_2#d0d0253bd.choices?vopoq=1&amp;pid=5a076eb0c&amp;color=0,0,0&amp;vtp=1&amp;bbb=1"/>
              <p:cNvSpPr/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A.根据化学性质将氧化物分成酸性氧化物、碱性氧化物等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.根据是否有丁达尔效应将分散系分为溶液、胶体和浊液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.根据组成元素的种类多少将物质分为纯净物、混合物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.根据在水溶液中能否解离出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，判断某化合物是否属于酸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6_BD.33_2#d0d0253bd.choices?vopoq=1&amp;pid=5a076eb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5_1#d0d0253bd?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根据氧化物的化学性质可将氧化物分为酸性氧化物、碱性氧化物等，A正确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；根据分散质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粒子直径大小不同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，将分散系分为溶液、胶体和浊液，B错误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；不能根据组成元素的种类多少将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物质分为纯净物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、混合物，如在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组成的混合物中只含有一种元素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是含有两种元素的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纯净物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，C错误；不能根据在水溶液中能解离出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判断化合物属于酸，如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在水溶液中能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解离出氢离子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，但属于盐，D错误。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35_1#d0d0253bd?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>
                <a:blip r:embed="rId3"/>
                <a:stretch>
                  <a:fillRect l="-1587" r="-1190" b="-67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6375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6_1#5491c4f9f?vopoq=1&amp;pid=5a076eb0c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[江西抚州2025高一月考]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下列物质的分类不正确的是(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7_1#5491c4f9f.bracket?vopoq=1&amp;pid=5a076eb0c&amp;color=0,0,0&amp;vpa=14&amp;vtp=1"/>
          <p:cNvSpPr/>
          <p:nvPr/>
        </p:nvSpPr>
        <p:spPr>
          <a:xfrm>
            <a:off x="7089839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6_2#5491c4f9f.choices?vopoq=1&amp;pid=5a076eb0c&amp;color=0,0,0&amp;vtp=1&amp;bbb=1"/>
              <p:cNvSpPr/>
              <p:nvPr/>
            </p:nvSpPr>
            <p:spPr>
              <a:xfrm>
                <a:off x="722376" y="1367477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.冰和干冰都属于氧化物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都属于酸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C.牛奶和空气都属于混合物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.纯碱和熟石灰都属于碱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6_BD.36_2#5491c4f9f.choices?vopoq=1&amp;pid=5a076eb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8_1#5491c4f9f?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冰的化学式为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，干冰的化学式为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，二者均为氧化物，A正确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溶液中解离出的阳离子均只有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，阴离子为酸根离子，二者均属于酸，B正确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；牛奶和空气都由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多种物质组成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，二者均属于混合物，C正确；纯碱为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的俗称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，熟石灰为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的俗称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属于碱，D错误。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38_1#5491c4f9f?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>
                <a:blip r:embed="rId3"/>
                <a:stretch>
                  <a:fillRect l="-1587" r="-624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7732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9_1#a0d8ea798?sp=1&amp;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[山西临汾2024高一期中]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分别将6滴饱和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溶液滴加到下列盛有3种不同试剂的试管中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到三种分散系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下列有关这三种分散系的说法中错误的是(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6_BD.39_1#a0d8ea798?sp=1&amp;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96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0_1#a0d8ea798.bracket?vopoq=1&amp;pid=5a076eb0c&amp;color=0,0,0&amp;vpa=15&amp;vtp=1"/>
          <p:cNvSpPr/>
          <p:nvPr/>
        </p:nvSpPr>
        <p:spPr>
          <a:xfrm>
            <a:off x="7067614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39_3#a0d8ea798?htil=1&amp;vopoq=1&amp;pid=5a076eb0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0552" y="1965901"/>
            <a:ext cx="75895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39_4#a0d8ea798?htil=1&amp;vopoq=1&amp;pid=5a076eb0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3248" y="1947613"/>
            <a:ext cx="1362456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39_5#a0d8ea798?htil=1&amp;vopoq=1&amp;pid=5a076eb0c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9680" y="1965901"/>
            <a:ext cx="162763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39_6#a0d8ea798.choices?vopoq=1&amp;pid=5a076eb0c&amp;color=0,0,0&amp;vtp=1&amp;bbb=1"/>
              <p:cNvSpPr/>
              <p:nvPr/>
            </p:nvSpPr>
            <p:spPr>
              <a:xfrm>
                <a:off x="722376" y="3865313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A.分散质粒子直径: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.只有②中的分散系可以产生丁达尔效应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.仅凭观察法就可将①②③三种分散系区别开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.向三种分散系中加入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溶液,只有①中会产生白色沉淀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7" name="QC_6_BD.39_6#a0d8ea798.choices?vopoq=1&amp;pid=5a076eb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65313"/>
                <a:ext cx="10753344" cy="1796034"/>
              </a:xfrm>
              <a:prstGeom prst="rect">
                <a:avLst/>
              </a:prstGeom>
              <a:blipFill>
                <a:blip r:embed="rId7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41_1#a0d8ea798?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①是溶液,②是胶体,③是浊液,故分散质粒子直径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③,A正确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;丁达尔效应是胶体特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有的性质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,只有②会产生丁达尔效应,B正确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溶液呈黄色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胶体呈红褐色,③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中出现浑浊, 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三种分散系可凭观察法区别开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,C正确;三种分散系中都含有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溶液,都产生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白色沉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41_1#a0d8ea798?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587" r="-1077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3039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2_1#71e2cb260?vopoq=1&amp;pid=5a076eb0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[河南名校联盟2025高一月考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下列各组物质间的转化在一定条件下均能通过一步反应实现的是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3_1#71e2cb260.bracket?vopoq=1&amp;pid=5a076eb0c&amp;color=0,0,0&amp;vpa=16&amp;vtp=1"/>
          <p:cNvSpPr/>
          <p:nvPr/>
        </p:nvSpPr>
        <p:spPr>
          <a:xfrm>
            <a:off x="922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2_2#71e2cb260.choices?vopoq=1&amp;pid=5a076eb0c&amp;color=0,0,0&amp;vtp=1&amp;bbb=1"/>
              <p:cNvSpPr/>
              <p:nvPr/>
            </p:nvSpPr>
            <p:spPr>
              <a:xfrm>
                <a:off x="722376" y="1820613"/>
                <a:ext cx="10753344" cy="8477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6_BD.42_2#71e2cb260.choices?vopoq=1&amp;pid=5a076eb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847725"/>
              </a:xfrm>
              <a:prstGeom prst="rect">
                <a:avLst/>
              </a:prstGeom>
              <a:blipFill>
                <a:blip r:embed="rId3"/>
                <a:stretch>
                  <a:fillRect l="-1474" b="-18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f951fa1f?sp=1&amp;pid=3d9ac09f0&amp;color=0,0,0&amp;vtp=1&amp;bt=1&amp;bbb=1&amp;hb=1"/>
          <p:cNvSpPr/>
          <p:nvPr/>
        </p:nvSpPr>
        <p:spPr>
          <a:xfrm>
            <a:off x="722376" y="972000"/>
            <a:ext cx="10753344" cy="2253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1.分类的标准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分类是根据研究对象的共同点和差异点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，将它们区分为不同种类和层次的科学方法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。运用分类的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，可以发现物质及其变化的规律，预测物质的性质及可能发生的变化。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分类的标准可以是物质的组成和性质等宏观视角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，也可以是物质的构成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、结构和参加化学反应的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粒子等微观视角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44_1#71e2cb260?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无法一步转化为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无法一步转化为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；氢氧化钠和二氧化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碳反应生成碳酸钠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，碳酸钠和盐酸反应生成氯化钠，C正确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无法一步转化为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44_1#71e2cb260?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>
                <a:blip r:embed="rId3"/>
                <a:stretch>
                  <a:fillRect l="-1587" r="-3855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3009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5610a3c81?vopoq=1&amp;pid=5a076eb0c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6.现有下列八种物质：①纯碱溶液；②盐酸；③稀硫酸；④氯化钙溶液；⑤烧碱溶液；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⑥二氧化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；⑦氧化铁；⑧氢氧化铁。按照下列要求书写以上物质间反应的化学方程式。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7_BD.46_1#f041b56f7?vopoq=1&amp;pid=5610a3c81&amp;color=0,0,0&amp;vtp=1&amp;bbb=1"/>
          <p:cNvSpPr/>
          <p:nvPr/>
        </p:nvSpPr>
        <p:spPr>
          <a:xfrm>
            <a:off x="722376" y="1876748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无氧酸与钠盐：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N.47_1#f041b56f7.blank?vopoq=1&amp;pid=5610a3c81&amp;color=0,0,0&amp;vpa=17&amp;vtp=1&amp;bbb=1&amp;rh=26.38504"/>
              <p:cNvSpPr/>
              <p:nvPr/>
            </p:nvSpPr>
            <p:spPr>
              <a:xfrm>
                <a:off x="2841689" y="1880367"/>
                <a:ext cx="4785805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𝟐𝐇𝐂𝐥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𝟐𝐍𝐚𝐂𝐥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7_AN.47_1#f041b56f7.blank?vopoq=1&amp;pid=5610a3c81&amp;color=0,0,0&amp;vpa=17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689" y="1880367"/>
                <a:ext cx="4785805" cy="333566"/>
              </a:xfrm>
              <a:prstGeom prst="rect">
                <a:avLst/>
              </a:prstGeom>
              <a:blipFill>
                <a:blip r:embed="rId3"/>
                <a:stretch>
                  <a:fillRect l="-510" r="-637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8_1#5c1634126?vopoq=1&amp;pid=5610a3c81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碱与无氧酸：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49_1#5c1634126.blank?vopoq=1&amp;pid=5610a3c81&amp;color=0,0,0&amp;vpa=18&amp;vtp=1&amp;bbb=1&amp;rh=21.38504"/>
              <p:cNvSpPr/>
              <p:nvPr/>
            </p:nvSpPr>
            <p:spPr>
              <a:xfrm>
                <a:off x="2625789" y="1072520"/>
                <a:ext cx="7628001" cy="271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𝐍𝐚𝐎𝐇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𝐇𝐂𝐥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𝐍𝐚𝐂𝐥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𝟑𝐇𝐂𝐥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𝐅𝐞𝐂𝐥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49_1#5c1634126.blank?vopoq=1&amp;pid=5610a3c81&amp;color=0,0,0&amp;vpa=18&amp;vtp=1&amp;bbb=1&amp;rh=21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789" y="1072520"/>
                <a:ext cx="7628001" cy="271590"/>
              </a:xfrm>
              <a:prstGeom prst="rect">
                <a:avLst/>
              </a:prstGeom>
              <a:blipFill>
                <a:blip r:embed="rId3"/>
                <a:stretch>
                  <a:fillRect l="-400" t="-25000" r="-799" b="-7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0_1#84f21371e?vopoq=1&amp;pid=5610a3c81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两种盐溶液：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51_1#84f21371e.blank?vopoq=1&amp;pid=5610a3c81&amp;color=0,0,0&amp;vpa=19&amp;vtp=1&amp;bbb=1&amp;rh=26.38504"/>
              <p:cNvSpPr/>
              <p:nvPr/>
            </p:nvSpPr>
            <p:spPr>
              <a:xfrm>
                <a:off x="2613089" y="970920"/>
                <a:ext cx="4352227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𝐂𝐚𝐂𝐥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𝐂𝐚𝐂𝐎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𝟐𝐍𝐚𝐂𝐥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51_1#84f21371e.blank?vopoq=1&amp;pid=5610a3c81&amp;color=0,0,0&amp;vpa=19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089" y="970920"/>
                <a:ext cx="4352227" cy="333566"/>
              </a:xfrm>
              <a:prstGeom prst="rect">
                <a:avLst/>
              </a:prstGeom>
              <a:blipFill>
                <a:blip r:embed="rId3"/>
                <a:stretch>
                  <a:fillRect l="-700" r="-700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2_1#9cf862f96?vopoq=1&amp;pid=5610a3c81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(4)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酸性氧化物与可溶性碱：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53_1#9cf862f96.blank?vopoq=1&amp;pid=5610a3c81&amp;color=0,0,0&amp;vpa=20&amp;vtp=1&amp;bbb=1&amp;rh=26.38504"/>
              <p:cNvSpPr/>
              <p:nvPr/>
            </p:nvSpPr>
            <p:spPr>
              <a:xfrm>
                <a:off x="3832288" y="970920"/>
                <a:ext cx="3812858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𝟐𝐍𝐚𝐎𝐇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53_1#9cf862f96.blank?vopoq=1&amp;pid=5610a3c81&amp;color=0,0,0&amp;vpa=20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288" y="970920"/>
                <a:ext cx="3812858" cy="333566"/>
              </a:xfrm>
              <a:prstGeom prst="rect">
                <a:avLst/>
              </a:prstGeom>
              <a:blipFill>
                <a:blip r:embed="rId3"/>
                <a:stretch>
                  <a:fillRect l="-800" r="-640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4_1#ba36c894d?vopoq=1&amp;pid=5610a3c81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(5)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含氧酸与不溶性碱：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55_1#ba36c894d.blank?vopoq=1&amp;pid=5610a3c81&amp;color=0,0,0&amp;vpa=21&amp;vtp=1&amp;bbb=1&amp;rh=26.38504"/>
              <p:cNvSpPr/>
              <p:nvPr/>
            </p:nvSpPr>
            <p:spPr>
              <a:xfrm>
                <a:off x="3362389" y="970920"/>
                <a:ext cx="5022406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𝟑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𝟐𝐅𝐞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𝐅𝐞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55_1#ba36c894d.blank?vopoq=1&amp;pid=5610a3c81&amp;color=0,0,0&amp;vpa=21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2389" y="970920"/>
                <a:ext cx="5022406" cy="333566"/>
              </a:xfrm>
              <a:prstGeom prst="rect">
                <a:avLst/>
              </a:prstGeom>
              <a:blipFill>
                <a:blip r:embed="rId3"/>
                <a:stretch>
                  <a:fillRect l="-608" r="-608" b="-2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S.56_1#5610a3c81?vopoq=1&amp;pid=5a076eb0c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纯碱是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，属于钠盐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是无氧酸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是含氧酸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属于盐，烧碱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属于可溶性碱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是酸性氧化物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是碱性氧化物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属于不溶性碱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，按要求书写化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学方程式即可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6_AS.56_1#5610a3c81?vopoq=1&amp;pid=5a076eb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r="-1247" b="-103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56436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7_1#17ccf5a0a?vopoq=1&amp;pid=d6ea6bb71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[福建三明一中2024高一月考]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Ⅰ.某校学生在学习完胶体的知识后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，利用化学兴趣社团活动时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，在实验室中用饱和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胶体。具体操作：取一个烧杯，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加入适量的蒸馏水，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加热至沸腾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。向沸水中滴加少量饱和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溶液，继续加热至液体刚好变成红褐色，停止加热。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6_BD.57_1#17ccf5a0a?vopoq=1&amp;pid=d6ea6bb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>
                <a:blip r:embed="rId3"/>
                <a:stretch>
                  <a:fillRect l="-1474" r="-3175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BD.58_1#c6a3b6108?vopoq=1&amp;pid=17ccf5a0a&amp;color=0,0,0&amp;vtp=1&amp;bbb=1&amp;hb=1"/>
          <p:cNvSpPr/>
          <p:nvPr/>
        </p:nvSpPr>
        <p:spPr>
          <a:xfrm>
            <a:off x="722376" y="228733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)证明有氢氧化铁胶体生成的实验操作和现象是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7_AN.59_1#c6a3b6108.blank?vopoq=1&amp;pid=17ccf5a0a&amp;color=0,0,0&amp;vpa=22&amp;vtp=1&amp;bbb=1&amp;hb=1"/>
          <p:cNvSpPr/>
          <p:nvPr/>
        </p:nvSpPr>
        <p:spPr>
          <a:xfrm>
            <a:off x="722377" y="2249239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用激光笔照射实验所得红褐色液体，从侧面观察到一条光亮的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“通路”(答案合理即可)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60_1#c6a3b6108?vopoq=1&amp;pid=17ccf5a0a&amp;color=0,0,0&amp;vtp=1&amp;bbb=1&amp;hb=1"/>
              <p:cNvSpPr/>
              <p:nvPr/>
            </p:nvSpPr>
            <p:spPr>
              <a:xfrm>
                <a:off x="722376" y="3131889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胶体中分散质粒子的直径为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1∼100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，可发生丁达尔效应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，证明有氢氧化铁胶体生成的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实验操作和现象是用激光笔照射实验所得红褐色液体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，从侧面观察到一条光亮的“通路”。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B_7_AS.60_1#c6a3b6108?vopoq=1&amp;pid=17ccf5a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1889"/>
                <a:ext cx="10753344" cy="907034"/>
              </a:xfrm>
              <a:prstGeom prst="rect">
                <a:avLst/>
              </a:prstGeom>
              <a:blipFill>
                <a:blip r:embed="rId4"/>
                <a:stretch>
                  <a:fillRect l="-1587" r="-454" b="-16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f951fa1f?sp=1&amp;pid=3d9ac09f0&amp;color=0,0,0&amp;mp=1&amp;vtp=1&amp;bt=1&amp;bb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.分类的方法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(1)树状分类法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树状分类法是对同类事物按照某些属性进行再分类的分类方法。如根据物质的组成对物质进行分类：</a:t>
            </a:r>
            <a:endParaRPr lang="en-US" altLang="zh-CN" sz="2000" dirty="0"/>
          </a:p>
        </p:txBody>
      </p:sp>
      <p:pic>
        <p:nvPicPr>
          <p:cNvPr id="4" name="P_6_BD#df951fa1f?pid=3d9ac09f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3904" y="2414339"/>
            <a:ext cx="4581144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1_1#30c918a05?vopoq=1&amp;pid=17ccf5a0a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(2)关于胶体与溶液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，下列叙述正确的是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填序号)。</a:t>
            </a:r>
            <a:endParaRPr lang="en-US" altLang="zh-CN" sz="2000" dirty="0"/>
          </a:p>
        </p:txBody>
      </p:sp>
      <p:sp>
        <p:nvSpPr>
          <p:cNvPr id="3" name="QC_7_AN.62_1#30c918a05.blank?vopoq=1&amp;pid=17ccf5a0a&amp;color=0,0,0&amp;vpa=23&amp;vtp=1"/>
          <p:cNvSpPr/>
          <p:nvPr/>
        </p:nvSpPr>
        <p:spPr>
          <a:xfrm>
            <a:off x="5088001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61_2#30c918a05.choices?vopoq=1&amp;pid=17ccf5a0a&amp;color=0,0,0&amp;vtp=1&amp;bbb=1"/>
              <p:cNvSpPr/>
              <p:nvPr/>
            </p:nvSpPr>
            <p:spPr>
              <a:xfrm>
                <a:off x="722376" y="1457774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A.胶体和溶液都具有丁达尔效应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.胶体的分散质粒子的直径大小为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1∼100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溶液可制备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.胶体可以透过半透膜和滤纸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61_2#30c918a05.choices?vopoq=1&amp;pid=17ccf5a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57774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63_1#30c918a05?vopoq=1&amp;pid=17ccf5a0a&amp;color=0,0,0&amp;vtp=1&amp;bbb=1&amp;hb=1"/>
              <p:cNvSpPr/>
              <p:nvPr/>
            </p:nvSpPr>
            <p:spPr>
              <a:xfrm>
                <a:off x="722376" y="3341438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胶体具有丁达尔效应，而溶液不具有丁达尔效应，A错误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；根据分散质粒子直径的大小将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分散系分为溶液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、胶体和浊液，其中胶体的分散质粒子的直径大小为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1∼100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；向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沉淀，不可制备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胶体，C错误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；胶体能够透过滤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，但不可以透过半透膜，D错误。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C_7_AS.63_1#30c918a05?vopoq=1&amp;pid=17ccf5a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41438"/>
                <a:ext cx="10753344" cy="1783334"/>
              </a:xfrm>
              <a:prstGeom prst="rect">
                <a:avLst/>
              </a:prstGeom>
              <a:blipFill>
                <a:blip r:embed="rId4"/>
                <a:stretch>
                  <a:fillRect l="-1587" r="-454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fb3d6bb75?pid=17ccf5a0a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Ⅱ.酸式盐是盐的一种，可看作是多元酸中的氢离子未被完全中和所得到的盐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，常见的有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(次磷酸)与足量的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溶液反应只生成一种盐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fb3d6bb75?pid=17ccf5a0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>
                <a:blip r:embed="rId3"/>
                <a:stretch>
                  <a:fillRect l="-1474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64_1#e00845a59?sp=1&amp;vopoq=1&amp;pid=17ccf5a0a&amp;color=0,0,0&amp;vtp=1&amp;bbb=1"/>
              <p:cNvSpPr/>
              <p:nvPr/>
            </p:nvSpPr>
            <p:spPr>
              <a:xfrm>
                <a:off x="722376" y="2287339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填序号，下同)；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一元酸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②二元酸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③三元酸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④正盐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⑤酸式盐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B_7_BD.64_1#e00845a59?sp=1&amp;vopoq=1&amp;pid=17ccf5a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339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65_1#e00845a59.blank?vopoq=1&amp;pid=17ccf5a0a&amp;color=0,0,0&amp;vpa=24&amp;vtp=1"/>
          <p:cNvSpPr/>
          <p:nvPr/>
        </p:nvSpPr>
        <p:spPr>
          <a:xfrm>
            <a:off x="2280158" y="2261939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5" name="QB_7_AN.66_1#e00845a59.blank?vopoq=1&amp;pid=17ccf5a0a&amp;color=0,0,0&amp;vpa=25&amp;vtp=1"/>
          <p:cNvSpPr/>
          <p:nvPr/>
        </p:nvSpPr>
        <p:spPr>
          <a:xfrm>
            <a:off x="6008053" y="2261939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67_1#e00845a59?vopoq=1&amp;pid=17ccf5a0a&amp;color=0,0,0&amp;vtp=1&amp;bbb=1&amp;hb=1"/>
              <p:cNvSpPr/>
              <p:nvPr/>
            </p:nvSpPr>
            <p:spPr>
              <a:xfrm>
                <a:off x="722376" y="3131889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与足量的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溶液反应只生成一种盐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属于正盐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属于一元酸。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6" name="QB_7_AS.67_1#e00845a59?vopoq=1&amp;pid=17ccf5a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1889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b="-16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68_1#1def1ec3e?vopoq=1&amp;pid=17ccf5a0a&amp;color=0,0,0&amp;vtp=1&amp;bt=1&amp;bbb=1"/>
              <p:cNvSpPr/>
              <p:nvPr/>
            </p:nvSpPr>
            <p:spPr>
              <a:xfrm>
                <a:off x="722376" y="972000"/>
                <a:ext cx="11126788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(4)写出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溶液与足量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溶液反应的化学方程式：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7_BD.68_1#1def1ec3e?vopoq=1&amp;pid=17ccf5a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1126788" cy="385953"/>
              </a:xfrm>
              <a:prstGeom prst="rect">
                <a:avLst/>
              </a:prstGeom>
              <a:blipFill>
                <a:blip r:embed="rId3"/>
                <a:stretch>
                  <a:fillRect l="-1425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69_1#1def1ec3e.blank?vopoq=1&amp;pid=17ccf5a0a&amp;color=0,0,0&amp;vpa=26&amp;vtp=1&amp;bbb=1&amp;rh=26.38504"/>
              <p:cNvSpPr/>
              <p:nvPr/>
            </p:nvSpPr>
            <p:spPr>
              <a:xfrm>
                <a:off x="7009320" y="970919"/>
                <a:ext cx="4266311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𝐏𝐎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𝐍𝐚𝐎𝐇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𝐏𝐎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69_1#1def1ec3e.blank?vopoq=1&amp;pid=17ccf5a0a&amp;color=0,0,0&amp;vpa=26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320" y="970919"/>
                <a:ext cx="4266311" cy="333566"/>
              </a:xfrm>
              <a:prstGeom prst="rect">
                <a:avLst/>
              </a:prstGeom>
              <a:blipFill>
                <a:blip r:embed="rId4"/>
                <a:stretch>
                  <a:fillRect l="-714" r="-571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70_1#1def1ec3e?vopoq=1&amp;pid=17ccf5a0a&amp;color=0,0,0&amp;vtp=1&amp;bbb=1&amp;hb=1"/>
              <p:cNvSpPr/>
              <p:nvPr/>
            </p:nvSpPr>
            <p:spPr>
              <a:xfrm>
                <a:off x="722376" y="1367477"/>
                <a:ext cx="10753344" cy="946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根据(3)中分析可得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溶液与足量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溶液发生反应的化学方程式为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7_AS.70_1#1def1ec3e?vopoq=1&amp;pid=17ccf5a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46341"/>
              </a:xfrm>
              <a:prstGeom prst="rect">
                <a:avLst/>
              </a:prstGeom>
              <a:blipFill>
                <a:blip r:embed="rId5"/>
                <a:stretch>
                  <a:fillRect l="-1587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df951fa1f?pid=3d9ac09f0&amp;color=0,0,0&amp;mp=1&amp;vtp=1&amp;bt=1&amp;bb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algn="ctr"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物质分类中的常见易混点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纯碱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不是碱，属于盐。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稀盐酸是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的水溶液，属于混合物，不是纯净物。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结晶水合物是化合物，属于纯净物，如胆矾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、明矾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冰水混合物为纯净物。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df951fa1f?pid=3d9ac09f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>
                <a:blip r:embed="rId3"/>
                <a:stretch>
                  <a:fillRect l="-1474" b="-5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df951fa1f?htil=1&amp;pid=3d9ac09f0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568" y="3795464"/>
            <a:ext cx="233172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df951fa1f?htil=1&amp;sp=1&amp;pid=3d9ac09f0&amp;color=0,0,0&amp;vtp=1&amp;bbb=1&amp;hb=1"/>
          <p:cNvSpPr/>
          <p:nvPr/>
        </p:nvSpPr>
        <p:spPr>
          <a:xfrm>
            <a:off x="722376" y="3717105"/>
            <a:ext cx="828446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(2)交叉分类法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交叉分类法是根据不同的分类标准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，对同一事物进行多角度分类(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交叉分类)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的一种分类方法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。例如：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df951fa1f?sp=1&amp;pid=3d9ac09f0&amp;color=0,0,0&amp;mp=1&amp;vtp=1&amp;bt=1&amp;bbb=1&amp;hb=1"/>
              <p:cNvSpPr/>
              <p:nvPr/>
            </p:nvSpPr>
            <p:spPr>
              <a:xfrm>
                <a:off x="722376" y="972000"/>
                <a:ext cx="10753344" cy="5059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3.酸性氧化物与碱性氧化物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酸性氧化物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：与</a:t>
                </a: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反应生成一种盐和水的氧化物。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碱性氧化物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：与</a:t>
                </a: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反应生成一种盐和水的氧化物。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氧化物根据其元素组成可分为金属氧化物和非金属氧化物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，根据其性质可分为碱性氧化物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、酸性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、两性氧化物等。由于分类的依据不同，物质类别之间存在一定的交叉。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酸性氧化物不一定是非金属氧化物，如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；非金属氧化物也不一定是酸性氧化物，如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碱性氧化物一定是金属氧化物，但金属氧化物不一定是碱性氧化物，如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多数酸性氧化物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(或碱性氧化物)能与水发生反应生成对应的酸(或碱)，如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和水反应生成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和水反应生成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等，但也有例外，如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等不能与水发生反应。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df951fa1f?sp=1&amp;pid=3d9ac09f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59934"/>
              </a:xfrm>
              <a:prstGeom prst="rect">
                <a:avLst/>
              </a:prstGeom>
              <a:blipFill>
                <a:blip r:embed="rId3"/>
                <a:stretch>
                  <a:fillRect l="-1474" r="-1190" b="-30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a1a5ab288?sp=1&amp;pid=a867a35b1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1.分散系的概念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把一种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(或多种)物质以粒子形式分散到另一种(或多种)物质中所形成的混合物，叫做分散系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。分散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系中被分散成粒子的物质叫做分散质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，另一种物质叫做分散剂。如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溶液就是一种分散系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中分散质为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，分散剂为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2.分散系的分类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(1)按照分散质和分散剂所处的状态可分为9种分散系，如表：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6#a1a5ab288?sp=1&amp;pid=a867a35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>
                <a:blip r:embed="rId3"/>
                <a:stretch>
                  <a:fillRect l="-1474" r="-1587" b="-5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P_6_BD#a1a5ab288?colgroup=7,33&amp;pid=a867a35b1&amp;color=0,0,0&amp;vtp=1&amp;bbb=1">
                <a:extLst>
                  <a:ext uri="{FF2B5EF4-FFF2-40B4-BE49-F238E27FC236}">
                    <a16:creationId xmlns:a16="http://schemas.microsoft.com/office/drawing/2014/main" id="{BAF682A0-0C4E-DA88-66D7-202A374EF1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438124"/>
                  </p:ext>
                </p:extLst>
              </p:nvPr>
            </p:nvGraphicFramePr>
            <p:xfrm>
              <a:off x="722376" y="3795464"/>
              <a:ext cx="10758835" cy="2121281"/>
            </p:xfrm>
            <a:graphic>
              <a:graphicData uri="http://schemas.openxmlformats.org/drawingml/2006/table">
                <a:tbl>
                  <a:tblPr/>
                  <a:tblGrid>
                    <a:gridCol w="10180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664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058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0243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3393619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21132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空气等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稀盐酸等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泡沫塑料等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云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雾等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医用酒精等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珍珠(包藏着水的碳酸钙)等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烟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浮尘等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Fe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胶体等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有色玻璃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合金等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P_6_BD#a1a5ab288?colgroup=7,33&amp;pid=a867a35b1&amp;color=0,0,0&amp;vtp=1&amp;bbb=1">
                <a:extLst>
                  <a:ext uri="{FF2B5EF4-FFF2-40B4-BE49-F238E27FC236}">
                    <a16:creationId xmlns:a16="http://schemas.microsoft.com/office/drawing/2014/main" id="{BAF682A0-0C4E-DA88-66D7-202A374EF1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438124"/>
                  </p:ext>
                </p:extLst>
              </p:nvPr>
            </p:nvGraphicFramePr>
            <p:xfrm>
              <a:off x="722376" y="3795464"/>
              <a:ext cx="10758835" cy="2121281"/>
            </p:xfrm>
            <a:graphic>
              <a:graphicData uri="http://schemas.openxmlformats.org/drawingml/2006/table">
                <a:tbl>
                  <a:tblPr/>
                  <a:tblGrid>
                    <a:gridCol w="10180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664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058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0243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974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3393619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21132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132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分散质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空气等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稀盐酸等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泡沫塑料等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云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雾等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医用酒精等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珍珠(包藏着水的碳酸钙)等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33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烟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浮尘等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2683" t="-400000" r="-116667" b="-257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有色玻璃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合金等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2498</Words>
  <Application>Microsoft Office PowerPoint</Application>
  <PresentationFormat>宽屏</PresentationFormat>
  <Paragraphs>448</Paragraphs>
  <Slides>63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71" baseType="lpstr">
      <vt:lpstr>仿宋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2025-02-27T04:29:46Z</dcterms:created>
  <dcterms:modified xsi:type="dcterms:W3CDTF">2025-02-27T06:00:49Z</dcterms:modified>
  <cp:category/>
  <cp:contentStatus/>
</cp:coreProperties>
</file>