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331" r:id="rId21"/>
    <p:sldId id="277" r:id="rId22"/>
    <p:sldId id="278" r:id="rId23"/>
    <p:sldId id="332" r:id="rId24"/>
    <p:sldId id="279" r:id="rId25"/>
    <p:sldId id="280" r:id="rId26"/>
    <p:sldId id="333" r:id="rId27"/>
    <p:sldId id="281" r:id="rId28"/>
    <p:sldId id="282" r:id="rId29"/>
    <p:sldId id="334" r:id="rId30"/>
    <p:sldId id="283" r:id="rId31"/>
    <p:sldId id="284" r:id="rId32"/>
    <p:sldId id="335" r:id="rId33"/>
    <p:sldId id="285" r:id="rId34"/>
    <p:sldId id="286" r:id="rId35"/>
    <p:sldId id="336" r:id="rId36"/>
    <p:sldId id="287" r:id="rId37"/>
    <p:sldId id="288" r:id="rId38"/>
    <p:sldId id="337" r:id="rId39"/>
    <p:sldId id="289" r:id="rId40"/>
    <p:sldId id="290" r:id="rId41"/>
    <p:sldId id="338" r:id="rId42"/>
    <p:sldId id="291" r:id="rId43"/>
    <p:sldId id="292" r:id="rId44"/>
    <p:sldId id="293" r:id="rId45"/>
    <p:sldId id="294" r:id="rId46"/>
    <p:sldId id="295"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94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751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9793224"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c66032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基础必刷</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940c7b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微软雅黑" pitchFamily="34" charset="0"/>
                <a:ea typeface="微软雅黑" pitchFamily="34" charset="-122"/>
                <a:cs typeface="微软雅黑" pitchFamily="34" charset="-120"/>
              </a:rPr>
              <a:t>素养能力</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2#df=9dbf5c2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知识点1 电解质与非电解质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5c7c407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知识点2 电离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3f76c684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题型1 电解质与非电解质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7045c0c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题型2 电离方程式的书写</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f2ccfba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wrap="square" lIns="0" tIns="0" rIns="0" bIns="0" rtlCol="0" anchor="t"/>
          <a:lstStyle/>
          <a:p>
            <a:pPr algn="l">
              <a:lnSpc>
                <a:spcPct val="100000"/>
              </a:lnSpc>
            </a:pPr>
            <a:r>
              <a:rPr lang="en-US" sz="2800" b="1" i="0" dirty="0">
                <a:solidFill>
                  <a:srgbClr val="649224"/>
                </a:solidFill>
                <a:latin typeface="SimHei" pitchFamily="34" charset="0"/>
                <a:ea typeface="SimHei" pitchFamily="34" charset="-122"/>
                <a:cs typeface="SimHei" pitchFamily="34" charset="-120"/>
              </a:rPr>
              <a:t>难点 物质导电情况分析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b6a13d3b01d9be917fdd09#tid=67bee76dc80b4c0009b5833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668512" y="4709160"/>
            <a:ext cx="1764792" cy="557784"/>
          </a:xfrm>
          <a:prstGeom prst="rect">
            <a:avLst/>
          </a:prstGeom>
          <a:noFill/>
          <a:ln/>
        </p:spPr>
        <p:txBody>
          <a:bodyPr wrap="square" lIns="0" tIns="0" rIns="0" bIns="0" rtlCol="0" anchor="ctr"/>
          <a:lstStyle/>
          <a:p>
            <a:pPr algn="ctr"/>
            <a:r>
              <a:rPr lang="en-US" sz="2400" b="1" i="0" dirty="0">
                <a:solidFill>
                  <a:srgbClr val="639319"/>
                </a:solidFill>
                <a:latin typeface="微软雅黑" pitchFamily="34" charset="0"/>
                <a:ea typeface="微软雅黑" pitchFamily="34" charset="-122"/>
                <a:cs typeface="微软雅黑" pitchFamily="34" charset="-120"/>
              </a:rPr>
              <a:t>化 学</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99616" y="5550408"/>
            <a:ext cx="1618488" cy="256032"/>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48056"/>
            <a:ext cx="448056" cy="448056"/>
          </a:xfrm>
          <a:prstGeom prst="rect">
            <a:avLst/>
          </a:prstGeom>
        </p:spPr>
      </p:pic>
      <p:sp>
        <p:nvSpPr>
          <p:cNvPr id="4" name="MasterShapeName"/>
          <p:cNvSpPr/>
          <p:nvPr/>
        </p:nvSpPr>
        <p:spPr>
          <a:xfrm>
            <a:off x="1289304" y="438912"/>
            <a:ext cx="161848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484632"/>
            <a:ext cx="438912" cy="438912"/>
          </a:xfrm>
          <a:prstGeom prst="rect">
            <a:avLst/>
          </a:prstGeom>
        </p:spPr>
      </p:pic>
      <p:sp>
        <p:nvSpPr>
          <p:cNvPr id="4" name="MasterShapeName"/>
          <p:cNvSpPr/>
          <p:nvPr/>
        </p:nvSpPr>
        <p:spPr>
          <a:xfrm>
            <a:off x="1289304" y="493776"/>
            <a:ext cx="9793224" cy="521208"/>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d52644c9e?sp=1&amp;pid=5c7c407e2&amp;color=0,0,0&amp;mp=1&amp;vtp=1&amp;bt=1&amp;bbb=1&amp;hb=1"/>
              <p:cNvSpPr/>
              <p:nvPr/>
            </p:nvSpPr>
            <p:spPr>
              <a:xfrm>
                <a:off x="722376" y="972000"/>
                <a:ext cx="10753344" cy="4590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③酸式盐的电离</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(水溶液中)</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(熔融状态下)</a:t>
                </a:r>
                <a:endParaRPr lang="en-US" altLang="zh-CN" sz="20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(水溶液中)</a:t>
                </a:r>
                <a:endParaRPr lang="en-US" altLang="zh-CN" sz="2000" dirty="0"/>
              </a:p>
              <a:p>
                <a:pPr latinLnBrk="1">
                  <a:lnSpc>
                    <a:spcPts val="3700"/>
                  </a:lnSpc>
                </a:pP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划重点】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理解酸和碱的概念时注意“全部”两个字，即酸电离产生的阳离子全部是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，碱电离产生的阴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离子全部是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，否则不能称为“酸”或“碱”。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能电离出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的物质不一定是酸，如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在水溶液中电离出的阳离子有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，所以</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不是酸，是酸式盐。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电离的条件是溶于水或受热熔化，不是通电。</a:t>
                </a:r>
                <a:endParaRPr lang="en-US" altLang="zh-CN" sz="2000" dirty="0"/>
              </a:p>
            </p:txBody>
          </p:sp>
        </mc:Choice>
        <mc:Fallback xmlns="">
          <p:sp>
            <p:nvSpPr>
              <p:cNvPr id="2" name="P_7_BD#d52644c9e?sp=1&amp;pid=5c7c407e2&amp;color=0,0,0&amp;mp=1&amp;vtp=1&amp;bt=1&amp;bbb=1&amp;hb=1"/>
              <p:cNvSpPr>
                <a:spLocks noRot="1" noChangeAspect="1" noMove="1" noResize="1" noEditPoints="1" noAdjustHandles="1" noChangeArrowheads="1" noChangeShapeType="1" noTextEdit="1"/>
              </p:cNvSpPr>
              <p:nvPr/>
            </p:nvSpPr>
            <p:spPr>
              <a:xfrm>
                <a:off x="722376" y="972000"/>
                <a:ext cx="10753344" cy="4590034"/>
              </a:xfrm>
              <a:prstGeom prst="rect">
                <a:avLst/>
              </a:prstGeom>
              <a:blipFill>
                <a:blip r:embed="rId3"/>
                <a:stretch>
                  <a:fillRect l="-1474" r="-1474" b="-3320"/>
                </a:stretch>
              </a:blipFill>
              <a:ln/>
            </p:spPr>
            <p:txBody>
              <a:bodyPr/>
              <a:lstStyle/>
              <a:p>
                <a:r>
                  <a:rPr lang="zh-CN" altLang="en-US">
                    <a:noFill/>
                  </a:rPr>
                  <a:t> </a:t>
                </a:r>
              </a:p>
            </p:txBody>
          </p:sp>
        </mc:Fallback>
      </mc:AlternateContent>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5#15c11d175.fixed?pid=585f4aeb0&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15c11d175.fixed?pid=585f4aeb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电解质的电离</a:t>
            </a:r>
            <a:endParaRPr lang="en-US" altLang="zh-CN" sz="4400" dirty="0"/>
          </a:p>
        </p:txBody>
      </p:sp>
      <p:pic>
        <p:nvPicPr>
          <p:cNvPr id="4" name="C_5#15c11d175.fixed?pid=585f4aeb0&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15c11d175.fixed?pid=585f4aeb0&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思维拓展</a:t>
            </a:r>
            <a:endParaRPr lang="en-US" altLang="zh-CN" sz="28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P_7#836e013fe?sp=1&amp;pid=f2ccfba9c&amp;color=0,0,0&amp;vtp=1&amp;bt=1&amp;bbb=1"/>
          <p:cNvSpPr/>
          <p:nvPr/>
        </p:nvSpPr>
        <p:spPr>
          <a:xfrm>
            <a:off x="722376" y="972000"/>
            <a:ext cx="10753344" cy="3154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a:t>
            </a:r>
            <a:r>
              <a:rPr lang="en-US" altLang="zh-CN" sz="2000" b="1" i="0">
                <a:solidFill>
                  <a:srgbClr val="000000"/>
                </a:solidFill>
                <a:latin typeface="微软雅黑" pitchFamily="34" charset="0"/>
                <a:ea typeface="微软雅黑" pitchFamily="34" charset="-122"/>
                <a:cs typeface="微软雅黑" pitchFamily="34" charset="-120"/>
              </a:rPr>
              <a:t>.物质导电原理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(1)存在自由移动的电子：如金属单质、石墨等。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(2)存在自由移动的离子：如水溶液中或熔融状态下的电解质。</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2.影响电解质溶液导电能力的因素</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电解质溶液能够导电是因为通电时溶液中自由移动的离子作定向移动，故其导电能力的强弱与单</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位体积溶液中自由移动的离子数目及离子所带电荷数有关。单位体积溶液中自由移动的离子数目</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越多，离子所带电荷数越多，溶液导电能力越强。</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5#b351dab79.fixed?pid=585f4aeb0&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b351dab79.fixed?pid=585f4aeb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电解质的电离</a:t>
            </a:r>
            <a:endParaRPr lang="en-US" altLang="zh-CN" sz="4400" dirty="0"/>
          </a:p>
        </p:txBody>
      </p:sp>
      <p:pic>
        <p:nvPicPr>
          <p:cNvPr id="4" name="C_5#b351dab79.fixed?pid=585f4aeb0&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b351dab79.fixed?pid=585f4aeb0&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典例剖析</a:t>
            </a:r>
            <a:endParaRPr lang="en-US" altLang="zh-CN" sz="28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_1#c632c128c?vopoq=1&amp;pid=3f76c6846&amp;color=0,0,0&amp;vtp=1&amp;bt=1&amp;bbb=1"/>
              <p:cNvSpPr/>
              <p:nvPr/>
            </p:nvSpPr>
            <p:spPr>
              <a:xfrm>
                <a:off x="722376" y="972000"/>
                <a:ext cx="10753344" cy="2735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例1</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[广东广州2024高一期中]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下列说法中不正确的有(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将硫酸钡放入水中不能导电，所以硫酸钡是非电解质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氨溶于水得到的溶液能导电，所以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是电解质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液态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不导电，所以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属于非电解质</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在水溶液中电离时生成的阳离子有氢离子，但不属于酸</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电解质放在水中一定能导电，非电解质放在水中一定不导电</a:t>
                </a:r>
                <a:endParaRPr lang="en-US" altLang="zh-CN" sz="2000" dirty="0"/>
              </a:p>
            </p:txBody>
          </p:sp>
        </mc:Choice>
        <mc:Fallback xmlns="">
          <p:sp>
            <p:nvSpPr>
              <p:cNvPr id="2" name="QC_7_BD.1_1#c632c128c?vopoq=1&amp;pid=3f76c6846&amp;color=0,0,0&amp;vtp=1&amp;bt=1&amp;bbb=1"/>
              <p:cNvSpPr>
                <a:spLocks noRot="1" noChangeAspect="1" noMove="1" noResize="1" noEditPoints="1" noAdjustHandles="1" noChangeArrowheads="1" noChangeShapeType="1" noTextEdit="1"/>
              </p:cNvSpPr>
              <p:nvPr/>
            </p:nvSpPr>
            <p:spPr>
              <a:xfrm>
                <a:off x="722376" y="972000"/>
                <a:ext cx="10753344" cy="2735834"/>
              </a:xfrm>
              <a:prstGeom prst="rect">
                <a:avLst/>
              </a:prstGeom>
              <a:blipFill>
                <a:blip r:embed="rId3"/>
                <a:stretch>
                  <a:fillRect l="-1474" b="-5568"/>
                </a:stretch>
              </a:blipFill>
              <a:ln/>
            </p:spPr>
            <p:txBody>
              <a:bodyPr/>
              <a:lstStyle/>
              <a:p>
                <a:r>
                  <a:rPr lang="zh-CN" altLang="en-US">
                    <a:noFill/>
                  </a:rPr>
                  <a:t> </a:t>
                </a:r>
              </a:p>
            </p:txBody>
          </p:sp>
        </mc:Fallback>
      </mc:AlternateContent>
      <p:sp>
        <p:nvSpPr>
          <p:cNvPr id="3" name="QC_7_AN.2_1#c632c128c.bracket?vopoq=1&amp;pid=3f76c6846&amp;color=0,0,0&amp;vpa=1&amp;vtp=1"/>
          <p:cNvSpPr/>
          <p:nvPr/>
        </p:nvSpPr>
        <p:spPr>
          <a:xfrm>
            <a:off x="6923151" y="97200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1_2#c632c128c.choices?vopoq=1&amp;pid=3f76c6846&amp;color=0,0,0&amp;vtp=1&amp;bbb=1"/>
          <p:cNvSpPr/>
          <p:nvPr/>
        </p:nvSpPr>
        <p:spPr>
          <a:xfrm>
            <a:off x="722376" y="3719136"/>
            <a:ext cx="10753344" cy="385953"/>
          </a:xfrm>
          <a:prstGeom prst="rect">
            <a:avLst/>
          </a:prstGeom>
          <a:noFill/>
          <a:ln/>
        </p:spPr>
        <p:txBody>
          <a:bodyPr wrap="none" lIns="0" tIns="0" rIns="0" bIns="0" rtlCol="0" anchor="t"/>
          <a:lstStyle/>
          <a:p>
            <a:pPr latinLnBrk="1">
              <a:lnSpc>
                <a:spcPts val="3400"/>
              </a:lnSpc>
              <a:tabLst>
                <a:tab pos="2751504" algn="l"/>
                <a:tab pos="5477607" algn="l"/>
                <a:tab pos="8216411"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2个</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3个</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4个</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.5个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3_1#c632c128c?vopoq=1&amp;pid=3f76c6846&amp;color=0,0,0&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在水中的溶解度很小，将硫酸钡放入水中不能导电</a:t>
                </a:r>
                <a:r>
                  <a:rPr lang="en-US" altLang="zh-CN" sz="2000" b="0" i="0">
                    <a:solidFill>
                      <a:srgbClr val="000000"/>
                    </a:solidFill>
                    <a:latin typeface="微软雅黑" pitchFamily="34" charset="0"/>
                    <a:ea typeface="微软雅黑" pitchFamily="34" charset="-122"/>
                    <a:cs typeface="微软雅黑" pitchFamily="34" charset="-120"/>
                  </a:rPr>
                  <a:t>，并不能由此判断硫酸钡是非电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解质</a:t>
                </a:r>
                <a:r>
                  <a:rPr lang="en-US" altLang="zh-CN" sz="2000" b="0" i="0" dirty="0">
                    <a:solidFill>
                      <a:srgbClr val="000000"/>
                    </a:solidFill>
                    <a:latin typeface="微软雅黑" pitchFamily="34" charset="0"/>
                    <a:ea typeface="微软雅黑" pitchFamily="34" charset="-122"/>
                    <a:cs typeface="微软雅黑" pitchFamily="34" charset="-120"/>
                  </a:rPr>
                  <a:t>，且硫酸钡在熔融状态下能完全电离，所以硫酸钡是电解质，①错误。氨溶于水</a:t>
                </a:r>
                <a:r>
                  <a:rPr lang="en-US" altLang="zh-CN" sz="2000" b="0" i="0">
                    <a:solidFill>
                      <a:srgbClr val="000000"/>
                    </a:solidFill>
                    <a:latin typeface="微软雅黑" pitchFamily="34" charset="0"/>
                    <a:ea typeface="微软雅黑" pitchFamily="34" charset="-122"/>
                    <a:cs typeface="微软雅黑" pitchFamily="34" charset="-120"/>
                  </a:rPr>
                  <a:t>，与水反应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生成一水合氨</a:t>
                </a:r>
                <a:r>
                  <a:rPr lang="en-US" altLang="zh-CN" sz="2000" b="0" i="0" dirty="0">
                    <a:solidFill>
                      <a:srgbClr val="000000"/>
                    </a:solidFill>
                    <a:latin typeface="微软雅黑" pitchFamily="34" charset="0"/>
                    <a:ea typeface="微软雅黑" pitchFamily="34" charset="-122"/>
                    <a:cs typeface="微软雅黑" pitchFamily="34" charset="-120"/>
                  </a:rPr>
                  <a:t>，一水合氨在水中部分电离生成能自由移动的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，使得溶液能导电</a:t>
                </a:r>
                <a:r>
                  <a:rPr lang="en-US" altLang="zh-CN" sz="2000" b="0" i="0">
                    <a:solidFill>
                      <a:srgbClr val="000000"/>
                    </a:solidFill>
                    <a:latin typeface="微软雅黑" pitchFamily="34" charset="0"/>
                    <a:ea typeface="微软雅黑" pitchFamily="34" charset="-122"/>
                    <a:cs typeface="微软雅黑" pitchFamily="34" charset="-120"/>
                  </a:rPr>
                  <a:t>，一水</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合氨是电解质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是非电解质，②错误。液态的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中只有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分子，不能导电，但是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在水</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溶液中能电离出自由移动的离子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2000" b="0" i="0" dirty="0">
                    <a:solidFill>
                      <a:srgbClr val="000000"/>
                    </a:solidFill>
                    <a:latin typeface="微软雅黑" pitchFamily="34" charset="0"/>
                    <a:ea typeface="微软雅黑" pitchFamily="34" charset="-122"/>
                    <a:cs typeface="微软雅黑" pitchFamily="34" charset="-120"/>
                  </a:rPr>
                  <a:t>溶液能导电</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属于电解质，③错误</a:t>
                </a:r>
                <a:r>
                  <a:rPr lang="en-US" altLang="zh-CN" sz="2000" b="0" i="0">
                    <a:solidFill>
                      <a:srgbClr val="000000"/>
                    </a:solidFill>
                    <a:latin typeface="微软雅黑" pitchFamily="34" charset="0"/>
                    <a:ea typeface="微软雅黑" pitchFamily="34" charset="-122"/>
                    <a:cs typeface="微软雅黑" pitchFamily="34" charset="-120"/>
                  </a:rPr>
                  <a:t>。在水中电离出的阳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离子全部是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，阴离子是酸根离子的化合物叫做酸，能电离出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的化合物不一定是酸</a:t>
                </a:r>
                <a:r>
                  <a:rPr lang="en-US" altLang="zh-CN" sz="2000" b="0" i="0">
                    <a:solidFill>
                      <a:srgbClr val="000000"/>
                    </a:solidFill>
                    <a:latin typeface="微软雅黑" pitchFamily="34" charset="0"/>
                    <a:ea typeface="微软雅黑" pitchFamily="34" charset="-122"/>
                    <a:cs typeface="微软雅黑" pitchFamily="34" charset="-120"/>
                  </a:rPr>
                  <a:t>，硫酸氢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钠在水溶液中电离出的阳离子为氢离子和钠离子</a:t>
                </a:r>
                <a:r>
                  <a:rPr lang="en-US" altLang="zh-CN" sz="2000" b="0" i="0" dirty="0">
                    <a:solidFill>
                      <a:srgbClr val="000000"/>
                    </a:solidFill>
                    <a:latin typeface="微软雅黑" pitchFamily="34" charset="0"/>
                    <a:ea typeface="微软雅黑" pitchFamily="34" charset="-122"/>
                    <a:cs typeface="微软雅黑" pitchFamily="34" charset="-120"/>
                  </a:rPr>
                  <a:t>，不属于酸，④正确。由①②可知</a:t>
                </a:r>
                <a:r>
                  <a:rPr lang="en-US" altLang="zh-CN" sz="2000" b="0" i="0">
                    <a:solidFill>
                      <a:srgbClr val="000000"/>
                    </a:solidFill>
                    <a:latin typeface="微软雅黑" pitchFamily="34" charset="0"/>
                    <a:ea typeface="微软雅黑" pitchFamily="34" charset="-122"/>
                    <a:cs typeface="微软雅黑" pitchFamily="34" charset="-120"/>
                  </a:rPr>
                  <a:t>，电解质放在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水中不一定能导电</a:t>
                </a:r>
                <a:r>
                  <a:rPr lang="en-US" altLang="zh-CN" sz="2000" b="0" i="0" dirty="0">
                    <a:solidFill>
                      <a:srgbClr val="000000"/>
                    </a:solidFill>
                    <a:latin typeface="微软雅黑" pitchFamily="34" charset="0"/>
                    <a:ea typeface="微软雅黑" pitchFamily="34" charset="-122"/>
                    <a:cs typeface="微软雅黑" pitchFamily="34" charset="-120"/>
                  </a:rPr>
                  <a:t>，非电解质溶于水所得溶液可能导电，⑤错误。</a:t>
                </a:r>
                <a:endParaRPr lang="en-US" altLang="zh-CN" sz="2200" dirty="0"/>
              </a:p>
            </p:txBody>
          </p:sp>
        </mc:Choice>
        <mc:Fallback xmlns="">
          <p:sp>
            <p:nvSpPr>
              <p:cNvPr id="2" name="QC_7_AS.3_1#c632c128c?vopoq=1&amp;pid=3f76c6846&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a:blip r:embed="rId3"/>
                <a:stretch>
                  <a:fillRect l="-1587" r="-1304" b="-4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BD.4_1#b9c54c550?vopoq=1&amp;pid=7045c0cef&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例2</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[北京北师大实验中学2025高一期中]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下列电离方程式书写不正确的是(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_1#b9c54c550.bracket?vopoq=1&amp;pid=7045c0cef&amp;color=0,0,0&amp;vpa=2&amp;vtp=1"/>
          <p:cNvSpPr/>
          <p:nvPr/>
        </p:nvSpPr>
        <p:spPr>
          <a:xfrm>
            <a:off x="9209151"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4_2#b9c54c550.choices?vopoq=1&amp;pid=7045c0cef&amp;color=0,0,0&amp;vtp=1&amp;bbb=1"/>
              <p:cNvSpPr/>
              <p:nvPr/>
            </p:nvSpPr>
            <p:spPr>
              <a:xfrm>
                <a:off x="722376" y="1367477"/>
                <a:ext cx="10753344" cy="945579"/>
              </a:xfrm>
              <a:prstGeom prst="rect">
                <a:avLst/>
              </a:prstGeom>
              <a:noFill/>
              <a:ln/>
            </p:spPr>
            <p:txBody>
              <a:bodyPr wrap="none" lIns="0" tIns="0" rIns="0" bIns="0" rtlCol="0" anchor="t"/>
              <a:lstStyle/>
              <a:p>
                <a:pPr latinLnBrk="1">
                  <a:lnSpc>
                    <a:spcPts val="40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8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4_2#b9c54c550.choices?vopoq=1&amp;pid=7045c0cef&amp;color=0,0,0&amp;vtp=1&amp;bbb=1"/>
              <p:cNvSpPr>
                <a:spLocks noRot="1" noChangeAspect="1" noMove="1" noResize="1" noEditPoints="1" noAdjustHandles="1" noChangeArrowheads="1" noChangeShapeType="1" noTextEdit="1"/>
              </p:cNvSpPr>
              <p:nvPr/>
            </p:nvSpPr>
            <p:spPr>
              <a:xfrm>
                <a:off x="722376" y="1367477"/>
                <a:ext cx="10753344" cy="945579"/>
              </a:xfrm>
              <a:prstGeom prst="rect">
                <a:avLst/>
              </a:prstGeom>
              <a:blipFill>
                <a:blip r:embed="rId3"/>
                <a:stretch>
                  <a:fillRect l="-1474" b="-154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6_1#b9c54c550?vopoq=1&amp;pid=7045c0cef&amp;color=0,0,0&amp;vtp=1&amp;bt=1&amp;bbb=1&amp;hb=1"/>
              <p:cNvSpPr/>
              <p:nvPr/>
            </p:nvSpPr>
            <p:spPr>
              <a:xfrm>
                <a:off x="722376" y="972000"/>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是强电解质，完全电离，A正确；氢氧化钡是强电解质</a:t>
                </a:r>
                <a:r>
                  <a:rPr lang="en-US" altLang="zh-CN" sz="2000" b="0" i="0">
                    <a:solidFill>
                      <a:srgbClr val="000000"/>
                    </a:solidFill>
                    <a:latin typeface="微软雅黑" pitchFamily="34" charset="0"/>
                    <a:ea typeface="微软雅黑" pitchFamily="34" charset="-122"/>
                    <a:cs typeface="微软雅黑" pitchFamily="34" charset="-120"/>
                  </a:rPr>
                  <a:t>，电离方程式为</a:t>
                </a: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是强电解质，完全电离，C正确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是强电解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，完全电离，D正确。</a:t>
                </a:r>
                <a:endParaRPr lang="en-US" altLang="zh-CN" sz="2200" dirty="0"/>
              </a:p>
            </p:txBody>
          </p:sp>
        </mc:Choice>
        <mc:Fallback xmlns="">
          <p:sp>
            <p:nvSpPr>
              <p:cNvPr id="2" name="QC_7_AS.6_1#b9c54c550?vopoq=1&amp;pid=7045c0cef&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a:blip r:embed="rId3"/>
                <a:stretch>
                  <a:fillRect l="-1587" r="-680" b="-103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P_7#6edb5606b?pid=7045c0cef&amp;color=0,0,0&amp;vtp=1&amp;bt=1&amp;bbb=1"/>
          <p:cNvSpPr/>
          <p:nvPr/>
        </p:nvSpPr>
        <p:spPr>
          <a:xfrm>
            <a:off x="722376" y="972000"/>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639319"/>
                </a:solidFill>
                <a:latin typeface="微软雅黑" pitchFamily="34" charset="0"/>
                <a:ea typeface="微软雅黑" pitchFamily="34" charset="-122"/>
                <a:cs typeface="微软雅黑" pitchFamily="34" charset="-120"/>
              </a:rPr>
              <a:t>【归纳总结</a:t>
            </a:r>
            <a:r>
              <a:rPr lang="en-US" altLang="zh-CN" sz="2000" b="1" i="0">
                <a:solidFill>
                  <a:srgbClr val="639319"/>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电离方程式书写注意事项</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(1)符合客观事实，根据条件判断电离产生的离子。</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(2)不能随意书写离子符号，注意正确标注离子所带的电荷及其数目。</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(3)质量守恒，即电离方程式左右两侧元素的种类、原子或原子团的个数相等。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(4)电荷守恒，即电离方程式左右两侧的正、负电荷数相等，溶液呈电中性。</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5#3ac93eaed.fixed?pid=585f4aeb0&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3ac93eaed.fixed?pid=585f4aeb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电解质的电离</a:t>
            </a:r>
            <a:endParaRPr lang="en-US" altLang="zh-CN" sz="4400" dirty="0"/>
          </a:p>
        </p:txBody>
      </p:sp>
      <p:pic>
        <p:nvPicPr>
          <p:cNvPr id="4" name="C_5#3ac93eaed.fixed?pid=585f4aeb0&amp;color=0,0,0&amp;tib=255,255,255&amp;vtp=1" descr="preencoded.png"/>
          <p:cNvPicPr>
            <a:picLocks noChangeAspect="1"/>
          </p:cNvPicPr>
          <p:nvPr/>
        </p:nvPicPr>
        <p:blipFill>
          <a:blip r:embed="rId3"/>
          <a:stretch>
            <a:fillRect/>
          </a:stretch>
        </p:blipFill>
        <p:spPr>
          <a:xfrm>
            <a:off x="9866376" y="4489704"/>
            <a:ext cx="411480" cy="448056"/>
          </a:xfrm>
          <a:prstGeom prst="rect">
            <a:avLst/>
          </a:prstGeom>
        </p:spPr>
      </p:pic>
      <p:sp>
        <p:nvSpPr>
          <p:cNvPr id="5" name="C_5_BD#3ac93eaed.fixed?pid=585f4aeb0&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越刷越强</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65eb3031.fixed?pid=2ca57400f&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02</a:t>
            </a:r>
            <a:endParaRPr lang="en-US" altLang="zh-CN" sz="6000" dirty="0"/>
          </a:p>
        </p:txBody>
      </p:sp>
      <p:sp>
        <p:nvSpPr>
          <p:cNvPr id="3" name="C_3_BD#565eb3031.fixed?pid=2ca57400f&amp;color=255,255,255&amp;vtp=1&amp;bbb=1"/>
          <p:cNvSpPr/>
          <p:nvPr/>
        </p:nvSpPr>
        <p:spPr>
          <a:xfrm>
            <a:off x="0" y="3776472"/>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离子反应</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201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7_BD.7_1#cde6633c6?sp=1&amp;vopoq=1&amp;pid=ec6603238&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[浙江杭州2025高一月考]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化学兴趣小组在家中进行化学实验</a:t>
            </a:r>
            <a:r>
              <a:rPr lang="en-US" altLang="zh-CN" sz="2000" b="0" i="0">
                <a:solidFill>
                  <a:srgbClr val="000000"/>
                </a:solidFill>
                <a:latin typeface="微软雅黑" pitchFamily="34" charset="0"/>
                <a:ea typeface="微软雅黑" pitchFamily="34" charset="-122"/>
                <a:cs typeface="微软雅黑" pitchFamily="34" charset="-120"/>
              </a:rPr>
              <a:t>，按照图甲连接好线路发现灯泡不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亮</a:t>
            </a:r>
            <a:r>
              <a:rPr lang="en-US" altLang="zh-CN" sz="2000" b="0" i="0" dirty="0">
                <a:solidFill>
                  <a:srgbClr val="000000"/>
                </a:solidFill>
                <a:latin typeface="微软雅黑" pitchFamily="34" charset="0"/>
                <a:ea typeface="微软雅黑" pitchFamily="34" charset="-122"/>
                <a:cs typeface="微软雅黑" pitchFamily="34" charset="-120"/>
              </a:rPr>
              <a:t>，按照图乙连接好线路发现灯泡亮，</a:t>
            </a:r>
            <a:r>
              <a:rPr lang="en-US" altLang="zh-CN" sz="2000" b="0" i="0">
                <a:solidFill>
                  <a:srgbClr val="000000"/>
                </a:solidFill>
                <a:latin typeface="微软雅黑" pitchFamily="34" charset="0"/>
                <a:ea typeface="微软雅黑" pitchFamily="34" charset="-122"/>
                <a:cs typeface="微软雅黑" pitchFamily="34" charset="-120"/>
              </a:rPr>
              <a:t>由此得出的结论正确的是(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8_1#cde6633c6.bracket?vopoq=1&amp;pid=ec6603238&amp;color=0,0,0&amp;vpa=3&amp;vtp=1"/>
          <p:cNvSpPr/>
          <p:nvPr/>
        </p:nvSpPr>
        <p:spPr>
          <a:xfrm>
            <a:off x="8034401" y="14101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7_BD.7_3#cde6633c6?htil=1&amp;vopoq=1&amp;pid=ec660323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880360" y="1947613"/>
            <a:ext cx="106070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7_BD.7_4#cde6633c6?htil=1&amp;vopoq=1&amp;pid=ec660323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257032" y="1965901"/>
            <a:ext cx="106070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7_BD.7_5#cde6633c6.choices?vopoq=1&amp;pid=ec6603238&amp;color=0,0,0&amp;vtp=1&amp;bbb=1"/>
              <p:cNvSpPr/>
              <p:nvPr/>
            </p:nvSpPr>
            <p:spPr>
              <a:xfrm>
                <a:off x="722376" y="381451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是非电解质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溶液是电解质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在水溶液中电离出了可以自由移动的离子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溶液中，水电离出大量的离子</a:t>
                </a:r>
                <a:endParaRPr lang="en-US" altLang="zh-CN" sz="2000" dirty="0"/>
              </a:p>
            </p:txBody>
          </p:sp>
        </mc:Choice>
        <mc:Fallback xmlns="">
          <p:sp>
            <p:nvSpPr>
              <p:cNvPr id="6" name="QC_7_BD.7_5#cde6633c6.choices?vopoq=1&amp;pid=ec6603238&amp;color=0,0,0&amp;vtp=1&amp;bbb=1"/>
              <p:cNvSpPr>
                <a:spLocks noRot="1" noChangeAspect="1" noMove="1" noResize="1" noEditPoints="1" noAdjustHandles="1" noChangeArrowheads="1" noChangeShapeType="1" noTextEdit="1"/>
              </p:cNvSpPr>
              <p:nvPr/>
            </p:nvSpPr>
            <p:spPr>
              <a:xfrm>
                <a:off x="722376" y="3814513"/>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9_1#cde6633c6?vopoq=1&amp;pid=ec6603238&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固体不导电，但是在水溶液中能导电，是因为在水分子的作用下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中原本在固定</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位置上振动的离子变成了可以自由移动的离子</a:t>
                </a:r>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是电解质，A错误、C正确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混合物</a:t>
                </a:r>
                <a:r>
                  <a:rPr lang="en-US" altLang="zh-CN" sz="2000" b="0" i="0" dirty="0">
                    <a:solidFill>
                      <a:srgbClr val="000000"/>
                    </a:solidFill>
                    <a:latin typeface="微软雅黑" pitchFamily="34" charset="0"/>
                    <a:ea typeface="微软雅黑" pitchFamily="34" charset="-122"/>
                    <a:cs typeface="微软雅黑" pitchFamily="34" charset="-120"/>
                  </a:rPr>
                  <a:t>，混合物既不是电解质也不是非电解质，B错误；水是电解质，但是电离能力非常弱</a:t>
                </a:r>
                <a:r>
                  <a:rPr lang="en-US" altLang="zh-CN" sz="2000" b="0" i="0">
                    <a:solidFill>
                      <a:srgbClr val="000000"/>
                    </a:solidFill>
                    <a:latin typeface="微软雅黑" pitchFamily="34" charset="0"/>
                    <a:ea typeface="微软雅黑" pitchFamily="34" charset="-122"/>
                    <a:cs typeface="微软雅黑" pitchFamily="34" charset="-120"/>
                  </a:rPr>
                  <a:t>，无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法电离出大量的离子</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7_AS.9_1#cde6633c6?vopoq=1&amp;pid=ec6603238&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39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8474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0_1#3dc4f06af?vopoq=1&amp;pid=ec6603238&amp;color=0,0,0&amp;vtp=1&amp;bt=1&amp;bbb=1&amp;hb=1"/>
              <p:cNvSpPr/>
              <p:nvPr/>
            </p:nvSpPr>
            <p:spPr>
              <a:xfrm>
                <a:off x="722376" y="972000"/>
                <a:ext cx="10753344" cy="893953"/>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[江西宜春宜丰中学2024高一月考]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在水中发生电离：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，则下列判断不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7_BD.10_1#3dc4f06af?vopoq=1&amp;pid=ec6603238&amp;color=0,0,0&amp;vtp=1&amp;bt=1&amp;bbb=1&amp;hb=1"/>
              <p:cNvSpPr>
                <a:spLocks noRot="1" noChangeAspect="1" noMove="1" noResize="1" noEditPoints="1" noAdjustHandles="1" noChangeArrowheads="1" noChangeShapeType="1" noTextEdit="1"/>
              </p:cNvSpPr>
              <p:nvPr/>
            </p:nvSpPr>
            <p:spPr>
              <a:xfrm>
                <a:off x="722376" y="972000"/>
                <a:ext cx="10753344" cy="893953"/>
              </a:xfrm>
              <a:prstGeom prst="rect">
                <a:avLst/>
              </a:prstGeom>
              <a:blipFill>
                <a:blip r:embed="rId3"/>
                <a:stretch>
                  <a:fillRect l="-1474" b="-17007"/>
                </a:stretch>
              </a:blipFill>
              <a:ln/>
            </p:spPr>
            <p:txBody>
              <a:bodyPr/>
              <a:lstStyle/>
              <a:p>
                <a:r>
                  <a:rPr lang="zh-CN" altLang="en-US">
                    <a:noFill/>
                  </a:rPr>
                  <a:t> </a:t>
                </a:r>
              </a:p>
            </p:txBody>
          </p:sp>
        </mc:Fallback>
      </mc:AlternateContent>
      <p:sp>
        <p:nvSpPr>
          <p:cNvPr id="3" name="QC_7_AN.11_1#3dc4f06af.bracket?vopoq=1&amp;pid=ec6603238&amp;color=0,0,0&amp;vpa=4&amp;vtp=1"/>
          <p:cNvSpPr/>
          <p:nvPr/>
        </p:nvSpPr>
        <p:spPr>
          <a:xfrm>
            <a:off x="1925701" y="14609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10_2#3dc4f06af.choices?vopoq=1&amp;pid=ec6603238&amp;color=0,0,0&amp;vtp=1&amp;bbb=1"/>
              <p:cNvSpPr/>
              <p:nvPr/>
            </p:nvSpPr>
            <p:spPr>
              <a:xfrm>
                <a:off x="722376" y="1923356"/>
                <a:ext cx="10753344" cy="385953"/>
              </a:xfrm>
              <a:prstGeom prst="rect">
                <a:avLst/>
              </a:prstGeom>
              <a:noFill/>
              <a:ln/>
            </p:spPr>
            <p:txBody>
              <a:bodyPr wrap="none" lIns="0" tIns="0" rIns="0" bIns="0" rtlCol="0" anchor="t"/>
              <a:lstStyle/>
              <a:p>
                <a:pPr latinLnBrk="1">
                  <a:lnSpc>
                    <a:spcPts val="3400"/>
                  </a:lnSpc>
                  <a:tabLst>
                    <a:tab pos="2561004" algn="l"/>
                    <a:tab pos="5795107" algn="l"/>
                    <a:tab pos="8406911"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a:solidFill>
                      <a:srgbClr val="000000"/>
                    </a:solidFill>
                    <a:latin typeface="微软雅黑" pitchFamily="34" charset="0"/>
                    <a:ea typeface="微软雅黑" pitchFamily="34" charset="-122"/>
                    <a:cs typeface="微软雅黑" pitchFamily="34" charset="-120"/>
                  </a:rPr>
                  <a:t>一定不是酸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a:solidFill>
                      <a:srgbClr val="000000"/>
                    </a:solidFill>
                    <a:latin typeface="微软雅黑" pitchFamily="34" charset="0"/>
                    <a:ea typeface="微软雅黑" pitchFamily="34" charset="-122"/>
                    <a:cs typeface="微软雅黑" pitchFamily="34" charset="-120"/>
                  </a:rPr>
                  <a:t>一定是金属离子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可能是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一定属于盐</a:t>
                </a:r>
                <a:endParaRPr lang="en-US" altLang="zh-CN" sz="2000" dirty="0"/>
              </a:p>
            </p:txBody>
          </p:sp>
        </mc:Choice>
        <mc:Fallback xmlns="">
          <p:sp>
            <p:nvSpPr>
              <p:cNvPr id="4" name="QC_7_BD.10_2#3dc4f06af.choices?vopoq=1&amp;pid=ec6603238&amp;color=0,0,0&amp;vtp=1&amp;bbb=1"/>
              <p:cNvSpPr>
                <a:spLocks noRot="1" noChangeAspect="1" noMove="1" noResize="1" noEditPoints="1" noAdjustHandles="1" noChangeArrowheads="1" noChangeShapeType="1" noTextEdit="1"/>
              </p:cNvSpPr>
              <p:nvPr/>
            </p:nvSpPr>
            <p:spPr>
              <a:xfrm>
                <a:off x="722376" y="1923356"/>
                <a:ext cx="10753344" cy="385953"/>
              </a:xfrm>
              <a:prstGeom prst="rect">
                <a:avLst/>
              </a:prstGeom>
              <a:blipFill>
                <a:blip r:embed="rId4"/>
                <a:stretch>
                  <a:fillRect l="-1474" b="-3968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2_1#3dc4f06af?vopoq=1&amp;pid=ec6603238&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由电离方程式可知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未电离出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一定不是酸，A正确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不是酸，则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可能是盐或碱，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不可能是</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一定是金属离子，B正确；若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为碱，如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；由上述分析知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可能是盐也可能是碱，D错误。</a:t>
                </a:r>
                <a:endParaRPr lang="en-US" altLang="zh-CN" sz="2200" dirty="0"/>
              </a:p>
            </p:txBody>
          </p:sp>
        </mc:Choice>
        <mc:Fallback xmlns="">
          <p:sp>
            <p:nvSpPr>
              <p:cNvPr id="2" name="QC_7_AS.12_1#3dc4f06af?vopoq=1&amp;pid=ec6603238&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587" r="-3458"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7706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7_BD.13_1#4b97ed727?vopoq=1&amp;pid=ec6603238&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[山东名校联盟2025高一联考]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下列有关物质的组成、</a:t>
            </a:r>
            <a:r>
              <a:rPr lang="en-US" altLang="zh-CN" sz="2000" b="0" i="0">
                <a:solidFill>
                  <a:srgbClr val="000000"/>
                </a:solidFill>
                <a:latin typeface="微软雅黑" pitchFamily="34" charset="0"/>
                <a:ea typeface="微软雅黑" pitchFamily="34" charset="-122"/>
                <a:cs typeface="微软雅黑" pitchFamily="34" charset="-120"/>
              </a:rPr>
              <a:t>分类和变化的说法错误的是(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4_1#4b97ed727.bracket?vopoq=1&amp;pid=ec6603238&amp;color=0,0,0&amp;vpa=5&amp;vtp=1"/>
          <p:cNvSpPr/>
          <p:nvPr/>
        </p:nvSpPr>
        <p:spPr>
          <a:xfrm>
            <a:off x="10150539" y="952950"/>
            <a:ext cx="3746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7_BD.13_2#4b97ed727.choices?vopoq=1&amp;pid=ec6603238&amp;color=0,0,0&amp;vtp=1&amp;bbb=1"/>
              <p:cNvSpPr/>
              <p:nvPr/>
            </p:nvSpPr>
            <p:spPr>
              <a:xfrm>
                <a:off x="722376" y="13674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sub>
                    </m:sSub>
                  </m:oMath>
                </a14:m>
                <a:r>
                  <a:rPr lang="en-US" altLang="zh-CN" sz="2000" b="0" i="0">
                    <a:solidFill>
                      <a:srgbClr val="000000"/>
                    </a:solidFill>
                    <a:latin typeface="微软雅黑" pitchFamily="34" charset="0"/>
                    <a:ea typeface="微软雅黑" pitchFamily="34" charset="-122"/>
                    <a:cs typeface="微软雅黑" pitchFamily="34" charset="-120"/>
                  </a:rPr>
                  <a:t>均属于大气污染物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均属于非电解质</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SiO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Sub>
                  </m:oMath>
                </a14:m>
                <a:r>
                  <a:rPr lang="en-US" altLang="zh-CN" sz="2000" b="0" i="0">
                    <a:solidFill>
                      <a:srgbClr val="000000"/>
                    </a:solidFill>
                    <a:latin typeface="微软雅黑" pitchFamily="34" charset="0"/>
                    <a:ea typeface="微软雅黑" pitchFamily="34" charset="-122"/>
                    <a:cs typeface="微软雅黑" pitchFamily="34" charset="-120"/>
                  </a:rPr>
                  <a:t>均属于酸性氧化物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.铜锈的主要成分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属于盐</a:t>
                </a:r>
                <a:endParaRPr lang="en-US" altLang="zh-CN" sz="2000" dirty="0"/>
              </a:p>
            </p:txBody>
          </p:sp>
        </mc:Choice>
        <mc:Fallback xmlns="">
          <p:sp>
            <p:nvSpPr>
              <p:cNvPr id="4" name="QC_7_BD.13_2#4b97ed727.choices?vopoq=1&amp;pid=ec6603238&amp;color=0,0,0&amp;vtp=1&amp;bbb=1"/>
              <p:cNvSpPr>
                <a:spLocks noRot="1" noChangeAspect="1" noMove="1" noResize="1" noEditPoints="1" noAdjustHandles="1" noChangeArrowheads="1" noChangeShapeType="1" noTextEdit="1"/>
              </p:cNvSpPr>
              <p:nvPr/>
            </p:nvSpPr>
            <p:spPr>
              <a:xfrm>
                <a:off x="722376" y="1367477"/>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5_1#4b97ed727?vopoq=1&amp;pid=ec6603238&amp;color=0,0,0&amp;vtp=1&amp;bt=1&amp;bbb=1&amp;hb=1"/>
              <p:cNvSpPr/>
              <p:nvPr/>
            </p:nvSpPr>
            <p:spPr>
              <a:xfrm>
                <a:off x="722376" y="972000"/>
                <a:ext cx="10753344" cy="41753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是形成酸雨的主要污染物之一</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会影响空气质量和人体健康</a:t>
                </a:r>
                <a:r>
                  <a:rPr lang="en-US" altLang="zh-CN" sz="2000" b="0" i="0">
                    <a:solidFill>
                      <a:srgbClr val="000000"/>
                    </a:solidFill>
                    <a:latin typeface="微软雅黑" pitchFamily="34" charset="0"/>
                    <a:ea typeface="微软雅黑" pitchFamily="34" charset="-122"/>
                    <a:cs typeface="微软雅黑" pitchFamily="34" charset="-120"/>
                  </a:rPr>
                  <a:t>，二者均属于大气污</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染物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不属于大气污染物，A错误</a:t>
                </a:r>
                <a:r>
                  <a:rPr lang="en-US" altLang="zh-CN" sz="2000" b="0" i="0">
                    <a:solidFill>
                      <a:srgbClr val="000000"/>
                    </a:solidFill>
                    <a:latin typeface="微软雅黑" pitchFamily="34" charset="0"/>
                    <a:ea typeface="微软雅黑" pitchFamily="34" charset="-122"/>
                    <a:cs typeface="微软雅黑" pitchFamily="34" charset="-120"/>
                  </a:rPr>
                  <a:t>。非电解质是在水溶液和熔融状态下都不能导电的化合</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的水溶液虽然能导电，但导电的离子是由它与水反应生成的碳酸电离产生的</a:t>
                </a:r>
                <a:r>
                  <a:rPr lang="en-US" altLang="zh-CN" sz="2000" b="0" i="0">
                    <a:solidFill>
                      <a:srgbClr val="000000"/>
                    </a:solidFill>
                    <a:latin typeface="微软雅黑" pitchFamily="34" charset="0"/>
                    <a:ea typeface="微软雅黑" pitchFamily="34" charset="-122"/>
                    <a:cs typeface="微软雅黑" pitchFamily="34" charset="-120"/>
                  </a:rPr>
                  <a:t>，而不是</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本身电离出来的，所以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是非电解质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在水溶液中导电，是因为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与水反应生成的一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水合氨电离出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，不是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本身电离产生的，所以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是非电解质，B正确</a:t>
                </a:r>
                <a:r>
                  <a:rPr lang="en-US" altLang="zh-CN" sz="2000" b="0" i="0">
                    <a:solidFill>
                      <a:srgbClr val="000000"/>
                    </a:solidFill>
                    <a:latin typeface="微软雅黑" pitchFamily="34" charset="0"/>
                    <a:ea typeface="微软雅黑" pitchFamily="34" charset="-122"/>
                    <a:cs typeface="微软雅黑" pitchFamily="34" charset="-120"/>
                  </a:rPr>
                  <a:t>。酸性氧化物</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是能与碱反应生成对应的盐和水的氧化物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SiO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能与强碱反应生成硅酸盐和水</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能与碱反应</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生成磷酸盐和水</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Sub>
                  </m:oMath>
                </a14:m>
                <a:r>
                  <a:rPr lang="en-US" altLang="zh-CN" sz="2000" b="0" i="0" dirty="0">
                    <a:solidFill>
                      <a:srgbClr val="000000"/>
                    </a:solidFill>
                    <a:latin typeface="微软雅黑" pitchFamily="34" charset="0"/>
                    <a:ea typeface="微软雅黑" pitchFamily="34" charset="-122"/>
                    <a:cs typeface="微软雅黑" pitchFamily="34" charset="-120"/>
                  </a:rPr>
                  <a:t>能与碱反应生成高锰酸盐和水，所以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SiO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均属于酸性氧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化物</a:t>
                </a:r>
                <a:r>
                  <a:rPr lang="en-US" altLang="zh-CN" sz="2000" b="0" i="0" dirty="0">
                    <a:solidFill>
                      <a:srgbClr val="000000"/>
                    </a:solidFill>
                    <a:latin typeface="微软雅黑" pitchFamily="34" charset="0"/>
                    <a:ea typeface="微软雅黑" pitchFamily="34" charset="-122"/>
                    <a:cs typeface="微软雅黑" pitchFamily="34" charset="-120"/>
                  </a:rPr>
                  <a:t>，C正确。盐是由金属离子(或铵根离子)和酸根离子构成的化合物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可看作是由</a:t>
                </a:r>
              </a:p>
              <a:p>
                <a:pPr latinLnBrk="1">
                  <a:lnSpc>
                    <a:spcPts val="38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(金属离子)和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(酸根离子)组成的化合物，是碱式盐，属于盐，D正确。</a:t>
                </a:r>
                <a:endParaRPr lang="en-US" altLang="zh-CN" sz="2200" dirty="0"/>
              </a:p>
            </p:txBody>
          </p:sp>
        </mc:Choice>
        <mc:Fallback xmlns="">
          <p:sp>
            <p:nvSpPr>
              <p:cNvPr id="2" name="QC_7_AS.15_1#4b97ed727?vopoq=1&amp;pid=ec6603238&amp;color=0,0,0&amp;vtp=1&amp;bt=1&amp;bbb=1&amp;hb=1"/>
              <p:cNvSpPr>
                <a:spLocks noRot="1" noChangeAspect="1" noMove="1" noResize="1" noEditPoints="1" noAdjustHandles="1" noChangeArrowheads="1" noChangeShapeType="1" noTextEdit="1"/>
              </p:cNvSpPr>
              <p:nvPr/>
            </p:nvSpPr>
            <p:spPr>
              <a:xfrm>
                <a:off x="722376" y="972000"/>
                <a:ext cx="10753344" cy="4175379"/>
              </a:xfrm>
              <a:prstGeom prst="rect">
                <a:avLst/>
              </a:prstGeom>
              <a:blipFill>
                <a:blip r:embed="rId3"/>
                <a:stretch>
                  <a:fillRect l="-1587" r="-1587" b="-40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98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5#f8cf527d4.fixed?pid=585f4aeb0&amp;color=100,146,38&amp;vtp=1&amp;bbb=1"/>
          <p:cNvSpPr/>
          <p:nvPr/>
        </p:nvSpPr>
        <p:spPr>
          <a:xfrm>
            <a:off x="5120640" y="969264"/>
            <a:ext cx="1947672" cy="1078992"/>
          </a:xfrm>
          <a:prstGeom prst="rect">
            <a:avLst/>
          </a:prstGeom>
          <a:noFill/>
          <a:ln/>
        </p:spPr>
        <p:txBody>
          <a:bodyPr wrap="none" lIns="0" tIns="0" rIns="0" bIns="0" rtlCol="0" anchor="ctr"/>
          <a:lstStyle/>
          <a:p>
            <a:pPr algn="ctr" latinLnBrk="1">
              <a:lnSpc>
                <a:spcPts val="7500"/>
              </a:lnSpc>
            </a:pPr>
            <a:r>
              <a:rPr lang="en-US" altLang="zh-CN" sz="6000" b="1" i="0" dirty="0">
                <a:solidFill>
                  <a:srgbClr val="649226"/>
                </a:solidFill>
                <a:latin typeface="微软雅黑" pitchFamily="34" charset="0"/>
                <a:ea typeface="微软雅黑" pitchFamily="34" charset="-122"/>
                <a:cs typeface="微软雅黑" pitchFamily="34" charset="-120"/>
              </a:rPr>
              <a:t>01</a:t>
            </a:r>
            <a:endParaRPr lang="en-US" altLang="zh-CN" sz="6000" dirty="0"/>
          </a:p>
        </p:txBody>
      </p:sp>
      <p:sp>
        <p:nvSpPr>
          <p:cNvPr id="3" name="C_5#f8cf527d4.fixed?pid=585f4aeb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课时1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电解质的电离</a:t>
            </a:r>
            <a:endParaRPr lang="en-US" altLang="zh-CN" sz="4400" dirty="0"/>
          </a:p>
        </p:txBody>
      </p:sp>
      <p:pic>
        <p:nvPicPr>
          <p:cNvPr id="4" name="C_5#f8cf527d4.fixed?pid=585f4aeb0&amp;color=0,0,0&amp;tib=255,255,255&amp;vtp=1" descr="preencoded.png"/>
          <p:cNvPicPr>
            <a:picLocks noChangeAspect="1"/>
          </p:cNvPicPr>
          <p:nvPr/>
        </p:nvPicPr>
        <p:blipFill>
          <a:blip r:embed="rId3"/>
          <a:stretch>
            <a:fillRect/>
          </a:stretch>
        </p:blipFill>
        <p:spPr>
          <a:xfrm>
            <a:off x="9866376" y="4480560"/>
            <a:ext cx="402336" cy="438912"/>
          </a:xfrm>
          <a:prstGeom prst="rect">
            <a:avLst/>
          </a:prstGeom>
        </p:spPr>
      </p:pic>
      <p:sp>
        <p:nvSpPr>
          <p:cNvPr id="5" name="C_5_BD#f8cf527d4.fixed?pid=585f4aeb0&amp;color=255,255,255&amp;vtp=1&amp;bbb=1"/>
          <p:cNvSpPr/>
          <p:nvPr/>
        </p:nvSpPr>
        <p:spPr>
          <a:xfrm>
            <a:off x="10405872" y="4425696"/>
            <a:ext cx="1709928" cy="566928"/>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SimHei" pitchFamily="34" charset="0"/>
                <a:ea typeface="SimHei" pitchFamily="34" charset="-122"/>
                <a:cs typeface="SimHei" pitchFamily="34" charset="-120"/>
              </a:rPr>
              <a:t>教材梳理</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BD.16_1#aceea4dcc?vopoq=1&amp;pid=ec6603238&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[辽宁六校协作体2024高一联考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电解质和非电解质的本质区别是在水溶液里或熔融状态下化合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物是否能够电离出可自由移动的</a:t>
            </a:r>
            <a:r>
              <a:rPr lang="en-US" altLang="zh-CN" sz="2000" b="0" i="0" dirty="0">
                <a:solidFill>
                  <a:srgbClr val="000000"/>
                </a:solidFill>
                <a:latin typeface="微软雅黑" pitchFamily="34" charset="0"/>
                <a:ea typeface="微软雅黑" pitchFamily="34" charset="-122"/>
                <a:cs typeface="微软雅黑" pitchFamily="34" charset="-120"/>
              </a:rPr>
              <a:t>、带电荷的粒子。</a:t>
            </a:r>
            <a:r>
              <a:rPr lang="en-US" altLang="zh-CN" sz="2000" b="0" i="0">
                <a:solidFill>
                  <a:srgbClr val="000000"/>
                </a:solidFill>
                <a:latin typeface="微软雅黑" pitchFamily="34" charset="0"/>
                <a:ea typeface="微软雅黑" pitchFamily="34" charset="-122"/>
                <a:cs typeface="微软雅黑" pitchFamily="34" charset="-120"/>
              </a:rPr>
              <a:t>下列电离方程式中正确的是(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7_1#aceea4dcc.bracket?vopoq=1&amp;pid=ec6603238&amp;color=0,0,0&amp;vpa=6&amp;vtp=1"/>
          <p:cNvSpPr/>
          <p:nvPr/>
        </p:nvSpPr>
        <p:spPr>
          <a:xfrm>
            <a:off x="9545701" y="1410150"/>
            <a:ext cx="38576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7_BD.16_2#aceea4dcc.choices?vopoq=1&amp;pid=ec6603238&amp;color=0,0,0&amp;vtp=1&amp;bbb=1"/>
              <p:cNvSpPr/>
              <p:nvPr/>
            </p:nvSpPr>
            <p:spPr>
              <a:xfrm>
                <a:off x="722376" y="1820613"/>
                <a:ext cx="10753344" cy="1962341"/>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A.在水溶液中：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.在熔融状态下：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.在水溶液中：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.在熔融状态下：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7_BD.16_2#aceea4dcc.choices?vopoq=1&amp;pid=ec6603238&amp;color=0,0,0&amp;vtp=1&amp;bbb=1"/>
              <p:cNvSpPr>
                <a:spLocks noRot="1" noChangeAspect="1" noMove="1" noResize="1" noEditPoints="1" noAdjustHandles="1" noChangeArrowheads="1" noChangeShapeType="1" noTextEdit="1"/>
              </p:cNvSpPr>
              <p:nvPr/>
            </p:nvSpPr>
            <p:spPr>
              <a:xfrm>
                <a:off x="722376" y="1820613"/>
                <a:ext cx="10753344" cy="1962341"/>
              </a:xfrm>
              <a:prstGeom prst="rect">
                <a:avLst/>
              </a:prstGeom>
              <a:blipFill>
                <a:blip r:embed="rId3"/>
                <a:stretch>
                  <a:fillRect l="-1474" b="-68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8_1#aceea4dcc?vopoq=1&amp;pid=ec6603238&amp;color=0,0,0&amp;vtp=1&amp;bt=1&amp;bbb=1&amp;hb=1"/>
              <p:cNvSpPr/>
              <p:nvPr/>
            </p:nvSpPr>
            <p:spPr>
              <a:xfrm>
                <a:off x="722376" y="972000"/>
                <a:ext cx="10753344" cy="2939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是弱酸形成的酸式盐，在水溶液中不能将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完全电离出来</a:t>
                </a:r>
                <a:r>
                  <a:rPr lang="en-US" altLang="zh-CN" sz="2000" b="0" i="0">
                    <a:solidFill>
                      <a:srgbClr val="000000"/>
                    </a:solidFill>
                    <a:latin typeface="微软雅黑" pitchFamily="34" charset="0"/>
                    <a:ea typeface="微软雅黑" pitchFamily="34" charset="-122"/>
                    <a:cs typeface="微软雅黑" pitchFamily="34" charset="-120"/>
                  </a:rPr>
                  <a:t>，其电离方程式为</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是由强酸形成的酸式盐</a:t>
                </a:r>
                <a:r>
                  <a:rPr lang="en-US" altLang="zh-CN" sz="2000" b="0" i="0">
                    <a:solidFill>
                      <a:srgbClr val="000000"/>
                    </a:solidFill>
                    <a:latin typeface="微软雅黑" pitchFamily="34" charset="0"/>
                    <a:ea typeface="微软雅黑" pitchFamily="34" charset="-122"/>
                    <a:cs typeface="微软雅黑" pitchFamily="34" charset="-120"/>
                  </a:rPr>
                  <a:t>，在水溶液中可完全电离成</a:t>
                </a:r>
              </a:p>
              <a:p>
                <a:pPr latinLnBrk="1">
                  <a:lnSpc>
                    <a:spcPts val="40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，但其在熔融状态下不能电离出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，其熔融状态下的电离方程式为</a:t>
                </a: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在水溶液中的电离方程式为</a:t>
                </a: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oMath>
                </a14:m>
                <a:r>
                  <a:rPr lang="en-US" altLang="zh-CN" sz="2000" b="0" i="0" dirty="0">
                    <a:solidFill>
                      <a:srgbClr val="000000"/>
                    </a:solidFill>
                    <a:latin typeface="微软雅黑" pitchFamily="34" charset="0"/>
                    <a:ea typeface="微软雅黑" pitchFamily="34" charset="-122"/>
                    <a:cs typeface="微软雅黑" pitchFamily="34" charset="-120"/>
                  </a:rPr>
                  <a:t>在熔融状态下的电离方程式为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mc:Choice>
        <mc:Fallback xmlns="">
          <p:sp>
            <p:nvSpPr>
              <p:cNvPr id="2" name="QC_7_AS.18_1#aceea4dcc?vopoq=1&amp;pid=ec6603238&amp;color=0,0,0&amp;vtp=1&amp;bt=1&amp;bbb=1&amp;hb=1"/>
              <p:cNvSpPr>
                <a:spLocks noRot="1" noChangeAspect="1" noMove="1" noResize="1" noEditPoints="1" noAdjustHandles="1" noChangeArrowheads="1" noChangeShapeType="1" noTextEdit="1"/>
              </p:cNvSpPr>
              <p:nvPr/>
            </p:nvSpPr>
            <p:spPr>
              <a:xfrm>
                <a:off x="722376" y="972000"/>
                <a:ext cx="10753344" cy="2939034"/>
              </a:xfrm>
              <a:prstGeom prst="rect">
                <a:avLst/>
              </a:prstGeom>
              <a:blipFill>
                <a:blip r:embed="rId3"/>
                <a:stretch>
                  <a:fillRect l="-1587" r="-454" b="-49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374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BD.19_1#5318ccdd8?vopoq=1&amp;pid=ec6603238&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[北京朝阳区2025高一期中]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下列关于物质的分类不正确的是(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5318ccdd8.bracket?vopoq=1&amp;pid=ec6603238&amp;color=0,0,0&amp;vpa=7&amp;vtp=1"/>
          <p:cNvSpPr/>
          <p:nvPr/>
        </p:nvSpPr>
        <p:spPr>
          <a:xfrm>
            <a:off x="7864539" y="952950"/>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7_BD.19_2#5318ccdd8.choices?vopoq=1&amp;pid=ec6603238&amp;color=0,0,0&amp;vtp=1&amp;bbb=1"/>
              <p:cNvSpPr/>
              <p:nvPr/>
            </p:nvSpPr>
            <p:spPr>
              <a:xfrm>
                <a:off x="722376" y="13674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2000" b="0" i="0">
                    <a:solidFill>
                      <a:srgbClr val="000000"/>
                    </a:solidFill>
                    <a:latin typeface="微软雅黑" pitchFamily="34" charset="0"/>
                    <a:ea typeface="微软雅黑" pitchFamily="34" charset="-122"/>
                    <a:cs typeface="微软雅黑" pitchFamily="34" charset="-120"/>
                  </a:rPr>
                  <a:t>属于盐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既不是电解质又不是非电解质</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a:solidFill>
                      <a:srgbClr val="000000"/>
                    </a:solidFill>
                    <a:latin typeface="微软雅黑" pitchFamily="34" charset="0"/>
                    <a:ea typeface="微软雅黑" pitchFamily="34" charset="-122"/>
                    <a:cs typeface="微软雅黑" pitchFamily="34" charset="-120"/>
                  </a:rPr>
                  <a:t>属于酸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属于酸性氧化物</a:t>
                </a:r>
                <a:endParaRPr lang="en-US" altLang="zh-CN" sz="2000" dirty="0"/>
              </a:p>
            </p:txBody>
          </p:sp>
        </mc:Choice>
        <mc:Fallback xmlns="">
          <p:sp>
            <p:nvSpPr>
              <p:cNvPr id="4" name="QC_7_BD.19_2#5318ccdd8.choices?vopoq=1&amp;pid=ec6603238&amp;color=0,0,0&amp;vtp=1&amp;bbb=1"/>
              <p:cNvSpPr>
                <a:spLocks noRot="1" noChangeAspect="1" noMove="1" noResize="1" noEditPoints="1" noAdjustHandles="1" noChangeArrowheads="1" noChangeShapeType="1" noTextEdit="1"/>
              </p:cNvSpPr>
              <p:nvPr/>
            </p:nvSpPr>
            <p:spPr>
              <a:xfrm>
                <a:off x="722376" y="1367477"/>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1_1#5318ccdd8?vopoq=1&amp;pid=ec6603238&amp;color=0,0,0&amp;vtp=1&amp;bt=1&amp;bbb=1&amp;hb=1"/>
              <p:cNvSpPr/>
              <p:nvPr/>
            </p:nvSpPr>
            <p:spPr>
              <a:xfrm>
                <a:off x="722376" y="972000"/>
                <a:ext cx="10753344" cy="1444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NaClO</m:t>
                    </m:r>
                  </m:oMath>
                </a14:m>
                <a:r>
                  <a:rPr lang="en-US" altLang="zh-CN" sz="2000" b="0" i="0" dirty="0">
                    <a:solidFill>
                      <a:srgbClr val="000000"/>
                    </a:solidFill>
                    <a:latin typeface="微软雅黑" pitchFamily="34" charset="0"/>
                    <a:ea typeface="微软雅黑" pitchFamily="34" charset="-122"/>
                    <a:cs typeface="微软雅黑" pitchFamily="34" charset="-120"/>
                  </a:rPr>
                  <a:t>由金属离子和酸根离子构成，属于盐，A正确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是金属单质</a:t>
                </a:r>
                <a:r>
                  <a:rPr lang="en-US" altLang="zh-CN" sz="2000" b="0" i="0">
                    <a:solidFill>
                      <a:srgbClr val="000000"/>
                    </a:solidFill>
                    <a:latin typeface="微软雅黑" pitchFamily="34" charset="0"/>
                    <a:ea typeface="微软雅黑" pitchFamily="34" charset="-122"/>
                    <a:cs typeface="微软雅黑" pitchFamily="34" charset="-120"/>
                  </a:rPr>
                  <a:t>，既不是电解质又不是</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非电解质</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电离出的阳离子除了氢离子外还有钠离子</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是酸式盐</a:t>
                </a:r>
                <a:r>
                  <a:rPr lang="en-US" altLang="zh-CN" sz="2000" b="0" i="0">
                    <a:solidFill>
                      <a:srgbClr val="000000"/>
                    </a:solidFill>
                    <a:latin typeface="微软雅黑" pitchFamily="34" charset="0"/>
                    <a:ea typeface="微软雅黑" pitchFamily="34" charset="-122"/>
                    <a:cs typeface="微软雅黑" pitchFamily="34" charset="-120"/>
                  </a:rPr>
                  <a:t>，不是</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酸</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能与碱反应生成对应的盐和水，属于酸性氧化物，D正确。</a:t>
                </a:r>
                <a:endParaRPr lang="en-US" altLang="zh-CN" sz="2200" dirty="0"/>
              </a:p>
            </p:txBody>
          </p:sp>
        </mc:Choice>
        <mc:Fallback xmlns="">
          <p:sp>
            <p:nvSpPr>
              <p:cNvPr id="2" name="QC_7_AS.21_1#5318ccdd8?vopoq=1&amp;pid=ec6603238&amp;color=0,0,0&amp;vtp=1&amp;bt=1&amp;bbb=1&amp;hb=1"/>
              <p:cNvSpPr>
                <a:spLocks noRot="1" noChangeAspect="1" noMove="1" noResize="1" noEditPoints="1" noAdjustHandles="1" noChangeArrowheads="1" noChangeShapeType="1" noTextEdit="1"/>
              </p:cNvSpPr>
              <p:nvPr/>
            </p:nvSpPr>
            <p:spPr>
              <a:xfrm>
                <a:off x="722376" y="972000"/>
                <a:ext cx="10753344" cy="1444879"/>
              </a:xfrm>
              <a:prstGeom prst="rect">
                <a:avLst/>
              </a:prstGeom>
              <a:blipFill>
                <a:blip r:embed="rId3"/>
                <a:stretch>
                  <a:fillRect l="-1587" r="-1587" b="-118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330619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22_1#5fedec212?vopoq=1&amp;pid=ec6603238&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下列关于电解质溶液的叙述正确的是(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3_1#5fedec212.bracket?vopoq=1&amp;pid=ec6603238&amp;color=0,0,0&amp;vpa=8&amp;vtp=1"/>
          <p:cNvSpPr/>
          <p:nvPr/>
        </p:nvSpPr>
        <p:spPr>
          <a:xfrm>
            <a:off x="5197539" y="952950"/>
            <a:ext cx="357188"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7_BD.22_2#5fedec212.choices?vopoq=1&amp;pid=ec6603238&amp;color=0,0,0&amp;vtp=1&amp;bbb=1"/>
              <p:cNvSpPr/>
              <p:nvPr/>
            </p:nvSpPr>
            <p:spPr>
              <a:xfrm>
                <a:off x="722376" y="14196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A.阳离子和阴离子总数一定相等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.阳离子所带正电荷总数和阴离子所带负电荷总数一定相等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.除阴、阳离子外，溶液中不含有其他粒子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dirty="0">
                    <a:solidFill>
                      <a:srgbClr val="000000"/>
                    </a:solidFill>
                    <a:latin typeface="微软雅黑" pitchFamily="34" charset="0"/>
                    <a:ea typeface="微软雅黑" pitchFamily="34" charset="-122"/>
                    <a:cs typeface="微软雅黑" pitchFamily="34" charset="-120"/>
                  </a:rPr>
                  <a:t>溶液的导电性与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溶液的导电性相同</a:t>
                </a:r>
                <a:endParaRPr lang="en-US" altLang="zh-CN" sz="2000" dirty="0"/>
              </a:p>
            </p:txBody>
          </p:sp>
        </mc:Choice>
        <mc:Fallback xmlns="">
          <p:sp>
            <p:nvSpPr>
              <p:cNvPr id="4" name="QC_7_BD.22_2#5fedec212.choices?vopoq=1&amp;pid=ec6603238&amp;color=0,0,0&amp;vtp=1&amp;bbb=1"/>
              <p:cNvSpPr>
                <a:spLocks noRot="1" noChangeAspect="1" noMove="1" noResize="1" noEditPoints="1" noAdjustHandles="1" noChangeArrowheads="1" noChangeShapeType="1" noTextEdit="1"/>
              </p:cNvSpPr>
              <p:nvPr/>
            </p:nvSpPr>
            <p:spPr>
              <a:xfrm>
                <a:off x="722376" y="1419674"/>
                <a:ext cx="10753344" cy="1796034"/>
              </a:xfrm>
              <a:prstGeom prst="rect">
                <a:avLst/>
              </a:prstGeom>
              <a:blipFill>
                <a:blip r:embed="rId3"/>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24_1#5fedec212?vopoq=1&amp;pid=ec660323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电解质溶液中，有的离子带一个电荷，有的带两个或两个以上的电荷</a:t>
            </a:r>
            <a:r>
              <a:rPr lang="en-US" altLang="zh-CN" sz="2000" b="0" i="0">
                <a:solidFill>
                  <a:srgbClr val="000000"/>
                </a:solidFill>
                <a:latin typeface="微软雅黑" pitchFamily="34" charset="0"/>
                <a:ea typeface="微软雅黑" pitchFamily="34" charset="-122"/>
                <a:cs typeface="微软雅黑" pitchFamily="34" charset="-120"/>
              </a:rPr>
              <a:t>，根据电解质溶液呈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电中性可知</a:t>
            </a:r>
            <a:r>
              <a:rPr lang="en-US" altLang="zh-CN" sz="2000" b="0" i="0" dirty="0">
                <a:solidFill>
                  <a:srgbClr val="000000"/>
                </a:solidFill>
                <a:latin typeface="微软雅黑" pitchFamily="34" charset="0"/>
                <a:ea typeface="微软雅黑" pitchFamily="34" charset="-122"/>
                <a:cs typeface="微软雅黑" pitchFamily="34" charset="-120"/>
              </a:rPr>
              <a:t>，阳离子所带正电荷总数和阴离子所带负电荷总数一定相等</a:t>
            </a:r>
            <a:r>
              <a:rPr lang="en-US" altLang="zh-CN" sz="2000" b="0" i="0">
                <a:solidFill>
                  <a:srgbClr val="000000"/>
                </a:solidFill>
                <a:latin typeface="微软雅黑" pitchFamily="34" charset="0"/>
                <a:ea typeface="微软雅黑" pitchFamily="34" charset="-122"/>
                <a:cs typeface="微软雅黑" pitchFamily="34" charset="-120"/>
              </a:rPr>
              <a:t>，而阳离子和阴离子的总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数目不一定相等</a:t>
            </a:r>
            <a:r>
              <a:rPr lang="en-US" altLang="zh-CN" sz="2000" b="0" i="0" dirty="0">
                <a:solidFill>
                  <a:srgbClr val="000000"/>
                </a:solidFill>
                <a:latin typeface="微软雅黑" pitchFamily="34" charset="0"/>
                <a:ea typeface="微软雅黑" pitchFamily="34" charset="-122"/>
                <a:cs typeface="微软雅黑" pitchFamily="34" charset="-120"/>
              </a:rPr>
              <a:t>，A错误，B正确；难电离的电解质在溶液中部分电离，微粒有阴</a:t>
            </a:r>
            <a:r>
              <a:rPr lang="en-US" altLang="zh-CN" sz="2000" b="0" i="0">
                <a:solidFill>
                  <a:srgbClr val="000000"/>
                </a:solidFill>
                <a:latin typeface="微软雅黑" pitchFamily="34" charset="0"/>
                <a:ea typeface="微软雅黑" pitchFamily="34" charset="-122"/>
                <a:cs typeface="微软雅黑" pitchFamily="34" charset="-120"/>
              </a:rPr>
              <a:t>、阳离子和分子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；电解质溶液的导电能力与溶液中单位体积内可自由移动离子的数目及其所带电荷数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有关</a:t>
            </a:r>
            <a:r>
              <a:rPr lang="en-US" altLang="zh-CN" sz="2000" b="0" i="0" dirty="0">
                <a:solidFill>
                  <a:srgbClr val="000000"/>
                </a:solidFill>
                <a:latin typeface="微软雅黑" pitchFamily="34" charset="0"/>
                <a:ea typeface="微软雅黑" pitchFamily="34" charset="-122"/>
                <a:cs typeface="微软雅黑" pitchFamily="34" charset="-120"/>
              </a:rPr>
              <a:t>，若单位体积内氯化钠溶液和氯化钾溶液中可自由移动离子的数目不相等，</a:t>
            </a:r>
            <a:r>
              <a:rPr lang="en-US" altLang="zh-CN" sz="2000" b="0" i="0">
                <a:solidFill>
                  <a:srgbClr val="000000"/>
                </a:solidFill>
                <a:latin typeface="微软雅黑" pitchFamily="34" charset="0"/>
                <a:ea typeface="微软雅黑" pitchFamily="34" charset="-122"/>
                <a:cs typeface="微软雅黑" pitchFamily="34" charset="-120"/>
              </a:rPr>
              <a:t>则导电性不同，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2974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25_1#128ccd082?sp=1&amp;vopoq=1&amp;pid=3940c7b4d&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1" i="0" dirty="0">
                <a:solidFill>
                  <a:srgbClr val="000000"/>
                </a:solidFill>
                <a:latin typeface="微软雅黑" pitchFamily="34" charset="0"/>
                <a:ea typeface="微软雅黑" pitchFamily="34" charset="-122"/>
                <a:cs typeface="微软雅黑" pitchFamily="34" charset="-120"/>
              </a:rPr>
              <a:t>(双选)</a:t>
            </a:r>
            <a:r>
              <a:rPr lang="en-US" altLang="zh-CN" sz="2000" b="0" i="0" dirty="0">
                <a:solidFill>
                  <a:srgbClr val="000000"/>
                </a:solidFill>
                <a:latin typeface="微软雅黑" pitchFamily="34" charset="0"/>
                <a:ea typeface="微软雅黑" pitchFamily="34" charset="-122"/>
                <a:cs typeface="微软雅黑" pitchFamily="34" charset="-120"/>
              </a:rPr>
              <a:t>用如图所示的甲、乙两个装置做导电实验，</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6_1#128ccd082.bracket?vopoq=1&amp;pid=3940c7b4d&amp;color=0,0,0&amp;vpa=9&amp;vtp=1&amp;bbb=1"/>
          <p:cNvSpPr/>
          <p:nvPr/>
        </p:nvSpPr>
        <p:spPr>
          <a:xfrm>
            <a:off x="8734489" y="952950"/>
            <a:ext cx="542036"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AC</a:t>
            </a:r>
            <a:endParaRPr lang="en-US" altLang="zh-CN" sz="2000" dirty="0"/>
          </a:p>
        </p:txBody>
      </p:sp>
      <p:pic>
        <p:nvPicPr>
          <p:cNvPr id="4" name="QC_7_BD.25_3#128ccd082?htil=1&amp;vopoq=1&amp;pid=3940c7b4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86000" y="1494477"/>
            <a:ext cx="224028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7_BD.25_4#128ccd082?htil=1&amp;vopoq=1&amp;pid=3940c7b4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16952" y="1494477"/>
            <a:ext cx="2331720"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7_BD.25_5#128ccd082.choices?vopoq=1&amp;pid=3940c7b4d&amp;color=0,0,0&amp;vtp=1&amp;bbb=1"/>
              <p:cNvSpPr/>
              <p:nvPr/>
            </p:nvSpPr>
            <p:spPr>
              <a:xfrm>
                <a:off x="722376" y="31962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A.石墨、金刚石及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都是单质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.甲装置中石墨和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溶液均能导电，所以均为电解质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.甲装置中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溶液能导电的原因是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在水溶液中电离出自由移动的离子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.乙装置中纯醋酸液体不能导电，所以纯醋酸不是电解质</a:t>
                </a:r>
                <a:endParaRPr lang="en-US" altLang="zh-CN" sz="2000" dirty="0"/>
              </a:p>
            </p:txBody>
          </p:sp>
        </mc:Choice>
        <mc:Fallback xmlns="">
          <p:sp>
            <p:nvSpPr>
              <p:cNvPr id="6" name="QC_7_BD.25_5#128ccd082.choices?vopoq=1&amp;pid=3940c7b4d&amp;color=0,0,0&amp;vtp=1&amp;bbb=1"/>
              <p:cNvSpPr>
                <a:spLocks noRot="1" noChangeAspect="1" noMove="1" noResize="1" noEditPoints="1" noAdjustHandles="1" noChangeArrowheads="1" noChangeShapeType="1" noTextEdit="1"/>
              </p:cNvSpPr>
              <p:nvPr/>
            </p:nvSpPr>
            <p:spPr>
              <a:xfrm>
                <a:off x="722376" y="3196277"/>
                <a:ext cx="10753344" cy="1796034"/>
              </a:xfrm>
              <a:prstGeom prst="rect">
                <a:avLst/>
              </a:prstGeom>
              <a:blipFill>
                <a:blip r:embed="rId5"/>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7#032c85682?sp=1&amp;pid=9dbf5c2b6&amp;color=0,0,0&amp;vtp=1&amp;bt=1&amp;bbb=1"/>
          <p:cNvSpPr/>
          <p:nvPr/>
        </p:nvSpPr>
        <p:spPr>
          <a:xfrm>
            <a:off x="722376" y="972000"/>
            <a:ext cx="10753344" cy="351409"/>
          </a:xfrm>
          <a:prstGeom prst="rect">
            <a:avLst/>
          </a:prstGeom>
          <a:noFill/>
          <a:ln/>
        </p:spPr>
        <p:txBody>
          <a:bodyPr wrap="none" lIns="0" tIns="0" rIns="0" bIns="0" rtlCol="0" anchor="t"/>
          <a:lstStyle/>
          <a:p>
            <a:pPr algn="l" latinLnBrk="1">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1.物质的导电性实验</a:t>
            </a:r>
            <a:endParaRPr lang="en-US" altLang="zh-CN" sz="2000" dirty="0"/>
          </a:p>
        </p:txBody>
      </p:sp>
      <mc:AlternateContent xmlns:mc="http://schemas.openxmlformats.org/markup-compatibility/2006" xmlns:a14="http://schemas.microsoft.com/office/drawing/2010/main">
        <mc:Choice Requires="a14">
          <p:graphicFrame>
            <p:nvGraphicFramePr>
              <p:cNvPr id="5" name="P_7_BD#032c85682?colgroup=2,37&amp;pid=9dbf5c2b6&amp;color=0,0,0&amp;vtp=1&amp;bbb=1&amp;hb=1"/>
              <p:cNvGraphicFramePr>
                <a:graphicFrameLocks noGrp="1"/>
              </p:cNvGraphicFramePr>
              <p:nvPr>
                <p:extLst>
                  <p:ext uri="{D42A27DB-BD31-4B8C-83A1-F6EECF244321}">
                    <p14:modId xmlns:p14="http://schemas.microsoft.com/office/powerpoint/2010/main" val="3612505092"/>
                  </p:ext>
                </p:extLst>
              </p:nvPr>
            </p:nvGraphicFramePr>
            <p:xfrm>
              <a:off x="722376" y="1462220"/>
              <a:ext cx="10698480" cy="4268343"/>
            </p:xfrm>
            <a:graphic>
              <a:graphicData uri="http://schemas.openxmlformats.org/drawingml/2006/table">
                <a:tbl>
                  <a:tblPr/>
                  <a:tblGrid>
                    <a:gridCol w="859536">
                      <a:extLst>
                        <a:ext uri="{9D8B030D-6E8A-4147-A177-3AD203B41FA5}">
                          <a16:colId xmlns:a16="http://schemas.microsoft.com/office/drawing/2014/main" val="20000"/>
                        </a:ext>
                      </a:extLst>
                    </a:gridCol>
                    <a:gridCol w="2322576">
                      <a:extLst>
                        <a:ext uri="{9D8B030D-6E8A-4147-A177-3AD203B41FA5}">
                          <a16:colId xmlns:a16="http://schemas.microsoft.com/office/drawing/2014/main" val="20001"/>
                        </a:ext>
                      </a:extLst>
                    </a:gridCol>
                    <a:gridCol w="2423160">
                      <a:extLst>
                        <a:ext uri="{9D8B030D-6E8A-4147-A177-3AD203B41FA5}">
                          <a16:colId xmlns:a16="http://schemas.microsoft.com/office/drawing/2014/main" val="20002"/>
                        </a:ext>
                      </a:extLst>
                    </a:gridCol>
                    <a:gridCol w="1472184">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856232">
                      <a:extLst>
                        <a:ext uri="{9D8B030D-6E8A-4147-A177-3AD203B41FA5}">
                          <a16:colId xmlns:a16="http://schemas.microsoft.com/office/drawing/2014/main" val="20005"/>
                        </a:ext>
                      </a:extLst>
                    </a:gridCol>
                  </a:tblGrid>
                  <a:tr h="812038">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13100"/>
                            </a:lnSpc>
                          </a:pPr>
                          <a:r>
                            <a:rPr lang="en-US" altLang="zh-CN" sz="73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4053">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样品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干燥的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干燥的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蒸馏水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12038">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7245">
                    <a:tc rowSpan="2">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干燥的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固体不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干燥的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固体不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蒸馏水不能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溶液能够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溶液能够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800">
                    <a:tc vMerge="1">
                      <a:txBody>
                        <a:bodyPr/>
                        <a:lstStyle/>
                        <a:p>
                          <a:endParaRPr lang="zh-CN"/>
                        </a:p>
                      </a:txBody>
                      <a:tcPr/>
                    </a:tc>
                    <a:tc gridSpan="5">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能导电的物质必须具有能自由移动的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带电荷的粒子</a:t>
                          </a:r>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KNO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溶于水后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形成了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能自由移动的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带电荷的粒子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Choice>
        <mc:Fallback xmlns="">
          <p:graphicFrame>
            <p:nvGraphicFramePr>
              <p:cNvPr id="5" name="P_7_BD#032c85682?colgroup=2,37&amp;pid=9dbf5c2b6&amp;color=0,0,0&amp;vtp=1&amp;bbb=1&amp;hb=1"/>
              <p:cNvGraphicFramePr>
                <a:graphicFrameLocks noGrp="1"/>
              </p:cNvGraphicFramePr>
              <p:nvPr>
                <p:extLst>
                  <p:ext uri="{D42A27DB-BD31-4B8C-83A1-F6EECF244321}">
                    <p14:modId xmlns:p14="http://schemas.microsoft.com/office/powerpoint/2010/main" val="3612505092"/>
                  </p:ext>
                </p:extLst>
              </p:nvPr>
            </p:nvGraphicFramePr>
            <p:xfrm>
              <a:off x="722376" y="1462220"/>
              <a:ext cx="10698480" cy="4268343"/>
            </p:xfrm>
            <a:graphic>
              <a:graphicData uri="http://schemas.openxmlformats.org/drawingml/2006/table">
                <a:tbl>
                  <a:tblPr/>
                  <a:tblGrid>
                    <a:gridCol w="859536">
                      <a:extLst>
                        <a:ext uri="{9D8B030D-6E8A-4147-A177-3AD203B41FA5}">
                          <a16:colId xmlns:a16="http://schemas.microsoft.com/office/drawing/2014/main" val="20000"/>
                        </a:ext>
                      </a:extLst>
                    </a:gridCol>
                    <a:gridCol w="2322576">
                      <a:extLst>
                        <a:ext uri="{9D8B030D-6E8A-4147-A177-3AD203B41FA5}">
                          <a16:colId xmlns:a16="http://schemas.microsoft.com/office/drawing/2014/main" val="20001"/>
                        </a:ext>
                      </a:extLst>
                    </a:gridCol>
                    <a:gridCol w="2423160">
                      <a:extLst>
                        <a:ext uri="{9D8B030D-6E8A-4147-A177-3AD203B41FA5}">
                          <a16:colId xmlns:a16="http://schemas.microsoft.com/office/drawing/2014/main" val="20002"/>
                        </a:ext>
                      </a:extLst>
                    </a:gridCol>
                    <a:gridCol w="1472184">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856232">
                      <a:extLst>
                        <a:ext uri="{9D8B030D-6E8A-4147-A177-3AD203B41FA5}">
                          <a16:colId xmlns:a16="http://schemas.microsoft.com/office/drawing/2014/main" val="20005"/>
                        </a:ext>
                      </a:extLst>
                    </a:gridCol>
                  </a:tblGrid>
                  <a:tr h="1469898">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装置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13100"/>
                            </a:lnSpc>
                          </a:pPr>
                          <a:r>
                            <a:rPr lang="en-US" altLang="zh-CN" sz="7350" b="0" i="0" kern="0" spc="-99900">
                              <a:solidFill>
                                <a:srgbClr val="FFFFFF"/>
                              </a:solidFill>
                              <a:latin typeface="微软雅黑" pitchFamily="34" charset="0"/>
                              <a:ea typeface="微软雅黑" pitchFamily="34" charset="-122"/>
                              <a:cs typeface="微软雅黑" pitchFamily="34" charset="-120"/>
                            </a:rPr>
                            <a:t>_</a:t>
                          </a:r>
                          <a:r>
                            <a:rPr lang="en-US" altLang="zh-CN" sz="900" b="0" i="0" kern="0" spc="0">
                              <a:solidFill>
                                <a:srgbClr val="FFFFFF"/>
                              </a:solidFill>
                              <a:latin typeface="SimSun" panose="02010600030101010101" pitchFamily="2" charset="-122"/>
                              <a:ea typeface="微软雅黑" pitchFamily="34" charset="-122"/>
                              <a:cs typeface="微软雅黑" pitchFamily="34" charset="-120"/>
                            </a:rPr>
                            <a:t>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4053">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样品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7270" t="-350725" r="-324409" b="-60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1407" t="-350725" r="-210553" b="-600000"/>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蒸馏水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2422" t="-350725" r="-106228" b="-60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76066" t="-350725" r="-656" b="-600000"/>
                          </a:stretch>
                        </a:blipFill>
                      </a:tcPr>
                    </a:tc>
                    <a:extLst>
                      <a:ext uri="{0D108BD9-81ED-4DB2-BD59-A6C34878D82A}">
                        <a16:rowId xmlns:a16="http://schemas.microsoft.com/office/drawing/2014/main" val="10001"/>
                      </a:ext>
                    </a:extLst>
                  </a:tr>
                  <a:tr h="812038">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灯泡不发光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灯泡发光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7245">
                    <a:tc rowSpan="2">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实验</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7270" t="-332090" r="-324409" b="-10895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1407" t="-332090" r="-210553" b="-108955"/>
                          </a:stretch>
                        </a:blipFill>
                      </a:tcPr>
                    </a:tc>
                    <a:tc>
                      <a:txBody>
                        <a:bodyPr/>
                        <a:lstStyle/>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蒸馏水不能</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导电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2422" t="-332090" r="-106228" b="-10895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76066" t="-332090" r="-656" b="-108955"/>
                          </a:stretch>
                        </a:blipFill>
                      </a:tcPr>
                    </a:tc>
                    <a:extLst>
                      <a:ext uri="{0D108BD9-81ED-4DB2-BD59-A6C34878D82A}">
                        <a16:rowId xmlns:a16="http://schemas.microsoft.com/office/drawing/2014/main" val="10003"/>
                      </a:ext>
                    </a:extLst>
                  </a:tr>
                  <a:tr h="745109">
                    <a:tc vMerge="1">
                      <a:txBody>
                        <a:bodyPr/>
                        <a:lstStyle/>
                        <a:p>
                          <a:endParaRPr lang="zh-CN"/>
                        </a:p>
                      </a:txBody>
                      <a:tcPr/>
                    </a:tc>
                    <a:tc gridSpan="5">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793" t="-470732" r="-124" b="-18699"/>
                          </a:stretch>
                        </a:blip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bl>
              </a:graphicData>
            </a:graphic>
          </p:graphicFrame>
        </mc:Fallback>
      </mc:AlternateContent>
      <p:pic>
        <p:nvPicPr>
          <p:cNvPr id="4" name="P_7_BD#032c85682.table_image?tii=1&amp;pid=9dbf5c2b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12664" y="1462697"/>
            <a:ext cx="2377440"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7_BD#032c85682?pid=9dbf5c2b6&amp;color=0,0,0&amp;vtp=1&amp;bbb=1"/>
          <p:cNvSpPr/>
          <p:nvPr/>
        </p:nvSpPr>
        <p:spPr>
          <a:xfrm>
            <a:off x="722376" y="5860801"/>
            <a:ext cx="11042650" cy="351409"/>
          </a:xfrm>
          <a:prstGeom prst="rect">
            <a:avLst/>
          </a:prstGeom>
          <a:noFill/>
          <a:ln/>
        </p:spPr>
        <p:txBody>
          <a:bodyPr wrap="none" lIns="0" tIns="0" rIns="0" bIns="0" rtlCol="0" anchor="t"/>
          <a:lstStyle/>
          <a:p>
            <a:pPr algn="l" latinLnBrk="1">
              <a:lnSpc>
                <a:spcPts val="3000"/>
              </a:lnSpc>
            </a:pPr>
            <a:r>
              <a:rPr lang="en-US" altLang="zh-CN" sz="2000" b="1" i="0" dirty="0">
                <a:solidFill>
                  <a:srgbClr val="639319"/>
                </a:solidFill>
                <a:latin typeface="微软雅黑" pitchFamily="34" charset="0"/>
                <a:ea typeface="微软雅黑" pitchFamily="34" charset="-122"/>
                <a:cs typeface="微软雅黑" pitchFamily="34" charset="-120"/>
              </a:rPr>
              <a:t>【注意】</a:t>
            </a:r>
            <a:r>
              <a:rPr lang="en-US" altLang="zh-CN" sz="2000" b="0" i="0" dirty="0">
                <a:solidFill>
                  <a:srgbClr val="000000"/>
                </a:solidFill>
                <a:latin typeface="微软雅黑" pitchFamily="34" charset="0"/>
                <a:ea typeface="微软雅黑" pitchFamily="34" charset="-122"/>
                <a:cs typeface="微软雅黑" pitchFamily="34" charset="-120"/>
              </a:rPr>
              <a:t>严格地说，蒸馏水也能导电，只是导电能力非常弱，用该实验装置不能测出其导电能力。</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7_1#128ccd082?vopoq=1&amp;pid=3940c7b4d&amp;color=0,0,0&amp;vtp=1&amp;bt=1&amp;bbb=1&amp;hb=1"/>
              <p:cNvSpPr/>
              <p:nvPr/>
            </p:nvSpPr>
            <p:spPr>
              <a:xfrm>
                <a:off x="722376" y="972000"/>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石墨、金刚石及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sub>
                    </m:sSub>
                  </m:oMath>
                </a14:m>
                <a:r>
                  <a:rPr lang="en-US" altLang="zh-CN" sz="2000" b="0" i="0" dirty="0">
                    <a:solidFill>
                      <a:srgbClr val="000000"/>
                    </a:solidFill>
                    <a:latin typeface="微软雅黑" pitchFamily="34" charset="0"/>
                    <a:ea typeface="微软雅黑" pitchFamily="34" charset="-122"/>
                    <a:cs typeface="微软雅黑" pitchFamily="34" charset="-120"/>
                  </a:rPr>
                  <a:t>都是碳的单质，A正确；石墨是单质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溶液是混合物</a:t>
                </a:r>
                <a:r>
                  <a:rPr lang="en-US" altLang="zh-CN" sz="2000" b="0" i="0">
                    <a:solidFill>
                      <a:srgbClr val="000000"/>
                    </a:solidFill>
                    <a:latin typeface="微软雅黑" pitchFamily="34" charset="0"/>
                    <a:ea typeface="微软雅黑" pitchFamily="34" charset="-122"/>
                    <a:cs typeface="微软雅黑" pitchFamily="34" charset="-120"/>
                  </a:rPr>
                  <a:t>，二者均不</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是电解质</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是电解质，在水溶液中可以电离出自由移动的离子，故可以导电，</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；醋酸在水溶液中可以导电，即醋酸为电解质，D错误。</a:t>
                </a:r>
                <a:endParaRPr lang="en-US" altLang="zh-CN" sz="2200" dirty="0"/>
              </a:p>
            </p:txBody>
          </p:sp>
        </mc:Choice>
        <mc:Fallback xmlns="">
          <p:sp>
            <p:nvSpPr>
              <p:cNvPr id="2" name="QC_7_AS.27_1#128ccd082?vopoq=1&amp;pid=3940c7b4d&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a:blip r:embed="rId3"/>
                <a:stretch>
                  <a:fillRect l="-1587" r="-567" b="-103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2944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8_1#43cbbb95d?sp=1&amp;vopoq=1&amp;pid=3940c7b4d&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[湖北武汉2024高一期中]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现有以下物质：①铜；②液氨；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固体；</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液</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固体；⑦稀盐酸；</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⑧</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请回答下列问题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7_BD.28_1#43cbbb95d?sp=1&amp;vopoq=1&amp;pid=3940c7b4d&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a:blip r:embed="rId3"/>
                <a:stretch>
                  <a:fillRect l="-1474" r="-1474" b="-11574"/>
                </a:stretch>
              </a:blipFill>
              <a:ln/>
            </p:spPr>
            <p:txBody>
              <a:bodyPr/>
              <a:lstStyle/>
              <a:p>
                <a:r>
                  <a:rPr lang="zh-CN" altLang="en-US">
                    <a:noFill/>
                  </a:rPr>
                  <a:t> </a:t>
                </a:r>
              </a:p>
            </p:txBody>
          </p:sp>
        </mc:Fallback>
      </mc:AlternateContent>
      <p:sp>
        <p:nvSpPr>
          <p:cNvPr id="3" name="QB_8_BD.29_1#dd86ce98b?vopoq=1&amp;pid=43cbbb95d&amp;color=0,0,0&amp;vtp=1&amp;bbb=1&amp;hb=1"/>
          <p:cNvSpPr/>
          <p:nvPr/>
        </p:nvSpPr>
        <p:spPr>
          <a:xfrm>
            <a:off x="722376" y="233598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)以上物质中属于非电解质的是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填序号，下同</a:t>
            </a:r>
            <a:r>
              <a:rPr lang="en-US" altLang="zh-CN" sz="2000" b="0" i="0">
                <a:solidFill>
                  <a:srgbClr val="000000"/>
                </a:solidFill>
                <a:latin typeface="微软雅黑" pitchFamily="34" charset="0"/>
                <a:ea typeface="微软雅黑" pitchFamily="34" charset="-122"/>
                <a:cs typeface="微软雅黑" pitchFamily="34" charset="-120"/>
              </a:rPr>
              <a:t>)，属于电解质的有</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，能导电的物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质有</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8_AN.30_1#dd86ce98b.blank?vopoq=1&amp;pid=43cbbb95d&amp;color=0,0,0&amp;vpa=10&amp;vtp=1&amp;bbb=1"/>
          <p:cNvSpPr/>
          <p:nvPr/>
        </p:nvSpPr>
        <p:spPr>
          <a:xfrm>
            <a:off x="4351401" y="2297880"/>
            <a:ext cx="692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②③</a:t>
            </a:r>
            <a:endParaRPr lang="en-US" altLang="zh-CN" sz="2000" dirty="0"/>
          </a:p>
        </p:txBody>
      </p:sp>
      <p:sp>
        <p:nvSpPr>
          <p:cNvPr id="5" name="QB_8_AN.31_1#dd86ce98b.blank?vopoq=1&amp;pid=43cbbb95d&amp;color=0,0,0&amp;vpa=11&amp;vtp=1&amp;bbb=1"/>
          <p:cNvSpPr/>
          <p:nvPr/>
        </p:nvSpPr>
        <p:spPr>
          <a:xfrm>
            <a:off x="8837676" y="229788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④⑥⑧</a:t>
            </a:r>
            <a:endParaRPr lang="en-US" altLang="zh-CN" sz="2000" dirty="0"/>
          </a:p>
        </p:txBody>
      </p:sp>
      <p:sp>
        <p:nvSpPr>
          <p:cNvPr id="6" name="QB_8_AN.32_1#dd86ce98b.blank?vopoq=1&amp;pid=43cbbb95d&amp;color=0,0,0&amp;vpa=12&amp;vtp=1&amp;bbb=1"/>
          <p:cNvSpPr/>
          <p:nvPr/>
        </p:nvSpPr>
        <p:spPr>
          <a:xfrm>
            <a:off x="1239901" y="2736030"/>
            <a:ext cx="94615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①⑤⑦</a:t>
            </a:r>
            <a:endParaRPr lang="en-US" altLang="zh-CN" sz="2000" dirty="0"/>
          </a:p>
        </p:txBody>
      </p:sp>
      <mc:AlternateContent xmlns:mc="http://schemas.openxmlformats.org/markup-compatibility/2006" xmlns:a14="http://schemas.microsoft.com/office/drawing/2010/main">
        <mc:Choice Requires="a14">
          <p:sp>
            <p:nvSpPr>
              <p:cNvPr id="7" name="QB_8_AS.33_1#dd86ce98b?vopoq=1&amp;pid=43cbbb95d&amp;color=0,0,0&amp;vtp=1&amp;bbb=1&amp;hb=1"/>
              <p:cNvSpPr/>
              <p:nvPr/>
            </p:nvSpPr>
            <p:spPr>
              <a:xfrm>
                <a:off x="722376" y="3280606"/>
                <a:ext cx="10753344" cy="2968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①铜是金属单质，能导电，既不是电解质也不是非电解质；②液氨是化合物</a:t>
                </a:r>
                <a:r>
                  <a:rPr lang="en-US" altLang="zh-CN" sz="2000" b="0" i="0">
                    <a:solidFill>
                      <a:srgbClr val="000000"/>
                    </a:solidFill>
                    <a:latin typeface="微软雅黑" pitchFamily="34" charset="0"/>
                    <a:ea typeface="微软雅黑" pitchFamily="34" charset="-122"/>
                    <a:cs typeface="微软雅黑" pitchFamily="34" charset="-120"/>
                  </a:rPr>
                  <a:t>，在水溶液里</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或熔融状态下均不能电离出离子</a:t>
                </a:r>
                <a:r>
                  <a:rPr lang="en-US" altLang="zh-CN" sz="2000" b="0" i="0" dirty="0">
                    <a:solidFill>
                      <a:srgbClr val="000000"/>
                    </a:solidFill>
                    <a:latin typeface="微软雅黑" pitchFamily="34" charset="0"/>
                    <a:ea typeface="微软雅黑" pitchFamily="34" charset="-122"/>
                    <a:cs typeface="微软雅黑" pitchFamily="34" charset="-120"/>
                  </a:rPr>
                  <a:t>，不能导电，属于非电解质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是化合物</a:t>
                </a:r>
                <a:r>
                  <a:rPr lang="en-US" altLang="zh-CN" sz="2000" b="0" i="0">
                    <a:solidFill>
                      <a:srgbClr val="000000"/>
                    </a:solidFill>
                    <a:latin typeface="微软雅黑" pitchFamily="34" charset="0"/>
                    <a:ea typeface="微软雅黑" pitchFamily="34" charset="-122"/>
                    <a:cs typeface="微软雅黑" pitchFamily="34" charset="-120"/>
                  </a:rPr>
                  <a:t>，在水溶液里或熔</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融状态下均不能电离出离子</a:t>
                </a:r>
                <a:r>
                  <a:rPr lang="en-US" altLang="zh-CN" sz="2000" b="0" i="0" dirty="0">
                    <a:solidFill>
                      <a:srgbClr val="000000"/>
                    </a:solidFill>
                    <a:latin typeface="微软雅黑" pitchFamily="34" charset="0"/>
                    <a:ea typeface="微软雅黑" pitchFamily="34" charset="-122"/>
                    <a:cs typeface="微软雅黑" pitchFamily="34" charset="-120"/>
                  </a:rPr>
                  <a:t>，不能导电，属于非电解质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固体是盐</a:t>
                </a:r>
                <a:r>
                  <a:rPr lang="en-US" altLang="zh-CN" sz="2000" b="0" i="0">
                    <a:solidFill>
                      <a:srgbClr val="000000"/>
                    </a:solidFill>
                    <a:latin typeface="微软雅黑" pitchFamily="34" charset="0"/>
                    <a:ea typeface="微软雅黑" pitchFamily="34" charset="-122"/>
                    <a:cs typeface="微软雅黑" pitchFamily="34" charset="-120"/>
                  </a:rPr>
                  <a:t>，在水溶液中或熔</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融状态下能导电</a:t>
                </a:r>
                <a:r>
                  <a:rPr lang="en-US" altLang="zh-CN" sz="2000" b="0" i="0" dirty="0">
                    <a:solidFill>
                      <a:srgbClr val="000000"/>
                    </a:solidFill>
                    <a:latin typeface="微软雅黑" pitchFamily="34" charset="0"/>
                    <a:ea typeface="微软雅黑" pitchFamily="34" charset="-122"/>
                    <a:cs typeface="微软雅黑" pitchFamily="34" charset="-120"/>
                  </a:rPr>
                  <a:t>，是电解质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溶液能导电，属于混合物</a:t>
                </a:r>
                <a:r>
                  <a:rPr lang="en-US" altLang="zh-CN" sz="2000" b="0" i="0">
                    <a:solidFill>
                      <a:srgbClr val="000000"/>
                    </a:solidFill>
                    <a:latin typeface="微软雅黑" pitchFamily="34" charset="0"/>
                    <a:ea typeface="微软雅黑" pitchFamily="34" charset="-122"/>
                    <a:cs typeface="微软雅黑" pitchFamily="34" charset="-120"/>
                  </a:rPr>
                  <a:t>，既不是电解质也不是非电解</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固体是碱，在水溶液中或熔融状态下能导电，是电解质；⑦稀盐酸是溶液，</a:t>
                </a:r>
                <a:r>
                  <a:rPr lang="en-US" altLang="zh-CN" sz="2000" b="0" i="0">
                    <a:solidFill>
                      <a:srgbClr val="000000"/>
                    </a:solidFill>
                    <a:latin typeface="微软雅黑" pitchFamily="34" charset="0"/>
                    <a:ea typeface="微软雅黑" pitchFamily="34" charset="-122"/>
                    <a:cs typeface="微软雅黑" pitchFamily="34" charset="-120"/>
                  </a:rPr>
                  <a:t>能导电，</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属于混合物</a:t>
                </a:r>
                <a:r>
                  <a:rPr lang="en-US" altLang="zh-CN" sz="2000" b="0" i="0" dirty="0">
                    <a:solidFill>
                      <a:srgbClr val="000000"/>
                    </a:solidFill>
                    <a:latin typeface="微软雅黑" pitchFamily="34" charset="0"/>
                    <a:ea typeface="微软雅黑" pitchFamily="34" charset="-122"/>
                    <a:cs typeface="微软雅黑" pitchFamily="34" charset="-120"/>
                  </a:rPr>
                  <a:t>，既不是电解质也不是非电解质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⑧</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是化合物，溶于水能导电，是电解质。</a:t>
                </a:r>
                <a:endParaRPr lang="en-US" altLang="zh-CN" sz="2200" dirty="0"/>
              </a:p>
            </p:txBody>
          </p:sp>
        </mc:Choice>
        <mc:Fallback xmlns="">
          <p:sp>
            <p:nvSpPr>
              <p:cNvPr id="7" name="QB_8_AS.33_1#dd86ce98b?vopoq=1&amp;pid=43cbbb95d&amp;color=0,0,0&amp;vtp=1&amp;bbb=1&amp;hb=1"/>
              <p:cNvSpPr>
                <a:spLocks noRot="1" noChangeAspect="1" noMove="1" noResize="1" noEditPoints="1" noAdjustHandles="1" noChangeArrowheads="1" noChangeShapeType="1" noTextEdit="1"/>
              </p:cNvSpPr>
              <p:nvPr/>
            </p:nvSpPr>
            <p:spPr>
              <a:xfrm>
                <a:off x="722376" y="3280606"/>
                <a:ext cx="10753344" cy="2968879"/>
              </a:xfrm>
              <a:prstGeom prst="rect">
                <a:avLst/>
              </a:prstGeom>
              <a:blipFill>
                <a:blip r:embed="rId4"/>
                <a:stretch>
                  <a:fillRect l="-1587" r="-2211" b="-574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4" end="4"/>
                                            </p:txEl>
                                          </p:spTgt>
                                        </p:tgtEl>
                                        <p:attrNameLst>
                                          <p:attrName>style.visibility</p:attrName>
                                        </p:attrNameLst>
                                      </p:cBhvr>
                                      <p:to>
                                        <p:strVal val="visible"/>
                                      </p:to>
                                    </p:set>
                                    <p:animEffect transition="in" filter="fade">
                                      <p:cBhvr>
                                        <p:cTn id="46" dur="500"/>
                                        <p:tgtEl>
                                          <p:spTgt spid="7">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animEffect transition="in" filter="fade">
                                      <p:cBhvr>
                                        <p:cTn id="49"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8_BD.34_1#91540ab9a?vopoq=1&amp;pid=43cbbb95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(2)在足量⑥的水溶液中通入少量③</a:t>
            </a:r>
            <a:r>
              <a:rPr lang="en-US" altLang="zh-CN" sz="2000" b="0" i="0">
                <a:solidFill>
                  <a:srgbClr val="000000"/>
                </a:solidFill>
                <a:latin typeface="微软雅黑" pitchFamily="34" charset="0"/>
                <a:ea typeface="微软雅黑" pitchFamily="34" charset="-122"/>
                <a:cs typeface="微软雅黑" pitchFamily="34" charset="-120"/>
              </a:rPr>
              <a:t>，发生反应的化学方程式为</a:t>
            </a:r>
            <a:r>
              <a:rPr lang="en-US" altLang="zh-CN" sz="2000" i="0">
                <a:solidFill>
                  <a:srgbClr val="000000"/>
                </a:solidFill>
                <a:latin typeface="SimSun" pitchFamily="34" charset="0"/>
                <a:ea typeface="SimSun" pitchFamily="34" charset="-122"/>
                <a:cs typeface="SimSun" pitchFamily="34" charset="-120"/>
              </a:rPr>
              <a:t>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35_1#91540ab9a.blank?vopoq=1&amp;pid=43cbbb95d&amp;color=0,0,0&amp;vpa=13&amp;vtp=1&amp;bbb=1&amp;rh=26.38504&amp;hb=1"/>
              <p:cNvSpPr/>
              <p:nvPr/>
            </p:nvSpPr>
            <p:spPr>
              <a:xfrm>
                <a:off x="722377" y="933900"/>
                <a:ext cx="10749631" cy="789877"/>
              </a:xfrm>
              <a:prstGeom prst="rect">
                <a:avLst/>
              </a:prstGeom>
              <a:noFill/>
              <a:ln/>
            </p:spPr>
            <p:txBody>
              <a:bodyPr wrap="square" lIns="0" tIns="0" rIns="0" bIns="0" rtlCol="0" anchor="t"/>
              <a:lstStyle/>
              <a:p>
                <a:pPr latinLnBrk="1">
                  <a:lnSpc>
                    <a:spcPts val="3329"/>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𝟐𝐍𝐚𝐎𝐇</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𝐎</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35_1#91540ab9a.blank?vopoq=1&amp;pid=43cbbb95d&amp;color=0,0,0&amp;vpa=13&amp;vtp=1&amp;bbb=1&amp;rh=26.38504&amp;hb=1"/>
              <p:cNvSpPr>
                <a:spLocks noRot="1" noChangeAspect="1" noMove="1" noResize="1" noEditPoints="1" noAdjustHandles="1" noChangeArrowheads="1" noChangeShapeType="1" noTextEdit="1"/>
              </p:cNvSpPr>
              <p:nvPr/>
            </p:nvSpPr>
            <p:spPr>
              <a:xfrm>
                <a:off x="722377" y="933900"/>
                <a:ext cx="10749631" cy="789877"/>
              </a:xfrm>
              <a:prstGeom prst="rect">
                <a:avLst/>
              </a:prstGeom>
              <a:blipFill>
                <a:blip r:embed="rId3"/>
                <a:stretch>
                  <a:fillRect l="-851" b="-76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36_1#91540ab9a?vopoq=1&amp;pid=43cbbb95d&amp;color=0,0,0&amp;vtp=1&amp;bbb=1&amp;hb=1"/>
              <p:cNvSpPr/>
              <p:nvPr/>
            </p:nvSpPr>
            <p:spPr>
              <a:xfrm>
                <a:off x="722376" y="1824677"/>
                <a:ext cx="10753344" cy="946341"/>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在足量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2000" b="0" i="0" dirty="0">
                    <a:solidFill>
                      <a:srgbClr val="000000"/>
                    </a:solidFill>
                    <a:latin typeface="微软雅黑" pitchFamily="34" charset="0"/>
                    <a:ea typeface="微软雅黑" pitchFamily="34" charset="-122"/>
                    <a:cs typeface="微软雅黑" pitchFamily="34" charset="-120"/>
                  </a:rPr>
                  <a:t>的水溶液中通入少量</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，反应会生成正盐和水</a:t>
                </a:r>
                <a:r>
                  <a:rPr lang="en-US" altLang="zh-CN" sz="2000" b="0" i="0">
                    <a:solidFill>
                      <a:srgbClr val="000000"/>
                    </a:solidFill>
                    <a:latin typeface="微软雅黑" pitchFamily="34" charset="0"/>
                    <a:ea typeface="微软雅黑" pitchFamily="34" charset="-122"/>
                    <a:cs typeface="微软雅黑" pitchFamily="34" charset="-120"/>
                  </a:rPr>
                  <a:t>，故反应的化学方程式为</a:t>
                </a:r>
              </a:p>
              <a:p>
                <a:pPr latinLnBrk="1">
                  <a:lnSpc>
                    <a:spcPts val="38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2</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NaOH</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36_1#91540ab9a?vopoq=1&amp;pid=43cbbb95d&amp;color=0,0,0&amp;vtp=1&amp;bbb=1&amp;hb=1"/>
              <p:cNvSpPr>
                <a:spLocks noRot="1" noChangeAspect="1" noMove="1" noResize="1" noEditPoints="1" noAdjustHandles="1" noChangeArrowheads="1" noChangeShapeType="1" noTextEdit="1"/>
              </p:cNvSpPr>
              <p:nvPr/>
            </p:nvSpPr>
            <p:spPr>
              <a:xfrm>
                <a:off x="722376" y="1824677"/>
                <a:ext cx="10753344" cy="946341"/>
              </a:xfrm>
              <a:prstGeom prst="rect">
                <a:avLst/>
              </a:prstGeom>
              <a:blipFill>
                <a:blip r:embed="rId4"/>
                <a:stretch>
                  <a:fillRect l="-1587" b="-1474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8_BD.37_1#c62df68a4?vopoq=1&amp;pid=43cbbb95d&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(3)写出④</a:t>
            </a:r>
            <a:r>
              <a:rPr lang="en-US" altLang="zh-CN" sz="2000" b="0" i="0">
                <a:solidFill>
                  <a:srgbClr val="000000"/>
                </a:solidFill>
                <a:latin typeface="微软雅黑" pitchFamily="34" charset="0"/>
                <a:ea typeface="微软雅黑" pitchFamily="34" charset="-122"/>
                <a:cs typeface="微软雅黑" pitchFamily="34" charset="-120"/>
              </a:rPr>
              <a:t>熔融时的电离方程式：</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38_1#c62df68a4.blank?vopoq=1&amp;pid=43cbbb95d&amp;color=0,0,0&amp;vpa=14&amp;vtp=1&amp;bbb=1&amp;rh=26.38504"/>
              <p:cNvSpPr/>
              <p:nvPr/>
            </p:nvSpPr>
            <p:spPr>
              <a:xfrm>
                <a:off x="4352989" y="970919"/>
                <a:ext cx="2921064" cy="333566"/>
              </a:xfrm>
              <a:prstGeom prst="rect">
                <a:avLst/>
              </a:prstGeom>
              <a:noFill/>
              <a:ln/>
            </p:spPr>
            <p:txBody>
              <a:bodyPr wrap="none" lIns="0" tIns="0" rIns="0" bIns="0" rtlCol="0" anchor="t"/>
              <a:lstStyle/>
              <a:p>
                <a:pPr algn="ctr" latinLnBrk="1">
                  <a:lnSpc>
                    <a:spcPts val="27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𝐍𝐚𝐇𝐒𝐎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Sup>
                      <m:sSub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𝐇𝐒𝐎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𝟒</m:t>
                        </m:r>
                      </m:sub>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b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38_1#c62df68a4.blank?vopoq=1&amp;pid=43cbbb95d&amp;color=0,0,0&amp;vpa=14&amp;vtp=1&amp;bbb=1&amp;rh=26.38504"/>
              <p:cNvSpPr>
                <a:spLocks noRot="1" noChangeAspect="1" noMove="1" noResize="1" noEditPoints="1" noAdjustHandles="1" noChangeArrowheads="1" noChangeShapeType="1" noTextEdit="1"/>
              </p:cNvSpPr>
              <p:nvPr/>
            </p:nvSpPr>
            <p:spPr>
              <a:xfrm>
                <a:off x="4352989" y="970919"/>
                <a:ext cx="2921064" cy="333566"/>
              </a:xfrm>
              <a:prstGeom prst="rect">
                <a:avLst/>
              </a:prstGeom>
              <a:blipFill>
                <a:blip r:embed="rId3"/>
                <a:stretch>
                  <a:fillRect l="-835"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39_1#c62df68a4?vopoq=1&amp;pid=43cbbb95d&amp;color=0,0,0&amp;vtp=1&amp;bbb=1"/>
              <p:cNvSpPr/>
              <p:nvPr/>
            </p:nvSpPr>
            <p:spPr>
              <a:xfrm>
                <a:off x="722376" y="1367477"/>
                <a:ext cx="10753344" cy="441770"/>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熔融时电离出钠离子和硫酸氢根离子，故电离方程式为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39_1#c62df68a4?vopoq=1&amp;pid=43cbbb95d&amp;color=0,0,0&amp;vtp=1&amp;bbb=1"/>
              <p:cNvSpPr>
                <a:spLocks noRot="1" noChangeAspect="1" noMove="1" noResize="1" noEditPoints="1" noAdjustHandles="1" noChangeArrowheads="1" noChangeShapeType="1" noTextEdit="1"/>
              </p:cNvSpPr>
              <p:nvPr/>
            </p:nvSpPr>
            <p:spPr>
              <a:xfrm>
                <a:off x="722376" y="1367477"/>
                <a:ext cx="10753344" cy="441770"/>
              </a:xfrm>
              <a:prstGeom prst="rect">
                <a:avLst/>
              </a:prstGeom>
              <a:blipFill>
                <a:blip r:embed="rId4"/>
                <a:stretch>
                  <a:fillRect l="-1587" r="-340" b="-36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8_BD.40_1#725698a1f?vopoq=1&amp;pid=43cbbb95d&amp;color=0,0,0&amp;vtp=1&amp;bt=1&amp;bbb=1"/>
          <p:cNvSpPr/>
          <p:nvPr/>
        </p:nvSpPr>
        <p:spPr>
          <a:xfrm>
            <a:off x="722376" y="972000"/>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(4)写出⑤</a:t>
            </a:r>
            <a:r>
              <a:rPr lang="en-US" altLang="zh-CN" sz="2000" b="0" i="0">
                <a:solidFill>
                  <a:srgbClr val="000000"/>
                </a:solidFill>
                <a:latin typeface="微软雅黑" pitchFamily="34" charset="0"/>
                <a:ea typeface="微软雅黑" pitchFamily="34" charset="-122"/>
                <a:cs typeface="微软雅黑" pitchFamily="34" charset="-120"/>
              </a:rPr>
              <a:t>中的电离方程式：</a:t>
            </a: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8_AN.41_1#725698a1f.blank?vopoq=1&amp;pid=43cbbb95d&amp;color=0,0,0&amp;vpa=15&amp;vtp=1&amp;bbb=1&amp;rh=26.8"/>
              <p:cNvSpPr/>
              <p:nvPr/>
            </p:nvSpPr>
            <p:spPr>
              <a:xfrm>
                <a:off x="3857689" y="965649"/>
                <a:ext cx="2759329" cy="333566"/>
              </a:xfrm>
              <a:prstGeom prst="rect">
                <a:avLst/>
              </a:prstGeom>
              <a:noFill/>
              <a:ln/>
            </p:spPr>
            <p:txBody>
              <a:bodyPr wrap="none" lIns="0" tIns="0" rIns="0" bIns="0" rtlCol="0" anchor="t"/>
              <a:lstStyle/>
              <a:p>
                <a:pPr algn="ctr" latinLnBrk="1">
                  <a:lnSpc>
                    <a:spcPts val="27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𝐊</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Sub>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B050"/>
                            </a:solidFill>
                            <a:latin typeface="Cambria Math" panose="02040503050406030204" pitchFamily="18" charset="0"/>
                          </a:rPr>
                        </m:ctrlPr>
                      </m:mPr>
                      <m:mr>
                        <m:e>
                          <m:bar>
                            <m:barPr>
                              <m:ctrlPr>
                                <a:rPr lang="en-US" altLang="zh-CN" sz="2000" b="1" i="1" baseline="-2000">
                                  <a:solidFill>
                                    <a:srgbClr val="00B050"/>
                                  </a:solidFill>
                                  <a:latin typeface="Cambria Math" panose="02040503050406030204" pitchFamily="18" charset="0"/>
                                </a:rPr>
                              </m:ctrlPr>
                            </m:barPr>
                            <m:e>
                              <m:bar>
                                <m:barPr>
                                  <m:ctrlPr>
                                    <a:rPr lang="en-US" altLang="zh-CN" sz="2000" b="1" i="1" baseline="-8000">
                                      <a:solidFill>
                                        <a:srgbClr val="00B050"/>
                                      </a:solidFill>
                                      <a:latin typeface="Cambria Math" panose="02040503050406030204" pitchFamily="18" charset="0"/>
                                    </a:rPr>
                                  </m:ctrlPr>
                                </m:barPr>
                                <m:e>
                                  <m:r>
                                    <a:rPr lang="en-US" altLang="zh-CN" sz="2000" b="1" baseline="-12000">
                                      <a:solidFill>
                                        <a:srgbClr val="00B050"/>
                                      </a:solidFill>
                                      <a:latin typeface="Cambria Math" panose="02040503050406030204" pitchFamily="18" charset="0"/>
                                    </a:rPr>
                                    <m:t>         </m:t>
                                  </m:r>
                                </m:e>
                              </m:bar>
                            </m:e>
                          </m:bar>
                        </m:e>
                      </m:mr>
                      <m:m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e>
                      </m:mr>
                    </m:m>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𝐊</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bSup>
                      <m:sSub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𝟑</m:t>
                        </m:r>
                      </m:sub>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sup>
                    </m:sSub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8_AN.41_1#725698a1f.blank?vopoq=1&amp;pid=43cbbb95d&amp;color=0,0,0&amp;vpa=15&amp;vtp=1&amp;bbb=1&amp;rh=26.8"/>
              <p:cNvSpPr>
                <a:spLocks noRot="1" noChangeAspect="1" noMove="1" noResize="1" noEditPoints="1" noAdjustHandles="1" noChangeArrowheads="1" noChangeShapeType="1" noTextEdit="1"/>
              </p:cNvSpPr>
              <p:nvPr/>
            </p:nvSpPr>
            <p:spPr>
              <a:xfrm>
                <a:off x="3857689" y="965649"/>
                <a:ext cx="2759329" cy="333566"/>
              </a:xfrm>
              <a:prstGeom prst="rect">
                <a:avLst/>
              </a:prstGeom>
              <a:blipFill>
                <a:blip r:embed="rId3"/>
                <a:stretch>
                  <a:fillRect l="-885" b="-21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42_1#725698a1f?vopoq=1&amp;pid=43cbbb95d&amp;color=0,0,0&amp;vtp=1&amp;bbb=1"/>
              <p:cNvSpPr/>
              <p:nvPr/>
            </p:nvSpPr>
            <p:spPr>
              <a:xfrm>
                <a:off x="722376" y="1367477"/>
                <a:ext cx="10753344" cy="441770"/>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电离会产生钾离子和碳酸根离子，则电离方程式为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smtClean="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8_AS.42_1#725698a1f?vopoq=1&amp;pid=43cbbb95d&amp;color=0,0,0&amp;vtp=1&amp;bbb=1"/>
              <p:cNvSpPr>
                <a:spLocks noRot="1" noChangeAspect="1" noMove="1" noResize="1" noEditPoints="1" noAdjustHandles="1" noChangeArrowheads="1" noChangeShapeType="1" noTextEdit="1"/>
              </p:cNvSpPr>
              <p:nvPr/>
            </p:nvSpPr>
            <p:spPr>
              <a:xfrm>
                <a:off x="722376" y="1367477"/>
                <a:ext cx="10753344" cy="441770"/>
              </a:xfrm>
              <a:prstGeom prst="rect">
                <a:avLst/>
              </a:prstGeom>
              <a:blipFill>
                <a:blip r:embed="rId4"/>
                <a:stretch>
                  <a:fillRect l="-1587" b="-369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7#032c85682?sp=1&amp;pid=9dbf5c2b6&amp;color=0,0,0&amp;vtp=1&amp;bt=1&amp;bbb=1"/>
          <p:cNvSpPr/>
          <p:nvPr/>
        </p:nvSpPr>
        <p:spPr>
          <a:xfrm>
            <a:off x="722376" y="972000"/>
            <a:ext cx="10753344" cy="399034"/>
          </a:xfrm>
          <a:prstGeom prst="rect">
            <a:avLst/>
          </a:prstGeom>
          <a:noFill/>
          <a:ln/>
        </p:spPr>
        <p:txBody>
          <a:bodyPr wrap="none" lIns="0" tIns="0" rIns="0" bIns="0" rtlCol="0" anchor="t"/>
          <a:lstStyle/>
          <a:p>
            <a:pPr algn="l" latinLnBrk="1">
              <a:lnSpc>
                <a:spcPts val="3500"/>
              </a:lnSpc>
            </a:pPr>
            <a:r>
              <a:rPr lang="en-US" altLang="zh-CN" sz="2000" b="1" i="0" dirty="0">
                <a:solidFill>
                  <a:srgbClr val="000000"/>
                </a:solidFill>
                <a:latin typeface="微软雅黑" pitchFamily="34" charset="0"/>
                <a:ea typeface="微软雅黑" pitchFamily="34" charset="-122"/>
                <a:cs typeface="微软雅黑" pitchFamily="34" charset="-120"/>
              </a:rPr>
              <a:t>2.电解质与非电解质</a:t>
            </a:r>
            <a:endParaRPr lang="en-US" altLang="zh-CN" sz="2000" dirty="0"/>
          </a:p>
        </p:txBody>
      </p:sp>
      <p:graphicFrame>
        <p:nvGraphicFramePr>
          <p:cNvPr id="6" name="P_7_BD#032c85682?colgroup=4,16,18&amp;pid=9dbf5c2b6&amp;color=0,0,0&amp;vtp=1&amp;bbb=1&amp;hb=1"/>
          <p:cNvGraphicFramePr>
            <a:graphicFrameLocks noGrp="1"/>
          </p:cNvGraphicFramePr>
          <p:nvPr>
            <p:extLst>
              <p:ext uri="{D42A27DB-BD31-4B8C-83A1-F6EECF244321}">
                <p14:modId xmlns:p14="http://schemas.microsoft.com/office/powerpoint/2010/main" val="1896914359"/>
              </p:ext>
            </p:extLst>
          </p:nvPr>
        </p:nvGraphicFramePr>
        <p:xfrm>
          <a:off x="722376" y="1499939"/>
          <a:ext cx="10725912" cy="2918968"/>
        </p:xfrm>
        <a:graphic>
          <a:graphicData uri="http://schemas.openxmlformats.org/drawingml/2006/table">
            <a:tbl>
              <a:tblPr/>
              <a:tblGrid>
                <a:gridCol w="1380744">
                  <a:extLst>
                    <a:ext uri="{9D8B030D-6E8A-4147-A177-3AD203B41FA5}">
                      <a16:colId xmlns:a16="http://schemas.microsoft.com/office/drawing/2014/main" val="20000"/>
                    </a:ext>
                  </a:extLst>
                </a:gridCol>
                <a:gridCol w="4489704">
                  <a:extLst>
                    <a:ext uri="{9D8B030D-6E8A-4147-A177-3AD203B41FA5}">
                      <a16:colId xmlns:a16="http://schemas.microsoft.com/office/drawing/2014/main" val="20001"/>
                    </a:ext>
                  </a:extLst>
                </a:gridCol>
                <a:gridCol w="4855464">
                  <a:extLst>
                    <a:ext uri="{9D8B030D-6E8A-4147-A177-3AD203B41FA5}">
                      <a16:colId xmlns:a16="http://schemas.microsoft.com/office/drawing/2014/main" val="20002"/>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非电解质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概念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在</a:t>
                      </a:r>
                      <a:r>
                        <a:rPr lang="en-US" altLang="zh-CN" sz="2000" b="0" i="0">
                          <a:solidFill>
                            <a:srgbClr val="639319"/>
                          </a:solidFill>
                          <a:latin typeface="微软雅黑" pitchFamily="34" charset="0"/>
                          <a:ea typeface="微软雅黑" pitchFamily="34" charset="-122"/>
                          <a:cs typeface="微软雅黑" pitchFamily="34" charset="-120"/>
                        </a:rPr>
                        <a:t>水溶液里或熔融状态下</a:t>
                      </a:r>
                      <a:r>
                        <a:rPr lang="en-US" altLang="zh-CN" sz="2000" b="0" i="0">
                          <a:solidFill>
                            <a:srgbClr val="000000"/>
                          </a:solidFill>
                          <a:latin typeface="微软雅黑" pitchFamily="34" charset="0"/>
                          <a:ea typeface="微软雅黑" pitchFamily="34" charset="-122"/>
                          <a:cs typeface="微软雅黑" pitchFamily="34" charset="-120"/>
                        </a:rPr>
                        <a:t>能够导电的化</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在水溶液里和熔融状态下均</a:t>
                      </a:r>
                      <a:r>
                        <a:rPr lang="en-US" altLang="zh-CN" sz="2000" b="0" i="0">
                          <a:solidFill>
                            <a:srgbClr val="639319"/>
                          </a:solidFill>
                          <a:latin typeface="微软雅黑" pitchFamily="34" charset="0"/>
                          <a:ea typeface="微软雅黑" pitchFamily="34" charset="-122"/>
                          <a:cs typeface="微软雅黑" pitchFamily="34" charset="-120"/>
                        </a:rPr>
                        <a:t>不能</a:t>
                      </a:r>
                      <a:r>
                        <a:rPr lang="en-US" altLang="zh-CN" sz="2000" b="0" i="0">
                          <a:solidFill>
                            <a:srgbClr val="000000"/>
                          </a:solidFill>
                          <a:latin typeface="微软雅黑" pitchFamily="34" charset="0"/>
                          <a:ea typeface="微软雅黑" pitchFamily="34" charset="-122"/>
                          <a:cs typeface="微软雅黑" pitchFamily="34" charset="-120"/>
                        </a:rPr>
                        <a:t>导电的化</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必须是</a:t>
                      </a:r>
                      <a:r>
                        <a:rPr lang="en-US" altLang="zh-CN" sz="2000" b="0" i="0" dirty="0">
                          <a:solidFill>
                            <a:srgbClr val="639319"/>
                          </a:solidFill>
                          <a:latin typeface="微软雅黑" pitchFamily="34" charset="0"/>
                          <a:ea typeface="微软雅黑" pitchFamily="34" charset="-122"/>
                          <a:cs typeface="微软雅黑" pitchFamily="34" charset="-120"/>
                        </a:rPr>
                        <a:t>化合物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不同点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自身在水溶液里或熔融状态下能够电</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满足其一即可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自身在水溶液里和熔融状态下都不能发生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电离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本质区别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自身能发生</a:t>
                      </a:r>
                      <a:r>
                        <a:rPr lang="en-US" altLang="zh-CN" sz="2000" b="0" i="0" dirty="0">
                          <a:solidFill>
                            <a:srgbClr val="639319"/>
                          </a:solidFill>
                          <a:latin typeface="微软雅黑" pitchFamily="34" charset="0"/>
                          <a:ea typeface="微软雅黑" pitchFamily="34" charset="-122"/>
                          <a:cs typeface="微软雅黑" pitchFamily="34" charset="-120"/>
                        </a:rPr>
                        <a:t>电离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自身不能</a:t>
                      </a:r>
                      <a:r>
                        <a:rPr lang="en-US" altLang="zh-CN" sz="2000" b="0" i="0" dirty="0">
                          <a:solidFill>
                            <a:srgbClr val="639319"/>
                          </a:solidFill>
                          <a:latin typeface="微软雅黑" pitchFamily="34" charset="0"/>
                          <a:ea typeface="微软雅黑" pitchFamily="34" charset="-122"/>
                          <a:cs typeface="微软雅黑" pitchFamily="34" charset="-120"/>
                        </a:rPr>
                        <a:t>发生电离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7" name="P_7_BD#032c85682?colgroup=4,16,18&amp;pid=9dbf5c2b6&amp;color=0,0,0&amp;vtp=1&amp;bt=1&amp;bbb=1"/>
              <p:cNvGraphicFramePr>
                <a:graphicFrameLocks noGrp="1"/>
              </p:cNvGraphicFramePr>
              <p:nvPr>
                <p:extLst>
                  <p:ext uri="{D42A27DB-BD31-4B8C-83A1-F6EECF244321}">
                    <p14:modId xmlns:p14="http://schemas.microsoft.com/office/powerpoint/2010/main" val="19891006"/>
                  </p:ext>
                </p:extLst>
              </p:nvPr>
            </p:nvGraphicFramePr>
            <p:xfrm>
              <a:off x="722376" y="1494478"/>
              <a:ext cx="10725912" cy="2892171"/>
            </p:xfrm>
            <a:graphic>
              <a:graphicData uri="http://schemas.openxmlformats.org/drawingml/2006/table">
                <a:tbl>
                  <a:tblPr/>
                  <a:tblGrid>
                    <a:gridCol w="1380744">
                      <a:extLst>
                        <a:ext uri="{9D8B030D-6E8A-4147-A177-3AD203B41FA5}">
                          <a16:colId xmlns:a16="http://schemas.microsoft.com/office/drawing/2014/main" val="20000"/>
                        </a:ext>
                      </a:extLst>
                    </a:gridCol>
                    <a:gridCol w="4489704">
                      <a:extLst>
                        <a:ext uri="{9D8B030D-6E8A-4147-A177-3AD203B41FA5}">
                          <a16:colId xmlns:a16="http://schemas.microsoft.com/office/drawing/2014/main" val="20001"/>
                        </a:ext>
                      </a:extLst>
                    </a:gridCol>
                    <a:gridCol w="4855464">
                      <a:extLst>
                        <a:ext uri="{9D8B030D-6E8A-4147-A177-3AD203B41FA5}">
                          <a16:colId xmlns:a16="http://schemas.microsoft.com/office/drawing/2014/main" val="20002"/>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非电解质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710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常见物质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4)大多数金属氧化物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5)水</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6)部分有机物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COOH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(1)多数非金属氧化物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2)大多数有机化合物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如蔗糖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酒精等</a:t>
                          </a:r>
                          <a:r>
                            <a:rPr lang="en-US" altLang="zh-CN" sz="20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3)部分非金属氢化物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7" name="P_7_BD#032c85682?colgroup=4,16,18&amp;pid=9dbf5c2b6&amp;color=0,0,0&amp;vtp=1&amp;bt=1&amp;bbb=1"/>
              <p:cNvGraphicFramePr>
                <a:graphicFrameLocks noGrp="1"/>
              </p:cNvGraphicFramePr>
              <p:nvPr>
                <p:extLst>
                  <p:ext uri="{D42A27DB-BD31-4B8C-83A1-F6EECF244321}">
                    <p14:modId xmlns:p14="http://schemas.microsoft.com/office/powerpoint/2010/main" val="19891006"/>
                  </p:ext>
                </p:extLst>
              </p:nvPr>
            </p:nvGraphicFramePr>
            <p:xfrm>
              <a:off x="722376" y="1494478"/>
              <a:ext cx="10725912" cy="2892171"/>
            </p:xfrm>
            <a:graphic>
              <a:graphicData uri="http://schemas.openxmlformats.org/drawingml/2006/table">
                <a:tbl>
                  <a:tblPr/>
                  <a:tblGrid>
                    <a:gridCol w="1380744">
                      <a:extLst>
                        <a:ext uri="{9D8B030D-6E8A-4147-A177-3AD203B41FA5}">
                          <a16:colId xmlns:a16="http://schemas.microsoft.com/office/drawing/2014/main" val="20000"/>
                        </a:ext>
                      </a:extLst>
                    </a:gridCol>
                    <a:gridCol w="4489704">
                      <a:extLst>
                        <a:ext uri="{9D8B030D-6E8A-4147-A177-3AD203B41FA5}">
                          <a16:colId xmlns:a16="http://schemas.microsoft.com/office/drawing/2014/main" val="20001"/>
                        </a:ext>
                      </a:extLst>
                    </a:gridCol>
                    <a:gridCol w="4855464">
                      <a:extLst>
                        <a:ext uri="{9D8B030D-6E8A-4147-A177-3AD203B41FA5}">
                          <a16:colId xmlns:a16="http://schemas.microsoft.com/office/drawing/2014/main" val="20002"/>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非电解质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710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常见物质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0978" t="-17241" r="-108560" b="-418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20954" t="-17241" r="-251" b="-4187"/>
                          </a:stretch>
                        </a:blipFill>
                      </a:tcPr>
                    </a:tc>
                    <a:extLst>
                      <a:ext uri="{0D108BD9-81ED-4DB2-BD59-A6C34878D82A}">
                        <a16:rowId xmlns:a16="http://schemas.microsoft.com/office/drawing/2014/main" val="10001"/>
                      </a:ext>
                    </a:extLst>
                  </a:tr>
                </a:tbl>
              </a:graphicData>
            </a:graphic>
          </p:graphicFrame>
        </mc:Fallback>
      </mc:AlternateContent>
      <p:sp>
        <p:nvSpPr>
          <p:cNvPr id="2" name="P_7_BD#032c85682?colgroup=4,16,18&amp;pid=9dbf5c2b6&amp;color=0,0,0&amp;vtp=1&amp;bt=1&amp;bbb=1">
            <a:extLst>
              <a:ext uri="{FF2B5EF4-FFF2-40B4-BE49-F238E27FC236}">
                <a16:creationId xmlns:a16="http://schemas.microsoft.com/office/drawing/2014/main" id="{F4C1A452-BA4F-D42D-004D-E5155F310DD3}"/>
              </a:ext>
            </a:extLst>
          </p:cNvPr>
          <p:cNvSpPr txBox="1"/>
          <p:nvPr/>
        </p:nvSpPr>
        <p:spPr>
          <a:xfrm>
            <a:off x="10935327" y="972000"/>
            <a:ext cx="512961" cy="397673"/>
          </a:xfrm>
          <a:prstGeom prst="rect">
            <a:avLst/>
          </a:prstGeom>
          <a:noFill/>
        </p:spPr>
        <p:txBody>
          <a:bodyPr vert="horz" wrap="none" lIns="0" tIns="0" rIns="0" bIns="0" rtlCol="0">
            <a:spAutoFit/>
          </a:bodyPr>
          <a:lstStyle/>
          <a:p>
            <a:pPr algn="r">
              <a:lnSpc>
                <a:spcPts val="34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032c85682?pid=9dbf5c2b6&amp;color=0,0,0&amp;mp=1&amp;vtp=1&amp;bt=1&amp;bbb=1&amp;hb=1"/>
              <p:cNvSpPr/>
              <p:nvPr/>
            </p:nvSpPr>
            <p:spPr>
              <a:xfrm>
                <a:off x="722376" y="972000"/>
                <a:ext cx="10753344" cy="4551934"/>
              </a:xfrm>
              <a:prstGeom prst="rect">
                <a:avLst/>
              </a:prstGeom>
              <a:noFill/>
              <a:ln/>
            </p:spPr>
            <p:txBody>
              <a:bodyPr wrap="none" lIns="0" tIns="0" rIns="0" bIns="0" rtlCol="0" anchor="t"/>
              <a:lstStyle/>
              <a:p>
                <a:pPr algn="l" latinLnBrk="1">
                  <a:lnSpc>
                    <a:spcPts val="3600"/>
                  </a:lnSpc>
                </a:pPr>
                <a:r>
                  <a:rPr lang="en-US" altLang="zh-CN" sz="2000" b="0" i="0" dirty="0">
                    <a:solidFill>
                      <a:srgbClr val="639319"/>
                    </a:solidFill>
                    <a:latin typeface="微软雅黑" pitchFamily="34" charset="0"/>
                    <a:ea typeface="微软雅黑" pitchFamily="34" charset="-122"/>
                    <a:cs typeface="微软雅黑" pitchFamily="34" charset="-120"/>
                  </a:rPr>
                  <a:t>【</a:t>
                </a:r>
                <a:r>
                  <a:rPr lang="en-US" altLang="zh-CN" sz="2000" b="1" i="0" dirty="0">
                    <a:solidFill>
                      <a:srgbClr val="639319"/>
                    </a:solidFill>
                    <a:latin typeface="微软雅黑" pitchFamily="34" charset="0"/>
                    <a:ea typeface="微软雅黑" pitchFamily="34" charset="-122"/>
                    <a:cs typeface="微软雅黑" pitchFamily="34" charset="-120"/>
                  </a:rPr>
                  <a:t>拓展</a:t>
                </a:r>
                <a:r>
                  <a:rPr lang="en-US" altLang="zh-CN" sz="20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强电解质：在水溶液中能够完全电离的电解质是强电解质，如强酸</a:t>
                </a:r>
                <a:r>
                  <a:rPr lang="en-US" altLang="zh-CN" sz="2000" b="0" i="0">
                    <a:solidFill>
                      <a:srgbClr val="000000"/>
                    </a:solidFill>
                    <a:latin typeface="微软雅黑" pitchFamily="34" charset="0"/>
                    <a:ea typeface="微软雅黑" pitchFamily="34" charset="-122"/>
                    <a:cs typeface="微软雅黑" pitchFamily="34" charset="-120"/>
                  </a:rPr>
                  <a:t>、强碱和绝大多数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盐</a:t>
                </a:r>
                <a:r>
                  <a:rPr lang="en-US" altLang="zh-CN" sz="2000" b="0" i="0" dirty="0">
                    <a:solidFill>
                      <a:srgbClr val="000000"/>
                    </a:solidFill>
                    <a:latin typeface="微软雅黑" pitchFamily="34" charset="0"/>
                    <a:ea typeface="微软雅黑" pitchFamily="34" charset="-122"/>
                    <a:cs typeface="微软雅黑" pitchFamily="34" charset="-120"/>
                  </a:rPr>
                  <a:t>；②弱电解质：在水溶液中只能部分电离的电解质是弱电解质，如弱酸、弱碱</a:t>
                </a:r>
                <a:r>
                  <a:rPr lang="en-US" altLang="zh-CN" sz="2000" b="0" i="0">
                    <a:solidFill>
                      <a:srgbClr val="000000"/>
                    </a:solidFill>
                    <a:latin typeface="微软雅黑" pitchFamily="34" charset="0"/>
                    <a:ea typeface="微软雅黑" pitchFamily="34" charset="-122"/>
                    <a:cs typeface="微软雅黑" pitchFamily="34" charset="-120"/>
                  </a:rPr>
                  <a:t>、水和极少数盐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COO</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等。</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639319"/>
                    </a:solidFill>
                    <a:effectLst/>
                    <a:uLnTx/>
                    <a:uFillTx/>
                    <a:latin typeface="微软雅黑" pitchFamily="34" charset="0"/>
                    <a:ea typeface="微软雅黑" pitchFamily="34" charset="-122"/>
                    <a:cs typeface="微软雅黑" pitchFamily="34" charset="-120"/>
                  </a:rPr>
                  <a:t>【划重点】</a:t>
                </a:r>
                <a:r>
                  <a:rPr kumimoji="0" lang="en-US" altLang="zh-CN" sz="20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电解质与导电性的关系</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能导电的物质不一定是电解质，如石墨(单质)、铜(单质)、稀盐酸(混合物)等；</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电解质本身不一定能导电，但在水溶液中或熔融状态下能导电，如</a:t>
                </a:r>
                <a14:m>
                  <m:oMath xmlns:m="http://schemas.openxmlformats.org/officeDocument/2006/math">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NaCl</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固体不导电</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，但其溶于</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水或在熔融状态下能导电</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③</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水溶液能够导电的物质不一定是电解质，如</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SO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NH</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3</m:t>
                        </m:r>
                      </m:sub>
                    </m:sSub>
                  </m:oMath>
                </a14:m>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14:m>
                  <m:oMath xmlns:m="http://schemas.openxmlformats.org/officeDocument/2006/math">
                    <m:sSub>
                      <m:sSubPr>
                        <m:ctrlPr>
                          <a:rPr kumimoji="0" lang="en-US" altLang="zh-CN" sz="20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bPr>
                      <m:e>
                        <m:r>
                          <m:rPr>
                            <m:sty m:val="p"/>
                          </m:rP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CO</m:t>
                        </m:r>
                      </m:e>
                      <m:sub>
                        <m:r>
                          <a:rPr kumimoji="0" lang="en-US" altLang="zh-CN" sz="2000" b="0" i="0"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t>2</m:t>
                        </m:r>
                      </m:sub>
                    </m:sSub>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等，</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它们的水溶液都能导电，</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但溶液中的离子是它们与水反应生成的电解质电离产生的，其本身在水溶液中或熔融状态下不能</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电离</a:t>
                </a:r>
                <a:r>
                  <a:rPr kumimoji="0" lang="en-US" altLang="zh-CN" sz="20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故不是电解质。</a:t>
                </a:r>
                <a:endParaRPr lang="en-US" altLang="zh-CN" sz="2000" dirty="0"/>
              </a:p>
            </p:txBody>
          </p:sp>
        </mc:Choice>
        <mc:Fallback xmlns="">
          <p:sp>
            <p:nvSpPr>
              <p:cNvPr id="2" name="P_7_BD#032c85682?pid=9dbf5c2b6&amp;color=0,0,0&amp;mp=1&amp;vtp=1&amp;bt=1&amp;bbb=1&amp;hb=1"/>
              <p:cNvSpPr>
                <a:spLocks noRot="1" noChangeAspect="1" noMove="1" noResize="1" noEditPoints="1" noAdjustHandles="1" noChangeArrowheads="1" noChangeShapeType="1" noTextEdit="1"/>
              </p:cNvSpPr>
              <p:nvPr/>
            </p:nvSpPr>
            <p:spPr>
              <a:xfrm>
                <a:off x="722376" y="972000"/>
                <a:ext cx="10753344" cy="4551934"/>
              </a:xfrm>
              <a:prstGeom prst="rect">
                <a:avLst/>
              </a:prstGeom>
              <a:blipFill>
                <a:blip r:embed="rId3"/>
                <a:stretch>
                  <a:fillRect l="-1474" r="-2494" b="-3347"/>
                </a:stretch>
              </a:blipFill>
              <a:ln/>
            </p:spPr>
            <p:txBody>
              <a:bodyPr/>
              <a:lstStyle/>
              <a:p>
                <a:r>
                  <a:rPr lang="zh-CN" altLang="en-US">
                    <a:noFill/>
                  </a:rPr>
                  <a:t> </a:t>
                </a:r>
              </a:p>
            </p:txBody>
          </p:sp>
        </mc:Fallback>
      </mc:AlternateContent>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d52644c9e?sp=1&amp;pid=5c7c407e2&amp;color=0,0,0&amp;vtp=1&amp;bt=1&amp;bbb=1&amp;hb=1"/>
              <p:cNvSpPr/>
              <p:nvPr/>
            </p:nvSpPr>
            <p:spPr>
              <a:xfrm>
                <a:off x="722376" y="972000"/>
                <a:ext cx="10753344" cy="3180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1.电离的概念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电解质溶于水或受热熔化时</a:t>
                </a:r>
                <a:r>
                  <a:rPr lang="en-US" altLang="zh-CN" sz="2000" b="0" i="0" dirty="0">
                    <a:solidFill>
                      <a:srgbClr val="000000"/>
                    </a:solidFill>
                    <a:latin typeface="微软雅黑" pitchFamily="34" charset="0"/>
                    <a:ea typeface="微软雅黑" pitchFamily="34" charset="-122"/>
                    <a:cs typeface="微软雅黑" pitchFamily="34" charset="-120"/>
                  </a:rPr>
                  <a:t>，形成自由移动的离子的过程叫做电离。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例如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固体中</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按一定规则紧密地排列着，这些离子不能自由移动，因而干燥的</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a:t>
                </a:r>
                <a:r>
                  <a:rPr lang="en-US" altLang="zh-CN" sz="100" b="0" i="0" kern="0" spc="-99900">
                    <a:solidFill>
                      <a:srgbClr val="FFFFFF"/>
                    </a:solidFill>
                    <a:latin typeface="微软雅黑" pitchFamily="34" charset="0"/>
                    <a:ea typeface="微软雅黑" pitchFamily="34" charset="-122"/>
                    <a:cs typeface="微软雅黑" pitchFamily="34" charset="-120"/>
                  </a:rPr>
                  <a:t>m&gt;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固体不导电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当将</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固体加入水中时，在水分子的作用下，</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脱离</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固体的表面，进入水中</a:t>
                </a:r>
                <a:r>
                  <a:rPr lang="en-US" altLang="zh-CN" sz="2000" b="0" i="0">
                    <a:solidFill>
                      <a:srgbClr val="000000"/>
                    </a:solidFill>
                    <a:latin typeface="微软雅黑" pitchFamily="34" charset="0"/>
                    <a:ea typeface="微软雅黑" pitchFamily="34" charset="-122"/>
                    <a:cs typeface="微软雅黑" pitchFamily="34" charset="-120"/>
                  </a:rPr>
                  <a:t>，形成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能够自由移动的水合离子</a:t>
                </a:r>
                <a:r>
                  <a:rPr lang="en-US" altLang="zh-CN" sz="2000" b="0" i="0" dirty="0">
                    <a:solidFill>
                      <a:srgbClr val="000000"/>
                    </a:solidFill>
                    <a:latin typeface="微软雅黑" pitchFamily="34" charset="0"/>
                    <a:ea typeface="微软雅黑" pitchFamily="34" charset="-122"/>
                    <a:cs typeface="微软雅黑" pitchFamily="34" charset="-120"/>
                  </a:rPr>
                  <a:t>。插入电极并接通电源时</a:t>
                </a:r>
                <a:r>
                  <a:rPr lang="en-US" altLang="zh-CN" sz="2000" b="0" i="0">
                    <a:solidFill>
                      <a:srgbClr val="000000"/>
                    </a:solidFill>
                    <a:latin typeface="微软雅黑" pitchFamily="34" charset="0"/>
                    <a:ea typeface="微软雅黑" pitchFamily="34" charset="-122"/>
                    <a:cs typeface="微软雅黑" pitchFamily="34" charset="-120"/>
                  </a:rPr>
                  <a:t>，带正电荷的水合钠离子向与电源负极相连的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电极移动</a:t>
                </a:r>
                <a:r>
                  <a:rPr lang="en-US" altLang="zh-CN" sz="2000" b="0" i="0" dirty="0">
                    <a:solidFill>
                      <a:srgbClr val="000000"/>
                    </a:solidFill>
                    <a:latin typeface="微软雅黑" pitchFamily="34" charset="0"/>
                    <a:ea typeface="微软雅黑" pitchFamily="34" charset="-122"/>
                    <a:cs typeface="微软雅黑" pitchFamily="34" charset="-120"/>
                  </a:rPr>
                  <a:t>，带负电荷的水合氯离子向与电源正极相连的电极移动，因而</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NaCl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2000" b="0" i="0" dirty="0">
                    <a:solidFill>
                      <a:srgbClr val="000000"/>
                    </a:solidFill>
                    <a:latin typeface="微软雅黑" pitchFamily="34" charset="0"/>
                    <a:ea typeface="微软雅黑" pitchFamily="34" charset="-122"/>
                    <a:cs typeface="微软雅黑" pitchFamily="34" charset="-120"/>
                  </a:rPr>
                  <a:t>溶液能够导电。</a:t>
                </a:r>
                <a:endParaRPr lang="en-US" altLang="zh-CN" sz="2000" dirty="0"/>
              </a:p>
            </p:txBody>
          </p:sp>
        </mc:Choice>
        <mc:Fallback xmlns="">
          <p:sp>
            <p:nvSpPr>
              <p:cNvPr id="2" name="P_7#d52644c9e?sp=1&amp;pid=5c7c407e2&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a:blip r:embed="rId3"/>
                <a:stretch>
                  <a:fillRect l="-1474" r="-1134" b="-4789"/>
                </a:stretch>
              </a:blipFill>
              <a:ln/>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7_BD#d52644c9e?sp=1&amp;pid=5c7c407e2&amp;color=0,0,0&amp;vtp=1&amp;bt=1&amp;bbb=1&amp;hb=1"/>
              <p:cNvSpPr/>
              <p:nvPr/>
            </p:nvSpPr>
            <p:spPr>
              <a:xfrm>
                <a:off x="722376" y="972000"/>
                <a:ext cx="10753344" cy="3167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.(1)电离方程式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用化学式和离子符号来表示物质电离过程的式子</a:t>
                </a:r>
                <a:r>
                  <a:rPr lang="en-US" altLang="zh-CN" sz="2000" b="0" i="0" dirty="0">
                    <a:solidFill>
                      <a:srgbClr val="000000"/>
                    </a:solidFill>
                    <a:latin typeface="微软雅黑" pitchFamily="34" charset="0"/>
                    <a:ea typeface="微软雅黑" pitchFamily="34" charset="-122"/>
                    <a:cs typeface="微软雅黑" pitchFamily="34" charset="-120"/>
                  </a:rPr>
                  <a:t>，称为电离方程式。例如，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的电离可表示</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bSup>
                  </m:oMath>
                </a14:m>
                <a:r>
                  <a:rPr lang="en-US" altLang="zh-CN" sz="2000" b="0" i="0" dirty="0">
                    <a:solidFill>
                      <a:srgbClr val="000000"/>
                    </a:solidFill>
                    <a:latin typeface="微软雅黑" pitchFamily="34" charset="0"/>
                    <a:ea typeface="微软雅黑" pitchFamily="34" charset="-122"/>
                    <a:cs typeface="微软雅黑" pitchFamily="34" charset="-120"/>
                  </a:rPr>
                  <a:t>；熟石灰的电离可表示为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e>
                      </m:mr>
                    </m:m>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OH</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(2)电离方程式的书写</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①书写时要正确书写离子符号，不可随便臆造离子的表示形式。</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②书写时要遵循“质量守恒”和“电荷守恒”。“质量守恒”要求电离方程式左右两边原子的种</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类和数目必须相等，“电荷守恒”要求电离方程式左右两边各离子所带的正、负电荷代数和相等。</a:t>
                </a:r>
                <a:endParaRPr lang="en-US" altLang="zh-CN" sz="2000" dirty="0"/>
              </a:p>
            </p:txBody>
          </p:sp>
        </mc:Choice>
        <mc:Fallback xmlns="">
          <p:sp>
            <p:nvSpPr>
              <p:cNvPr id="2" name="P_7_BD#d52644c9e?sp=1&amp;pid=5c7c407e2&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a:blip r:embed="rId3"/>
                <a:stretch>
                  <a:fillRect l="-1474" r="-3175" b="-4808"/>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1776</Words>
  <Application>Microsoft Office PowerPoint</Application>
  <PresentationFormat>宽屏</PresentationFormat>
  <Paragraphs>281</Paragraphs>
  <Slides>46</Slides>
  <Notes>38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仿宋</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2025-02-27T04:11:37Z</dcterms:created>
  <dcterms:modified xsi:type="dcterms:W3CDTF">2025-02-27T05:26:17Z</dcterms:modified>
  <cp:category/>
  <cp:contentStatus/>
</cp:coreProperties>
</file>