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78"/>
  </p:notesMasterIdLst>
  <p:sldIdLst>
    <p:sldId id="256" r:id="rId2"/>
    <p:sldId id="257" r:id="rId3"/>
    <p:sldId id="258" r:id="rId4"/>
    <p:sldId id="259" r:id="rId5"/>
    <p:sldId id="261" r:id="rId6"/>
    <p:sldId id="262" r:id="rId7"/>
    <p:sldId id="263" r:id="rId8"/>
    <p:sldId id="264" r:id="rId9"/>
    <p:sldId id="265" r:id="rId10"/>
    <p:sldId id="266" r:id="rId11"/>
    <p:sldId id="268" r:id="rId12"/>
    <p:sldId id="269" r:id="rId13"/>
    <p:sldId id="270" r:id="rId14"/>
    <p:sldId id="271" r:id="rId15"/>
    <p:sldId id="272" r:id="rId16"/>
    <p:sldId id="273" r:id="rId17"/>
    <p:sldId id="274" r:id="rId18"/>
    <p:sldId id="275" r:id="rId19"/>
    <p:sldId id="276" r:id="rId20"/>
    <p:sldId id="277" r:id="rId21"/>
    <p:sldId id="278" r:id="rId22"/>
    <p:sldId id="279" r:id="rId23"/>
    <p:sldId id="280" r:id="rId24"/>
    <p:sldId id="331" r:id="rId25"/>
    <p:sldId id="281" r:id="rId26"/>
    <p:sldId id="282" r:id="rId27"/>
    <p:sldId id="332" r:id="rId28"/>
    <p:sldId id="283" r:id="rId29"/>
    <p:sldId id="284" r:id="rId30"/>
    <p:sldId id="333" r:id="rId31"/>
    <p:sldId id="285" r:id="rId32"/>
    <p:sldId id="286" r:id="rId33"/>
    <p:sldId id="334" r:id="rId34"/>
    <p:sldId id="287" r:id="rId35"/>
    <p:sldId id="288" r:id="rId36"/>
    <p:sldId id="335" r:id="rId37"/>
    <p:sldId id="289" r:id="rId38"/>
    <p:sldId id="290" r:id="rId39"/>
    <p:sldId id="336" r:id="rId40"/>
    <p:sldId id="291" r:id="rId41"/>
    <p:sldId id="292" r:id="rId42"/>
    <p:sldId id="293" r:id="rId43"/>
    <p:sldId id="294" r:id="rId44"/>
    <p:sldId id="295" r:id="rId45"/>
    <p:sldId id="296" r:id="rId46"/>
    <p:sldId id="337" r:id="rId47"/>
    <p:sldId id="297" r:id="rId48"/>
    <p:sldId id="298" r:id="rId49"/>
    <p:sldId id="338" r:id="rId50"/>
    <p:sldId id="299" r:id="rId51"/>
    <p:sldId id="300" r:id="rId52"/>
    <p:sldId id="339" r:id="rId53"/>
    <p:sldId id="301" r:id="rId54"/>
    <p:sldId id="302" r:id="rId55"/>
    <p:sldId id="340" r:id="rId56"/>
    <p:sldId id="303" r:id="rId57"/>
    <p:sldId id="304" r:id="rId58"/>
    <p:sldId id="341" r:id="rId59"/>
    <p:sldId id="305" r:id="rId60"/>
    <p:sldId id="306" r:id="rId61"/>
    <p:sldId id="342" r:id="rId62"/>
    <p:sldId id="307" r:id="rId63"/>
    <p:sldId id="308" r:id="rId64"/>
    <p:sldId id="343" r:id="rId65"/>
    <p:sldId id="309" r:id="rId66"/>
    <p:sldId id="310" r:id="rId67"/>
    <p:sldId id="311" r:id="rId68"/>
    <p:sldId id="312" r:id="rId69"/>
    <p:sldId id="344" r:id="rId70"/>
    <p:sldId id="313" r:id="rId71"/>
    <p:sldId id="314" r:id="rId72"/>
    <p:sldId id="315" r:id="rId73"/>
    <p:sldId id="316" r:id="rId74"/>
    <p:sldId id="317" r:id="rId75"/>
    <p:sldId id="318" r:id="rId76"/>
    <p:sldId id="319" r:id="rId77"/>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horzBarState="maximized">
    <p:restoredLeft sz="15611"/>
    <p:restoredTop sz="94610"/>
  </p:normalViewPr>
  <p:slideViewPr>
    <p:cSldViewPr snapToGrid="0" snapToObjects="1">
      <p:cViewPr varScale="1">
        <p:scale>
          <a:sx n="63" d="100"/>
          <a:sy n="63" d="100"/>
        </p:scale>
        <p:origin x="592" y="48"/>
      </p:cViewPr>
      <p:guideLst/>
    </p:cSldViewPr>
  </p:slideViewPr>
  <p:notesTextViewPr>
    <p:cViewPr>
      <p:scale>
        <a:sx n="1" d="1"/>
        <a:sy n="1" d="1"/>
      </p:scale>
      <p:origin x="0" y="0"/>
    </p:cViewPr>
  </p:notesTextViewPr>
  <p:sorterViewPr>
    <p:cViewPr>
      <p:scale>
        <a:sx n="100" d="100"/>
        <a:sy n="100" d="100"/>
      </p:scale>
      <p:origin x="0" y="-3328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presProps" Target="presProps.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notesMaster" Target="notesMasters/notesMaster1.xml"/><Relationship Id="rId8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viewProps" Target="view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95310644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9</a:t>
            </a:fld>
            <a:endParaRPr lang="en-US"/>
          </a:p>
        </p:txBody>
      </p:sp>
    </p:spTree>
    <p:extLst>
      <p:ext uri="{BB962C8B-B14F-4D97-AF65-F5344CB8AC3E}">
        <p14:creationId xmlns:p14="http://schemas.microsoft.com/office/powerpoint/2010/main" val="10240869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易错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448056"/>
            <a:ext cx="448056" cy="448056"/>
          </a:xfrm>
          <a:prstGeom prst="rect">
            <a:avLst/>
          </a:prstGeom>
        </p:spPr>
      </p:pic>
      <p:sp>
        <p:nvSpPr>
          <p:cNvPr id="4" name="MasterShapeName"/>
          <p:cNvSpPr/>
          <p:nvPr/>
        </p:nvSpPr>
        <p:spPr>
          <a:xfrm>
            <a:off x="1289304" y="438912"/>
            <a:ext cx="9793224" cy="521208"/>
          </a:xfrm>
          <a:prstGeom prst="rect">
            <a:avLst/>
          </a:prstGeom>
          <a:noFill/>
          <a:ln/>
        </p:spPr>
        <p:txBody>
          <a:bodyPr/>
          <a:lstStyle/>
          <a:p>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内容1#df=156a75d57">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448056"/>
            <a:ext cx="448056" cy="448056"/>
          </a:xfrm>
          <a:prstGeom prst="rect">
            <a:avLst/>
          </a:prstGeom>
        </p:spPr>
      </p:pic>
      <p:sp>
        <p:nvSpPr>
          <p:cNvPr id="4" name="MasterShapeName"/>
          <p:cNvSpPr/>
          <p:nvPr/>
        </p:nvSpPr>
        <p:spPr>
          <a:xfrm>
            <a:off x="1289304" y="438912"/>
            <a:ext cx="1618488" cy="521208"/>
          </a:xfrm>
          <a:prstGeom prst="rect">
            <a:avLst/>
          </a:prstGeom>
          <a:noFill/>
          <a:ln/>
        </p:spPr>
        <p:txBody>
          <a:bodyPr wrap="square" lIns="0" tIns="0" rIns="0" bIns="0" rtlCol="0" anchor="ctr"/>
          <a:lstStyle/>
          <a:p>
            <a:pPr algn="l">
              <a:lnSpc>
                <a:spcPct val="100000"/>
              </a:lnSpc>
            </a:pPr>
            <a:r>
              <a:rPr lang="en-US" sz="2800" b="1" i="0" dirty="0">
                <a:solidFill>
                  <a:srgbClr val="000000"/>
                </a:solidFill>
                <a:latin typeface="微软雅黑" pitchFamily="34" charset="0"/>
                <a:ea typeface="微软雅黑" pitchFamily="34" charset="-122"/>
                <a:cs typeface="微软雅黑" pitchFamily="34" charset="-120"/>
              </a:rPr>
              <a:t>基础必刷</a:t>
            </a:r>
            <a:endParaRPr lang="en-US" sz="2800"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内容1#df=7a68b43e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448056"/>
            <a:ext cx="448056" cy="448056"/>
          </a:xfrm>
          <a:prstGeom prst="rect">
            <a:avLst/>
          </a:prstGeom>
        </p:spPr>
      </p:pic>
      <p:sp>
        <p:nvSpPr>
          <p:cNvPr id="4" name="MasterShapeName"/>
          <p:cNvSpPr/>
          <p:nvPr/>
        </p:nvSpPr>
        <p:spPr>
          <a:xfrm>
            <a:off x="1289304" y="438912"/>
            <a:ext cx="1618488" cy="521208"/>
          </a:xfrm>
          <a:prstGeom prst="rect">
            <a:avLst/>
          </a:prstGeom>
          <a:noFill/>
          <a:ln/>
        </p:spPr>
        <p:txBody>
          <a:bodyPr wrap="square" lIns="0" tIns="0" rIns="0" bIns="0" rtlCol="0" anchor="ctr"/>
          <a:lstStyle/>
          <a:p>
            <a:pPr algn="l">
              <a:lnSpc>
                <a:spcPct val="100000"/>
              </a:lnSpc>
            </a:pPr>
            <a:r>
              <a:rPr lang="en-US" sz="2800" b="1" i="0" dirty="0">
                <a:solidFill>
                  <a:srgbClr val="000000"/>
                </a:solidFill>
                <a:latin typeface="微软雅黑" pitchFamily="34" charset="0"/>
                <a:ea typeface="微软雅黑" pitchFamily="34" charset="-122"/>
                <a:cs typeface="微软雅黑" pitchFamily="34" charset="-120"/>
              </a:rPr>
              <a:t>素养能力</a:t>
            </a:r>
            <a:endParaRPr lang="en-US" sz="2800"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内容2#df=a50666894">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484632"/>
            <a:ext cx="438912" cy="438912"/>
          </a:xfrm>
          <a:prstGeom prst="rect">
            <a:avLst/>
          </a:prstGeom>
        </p:spPr>
      </p:pic>
      <p:sp>
        <p:nvSpPr>
          <p:cNvPr id="4" name="MasterShapeName"/>
          <p:cNvSpPr/>
          <p:nvPr/>
        </p:nvSpPr>
        <p:spPr>
          <a:xfrm>
            <a:off x="1289304" y="493776"/>
            <a:ext cx="9793224" cy="521208"/>
          </a:xfrm>
          <a:prstGeom prst="rect">
            <a:avLst/>
          </a:prstGeom>
          <a:noFill/>
          <a:ln/>
        </p:spPr>
        <p:txBody>
          <a:bodyPr wrap="square" lIns="0" tIns="0" rIns="0" bIns="0" rtlCol="0" anchor="t"/>
          <a:lstStyle/>
          <a:p>
            <a:pPr algn="l">
              <a:lnSpc>
                <a:spcPct val="100000"/>
              </a:lnSpc>
            </a:pPr>
            <a:r>
              <a:rPr lang="en-US" sz="2800" b="1" i="0" dirty="0">
                <a:solidFill>
                  <a:srgbClr val="649224"/>
                </a:solidFill>
                <a:latin typeface="SimHei" pitchFamily="34" charset="0"/>
                <a:ea typeface="SimHei" pitchFamily="34" charset="-122"/>
                <a:cs typeface="SimHei" pitchFamily="34" charset="-120"/>
              </a:rPr>
              <a:t>知识点1 合金</a:t>
            </a:r>
            <a:endParaRPr lang="en-US" sz="2800"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内容2#df=d2e1bab67">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484632"/>
            <a:ext cx="438912" cy="438912"/>
          </a:xfrm>
          <a:prstGeom prst="rect">
            <a:avLst/>
          </a:prstGeom>
        </p:spPr>
      </p:pic>
      <p:sp>
        <p:nvSpPr>
          <p:cNvPr id="4" name="MasterShapeName"/>
          <p:cNvSpPr/>
          <p:nvPr/>
        </p:nvSpPr>
        <p:spPr>
          <a:xfrm>
            <a:off x="1289304" y="493776"/>
            <a:ext cx="9793224" cy="521208"/>
          </a:xfrm>
          <a:prstGeom prst="rect">
            <a:avLst/>
          </a:prstGeom>
          <a:noFill/>
          <a:ln/>
        </p:spPr>
        <p:txBody>
          <a:bodyPr wrap="square" lIns="0" tIns="0" rIns="0" bIns="0" rtlCol="0" anchor="t"/>
          <a:lstStyle/>
          <a:p>
            <a:pPr algn="l">
              <a:lnSpc>
                <a:spcPct val="100000"/>
              </a:lnSpc>
            </a:pPr>
            <a:r>
              <a:rPr lang="en-US" sz="2800" b="1" i="0" dirty="0">
                <a:solidFill>
                  <a:srgbClr val="649224"/>
                </a:solidFill>
                <a:latin typeface="SimHei" pitchFamily="34" charset="0"/>
                <a:ea typeface="SimHei" pitchFamily="34" charset="-122"/>
                <a:cs typeface="SimHei" pitchFamily="34" charset="-120"/>
              </a:rPr>
              <a:t>知识点2 铁合金</a:t>
            </a:r>
            <a:endParaRPr lang="en-US" sz="2800"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内容2#df=acd725254">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484632"/>
            <a:ext cx="438912" cy="438912"/>
          </a:xfrm>
          <a:prstGeom prst="rect">
            <a:avLst/>
          </a:prstGeom>
        </p:spPr>
      </p:pic>
      <p:sp>
        <p:nvSpPr>
          <p:cNvPr id="4" name="MasterShapeName"/>
          <p:cNvSpPr/>
          <p:nvPr/>
        </p:nvSpPr>
        <p:spPr>
          <a:xfrm>
            <a:off x="1289304" y="493776"/>
            <a:ext cx="9793224" cy="521208"/>
          </a:xfrm>
          <a:prstGeom prst="rect">
            <a:avLst/>
          </a:prstGeom>
          <a:noFill/>
          <a:ln/>
        </p:spPr>
        <p:txBody>
          <a:bodyPr wrap="square" lIns="0" tIns="0" rIns="0" bIns="0" rtlCol="0" anchor="t"/>
          <a:lstStyle/>
          <a:p>
            <a:pPr algn="l">
              <a:lnSpc>
                <a:spcPct val="100000"/>
              </a:lnSpc>
            </a:pPr>
            <a:r>
              <a:rPr lang="en-US" sz="2800" b="1" i="0" dirty="0">
                <a:solidFill>
                  <a:srgbClr val="649224"/>
                </a:solidFill>
                <a:latin typeface="SimHei" pitchFamily="34" charset="0"/>
                <a:ea typeface="SimHei" pitchFamily="34" charset="-122"/>
                <a:cs typeface="SimHei" pitchFamily="34" charset="-120"/>
              </a:rPr>
              <a:t>知识点3 铝和铝合金</a:t>
            </a:r>
            <a:endParaRPr lang="en-US" sz="2800"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内容2#df=cc32bba1e">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484632"/>
            <a:ext cx="438912" cy="438912"/>
          </a:xfrm>
          <a:prstGeom prst="rect">
            <a:avLst/>
          </a:prstGeom>
        </p:spPr>
      </p:pic>
      <p:sp>
        <p:nvSpPr>
          <p:cNvPr id="4" name="MasterShapeName"/>
          <p:cNvSpPr/>
          <p:nvPr/>
        </p:nvSpPr>
        <p:spPr>
          <a:xfrm>
            <a:off x="1289304" y="493776"/>
            <a:ext cx="9793224" cy="521208"/>
          </a:xfrm>
          <a:prstGeom prst="rect">
            <a:avLst/>
          </a:prstGeom>
          <a:noFill/>
          <a:ln/>
        </p:spPr>
        <p:txBody>
          <a:bodyPr wrap="square" lIns="0" tIns="0" rIns="0" bIns="0" rtlCol="0" anchor="t"/>
          <a:lstStyle/>
          <a:p>
            <a:pPr algn="l">
              <a:lnSpc>
                <a:spcPct val="100000"/>
              </a:lnSpc>
            </a:pPr>
            <a:r>
              <a:rPr lang="en-US" sz="2800" b="1" i="0" dirty="0">
                <a:solidFill>
                  <a:srgbClr val="649224"/>
                </a:solidFill>
                <a:latin typeface="SimHei" pitchFamily="34" charset="0"/>
                <a:ea typeface="SimHei" pitchFamily="34" charset="-122"/>
                <a:cs typeface="SimHei" pitchFamily="34" charset="-120"/>
              </a:rPr>
              <a:t>知识点4 新型合金</a:t>
            </a:r>
            <a:endParaRPr lang="en-US" sz="2800" dirty="0"/>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内容2#df=3c8ddfaaa">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484632"/>
            <a:ext cx="438912" cy="438912"/>
          </a:xfrm>
          <a:prstGeom prst="rect">
            <a:avLst/>
          </a:prstGeom>
        </p:spPr>
      </p:pic>
      <p:sp>
        <p:nvSpPr>
          <p:cNvPr id="4" name="MasterShapeName"/>
          <p:cNvSpPr/>
          <p:nvPr/>
        </p:nvSpPr>
        <p:spPr>
          <a:xfrm>
            <a:off x="1289304" y="493776"/>
            <a:ext cx="9793224" cy="521208"/>
          </a:xfrm>
          <a:prstGeom prst="rect">
            <a:avLst/>
          </a:prstGeom>
          <a:noFill/>
          <a:ln/>
        </p:spPr>
        <p:txBody>
          <a:bodyPr wrap="square" lIns="0" tIns="0" rIns="0" bIns="0" rtlCol="0" anchor="t"/>
          <a:lstStyle/>
          <a:p>
            <a:pPr algn="l">
              <a:lnSpc>
                <a:spcPct val="100000"/>
              </a:lnSpc>
            </a:pPr>
            <a:r>
              <a:rPr lang="en-US" sz="2800" b="1" i="0" dirty="0">
                <a:solidFill>
                  <a:srgbClr val="649224"/>
                </a:solidFill>
                <a:latin typeface="SimHei" pitchFamily="34" charset="0"/>
                <a:ea typeface="SimHei" pitchFamily="34" charset="-122"/>
                <a:cs typeface="SimHei" pitchFamily="34" charset="-120"/>
              </a:rPr>
              <a:t>知识点5 物质的量在化学方程式计算中的应用</a:t>
            </a:r>
            <a:endParaRPr lang="en-US" sz="2800" dirty="0"/>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内容2#df=20ab939a4">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484632"/>
            <a:ext cx="438912" cy="438912"/>
          </a:xfrm>
          <a:prstGeom prst="rect">
            <a:avLst/>
          </a:prstGeom>
        </p:spPr>
      </p:pic>
      <p:sp>
        <p:nvSpPr>
          <p:cNvPr id="4" name="MasterShapeName"/>
          <p:cNvSpPr/>
          <p:nvPr/>
        </p:nvSpPr>
        <p:spPr>
          <a:xfrm>
            <a:off x="1289304" y="493776"/>
            <a:ext cx="9793224" cy="521208"/>
          </a:xfrm>
          <a:prstGeom prst="rect">
            <a:avLst/>
          </a:prstGeom>
          <a:noFill/>
          <a:ln/>
        </p:spPr>
        <p:txBody>
          <a:bodyPr wrap="square" lIns="0" tIns="0" rIns="0" bIns="0" rtlCol="0" anchor="t"/>
          <a:lstStyle/>
          <a:p>
            <a:pPr algn="l">
              <a:lnSpc>
                <a:spcPct val="100000"/>
              </a:lnSpc>
            </a:pPr>
            <a:r>
              <a:rPr lang="en-US" sz="2800" b="1" i="0" dirty="0">
                <a:solidFill>
                  <a:srgbClr val="649224"/>
                </a:solidFill>
                <a:latin typeface="SimHei" pitchFamily="34" charset="0"/>
                <a:ea typeface="SimHei" pitchFamily="34" charset="-122"/>
                <a:cs typeface="SimHei" pitchFamily="34" charset="-120"/>
              </a:rPr>
              <a:t>题型1 铁合金、金属材料</a:t>
            </a:r>
            <a:endParaRPr lang="en-US" sz="280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chemistry#pid=67b6a13d3b01d9be917fdd09#tid=67bee76dc80b4c0009b58330#sourcefrom=">
    <p:spTree>
      <p:nvGrpSpPr>
        <p:cNvPr id="1" name=""/>
        <p:cNvGrpSpPr/>
        <p:nvPr/>
      </p:nvGrpSpPr>
      <p:grpSpPr>
        <a:xfrm>
          <a:off x="0" y="0"/>
          <a:ext cx="0" cy="0"/>
          <a:chOff x="0" y="0"/>
          <a:chExt cx="0" cy="0"/>
        </a:xfrm>
      </p:grpSpPr>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内容2#df=68a2c3703">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484632"/>
            <a:ext cx="438912" cy="438912"/>
          </a:xfrm>
          <a:prstGeom prst="rect">
            <a:avLst/>
          </a:prstGeom>
        </p:spPr>
      </p:pic>
      <p:sp>
        <p:nvSpPr>
          <p:cNvPr id="4" name="MasterShapeName"/>
          <p:cNvSpPr/>
          <p:nvPr/>
        </p:nvSpPr>
        <p:spPr>
          <a:xfrm>
            <a:off x="1289304" y="493776"/>
            <a:ext cx="9793224" cy="521208"/>
          </a:xfrm>
          <a:prstGeom prst="rect">
            <a:avLst/>
          </a:prstGeom>
          <a:noFill/>
          <a:ln/>
        </p:spPr>
        <p:txBody>
          <a:bodyPr wrap="square" lIns="0" tIns="0" rIns="0" bIns="0" rtlCol="0" anchor="t"/>
          <a:lstStyle/>
          <a:p>
            <a:pPr algn="l">
              <a:lnSpc>
                <a:spcPct val="100000"/>
              </a:lnSpc>
            </a:pPr>
            <a:r>
              <a:rPr lang="en-US" sz="2800" b="1" i="0" dirty="0">
                <a:solidFill>
                  <a:srgbClr val="649224"/>
                </a:solidFill>
                <a:latin typeface="SimHei" pitchFamily="34" charset="0"/>
                <a:ea typeface="SimHei" pitchFamily="34" charset="-122"/>
                <a:cs typeface="SimHei" pitchFamily="34" charset="-120"/>
              </a:rPr>
              <a:t>题型2 铝及其化合物的性质</a:t>
            </a:r>
            <a:endParaRPr lang="en-US" sz="2800" dirty="0"/>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内容2#df=0e68d35b9">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484632"/>
            <a:ext cx="438912" cy="438912"/>
          </a:xfrm>
          <a:prstGeom prst="rect">
            <a:avLst/>
          </a:prstGeom>
        </p:spPr>
      </p:pic>
      <p:sp>
        <p:nvSpPr>
          <p:cNvPr id="4" name="MasterShapeName"/>
          <p:cNvSpPr/>
          <p:nvPr/>
        </p:nvSpPr>
        <p:spPr>
          <a:xfrm>
            <a:off x="1289304" y="493776"/>
            <a:ext cx="9793224" cy="521208"/>
          </a:xfrm>
          <a:prstGeom prst="rect">
            <a:avLst/>
          </a:prstGeom>
          <a:noFill/>
          <a:ln/>
        </p:spPr>
        <p:txBody>
          <a:bodyPr wrap="square" lIns="0" tIns="0" rIns="0" bIns="0" rtlCol="0" anchor="t"/>
          <a:lstStyle/>
          <a:p>
            <a:pPr algn="l">
              <a:lnSpc>
                <a:spcPct val="100000"/>
              </a:lnSpc>
            </a:pPr>
            <a:r>
              <a:rPr lang="en-US" sz="2800" b="1" i="0" dirty="0">
                <a:solidFill>
                  <a:srgbClr val="649224"/>
                </a:solidFill>
                <a:latin typeface="SimHei" pitchFamily="34" charset="0"/>
                <a:ea typeface="SimHei" pitchFamily="34" charset="-122"/>
                <a:cs typeface="SimHei" pitchFamily="34" charset="-120"/>
              </a:rPr>
              <a:t>题型3 物质的量应用于化学方程式的计算</a:t>
            </a:r>
            <a:endParaRPr lang="en-US" sz="2800"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8668512" y="4709160"/>
            <a:ext cx="1764792" cy="557784"/>
          </a:xfrm>
          <a:prstGeom prst="rect">
            <a:avLst/>
          </a:prstGeom>
          <a:noFill/>
          <a:ln/>
        </p:spPr>
        <p:txBody>
          <a:bodyPr wrap="square" lIns="0" tIns="0" rIns="0" bIns="0" rtlCol="0" anchor="ctr"/>
          <a:lstStyle/>
          <a:p>
            <a:pPr algn="ctr"/>
            <a:r>
              <a:rPr lang="en-US" sz="2400" b="1" i="0" dirty="0">
                <a:solidFill>
                  <a:srgbClr val="639319"/>
                </a:solidFill>
                <a:latin typeface="微软雅黑" pitchFamily="34" charset="0"/>
                <a:ea typeface="微软雅黑" pitchFamily="34" charset="-122"/>
                <a:cs typeface="微软雅黑" pitchFamily="34" charset="-120"/>
              </a:rPr>
              <a:t>化 学</a:t>
            </a:r>
            <a:endParaRPr lang="en-US" sz="24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标题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标题2">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99616" y="5550408"/>
            <a:ext cx="1618488" cy="256032"/>
          </a:xfrm>
          <a:prstGeom prst="rect">
            <a:avLst/>
          </a:prstGeom>
          <a:noFill/>
          <a:ln/>
        </p:spPr>
        <p:txBody>
          <a:bodyPr/>
          <a:lstStyle/>
          <a:p>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448056"/>
            <a:ext cx="448056" cy="448056"/>
          </a:xfrm>
          <a:prstGeom prst="rect">
            <a:avLst/>
          </a:prstGeom>
        </p:spPr>
      </p:pic>
      <p:sp>
        <p:nvSpPr>
          <p:cNvPr id="4" name="MasterShapeName"/>
          <p:cNvSpPr/>
          <p:nvPr/>
        </p:nvSpPr>
        <p:spPr>
          <a:xfrm>
            <a:off x="1289304" y="438912"/>
            <a:ext cx="1618488" cy="521208"/>
          </a:xfrm>
          <a:prstGeom prst="rect">
            <a:avLst/>
          </a:prstGeom>
          <a:noFill/>
          <a:ln/>
        </p:spPr>
        <p:txBody>
          <a:bodyPr/>
          <a:lstStyle/>
          <a:p>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内容2">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484632"/>
            <a:ext cx="438912" cy="438912"/>
          </a:xfrm>
          <a:prstGeom prst="rect">
            <a:avLst/>
          </a:prstGeom>
        </p:spPr>
      </p:pic>
      <p:sp>
        <p:nvSpPr>
          <p:cNvPr id="4" name="MasterShapeName"/>
          <p:cNvSpPr/>
          <p:nvPr/>
        </p:nvSpPr>
        <p:spPr>
          <a:xfrm>
            <a:off x="1289304" y="493776"/>
            <a:ext cx="9793224" cy="521208"/>
          </a:xfrm>
          <a:prstGeom prst="rect">
            <a:avLst/>
          </a:prstGeom>
          <a:noFill/>
          <a:ln/>
        </p:spPr>
        <p:txBody>
          <a:bodyPr/>
          <a:lstStyle/>
          <a:p>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8" r:id="rId20"/>
    <p:sldLayoutId id="2147483669" r:id="rId21"/>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0.xml"/><Relationship Id="rId1" Type="http://schemas.openxmlformats.org/officeDocument/2006/relationships/slideLayout" Target="../slideLayouts/slideLayout17.xml"/></Relationships>
</file>

<file path=ppt/slides/_rels/slide11.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1.xml"/><Relationship Id="rId1" Type="http://schemas.openxmlformats.org/officeDocument/2006/relationships/slideLayout" Target="../slideLayouts/slideLayout18.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8.xml"/></Relationships>
</file>

<file path=ppt/slides/_rels/slide13.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3.xml"/><Relationship Id="rId1" Type="http://schemas.openxmlformats.org/officeDocument/2006/relationships/slideLayout" Target="../slideLayouts/slideLayout18.xml"/></Relationships>
</file>

<file path=ppt/slides/_rels/slide1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5.xml"/><Relationship Id="rId1" Type="http://schemas.openxmlformats.org/officeDocument/2006/relationships/slideLayout" Target="../slideLayouts/slideLayout19.xml"/></Relationships>
</file>

<file path=ppt/slides/_rels/slide16.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6.xml"/><Relationship Id="rId1" Type="http://schemas.openxmlformats.org/officeDocument/2006/relationships/slideLayout" Target="../slideLayouts/slideLayout19.xml"/></Relationships>
</file>

<file path=ppt/slides/_rels/slide17.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7.xml"/><Relationship Id="rId1" Type="http://schemas.openxmlformats.org/officeDocument/2006/relationships/slideLayout" Target="../slideLayouts/slideLayout20.xml"/></Relationships>
</file>

<file path=ppt/slides/_rels/slide18.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8.xml"/><Relationship Id="rId1" Type="http://schemas.openxmlformats.org/officeDocument/2006/relationships/slideLayout" Target="../slideLayouts/slideLayout20.xml"/></Relationships>
</file>

<file path=ppt/slides/_rels/slide19.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9.xml"/><Relationship Id="rId1" Type="http://schemas.openxmlformats.org/officeDocument/2006/relationships/slideLayout" Target="../slideLayouts/slideLayout21.xml"/><Relationship Id="rId5" Type="http://schemas.openxmlformats.org/officeDocument/2006/relationships/image" Target="../media/image27.png"/><Relationship Id="rId4" Type="http://schemas.openxmlformats.org/officeDocument/2006/relationships/image" Target="../media/image26.png"/></Relationships>
</file>

<file path=ppt/slides/_rels/slide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20.xml"/><Relationship Id="rId1" Type="http://schemas.openxmlformats.org/officeDocument/2006/relationships/slideLayout" Target="../slideLayouts/slideLayout21.xml"/></Relationships>
</file>

<file path=ppt/slides/_rels/slide21.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21.xml"/><Relationship Id="rId1" Type="http://schemas.openxmlformats.org/officeDocument/2006/relationships/slideLayout" Target="../slideLayouts/slideLayout21.xml"/></Relationships>
</file>

<file path=ppt/slides/_rels/slide22.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22.xml"/><Relationship Id="rId1" Type="http://schemas.openxmlformats.org/officeDocument/2006/relationships/slideLayout" Target="../slideLayouts/slideLayout21.xml"/></Relationships>
</file>

<file path=ppt/slides/_rels/slide2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3.xml"/><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26.xml"/><Relationship Id="rId1" Type="http://schemas.openxmlformats.org/officeDocument/2006/relationships/slideLayout" Target="../slideLayouts/slideLayout12.xml"/><Relationship Id="rId4" Type="http://schemas.openxmlformats.org/officeDocument/2006/relationships/image" Target="../media/image32.png"/></Relationships>
</file>

<file path=ppt/slides/_rels/slide29.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27.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4.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28.xml"/><Relationship Id="rId1" Type="http://schemas.openxmlformats.org/officeDocument/2006/relationships/slideLayout" Target="../slideLayouts/slideLayout1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7.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32.xml"/><Relationship Id="rId1" Type="http://schemas.openxmlformats.org/officeDocument/2006/relationships/slideLayout" Target="../slideLayouts/slideLayout12.xml"/><Relationship Id="rId5" Type="http://schemas.openxmlformats.org/officeDocument/2006/relationships/image" Target="../media/image37.png"/><Relationship Id="rId4" Type="http://schemas.openxmlformats.org/officeDocument/2006/relationships/image" Target="../media/image36.png"/></Relationships>
</file>

<file path=ppt/slides/_rels/slide38.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33.xml"/><Relationship Id="rId1" Type="http://schemas.openxmlformats.org/officeDocument/2006/relationships/slideLayout" Target="../slideLayouts/slideLayout1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4.xml"/><Relationship Id="rId1" Type="http://schemas.openxmlformats.org/officeDocument/2006/relationships/slideLayout" Target="../slideLayouts/slideLayout15.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2.xml"/></Relationships>
</file>

<file path=ppt/slides/_rels/slide41.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35.xml"/><Relationship Id="rId1" Type="http://schemas.openxmlformats.org/officeDocument/2006/relationships/slideLayout" Target="../slideLayouts/slideLayout12.xml"/><Relationship Id="rId4" Type="http://schemas.openxmlformats.org/officeDocument/2006/relationships/image" Target="../media/image40.png"/></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1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12.xml"/></Relationships>
</file>

<file path=ppt/slides/_rels/slide44.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38.xml"/><Relationship Id="rId1" Type="http://schemas.openxmlformats.org/officeDocument/2006/relationships/slideLayout" Target="../slideLayouts/slideLayout12.xml"/></Relationships>
</file>

<file path=ppt/slides/_rels/slide45.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39.xml"/><Relationship Id="rId1" Type="http://schemas.openxmlformats.org/officeDocument/2006/relationships/slideLayout" Target="../slideLayouts/slideLayout12.xml"/><Relationship Id="rId4" Type="http://schemas.openxmlformats.org/officeDocument/2006/relationships/image" Target="../media/image43.png"/></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7.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40.xml"/><Relationship Id="rId1" Type="http://schemas.openxmlformats.org/officeDocument/2006/relationships/slideLayout" Target="../slideLayouts/slideLayout12.xml"/><Relationship Id="rId5" Type="http://schemas.openxmlformats.org/officeDocument/2006/relationships/image" Target="../media/image46.png"/><Relationship Id="rId4" Type="http://schemas.openxmlformats.org/officeDocument/2006/relationships/image" Target="../media/image45.png"/></Relationships>
</file>

<file path=ppt/slides/_rels/slide48.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41.xml"/><Relationship Id="rId1" Type="http://schemas.openxmlformats.org/officeDocument/2006/relationships/slideLayout" Target="../slideLayouts/slideLayout12.xml"/><Relationship Id="rId6" Type="http://schemas.openxmlformats.org/officeDocument/2006/relationships/image" Target="../media/image50.png"/><Relationship Id="rId5" Type="http://schemas.openxmlformats.org/officeDocument/2006/relationships/image" Target="../media/image49.png"/><Relationship Id="rId4" Type="http://schemas.openxmlformats.org/officeDocument/2006/relationships/image" Target="../media/image48.png"/></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5.xml"/><Relationship Id="rId1" Type="http://schemas.openxmlformats.org/officeDocument/2006/relationships/slideLayout" Target="../slideLayouts/slideLayout16.xml"/></Relationships>
</file>

<file path=ppt/slides/_rels/slide50.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notesSlide" Target="../notesSlides/notesSlide42.xml"/><Relationship Id="rId1" Type="http://schemas.openxmlformats.org/officeDocument/2006/relationships/slideLayout" Target="../slideLayouts/slideLayout12.xml"/><Relationship Id="rId5" Type="http://schemas.openxmlformats.org/officeDocument/2006/relationships/image" Target="../media/image53.png"/><Relationship Id="rId4" Type="http://schemas.openxmlformats.org/officeDocument/2006/relationships/image" Target="../media/image52.png"/></Relationships>
</file>

<file path=ppt/slides/_rels/slide51.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notesSlide" Target="../notesSlides/notesSlide43.xml"/><Relationship Id="rId1" Type="http://schemas.openxmlformats.org/officeDocument/2006/relationships/slideLayout" Target="../slideLayouts/slideLayout12.xml"/><Relationship Id="rId4" Type="http://schemas.openxmlformats.org/officeDocument/2006/relationships/image" Target="../media/image55.png"/></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3.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notesSlide" Target="../notesSlides/notesSlide44.xml"/><Relationship Id="rId1" Type="http://schemas.openxmlformats.org/officeDocument/2006/relationships/slideLayout" Target="../slideLayouts/slideLayout13.xml"/></Relationships>
</file>

<file path=ppt/slides/_rels/slide54.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notesSlide" Target="../notesSlides/notesSlide45.xml"/><Relationship Id="rId1" Type="http://schemas.openxmlformats.org/officeDocument/2006/relationships/slideLayout" Target="../slideLayouts/slideLayout13.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6.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notesSlide" Target="../notesSlides/notesSlide46.xml"/><Relationship Id="rId1" Type="http://schemas.openxmlformats.org/officeDocument/2006/relationships/slideLayout" Target="../slideLayouts/slideLayout13.xml"/><Relationship Id="rId5" Type="http://schemas.openxmlformats.org/officeDocument/2006/relationships/image" Target="../media/image60.png"/><Relationship Id="rId4" Type="http://schemas.openxmlformats.org/officeDocument/2006/relationships/image" Target="../media/image59.png"/></Relationships>
</file>

<file path=ppt/slides/_rels/slide57.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notesSlide" Target="../notesSlides/notesSlide47.xml"/><Relationship Id="rId1" Type="http://schemas.openxmlformats.org/officeDocument/2006/relationships/slideLayout" Target="../slideLayouts/slideLayout13.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9.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notesSlide" Target="../notesSlides/notesSlide48.xml"/><Relationship Id="rId1" Type="http://schemas.openxmlformats.org/officeDocument/2006/relationships/slideLayout" Target="../slideLayouts/slideLayout13.xml"/><Relationship Id="rId6" Type="http://schemas.openxmlformats.org/officeDocument/2006/relationships/image" Target="../media/image65.png"/><Relationship Id="rId5" Type="http://schemas.openxmlformats.org/officeDocument/2006/relationships/image" Target="../media/image64.png"/><Relationship Id="rId4" Type="http://schemas.openxmlformats.org/officeDocument/2006/relationships/image" Target="../media/image63.png"/></Relationships>
</file>

<file path=ppt/slides/_rels/slide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6.xml"/><Relationship Id="rId1" Type="http://schemas.openxmlformats.org/officeDocument/2006/relationships/slideLayout" Target="../slideLayouts/slideLayout16.xml"/><Relationship Id="rId5" Type="http://schemas.openxmlformats.org/officeDocument/2006/relationships/image" Target="../media/image14.png"/><Relationship Id="rId4" Type="http://schemas.openxmlformats.org/officeDocument/2006/relationships/image" Target="../media/image13.png"/></Relationships>
</file>

<file path=ppt/slides/_rels/slide60.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notesSlide" Target="../notesSlides/notesSlide49.xml"/><Relationship Id="rId1" Type="http://schemas.openxmlformats.org/officeDocument/2006/relationships/slideLayout" Target="../slideLayouts/slideLayout13.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2.xml.rels><?xml version="1.0" encoding="UTF-8" standalone="yes"?>
<Relationships xmlns="http://schemas.openxmlformats.org/package/2006/relationships"><Relationship Id="rId3" Type="http://schemas.openxmlformats.org/officeDocument/2006/relationships/image" Target="../media/image67.png"/><Relationship Id="rId2" Type="http://schemas.openxmlformats.org/officeDocument/2006/relationships/notesSlide" Target="../notesSlides/notesSlide50.xml"/><Relationship Id="rId1" Type="http://schemas.openxmlformats.org/officeDocument/2006/relationships/slideLayout" Target="../slideLayouts/slideLayout13.xml"/><Relationship Id="rId4" Type="http://schemas.openxmlformats.org/officeDocument/2006/relationships/image" Target="../media/image68.png"/></Relationships>
</file>

<file path=ppt/slides/_rels/slide63.xml.rels><?xml version="1.0" encoding="UTF-8" standalone="yes"?>
<Relationships xmlns="http://schemas.openxmlformats.org/package/2006/relationships"><Relationship Id="rId3" Type="http://schemas.openxmlformats.org/officeDocument/2006/relationships/image" Target="../media/image69.png"/><Relationship Id="rId2" Type="http://schemas.openxmlformats.org/officeDocument/2006/relationships/notesSlide" Target="../notesSlides/notesSlide51.xml"/><Relationship Id="rId1" Type="http://schemas.openxmlformats.org/officeDocument/2006/relationships/slideLayout" Target="../slideLayouts/slideLayout13.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5.xml.rels><?xml version="1.0" encoding="UTF-8" standalone="yes"?>
<Relationships xmlns="http://schemas.openxmlformats.org/package/2006/relationships"><Relationship Id="rId3" Type="http://schemas.openxmlformats.org/officeDocument/2006/relationships/image" Target="../media/image70.png"/><Relationship Id="rId2" Type="http://schemas.openxmlformats.org/officeDocument/2006/relationships/notesSlide" Target="../notesSlides/notesSlide52.xml"/><Relationship Id="rId1" Type="http://schemas.openxmlformats.org/officeDocument/2006/relationships/slideLayout" Target="../slideLayouts/slideLayout13.xml"/><Relationship Id="rId5" Type="http://schemas.openxmlformats.org/officeDocument/2006/relationships/image" Target="../media/image72.png"/><Relationship Id="rId4" Type="http://schemas.openxmlformats.org/officeDocument/2006/relationships/image" Target="../media/image71.png"/></Relationships>
</file>

<file path=ppt/slides/_rels/slide66.xml.rels><?xml version="1.0" encoding="UTF-8" standalone="yes"?>
<Relationships xmlns="http://schemas.openxmlformats.org/package/2006/relationships"><Relationship Id="rId3" Type="http://schemas.openxmlformats.org/officeDocument/2006/relationships/image" Target="../media/image73.png"/><Relationship Id="rId2" Type="http://schemas.openxmlformats.org/officeDocument/2006/relationships/notesSlide" Target="../notesSlides/notesSlide53.xml"/><Relationship Id="rId1" Type="http://schemas.openxmlformats.org/officeDocument/2006/relationships/slideLayout" Target="../slideLayouts/slideLayout13.xml"/><Relationship Id="rId4" Type="http://schemas.openxmlformats.org/officeDocument/2006/relationships/image" Target="../media/image74.png"/></Relationships>
</file>

<file path=ppt/slides/_rels/slide67.xml.rels><?xml version="1.0" encoding="UTF-8" standalone="yes"?>
<Relationships xmlns="http://schemas.openxmlformats.org/package/2006/relationships"><Relationship Id="rId3" Type="http://schemas.openxmlformats.org/officeDocument/2006/relationships/image" Target="../media/image75.png"/><Relationship Id="rId2" Type="http://schemas.openxmlformats.org/officeDocument/2006/relationships/notesSlide" Target="../notesSlides/notesSlide54.xml"/><Relationship Id="rId1" Type="http://schemas.openxmlformats.org/officeDocument/2006/relationships/slideLayout" Target="../slideLayouts/slideLayout13.xml"/><Relationship Id="rId5" Type="http://schemas.openxmlformats.org/officeDocument/2006/relationships/image" Target="../media/image77.png"/><Relationship Id="rId4" Type="http://schemas.openxmlformats.org/officeDocument/2006/relationships/image" Target="../media/image76.png"/></Relationships>
</file>

<file path=ppt/slides/_rels/slide68.xml.rels><?xml version="1.0" encoding="UTF-8" standalone="yes"?>
<Relationships xmlns="http://schemas.openxmlformats.org/package/2006/relationships"><Relationship Id="rId3" Type="http://schemas.openxmlformats.org/officeDocument/2006/relationships/image" Target="../media/image78.png"/><Relationship Id="rId2" Type="http://schemas.openxmlformats.org/officeDocument/2006/relationships/notesSlide" Target="../notesSlides/notesSlide55.xml"/><Relationship Id="rId1" Type="http://schemas.openxmlformats.org/officeDocument/2006/relationships/slideLayout" Target="../slideLayouts/slideLayout13.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7.xml"/><Relationship Id="rId1" Type="http://schemas.openxmlformats.org/officeDocument/2006/relationships/slideLayout" Target="../slideLayouts/slideLayout16.xml"/></Relationships>
</file>

<file path=ppt/slides/_rels/slide70.xml.rels><?xml version="1.0" encoding="UTF-8" standalone="yes"?>
<Relationships xmlns="http://schemas.openxmlformats.org/package/2006/relationships"><Relationship Id="rId3" Type="http://schemas.openxmlformats.org/officeDocument/2006/relationships/image" Target="../media/image79.png"/><Relationship Id="rId2" Type="http://schemas.openxmlformats.org/officeDocument/2006/relationships/notesSlide" Target="../notesSlides/notesSlide56.xml"/><Relationship Id="rId1" Type="http://schemas.openxmlformats.org/officeDocument/2006/relationships/slideLayout" Target="../slideLayouts/slideLayout13.xml"/><Relationship Id="rId6" Type="http://schemas.openxmlformats.org/officeDocument/2006/relationships/image" Target="../media/image82.png"/><Relationship Id="rId5" Type="http://schemas.openxmlformats.org/officeDocument/2006/relationships/image" Target="../media/image81.png"/><Relationship Id="rId4" Type="http://schemas.openxmlformats.org/officeDocument/2006/relationships/image" Target="../media/image80.png"/></Relationships>
</file>

<file path=ppt/slides/_rels/slide71.xml.rels><?xml version="1.0" encoding="UTF-8" standalone="yes"?>
<Relationships xmlns="http://schemas.openxmlformats.org/package/2006/relationships"><Relationship Id="rId3" Type="http://schemas.openxmlformats.org/officeDocument/2006/relationships/image" Target="../media/image83.png"/><Relationship Id="rId2" Type="http://schemas.openxmlformats.org/officeDocument/2006/relationships/notesSlide" Target="../notesSlides/notesSlide57.xml"/><Relationship Id="rId1" Type="http://schemas.openxmlformats.org/officeDocument/2006/relationships/slideLayout" Target="../slideLayouts/slideLayout13.xml"/><Relationship Id="rId6" Type="http://schemas.openxmlformats.org/officeDocument/2006/relationships/image" Target="../media/image86.png"/><Relationship Id="rId5" Type="http://schemas.openxmlformats.org/officeDocument/2006/relationships/image" Target="../media/image85.png"/><Relationship Id="rId4" Type="http://schemas.openxmlformats.org/officeDocument/2006/relationships/image" Target="../media/image84.png"/></Relationships>
</file>

<file path=ppt/slides/_rels/slide72.xml.rels><?xml version="1.0" encoding="UTF-8" standalone="yes"?>
<Relationships xmlns="http://schemas.openxmlformats.org/package/2006/relationships"><Relationship Id="rId3" Type="http://schemas.openxmlformats.org/officeDocument/2006/relationships/image" Target="../media/image87.png"/><Relationship Id="rId7" Type="http://schemas.openxmlformats.org/officeDocument/2006/relationships/image" Target="../media/image91.png"/><Relationship Id="rId2" Type="http://schemas.openxmlformats.org/officeDocument/2006/relationships/notesSlide" Target="../notesSlides/notesSlide58.xml"/><Relationship Id="rId1" Type="http://schemas.openxmlformats.org/officeDocument/2006/relationships/slideLayout" Target="../slideLayouts/slideLayout13.xml"/><Relationship Id="rId6" Type="http://schemas.openxmlformats.org/officeDocument/2006/relationships/image" Target="../media/image90.png"/><Relationship Id="rId5" Type="http://schemas.openxmlformats.org/officeDocument/2006/relationships/image" Target="../media/image89.png"/><Relationship Id="rId4" Type="http://schemas.openxmlformats.org/officeDocument/2006/relationships/image" Target="../media/image88.png"/></Relationships>
</file>

<file path=ppt/slides/_rels/slide73.xml.rels><?xml version="1.0" encoding="UTF-8" standalone="yes"?>
<Relationships xmlns="http://schemas.openxmlformats.org/package/2006/relationships"><Relationship Id="rId3" Type="http://schemas.openxmlformats.org/officeDocument/2006/relationships/image" Target="../media/image92.png"/><Relationship Id="rId2" Type="http://schemas.openxmlformats.org/officeDocument/2006/relationships/notesSlide" Target="../notesSlides/notesSlide59.xml"/><Relationship Id="rId1" Type="http://schemas.openxmlformats.org/officeDocument/2006/relationships/slideLayout" Target="../slideLayouts/slideLayout13.xml"/><Relationship Id="rId5" Type="http://schemas.openxmlformats.org/officeDocument/2006/relationships/image" Target="../media/image94.png"/><Relationship Id="rId4" Type="http://schemas.openxmlformats.org/officeDocument/2006/relationships/image" Target="../media/image93.png"/></Relationships>
</file>

<file path=ppt/slides/_rels/slide74.xml.rels><?xml version="1.0" encoding="UTF-8" standalone="yes"?>
<Relationships xmlns="http://schemas.openxmlformats.org/package/2006/relationships"><Relationship Id="rId3" Type="http://schemas.openxmlformats.org/officeDocument/2006/relationships/image" Target="../media/image95.png"/><Relationship Id="rId2" Type="http://schemas.openxmlformats.org/officeDocument/2006/relationships/notesSlide" Target="../notesSlides/notesSlide60.xml"/><Relationship Id="rId1" Type="http://schemas.openxmlformats.org/officeDocument/2006/relationships/slideLayout" Target="../slideLayouts/slideLayout13.xml"/><Relationship Id="rId5" Type="http://schemas.openxmlformats.org/officeDocument/2006/relationships/image" Target="../media/image97.png"/><Relationship Id="rId4" Type="http://schemas.openxmlformats.org/officeDocument/2006/relationships/image" Target="../media/image96.png"/></Relationships>
</file>

<file path=ppt/slides/_rels/slide75.xml.rels><?xml version="1.0" encoding="UTF-8" standalone="yes"?>
<Relationships xmlns="http://schemas.openxmlformats.org/package/2006/relationships"><Relationship Id="rId3" Type="http://schemas.openxmlformats.org/officeDocument/2006/relationships/image" Target="../media/image98.png"/><Relationship Id="rId2" Type="http://schemas.openxmlformats.org/officeDocument/2006/relationships/notesSlide" Target="../notesSlides/notesSlide61.xml"/><Relationship Id="rId1" Type="http://schemas.openxmlformats.org/officeDocument/2006/relationships/slideLayout" Target="../slideLayouts/slideLayout13.xml"/></Relationships>
</file>

<file path=ppt/slides/_rels/slide76.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11.xml"/></Relationships>
</file>

<file path=ppt/slides/_rels/slide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8.xml"/><Relationship Id="rId1" Type="http://schemas.openxmlformats.org/officeDocument/2006/relationships/slideLayout" Target="../slideLayouts/slideLayout16.xml"/></Relationships>
</file>

<file path=ppt/slides/_rels/slide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9.xml"/><Relationship Id="rId1" Type="http://schemas.openxmlformats.org/officeDocument/2006/relationships/slideLayout" Target="../slideLayouts/slideLayout16.xml"/></Relationships>
</file>

<file path=ppt/slides/slide1.xml><?xml version="1.0" encoding="utf-8"?>
<p:sld xmlns:a="http://schemas.openxmlformats.org/drawingml/2006/main" xmlns:r="http://schemas.openxmlformats.org/officeDocument/2006/relationships" xmlns:p="http://schemas.openxmlformats.org/presentationml/2006/main">
  <p:cSld name="Slide 1&amp;si=1">
    <p:spTree>
      <p:nvGrpSpPr>
        <p:cNvPr id="1" name=""/>
        <p:cNvGrpSpPr/>
        <p:nvPr/>
      </p:nvGrpSpPr>
      <p:grpSpPr>
        <a:xfrm>
          <a:off x="0" y="0"/>
          <a:ext cx="0" cy="0"/>
          <a:chOff x="0" y="0"/>
          <a:chExt cx="0" cy="0"/>
        </a:xfrm>
      </p:grpSpPr>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name="Slide 11&amp;si=11">
    <p:spTree>
      <p:nvGrpSpPr>
        <p:cNvPr id="1" name=""/>
        <p:cNvGrpSpPr/>
        <p:nvPr/>
      </p:nvGrpSpPr>
      <p:grpSpPr>
        <a:xfrm>
          <a:off x="0" y="0"/>
          <a:ext cx="0" cy="0"/>
          <a:chOff x="0" y="0"/>
          <a:chExt cx="0" cy="0"/>
        </a:xfrm>
      </p:grpSpPr>
      <p:pic>
        <p:nvPicPr>
          <p:cNvPr id="2" name="P_6_BD#cb0cfa8a1?pid=cc32bba1e&amp;color=0,0,0&amp;tib=255,255,255&amp;vtp=1&amp;bt=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3529584" y="972000"/>
            <a:ext cx="5129784" cy="2029968"/>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sld>
</file>

<file path=ppt/slides/slide11.xml><?xml version="1.0" encoding="utf-8"?>
<p:sld xmlns:a="http://schemas.openxmlformats.org/drawingml/2006/main" xmlns:r="http://schemas.openxmlformats.org/officeDocument/2006/relationships" xmlns:p="http://schemas.openxmlformats.org/presentationml/2006/main">
  <p:cSld name="Slide 13&amp;si=13">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P_6#d4035a324?sp=1&amp;pid=3c8ddfaaa&amp;color=0,0,0&amp;vtp=1&amp;bt=1&amp;bbb=1&amp;hb=1"/>
              <p:cNvSpPr/>
              <p:nvPr/>
            </p:nvSpPr>
            <p:spPr>
              <a:xfrm>
                <a:off x="722376" y="972000"/>
                <a:ext cx="10753344" cy="3396234"/>
              </a:xfrm>
              <a:prstGeom prst="rect">
                <a:avLst/>
              </a:prstGeom>
              <a:noFill/>
              <a:ln/>
            </p:spPr>
            <p:txBody>
              <a:bodyPr wrap="none" lIns="0" tIns="0" rIns="0" bIns="0" rtlCol="0" anchor="t"/>
              <a:lstStyle/>
              <a:p>
                <a:pPr algn="l" latinLnBrk="1">
                  <a:lnSpc>
                    <a:spcPts val="3600"/>
                  </a:lnSpc>
                </a:pPr>
                <a:r>
                  <a:rPr lang="en-US" altLang="zh-CN" sz="2000" b="1" i="0" dirty="0">
                    <a:solidFill>
                      <a:srgbClr val="000000"/>
                    </a:solidFill>
                    <a:latin typeface="微软雅黑" pitchFamily="34" charset="0"/>
                    <a:ea typeface="微软雅黑" pitchFamily="34" charset="-122"/>
                    <a:cs typeface="微软雅黑" pitchFamily="34" charset="-120"/>
                  </a:rPr>
                  <a:t>1.化学方程式中化学计量数与物质的量之间的关系</a:t>
                </a:r>
                <a:endParaRPr lang="en-US" altLang="zh-CN" sz="2000" dirty="0"/>
              </a:p>
              <a:p>
                <a:pPr latinLnBrk="1">
                  <a:lnSpc>
                    <a:spcPts val="12700"/>
                  </a:lnSpc>
                </a:pPr>
                <a:r>
                  <a:rPr lang="en-US" altLang="zh-CN" sz="100" b="0" i="0" kern="0" spc="-99900">
                    <a:solidFill>
                      <a:srgbClr val="FFFFFF"/>
                    </a:solidFill>
                    <a:latin typeface="微软雅黑" pitchFamily="34" charset="0"/>
                    <a:ea typeface="微软雅黑" pitchFamily="34" charset="-122"/>
                    <a:cs typeface="微软雅黑" pitchFamily="34" charset="-120"/>
                  </a:rPr>
                  <a:t>&lt;</a:t>
                </a:r>
                <a:r>
                  <a:rPr lang="en-US" altLang="zh-CN" sz="100" b="0" i="0" kern="0" spc="-99900" dirty="0">
                    <a:solidFill>
                      <a:srgbClr val="FFFFFF"/>
                    </a:solidFill>
                    <a:latin typeface="微软雅黑" pitchFamily="34" charset="0"/>
                    <a:ea typeface="微软雅黑" pitchFamily="34" charset="-122"/>
                    <a:cs typeface="微软雅黑" pitchFamily="34" charset="-120"/>
                  </a:rPr>
                  <a:t>m&gt;</a:t>
                </a:r>
                <a14:m>
                  <m:oMath xmlns:m="http://schemas.openxmlformats.org/officeDocument/2006/math">
                    <m:m>
                      <m:mPr>
                        <m:mcs>
                          <m:mc>
                            <m:mcPr>
                              <m:count m:val="6"/>
                              <m:mcJc m:val="center"/>
                            </m:mcPr>
                          </m:mc>
                        </m:mcs>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mPr>
                      <m:m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对于化学方程式：</m:t>
                          </m:r>
                        </m:e>
                        <m:e>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H</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e>
                        <m:e>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e>
                        <m:e>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Cl</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e>
                        <m:e>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m>
                            <m:mPr>
                              <m:mcs>
                                <m:mc>
                                  <m:mcPr>
                                    <m:count m:val="1"/>
                                    <m:mcJc m:val="center"/>
                                  </m:mcPr>
                                </m:mc>
                              </m:mcs>
                              <m:ctrlPr>
                                <a:rPr lang="en-US" altLang="zh-CN" i="1" baseline="30000">
                                  <a:solidFill>
                                    <a:srgbClr val="000000"/>
                                  </a:solidFill>
                                  <a:latin typeface="Cambria Math" panose="02040503050406030204" pitchFamily="18" charset="0"/>
                                </a:rPr>
                              </m:ctrlPr>
                            </m:mPr>
                            <m:mr>
                              <m:e>
                                <m:bar>
                                  <m:barPr>
                                    <m:ctrlPr>
                                      <a:rPr lang="en-US" altLang="zh-CN" sz="2000" b="0" i="1" baseline="-2000">
                                        <a:solidFill>
                                          <a:srgbClr val="000000"/>
                                        </a:solidFill>
                                        <a:latin typeface="Cambria Math" panose="02040503050406030204" pitchFamily="18" charset="0"/>
                                      </a:rPr>
                                    </m:ctrlPr>
                                  </m:barPr>
                                  <m:e>
                                    <m:bar>
                                      <m:barPr>
                                        <m:ctrlPr>
                                          <a:rPr lang="en-US" altLang="zh-CN" sz="2000" b="0" i="1" baseline="-8000">
                                            <a:solidFill>
                                              <a:srgbClr val="000000"/>
                                            </a:solidFill>
                                            <a:latin typeface="Cambria Math" panose="02040503050406030204" pitchFamily="18" charset="0"/>
                                          </a:rPr>
                                        </m:ctrlPr>
                                      </m:barPr>
                                      <m:e>
                                        <m:r>
                                          <a:rPr lang="en-US" altLang="zh-CN" sz="2000" b="0" baseline="-2000">
                                            <a:solidFill>
                                              <a:srgbClr val="000000"/>
                                            </a:solidFill>
                                            <a:latin typeface="Cambria Math" panose="02040503050406030204" pitchFamily="18" charset="0"/>
                                          </a:rPr>
                                          <m:t>点燃</m:t>
                                        </m:r>
                                      </m:e>
                                    </m:bar>
                                  </m:e>
                                </m:bar>
                              </m:e>
                            </m:mr>
                            <m:m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e>
                            </m:mr>
                          </m:m>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e>
                        <m:e>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HCl</m:t>
                          </m:r>
                        </m:e>
                      </m:mr>
                      <m:m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化学计量数之比</m:t>
                          </m:r>
                        </m:e>
                        <m:e>
                          <m:r>
                            <a:rPr lang="en-US" altLang="zh-CN" sz="2000" b="0" i="0" dirty="0">
                              <a:solidFill>
                                <a:srgbClr val="000000"/>
                              </a:solidFill>
                              <a:latin typeface="Cambria Math" panose="02040503050406030204" pitchFamily="18" charset="0"/>
                              <a:ea typeface="微软雅黑" pitchFamily="34" charset="-122"/>
                              <a:cs typeface="微软雅黑" pitchFamily="34" charset="-120"/>
                            </a:rPr>
                            <m:t>1</m:t>
                          </m:r>
                        </m:e>
                        <m:e>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e>
                        <m:e>
                          <m:r>
                            <a:rPr lang="en-US" altLang="zh-CN" sz="2000" b="0" i="0" dirty="0">
                              <a:solidFill>
                                <a:srgbClr val="000000"/>
                              </a:solidFill>
                              <a:latin typeface="Cambria Math" panose="02040503050406030204" pitchFamily="18" charset="0"/>
                              <a:ea typeface="微软雅黑" pitchFamily="34" charset="-122"/>
                              <a:cs typeface="微软雅黑" pitchFamily="34" charset="-120"/>
                            </a:rPr>
                            <m:t>1</m:t>
                          </m:r>
                        </m:e>
                        <m:e>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e>
                        <m:e>
                          <m:r>
                            <a:rPr lang="en-US" altLang="zh-CN" sz="2000" b="0" i="0" dirty="0">
                              <a:solidFill>
                                <a:srgbClr val="000000"/>
                              </a:solidFill>
                              <a:latin typeface="Cambria Math" panose="02040503050406030204" pitchFamily="18" charset="0"/>
                              <a:ea typeface="微软雅黑" pitchFamily="34" charset="-122"/>
                              <a:cs typeface="微软雅黑" pitchFamily="34" charset="-120"/>
                            </a:rPr>
                            <m:t>1</m:t>
                          </m:r>
                        </m:e>
                      </m:mr>
                      <m:m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分子数之比</m:t>
                          </m:r>
                        </m:e>
                        <m:e>
                          <m:r>
                            <a:rPr lang="en-US" altLang="zh-CN" sz="2000" b="0" i="0" dirty="0">
                              <a:solidFill>
                                <a:srgbClr val="000000"/>
                              </a:solidFill>
                              <a:latin typeface="Cambria Math" panose="02040503050406030204" pitchFamily="18" charset="0"/>
                              <a:ea typeface="微软雅黑" pitchFamily="34" charset="-122"/>
                              <a:cs typeface="微软雅黑" pitchFamily="34" charset="-120"/>
                            </a:rPr>
                            <m:t>1</m:t>
                          </m:r>
                        </m:e>
                        <m:e>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e>
                        <m:e>
                          <m:r>
                            <a:rPr lang="en-US" altLang="zh-CN" sz="2000" b="0" i="0" dirty="0">
                              <a:solidFill>
                                <a:srgbClr val="000000"/>
                              </a:solidFill>
                              <a:latin typeface="Cambria Math" panose="02040503050406030204" pitchFamily="18" charset="0"/>
                              <a:ea typeface="微软雅黑" pitchFamily="34" charset="-122"/>
                              <a:cs typeface="微软雅黑" pitchFamily="34" charset="-120"/>
                            </a:rPr>
                            <m:t>1</m:t>
                          </m:r>
                        </m:e>
                        <m:e>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e>
                        <m:e>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e>
                      </m:mr>
                      <m:m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物质的量之比</m:t>
                          </m:r>
                        </m:e>
                        <m:e>
                          <m:r>
                            <a:rPr lang="en-US" altLang="zh-CN" sz="2000" b="0" i="0" dirty="0">
                              <a:solidFill>
                                <a:srgbClr val="000000"/>
                              </a:solidFill>
                              <a:latin typeface="Cambria Math" panose="02040503050406030204" pitchFamily="18" charset="0"/>
                              <a:ea typeface="微软雅黑" pitchFamily="34" charset="-122"/>
                              <a:cs typeface="微软雅黑" pitchFamily="34" charset="-120"/>
                            </a:rPr>
                            <m:t>1 </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mol</m:t>
                          </m:r>
                        </m:e>
                        <m:e>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e>
                        <m:e>
                          <m:r>
                            <a:rPr lang="en-US" altLang="zh-CN" sz="2000" b="0" i="0" dirty="0">
                              <a:solidFill>
                                <a:srgbClr val="000000"/>
                              </a:solidFill>
                              <a:latin typeface="Cambria Math" panose="02040503050406030204" pitchFamily="18" charset="0"/>
                              <a:ea typeface="微软雅黑" pitchFamily="34" charset="-122"/>
                              <a:cs typeface="微软雅黑" pitchFamily="34" charset="-120"/>
                            </a:rPr>
                            <m:t>1 </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mol</m:t>
                          </m:r>
                        </m:e>
                        <m:e>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e>
                        <m:e>
                          <m:r>
                            <a:rPr lang="en-US" altLang="zh-CN" sz="2000" b="0" i="0" dirty="0">
                              <a:solidFill>
                                <a:srgbClr val="000000"/>
                              </a:solidFill>
                              <a:latin typeface="Cambria Math" panose="02040503050406030204" pitchFamily="18" charset="0"/>
                              <a:ea typeface="微软雅黑" pitchFamily="34" charset="-122"/>
                              <a:cs typeface="微软雅黑" pitchFamily="34" charset="-120"/>
                            </a:rPr>
                            <m:t>1 </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mol</m:t>
                          </m:r>
                        </m:e>
                      </m:mr>
                    </m:m>
                  </m:oMath>
                </a14:m>
                <a:r>
                  <a:rPr lang="en-US" altLang="zh-CN" sz="100" b="0" i="0" kern="0" spc="-99900" dirty="0">
                    <a:solidFill>
                      <a:srgbClr val="FFFFFF"/>
                    </a:solidFill>
                    <a:latin typeface="微软雅黑" pitchFamily="34" charset="0"/>
                    <a:ea typeface="微软雅黑" pitchFamily="34" charset="-122"/>
                    <a:cs typeface="微软雅黑" pitchFamily="34" charset="-120"/>
                  </a:rPr>
                  <a:t>&lt;/m&gt;</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所以</a:t>
                </a:r>
                <a:r>
                  <a:rPr lang="en-US" altLang="zh-CN" sz="2000" b="0" i="0" dirty="0">
                    <a:solidFill>
                      <a:srgbClr val="000000"/>
                    </a:solidFill>
                    <a:latin typeface="微软雅黑" pitchFamily="34" charset="0"/>
                    <a:ea typeface="微软雅黑" pitchFamily="34" charset="-122"/>
                    <a:cs typeface="微软雅黑" pitchFamily="34" charset="-120"/>
                  </a:rPr>
                  <a:t>，对于该反应来说，可以理解为</a:t>
                </a:r>
                <a:r>
                  <a:rPr lang="en-US" altLang="zh-CN" sz="100" b="0" i="0" kern="0" spc="-99900" dirty="0">
                    <a:solidFill>
                      <a:srgbClr val="FFFFFF"/>
                    </a:solidFill>
                    <a:latin typeface="微软雅黑" pitchFamily="34" charset="0"/>
                    <a:ea typeface="微软雅黑" pitchFamily="34" charset="-122"/>
                    <a:cs typeface="微软雅黑" pitchFamily="34" charset="-120"/>
                  </a:rPr>
                  <a:t>&lt;m&gt;</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1 </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mol</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H</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&lt;/m&gt;</a:t>
                </a:r>
                <a:r>
                  <a:rPr lang="en-US" altLang="zh-CN" sz="2000" b="0" i="0" dirty="0">
                    <a:solidFill>
                      <a:srgbClr val="000000"/>
                    </a:solidFill>
                    <a:latin typeface="微软雅黑" pitchFamily="34" charset="0"/>
                    <a:ea typeface="微软雅黑" pitchFamily="34" charset="-122"/>
                    <a:cs typeface="微软雅黑" pitchFamily="34" charset="-120"/>
                  </a:rPr>
                  <a:t>和</a:t>
                </a:r>
                <a:r>
                  <a:rPr lang="en-US" altLang="zh-CN" sz="100" b="0" i="0" kern="0" spc="-99900" dirty="0">
                    <a:solidFill>
                      <a:srgbClr val="FFFFFF"/>
                    </a:solidFill>
                    <a:latin typeface="微软雅黑" pitchFamily="34" charset="0"/>
                    <a:ea typeface="微软雅黑" pitchFamily="34" charset="-122"/>
                    <a:cs typeface="微软雅黑" pitchFamily="34" charset="-120"/>
                  </a:rPr>
                  <a:t>&lt;m&gt;</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1 </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mol</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Cl</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&lt;/m</a:t>
                </a:r>
                <a:r>
                  <a:rPr lang="en-US" altLang="zh-CN" sz="100" b="0" i="0" kern="0" spc="-99900">
                    <a:solidFill>
                      <a:srgbClr val="FFFFFF"/>
                    </a:solidFill>
                    <a:latin typeface="微软雅黑" pitchFamily="34" charset="0"/>
                    <a:ea typeface="微软雅黑" pitchFamily="34" charset="-122"/>
                    <a:cs typeface="微软雅黑" pitchFamily="34" charset="-120"/>
                  </a:rPr>
                  <a:t>&gt;</a:t>
                </a:r>
                <a:r>
                  <a:rPr lang="en-US" altLang="zh-CN" sz="2000" b="0" i="0">
                    <a:solidFill>
                      <a:srgbClr val="000000"/>
                    </a:solidFill>
                    <a:latin typeface="微软雅黑" pitchFamily="34" charset="0"/>
                    <a:ea typeface="微软雅黑" pitchFamily="34" charset="-122"/>
                    <a:cs typeface="微软雅黑" pitchFamily="34" charset="-120"/>
                  </a:rPr>
                  <a:t>在点燃条件下恰好完全反应生成</a:t>
                </a:r>
              </a:p>
              <a:p>
                <a:pPr latinLnBrk="1">
                  <a:lnSpc>
                    <a:spcPts val="3600"/>
                  </a:lnSpc>
                </a:pPr>
                <a:r>
                  <a:rPr lang="en-US" altLang="zh-CN" sz="100" b="0" i="0" kern="0" spc="-99900">
                    <a:solidFill>
                      <a:srgbClr val="FFFFFF"/>
                    </a:solidFill>
                    <a:latin typeface="微软雅黑" pitchFamily="34" charset="0"/>
                    <a:ea typeface="微软雅黑" pitchFamily="34" charset="-122"/>
                    <a:cs typeface="微软雅黑" pitchFamily="34" charset="-120"/>
                  </a:rPr>
                  <a:t>&lt;</a:t>
                </a:r>
                <a:r>
                  <a:rPr lang="en-US" altLang="zh-CN" sz="100" b="0" i="0" kern="0" spc="-99900" dirty="0">
                    <a:solidFill>
                      <a:srgbClr val="FFFFFF"/>
                    </a:solidFill>
                    <a:latin typeface="微软雅黑" pitchFamily="34" charset="0"/>
                    <a:ea typeface="微软雅黑" pitchFamily="34" charset="-122"/>
                    <a:cs typeface="微软雅黑" pitchFamily="34" charset="-120"/>
                  </a:rPr>
                  <a:t>m&gt;</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2 </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mol</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HCl</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&lt;/m&gt;</a:t>
                </a:r>
                <a:r>
                  <a:rPr lang="en-US" altLang="zh-CN" sz="2000" b="0" i="0" dirty="0">
                    <a:solidFill>
                      <a:srgbClr val="000000"/>
                    </a:solidFill>
                    <a:latin typeface="微软雅黑" pitchFamily="34" charset="0"/>
                    <a:ea typeface="微软雅黑" pitchFamily="34" charset="-122"/>
                    <a:cs typeface="微软雅黑" pitchFamily="34" charset="-120"/>
                  </a:rPr>
                  <a:t>。即对于化学反应来说</a:t>
                </a:r>
                <a:r>
                  <a:rPr lang="en-US" altLang="zh-CN" sz="2000" b="0" i="0">
                    <a:solidFill>
                      <a:srgbClr val="000000"/>
                    </a:solidFill>
                    <a:latin typeface="微软雅黑" pitchFamily="34" charset="0"/>
                    <a:ea typeface="微软雅黑" pitchFamily="34" charset="-122"/>
                    <a:cs typeface="微软雅黑" pitchFamily="34" charset="-120"/>
                  </a:rPr>
                  <a:t>，各物质变化的物质的量之比等于化学方程式中各物质的化学计</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量数之比</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p:txBody>
          </p:sp>
        </mc:Choice>
        <mc:Fallback xmlns="">
          <p:sp>
            <p:nvSpPr>
              <p:cNvPr id="2" name="P_6#d4035a324?sp=1&amp;pid=3c8ddfaaa&amp;color=0,0,0&amp;vtp=1&amp;bt=1&amp;bbb=1&amp;hb=1"/>
              <p:cNvSpPr>
                <a:spLocks noRot="1" noChangeAspect="1" noMove="1" noResize="1" noEditPoints="1" noAdjustHandles="1" noChangeArrowheads="1" noChangeShapeType="1" noTextEdit="1"/>
              </p:cNvSpPr>
              <p:nvPr/>
            </p:nvSpPr>
            <p:spPr>
              <a:xfrm>
                <a:off x="722376" y="972000"/>
                <a:ext cx="10753344" cy="3396234"/>
              </a:xfrm>
              <a:prstGeom prst="rect">
                <a:avLst/>
              </a:prstGeom>
              <a:blipFill>
                <a:blip r:embed="rId3"/>
                <a:stretch>
                  <a:fillRect l="-1474" r="-1134" b="-4301"/>
                </a:stretch>
              </a:blipFill>
              <a:ln/>
            </p:spPr>
            <p:txBody>
              <a:bodyPr/>
              <a:lstStyle/>
              <a:p>
                <a:r>
                  <a:rPr lang="zh-CN" altLang="en-US">
                    <a:noFill/>
                  </a:rPr>
                  <a:t> </a:t>
                </a:r>
              </a:p>
            </p:txBody>
          </p:sp>
        </mc:Fallback>
      </mc:AlternateContent>
    </p:spTree>
  </p:cSld>
  <p:clrMapOvr>
    <a:masterClrMapping/>
  </p:clrMapOvr>
  <p:transition>
    <p:fade/>
  </p:transition>
</p:sld>
</file>

<file path=ppt/slides/slide12.xml><?xml version="1.0" encoding="utf-8"?>
<p:sld xmlns:a="http://schemas.openxmlformats.org/drawingml/2006/main" xmlns:r="http://schemas.openxmlformats.org/officeDocument/2006/relationships" xmlns:p="http://schemas.openxmlformats.org/presentationml/2006/main">
  <p:cSld name="Slide 14&amp;si=14">
    <p:spTree>
      <p:nvGrpSpPr>
        <p:cNvPr id="1" name=""/>
        <p:cNvGrpSpPr/>
        <p:nvPr/>
      </p:nvGrpSpPr>
      <p:grpSpPr>
        <a:xfrm>
          <a:off x="0" y="0"/>
          <a:ext cx="0" cy="0"/>
          <a:chOff x="0" y="0"/>
          <a:chExt cx="0" cy="0"/>
        </a:xfrm>
      </p:grpSpPr>
      <p:sp>
        <p:nvSpPr>
          <p:cNvPr id="2" name="P_6#d4035a324?sp=1&amp;pid=3c8ddfaaa&amp;color=0,0,0&amp;vtp=1&amp;bt=1&amp;bbb=1"/>
          <p:cNvSpPr/>
          <p:nvPr/>
        </p:nvSpPr>
        <p:spPr>
          <a:xfrm>
            <a:off x="722376" y="972000"/>
            <a:ext cx="10753344" cy="3142234"/>
          </a:xfrm>
          <a:prstGeom prst="rect">
            <a:avLst/>
          </a:prstGeom>
          <a:noFill/>
          <a:ln/>
        </p:spPr>
        <p:txBody>
          <a:bodyPr wrap="none" lIns="0" tIns="0" rIns="0" bIns="0" rtlCol="0" anchor="t"/>
          <a:lstStyle/>
          <a:p>
            <a:pPr algn="l" latinLnBrk="1">
              <a:lnSpc>
                <a:spcPts val="3600"/>
              </a:lnSpc>
            </a:pPr>
            <a:r>
              <a:rPr lang="en-US" altLang="zh-CN" sz="2000" b="1" i="0" dirty="0">
                <a:solidFill>
                  <a:srgbClr val="000000"/>
                </a:solidFill>
                <a:latin typeface="微软雅黑" pitchFamily="34" charset="0"/>
                <a:ea typeface="微软雅黑" pitchFamily="34" charset="-122"/>
                <a:cs typeface="微软雅黑" pitchFamily="34" charset="-120"/>
              </a:rPr>
              <a:t>2</a:t>
            </a:r>
            <a:r>
              <a:rPr lang="en-US" altLang="zh-CN" sz="2000" b="1" i="0">
                <a:solidFill>
                  <a:srgbClr val="000000"/>
                </a:solidFill>
                <a:latin typeface="微软雅黑" pitchFamily="34" charset="0"/>
                <a:ea typeface="微软雅黑" pitchFamily="34" charset="-122"/>
                <a:cs typeface="微软雅黑" pitchFamily="34" charset="-120"/>
              </a:rPr>
              <a:t>.物质的量应用于化学方程式计算的基本步骤</a:t>
            </a:r>
          </a:p>
          <a:p>
            <a:pPr marL="0" marR="0" lvl="0" indent="0" defTabSz="914400" rtl="0" eaLnBrk="1" fontAlgn="auto" latinLnBrk="1" hangingPunct="1">
              <a:lnSpc>
                <a:spcPts val="36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微软雅黑" pitchFamily="34" charset="0"/>
                <a:ea typeface="微软雅黑" pitchFamily="34" charset="-122"/>
                <a:cs typeface="微软雅黑" pitchFamily="34" charset="-120"/>
              </a:rPr>
              <a:t>(1)审：审清题目条件和要求，找准已知量和未知量。</a:t>
            </a:r>
            <a:endParaRPr kumimoji="0" lang="en-US" altLang="zh-CN" sz="20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1" hangingPunct="1">
              <a:lnSpc>
                <a:spcPts val="36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微软雅黑" pitchFamily="34" charset="0"/>
                <a:ea typeface="微软雅黑" pitchFamily="34" charset="-122"/>
                <a:cs typeface="微软雅黑" pitchFamily="34" charset="-120"/>
              </a:rPr>
              <a:t>(2)写：根据题目条件写出对应的化学方程式(题目反应复杂时可能存在多个化学方程式)。</a:t>
            </a:r>
            <a:endParaRPr kumimoji="0" lang="en-US" altLang="zh-CN" sz="20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1" hangingPunct="1">
              <a:lnSpc>
                <a:spcPts val="36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微软雅黑" pitchFamily="34" charset="0"/>
                <a:ea typeface="微软雅黑" pitchFamily="34" charset="-122"/>
                <a:cs typeface="微软雅黑" pitchFamily="34" charset="-120"/>
              </a:rPr>
              <a:t>(3)标：在化学方程式中有关物质的化学式下标出已知物质和所求物质有关物理量的关系，并代入</a:t>
            </a:r>
          </a:p>
          <a:p>
            <a:pPr marL="0" marR="0" lvl="0" indent="0" defTabSz="914400" rtl="0" eaLnBrk="1" fontAlgn="auto" latinLnBrk="1" hangingPunct="1">
              <a:lnSpc>
                <a:spcPts val="36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微软雅黑" pitchFamily="34" charset="0"/>
                <a:ea typeface="微软雅黑" pitchFamily="34" charset="-122"/>
                <a:cs typeface="微软雅黑" pitchFamily="34" charset="-120"/>
              </a:rPr>
              <a:t>已知量和未知量。</a:t>
            </a:r>
            <a:endParaRPr kumimoji="0" lang="en-US" altLang="zh-CN" sz="20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1" hangingPunct="1">
              <a:lnSpc>
                <a:spcPts val="36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微软雅黑" pitchFamily="34" charset="0"/>
                <a:ea typeface="微软雅黑" pitchFamily="34" charset="-122"/>
                <a:cs typeface="微软雅黑" pitchFamily="34" charset="-120"/>
              </a:rPr>
              <a:t>(4)列：根据对应关系列出比例式。</a:t>
            </a:r>
            <a:endParaRPr kumimoji="0" lang="en-US" altLang="zh-CN" sz="20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1" hangingPunct="1">
              <a:lnSpc>
                <a:spcPts val="35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微软雅黑" pitchFamily="34" charset="0"/>
                <a:ea typeface="微软雅黑" pitchFamily="34" charset="-122"/>
                <a:cs typeface="微软雅黑" pitchFamily="34" charset="-120"/>
              </a:rPr>
              <a:t>(5)解：根据比例式求解。</a:t>
            </a:r>
            <a:endParaRPr lang="en-US" altLang="zh-CN" sz="2000" dirty="0"/>
          </a:p>
        </p:txBody>
      </p:sp>
    </p:spTree>
  </p:cSld>
  <p:clrMapOvr>
    <a:masterClrMapping/>
  </p:clrMapOvr>
  <p:transition>
    <p:fade/>
  </p:transition>
</p:sld>
</file>

<file path=ppt/slides/slide13.xml><?xml version="1.0" encoding="utf-8"?>
<p:sld xmlns:a="http://schemas.openxmlformats.org/drawingml/2006/main" xmlns:r="http://schemas.openxmlformats.org/officeDocument/2006/relationships" xmlns:p="http://schemas.openxmlformats.org/presentationml/2006/main">
  <p:cSld name="Slide 15&amp;si=15">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P_6#d4035a324?sp=1&amp;pid=3c8ddfaaa&amp;color=0,0,0&amp;vtp=1&amp;bt=1&amp;bbb=1&amp;hb=1"/>
              <p:cNvSpPr/>
              <p:nvPr/>
            </p:nvSpPr>
            <p:spPr>
              <a:xfrm>
                <a:off x="722376" y="972000"/>
                <a:ext cx="10753344" cy="4399534"/>
              </a:xfrm>
              <a:prstGeom prst="rect">
                <a:avLst/>
              </a:prstGeom>
              <a:noFill/>
              <a:ln/>
            </p:spPr>
            <p:txBody>
              <a:bodyPr wrap="none" lIns="0" tIns="0" rIns="0" bIns="0" rtlCol="0" anchor="t"/>
              <a:lstStyle/>
              <a:p>
                <a:pPr algn="l" latinLnBrk="1">
                  <a:lnSpc>
                    <a:spcPts val="3600"/>
                  </a:lnSpc>
                </a:pPr>
                <a:r>
                  <a:rPr lang="en-US" altLang="zh-CN" sz="2000" b="1" i="0" dirty="0">
                    <a:solidFill>
                      <a:srgbClr val="000000"/>
                    </a:solidFill>
                    <a:latin typeface="微软雅黑" pitchFamily="34" charset="0"/>
                    <a:ea typeface="微软雅黑" pitchFamily="34" charset="-122"/>
                    <a:cs typeface="微软雅黑" pitchFamily="34" charset="-120"/>
                  </a:rPr>
                  <a:t>3.物质的量在化学方程式计算中应用时的注意点</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一般来说在一个题目里如果都用统一的单位</a:t>
                </a:r>
                <a:r>
                  <a:rPr lang="en-US" altLang="zh-CN" sz="2000" b="0" i="0" dirty="0">
                    <a:solidFill>
                      <a:srgbClr val="000000"/>
                    </a:solidFill>
                    <a:latin typeface="微软雅黑" pitchFamily="34" charset="0"/>
                    <a:ea typeface="微软雅黑" pitchFamily="34" charset="-122"/>
                    <a:cs typeface="微软雅黑" pitchFamily="34" charset="-120"/>
                  </a:rPr>
                  <a:t>，不会出现错误</a:t>
                </a:r>
                <a:r>
                  <a:rPr lang="en-US" altLang="zh-CN" sz="2000" b="0" i="0">
                    <a:solidFill>
                      <a:srgbClr val="000000"/>
                    </a:solidFill>
                    <a:latin typeface="微软雅黑" pitchFamily="34" charset="0"/>
                    <a:ea typeface="微软雅黑" pitchFamily="34" charset="-122"/>
                    <a:cs typeface="微软雅黑" pitchFamily="34" charset="-120"/>
                  </a:rPr>
                  <a:t>，但如果题内所给的两个量单位不一</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致</a:t>
                </a:r>
                <a:r>
                  <a:rPr lang="en-US" altLang="zh-CN" sz="2000" b="0" i="0" dirty="0">
                    <a:solidFill>
                      <a:srgbClr val="000000"/>
                    </a:solidFill>
                    <a:latin typeface="微软雅黑" pitchFamily="34" charset="0"/>
                    <a:ea typeface="微软雅黑" pitchFamily="34" charset="-122"/>
                    <a:cs typeface="微软雅黑" pitchFamily="34" charset="-120"/>
                  </a:rPr>
                  <a:t>，换算成同一单位，有时显得很繁琐，只要做到两个量的单位“上下一致，左右相当”</a:t>
                </a:r>
                <a:r>
                  <a:rPr lang="en-US" altLang="zh-CN" sz="2000" b="0" i="0">
                    <a:solidFill>
                      <a:srgbClr val="000000"/>
                    </a:solidFill>
                    <a:latin typeface="微软雅黑" pitchFamily="34" charset="0"/>
                    <a:ea typeface="微软雅黑" pitchFamily="34" charset="-122"/>
                    <a:cs typeface="微软雅黑" pitchFamily="34" charset="-120"/>
                  </a:rPr>
                  <a:t>即可，</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例如</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100" b="0" i="0" kern="0" spc="-99900" dirty="0">
                    <a:solidFill>
                      <a:srgbClr val="FFFFFF"/>
                    </a:solidFill>
                    <a:latin typeface="微软雅黑" pitchFamily="34" charset="0"/>
                    <a:ea typeface="微软雅黑" pitchFamily="34" charset="-122"/>
                    <a:cs typeface="微软雅黑" pitchFamily="34" charset="-120"/>
                  </a:rPr>
                  <a:t>&lt;m&gt;</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𝑥</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g</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&lt;/m&gt;</a:t>
                </a:r>
                <a:r>
                  <a:rPr lang="en-US" altLang="zh-CN" sz="2000" b="0" i="0" dirty="0">
                    <a:solidFill>
                      <a:srgbClr val="000000"/>
                    </a:solidFill>
                    <a:latin typeface="微软雅黑" pitchFamily="34" charset="0"/>
                    <a:ea typeface="微软雅黑" pitchFamily="34" charset="-122"/>
                    <a:cs typeface="微软雅黑" pitchFamily="34" charset="-120"/>
                  </a:rPr>
                  <a:t>二氧化锰与</a:t>
                </a:r>
                <a:r>
                  <a:rPr lang="en-US" altLang="zh-CN" sz="100" b="0" i="0" kern="0" spc="-99900" dirty="0">
                    <a:solidFill>
                      <a:srgbClr val="FFFFFF"/>
                    </a:solidFill>
                    <a:latin typeface="微软雅黑" pitchFamily="34" charset="0"/>
                    <a:ea typeface="微软雅黑" pitchFamily="34" charset="-122"/>
                    <a:cs typeface="微软雅黑" pitchFamily="34" charset="-120"/>
                  </a:rPr>
                  <a:t>&lt;m&gt;</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𝑦</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mol</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HCl</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&lt;/m&gt;</a:t>
                </a:r>
                <a:r>
                  <a:rPr lang="en-US" altLang="zh-CN" sz="2000" b="0" i="0" dirty="0">
                    <a:solidFill>
                      <a:srgbClr val="000000"/>
                    </a:solidFill>
                    <a:latin typeface="微软雅黑" pitchFamily="34" charset="0"/>
                    <a:ea typeface="微软雅黑" pitchFamily="34" charset="-122"/>
                    <a:cs typeface="微软雅黑" pitchFamily="34" charset="-120"/>
                  </a:rPr>
                  <a:t>反应，生成</a:t>
                </a:r>
                <a:r>
                  <a:rPr lang="en-US" altLang="zh-CN" sz="100" b="0" i="0" kern="0" spc="-99900" dirty="0">
                    <a:solidFill>
                      <a:srgbClr val="FFFFFF"/>
                    </a:solidFill>
                    <a:latin typeface="微软雅黑" pitchFamily="34" charset="0"/>
                    <a:ea typeface="微软雅黑" pitchFamily="34" charset="-122"/>
                    <a:cs typeface="微软雅黑" pitchFamily="34" charset="-120"/>
                  </a:rPr>
                  <a:t>&lt;m&gt;</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𝑤</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L</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Cl</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&lt;/m&gt;</a:t>
                </a:r>
                <a:r>
                  <a:rPr lang="en-US" altLang="zh-CN" sz="2000" b="0" i="0" dirty="0">
                    <a:solidFill>
                      <a:srgbClr val="000000"/>
                    </a:solidFill>
                    <a:latin typeface="微软雅黑" pitchFamily="34" charset="0"/>
                    <a:ea typeface="微软雅黑" pitchFamily="34" charset="-122"/>
                    <a:cs typeface="微软雅黑" pitchFamily="34" charset="-120"/>
                  </a:rPr>
                  <a:t>(气体体积在标准状况下测定)。</a:t>
                </a:r>
                <a:endParaRPr lang="en-US" altLang="zh-CN" sz="2000" dirty="0"/>
              </a:p>
              <a:p>
                <a:pPr latinLnBrk="1">
                  <a:lnSpc>
                    <a:spcPts val="9700"/>
                  </a:lnSpc>
                </a:pPr>
                <a:r>
                  <a:rPr lang="en-US" altLang="zh-CN" sz="100" b="0" i="0" kern="0" spc="-99900">
                    <a:solidFill>
                      <a:srgbClr val="FFFFFF"/>
                    </a:solidFill>
                    <a:latin typeface="微软雅黑" pitchFamily="34" charset="0"/>
                    <a:ea typeface="微软雅黑" pitchFamily="34" charset="-122"/>
                    <a:cs typeface="微软雅黑" pitchFamily="34" charset="-120"/>
                  </a:rPr>
                  <a:t>&lt;</a:t>
                </a:r>
                <a:r>
                  <a:rPr lang="en-US" altLang="zh-CN" sz="100" b="0" i="0" kern="0" spc="-99900" dirty="0">
                    <a:solidFill>
                      <a:srgbClr val="FFFFFF"/>
                    </a:solidFill>
                    <a:latin typeface="微软雅黑" pitchFamily="34" charset="0"/>
                    <a:ea typeface="微软雅黑" pitchFamily="34" charset="-122"/>
                    <a:cs typeface="微软雅黑" pitchFamily="34" charset="-120"/>
                  </a:rPr>
                  <a:t>m&gt;</a:t>
                </a:r>
                <a14:m>
                  <m:oMath xmlns:m="http://schemas.openxmlformats.org/officeDocument/2006/math">
                    <m:m>
                      <m:mPr>
                        <m:mcs>
                          <m:mc>
                            <m:mcPr>
                              <m:count m:val="9"/>
                              <m:mcJc m:val="center"/>
                            </m:mcPr>
                          </m:mc>
                        </m:mcs>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mPr>
                      <m:mr>
                        <m:e>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MnO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e>
                        <m:e>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e>
                        <m:e>
                          <m:r>
                            <a:rPr lang="en-US" altLang="zh-CN" sz="2000" b="0" i="0" dirty="0">
                              <a:solidFill>
                                <a:srgbClr val="000000"/>
                              </a:solidFill>
                              <a:latin typeface="Cambria Math" panose="02040503050406030204" pitchFamily="18" charset="0"/>
                              <a:ea typeface="微软雅黑" pitchFamily="34" charset="-122"/>
                              <a:cs typeface="微软雅黑" pitchFamily="34" charset="-120"/>
                            </a:rPr>
                            <m:t>4</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HCl</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浓</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e>
                        <m:e>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m>
                            <m:mPr>
                              <m:mcs>
                                <m:mc>
                                  <m:mcPr>
                                    <m:count m:val="1"/>
                                    <m:mcJc m:val="center"/>
                                  </m:mcPr>
                                </m:mc>
                              </m:mcs>
                              <m:ctrlPr>
                                <a:rPr lang="en-US" altLang="zh-CN" i="1" baseline="30000">
                                  <a:solidFill>
                                    <a:srgbClr val="000000"/>
                                  </a:solidFill>
                                  <a:latin typeface="Cambria Math" panose="02040503050406030204" pitchFamily="18" charset="0"/>
                                </a:rPr>
                              </m:ctrlPr>
                            </m:mPr>
                            <m:mr>
                              <m:e>
                                <m:bar>
                                  <m:barPr>
                                    <m:ctrlPr>
                                      <a:rPr lang="en-US" altLang="zh-CN" sz="2000" b="0" i="1" baseline="-2000">
                                        <a:solidFill>
                                          <a:srgbClr val="000000"/>
                                        </a:solidFill>
                                        <a:latin typeface="Cambria Math" panose="02040503050406030204" pitchFamily="18" charset="0"/>
                                      </a:rPr>
                                    </m:ctrlPr>
                                  </m:barPr>
                                  <m:e>
                                    <m:bar>
                                      <m:barPr>
                                        <m:ctrlPr>
                                          <a:rPr lang="en-US" altLang="zh-CN" sz="2000" b="0" i="1" baseline="-8000">
                                            <a:solidFill>
                                              <a:srgbClr val="000000"/>
                                            </a:solidFill>
                                            <a:latin typeface="Cambria Math" panose="02040503050406030204" pitchFamily="18" charset="0"/>
                                          </a:rPr>
                                        </m:ctrlPr>
                                      </m:barPr>
                                      <m:e>
                                        <m:r>
                                          <a:rPr lang="en-US" altLang="zh-CN" sz="2000" b="0" baseline="-2000">
                                            <a:solidFill>
                                              <a:srgbClr val="000000"/>
                                            </a:solidFill>
                                            <a:latin typeface="Cambria Math" panose="02040503050406030204" pitchFamily="18" charset="0"/>
                                          </a:rPr>
                                          <m:t>   △   </m:t>
                                        </m:r>
                                      </m:e>
                                    </m:bar>
                                  </m:e>
                                </m:bar>
                              </m:e>
                            </m:mr>
                            <m:m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e>
                            </m:mr>
                          </m:m>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e>
                        <m:e>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MnCl</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e>
                        <m:e>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e>
                        <m:e>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H</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m:t>
                          </m:r>
                        </m:e>
                        <m:e>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e>
                        <m:e>
                          <m:d>
                            <m:dPr>
                              <m:begChr m:val=""/>
                              <m:endChr m:val=""/>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dPr>
                            <m:e>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Cl</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e>
                          </m:d>
                        </m:e>
                      </m:mr>
                      <m:m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87 </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g</m:t>
                          </m:r>
                        </m:e>
                        <m:e/>
                        <m:e>
                          <m:r>
                            <a:rPr lang="en-US" altLang="zh-CN" sz="2000" b="0" i="0" dirty="0">
                              <a:solidFill>
                                <a:srgbClr val="000000"/>
                              </a:solidFill>
                              <a:latin typeface="Cambria Math" panose="02040503050406030204" pitchFamily="18" charset="0"/>
                              <a:ea typeface="微软雅黑" pitchFamily="34" charset="-122"/>
                              <a:cs typeface="微软雅黑" pitchFamily="34" charset="-120"/>
                            </a:rPr>
                            <m:t>4 </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mol</m:t>
                          </m:r>
                        </m:e>
                        <m:e/>
                        <m:e/>
                        <m:e/>
                        <m:e/>
                        <m:e/>
                        <m:e>
                          <m:r>
                            <a:rPr lang="en-US" altLang="zh-CN" sz="2000" b="0" i="0" dirty="0">
                              <a:solidFill>
                                <a:srgbClr val="000000"/>
                              </a:solidFill>
                              <a:latin typeface="Cambria Math" panose="02040503050406030204" pitchFamily="18" charset="0"/>
                              <a:ea typeface="微软雅黑" pitchFamily="34" charset="-122"/>
                              <a:cs typeface="微软雅黑" pitchFamily="34" charset="-120"/>
                            </a:rPr>
                            <m:t>22.4 </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L</m:t>
                          </m:r>
                        </m:e>
                      </m:mr>
                      <m:mr>
                        <m:e/>
                        <m:e/>
                        <m:e>
                          <m:r>
                            <a:rPr lang="en-US" altLang="zh-CN" sz="2000" b="0" i="0" dirty="0">
                              <a:solidFill>
                                <a:srgbClr val="000000"/>
                              </a:solidFill>
                              <a:latin typeface="Cambria Math" panose="02040503050406030204" pitchFamily="18" charset="0"/>
                              <a:ea typeface="微软雅黑" pitchFamily="34" charset="-122"/>
                              <a:cs typeface="微软雅黑" pitchFamily="34" charset="-120"/>
                            </a:rPr>
                            <m:t>𝑦</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mol</m:t>
                          </m:r>
                        </m:e>
                        <m:e/>
                        <m:e/>
                        <m:e/>
                        <m:e/>
                        <m:e/>
                        <m:e>
                          <m:r>
                            <a:rPr lang="en-US" altLang="zh-CN" sz="2000" b="0" i="0" dirty="0">
                              <a:solidFill>
                                <a:srgbClr val="000000"/>
                              </a:solidFill>
                              <a:latin typeface="Cambria Math" panose="02040503050406030204" pitchFamily="18" charset="0"/>
                              <a:ea typeface="微软雅黑" pitchFamily="34" charset="-122"/>
                              <a:cs typeface="微软雅黑" pitchFamily="34" charset="-120"/>
                            </a:rPr>
                            <m:t>𝑤</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L</m:t>
                          </m:r>
                        </m:e>
                      </m:mr>
                    </m:m>
                  </m:oMath>
                </a14:m>
                <a:r>
                  <a:rPr lang="en-US" altLang="zh-CN" sz="100" b="0" i="0" kern="0" spc="-99900" dirty="0">
                    <a:solidFill>
                      <a:srgbClr val="FFFFFF"/>
                    </a:solidFill>
                    <a:latin typeface="微软雅黑" pitchFamily="34" charset="0"/>
                    <a:ea typeface="微软雅黑" pitchFamily="34" charset="-122"/>
                    <a:cs typeface="微软雅黑" pitchFamily="34" charset="-120"/>
                  </a:rPr>
                  <a:t>&lt;/m&gt;</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解题时具体选用哪种格式</a:t>
                </a:r>
                <a:r>
                  <a:rPr lang="en-US" altLang="zh-CN" sz="2000" b="0" i="0" dirty="0">
                    <a:solidFill>
                      <a:srgbClr val="000000"/>
                    </a:solidFill>
                    <a:latin typeface="微软雅黑" pitchFamily="34" charset="0"/>
                    <a:ea typeface="微软雅黑" pitchFamily="34" charset="-122"/>
                    <a:cs typeface="微软雅黑" pitchFamily="34" charset="-120"/>
                  </a:rPr>
                  <a:t>，要根据题目所给量的单位，具体问题，具体分析，</a:t>
                </a:r>
                <a:r>
                  <a:rPr lang="en-US" altLang="zh-CN" sz="2000" b="0" i="0">
                    <a:solidFill>
                      <a:srgbClr val="000000"/>
                    </a:solidFill>
                    <a:latin typeface="微软雅黑" pitchFamily="34" charset="0"/>
                    <a:ea typeface="微软雅黑" pitchFamily="34" charset="-122"/>
                    <a:cs typeface="微软雅黑" pitchFamily="34" charset="-120"/>
                  </a:rPr>
                  <a:t>灵活运用。</a:t>
                </a:r>
              </a:p>
              <a:p>
                <a:pPr marL="0" marR="0" lvl="0" indent="0" defTabSz="914400" rtl="0" eaLnBrk="1" fontAlgn="auto" latinLnBrk="1" hangingPunct="1">
                  <a:lnSpc>
                    <a:spcPts val="36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微软雅黑" pitchFamily="34" charset="0"/>
                    <a:ea typeface="微软雅黑" pitchFamily="34" charset="-122"/>
                    <a:cs typeface="微软雅黑" pitchFamily="34" charset="-120"/>
                  </a:rPr>
                  <a:t>4.常用方法</a:t>
                </a:r>
                <a:endParaRPr kumimoji="0" lang="en-US" altLang="zh-CN" sz="20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1" hangingPunct="1">
                  <a:lnSpc>
                    <a:spcPts val="35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微软雅黑" pitchFamily="34" charset="0"/>
                    <a:ea typeface="微软雅黑" pitchFamily="34" charset="-122"/>
                    <a:cs typeface="微软雅黑" pitchFamily="34" charset="-120"/>
                  </a:rPr>
                  <a:t>(1)关系式法；(2)守恒法；(3)差量法(具体内容见题型3)。</a:t>
                </a:r>
                <a:endParaRPr lang="en-US" altLang="zh-CN" sz="2000" dirty="0"/>
              </a:p>
            </p:txBody>
          </p:sp>
        </mc:Choice>
        <mc:Fallback xmlns="">
          <p:sp>
            <p:nvSpPr>
              <p:cNvPr id="2" name="P_6#d4035a324?sp=1&amp;pid=3c8ddfaaa&amp;color=0,0,0&amp;vtp=1&amp;bt=1&amp;bbb=1&amp;hb=1"/>
              <p:cNvSpPr>
                <a:spLocks noRot="1" noChangeAspect="1" noMove="1" noResize="1" noEditPoints="1" noAdjustHandles="1" noChangeArrowheads="1" noChangeShapeType="1" noTextEdit="1"/>
              </p:cNvSpPr>
              <p:nvPr/>
            </p:nvSpPr>
            <p:spPr>
              <a:xfrm>
                <a:off x="722376" y="972000"/>
                <a:ext cx="10753344" cy="4399534"/>
              </a:xfrm>
              <a:prstGeom prst="rect">
                <a:avLst/>
              </a:prstGeom>
              <a:blipFill>
                <a:blip r:embed="rId3"/>
                <a:stretch>
                  <a:fillRect l="-1474" r="-794" b="-3463"/>
                </a:stretch>
              </a:blipFill>
              <a:ln/>
            </p:spPr>
            <p:txBody>
              <a:bodyPr/>
              <a:lstStyle/>
              <a:p>
                <a:r>
                  <a:rPr lang="zh-CN" altLang="en-US">
                    <a:noFill/>
                  </a:rPr>
                  <a:t> </a:t>
                </a:r>
              </a:p>
            </p:txBody>
          </p:sp>
        </mc:Fallback>
      </mc:AlternateContent>
    </p:spTree>
  </p:cSld>
  <p:clrMapOvr>
    <a:masterClrMapping/>
  </p:clrMapOvr>
  <p:transition>
    <p:fade/>
  </p:transition>
</p:sld>
</file>

<file path=ppt/slides/slide14.xml><?xml version="1.0" encoding="utf-8"?>
<p:sld xmlns:a="http://schemas.openxmlformats.org/drawingml/2006/main" xmlns:r="http://schemas.openxmlformats.org/officeDocument/2006/relationships" xmlns:p="http://schemas.openxmlformats.org/presentationml/2006/main">
  <p:cSld name="Slide 16&amp;si=16">
    <p:spTree>
      <p:nvGrpSpPr>
        <p:cNvPr id="1" name=""/>
        <p:cNvGrpSpPr/>
        <p:nvPr/>
      </p:nvGrpSpPr>
      <p:grpSpPr>
        <a:xfrm>
          <a:off x="0" y="0"/>
          <a:ext cx="0" cy="0"/>
          <a:chOff x="0" y="0"/>
          <a:chExt cx="0" cy="0"/>
        </a:xfrm>
      </p:grpSpPr>
      <p:sp>
        <p:nvSpPr>
          <p:cNvPr id="2" name="C_4#756ea890e.fixed?pid=6c9a4d365&amp;color=100,146,38&amp;vtp=1&amp;bbb=1"/>
          <p:cNvSpPr/>
          <p:nvPr/>
        </p:nvSpPr>
        <p:spPr>
          <a:xfrm>
            <a:off x="5120640" y="969264"/>
            <a:ext cx="1947672" cy="1078992"/>
          </a:xfrm>
          <a:prstGeom prst="rect">
            <a:avLst/>
          </a:prstGeom>
          <a:noFill/>
          <a:ln/>
        </p:spPr>
        <p:txBody>
          <a:bodyPr wrap="none" lIns="0" tIns="0" rIns="0" bIns="0" rtlCol="0" anchor="ctr"/>
          <a:lstStyle/>
          <a:p>
            <a:pPr algn="ctr" latinLnBrk="1">
              <a:lnSpc>
                <a:spcPts val="7500"/>
              </a:lnSpc>
            </a:pPr>
            <a:r>
              <a:rPr lang="en-US" altLang="zh-CN" sz="6000" b="1" i="0" dirty="0">
                <a:solidFill>
                  <a:srgbClr val="649226"/>
                </a:solidFill>
                <a:latin typeface="微软雅黑" pitchFamily="34" charset="0"/>
                <a:ea typeface="微软雅黑" pitchFamily="34" charset="-122"/>
                <a:cs typeface="微软雅黑" pitchFamily="34" charset="-120"/>
              </a:rPr>
              <a:t>02</a:t>
            </a:r>
            <a:endParaRPr lang="en-US" altLang="zh-CN" sz="6000" dirty="0"/>
          </a:p>
        </p:txBody>
      </p:sp>
      <p:sp>
        <p:nvSpPr>
          <p:cNvPr id="3" name="C_4#756ea890e.fixed?pid=6c9a4d365&amp;color=255,255,255&amp;vtp=1&amp;bbb=1"/>
          <p:cNvSpPr/>
          <p:nvPr/>
        </p:nvSpPr>
        <p:spPr>
          <a:xfrm>
            <a:off x="0" y="3493008"/>
            <a:ext cx="12188952" cy="768096"/>
          </a:xfrm>
          <a:prstGeom prst="rect">
            <a:avLst/>
          </a:prstGeom>
          <a:noFill/>
          <a:ln/>
        </p:spPr>
        <p:txBody>
          <a:bodyPr wrap="none" lIns="0" tIns="0" rIns="0" bIns="0" rtlCol="0" anchor="ctr"/>
          <a:lstStyle/>
          <a:p>
            <a:pPr algn="ctr" latinLnBrk="1">
              <a:lnSpc>
                <a:spcPts val="5400"/>
              </a:lnSpc>
            </a:pPr>
            <a:r>
              <a:rPr lang="en-US" altLang="zh-CN" sz="4400" b="1" i="0" dirty="0">
                <a:solidFill>
                  <a:srgbClr val="FFFFFF"/>
                </a:solidFill>
                <a:latin typeface="SimHei" pitchFamily="34" charset="0"/>
                <a:ea typeface="SimHei" pitchFamily="34" charset="-122"/>
                <a:cs typeface="SimHei" pitchFamily="34" charset="-120"/>
              </a:rPr>
              <a:t>第二节</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SimHei" pitchFamily="34" charset="0"/>
                <a:ea typeface="SimHei" pitchFamily="34" charset="-122"/>
                <a:cs typeface="SimHei" pitchFamily="34" charset="-120"/>
              </a:rPr>
              <a:t>金属材料</a:t>
            </a:r>
            <a:endParaRPr lang="en-US" altLang="zh-CN" sz="4400" dirty="0"/>
          </a:p>
        </p:txBody>
      </p:sp>
      <p:pic>
        <p:nvPicPr>
          <p:cNvPr id="4" name="C_4#756ea890e.fixed?pid=6c9a4d365&amp;color=0,0,0&amp;tib=255,255,255&amp;vtp=1" descr="preencoded.png"/>
          <p:cNvPicPr>
            <a:picLocks noChangeAspect="1"/>
          </p:cNvPicPr>
          <p:nvPr/>
        </p:nvPicPr>
        <p:blipFill>
          <a:blip r:embed="rId3"/>
          <a:stretch>
            <a:fillRect/>
          </a:stretch>
        </p:blipFill>
        <p:spPr>
          <a:xfrm>
            <a:off x="9866376" y="4480560"/>
            <a:ext cx="402336" cy="438912"/>
          </a:xfrm>
          <a:prstGeom prst="rect">
            <a:avLst/>
          </a:prstGeom>
        </p:spPr>
      </p:pic>
      <p:sp>
        <p:nvSpPr>
          <p:cNvPr id="5" name="C_4_BD#756ea890e.fixed?pid=6c9a4d365&amp;color=255,255,255&amp;vtp=1&amp;bbb=1"/>
          <p:cNvSpPr/>
          <p:nvPr/>
        </p:nvSpPr>
        <p:spPr>
          <a:xfrm>
            <a:off x="10405872" y="4425696"/>
            <a:ext cx="1709928" cy="566928"/>
          </a:xfrm>
          <a:prstGeom prst="rect">
            <a:avLst/>
          </a:prstGeom>
          <a:noFill/>
          <a:ln/>
        </p:spPr>
        <p:txBody>
          <a:bodyPr wrap="none" lIns="0" tIns="0" rIns="0" bIns="0" rtlCol="0" anchor="ctr"/>
          <a:lstStyle/>
          <a:p>
            <a:pPr algn="l" latinLnBrk="1">
              <a:lnSpc>
                <a:spcPts val="3400"/>
              </a:lnSpc>
            </a:pPr>
            <a:r>
              <a:rPr lang="en-US" altLang="zh-CN" sz="2800" b="1" i="0" dirty="0">
                <a:solidFill>
                  <a:srgbClr val="FFFFFF"/>
                </a:solidFill>
                <a:latin typeface="SimHei" pitchFamily="34" charset="0"/>
                <a:ea typeface="SimHei" pitchFamily="34" charset="-122"/>
                <a:cs typeface="SimHei" pitchFamily="34" charset="-120"/>
              </a:rPr>
              <a:t>典例剖析</a:t>
            </a:r>
            <a:endParaRPr lang="en-US" altLang="zh-CN" sz="2800" dirty="0"/>
          </a:p>
        </p:txBody>
      </p:sp>
    </p:spTree>
  </p:cSld>
  <p:clrMapOvr>
    <a:masterClrMapping/>
  </p:clrMapOvr>
  <p:transition>
    <p:fade/>
  </p:transition>
</p:sld>
</file>

<file path=ppt/slides/slide15.xml><?xml version="1.0" encoding="utf-8"?>
<p:sld xmlns:a="http://schemas.openxmlformats.org/drawingml/2006/main" xmlns:r="http://schemas.openxmlformats.org/officeDocument/2006/relationships" xmlns:p="http://schemas.openxmlformats.org/presentationml/2006/main">
  <p:cSld name="Slide 17&amp;si=17">
    <p:spTree>
      <p:nvGrpSpPr>
        <p:cNvPr id="1" name=""/>
        <p:cNvGrpSpPr/>
        <p:nvPr/>
      </p:nvGrpSpPr>
      <p:grpSpPr>
        <a:xfrm>
          <a:off x="0" y="0"/>
          <a:ext cx="0" cy="0"/>
          <a:chOff x="0" y="0"/>
          <a:chExt cx="0" cy="0"/>
        </a:xfrm>
      </p:grpSpPr>
      <p:sp>
        <p:nvSpPr>
          <p:cNvPr id="2" name="QC_6_BD.1_1#d7dd8c934?vopoq=1&amp;pid=20ab939a4&amp;color=0,0,0&amp;vtp=1&amp;bt=1&amp;bbb=1"/>
          <p:cNvSpPr/>
          <p:nvPr/>
        </p:nvSpPr>
        <p:spPr>
          <a:xfrm>
            <a:off x="722376" y="972000"/>
            <a:ext cx="10753344" cy="385953"/>
          </a:xfrm>
          <a:prstGeom prst="rect">
            <a:avLst/>
          </a:prstGeom>
          <a:noFill/>
          <a:ln/>
        </p:spPr>
        <p:txBody>
          <a:bodyPr wrap="none" lIns="0" tIns="0" rIns="0" bIns="0" rtlCol="0" anchor="t"/>
          <a:lstStyle/>
          <a:p>
            <a:pPr algn="l" latinLnBrk="1">
              <a:lnSpc>
                <a:spcPts val="3400"/>
              </a:lnSpc>
            </a:pPr>
            <a:r>
              <a:rPr lang="en-US" altLang="zh-CN" sz="2000" b="1" i="0" dirty="0">
                <a:solidFill>
                  <a:srgbClr val="000000"/>
                </a:solidFill>
                <a:latin typeface="微软雅黑" pitchFamily="34" charset="0"/>
                <a:ea typeface="微软雅黑" pitchFamily="34" charset="-122"/>
                <a:cs typeface="微软雅黑" pitchFamily="34" charset="-120"/>
              </a:rPr>
              <a:t>例1</a:t>
            </a:r>
            <a:r>
              <a:rPr lang="en-US" altLang="zh-CN" sz="2000" b="1"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下列关于合金的说法中，</a:t>
            </a:r>
            <a:r>
              <a:rPr lang="en-US" altLang="zh-CN" sz="2000" b="0" i="0">
                <a:solidFill>
                  <a:srgbClr val="000000"/>
                </a:solidFill>
                <a:latin typeface="微软雅黑" pitchFamily="34" charset="0"/>
                <a:ea typeface="微软雅黑" pitchFamily="34" charset="-122"/>
                <a:cs typeface="微软雅黑" pitchFamily="34" charset="-120"/>
              </a:rPr>
              <a:t>正确的是(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6_AN.2_1#d7dd8c934.bracket?vopoq=1&amp;pid=20ab939a4&amp;color=0,0,0&amp;vpa=1&amp;vtp=1"/>
          <p:cNvSpPr/>
          <p:nvPr/>
        </p:nvSpPr>
        <p:spPr>
          <a:xfrm>
            <a:off x="5259451" y="952950"/>
            <a:ext cx="385763" cy="399034"/>
          </a:xfrm>
          <a:prstGeom prst="rect">
            <a:avLst/>
          </a:prstGeom>
          <a:noFill/>
          <a:ln/>
        </p:spPr>
        <p:txBody>
          <a:bodyPr wrap="none" lIns="0" tIns="0" rIns="0" bIns="0" rtlCol="0" anchor="t"/>
          <a:lstStyle/>
          <a:p>
            <a:pPr algn="ctr" latinLnBrk="1">
              <a:lnSpc>
                <a:spcPts val="3500"/>
              </a:lnSpc>
            </a:pPr>
            <a:r>
              <a:rPr lang="en-US" altLang="zh-CN" sz="2000" b="1" i="0" dirty="0">
                <a:solidFill>
                  <a:srgbClr val="00B050"/>
                </a:solidFill>
                <a:latin typeface="微软雅黑" pitchFamily="34" charset="0"/>
                <a:ea typeface="微软雅黑" pitchFamily="34" charset="-122"/>
                <a:cs typeface="微软雅黑" pitchFamily="34" charset="-120"/>
              </a:rPr>
              <a:t>D</a:t>
            </a:r>
            <a:endParaRPr lang="en-US" altLang="zh-CN" sz="2000" dirty="0"/>
          </a:p>
        </p:txBody>
      </p:sp>
      <mc:AlternateContent xmlns:mc="http://schemas.openxmlformats.org/markup-compatibility/2006" xmlns:a14="http://schemas.microsoft.com/office/drawing/2010/main">
        <mc:Choice Requires="a14">
          <p:sp>
            <p:nvSpPr>
              <p:cNvPr id="4" name="QC_6_BD.1_2#d7dd8c934.choices?vopoq=1&amp;pid=20ab939a4&amp;color=0,0,0&amp;vtp=1&amp;bbb=1"/>
              <p:cNvSpPr/>
              <p:nvPr/>
            </p:nvSpPr>
            <p:spPr>
              <a:xfrm>
                <a:off x="722376" y="1419674"/>
                <a:ext cx="10753344" cy="17960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A.合金的硬度一般比其各成分金属的硬度高，熔点一定比其各成分金属的熔点低</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.合金的物理性质一般与其各成分金属的物理性质相同</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.生铁的含碳量为</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0.03%∼2%</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2000" dirty="0"/>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.目前世界上用途最广、使用量最大的合金是钢</a:t>
                </a:r>
                <a:endParaRPr lang="en-US" altLang="zh-CN" sz="2000" dirty="0"/>
              </a:p>
            </p:txBody>
          </p:sp>
        </mc:Choice>
        <mc:Fallback xmlns="">
          <p:sp>
            <p:nvSpPr>
              <p:cNvPr id="4" name="QC_6_BD.1_2#d7dd8c934.choices?vopoq=1&amp;pid=20ab939a4&amp;color=0,0,0&amp;vtp=1&amp;bbb=1"/>
              <p:cNvSpPr>
                <a:spLocks noRot="1" noChangeAspect="1" noMove="1" noResize="1" noEditPoints="1" noAdjustHandles="1" noChangeArrowheads="1" noChangeShapeType="1" noTextEdit="1"/>
              </p:cNvSpPr>
              <p:nvPr/>
            </p:nvSpPr>
            <p:spPr>
              <a:xfrm>
                <a:off x="722376" y="1419674"/>
                <a:ext cx="10753344" cy="1796034"/>
              </a:xfrm>
              <a:prstGeom prst="rect">
                <a:avLst/>
              </a:prstGeom>
              <a:blipFill>
                <a:blip r:embed="rId3"/>
                <a:stretch>
                  <a:fillRect l="-1474" b="-8136"/>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6.xml><?xml version="1.0" encoding="utf-8"?>
<p:sld xmlns:a="http://schemas.openxmlformats.org/drawingml/2006/main" xmlns:r="http://schemas.openxmlformats.org/officeDocument/2006/relationships" xmlns:p="http://schemas.openxmlformats.org/presentationml/2006/main">
  <p:cSld name="Slide 18&amp;si=18">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C_6_AS.3_1#d7dd8c934?vopoq=1&amp;pid=20ab939a4&amp;color=0,0,0&amp;vtp=1&amp;bt=1&amp;bbb=1&amp;hb=1"/>
              <p:cNvSpPr/>
              <p:nvPr/>
            </p:nvSpPr>
            <p:spPr>
              <a:xfrm>
                <a:off x="722376" y="972000"/>
                <a:ext cx="10753344" cy="17833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合金的硬度一般比其各成分金属的硬度高，合金的熔点一般比其各成分金属的熔点低</a:t>
                </a:r>
                <a:r>
                  <a:rPr lang="en-US" altLang="zh-CN" sz="2000" b="0" i="0">
                    <a:solidFill>
                      <a:srgbClr val="000000"/>
                    </a:solidFill>
                    <a:latin typeface="微软雅黑" pitchFamily="34" charset="0"/>
                    <a:ea typeface="微软雅黑" pitchFamily="34" charset="-122"/>
                    <a:cs typeface="微软雅黑" pitchFamily="34" charset="-120"/>
                  </a:rPr>
                  <a:t>，A</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错误</a:t>
                </a:r>
                <a:r>
                  <a:rPr lang="en-US" altLang="zh-CN" sz="2000" b="0" i="0" dirty="0">
                    <a:solidFill>
                      <a:srgbClr val="000000"/>
                    </a:solidFill>
                    <a:latin typeface="微软雅黑" pitchFamily="34" charset="0"/>
                    <a:ea typeface="微软雅黑" pitchFamily="34" charset="-122"/>
                    <a:cs typeface="微软雅黑" pitchFamily="34" charset="-120"/>
                  </a:rPr>
                  <a:t>；合金的化学性质一般与各成分金属的化学性质相同</a:t>
                </a:r>
                <a:r>
                  <a:rPr lang="en-US" altLang="zh-CN" sz="2000" b="0" i="0">
                    <a:solidFill>
                      <a:srgbClr val="000000"/>
                    </a:solidFill>
                    <a:latin typeface="微软雅黑" pitchFamily="34" charset="0"/>
                    <a:ea typeface="微软雅黑" pitchFamily="34" charset="-122"/>
                    <a:cs typeface="微软雅黑" pitchFamily="34" charset="-120"/>
                  </a:rPr>
                  <a:t>，合金的物理性质一般与其各成分金属</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的物理性质不相同</a:t>
                </a:r>
                <a:r>
                  <a:rPr lang="en-US" altLang="zh-CN" sz="2000" b="0" i="0" dirty="0">
                    <a:solidFill>
                      <a:srgbClr val="000000"/>
                    </a:solidFill>
                    <a:latin typeface="微软雅黑" pitchFamily="34" charset="0"/>
                    <a:ea typeface="微软雅黑" pitchFamily="34" charset="-122"/>
                    <a:cs typeface="微软雅黑" pitchFamily="34" charset="-120"/>
                  </a:rPr>
                  <a:t>，B错误；钢中含碳量为</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0.03%∼2%</m:t>
                    </m:r>
                  </m:oMath>
                </a14:m>
                <a:r>
                  <a:rPr lang="en-US" altLang="zh-CN" sz="2000" b="0" i="0" dirty="0">
                    <a:solidFill>
                      <a:srgbClr val="000000"/>
                    </a:solidFill>
                    <a:latin typeface="微软雅黑" pitchFamily="34" charset="0"/>
                    <a:ea typeface="微软雅黑" pitchFamily="34" charset="-122"/>
                    <a:cs typeface="微软雅黑" pitchFamily="34" charset="-120"/>
                  </a:rPr>
                  <a:t>，生铁的含碳量为</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2%∼4.3%</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，C</a:t>
                </a:r>
                <a:r>
                  <a:rPr lang="en-US" altLang="zh-CN" sz="2000" b="0" i="0">
                    <a:solidFill>
                      <a:srgbClr val="000000"/>
                    </a:solidFill>
                    <a:latin typeface="微软雅黑" pitchFamily="34" charset="0"/>
                    <a:ea typeface="微软雅黑" pitchFamily="34" charset="-122"/>
                    <a:cs typeface="微软雅黑" pitchFamily="34" charset="-120"/>
                  </a:rPr>
                  <a:t>错误；</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目前世界上用途最广</a:t>
                </a:r>
                <a:r>
                  <a:rPr lang="en-US" altLang="zh-CN" sz="2000" b="0" i="0" dirty="0">
                    <a:solidFill>
                      <a:srgbClr val="000000"/>
                    </a:solidFill>
                    <a:latin typeface="微软雅黑" pitchFamily="34" charset="0"/>
                    <a:ea typeface="微软雅黑" pitchFamily="34" charset="-122"/>
                    <a:cs typeface="微软雅黑" pitchFamily="34" charset="-120"/>
                  </a:rPr>
                  <a:t>、使用量最大的合金是钢，可用于制造炊具、建筑材料等，D正确。</a:t>
                </a:r>
                <a:endParaRPr lang="en-US" altLang="zh-CN" sz="2200" dirty="0"/>
              </a:p>
            </p:txBody>
          </p:sp>
        </mc:Choice>
        <mc:Fallback xmlns="">
          <p:sp>
            <p:nvSpPr>
              <p:cNvPr id="2" name="QC_6_AS.3_1#d7dd8c934?vopoq=1&amp;pid=20ab939a4&amp;color=0,0,0&amp;vtp=1&amp;bt=1&amp;bbb=1&amp;hb=1"/>
              <p:cNvSpPr>
                <a:spLocks noRot="1" noChangeAspect="1" noMove="1" noResize="1" noEditPoints="1" noAdjustHandles="1" noChangeArrowheads="1" noChangeShapeType="1" noTextEdit="1"/>
              </p:cNvSpPr>
              <p:nvPr/>
            </p:nvSpPr>
            <p:spPr>
              <a:xfrm>
                <a:off x="722376" y="972000"/>
                <a:ext cx="10753344" cy="1783334"/>
              </a:xfrm>
              <a:prstGeom prst="rect">
                <a:avLst/>
              </a:prstGeom>
              <a:blipFill>
                <a:blip r:embed="rId3"/>
                <a:stretch>
                  <a:fillRect l="-1587" r="-794" b="-8532"/>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7.xml><?xml version="1.0" encoding="utf-8"?>
<p:sld xmlns:a="http://schemas.openxmlformats.org/drawingml/2006/main" xmlns:r="http://schemas.openxmlformats.org/officeDocument/2006/relationships" xmlns:p="http://schemas.openxmlformats.org/presentationml/2006/main">
  <p:cSld name="Slide 19&amp;si=19">
    <p:spTree>
      <p:nvGrpSpPr>
        <p:cNvPr id="1" name=""/>
        <p:cNvGrpSpPr/>
        <p:nvPr/>
      </p:nvGrpSpPr>
      <p:grpSpPr>
        <a:xfrm>
          <a:off x="0" y="0"/>
          <a:ext cx="0" cy="0"/>
          <a:chOff x="0" y="0"/>
          <a:chExt cx="0" cy="0"/>
        </a:xfrm>
      </p:grpSpPr>
      <p:sp>
        <p:nvSpPr>
          <p:cNvPr id="2" name="QC_6_BD.4_1#24250e4c9?vopoq=1&amp;pid=68a2c3703&amp;color=0,0,0&amp;vtp=1&amp;bt=1&amp;bbb=1"/>
          <p:cNvSpPr/>
          <p:nvPr/>
        </p:nvSpPr>
        <p:spPr>
          <a:xfrm>
            <a:off x="722376" y="972000"/>
            <a:ext cx="10753344" cy="385953"/>
          </a:xfrm>
          <a:prstGeom prst="rect">
            <a:avLst/>
          </a:prstGeom>
          <a:noFill/>
          <a:ln/>
        </p:spPr>
        <p:txBody>
          <a:bodyPr wrap="none" lIns="0" tIns="0" rIns="0" bIns="0" rtlCol="0" anchor="t"/>
          <a:lstStyle/>
          <a:p>
            <a:pPr algn="l" latinLnBrk="1">
              <a:lnSpc>
                <a:spcPts val="3400"/>
              </a:lnSpc>
            </a:pPr>
            <a:r>
              <a:rPr lang="en-US" altLang="zh-CN" sz="2000" b="1" i="0" dirty="0">
                <a:solidFill>
                  <a:srgbClr val="000000"/>
                </a:solidFill>
                <a:latin typeface="微软雅黑" pitchFamily="34" charset="0"/>
                <a:ea typeface="微软雅黑" pitchFamily="34" charset="-122"/>
                <a:cs typeface="微软雅黑" pitchFamily="34" charset="-120"/>
              </a:rPr>
              <a:t>例2</a:t>
            </a:r>
            <a:r>
              <a:rPr lang="en-US" altLang="zh-CN" sz="2000" b="1"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仿宋" pitchFamily="34" charset="0"/>
                <a:ea typeface="仿宋" pitchFamily="34" charset="-122"/>
                <a:cs typeface="仿宋" pitchFamily="34" charset="-120"/>
              </a:rPr>
              <a:t>[广东江门2024高一月考]</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下列有关金属铝及其化合物的叙述不正确的是(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6_AN.5_1#24250e4c9.bracket?vopoq=1&amp;pid=68a2c3703&amp;color=0,0,0&amp;vpa=2&amp;vtp=1"/>
          <p:cNvSpPr/>
          <p:nvPr/>
        </p:nvSpPr>
        <p:spPr>
          <a:xfrm>
            <a:off x="9450451" y="952950"/>
            <a:ext cx="385763" cy="399034"/>
          </a:xfrm>
          <a:prstGeom prst="rect">
            <a:avLst/>
          </a:prstGeom>
          <a:noFill/>
          <a:ln/>
        </p:spPr>
        <p:txBody>
          <a:bodyPr wrap="none" lIns="0" tIns="0" rIns="0" bIns="0" rtlCol="0" anchor="t"/>
          <a:lstStyle/>
          <a:p>
            <a:pPr algn="ctr" latinLnBrk="1">
              <a:lnSpc>
                <a:spcPts val="3500"/>
              </a:lnSpc>
            </a:pPr>
            <a:r>
              <a:rPr lang="en-US" altLang="zh-CN" sz="2000" b="1" i="0" dirty="0">
                <a:solidFill>
                  <a:srgbClr val="00B050"/>
                </a:solidFill>
                <a:latin typeface="微软雅黑" pitchFamily="34" charset="0"/>
                <a:ea typeface="微软雅黑" pitchFamily="34" charset="-122"/>
                <a:cs typeface="微软雅黑" pitchFamily="34" charset="-120"/>
              </a:rPr>
              <a:t>D</a:t>
            </a:r>
            <a:endParaRPr lang="en-US" altLang="zh-CN" sz="2000" dirty="0"/>
          </a:p>
        </p:txBody>
      </p:sp>
      <mc:AlternateContent xmlns:mc="http://schemas.openxmlformats.org/markup-compatibility/2006" xmlns:a14="http://schemas.microsoft.com/office/drawing/2010/main">
        <mc:Choice Requires="a14">
          <p:sp>
            <p:nvSpPr>
              <p:cNvPr id="4" name="QC_6_BD.4_2#24250e4c9.choices?vopoq=1&amp;pid=68a2c3703&amp;color=0,0,0&amp;vtp=1&amp;bbb=1"/>
              <p:cNvSpPr/>
              <p:nvPr/>
            </p:nvSpPr>
            <p:spPr>
              <a:xfrm>
                <a:off x="722376" y="1419674"/>
                <a:ext cx="10753344" cy="1781302"/>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A.铝的化学性质活泼，但在空气中不易锈蚀</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.硬铝密度小，硬度大，耐腐蚀，是制造飞机的理想材料</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.在生活中，不能用铝制餐具长时间存放酸性或碱性食物</a:t>
                </a:r>
                <a:endParaRPr lang="en-US" altLang="zh-CN" sz="2000" dirty="0"/>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.相同质量的铝分别与足量盐酸和烧碱溶液反应，产生氢气的质量比为3</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 1</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2000" dirty="0"/>
              </a:p>
            </p:txBody>
          </p:sp>
        </mc:Choice>
        <mc:Fallback xmlns="">
          <p:sp>
            <p:nvSpPr>
              <p:cNvPr id="4" name="QC_6_BD.4_2#24250e4c9.choices?vopoq=1&amp;pid=68a2c3703&amp;color=0,0,0&amp;vtp=1&amp;bbb=1"/>
              <p:cNvSpPr>
                <a:spLocks noRot="1" noChangeAspect="1" noMove="1" noResize="1" noEditPoints="1" noAdjustHandles="1" noChangeArrowheads="1" noChangeShapeType="1" noTextEdit="1"/>
              </p:cNvSpPr>
              <p:nvPr/>
            </p:nvSpPr>
            <p:spPr>
              <a:xfrm>
                <a:off x="722376" y="1419674"/>
                <a:ext cx="10753344" cy="1781302"/>
              </a:xfrm>
              <a:prstGeom prst="rect">
                <a:avLst/>
              </a:prstGeom>
              <a:blipFill>
                <a:blip r:embed="rId3"/>
                <a:stretch>
                  <a:fillRect l="-1474" b="-8562"/>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8.xml><?xml version="1.0" encoding="utf-8"?>
<p:sld xmlns:a="http://schemas.openxmlformats.org/drawingml/2006/main" xmlns:r="http://schemas.openxmlformats.org/officeDocument/2006/relationships" xmlns:p="http://schemas.openxmlformats.org/presentationml/2006/main">
  <p:cSld name="Slide 20&amp;si=20">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C_6_AS.6_1#24250e4c9?vopoq=1&amp;pid=68a2c3703&amp;color=0,0,0&amp;vtp=1&amp;bt=1&amp;bbb=1&amp;hb=1"/>
              <p:cNvSpPr/>
              <p:nvPr/>
            </p:nvSpPr>
            <p:spPr>
              <a:xfrm>
                <a:off x="722376" y="972000"/>
                <a:ext cx="10753344" cy="27231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铝的化学性质活泼，但其与空气中的氧气反应会在表面形成一层致密的氧化铝薄膜</a:t>
                </a:r>
                <a:r>
                  <a:rPr lang="en-US" altLang="zh-CN" sz="2000" b="0" i="0">
                    <a:solidFill>
                      <a:srgbClr val="000000"/>
                    </a:solidFill>
                    <a:latin typeface="微软雅黑" pitchFamily="34" charset="0"/>
                    <a:ea typeface="微软雅黑" pitchFamily="34" charset="-122"/>
                    <a:cs typeface="微软雅黑" pitchFamily="34" charset="-120"/>
                  </a:rPr>
                  <a:t>，因此</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其在空气中不易锈蚀</a:t>
                </a:r>
                <a:r>
                  <a:rPr lang="en-US" altLang="zh-CN" sz="2000" b="0" i="0" dirty="0">
                    <a:solidFill>
                      <a:srgbClr val="000000"/>
                    </a:solidFill>
                    <a:latin typeface="微软雅黑" pitchFamily="34" charset="0"/>
                    <a:ea typeface="微软雅黑" pitchFamily="34" charset="-122"/>
                    <a:cs typeface="微软雅黑" pitchFamily="34" charset="-120"/>
                  </a:rPr>
                  <a:t>，A正确；硬铝具有密度小、硬度大、耐腐蚀的特性</a:t>
                </a:r>
                <a:r>
                  <a:rPr lang="en-US" altLang="zh-CN" sz="2000" b="0" i="0">
                    <a:solidFill>
                      <a:srgbClr val="000000"/>
                    </a:solidFill>
                    <a:latin typeface="微软雅黑" pitchFamily="34" charset="0"/>
                    <a:ea typeface="微软雅黑" pitchFamily="34" charset="-122"/>
                    <a:cs typeface="微软雅黑" pitchFamily="34" charset="-120"/>
                  </a:rPr>
                  <a:t>，是制造飞机的理想材</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料</a:t>
                </a:r>
                <a:r>
                  <a:rPr lang="en-US" altLang="zh-CN" sz="2000" b="0" i="0" dirty="0">
                    <a:solidFill>
                      <a:srgbClr val="000000"/>
                    </a:solidFill>
                    <a:latin typeface="微软雅黑" pitchFamily="34" charset="0"/>
                    <a:ea typeface="微软雅黑" pitchFamily="34" charset="-122"/>
                    <a:cs typeface="微软雅黑" pitchFamily="34" charset="-120"/>
                  </a:rPr>
                  <a:t>，B正确；铝能够与酸、碱发生反应，所以铝制餐具不宜长时间存放酸性、碱性食物，</a:t>
                </a:r>
                <a:r>
                  <a:rPr lang="en-US" altLang="zh-CN" sz="2000" b="0" i="0">
                    <a:solidFill>
                      <a:srgbClr val="000000"/>
                    </a:solidFill>
                    <a:latin typeface="微软雅黑" pitchFamily="34" charset="0"/>
                    <a:ea typeface="微软雅黑" pitchFamily="34" charset="-122"/>
                    <a:cs typeface="微软雅黑" pitchFamily="34" charset="-120"/>
                  </a:rPr>
                  <a:t>C正</a:t>
                </a:r>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确</a:t>
                </a:r>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Al</m:t>
                    </m:r>
                  </m:oMath>
                </a14:m>
                <a:r>
                  <a:rPr lang="en-US" altLang="zh-CN" sz="2000" b="0" i="0" dirty="0">
                    <a:solidFill>
                      <a:srgbClr val="000000"/>
                    </a:solidFill>
                    <a:latin typeface="微软雅黑" pitchFamily="34" charset="0"/>
                    <a:ea typeface="微软雅黑" pitchFamily="34" charset="-122"/>
                    <a:cs typeface="微软雅黑" pitchFamily="34" charset="-120"/>
                  </a:rPr>
                  <a:t>与足量的稀盐酸和</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NaOH</m:t>
                    </m:r>
                  </m:oMath>
                </a14:m>
                <a:r>
                  <a:rPr lang="en-US" altLang="zh-CN" sz="2000" b="0" i="0" dirty="0">
                    <a:solidFill>
                      <a:srgbClr val="000000"/>
                    </a:solidFill>
                    <a:latin typeface="微软雅黑" pitchFamily="34" charset="0"/>
                    <a:ea typeface="微软雅黑" pitchFamily="34" charset="-122"/>
                    <a:cs typeface="微软雅黑" pitchFamily="34" charset="-120"/>
                  </a:rPr>
                  <a:t>溶液反应的化学方程式分别为</a:t>
                </a:r>
                <a14:m>
                  <m:oMath xmlns:m="http://schemas.openxmlformats.org/officeDocument/2006/math">
                    <m:d>
                      <m:dPr>
                        <m:begChr m:val=""/>
                        <m:endChr m:val=""/>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d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Al</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+6</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HCl</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m>
                          <m:mPr>
                            <m:mcs>
                              <m:mc>
                                <m:mcPr>
                                  <m:count m:val="1"/>
                                  <m:mcJc m:val="center"/>
                                </m:mcPr>
                              </m:mc>
                            </m:mcs>
                            <m:ctrlPr>
                              <a:rPr lang="en-US" altLang="zh-CN" i="1" baseline="-30000">
                                <a:solidFill>
                                  <a:srgbClr val="000000"/>
                                </a:solidFill>
                                <a:latin typeface="Cambria Math" panose="02040503050406030204" pitchFamily="18" charset="0"/>
                              </a:rPr>
                            </m:ctrlPr>
                          </m:mPr>
                          <m:mr>
                            <m:e>
                              <m:bar>
                                <m:barPr>
                                  <m:ctrlPr>
                                    <a:rPr lang="en-US" altLang="zh-CN" sz="2000" b="0" i="1" baseline="-2000">
                                      <a:solidFill>
                                        <a:srgbClr val="000000"/>
                                      </a:solidFill>
                                      <a:latin typeface="Cambria Math" panose="02040503050406030204" pitchFamily="18" charset="0"/>
                                    </a:rPr>
                                  </m:ctrlPr>
                                </m:barPr>
                                <m:e>
                                  <m:bar>
                                    <m:barPr>
                                      <m:ctrlPr>
                                        <a:rPr lang="en-US" altLang="zh-CN" sz="2000" b="0" i="1" baseline="-8000">
                                          <a:solidFill>
                                            <a:srgbClr val="000000"/>
                                          </a:solidFill>
                                          <a:latin typeface="Cambria Math" panose="02040503050406030204" pitchFamily="18" charset="0"/>
                                        </a:rPr>
                                      </m:ctrlPr>
                                    </m:barPr>
                                    <m:e>
                                      <m:r>
                                        <a:rPr lang="en-US" altLang="zh-CN" sz="2000" b="0" baseline="-12000">
                                          <a:solidFill>
                                            <a:srgbClr val="000000"/>
                                          </a:solidFill>
                                          <a:latin typeface="Cambria Math" panose="02040503050406030204" pitchFamily="18" charset="0"/>
                                        </a:rPr>
                                        <m:t>         </m:t>
                                      </m:r>
                                    </m:e>
                                  </m:bar>
                                </m:e>
                              </m:bar>
                            </m:e>
                          </m:mr>
                          <m:m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e>
                          </m:mr>
                        </m:m>
                        <m:r>
                          <a:rPr lang="en-US" altLang="zh-CN" sz="2000" b="0" i="0" dirty="0">
                            <a:solidFill>
                              <a:srgbClr val="000000"/>
                            </a:solidFill>
                            <a:latin typeface="Cambria Math" panose="02040503050406030204" pitchFamily="18" charset="0"/>
                            <a:ea typeface="微软雅黑" pitchFamily="34" charset="-122"/>
                            <a:cs typeface="微软雅黑" pitchFamily="34" charset="-120"/>
                          </a:rPr>
                          <m:t>  2</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AlCl</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H</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e>
                    </m:d>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SimSun" pitchFamily="34" charset="0"/>
                    <a:ea typeface="SimSun" pitchFamily="34" charset="-122"/>
                    <a:cs typeface="SimSun" pitchFamily="34" charset="-120"/>
                  </a:rPr>
                  <a:t> </a:t>
                </a:r>
                <a:r>
                  <a:rPr lang="en-US" altLang="zh-CN" sz="2200" b="0" i="0">
                    <a:solidFill>
                      <a:srgbClr val="000000"/>
                    </a:solidFill>
                    <a:latin typeface="微软雅黑" pitchFamily="34" charset="0"/>
                    <a:ea typeface="微软雅黑" pitchFamily="34" charset="-122"/>
                    <a:cs typeface="微软雅黑" pitchFamily="34" charset="-120"/>
                  </a:rPr>
                  <a:t>、</a:t>
                </a:r>
              </a:p>
              <a:p>
                <a:pPr latinLnBrk="1">
                  <a:lnSpc>
                    <a:spcPts val="3700"/>
                  </a:lnSpc>
                </a:pPr>
                <a14:m>
                  <m:oMath xmlns:m="http://schemas.openxmlformats.org/officeDocument/2006/math">
                    <m:d>
                      <m:dPr>
                        <m:begChr m:val=""/>
                        <m:endChr m:val=""/>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d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Al</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NaOH</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+6</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H</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m>
                          <m:mPr>
                            <m:mcs>
                              <m:mc>
                                <m:mcPr>
                                  <m:count m:val="1"/>
                                  <m:mcJc m:val="center"/>
                                </m:mcPr>
                              </m:mc>
                            </m:mcs>
                            <m:ctrlPr>
                              <a:rPr lang="en-US" altLang="zh-CN" i="1" baseline="-30000">
                                <a:solidFill>
                                  <a:srgbClr val="000000"/>
                                </a:solidFill>
                                <a:latin typeface="Cambria Math" panose="02040503050406030204" pitchFamily="18" charset="0"/>
                              </a:rPr>
                            </m:ctrlPr>
                          </m:mPr>
                          <m:mr>
                            <m:e>
                              <m:bar>
                                <m:barPr>
                                  <m:ctrlPr>
                                    <a:rPr lang="en-US" altLang="zh-CN" sz="2000" b="0" i="1" baseline="-2000">
                                      <a:solidFill>
                                        <a:srgbClr val="000000"/>
                                      </a:solidFill>
                                      <a:latin typeface="Cambria Math" panose="02040503050406030204" pitchFamily="18" charset="0"/>
                                    </a:rPr>
                                  </m:ctrlPr>
                                </m:barPr>
                                <m:e>
                                  <m:bar>
                                    <m:barPr>
                                      <m:ctrlPr>
                                        <a:rPr lang="en-US" altLang="zh-CN" sz="2000" b="0" i="1" baseline="-8000">
                                          <a:solidFill>
                                            <a:srgbClr val="000000"/>
                                          </a:solidFill>
                                          <a:latin typeface="Cambria Math" panose="02040503050406030204" pitchFamily="18" charset="0"/>
                                        </a:rPr>
                                      </m:ctrlPr>
                                    </m:barPr>
                                    <m:e>
                                      <m:r>
                                        <a:rPr lang="en-US" altLang="zh-CN" sz="2000" b="0" baseline="-12000">
                                          <a:solidFill>
                                            <a:srgbClr val="000000"/>
                                          </a:solidFill>
                                          <a:latin typeface="Cambria Math" panose="02040503050406030204" pitchFamily="18" charset="0"/>
                                        </a:rPr>
                                        <m:t>         </m:t>
                                      </m:r>
                                    </m:e>
                                  </m:bar>
                                </m:e>
                              </m:bar>
                            </m:e>
                          </m:mr>
                          <m:m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e>
                          </m:mr>
                        </m:m>
                        <m:r>
                          <a:rPr lang="en-US" altLang="zh-CN" sz="2000" b="0" i="0" dirty="0">
                            <a:solidFill>
                              <a:srgbClr val="000000"/>
                            </a:solidFill>
                            <a:latin typeface="Cambria Math" panose="02040503050406030204" pitchFamily="18" charset="0"/>
                            <a:ea typeface="微软雅黑" pitchFamily="34" charset="-122"/>
                            <a:cs typeface="微软雅黑" pitchFamily="34" charset="-120"/>
                          </a:rPr>
                          <m:t>  2</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Na</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Al</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OH</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4</m:t>
                            </m:r>
                          </m:sub>
                        </m:s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H</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e>
                    </m:d>
                  </m:oMath>
                </a14:m>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，则相同质量的</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Al</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分别与足量的稀盐酸和烧碱溶</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液反应</a:t>
                </a:r>
                <a:r>
                  <a:rPr lang="en-US" altLang="zh-CN" sz="2000" b="0" i="0" dirty="0">
                    <a:solidFill>
                      <a:srgbClr val="000000"/>
                    </a:solidFill>
                    <a:latin typeface="微软雅黑" pitchFamily="34" charset="0"/>
                    <a:ea typeface="微软雅黑" pitchFamily="34" charset="-122"/>
                    <a:cs typeface="微软雅黑" pitchFamily="34" charset="-120"/>
                  </a:rPr>
                  <a:t>，产生</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H</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2000" b="0" i="0" dirty="0">
                    <a:solidFill>
                      <a:srgbClr val="000000"/>
                    </a:solidFill>
                    <a:latin typeface="微软雅黑" pitchFamily="34" charset="0"/>
                    <a:ea typeface="微软雅黑" pitchFamily="34" charset="-122"/>
                    <a:cs typeface="微软雅黑" pitchFamily="34" charset="-120"/>
                  </a:rPr>
                  <a:t>的质量比为</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1: 1</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，D错误。</a:t>
                </a:r>
                <a:endParaRPr lang="en-US" altLang="zh-CN" sz="2200" dirty="0"/>
              </a:p>
            </p:txBody>
          </p:sp>
        </mc:Choice>
        <mc:Fallback xmlns="">
          <p:sp>
            <p:nvSpPr>
              <p:cNvPr id="2" name="QC_6_AS.6_1#24250e4c9?vopoq=1&amp;pid=68a2c3703&amp;color=0,0,0&amp;vtp=1&amp;bt=1&amp;bbb=1&amp;hb=1"/>
              <p:cNvSpPr>
                <a:spLocks noRot="1" noChangeAspect="1" noMove="1" noResize="1" noEditPoints="1" noAdjustHandles="1" noChangeArrowheads="1" noChangeShapeType="1" noTextEdit="1"/>
              </p:cNvSpPr>
              <p:nvPr/>
            </p:nvSpPr>
            <p:spPr>
              <a:xfrm>
                <a:off x="722376" y="972000"/>
                <a:ext cx="10753344" cy="2723134"/>
              </a:xfrm>
              <a:prstGeom prst="rect">
                <a:avLst/>
              </a:prstGeom>
              <a:blipFill>
                <a:blip r:embed="rId3"/>
                <a:stretch>
                  <a:fillRect l="-1587" r="-1304" b="-5593"/>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9.xml><?xml version="1.0" encoding="utf-8"?>
<p:sld xmlns:a="http://schemas.openxmlformats.org/drawingml/2006/main" xmlns:r="http://schemas.openxmlformats.org/officeDocument/2006/relationships" xmlns:p="http://schemas.openxmlformats.org/presentationml/2006/main">
  <p:cSld name="Slide 21&amp;si=21">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C_6_BD.7_1#942520e13?vopoq=1&amp;pid=0e68d35b9&amp;color=0,0,0&amp;vtp=1&amp;bt=1&amp;bbb=1&amp;hb=1"/>
              <p:cNvSpPr/>
              <p:nvPr/>
            </p:nvSpPr>
            <p:spPr>
              <a:xfrm>
                <a:off x="722376" y="972000"/>
                <a:ext cx="10753344" cy="1300353"/>
              </a:xfrm>
              <a:prstGeom prst="rect">
                <a:avLst/>
              </a:prstGeom>
              <a:noFill/>
              <a:ln/>
            </p:spPr>
            <p:txBody>
              <a:bodyPr wrap="none" lIns="0" tIns="0" rIns="0" bIns="0" rtlCol="0" anchor="t"/>
              <a:lstStyle/>
              <a:p>
                <a:pPr algn="l" latinLnBrk="1">
                  <a:lnSpc>
                    <a:spcPts val="3600"/>
                  </a:lnSpc>
                </a:pPr>
                <a:r>
                  <a:rPr lang="en-US" altLang="zh-CN" sz="2000" b="1" i="0" dirty="0">
                    <a:solidFill>
                      <a:srgbClr val="000000"/>
                    </a:solidFill>
                    <a:latin typeface="微软雅黑" pitchFamily="34" charset="0"/>
                    <a:ea typeface="微软雅黑" pitchFamily="34" charset="-122"/>
                    <a:cs typeface="微软雅黑" pitchFamily="34" charset="-120"/>
                  </a:rPr>
                  <a:t>例3</a:t>
                </a:r>
                <a:r>
                  <a:rPr lang="en-US" altLang="zh-CN" sz="2000" b="1"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仿宋" pitchFamily="34" charset="0"/>
                    <a:ea typeface="仿宋" pitchFamily="34" charset="-122"/>
                    <a:cs typeface="仿宋" pitchFamily="34" charset="-120"/>
                  </a:rPr>
                  <a:t>[广西南宁2024高二开学考]</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向</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100 </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mL</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NaOH</m:t>
                    </m:r>
                  </m:oMath>
                </a14:m>
                <a:r>
                  <a:rPr lang="en-US" altLang="zh-CN" sz="2000" b="0" i="0" dirty="0">
                    <a:solidFill>
                      <a:srgbClr val="000000"/>
                    </a:solidFill>
                    <a:latin typeface="微软雅黑" pitchFamily="34" charset="0"/>
                    <a:ea typeface="微软雅黑" pitchFamily="34" charset="-122"/>
                    <a:cs typeface="微软雅黑" pitchFamily="34" charset="-120"/>
                  </a:rPr>
                  <a:t>溶液中通入一定量的</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气体，</a:t>
                </a:r>
                <a:r>
                  <a:rPr lang="en-US" altLang="zh-CN" sz="2000" b="0" i="0">
                    <a:solidFill>
                      <a:srgbClr val="000000"/>
                    </a:solidFill>
                    <a:latin typeface="微软雅黑" pitchFamily="34" charset="0"/>
                    <a:ea typeface="微软雅黑" pitchFamily="34" charset="-122"/>
                    <a:cs typeface="微软雅黑" pitchFamily="34" charset="-120"/>
                  </a:rPr>
                  <a:t>经充分反应后，</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再向所得溶液中逐滴加入</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0.1 </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mol</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L</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−1</m:t>
                        </m:r>
                      </m:sup>
                    </m:sSup>
                  </m:oMath>
                </a14:m>
                <a:r>
                  <a:rPr lang="en-US" altLang="zh-CN" sz="2000" b="0" i="0" dirty="0">
                    <a:solidFill>
                      <a:srgbClr val="000000"/>
                    </a:solidFill>
                    <a:latin typeface="微软雅黑" pitchFamily="34" charset="0"/>
                    <a:ea typeface="微软雅黑" pitchFamily="34" charset="-122"/>
                    <a:cs typeface="微软雅黑" pitchFamily="34" charset="-120"/>
                  </a:rPr>
                  <a:t>的盐酸，产生</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的体积与所加盐酸体积之间的关系如图所</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示</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下列判断不正确的是(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mc:Choice>
        <mc:Fallback xmlns="">
          <p:sp>
            <p:nvSpPr>
              <p:cNvPr id="2" name="QC_6_BD.7_1#942520e13?vopoq=1&amp;pid=0e68d35b9&amp;color=0,0,0&amp;vtp=1&amp;bt=1&amp;bbb=1&amp;hb=1"/>
              <p:cNvSpPr>
                <a:spLocks noRot="1" noChangeAspect="1" noMove="1" noResize="1" noEditPoints="1" noAdjustHandles="1" noChangeArrowheads="1" noChangeShapeType="1" noTextEdit="1"/>
              </p:cNvSpPr>
              <p:nvPr/>
            </p:nvSpPr>
            <p:spPr>
              <a:xfrm>
                <a:off x="722376" y="972000"/>
                <a:ext cx="10753344" cy="1300353"/>
              </a:xfrm>
              <a:prstGeom prst="rect">
                <a:avLst/>
              </a:prstGeom>
              <a:blipFill>
                <a:blip r:embed="rId3"/>
                <a:stretch>
                  <a:fillRect l="-1474" r="-1474" b="-11682"/>
                </a:stretch>
              </a:blipFill>
              <a:ln/>
            </p:spPr>
            <p:txBody>
              <a:bodyPr/>
              <a:lstStyle/>
              <a:p>
                <a:r>
                  <a:rPr lang="zh-CN" altLang="en-US">
                    <a:noFill/>
                  </a:rPr>
                  <a:t> </a:t>
                </a:r>
              </a:p>
            </p:txBody>
          </p:sp>
        </mc:Fallback>
      </mc:AlternateContent>
      <p:sp>
        <p:nvSpPr>
          <p:cNvPr id="3" name="QC_6_AN.8_1#942520e13.bracket?vopoq=1&amp;pid=0e68d35b9&amp;color=0,0,0&amp;vpa=3&amp;vtp=1"/>
          <p:cNvSpPr/>
          <p:nvPr/>
        </p:nvSpPr>
        <p:spPr>
          <a:xfrm>
            <a:off x="3716401" y="1867350"/>
            <a:ext cx="357188" cy="399034"/>
          </a:xfrm>
          <a:prstGeom prst="rect">
            <a:avLst/>
          </a:prstGeom>
          <a:noFill/>
          <a:ln/>
        </p:spPr>
        <p:txBody>
          <a:bodyPr wrap="none" lIns="0" tIns="0" rIns="0" bIns="0" rtlCol="0" anchor="t"/>
          <a:lstStyle/>
          <a:p>
            <a:pPr algn="ctr" latinLnBrk="1">
              <a:lnSpc>
                <a:spcPts val="3500"/>
              </a:lnSpc>
            </a:pPr>
            <a:r>
              <a:rPr lang="en-US" altLang="zh-CN" sz="2000" b="1" i="0" dirty="0">
                <a:solidFill>
                  <a:srgbClr val="00B050"/>
                </a:solidFill>
                <a:latin typeface="微软雅黑" pitchFamily="34" charset="0"/>
                <a:ea typeface="微软雅黑" pitchFamily="34" charset="-122"/>
                <a:cs typeface="微软雅黑" pitchFamily="34" charset="-120"/>
              </a:rPr>
              <a:t>B</a:t>
            </a:r>
            <a:endParaRPr lang="en-US" altLang="zh-CN" sz="2000" dirty="0"/>
          </a:p>
        </p:txBody>
      </p:sp>
      <p:pic>
        <p:nvPicPr>
          <p:cNvPr id="4" name="QC_6_BD.7_2#942520e13?htil=2&amp;vopoq=1&amp;pid=0e68d35b9&amp;color=0,0,0&amp;tib=255,255,255&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8773399" y="2404813"/>
            <a:ext cx="2496312" cy="1527048"/>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xmlns:a14="http://schemas.microsoft.com/office/drawing/2010/main">
        <mc:Choice Requires="a14">
          <p:sp>
            <p:nvSpPr>
              <p:cNvPr id="5" name="QC_6_BD.7_3#942520e13.choices?htil=2&amp;vopoq=1&amp;pid=0e68d35b9&amp;color=0,0,0&amp;vtp=1&amp;bbb=1"/>
              <p:cNvSpPr/>
              <p:nvPr/>
            </p:nvSpPr>
            <p:spPr>
              <a:xfrm>
                <a:off x="722376" y="2277813"/>
                <a:ext cx="8129016" cy="1781302"/>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A.原</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NaOH</m:t>
                    </m:r>
                  </m:oMath>
                </a14:m>
                <a:r>
                  <a:rPr lang="en-US" altLang="zh-CN" sz="2000" b="0" i="0" dirty="0">
                    <a:solidFill>
                      <a:srgbClr val="000000"/>
                    </a:solidFill>
                    <a:latin typeface="微软雅黑" pitchFamily="34" charset="0"/>
                    <a:ea typeface="微软雅黑" pitchFamily="34" charset="-122"/>
                    <a:cs typeface="微软雅黑" pitchFamily="34" charset="-120"/>
                  </a:rPr>
                  <a:t>溶液的物质的量浓度为</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0.1 </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mol</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L</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−1</m:t>
                        </m:r>
                      </m:sup>
                    </m:sSup>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.通入的</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2000" b="0" i="0" dirty="0">
                    <a:solidFill>
                      <a:srgbClr val="000000"/>
                    </a:solidFill>
                    <a:latin typeface="微软雅黑" pitchFamily="34" charset="0"/>
                    <a:ea typeface="微软雅黑" pitchFamily="34" charset="-122"/>
                    <a:cs typeface="微软雅黑" pitchFamily="34" charset="-120"/>
                  </a:rPr>
                  <a:t>在标准状况下的体积为</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224 </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mL</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𝑉</m:t>
                    </m:r>
                  </m:oMath>
                </a14:m>
                <a:r>
                  <a:rPr lang="en-US" altLang="zh-CN" sz="2000" b="0" i="0" dirty="0">
                    <a:solidFill>
                      <a:srgbClr val="000000"/>
                    </a:solidFill>
                    <a:latin typeface="微软雅黑" pitchFamily="34" charset="0"/>
                    <a:ea typeface="微软雅黑" pitchFamily="34" charset="-122"/>
                    <a:cs typeface="微软雅黑" pitchFamily="34" charset="-120"/>
                  </a:rPr>
                  <a:t>(盐酸)在</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0∼25 </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mL</m:t>
                    </m:r>
                  </m:oMath>
                </a14:m>
                <a:r>
                  <a:rPr lang="en-US" altLang="zh-CN" sz="2000" b="0" i="0" dirty="0">
                    <a:solidFill>
                      <a:srgbClr val="000000"/>
                    </a:solidFill>
                    <a:latin typeface="微软雅黑" pitchFamily="34" charset="0"/>
                    <a:ea typeface="微软雅黑" pitchFamily="34" charset="-122"/>
                    <a:cs typeface="微软雅黑" pitchFamily="34" charset="-120"/>
                  </a:rPr>
                  <a:t>的范围内发生的离子反应为</a:t>
                </a:r>
                <a14:m>
                  <m:oMath xmlns:m="http://schemas.openxmlformats.org/officeDocument/2006/math">
                    <m:sSubSup>
                      <m:sSub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p>
                    </m:sSubSup>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H</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up>
                    </m:sSup>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m>
                      <m:mPr>
                        <m:mcs>
                          <m:mc>
                            <m:mcPr>
                              <m:count m:val="1"/>
                              <m:mcJc m:val="center"/>
                            </m:mcPr>
                          </m:mc>
                        </m:mcs>
                        <m:ctrlPr>
                          <a:rPr lang="en-US" altLang="zh-CN" i="1" baseline="-30000">
                            <a:solidFill>
                              <a:srgbClr val="000000"/>
                            </a:solidFill>
                            <a:latin typeface="Cambria Math" panose="02040503050406030204" pitchFamily="18" charset="0"/>
                          </a:rPr>
                        </m:ctrlPr>
                      </m:mPr>
                      <m:mr>
                        <m:e>
                          <m:bar>
                            <m:barPr>
                              <m:ctrlPr>
                                <a:rPr lang="en-US" altLang="zh-CN" sz="2000" b="0" i="1" baseline="-2000">
                                  <a:solidFill>
                                    <a:srgbClr val="000000"/>
                                  </a:solidFill>
                                  <a:latin typeface="Cambria Math" panose="02040503050406030204" pitchFamily="18" charset="0"/>
                                </a:rPr>
                              </m:ctrlPr>
                            </m:barPr>
                            <m:e>
                              <m:bar>
                                <m:barPr>
                                  <m:ctrlPr>
                                    <a:rPr lang="en-US" altLang="zh-CN" sz="2000" b="0" i="1" baseline="-8000">
                                      <a:solidFill>
                                        <a:srgbClr val="000000"/>
                                      </a:solidFill>
                                      <a:latin typeface="Cambria Math" panose="02040503050406030204" pitchFamily="18" charset="0"/>
                                    </a:rPr>
                                  </m:ctrlPr>
                                </m:barPr>
                                <m:e>
                                  <m:r>
                                    <a:rPr lang="en-US" altLang="zh-CN" sz="2000" b="0" baseline="-12000">
                                      <a:solidFill>
                                        <a:srgbClr val="000000"/>
                                      </a:solidFill>
                                      <a:latin typeface="Cambria Math" panose="02040503050406030204" pitchFamily="18" charset="0"/>
                                    </a:rPr>
                                    <m:t>         </m:t>
                                  </m:r>
                                </m:e>
                              </m:bar>
                            </m:e>
                          </m:bar>
                        </m:e>
                      </m:mr>
                      <m:m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e>
                      </m:mr>
                    </m:m>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sSubSup>
                      <m:sSub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HCO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up>
                    </m:sSubSup>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2000" dirty="0"/>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.所得溶液的溶质成分为</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Na</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Sub>
                  </m:oMath>
                </a14:m>
                <a:r>
                  <a:rPr lang="en-US" altLang="zh-CN" sz="2000" b="0" i="0" dirty="0">
                    <a:solidFill>
                      <a:srgbClr val="000000"/>
                    </a:solidFill>
                    <a:latin typeface="微软雅黑" pitchFamily="34" charset="0"/>
                    <a:ea typeface="微软雅黑" pitchFamily="34" charset="-122"/>
                    <a:cs typeface="微软雅黑" pitchFamily="34" charset="-120"/>
                  </a:rPr>
                  <a:t>和</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NaHCO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2000" dirty="0"/>
              </a:p>
            </p:txBody>
          </p:sp>
        </mc:Choice>
        <mc:Fallback xmlns="">
          <p:sp>
            <p:nvSpPr>
              <p:cNvPr id="5" name="QC_6_BD.7_3#942520e13.choices?htil=2&amp;vopoq=1&amp;pid=0e68d35b9&amp;color=0,0,0&amp;vtp=1&amp;bbb=1"/>
              <p:cNvSpPr>
                <a:spLocks noRot="1" noChangeAspect="1" noMove="1" noResize="1" noEditPoints="1" noAdjustHandles="1" noChangeArrowheads="1" noChangeShapeType="1" noTextEdit="1"/>
              </p:cNvSpPr>
              <p:nvPr/>
            </p:nvSpPr>
            <p:spPr>
              <a:xfrm>
                <a:off x="722376" y="2277813"/>
                <a:ext cx="8129016" cy="1781302"/>
              </a:xfrm>
              <a:prstGeom prst="rect">
                <a:avLst/>
              </a:prstGeom>
              <a:blipFill>
                <a:blip r:embed="rId5"/>
                <a:stretch>
                  <a:fillRect l="-1950" b="-8562"/>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2.xml><?xml version="1.0" encoding="utf-8"?>
<p:sld xmlns:a="http://schemas.openxmlformats.org/drawingml/2006/main" xmlns:r="http://schemas.openxmlformats.org/officeDocument/2006/relationships" xmlns:p="http://schemas.openxmlformats.org/presentationml/2006/main">
  <p:cSld name="Slide 2&amp;si=2">
    <p:spTree>
      <p:nvGrpSpPr>
        <p:cNvPr id="1" name=""/>
        <p:cNvGrpSpPr/>
        <p:nvPr/>
      </p:nvGrpSpPr>
      <p:grpSpPr>
        <a:xfrm>
          <a:off x="0" y="0"/>
          <a:ext cx="0" cy="0"/>
          <a:chOff x="0" y="0"/>
          <a:chExt cx="0" cy="0"/>
        </a:xfrm>
      </p:grpSpPr>
      <p:sp>
        <p:nvSpPr>
          <p:cNvPr id="2" name="C_4#1177a3046.fixed?pid=6c9a4d365&amp;color=100,146,38&amp;vtp=1&amp;bbb=1"/>
          <p:cNvSpPr/>
          <p:nvPr/>
        </p:nvSpPr>
        <p:spPr>
          <a:xfrm>
            <a:off x="5120640" y="969264"/>
            <a:ext cx="1947672" cy="1078992"/>
          </a:xfrm>
          <a:prstGeom prst="rect">
            <a:avLst/>
          </a:prstGeom>
          <a:noFill/>
          <a:ln/>
        </p:spPr>
        <p:txBody>
          <a:bodyPr wrap="none" lIns="0" tIns="0" rIns="0" bIns="0" rtlCol="0" anchor="ctr"/>
          <a:lstStyle/>
          <a:p>
            <a:pPr algn="ctr" latinLnBrk="1">
              <a:lnSpc>
                <a:spcPts val="7500"/>
              </a:lnSpc>
            </a:pPr>
            <a:r>
              <a:rPr lang="en-US" altLang="zh-CN" sz="6000" b="1" i="0" dirty="0">
                <a:solidFill>
                  <a:srgbClr val="649226"/>
                </a:solidFill>
                <a:latin typeface="微软雅黑" pitchFamily="34" charset="0"/>
                <a:ea typeface="微软雅黑" pitchFamily="34" charset="-122"/>
                <a:cs typeface="微软雅黑" pitchFamily="34" charset="-120"/>
              </a:rPr>
              <a:t>02</a:t>
            </a:r>
            <a:endParaRPr lang="en-US" altLang="zh-CN" sz="6000" dirty="0"/>
          </a:p>
        </p:txBody>
      </p:sp>
      <p:sp>
        <p:nvSpPr>
          <p:cNvPr id="3" name="C_4#1177a3046.fixed?pid=6c9a4d365&amp;color=255,255,255&amp;vtp=1&amp;bbb=1"/>
          <p:cNvSpPr/>
          <p:nvPr/>
        </p:nvSpPr>
        <p:spPr>
          <a:xfrm>
            <a:off x="0" y="3493008"/>
            <a:ext cx="12188952" cy="768096"/>
          </a:xfrm>
          <a:prstGeom prst="rect">
            <a:avLst/>
          </a:prstGeom>
          <a:noFill/>
          <a:ln/>
        </p:spPr>
        <p:txBody>
          <a:bodyPr wrap="none" lIns="0" tIns="0" rIns="0" bIns="0" rtlCol="0" anchor="ctr"/>
          <a:lstStyle/>
          <a:p>
            <a:pPr algn="ctr" latinLnBrk="1">
              <a:lnSpc>
                <a:spcPts val="5400"/>
              </a:lnSpc>
            </a:pPr>
            <a:r>
              <a:rPr lang="en-US" altLang="zh-CN" sz="4400" b="1" i="0" dirty="0">
                <a:solidFill>
                  <a:srgbClr val="FFFFFF"/>
                </a:solidFill>
                <a:latin typeface="SimHei" pitchFamily="34" charset="0"/>
                <a:ea typeface="SimHei" pitchFamily="34" charset="-122"/>
                <a:cs typeface="SimHei" pitchFamily="34" charset="-120"/>
              </a:rPr>
              <a:t>第二节</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SimHei" pitchFamily="34" charset="0"/>
                <a:ea typeface="SimHei" pitchFamily="34" charset="-122"/>
                <a:cs typeface="SimHei" pitchFamily="34" charset="-120"/>
              </a:rPr>
              <a:t>金属材料</a:t>
            </a:r>
            <a:endParaRPr lang="en-US" altLang="zh-CN" sz="4400" dirty="0"/>
          </a:p>
        </p:txBody>
      </p:sp>
      <p:pic>
        <p:nvPicPr>
          <p:cNvPr id="4" name="C_4#1177a3046.fixed?pid=6c9a4d365&amp;color=0,0,0&amp;tib=255,255,255&amp;vtp=1" descr="preencoded.png"/>
          <p:cNvPicPr>
            <a:picLocks noChangeAspect="1"/>
          </p:cNvPicPr>
          <p:nvPr/>
        </p:nvPicPr>
        <p:blipFill>
          <a:blip r:embed="rId3"/>
          <a:stretch>
            <a:fillRect/>
          </a:stretch>
        </p:blipFill>
        <p:spPr>
          <a:xfrm>
            <a:off x="9866376" y="4480560"/>
            <a:ext cx="402336" cy="438912"/>
          </a:xfrm>
          <a:prstGeom prst="rect">
            <a:avLst/>
          </a:prstGeom>
        </p:spPr>
      </p:pic>
      <p:sp>
        <p:nvSpPr>
          <p:cNvPr id="5" name="C_4_BD#1177a3046.fixed?pid=6c9a4d365&amp;color=255,255,255&amp;vtp=1&amp;bbb=1"/>
          <p:cNvSpPr/>
          <p:nvPr/>
        </p:nvSpPr>
        <p:spPr>
          <a:xfrm>
            <a:off x="10405872" y="4425696"/>
            <a:ext cx="1709928" cy="566928"/>
          </a:xfrm>
          <a:prstGeom prst="rect">
            <a:avLst/>
          </a:prstGeom>
          <a:noFill/>
          <a:ln/>
        </p:spPr>
        <p:txBody>
          <a:bodyPr wrap="none" lIns="0" tIns="0" rIns="0" bIns="0" rtlCol="0" anchor="ctr"/>
          <a:lstStyle/>
          <a:p>
            <a:pPr algn="l" latinLnBrk="1">
              <a:lnSpc>
                <a:spcPts val="3400"/>
              </a:lnSpc>
            </a:pPr>
            <a:r>
              <a:rPr lang="en-US" altLang="zh-CN" sz="2800" b="1" i="0" dirty="0">
                <a:solidFill>
                  <a:srgbClr val="FFFFFF"/>
                </a:solidFill>
                <a:latin typeface="SimHei" pitchFamily="34" charset="0"/>
                <a:ea typeface="SimHei" pitchFamily="34" charset="-122"/>
                <a:cs typeface="SimHei" pitchFamily="34" charset="-120"/>
              </a:rPr>
              <a:t>教材梳理</a:t>
            </a:r>
            <a:endParaRPr lang="en-US" altLang="zh-CN" sz="2800" dirty="0"/>
          </a:p>
        </p:txBody>
      </p:sp>
    </p:spTree>
  </p:cSld>
  <p:clrMapOvr>
    <a:masterClrMapping/>
  </p:clrMapOvr>
  <p:transition>
    <p:fade/>
  </p:transition>
</p:sld>
</file>

<file path=ppt/slides/slide20.xml><?xml version="1.0" encoding="utf-8"?>
<p:sld xmlns:a="http://schemas.openxmlformats.org/drawingml/2006/main" xmlns:r="http://schemas.openxmlformats.org/officeDocument/2006/relationships" xmlns:p="http://schemas.openxmlformats.org/presentationml/2006/main">
  <p:cSld name="Slide 22&amp;si=22">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C_6_AS.9_1#942520e13?vopoq=1&amp;pid=0e68d35b9&amp;color=0,0,0&amp;vtp=1&amp;bt=1&amp;bbb=1&amp;hb=1"/>
              <p:cNvSpPr/>
              <p:nvPr/>
            </p:nvSpPr>
            <p:spPr>
              <a:xfrm>
                <a:off x="722376" y="972000"/>
                <a:ext cx="10753344" cy="5358384"/>
              </a:xfrm>
              <a:prstGeom prst="rect">
                <a:avLst/>
              </a:prstGeom>
              <a:noFill/>
              <a:ln/>
            </p:spPr>
            <p:txBody>
              <a:bodyPr wrap="none" lIns="0" tIns="0" rIns="0" bIns="0" rtlCol="0" anchor="t"/>
              <a:lstStyle/>
              <a:p>
                <a:pPr algn="l" latinLnBrk="1">
                  <a:lnSpc>
                    <a:spcPts val="33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假设</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NaOH</m:t>
                    </m:r>
                  </m:oMath>
                </a14:m>
                <a:r>
                  <a:rPr lang="en-US" altLang="zh-CN" sz="2000" b="0" i="0" dirty="0">
                    <a:solidFill>
                      <a:srgbClr val="000000"/>
                    </a:solidFill>
                    <a:latin typeface="微软雅黑" pitchFamily="34" charset="0"/>
                    <a:ea typeface="微软雅黑" pitchFamily="34" charset="-122"/>
                    <a:cs typeface="微软雅黑" pitchFamily="34" charset="-120"/>
                  </a:rPr>
                  <a:t>与</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2000" b="0" i="0" dirty="0">
                    <a:solidFill>
                      <a:srgbClr val="000000"/>
                    </a:solidFill>
                    <a:latin typeface="微软雅黑" pitchFamily="34" charset="0"/>
                    <a:ea typeface="微软雅黑" pitchFamily="34" charset="-122"/>
                    <a:cs typeface="微软雅黑" pitchFamily="34" charset="-120"/>
                  </a:rPr>
                  <a:t>气体反应所得溶液中只有</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Na</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，则开始阶段发生反应</a:t>
                </a:r>
              </a:p>
              <a:p>
                <a:pPr latinLnBrk="1">
                  <a:lnSpc>
                    <a:spcPts val="3300"/>
                  </a:lnSpc>
                </a:pP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Na</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Sub>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HCl</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m>
                      <m:mPr>
                        <m:mcs>
                          <m:mc>
                            <m:mcPr>
                              <m:count m:val="1"/>
                              <m:mcJc m:val="center"/>
                            </m:mcPr>
                          </m:mc>
                        </m:mcs>
                        <m:ctrlPr>
                          <a:rPr lang="en-US" altLang="zh-CN" i="1" baseline="-30000">
                            <a:solidFill>
                              <a:srgbClr val="000000"/>
                            </a:solidFill>
                            <a:latin typeface="Cambria Math" panose="02040503050406030204" pitchFamily="18" charset="0"/>
                          </a:rPr>
                        </m:ctrlPr>
                      </m:mPr>
                      <m:mr>
                        <m:e>
                          <m:bar>
                            <m:barPr>
                              <m:ctrlPr>
                                <a:rPr lang="en-US" altLang="zh-CN" sz="2000" b="0" i="1" baseline="-2000">
                                  <a:solidFill>
                                    <a:srgbClr val="000000"/>
                                  </a:solidFill>
                                  <a:latin typeface="Cambria Math" panose="02040503050406030204" pitchFamily="18" charset="0"/>
                                </a:rPr>
                              </m:ctrlPr>
                            </m:barPr>
                            <m:e>
                              <m:bar>
                                <m:barPr>
                                  <m:ctrlPr>
                                    <a:rPr lang="en-US" altLang="zh-CN" sz="2000" b="0" i="1" baseline="-8000">
                                      <a:solidFill>
                                        <a:srgbClr val="000000"/>
                                      </a:solidFill>
                                      <a:latin typeface="Cambria Math" panose="02040503050406030204" pitchFamily="18" charset="0"/>
                                    </a:rPr>
                                  </m:ctrlPr>
                                </m:barPr>
                                <m:e>
                                  <m:r>
                                    <a:rPr lang="en-US" altLang="zh-CN" sz="2000" b="0" baseline="-12000">
                                      <a:solidFill>
                                        <a:srgbClr val="000000"/>
                                      </a:solidFill>
                                      <a:latin typeface="Cambria Math" panose="02040503050406030204" pitchFamily="18" charset="0"/>
                                    </a:rPr>
                                    <m:t>         </m:t>
                                  </m:r>
                                </m:e>
                              </m:bar>
                            </m:e>
                          </m:bar>
                        </m:e>
                      </m:mr>
                      <m:m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e>
                      </m:mr>
                    </m:m>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NaHCO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Sub>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NaCl</m:t>
                    </m:r>
                  </m:oMath>
                </a14:m>
                <a:r>
                  <a:rPr lang="en-US" altLang="zh-CN" sz="2000" b="0" i="0" dirty="0">
                    <a:solidFill>
                      <a:srgbClr val="000000"/>
                    </a:solidFill>
                    <a:latin typeface="微软雅黑" pitchFamily="34" charset="0"/>
                    <a:ea typeface="微软雅黑" pitchFamily="34" charset="-122"/>
                    <a:cs typeface="微软雅黑" pitchFamily="34" charset="-120"/>
                  </a:rPr>
                  <a:t>，生成</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2000" b="0" i="0" dirty="0">
                    <a:solidFill>
                      <a:srgbClr val="000000"/>
                    </a:solidFill>
                    <a:latin typeface="微软雅黑" pitchFamily="34" charset="0"/>
                    <a:ea typeface="微软雅黑" pitchFamily="34" charset="-122"/>
                    <a:cs typeface="微软雅黑" pitchFamily="34" charset="-120"/>
                  </a:rPr>
                  <a:t>的反应为</a:t>
                </a:r>
                <a14:m>
                  <m:oMath xmlns:m="http://schemas.openxmlformats.org/officeDocument/2006/math">
                    <m:d>
                      <m:dPr>
                        <m:begChr m:val=""/>
                        <m:endChr m:val=""/>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dPr>
                      <m:e>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NaHCO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Sub>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HCl</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m>
                          <m:mPr>
                            <m:mcs>
                              <m:mc>
                                <m:mcPr>
                                  <m:count m:val="1"/>
                                  <m:mcJc m:val="center"/>
                                </m:mcPr>
                              </m:mc>
                            </m:mcs>
                            <m:ctrlPr>
                              <a:rPr lang="en-US" altLang="zh-CN" i="1" baseline="-30000">
                                <a:solidFill>
                                  <a:srgbClr val="000000"/>
                                </a:solidFill>
                                <a:latin typeface="Cambria Math" panose="02040503050406030204" pitchFamily="18" charset="0"/>
                              </a:rPr>
                            </m:ctrlPr>
                          </m:mPr>
                          <m:mr>
                            <m:e>
                              <m:bar>
                                <m:barPr>
                                  <m:ctrlPr>
                                    <a:rPr lang="en-US" altLang="zh-CN" sz="2000" b="0" i="1" baseline="-2000">
                                      <a:solidFill>
                                        <a:srgbClr val="000000"/>
                                      </a:solidFill>
                                      <a:latin typeface="Cambria Math" panose="02040503050406030204" pitchFamily="18" charset="0"/>
                                    </a:rPr>
                                  </m:ctrlPr>
                                </m:barPr>
                                <m:e>
                                  <m:bar>
                                    <m:barPr>
                                      <m:ctrlPr>
                                        <a:rPr lang="en-US" altLang="zh-CN" sz="2000" b="0" i="1" baseline="-8000">
                                          <a:solidFill>
                                            <a:srgbClr val="000000"/>
                                          </a:solidFill>
                                          <a:latin typeface="Cambria Math" panose="02040503050406030204" pitchFamily="18" charset="0"/>
                                        </a:rPr>
                                      </m:ctrlPr>
                                    </m:barPr>
                                    <m:e>
                                      <m:r>
                                        <a:rPr lang="en-US" altLang="zh-CN" sz="2000" b="0" baseline="-12000">
                                          <a:solidFill>
                                            <a:srgbClr val="000000"/>
                                          </a:solidFill>
                                          <a:latin typeface="Cambria Math" panose="02040503050406030204" pitchFamily="18" charset="0"/>
                                        </a:rPr>
                                        <m:t>         </m:t>
                                      </m:r>
                                    </m:e>
                                  </m:bar>
                                </m:e>
                              </m:bar>
                            </m:e>
                          </m:mr>
                          <m:m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e>
                          </m:mr>
                        </m:m>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NaCl</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H</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m:t>
                        </m:r>
                      </m:e>
                    </m:d>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，由</a:t>
                </a:r>
              </a:p>
              <a:p>
                <a:pPr latinLnBrk="1">
                  <a:lnSpc>
                    <a:spcPts val="3000"/>
                  </a:lnSpc>
                </a:pPr>
                <a:r>
                  <a:rPr lang="en-US" altLang="zh-CN" sz="2000" b="0" i="0">
                    <a:solidFill>
                      <a:srgbClr val="000000"/>
                    </a:solidFill>
                    <a:latin typeface="微软雅黑" pitchFamily="34" charset="0"/>
                    <a:ea typeface="微软雅黑" pitchFamily="34" charset="-122"/>
                    <a:cs typeface="微软雅黑" pitchFamily="34" charset="-120"/>
                  </a:rPr>
                  <a:t>化学方程式可知</a:t>
                </a:r>
                <a:r>
                  <a:rPr lang="en-US" altLang="zh-CN" sz="2000" b="0" i="0" dirty="0">
                    <a:solidFill>
                      <a:srgbClr val="000000"/>
                    </a:solidFill>
                    <a:latin typeface="微软雅黑" pitchFamily="34" charset="0"/>
                    <a:ea typeface="微软雅黑" pitchFamily="34" charset="-122"/>
                    <a:cs typeface="微软雅黑" pitchFamily="34" charset="-120"/>
                  </a:rPr>
                  <a:t>，前后两个阶段消耗盐酸的体积应相等</a:t>
                </a:r>
                <a:r>
                  <a:rPr lang="en-US" altLang="zh-CN" sz="2000" b="0" i="0">
                    <a:solidFill>
                      <a:srgbClr val="000000"/>
                    </a:solidFill>
                    <a:latin typeface="微软雅黑" pitchFamily="34" charset="0"/>
                    <a:ea typeface="微软雅黑" pitchFamily="34" charset="-122"/>
                    <a:cs typeface="微软雅黑" pitchFamily="34" charset="-120"/>
                  </a:rPr>
                  <a:t>，而题图中实际生成二氧化碳消耗的盐酸</a:t>
                </a:r>
              </a:p>
              <a:p>
                <a:pPr latinLnBrk="1">
                  <a:lnSpc>
                    <a:spcPts val="3300"/>
                  </a:lnSpc>
                </a:pPr>
                <a:r>
                  <a:rPr lang="en-US" altLang="zh-CN" sz="2000" b="0" i="0">
                    <a:solidFill>
                      <a:srgbClr val="000000"/>
                    </a:solidFill>
                    <a:latin typeface="微软雅黑" pitchFamily="34" charset="0"/>
                    <a:ea typeface="微软雅黑" pitchFamily="34" charset="-122"/>
                    <a:cs typeface="微软雅黑" pitchFamily="34" charset="-120"/>
                  </a:rPr>
                  <a:t>体积较多</a:t>
                </a:r>
                <a:r>
                  <a:rPr lang="en-US" altLang="zh-CN" sz="2000" b="0" i="0" dirty="0">
                    <a:solidFill>
                      <a:srgbClr val="000000"/>
                    </a:solidFill>
                    <a:latin typeface="微软雅黑" pitchFamily="34" charset="0"/>
                    <a:ea typeface="微软雅黑" pitchFamily="34" charset="-122"/>
                    <a:cs typeface="微软雅黑" pitchFamily="34" charset="-120"/>
                  </a:rPr>
                  <a:t>，故</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NaOH</m:t>
                    </m:r>
                  </m:oMath>
                </a14:m>
                <a:r>
                  <a:rPr lang="en-US" altLang="zh-CN" sz="2000" b="0" i="0" dirty="0">
                    <a:solidFill>
                      <a:srgbClr val="000000"/>
                    </a:solidFill>
                    <a:latin typeface="微软雅黑" pitchFamily="34" charset="0"/>
                    <a:ea typeface="微软雅黑" pitchFamily="34" charset="-122"/>
                    <a:cs typeface="微软雅黑" pitchFamily="34" charset="-120"/>
                  </a:rPr>
                  <a:t>与</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2000" b="0" i="0" dirty="0">
                    <a:solidFill>
                      <a:srgbClr val="000000"/>
                    </a:solidFill>
                    <a:latin typeface="微软雅黑" pitchFamily="34" charset="0"/>
                    <a:ea typeface="微软雅黑" pitchFamily="34" charset="-122"/>
                    <a:cs typeface="微软雅黑" pitchFamily="34" charset="-120"/>
                  </a:rPr>
                  <a:t>气体反应所得溶液中溶质为</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Na</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Sub>
                  </m:oMath>
                </a14:m>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NaHCO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Sub>
                  </m:oMath>
                </a14:m>
                <a:r>
                  <a:rPr lang="en-US" altLang="zh-CN" sz="2000" b="0" i="0" dirty="0">
                    <a:solidFill>
                      <a:srgbClr val="000000"/>
                    </a:solidFill>
                    <a:latin typeface="微软雅黑" pitchFamily="34" charset="0"/>
                    <a:ea typeface="微软雅黑" pitchFamily="34" charset="-122"/>
                    <a:cs typeface="微软雅黑" pitchFamily="34" charset="-120"/>
                  </a:rPr>
                  <a:t>。滴加</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100 </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mL</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盐酸时，</a:t>
                </a:r>
              </a:p>
              <a:p>
                <a:pPr latinLnBrk="1">
                  <a:lnSpc>
                    <a:spcPts val="3000"/>
                  </a:lnSpc>
                </a:pPr>
                <a:r>
                  <a:rPr lang="en-US" altLang="zh-CN" sz="2000" b="0" i="0">
                    <a:solidFill>
                      <a:srgbClr val="000000"/>
                    </a:solidFill>
                    <a:latin typeface="微软雅黑" pitchFamily="34" charset="0"/>
                    <a:ea typeface="微软雅黑" pitchFamily="34" charset="-122"/>
                    <a:cs typeface="微软雅黑" pitchFamily="34" charset="-120"/>
                  </a:rPr>
                  <a:t>碳元素全部转化为二氧化碳</a:t>
                </a:r>
                <a:r>
                  <a:rPr lang="en-US" altLang="zh-CN" sz="2000" b="0" i="0" dirty="0">
                    <a:solidFill>
                      <a:srgbClr val="000000"/>
                    </a:solidFill>
                    <a:latin typeface="微软雅黑" pitchFamily="34" charset="0"/>
                    <a:ea typeface="微软雅黑" pitchFamily="34" charset="-122"/>
                    <a:cs typeface="微软雅黑" pitchFamily="34" charset="-120"/>
                  </a:rPr>
                  <a:t>，溶液中的溶质只有</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NaCl</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，所以</a:t>
                </a:r>
              </a:p>
              <a:p>
                <a:pPr latinLnBrk="1">
                  <a:lnSpc>
                    <a:spcPts val="3300"/>
                  </a:lnSpc>
                </a:pP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𝑛</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Na</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up>
                    </m:sSup>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𝑛</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Cl</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up>
                    </m:sSup>
                    <m:r>
                      <a:rPr lang="en-US" altLang="zh-CN" sz="2000" b="0" i="0" dirty="0">
                        <a:solidFill>
                          <a:srgbClr val="000000"/>
                        </a:solidFill>
                        <a:latin typeface="Cambria Math" panose="02040503050406030204" pitchFamily="18" charset="0"/>
                        <a:ea typeface="微软雅黑" pitchFamily="34" charset="-122"/>
                        <a:cs typeface="微软雅黑" pitchFamily="34" charset="-120"/>
                      </a:rPr>
                      <m:t>)=0.1 </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L</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×0.1 </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mol</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L</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−1</m:t>
                        </m:r>
                      </m:sup>
                    </m:sSup>
                    <m:r>
                      <a:rPr lang="en-US" altLang="zh-CN" sz="2000" b="0" i="0" dirty="0">
                        <a:solidFill>
                          <a:srgbClr val="000000"/>
                        </a:solidFill>
                        <a:latin typeface="Cambria Math" panose="02040503050406030204" pitchFamily="18" charset="0"/>
                        <a:ea typeface="微软雅黑" pitchFamily="34" charset="-122"/>
                        <a:cs typeface="微软雅黑" pitchFamily="34" charset="-120"/>
                      </a:rPr>
                      <m:t>=0.01 </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mol</m:t>
                    </m:r>
                  </m:oMath>
                </a14:m>
                <a:r>
                  <a:rPr lang="zh-CN" altLang="en-US" sz="2200" b="0" i="0" kern="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𝑛</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NaOH</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)=0.01 </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mol</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200" b="0" i="0">
                    <a:solidFill>
                      <a:srgbClr val="000000"/>
                    </a:solidFill>
                    <a:latin typeface="微软雅黑" pitchFamily="34" charset="0"/>
                    <a:ea typeface="微软雅黑" pitchFamily="34" charset="-122"/>
                    <a:cs typeface="微软雅黑" pitchFamily="34" charset="-120"/>
                  </a:rPr>
                  <a:t>，</a:t>
                </a:r>
              </a:p>
              <a:p>
                <a:pPr latinLnBrk="1">
                  <a:lnSpc>
                    <a:spcPts val="4400"/>
                  </a:lnSpc>
                </a:pP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𝑐</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NaOH</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f>
                      <m:f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2000" b="0" i="0" dirty="0">
                            <a:solidFill>
                              <a:srgbClr val="000000"/>
                            </a:solidFill>
                            <a:latin typeface="Cambria Math" panose="02040503050406030204" pitchFamily="18" charset="0"/>
                            <a:ea typeface="微软雅黑" pitchFamily="34" charset="-122"/>
                            <a:cs typeface="微软雅黑" pitchFamily="34" charset="-120"/>
                          </a:rPr>
                          <m:t>0.01 </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mol</m:t>
                        </m:r>
                      </m:num>
                      <m:den>
                        <m:r>
                          <a:rPr lang="en-US" altLang="zh-CN" sz="2000" b="0" i="0" dirty="0">
                            <a:solidFill>
                              <a:srgbClr val="000000"/>
                            </a:solidFill>
                            <a:latin typeface="Cambria Math" panose="02040503050406030204" pitchFamily="18" charset="0"/>
                            <a:ea typeface="微软雅黑" pitchFamily="34" charset="-122"/>
                            <a:cs typeface="微软雅黑" pitchFamily="34" charset="-120"/>
                          </a:rPr>
                          <m:t>0.1 </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L</m:t>
                        </m:r>
                      </m:den>
                    </m:f>
                    <m:r>
                      <a:rPr lang="en-US" altLang="zh-CN" sz="2000" b="0" i="0" dirty="0">
                        <a:solidFill>
                          <a:srgbClr val="000000"/>
                        </a:solidFill>
                        <a:latin typeface="Cambria Math" panose="02040503050406030204" pitchFamily="18" charset="0"/>
                        <a:ea typeface="微软雅黑" pitchFamily="34" charset="-122"/>
                        <a:cs typeface="微软雅黑" pitchFamily="34" charset="-120"/>
                      </a:rPr>
                      <m:t>=0.1 </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mol</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L</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−1</m:t>
                        </m:r>
                      </m:sup>
                    </m:sSup>
                  </m:oMath>
                </a14:m>
                <a:r>
                  <a:rPr lang="en-US" altLang="zh-CN" sz="2000" b="0" i="0" dirty="0">
                    <a:solidFill>
                      <a:srgbClr val="000000"/>
                    </a:solidFill>
                    <a:latin typeface="微软雅黑" pitchFamily="34" charset="0"/>
                    <a:ea typeface="微软雅黑" pitchFamily="34" charset="-122"/>
                    <a:cs typeface="微软雅黑" pitchFamily="34" charset="-120"/>
                  </a:rPr>
                  <a:t>，A正确；通入的</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2000" b="0" i="0" dirty="0">
                    <a:solidFill>
                      <a:srgbClr val="000000"/>
                    </a:solidFill>
                    <a:latin typeface="微软雅黑" pitchFamily="34" charset="0"/>
                    <a:ea typeface="微软雅黑" pitchFamily="34" charset="-122"/>
                    <a:cs typeface="微软雅黑" pitchFamily="34" charset="-120"/>
                  </a:rPr>
                  <a:t>的量与完全反应后放出的</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的量相等，</a:t>
                </a:r>
              </a:p>
              <a:p>
                <a:pPr latinLnBrk="1">
                  <a:lnSpc>
                    <a:spcPts val="3000"/>
                  </a:lnSpc>
                </a:pPr>
                <a:r>
                  <a:rPr lang="en-US" altLang="zh-CN" sz="2000" b="0" i="0">
                    <a:solidFill>
                      <a:srgbClr val="000000"/>
                    </a:solidFill>
                    <a:latin typeface="微软雅黑" pitchFamily="34" charset="0"/>
                    <a:ea typeface="微软雅黑" pitchFamily="34" charset="-122"/>
                    <a:cs typeface="微软雅黑" pitchFamily="34" charset="-120"/>
                  </a:rPr>
                  <a:t>由题图可知</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𝑉</m:t>
                    </m:r>
                  </m:oMath>
                </a14:m>
                <a:r>
                  <a:rPr lang="en-US" altLang="zh-CN" sz="2000" b="0" i="0" dirty="0">
                    <a:solidFill>
                      <a:srgbClr val="000000"/>
                    </a:solidFill>
                    <a:latin typeface="微软雅黑" pitchFamily="34" charset="0"/>
                    <a:ea typeface="微软雅黑" pitchFamily="34" charset="-122"/>
                    <a:cs typeface="微软雅黑" pitchFamily="34" charset="-120"/>
                  </a:rPr>
                  <a:t>(盐酸)在</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25∼100 </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mL</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的范围内</a:t>
                </a:r>
                <a:r>
                  <a:rPr lang="en-US" altLang="zh-CN" sz="2000" b="0" i="0">
                    <a:solidFill>
                      <a:srgbClr val="000000"/>
                    </a:solidFill>
                    <a:latin typeface="微软雅黑" pitchFamily="34" charset="0"/>
                    <a:ea typeface="微软雅黑" pitchFamily="34" charset="-122"/>
                    <a:cs typeface="微软雅黑" pitchFamily="34" charset="-120"/>
                  </a:rPr>
                  <a:t>，发生反应的化学方程式为</a:t>
                </a:r>
              </a:p>
              <a:p>
                <a:pPr latinLnBrk="1">
                  <a:lnSpc>
                    <a:spcPts val="3300"/>
                  </a:lnSpc>
                </a:pPr>
                <a14:m>
                  <m:oMath xmlns:m="http://schemas.openxmlformats.org/officeDocument/2006/math">
                    <m:d>
                      <m:dPr>
                        <m:begChr m:val=""/>
                        <m:endChr m:val=""/>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dPr>
                      <m:e>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NaHCO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Sub>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HCl</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m>
                          <m:mPr>
                            <m:mcs>
                              <m:mc>
                                <m:mcPr>
                                  <m:count m:val="1"/>
                                  <m:mcJc m:val="center"/>
                                </m:mcPr>
                              </m:mc>
                            </m:mcs>
                            <m:ctrlPr>
                              <a:rPr lang="en-US" altLang="zh-CN" i="1" baseline="-30000">
                                <a:solidFill>
                                  <a:srgbClr val="000000"/>
                                </a:solidFill>
                                <a:latin typeface="Cambria Math" panose="02040503050406030204" pitchFamily="18" charset="0"/>
                              </a:rPr>
                            </m:ctrlPr>
                          </m:mPr>
                          <m:mr>
                            <m:e>
                              <m:bar>
                                <m:barPr>
                                  <m:ctrlPr>
                                    <a:rPr lang="en-US" altLang="zh-CN" sz="2000" b="0" i="1" baseline="-2000">
                                      <a:solidFill>
                                        <a:srgbClr val="000000"/>
                                      </a:solidFill>
                                      <a:latin typeface="Cambria Math" panose="02040503050406030204" pitchFamily="18" charset="0"/>
                                    </a:rPr>
                                  </m:ctrlPr>
                                </m:barPr>
                                <m:e>
                                  <m:bar>
                                    <m:barPr>
                                      <m:ctrlPr>
                                        <a:rPr lang="en-US" altLang="zh-CN" sz="2000" b="0" i="1" baseline="-8000">
                                          <a:solidFill>
                                            <a:srgbClr val="000000"/>
                                          </a:solidFill>
                                          <a:latin typeface="Cambria Math" panose="02040503050406030204" pitchFamily="18" charset="0"/>
                                        </a:rPr>
                                      </m:ctrlPr>
                                    </m:barPr>
                                    <m:e>
                                      <m:r>
                                        <a:rPr lang="en-US" altLang="zh-CN" sz="2000" b="0" baseline="-12000">
                                          <a:solidFill>
                                            <a:srgbClr val="000000"/>
                                          </a:solidFill>
                                          <a:latin typeface="Cambria Math" panose="02040503050406030204" pitchFamily="18" charset="0"/>
                                        </a:rPr>
                                        <m:t>         </m:t>
                                      </m:r>
                                    </m:e>
                                  </m:bar>
                                </m:e>
                              </m:bar>
                            </m:e>
                          </m:mr>
                          <m:m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e>
                          </m:mr>
                        </m:m>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NaCl</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H</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m:t>
                        </m:r>
                      </m:e>
                    </m:d>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，所以</a:t>
                </a:r>
              </a:p>
              <a:p>
                <a:pPr latinLnBrk="1">
                  <a:lnSpc>
                    <a:spcPts val="3000"/>
                  </a:lnSpc>
                </a:pP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𝑛</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𝑛</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HCl</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)=(0.1 </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L</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−0.025 </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L</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)×0.1 </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mol</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L</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−1</m:t>
                        </m:r>
                      </m:sup>
                    </m:sSup>
                    <m:r>
                      <a:rPr lang="en-US" altLang="zh-CN" sz="2000" b="0" i="0" dirty="0">
                        <a:solidFill>
                          <a:srgbClr val="000000"/>
                        </a:solidFill>
                        <a:latin typeface="Cambria Math" panose="02040503050406030204" pitchFamily="18" charset="0"/>
                        <a:ea typeface="微软雅黑" pitchFamily="34" charset="-122"/>
                        <a:cs typeface="微软雅黑" pitchFamily="34" charset="-120"/>
                      </a:rPr>
                      <m:t>=0.007 5 </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mol</m:t>
                    </m:r>
                  </m:oMath>
                </a14:m>
                <a:r>
                  <a:rPr lang="en-US" altLang="zh-CN" sz="2000" b="0" i="0" dirty="0">
                    <a:solidFill>
                      <a:srgbClr val="000000"/>
                    </a:solidFill>
                    <a:latin typeface="微软雅黑" pitchFamily="34" charset="0"/>
                    <a:ea typeface="微软雅黑" pitchFamily="34" charset="-122"/>
                    <a:cs typeface="微软雅黑" pitchFamily="34" charset="-120"/>
                  </a:rPr>
                  <a:t>，通入的</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气体在标准状况</a:t>
                </a:r>
              </a:p>
              <a:p>
                <a:pPr latinLnBrk="1">
                  <a:lnSpc>
                    <a:spcPts val="3300"/>
                  </a:lnSpc>
                </a:pPr>
                <a:r>
                  <a:rPr lang="en-US" altLang="zh-CN" sz="2000" b="0" i="0">
                    <a:solidFill>
                      <a:srgbClr val="000000"/>
                    </a:solidFill>
                    <a:latin typeface="微软雅黑" pitchFamily="34" charset="0"/>
                    <a:ea typeface="微软雅黑" pitchFamily="34" charset="-122"/>
                    <a:cs typeface="微软雅黑" pitchFamily="34" charset="-120"/>
                  </a:rPr>
                  <a:t>下体积为</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0.007 5 </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mol</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×22.4 </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L</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mol</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−1</m:t>
                        </m:r>
                      </m:sup>
                    </m:sSup>
                    <m:r>
                      <a:rPr lang="en-US" altLang="zh-CN" sz="2000" b="0" i="0" dirty="0">
                        <a:solidFill>
                          <a:srgbClr val="000000"/>
                        </a:solidFill>
                        <a:latin typeface="Cambria Math" panose="02040503050406030204" pitchFamily="18" charset="0"/>
                        <a:ea typeface="微软雅黑" pitchFamily="34" charset="-122"/>
                        <a:cs typeface="微软雅黑" pitchFamily="34" charset="-120"/>
                      </a:rPr>
                      <m:t>=0.168 </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L</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=168 </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mL</m:t>
                    </m:r>
                  </m:oMath>
                </a14:m>
                <a:r>
                  <a:rPr lang="en-US" altLang="zh-CN" sz="2000" b="0" i="0" dirty="0">
                    <a:solidFill>
                      <a:srgbClr val="000000"/>
                    </a:solidFill>
                    <a:latin typeface="微软雅黑" pitchFamily="34" charset="0"/>
                    <a:ea typeface="微软雅黑" pitchFamily="34" charset="-122"/>
                    <a:cs typeface="微软雅黑" pitchFamily="34" charset="-120"/>
                  </a:rPr>
                  <a:t>，B错误</a:t>
                </a:r>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𝑉</m:t>
                    </m:r>
                  </m:oMath>
                </a14:m>
                <a:r>
                  <a:rPr lang="en-US" altLang="zh-CN" sz="2000" b="0" i="0" dirty="0">
                    <a:solidFill>
                      <a:srgbClr val="000000"/>
                    </a:solidFill>
                    <a:latin typeface="微软雅黑" pitchFamily="34" charset="0"/>
                    <a:ea typeface="微软雅黑" pitchFamily="34" charset="-122"/>
                    <a:cs typeface="微软雅黑" pitchFamily="34" charset="-120"/>
                  </a:rPr>
                  <a:t>(盐酸)在</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0∼25 </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mL</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的范围</a:t>
                </a:r>
              </a:p>
              <a:p>
                <a:pPr latinLnBrk="1">
                  <a:lnSpc>
                    <a:spcPts val="3300"/>
                  </a:lnSpc>
                </a:pPr>
                <a:r>
                  <a:rPr lang="en-US" altLang="zh-CN" sz="2000" b="0" i="0">
                    <a:solidFill>
                      <a:srgbClr val="000000"/>
                    </a:solidFill>
                    <a:latin typeface="微软雅黑" pitchFamily="34" charset="0"/>
                    <a:ea typeface="微软雅黑" pitchFamily="34" charset="-122"/>
                    <a:cs typeface="微软雅黑" pitchFamily="34" charset="-120"/>
                  </a:rPr>
                  <a:t>内</a:t>
                </a:r>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Na</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Sub>
                  </m:oMath>
                </a14:m>
                <a:r>
                  <a:rPr lang="en-US" altLang="zh-CN" sz="2000" b="0" i="0" dirty="0">
                    <a:solidFill>
                      <a:srgbClr val="000000"/>
                    </a:solidFill>
                    <a:latin typeface="微软雅黑" pitchFamily="34" charset="0"/>
                    <a:ea typeface="微软雅黑" pitchFamily="34" charset="-122"/>
                    <a:cs typeface="微软雅黑" pitchFamily="34" charset="-120"/>
                  </a:rPr>
                  <a:t>转化为</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NaHCO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Sub>
                  </m:oMath>
                </a14:m>
                <a:r>
                  <a:rPr lang="en-US" altLang="zh-CN" sz="2000" b="0" i="0" dirty="0">
                    <a:solidFill>
                      <a:srgbClr val="000000"/>
                    </a:solidFill>
                    <a:latin typeface="微软雅黑" pitchFamily="34" charset="0"/>
                    <a:ea typeface="微软雅黑" pitchFamily="34" charset="-122"/>
                    <a:cs typeface="微软雅黑" pitchFamily="34" charset="-120"/>
                  </a:rPr>
                  <a:t>，发生的离子反应为</a:t>
                </a:r>
                <a14:m>
                  <m:oMath xmlns:m="http://schemas.openxmlformats.org/officeDocument/2006/math">
                    <m:sSubSup>
                      <m:sSub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p>
                    </m:sSubSup>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H</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up>
                    </m:sSup>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m>
                      <m:mPr>
                        <m:mcs>
                          <m:mc>
                            <m:mcPr>
                              <m:count m:val="1"/>
                              <m:mcJc m:val="center"/>
                            </m:mcPr>
                          </m:mc>
                        </m:mcs>
                        <m:ctrlPr>
                          <a:rPr lang="en-US" altLang="zh-CN" i="1" baseline="-30000">
                            <a:solidFill>
                              <a:srgbClr val="000000"/>
                            </a:solidFill>
                            <a:latin typeface="Cambria Math" panose="02040503050406030204" pitchFamily="18" charset="0"/>
                          </a:rPr>
                        </m:ctrlPr>
                      </m:mPr>
                      <m:mr>
                        <m:e>
                          <m:bar>
                            <m:barPr>
                              <m:ctrlPr>
                                <a:rPr lang="en-US" altLang="zh-CN" sz="2000" b="0" i="1" baseline="-2000">
                                  <a:solidFill>
                                    <a:srgbClr val="000000"/>
                                  </a:solidFill>
                                  <a:latin typeface="Cambria Math" panose="02040503050406030204" pitchFamily="18" charset="0"/>
                                </a:rPr>
                              </m:ctrlPr>
                            </m:barPr>
                            <m:e>
                              <m:bar>
                                <m:barPr>
                                  <m:ctrlPr>
                                    <a:rPr lang="en-US" altLang="zh-CN" sz="2000" b="0" i="1" baseline="-8000">
                                      <a:solidFill>
                                        <a:srgbClr val="000000"/>
                                      </a:solidFill>
                                      <a:latin typeface="Cambria Math" panose="02040503050406030204" pitchFamily="18" charset="0"/>
                                    </a:rPr>
                                  </m:ctrlPr>
                                </m:barPr>
                                <m:e>
                                  <m:r>
                                    <a:rPr lang="en-US" altLang="zh-CN" sz="2000" b="0" baseline="-12000">
                                      <a:solidFill>
                                        <a:srgbClr val="000000"/>
                                      </a:solidFill>
                                      <a:latin typeface="Cambria Math" panose="02040503050406030204" pitchFamily="18" charset="0"/>
                                    </a:rPr>
                                    <m:t>         </m:t>
                                  </m:r>
                                </m:e>
                              </m:bar>
                            </m:e>
                          </m:bar>
                        </m:e>
                      </m:mr>
                      <m:m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e>
                      </m:mr>
                    </m:m>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sSubSup>
                      <m:sSub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HCO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up>
                    </m:sSubSup>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，C正确</a:t>
                </a:r>
                <a:r>
                  <a:rPr lang="en-US" altLang="zh-CN" sz="2000" b="0" i="0">
                    <a:solidFill>
                      <a:srgbClr val="000000"/>
                    </a:solidFill>
                    <a:latin typeface="微软雅黑" pitchFamily="34" charset="0"/>
                    <a:ea typeface="微软雅黑" pitchFamily="34" charset="-122"/>
                    <a:cs typeface="微软雅黑" pitchFamily="34" charset="-120"/>
                  </a:rPr>
                  <a:t>；根据分析可知所</a:t>
                </a:r>
              </a:p>
              <a:p>
                <a:pPr latinLnBrk="1">
                  <a:lnSpc>
                    <a:spcPts val="2900"/>
                  </a:lnSpc>
                </a:pPr>
                <a:r>
                  <a:rPr lang="en-US" altLang="zh-CN" sz="2000" b="0" i="0">
                    <a:solidFill>
                      <a:srgbClr val="000000"/>
                    </a:solidFill>
                    <a:latin typeface="微软雅黑" pitchFamily="34" charset="0"/>
                    <a:ea typeface="微软雅黑" pitchFamily="34" charset="-122"/>
                    <a:cs typeface="微软雅黑" pitchFamily="34" charset="-120"/>
                  </a:rPr>
                  <a:t>得溶液的溶质成分为</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NaHCO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Sub>
                  </m:oMath>
                </a14:m>
                <a:r>
                  <a:rPr lang="en-US" altLang="zh-CN" sz="2000" b="0" i="0" dirty="0">
                    <a:solidFill>
                      <a:srgbClr val="000000"/>
                    </a:solidFill>
                    <a:latin typeface="微软雅黑" pitchFamily="34" charset="0"/>
                    <a:ea typeface="微软雅黑" pitchFamily="34" charset="-122"/>
                    <a:cs typeface="微软雅黑" pitchFamily="34" charset="-120"/>
                  </a:rPr>
                  <a:t>和</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Na</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，D正确。</a:t>
                </a:r>
                <a:endParaRPr lang="en-US" altLang="zh-CN" sz="2200" dirty="0"/>
              </a:p>
            </p:txBody>
          </p:sp>
        </mc:Choice>
        <mc:Fallback xmlns="">
          <p:sp>
            <p:nvSpPr>
              <p:cNvPr id="2" name="QC_6_AS.9_1#942520e13?vopoq=1&amp;pid=0e68d35b9&amp;color=0,0,0&amp;vtp=1&amp;bt=1&amp;bbb=1&amp;hb=1"/>
              <p:cNvSpPr>
                <a:spLocks noRot="1" noChangeAspect="1" noMove="1" noResize="1" noEditPoints="1" noAdjustHandles="1" noChangeArrowheads="1" noChangeShapeType="1" noTextEdit="1"/>
              </p:cNvSpPr>
              <p:nvPr/>
            </p:nvSpPr>
            <p:spPr>
              <a:xfrm>
                <a:off x="722376" y="972000"/>
                <a:ext cx="10753344" cy="5358384"/>
              </a:xfrm>
              <a:prstGeom prst="rect">
                <a:avLst/>
              </a:prstGeom>
              <a:blipFill>
                <a:blip r:embed="rId3"/>
                <a:stretch>
                  <a:fillRect l="-1587" t="-683" r="-1020" b="-2844"/>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2">
                                            <p:txEl>
                                              <p:pRg st="8" end="8"/>
                                            </p:txEl>
                                          </p:spTgt>
                                        </p:tgtEl>
                                        <p:attrNameLst>
                                          <p:attrName>style.visibility</p:attrName>
                                        </p:attrNameLst>
                                      </p:cBhvr>
                                      <p:to>
                                        <p:strVal val="visible"/>
                                      </p:to>
                                    </p:set>
                                    <p:animEffect transition="in" filter="fade">
                                      <p:cBhvr>
                                        <p:cTn id="34" dur="500"/>
                                        <p:tgtEl>
                                          <p:spTgt spid="2">
                                            <p:txEl>
                                              <p:pRg st="8" end="8"/>
                                            </p:txEl>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2">
                                            <p:txEl>
                                              <p:pRg st="9" end="9"/>
                                            </p:txEl>
                                          </p:spTgt>
                                        </p:tgtEl>
                                        <p:attrNameLst>
                                          <p:attrName>style.visibility</p:attrName>
                                        </p:attrNameLst>
                                      </p:cBhvr>
                                      <p:to>
                                        <p:strVal val="visible"/>
                                      </p:to>
                                    </p:set>
                                    <p:animEffect transition="in" filter="fade">
                                      <p:cBhvr>
                                        <p:cTn id="37" dur="500"/>
                                        <p:tgtEl>
                                          <p:spTgt spid="2">
                                            <p:txEl>
                                              <p:pRg st="9" end="9"/>
                                            </p:txEl>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2">
                                            <p:txEl>
                                              <p:pRg st="10" end="10"/>
                                            </p:txEl>
                                          </p:spTgt>
                                        </p:tgtEl>
                                        <p:attrNameLst>
                                          <p:attrName>style.visibility</p:attrName>
                                        </p:attrNameLst>
                                      </p:cBhvr>
                                      <p:to>
                                        <p:strVal val="visible"/>
                                      </p:to>
                                    </p:set>
                                    <p:animEffect transition="in" filter="fade">
                                      <p:cBhvr>
                                        <p:cTn id="40" dur="500"/>
                                        <p:tgtEl>
                                          <p:spTgt spid="2">
                                            <p:txEl>
                                              <p:pRg st="10" end="10"/>
                                            </p:txEl>
                                          </p:spTgt>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2">
                                            <p:txEl>
                                              <p:pRg st="11" end="11"/>
                                            </p:txEl>
                                          </p:spTgt>
                                        </p:tgtEl>
                                        <p:attrNameLst>
                                          <p:attrName>style.visibility</p:attrName>
                                        </p:attrNameLst>
                                      </p:cBhvr>
                                      <p:to>
                                        <p:strVal val="visible"/>
                                      </p:to>
                                    </p:set>
                                    <p:animEffect transition="in" filter="fade">
                                      <p:cBhvr>
                                        <p:cTn id="43" dur="500"/>
                                        <p:tgtEl>
                                          <p:spTgt spid="2">
                                            <p:txEl>
                                              <p:pRg st="11" end="11"/>
                                            </p:txEl>
                                          </p:spTgt>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2">
                                            <p:txEl>
                                              <p:pRg st="12" end="12"/>
                                            </p:txEl>
                                          </p:spTgt>
                                        </p:tgtEl>
                                        <p:attrNameLst>
                                          <p:attrName>style.visibility</p:attrName>
                                        </p:attrNameLst>
                                      </p:cBhvr>
                                      <p:to>
                                        <p:strVal val="visible"/>
                                      </p:to>
                                    </p:set>
                                    <p:animEffect transition="in" filter="fade">
                                      <p:cBhvr>
                                        <p:cTn id="46" dur="500"/>
                                        <p:tgtEl>
                                          <p:spTgt spid="2">
                                            <p:txEl>
                                              <p:pRg st="12" end="1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1.xml><?xml version="1.0" encoding="utf-8"?>
<p:sld xmlns:a="http://schemas.openxmlformats.org/drawingml/2006/main" xmlns:r="http://schemas.openxmlformats.org/officeDocument/2006/relationships" xmlns:p="http://schemas.openxmlformats.org/presentationml/2006/main">
  <p:cSld name="Slide 23&amp;si=23">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P_6_BD#19480da23?pid=0e68d35b9&amp;color=0,0,0&amp;vtp=1&amp;bt=1&amp;bbb=1"/>
              <p:cNvSpPr/>
              <p:nvPr/>
            </p:nvSpPr>
            <p:spPr>
              <a:xfrm>
                <a:off x="722376" y="972000"/>
                <a:ext cx="10753344" cy="3167253"/>
              </a:xfrm>
              <a:prstGeom prst="rect">
                <a:avLst/>
              </a:prstGeom>
              <a:noFill/>
              <a:ln/>
            </p:spPr>
            <p:txBody>
              <a:bodyPr wrap="none" lIns="0" tIns="0" rIns="0" bIns="0" rtlCol="0" anchor="t"/>
              <a:lstStyle/>
              <a:p>
                <a:pPr algn="l" latinLnBrk="1">
                  <a:lnSpc>
                    <a:spcPts val="3600"/>
                  </a:lnSpc>
                </a:pPr>
                <a:r>
                  <a:rPr lang="en-US" altLang="zh-CN" sz="2000" b="1" i="0" dirty="0">
                    <a:solidFill>
                      <a:srgbClr val="639319"/>
                    </a:solidFill>
                    <a:latin typeface="微软雅黑" pitchFamily="34" charset="0"/>
                    <a:ea typeface="微软雅黑" pitchFamily="34" charset="-122"/>
                    <a:cs typeface="微软雅黑" pitchFamily="34" charset="-120"/>
                  </a:rPr>
                  <a:t>【点拨】</a:t>
                </a:r>
                <a:r>
                  <a:rPr lang="en-US" altLang="zh-CN" sz="2000" b="0" i="0" dirty="0">
                    <a:solidFill>
                      <a:srgbClr val="000000"/>
                    </a:solidFill>
                    <a:latin typeface="微软雅黑" pitchFamily="34" charset="0"/>
                    <a:ea typeface="微软雅黑" pitchFamily="34" charset="-122"/>
                    <a:cs typeface="微软雅黑" pitchFamily="34" charset="-120"/>
                  </a:rPr>
                  <a:t>化学反应中的守恒关系有质量守恒、得失电子守恒、</a:t>
                </a:r>
                <a:r>
                  <a:rPr lang="en-US" altLang="zh-CN" sz="2000" b="0" i="0">
                    <a:solidFill>
                      <a:srgbClr val="000000"/>
                    </a:solidFill>
                    <a:latin typeface="微软雅黑" pitchFamily="34" charset="0"/>
                    <a:ea typeface="微软雅黑" pitchFamily="34" charset="-122"/>
                    <a:cs typeface="微软雅黑" pitchFamily="34" charset="-120"/>
                  </a:rPr>
                  <a:t>电荷守恒等。</a:t>
                </a:r>
              </a:p>
              <a:p>
                <a:pPr marL="0" marR="0" lvl="0" indent="0" defTabSz="914400" rtl="0" eaLnBrk="1" fontAlgn="auto" latinLnBrk="1" hangingPunct="1">
                  <a:lnSpc>
                    <a:spcPts val="36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微软雅黑" pitchFamily="34" charset="0"/>
                    <a:ea typeface="微软雅黑" pitchFamily="34" charset="-122"/>
                    <a:cs typeface="微软雅黑" pitchFamily="34" charset="-120"/>
                  </a:rPr>
                  <a:t>(1)质量守恒</a:t>
                </a:r>
                <a:endParaRPr kumimoji="0" lang="en-US" altLang="zh-CN" sz="20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1" hangingPunct="1">
                  <a:lnSpc>
                    <a:spcPts val="37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微软雅黑" pitchFamily="34" charset="0"/>
                    <a:ea typeface="微软雅黑" pitchFamily="34" charset="-122"/>
                    <a:cs typeface="微软雅黑" pitchFamily="34" charset="-120"/>
                  </a:rPr>
                  <a:t>①宏观特征：反应前后质量相等。</a:t>
                </a:r>
                <a:endParaRPr kumimoji="0" lang="en-US" altLang="zh-CN" sz="20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1" hangingPunct="1">
                  <a:lnSpc>
                    <a:spcPts val="37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微软雅黑" pitchFamily="34" charset="0"/>
                    <a:ea typeface="微软雅黑" pitchFamily="34" charset="-122"/>
                    <a:cs typeface="微软雅黑" pitchFamily="34" charset="-120"/>
                  </a:rPr>
                  <a:t>②微观特征：反应前后各元素的原子个数不变。</a:t>
                </a:r>
                <a:endParaRPr kumimoji="0" lang="en-US" altLang="zh-CN" sz="20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1" hangingPunct="1">
                  <a:lnSpc>
                    <a:spcPts val="3600"/>
                  </a:lnSpc>
                  <a:spcBef>
                    <a:spcPts val="0"/>
                  </a:spcBef>
                  <a:spcAft>
                    <a:spcPts val="0"/>
                  </a:spcAft>
                  <a:buClrTx/>
                  <a:buSzTx/>
                  <a:buFontTx/>
                  <a:buNone/>
                  <a:tabLst/>
                  <a:defRPr/>
                </a:pPr>
                <a:r>
                  <a:rPr kumimoji="0" lang="en-US" altLang="zh-CN" sz="2000" b="0" i="0" u="none" strike="noStrike" kern="1200" cap="none" spc="0" normalizeH="0" baseline="0" noProof="0" dirty="0">
                    <a:ln>
                      <a:noFill/>
                    </a:ln>
                    <a:solidFill>
                      <a:srgbClr val="000000"/>
                    </a:solidFill>
                    <a:effectLst/>
                    <a:uLnTx/>
                    <a:uFillTx/>
                    <a:latin typeface="微软雅黑" pitchFamily="34" charset="0"/>
                    <a:ea typeface="微软雅黑" pitchFamily="34" charset="-122"/>
                    <a:cs typeface="微软雅黑" pitchFamily="34" charset="-120"/>
                  </a:rPr>
                  <a:t>(2)得失电子守恒</a:t>
                </a:r>
                <a:endParaRPr kumimoji="0" lang="en-US" altLang="zh-CN" sz="2000" b="0" i="0" u="none" strike="noStrike" kern="1200" cap="none" spc="0" normalizeH="0" baseline="0" noProof="0" dirty="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1" hangingPunct="1">
                  <a:lnSpc>
                    <a:spcPts val="37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微软雅黑" pitchFamily="34" charset="0"/>
                    <a:ea typeface="微软雅黑" pitchFamily="34" charset="-122"/>
                    <a:cs typeface="微软雅黑" pitchFamily="34" charset="-120"/>
                  </a:rPr>
                  <a:t>在氧化还原反应中</a:t>
                </a:r>
                <a:r>
                  <a:rPr kumimoji="0" lang="en-US" altLang="zh-CN" sz="2000" b="0" i="0" u="none" strike="noStrike" kern="1200" cap="none" spc="0" normalizeH="0" baseline="0" noProof="0" dirty="0">
                    <a:ln>
                      <a:noFill/>
                    </a:ln>
                    <a:solidFill>
                      <a:srgbClr val="000000"/>
                    </a:solidFill>
                    <a:effectLst/>
                    <a:uLnTx/>
                    <a:uFillTx/>
                    <a:latin typeface="微软雅黑" pitchFamily="34" charset="0"/>
                    <a:ea typeface="微软雅黑" pitchFamily="34" charset="-122"/>
                    <a:cs typeface="微软雅黑" pitchFamily="34" charset="-120"/>
                  </a:rPr>
                  <a:t>，氧化剂得电子总数等于还原剂失电子总数，即</a:t>
                </a:r>
                <a14:m>
                  <m:oMath xmlns:m="http://schemas.openxmlformats.org/officeDocument/2006/math">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𝑛</m:t>
                    </m:r>
                  </m:oMath>
                </a14:m>
                <a:r>
                  <a:rPr kumimoji="0" lang="en-US" altLang="zh-CN" sz="2000" b="0" i="0" u="none" strike="noStrike" kern="1200" cap="none" spc="0" normalizeH="0" baseline="0" noProof="0" dirty="0">
                    <a:ln>
                      <a:noFill/>
                    </a:ln>
                    <a:solidFill>
                      <a:srgbClr val="000000"/>
                    </a:solidFill>
                    <a:effectLst/>
                    <a:uLnTx/>
                    <a:uFillTx/>
                    <a:latin typeface="微软雅黑" pitchFamily="34" charset="0"/>
                    <a:ea typeface="微软雅黑" pitchFamily="34" charset="-122"/>
                    <a:cs typeface="微软雅黑" pitchFamily="34" charset="-120"/>
                  </a:rPr>
                  <a:t>(氧化剂)</a:t>
                </a:r>
                <a14:m>
                  <m:oMath xmlns:m="http://schemas.openxmlformats.org/officeDocument/2006/math">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m:t>
                    </m:r>
                  </m:oMath>
                </a14:m>
                <a:r>
                  <a:rPr kumimoji="0" lang="en-US" altLang="zh-CN" sz="100" b="0" i="0" u="none" strike="noStrike" kern="0" cap="none" spc="-99900" normalizeH="0" baseline="0" noProof="0" dirty="0">
                    <a:ln>
                      <a:noFill/>
                    </a:ln>
                    <a:solidFill>
                      <a:srgbClr val="FFFFFF"/>
                    </a:solidFill>
                    <a:effectLst/>
                    <a:uLnTx/>
                    <a:uFillTx/>
                    <a:latin typeface="微软雅黑" pitchFamily="34" charset="0"/>
                    <a:ea typeface="微软雅黑" pitchFamily="34" charset="-122"/>
                    <a:cs typeface="微软雅黑" pitchFamily="34" charset="-120"/>
                  </a:rPr>
                  <a:t> </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微软雅黑" pitchFamily="34" charset="0"/>
                    <a:ea typeface="微软雅黑" pitchFamily="34" charset="-122"/>
                    <a:cs typeface="微软雅黑" pitchFamily="34" charset="-120"/>
                  </a:rPr>
                  <a:t>氧化剂化学式中</a:t>
                </a:r>
              </a:p>
              <a:p>
                <a:pPr marL="0" marR="0" lvl="0" indent="0" defTabSz="914400" rtl="0" eaLnBrk="1" fontAlgn="auto" latinLnBrk="1" hangingPunct="1">
                  <a:lnSpc>
                    <a:spcPts val="34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微软雅黑" pitchFamily="34" charset="0"/>
                    <a:ea typeface="微软雅黑" pitchFamily="34" charset="-122"/>
                    <a:cs typeface="微软雅黑" pitchFamily="34" charset="-120"/>
                  </a:rPr>
                  <a:t>变价元素的原子个数</a:t>
                </a:r>
                <a:r>
                  <a:rPr kumimoji="0" lang="en-US" altLang="zh-CN" sz="2000" b="0" i="0" u="none" strike="noStrike" kern="1200" cap="none" spc="0" normalizeH="0" baseline="0" noProof="0" dirty="0">
                    <a:ln>
                      <a:noFill/>
                    </a:ln>
                    <a:solidFill>
                      <a:srgbClr val="000000"/>
                    </a:solidFill>
                    <a:effectLst/>
                    <a:uLnTx/>
                    <a:uFillTx/>
                    <a:latin typeface="微软雅黑" pitchFamily="34" charset="0"/>
                    <a:ea typeface="微软雅黑" pitchFamily="34" charset="-122"/>
                    <a:cs typeface="微软雅黑" pitchFamily="34" charset="-120"/>
                  </a:rPr>
                  <a:t>×价差</a:t>
                </a:r>
                <a14:m>
                  <m:oMath xmlns:m="http://schemas.openxmlformats.org/officeDocument/2006/math">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m:t>
                    </m:r>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𝑛</m:t>
                    </m:r>
                  </m:oMath>
                </a14:m>
                <a:r>
                  <a:rPr kumimoji="0" lang="en-US" altLang="zh-CN" sz="2000" b="0" i="0" u="none" strike="noStrike" kern="1200" cap="none" spc="0" normalizeH="0" baseline="0" noProof="0" dirty="0">
                    <a:ln>
                      <a:noFill/>
                    </a:ln>
                    <a:solidFill>
                      <a:srgbClr val="000000"/>
                    </a:solidFill>
                    <a:effectLst/>
                    <a:uLnTx/>
                    <a:uFillTx/>
                    <a:latin typeface="微软雅黑" pitchFamily="34" charset="0"/>
                    <a:ea typeface="微软雅黑" pitchFamily="34" charset="-122"/>
                    <a:cs typeface="微软雅黑" pitchFamily="34" charset="-120"/>
                  </a:rPr>
                  <a:t>(还原剂)</a:t>
                </a:r>
                <a14:m>
                  <m:oMath xmlns:m="http://schemas.openxmlformats.org/officeDocument/2006/math">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m:t>
                    </m:r>
                  </m:oMath>
                </a14:m>
                <a:r>
                  <a:rPr kumimoji="0" lang="en-US" altLang="zh-CN" sz="100" b="0" i="0" u="none" strike="noStrike" kern="0" cap="none" spc="-99900" normalizeH="0" baseline="0" noProof="0" dirty="0">
                    <a:ln>
                      <a:noFill/>
                    </a:ln>
                    <a:solidFill>
                      <a:srgbClr val="FFFFFF"/>
                    </a:solidFill>
                    <a:effectLst/>
                    <a:uLnTx/>
                    <a:uFillTx/>
                    <a:latin typeface="微软雅黑" pitchFamily="34" charset="0"/>
                    <a:ea typeface="微软雅黑" pitchFamily="34" charset="-122"/>
                    <a:cs typeface="微软雅黑" pitchFamily="34" charset="-120"/>
                  </a:rPr>
                  <a:t> </a:t>
                </a:r>
                <a:r>
                  <a:rPr kumimoji="0" lang="en-US" altLang="zh-CN" sz="2000" b="0" i="0" u="none" strike="noStrike" kern="1200" cap="none" spc="0" normalizeH="0" baseline="0" noProof="0" dirty="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dirty="0">
                    <a:ln>
                      <a:noFill/>
                    </a:ln>
                    <a:solidFill>
                      <a:srgbClr val="000000"/>
                    </a:solidFill>
                    <a:effectLst/>
                    <a:uLnTx/>
                    <a:uFillTx/>
                    <a:latin typeface="微软雅黑" pitchFamily="34" charset="0"/>
                    <a:ea typeface="微软雅黑" pitchFamily="34" charset="-122"/>
                    <a:cs typeface="微软雅黑" pitchFamily="34" charset="-120"/>
                  </a:rPr>
                  <a:t>还原剂化学式中变价元素的原子个数×</a:t>
                </a:r>
                <a:r>
                  <a:rPr kumimoji="0" lang="en-US" altLang="zh-CN" sz="2000" b="0" i="0" u="none" strike="noStrike" kern="1200" cap="none" spc="0" normalizeH="0" baseline="0" noProof="0">
                    <a:ln>
                      <a:noFill/>
                    </a:ln>
                    <a:solidFill>
                      <a:srgbClr val="000000"/>
                    </a:solidFill>
                    <a:effectLst/>
                    <a:uLnTx/>
                    <a:uFillTx/>
                    <a:latin typeface="微软雅黑" pitchFamily="34" charset="0"/>
                    <a:ea typeface="微软雅黑" pitchFamily="34" charset="-122"/>
                    <a:cs typeface="微软雅黑" pitchFamily="34" charset="-120"/>
                  </a:rPr>
                  <a:t>价差。</a:t>
                </a:r>
                <a:endParaRPr lang="en-US" altLang="zh-CN" sz="2000" dirty="0"/>
              </a:p>
            </p:txBody>
          </p:sp>
        </mc:Choice>
        <mc:Fallback xmlns="">
          <p:sp>
            <p:nvSpPr>
              <p:cNvPr id="2" name="P_6_BD#19480da23?pid=0e68d35b9&amp;color=0,0,0&amp;vtp=1&amp;bt=1&amp;bbb=1"/>
              <p:cNvSpPr>
                <a:spLocks noRot="1" noChangeAspect="1" noMove="1" noResize="1" noEditPoints="1" noAdjustHandles="1" noChangeArrowheads="1" noChangeShapeType="1" noTextEdit="1"/>
              </p:cNvSpPr>
              <p:nvPr/>
            </p:nvSpPr>
            <p:spPr>
              <a:xfrm>
                <a:off x="722376" y="972000"/>
                <a:ext cx="10753344" cy="3167253"/>
              </a:xfrm>
              <a:prstGeom prst="rect">
                <a:avLst/>
              </a:prstGeom>
              <a:blipFill>
                <a:blip r:embed="rId3"/>
                <a:stretch>
                  <a:fillRect l="-1474" b="-4808"/>
                </a:stretch>
              </a:blipFill>
              <a:ln/>
            </p:spPr>
            <p:txBody>
              <a:bodyPr/>
              <a:lstStyle/>
              <a:p>
                <a:r>
                  <a:rPr lang="zh-CN" altLang="en-US">
                    <a:noFill/>
                  </a:rPr>
                  <a:t> </a:t>
                </a:r>
              </a:p>
            </p:txBody>
          </p:sp>
        </mc:Fallback>
      </mc:AlternateContent>
    </p:spTree>
  </p:cSld>
  <p:clrMapOvr>
    <a:masterClrMapping/>
  </p:clrMapOvr>
  <p:transition>
    <p:fade/>
  </p:transition>
</p:sld>
</file>

<file path=ppt/slides/slide22.xml><?xml version="1.0" encoding="utf-8"?>
<p:sld xmlns:a="http://schemas.openxmlformats.org/drawingml/2006/main" xmlns:r="http://schemas.openxmlformats.org/officeDocument/2006/relationships" xmlns:p="http://schemas.openxmlformats.org/presentationml/2006/main">
  <p:cSld name="Slide 24&amp;si=24">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P_6_BD#19480da23?sp=1&amp;pid=0e68d35b9&amp;color=0,0,0&amp;mp=1&amp;vtp=1&amp;bt=1&amp;bbb=1"/>
              <p:cNvSpPr/>
              <p:nvPr/>
            </p:nvSpPr>
            <p:spPr>
              <a:xfrm>
                <a:off x="722376" y="972000"/>
                <a:ext cx="10753344" cy="27104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(3</a:t>
                </a:r>
                <a:r>
                  <a:rPr lang="en-US" altLang="zh-CN" sz="2000" b="0" i="0">
                    <a:solidFill>
                      <a:srgbClr val="000000"/>
                    </a:solidFill>
                    <a:latin typeface="微软雅黑" pitchFamily="34" charset="0"/>
                    <a:ea typeface="微软雅黑" pitchFamily="34" charset="-122"/>
                    <a:cs typeface="微软雅黑" pitchFamily="34" charset="-120"/>
                  </a:rPr>
                  <a:t>)电荷守恒</a:t>
                </a:r>
              </a:p>
              <a:p>
                <a:pPr marL="0" marR="0" lvl="0" indent="0" defTabSz="914400" rtl="0" eaLnBrk="1" fontAlgn="auto" latinLnBrk="1" hangingPunct="1">
                  <a:lnSpc>
                    <a:spcPts val="3600"/>
                  </a:lnSpc>
                  <a:spcBef>
                    <a:spcPts val="0"/>
                  </a:spcBef>
                  <a:spcAft>
                    <a:spcPts val="0"/>
                  </a:spcAft>
                  <a:buClrTx/>
                  <a:buSzTx/>
                  <a:buFontTx/>
                  <a:buNone/>
                  <a:tabLst/>
                  <a:defRPr/>
                </a:pPr>
                <a:r>
                  <a:rPr kumimoji="0" lang="en-US" altLang="zh-CN" sz="2000" b="0" i="0" u="none" strike="noStrike" kern="1200" cap="none" spc="0" normalizeH="0" baseline="0" noProof="0" dirty="0">
                    <a:ln>
                      <a:noFill/>
                    </a:ln>
                    <a:solidFill>
                      <a:srgbClr val="000000"/>
                    </a:solidFill>
                    <a:effectLst/>
                    <a:uLnTx/>
                    <a:uFillTx/>
                    <a:latin typeface="微软雅黑" pitchFamily="34" charset="0"/>
                    <a:ea typeface="微软雅黑" pitchFamily="34" charset="-122"/>
                    <a:cs typeface="微软雅黑" pitchFamily="34" charset="-120"/>
                  </a:rPr>
                  <a:t>①电解质溶液中，阴离子所带负电荷总数等于阳离子所带正电荷总数，即溶液呈电中性。</a:t>
                </a:r>
                <a:r>
                  <a:rPr kumimoji="0" lang="en-US" altLang="zh-CN" sz="2000" b="0" i="0" u="none" strike="noStrike" kern="1200" cap="none" spc="0" normalizeH="0" baseline="0" noProof="0">
                    <a:ln>
                      <a:noFill/>
                    </a:ln>
                    <a:solidFill>
                      <a:srgbClr val="000000"/>
                    </a:solidFill>
                    <a:effectLst/>
                    <a:uLnTx/>
                    <a:uFillTx/>
                    <a:latin typeface="微软雅黑" pitchFamily="34" charset="0"/>
                    <a:ea typeface="微软雅黑" pitchFamily="34" charset="-122"/>
                    <a:cs typeface="微软雅黑" pitchFamily="34" charset="-120"/>
                  </a:rPr>
                  <a:t>例如，</a:t>
                </a:r>
              </a:p>
              <a:p>
                <a:pPr marL="0" marR="0" lvl="0" indent="0" defTabSz="914400" rtl="0" eaLnBrk="1" fontAlgn="auto" latinLnBrk="1" hangingPunct="1">
                  <a:lnSpc>
                    <a:spcPts val="37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微软雅黑" pitchFamily="34" charset="0"/>
                    <a:ea typeface="微软雅黑" pitchFamily="34" charset="-122"/>
                    <a:cs typeface="微软雅黑" pitchFamily="34" charset="-120"/>
                  </a:rPr>
                  <a:t>在</a:t>
                </a:r>
                <a14:m>
                  <m:oMath xmlns:m="http://schemas.openxmlformats.org/officeDocument/2006/math">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0.1 </m:t>
                    </m:r>
                    <m:r>
                      <m:rPr>
                        <m:sty m:val="p"/>
                      </m:rP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mol</m:t>
                    </m:r>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m:t>
                    </m:r>
                    <m:sSup>
                      <m:sSupPr>
                        <m:ctrlPr>
                          <a:rPr kumimoji="0" lang="en-US" altLang="zh-CN" sz="2000" b="0" i="1"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ctrlPr>
                      </m:sSupPr>
                      <m:e>
                        <m:r>
                          <m:rPr>
                            <m:sty m:val="p"/>
                          </m:rP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L</m:t>
                        </m:r>
                      </m:e>
                      <m:sup>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−1</m:t>
                        </m:r>
                      </m:sup>
                    </m:sSup>
                  </m:oMath>
                </a14:m>
                <a:r>
                  <a:rPr kumimoji="0" lang="en-US" altLang="zh-CN" sz="2000" b="0" i="0" u="none" strike="noStrike" kern="1200" cap="none" spc="0" normalizeH="0" baseline="0" noProof="0" dirty="0">
                    <a:ln>
                      <a:noFill/>
                    </a:ln>
                    <a:solidFill>
                      <a:srgbClr val="000000"/>
                    </a:solidFill>
                    <a:effectLst/>
                    <a:uLnTx/>
                    <a:uFillTx/>
                    <a:latin typeface="微软雅黑" pitchFamily="34" charset="0"/>
                    <a:ea typeface="微软雅黑" pitchFamily="34" charset="-122"/>
                    <a:cs typeface="微软雅黑" pitchFamily="34" charset="-120"/>
                  </a:rPr>
                  <a:t>的</a:t>
                </a:r>
                <a14:m>
                  <m:oMath xmlns:m="http://schemas.openxmlformats.org/officeDocument/2006/math">
                    <m:sSub>
                      <m:sSubPr>
                        <m:ctrlPr>
                          <a:rPr kumimoji="0" lang="en-US" altLang="zh-CN" sz="2000" b="0" i="1"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ctrlPr>
                      </m:sSubPr>
                      <m:e>
                        <m:r>
                          <m:rPr>
                            <m:sty m:val="p"/>
                          </m:rP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K</m:t>
                        </m:r>
                      </m:e>
                      <m:sub>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2</m:t>
                        </m:r>
                      </m:sub>
                    </m:sSub>
                    <m:sSub>
                      <m:sSubPr>
                        <m:ctrlPr>
                          <a:rPr kumimoji="0" lang="en-US" altLang="zh-CN" sz="2000" b="0" i="1"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ctrlPr>
                      </m:sSubPr>
                      <m:e>
                        <m:r>
                          <m:rPr>
                            <m:sty m:val="p"/>
                          </m:rP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SO</m:t>
                        </m:r>
                      </m:e>
                      <m:sub>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4</m:t>
                        </m:r>
                      </m:sub>
                    </m:sSub>
                  </m:oMath>
                </a14:m>
                <a:r>
                  <a:rPr kumimoji="0" lang="en-US" altLang="zh-CN" sz="2000" b="0" i="0" u="none" strike="noStrike" kern="1200" cap="none" spc="0" normalizeH="0" baseline="0" noProof="0" dirty="0">
                    <a:ln>
                      <a:noFill/>
                    </a:ln>
                    <a:solidFill>
                      <a:srgbClr val="000000"/>
                    </a:solidFill>
                    <a:effectLst/>
                    <a:uLnTx/>
                    <a:uFillTx/>
                    <a:latin typeface="微软雅黑" pitchFamily="34" charset="0"/>
                    <a:ea typeface="微软雅黑" pitchFamily="34" charset="-122"/>
                    <a:cs typeface="微软雅黑" pitchFamily="34" charset="-120"/>
                  </a:rPr>
                  <a:t>溶液中，</a:t>
                </a:r>
                <a14:m>
                  <m:oMath xmlns:m="http://schemas.openxmlformats.org/officeDocument/2006/math">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𝑐</m:t>
                    </m:r>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m:t>
                    </m:r>
                    <m:sSup>
                      <m:sSupPr>
                        <m:ctrlPr>
                          <a:rPr kumimoji="0" lang="en-US" altLang="zh-CN" sz="2000" b="0" i="1"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ctrlPr>
                      </m:sSupPr>
                      <m:e>
                        <m:r>
                          <m:rPr>
                            <m:sty m:val="p"/>
                          </m:rP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K</m:t>
                        </m:r>
                      </m:e>
                      <m:sup>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m:t>
                        </m:r>
                      </m:sup>
                    </m:sSup>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m:t>
                    </m:r>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𝑐</m:t>
                    </m:r>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m:t>
                    </m:r>
                    <m:sSup>
                      <m:sSupPr>
                        <m:ctrlPr>
                          <a:rPr kumimoji="0" lang="en-US" altLang="zh-CN" sz="2000" b="0" i="1"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ctrlPr>
                      </m:sSupPr>
                      <m:e>
                        <m:r>
                          <m:rPr>
                            <m:sty m:val="p"/>
                          </m:rP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H</m:t>
                        </m:r>
                      </m:e>
                      <m:sup>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m:t>
                        </m:r>
                      </m:sup>
                    </m:sSup>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)=2</m:t>
                    </m:r>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𝑐</m:t>
                    </m:r>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m:t>
                    </m:r>
                    <m:sSubSup>
                      <m:sSubSupPr>
                        <m:ctrlPr>
                          <a:rPr kumimoji="0" lang="en-US" altLang="zh-CN" sz="2000" b="0" i="1"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ctrlPr>
                      </m:sSubSupPr>
                      <m:e>
                        <m:r>
                          <m:rPr>
                            <m:sty m:val="p"/>
                          </m:rP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SO</m:t>
                        </m:r>
                      </m:e>
                      <m:sub>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4</m:t>
                        </m:r>
                      </m:sub>
                      <m:sup>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2−</m:t>
                        </m:r>
                      </m:sup>
                    </m:sSubSup>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m:t>
                    </m:r>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𝑐</m:t>
                    </m:r>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m:t>
                    </m:r>
                    <m:sSup>
                      <m:sSupPr>
                        <m:ctrlPr>
                          <a:rPr kumimoji="0" lang="en-US" altLang="zh-CN" sz="2000" b="0" i="1"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ctrlPr>
                      </m:sSupPr>
                      <m:e>
                        <m:r>
                          <m:rPr>
                            <m:sty m:val="p"/>
                          </m:rP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OH</m:t>
                        </m:r>
                      </m:e>
                      <m:sup>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m:t>
                        </m:r>
                      </m:sup>
                    </m:sSup>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m:t>
                    </m:r>
                  </m:oMath>
                </a14:m>
                <a:r>
                  <a:rPr kumimoji="0" lang="en-US" altLang="zh-CN" sz="100" b="0" i="0" u="none" strike="noStrike" kern="0" cap="none" spc="-99900" normalizeH="0" baseline="0" noProof="0" dirty="0">
                    <a:ln>
                      <a:noFill/>
                    </a:ln>
                    <a:solidFill>
                      <a:srgbClr val="FFFFFF"/>
                    </a:solidFill>
                    <a:effectLst/>
                    <a:uLnTx/>
                    <a:uFillTx/>
                    <a:latin typeface="微软雅黑" pitchFamily="34" charset="0"/>
                    <a:ea typeface="微软雅黑" pitchFamily="34" charset="-122"/>
                    <a:cs typeface="微软雅黑" pitchFamily="34" charset="-120"/>
                  </a:rPr>
                  <a:t> </a:t>
                </a:r>
                <a:r>
                  <a:rPr kumimoji="0" lang="en-US" altLang="zh-CN" sz="2000" b="0" i="0" u="none" strike="noStrike" kern="1200" cap="none" spc="0" normalizeH="0" baseline="0" noProof="0" dirty="0">
                    <a:ln>
                      <a:noFill/>
                    </a:ln>
                    <a:solidFill>
                      <a:srgbClr val="000000"/>
                    </a:solidFill>
                    <a:effectLst/>
                    <a:uLnTx/>
                    <a:uFillTx/>
                    <a:latin typeface="微软雅黑" pitchFamily="34" charset="0"/>
                    <a:ea typeface="微软雅黑" pitchFamily="34" charset="-122"/>
                    <a:cs typeface="微软雅黑" pitchFamily="34" charset="-120"/>
                  </a:rPr>
                  <a:t>。</a:t>
                </a:r>
                <a:endParaRPr kumimoji="0" lang="en-US" altLang="zh-CN" sz="2000" b="0" i="0" u="none" strike="noStrike" kern="1200" cap="none" spc="0" normalizeH="0" baseline="0" noProof="0" dirty="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1" hangingPunct="1">
                  <a:lnSpc>
                    <a:spcPts val="3600"/>
                  </a:lnSpc>
                  <a:spcBef>
                    <a:spcPts val="0"/>
                  </a:spcBef>
                  <a:spcAft>
                    <a:spcPts val="0"/>
                  </a:spcAft>
                  <a:buClrTx/>
                  <a:buSzTx/>
                  <a:buFontTx/>
                  <a:buNone/>
                  <a:tabLst/>
                  <a:defRPr/>
                </a:pPr>
                <a:r>
                  <a:rPr kumimoji="0" lang="en-US" altLang="zh-CN" sz="2000" b="0" i="0" u="none" strike="noStrike" kern="1200" cap="none" spc="0" normalizeH="0" baseline="0" noProof="0" dirty="0">
                    <a:ln>
                      <a:noFill/>
                    </a:ln>
                    <a:solidFill>
                      <a:srgbClr val="000000"/>
                    </a:solidFill>
                    <a:effectLst/>
                    <a:uLnTx/>
                    <a:uFillTx/>
                    <a:latin typeface="微软雅黑" pitchFamily="34" charset="0"/>
                    <a:ea typeface="微软雅黑" pitchFamily="34" charset="-122"/>
                    <a:cs typeface="微软雅黑" pitchFamily="34" charset="-120"/>
                  </a:rPr>
                  <a:t>②离子方程式中，反应物所带电荷总数与生成物所带电荷总数相等且电性相同。</a:t>
                </a:r>
                <a:r>
                  <a:rPr kumimoji="0" lang="en-US" altLang="zh-CN" sz="2000" b="0" i="0" u="none" strike="noStrike" kern="1200" cap="none" spc="0" normalizeH="0" baseline="0" noProof="0">
                    <a:ln>
                      <a:noFill/>
                    </a:ln>
                    <a:solidFill>
                      <a:srgbClr val="000000"/>
                    </a:solidFill>
                    <a:effectLst/>
                    <a:uLnTx/>
                    <a:uFillTx/>
                    <a:latin typeface="微软雅黑" pitchFamily="34" charset="0"/>
                    <a:ea typeface="微软雅黑" pitchFamily="34" charset="-122"/>
                    <a:cs typeface="微软雅黑" pitchFamily="34" charset="-120"/>
                  </a:rPr>
                  <a:t>例如，</a:t>
                </a:r>
              </a:p>
              <a:p>
                <a:pPr marL="0" marR="0" lvl="0" indent="0" defTabSz="914400" rtl="0" eaLnBrk="1" fontAlgn="auto" latinLnBrk="1" hangingPunct="1">
                  <a:lnSpc>
                    <a:spcPts val="3700"/>
                  </a:lnSpc>
                  <a:spcBef>
                    <a:spcPts val="0"/>
                  </a:spcBef>
                  <a:spcAft>
                    <a:spcPts val="0"/>
                  </a:spcAft>
                  <a:buClrTx/>
                  <a:buSzTx/>
                  <a:buFontTx/>
                  <a:buNone/>
                  <a:tabLst/>
                  <a:defRPr/>
                </a:pPr>
                <a14:m>
                  <m:oMath xmlns:m="http://schemas.openxmlformats.org/officeDocument/2006/math">
                    <m:d>
                      <m:dPr>
                        <m:begChr m:val=""/>
                        <m:endChr m:val=""/>
                        <m:ctrlPr>
                          <a:rPr kumimoji="0" lang="en-US" altLang="zh-CN" sz="2000" b="0" i="1"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ctrlPr>
                      </m:dPr>
                      <m:e>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3</m:t>
                        </m:r>
                        <m:r>
                          <m:rPr>
                            <m:sty m:val="p"/>
                          </m:rP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Cu</m:t>
                        </m:r>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+2</m:t>
                        </m:r>
                        <m:sSubSup>
                          <m:sSubSupPr>
                            <m:ctrlPr>
                              <a:rPr kumimoji="0" lang="en-US" altLang="zh-CN" sz="2000" b="0" i="1"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ctrlPr>
                          </m:sSubSupPr>
                          <m:e>
                            <m:r>
                              <m:rPr>
                                <m:sty m:val="p"/>
                              </m:rP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NO</m:t>
                            </m:r>
                          </m:e>
                          <m:sub>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3</m:t>
                            </m:r>
                          </m:sub>
                          <m:sup>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m:t>
                            </m:r>
                          </m:sup>
                        </m:sSubSup>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+8</m:t>
                        </m:r>
                        <m:sSup>
                          <m:sSupPr>
                            <m:ctrlPr>
                              <a:rPr kumimoji="0" lang="en-US" altLang="zh-CN" sz="2000" b="0" i="1"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ctrlPr>
                          </m:sSupPr>
                          <m:e>
                            <m:r>
                              <m:rPr>
                                <m:sty m:val="p"/>
                              </m:rP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H</m:t>
                            </m:r>
                          </m:e>
                          <m:sup>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m:t>
                            </m:r>
                          </m:sup>
                        </m:sSup>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 </m:t>
                        </m:r>
                        <m:m>
                          <m:mPr>
                            <m:mcs>
                              <m:mc>
                                <m:mcPr>
                                  <m:count m:val="1"/>
                                  <m:mcJc m:val="center"/>
                                </m:mcPr>
                              </m:mc>
                            </m:mcs>
                            <m:ctrlPr>
                              <a:rPr kumimoji="0" lang="en-US" altLang="zh-CN" sz="1800" b="0" i="1" u="none" strike="noStrike" kern="1200" cap="none" spc="0" normalizeH="0" baseline="-30000" noProof="0">
                                <a:ln>
                                  <a:noFill/>
                                </a:ln>
                                <a:solidFill>
                                  <a:srgbClr val="000000"/>
                                </a:solidFill>
                                <a:effectLst/>
                                <a:uLnTx/>
                                <a:uFillTx/>
                                <a:latin typeface="Cambria Math" panose="02040503050406030204" pitchFamily="18" charset="0"/>
                                <a:cs typeface="+mn-cs"/>
                              </a:rPr>
                            </m:ctrlPr>
                          </m:mPr>
                          <m:mr>
                            <m:e>
                              <m:bar>
                                <m:barPr>
                                  <m:ctrlPr>
                                    <a:rPr kumimoji="0" lang="en-US" altLang="zh-CN" sz="2000" b="0" i="1" u="none" strike="noStrike" kern="1200" cap="none" spc="0" normalizeH="0" baseline="-2000" noProof="0">
                                      <a:ln>
                                        <a:noFill/>
                                      </a:ln>
                                      <a:solidFill>
                                        <a:srgbClr val="000000"/>
                                      </a:solidFill>
                                      <a:effectLst/>
                                      <a:uLnTx/>
                                      <a:uFillTx/>
                                      <a:latin typeface="Cambria Math" panose="02040503050406030204" pitchFamily="18" charset="0"/>
                                      <a:cs typeface="+mn-cs"/>
                                    </a:rPr>
                                  </m:ctrlPr>
                                </m:barPr>
                                <m:e>
                                  <m:bar>
                                    <m:barPr>
                                      <m:ctrlPr>
                                        <a:rPr kumimoji="0" lang="en-US" altLang="zh-CN" sz="2000" b="0" i="1" u="none" strike="noStrike" kern="1200" cap="none" spc="0" normalizeH="0" baseline="-8000" noProof="0">
                                          <a:ln>
                                            <a:noFill/>
                                          </a:ln>
                                          <a:solidFill>
                                            <a:srgbClr val="000000"/>
                                          </a:solidFill>
                                          <a:effectLst/>
                                          <a:uLnTx/>
                                          <a:uFillTx/>
                                          <a:latin typeface="Cambria Math" panose="02040503050406030204" pitchFamily="18" charset="0"/>
                                          <a:cs typeface="+mn-cs"/>
                                        </a:rPr>
                                      </m:ctrlPr>
                                    </m:barPr>
                                    <m:e>
                                      <m:r>
                                        <a:rPr kumimoji="0" lang="en-US" altLang="zh-CN" sz="2000" b="0" i="0" u="none" strike="noStrike" kern="1200" cap="none" spc="0" normalizeH="0" baseline="-12000" noProof="0">
                                          <a:ln>
                                            <a:noFill/>
                                          </a:ln>
                                          <a:solidFill>
                                            <a:srgbClr val="000000"/>
                                          </a:solidFill>
                                          <a:effectLst/>
                                          <a:uLnTx/>
                                          <a:uFillTx/>
                                          <a:latin typeface="Cambria Math" panose="02040503050406030204" pitchFamily="18" charset="0"/>
                                          <a:cs typeface="+mn-cs"/>
                                        </a:rPr>
                                        <m:t>         </m:t>
                                      </m:r>
                                    </m:e>
                                  </m:bar>
                                </m:e>
                              </m:bar>
                            </m:e>
                          </m:mr>
                          <m:mr>
                            <m:e>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 </m:t>
                              </m:r>
                            </m:e>
                          </m:mr>
                        </m:m>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  3</m:t>
                        </m:r>
                        <m:sSup>
                          <m:sSupPr>
                            <m:ctrlPr>
                              <a:rPr kumimoji="0" lang="en-US" altLang="zh-CN" sz="2000" b="0" i="1"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ctrlPr>
                          </m:sSupPr>
                          <m:e>
                            <m:r>
                              <m:rPr>
                                <m:sty m:val="p"/>
                              </m:rP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Cu</m:t>
                            </m:r>
                          </m:e>
                          <m:sup>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2+</m:t>
                            </m:r>
                          </m:sup>
                        </m:sSup>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+2</m:t>
                        </m:r>
                        <m:r>
                          <m:rPr>
                            <m:sty m:val="p"/>
                          </m:rP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NO</m:t>
                        </m:r>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↑+4</m:t>
                        </m:r>
                        <m:sSub>
                          <m:sSubPr>
                            <m:ctrlPr>
                              <a:rPr kumimoji="0" lang="en-US" altLang="zh-CN" sz="2000" b="0" i="1"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ctrlPr>
                          </m:sSubPr>
                          <m:e>
                            <m:r>
                              <m:rPr>
                                <m:sty m:val="p"/>
                              </m:rP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H</m:t>
                            </m:r>
                          </m:e>
                          <m:sub>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2</m:t>
                            </m:r>
                          </m:sub>
                        </m:sSub>
                        <m:r>
                          <m:rPr>
                            <m:sty m:val="p"/>
                          </m:rP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O</m:t>
                        </m:r>
                      </m:e>
                    </m:d>
                  </m:oMath>
                </a14:m>
                <a:r>
                  <a:rPr kumimoji="0" lang="en-US" altLang="zh-CN" sz="100" b="0" i="0" u="none" strike="noStrike" kern="0" cap="none" spc="-99900" normalizeH="0" baseline="0" noProof="0" dirty="0">
                    <a:ln>
                      <a:noFill/>
                    </a:ln>
                    <a:solidFill>
                      <a:srgbClr val="FFFFFF"/>
                    </a:solidFill>
                    <a:effectLst/>
                    <a:uLnTx/>
                    <a:uFillTx/>
                    <a:latin typeface="微软雅黑" pitchFamily="34" charset="0"/>
                    <a:ea typeface="微软雅黑" pitchFamily="34" charset="-122"/>
                    <a:cs typeface="微软雅黑" pitchFamily="34" charset="-120"/>
                  </a:rPr>
                  <a:t> </a:t>
                </a:r>
                <a:r>
                  <a:rPr kumimoji="0" lang="en-US" altLang="zh-CN" sz="2000" b="0" i="0" u="none" strike="noStrike" kern="1200" cap="none" spc="0" normalizeH="0" baseline="0" noProof="0" dirty="0">
                    <a:ln>
                      <a:noFill/>
                    </a:ln>
                    <a:solidFill>
                      <a:srgbClr val="000000"/>
                    </a:solidFill>
                    <a:effectLst/>
                    <a:uLnTx/>
                    <a:uFillTx/>
                    <a:latin typeface="微软雅黑" pitchFamily="34" charset="0"/>
                    <a:ea typeface="微软雅黑" pitchFamily="34" charset="-122"/>
                    <a:cs typeface="微软雅黑" pitchFamily="34" charset="-120"/>
                  </a:rPr>
                  <a:t>中，等号左侧反应物所带电荷总数为</a:t>
                </a:r>
                <a:r>
                  <a:rPr kumimoji="0" lang="en-US" altLang="zh-CN" sz="2000" b="0" i="0" u="none" strike="noStrike" kern="1200" cap="none" spc="0" normalizeH="0" baseline="0" noProof="0">
                    <a:ln>
                      <a:noFill/>
                    </a:ln>
                    <a:solidFill>
                      <a:srgbClr val="000000"/>
                    </a:solidFill>
                    <a:effectLst/>
                    <a:uLnTx/>
                    <a:uFillTx/>
                    <a:latin typeface="微软雅黑" pitchFamily="34" charset="0"/>
                    <a:ea typeface="微软雅黑" pitchFamily="34" charset="-122"/>
                    <a:cs typeface="微软雅黑" pitchFamily="34" charset="-120"/>
                  </a:rPr>
                  <a:t>6个单位的正</a:t>
                </a:r>
              </a:p>
              <a:p>
                <a:pPr marL="0" marR="0" lvl="0" indent="0" defTabSz="914400" rtl="0" eaLnBrk="1" fontAlgn="auto" latinLnBrk="1" hangingPunct="1">
                  <a:lnSpc>
                    <a:spcPts val="35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微软雅黑" pitchFamily="34" charset="0"/>
                    <a:ea typeface="微软雅黑" pitchFamily="34" charset="-122"/>
                    <a:cs typeface="微软雅黑" pitchFamily="34" charset="-120"/>
                  </a:rPr>
                  <a:t>电荷</a:t>
                </a:r>
                <a14:m>
                  <m:oMath xmlns:m="http://schemas.openxmlformats.org/officeDocument/2006/math">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[(+1)×8+(−1)×2=+6</m:t>
                    </m:r>
                    <m:r>
                      <a:rPr kumimoji="0" lang="en-US" altLang="zh-CN" sz="2000" b="0" i="0" u="none" strike="noStrike" kern="1200" cap="none" spc="0" normalizeH="0" baseline="0" noProof="0" dirty="0" smtClean="0">
                        <a:ln>
                          <a:noFill/>
                        </a:ln>
                        <a:solidFill>
                          <a:srgbClr val="000000"/>
                        </a:solidFill>
                        <a:effectLst/>
                        <a:uLnTx/>
                        <a:uFillTx/>
                        <a:latin typeface="Cambria Math" panose="02040503050406030204" pitchFamily="18" charset="0"/>
                        <a:ea typeface="微软雅黑" pitchFamily="34" charset="-122"/>
                        <a:cs typeface="微软雅黑" pitchFamily="34" charset="-120"/>
                      </a:rPr>
                      <m:t>]</m:t>
                    </m:r>
                  </m:oMath>
                </a14:m>
                <a:r>
                  <a:rPr kumimoji="0" lang="en-US" altLang="zh-CN" sz="2000" b="0" i="0" u="none" strike="noStrike" kern="1200" cap="none" spc="0" normalizeH="0" baseline="0" noProof="0" dirty="0">
                    <a:ln>
                      <a:noFill/>
                    </a:ln>
                    <a:solidFill>
                      <a:srgbClr val="000000"/>
                    </a:solidFill>
                    <a:effectLst/>
                    <a:uLnTx/>
                    <a:uFillTx/>
                    <a:latin typeface="微软雅黑" pitchFamily="34" charset="0"/>
                    <a:ea typeface="微软雅黑" pitchFamily="34" charset="-122"/>
                    <a:cs typeface="微软雅黑" pitchFamily="34" charset="-120"/>
                  </a:rPr>
                  <a:t>，右侧生成物也带有6个单位的正电荷</a:t>
                </a:r>
                <a14:m>
                  <m:oMath xmlns:m="http://schemas.openxmlformats.org/officeDocument/2006/math">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[(+2)×3=+6</m:t>
                    </m:r>
                    <m:r>
                      <a:rPr kumimoji="0" lang="en-US" altLang="zh-CN" sz="2000" b="0" i="0" u="none" strike="noStrike" kern="1200" cap="none" spc="0" normalizeH="0" baseline="0" noProof="0" dirty="0" smtClean="0">
                        <a:ln>
                          <a:noFill/>
                        </a:ln>
                        <a:solidFill>
                          <a:srgbClr val="000000"/>
                        </a:solidFill>
                        <a:effectLst/>
                        <a:uLnTx/>
                        <a:uFillTx/>
                        <a:latin typeface="Cambria Math" panose="02040503050406030204" pitchFamily="18" charset="0"/>
                        <a:ea typeface="微软雅黑" pitchFamily="34" charset="-122"/>
                        <a:cs typeface="微软雅黑" pitchFamily="34" charset="-120"/>
                      </a:rPr>
                      <m:t>]</m:t>
                    </m:r>
                  </m:oMath>
                </a14:m>
                <a:r>
                  <a:rPr kumimoji="0" lang="en-US" altLang="zh-CN" sz="100" b="0" i="0" u="none" strike="noStrike" kern="0" cap="none" spc="-99900" normalizeH="0" baseline="0" noProof="0" dirty="0">
                    <a:ln>
                      <a:noFill/>
                    </a:ln>
                    <a:solidFill>
                      <a:srgbClr val="FFFFFF"/>
                    </a:solidFill>
                    <a:effectLst/>
                    <a:uLnTx/>
                    <a:uFillTx/>
                    <a:latin typeface="微软雅黑" pitchFamily="34" charset="0"/>
                    <a:ea typeface="微软雅黑" pitchFamily="34" charset="-122"/>
                    <a:cs typeface="微软雅黑" pitchFamily="34" charset="-120"/>
                  </a:rPr>
                  <a:t> </a:t>
                </a:r>
                <a:r>
                  <a:rPr kumimoji="0" lang="en-US" altLang="zh-CN" sz="2000" b="0" i="0" u="none" strike="noStrike" kern="1200" cap="none" spc="0" normalizeH="0" baseline="0" noProof="0">
                    <a:ln>
                      <a:noFill/>
                    </a:ln>
                    <a:solidFill>
                      <a:srgbClr val="000000"/>
                    </a:solidFill>
                    <a:effectLst/>
                    <a:uLnTx/>
                    <a:uFillTx/>
                    <a:latin typeface="微软雅黑" pitchFamily="34" charset="0"/>
                    <a:ea typeface="微软雅黑" pitchFamily="34" charset="-122"/>
                    <a:cs typeface="微软雅黑" pitchFamily="34" charset="-120"/>
                  </a:rPr>
                  <a:t>。</a:t>
                </a:r>
                <a:endParaRPr lang="en-US" altLang="zh-CN" sz="2000" dirty="0"/>
              </a:p>
            </p:txBody>
          </p:sp>
        </mc:Choice>
        <mc:Fallback xmlns="">
          <p:sp>
            <p:nvSpPr>
              <p:cNvPr id="2" name="P_6_BD#19480da23?sp=1&amp;pid=0e68d35b9&amp;color=0,0,0&amp;mp=1&amp;vtp=1&amp;bt=1&amp;bbb=1"/>
              <p:cNvSpPr>
                <a:spLocks noRot="1" noChangeAspect="1" noMove="1" noResize="1" noEditPoints="1" noAdjustHandles="1" noChangeArrowheads="1" noChangeShapeType="1" noTextEdit="1"/>
              </p:cNvSpPr>
              <p:nvPr/>
            </p:nvSpPr>
            <p:spPr>
              <a:xfrm>
                <a:off x="722376" y="972000"/>
                <a:ext cx="10753344" cy="2710434"/>
              </a:xfrm>
              <a:prstGeom prst="rect">
                <a:avLst/>
              </a:prstGeom>
              <a:blipFill>
                <a:blip r:embed="rId3"/>
                <a:stretch>
                  <a:fillRect l="-1474" r="-794" b="-5618"/>
                </a:stretch>
              </a:blipFill>
              <a:ln/>
            </p:spPr>
            <p:txBody>
              <a:bodyPr/>
              <a:lstStyle/>
              <a:p>
                <a:r>
                  <a:rPr lang="zh-CN" altLang="en-US">
                    <a:noFill/>
                  </a:rPr>
                  <a:t> </a:t>
                </a:r>
              </a:p>
            </p:txBody>
          </p:sp>
        </mc:Fallback>
      </mc:AlternateContent>
    </p:spTree>
  </p:cSld>
  <p:clrMapOvr>
    <a:masterClrMapping/>
  </p:clrMapOvr>
  <p:transition>
    <p:fade/>
  </p:transition>
</p:sld>
</file>

<file path=ppt/slides/slide23.xml><?xml version="1.0" encoding="utf-8"?>
<p:sld xmlns:a="http://schemas.openxmlformats.org/drawingml/2006/main" xmlns:r="http://schemas.openxmlformats.org/officeDocument/2006/relationships" xmlns:p="http://schemas.openxmlformats.org/presentationml/2006/main">
  <p:cSld name="Slide 25&amp;si=25">
    <p:spTree>
      <p:nvGrpSpPr>
        <p:cNvPr id="1" name=""/>
        <p:cNvGrpSpPr/>
        <p:nvPr/>
      </p:nvGrpSpPr>
      <p:grpSpPr>
        <a:xfrm>
          <a:off x="0" y="0"/>
          <a:ext cx="0" cy="0"/>
          <a:chOff x="0" y="0"/>
          <a:chExt cx="0" cy="0"/>
        </a:xfrm>
      </p:grpSpPr>
      <p:sp>
        <p:nvSpPr>
          <p:cNvPr id="2" name="C_4#49171900f.fixed?pid=6c9a4d365&amp;color=100,146,38&amp;vtp=1&amp;bbb=1"/>
          <p:cNvSpPr/>
          <p:nvPr/>
        </p:nvSpPr>
        <p:spPr>
          <a:xfrm>
            <a:off x="5120640" y="969264"/>
            <a:ext cx="1947672" cy="1078992"/>
          </a:xfrm>
          <a:prstGeom prst="rect">
            <a:avLst/>
          </a:prstGeom>
          <a:noFill/>
          <a:ln/>
        </p:spPr>
        <p:txBody>
          <a:bodyPr wrap="none" lIns="0" tIns="0" rIns="0" bIns="0" rtlCol="0" anchor="ctr"/>
          <a:lstStyle/>
          <a:p>
            <a:pPr algn="ctr" latinLnBrk="1">
              <a:lnSpc>
                <a:spcPts val="7500"/>
              </a:lnSpc>
            </a:pPr>
            <a:r>
              <a:rPr lang="en-US" altLang="zh-CN" sz="6000" b="1" i="0" dirty="0">
                <a:solidFill>
                  <a:srgbClr val="649226"/>
                </a:solidFill>
                <a:latin typeface="微软雅黑" pitchFamily="34" charset="0"/>
                <a:ea typeface="微软雅黑" pitchFamily="34" charset="-122"/>
                <a:cs typeface="微软雅黑" pitchFamily="34" charset="-120"/>
              </a:rPr>
              <a:t>02</a:t>
            </a:r>
            <a:endParaRPr lang="en-US" altLang="zh-CN" sz="6000" dirty="0"/>
          </a:p>
        </p:txBody>
      </p:sp>
      <p:sp>
        <p:nvSpPr>
          <p:cNvPr id="3" name="C_4#49171900f.fixed?pid=6c9a4d365&amp;color=255,255,255&amp;vtp=1&amp;bbb=1"/>
          <p:cNvSpPr/>
          <p:nvPr/>
        </p:nvSpPr>
        <p:spPr>
          <a:xfrm>
            <a:off x="0" y="3493008"/>
            <a:ext cx="12188952" cy="768096"/>
          </a:xfrm>
          <a:prstGeom prst="rect">
            <a:avLst/>
          </a:prstGeom>
          <a:noFill/>
          <a:ln/>
        </p:spPr>
        <p:txBody>
          <a:bodyPr wrap="none" lIns="0" tIns="0" rIns="0" bIns="0" rtlCol="0" anchor="ctr"/>
          <a:lstStyle/>
          <a:p>
            <a:pPr algn="ctr" latinLnBrk="1">
              <a:lnSpc>
                <a:spcPts val="5400"/>
              </a:lnSpc>
            </a:pPr>
            <a:r>
              <a:rPr lang="en-US" altLang="zh-CN" sz="4400" b="1" i="0" dirty="0">
                <a:solidFill>
                  <a:srgbClr val="FFFFFF"/>
                </a:solidFill>
                <a:latin typeface="SimHei" pitchFamily="34" charset="0"/>
                <a:ea typeface="SimHei" pitchFamily="34" charset="-122"/>
                <a:cs typeface="SimHei" pitchFamily="34" charset="-120"/>
              </a:rPr>
              <a:t>第二节</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SimHei" pitchFamily="34" charset="0"/>
                <a:ea typeface="SimHei" pitchFamily="34" charset="-122"/>
                <a:cs typeface="SimHei" pitchFamily="34" charset="-120"/>
              </a:rPr>
              <a:t>金属材料</a:t>
            </a:r>
            <a:endParaRPr lang="en-US" altLang="zh-CN" sz="4400" dirty="0"/>
          </a:p>
        </p:txBody>
      </p:sp>
      <p:pic>
        <p:nvPicPr>
          <p:cNvPr id="4" name="C_4#49171900f.fixed?pid=6c9a4d365&amp;color=0,0,0&amp;tib=255,255,255&amp;vtp=1" descr="preencoded.png"/>
          <p:cNvPicPr>
            <a:picLocks noChangeAspect="1"/>
          </p:cNvPicPr>
          <p:nvPr/>
        </p:nvPicPr>
        <p:blipFill>
          <a:blip r:embed="rId3"/>
          <a:stretch>
            <a:fillRect/>
          </a:stretch>
        </p:blipFill>
        <p:spPr>
          <a:xfrm>
            <a:off x="9866376" y="4489704"/>
            <a:ext cx="411480" cy="448056"/>
          </a:xfrm>
          <a:prstGeom prst="rect">
            <a:avLst/>
          </a:prstGeom>
        </p:spPr>
      </p:pic>
      <p:sp>
        <p:nvSpPr>
          <p:cNvPr id="5" name="C_4_BD#49171900f.fixed?pid=6c9a4d365&amp;color=255,255,255&amp;vtp=1&amp;bbb=1"/>
          <p:cNvSpPr/>
          <p:nvPr/>
        </p:nvSpPr>
        <p:spPr>
          <a:xfrm>
            <a:off x="10405872" y="4425696"/>
            <a:ext cx="1709928" cy="566928"/>
          </a:xfrm>
          <a:prstGeom prst="rect">
            <a:avLst/>
          </a:prstGeom>
          <a:noFill/>
          <a:ln/>
        </p:spPr>
        <p:txBody>
          <a:bodyPr wrap="none" lIns="0" tIns="0" rIns="0" bIns="0" rtlCol="0" anchor="ctr"/>
          <a:lstStyle/>
          <a:p>
            <a:pPr algn="l" latinLnBrk="1">
              <a:lnSpc>
                <a:spcPts val="3400"/>
              </a:lnSpc>
            </a:pPr>
            <a:r>
              <a:rPr lang="en-US" altLang="zh-CN" sz="2800" b="1" i="0" dirty="0">
                <a:solidFill>
                  <a:srgbClr val="FFFFFF"/>
                </a:solidFill>
                <a:latin typeface="SimHei" pitchFamily="34" charset="0"/>
                <a:ea typeface="SimHei" pitchFamily="34" charset="-122"/>
                <a:cs typeface="SimHei" pitchFamily="34" charset="-120"/>
              </a:rPr>
              <a:t>越刷越强</a:t>
            </a:r>
            <a:endParaRPr lang="en-US" altLang="zh-CN" sz="2800" dirty="0"/>
          </a:p>
        </p:txBody>
      </p:sp>
    </p:spTree>
  </p:cSld>
  <p:clrMapOvr>
    <a:masterClrMapping/>
  </p:clrMapOvr>
  <p:transition>
    <p:fade/>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05920175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name="Slide 26&amp;si=26">
    <p:spTree>
      <p:nvGrpSpPr>
        <p:cNvPr id="1" name=""/>
        <p:cNvGrpSpPr/>
        <p:nvPr/>
      </p:nvGrpSpPr>
      <p:grpSpPr>
        <a:xfrm>
          <a:off x="0" y="0"/>
          <a:ext cx="0" cy="0"/>
          <a:chOff x="0" y="0"/>
          <a:chExt cx="0" cy="0"/>
        </a:xfrm>
      </p:grpSpPr>
      <p:sp>
        <p:nvSpPr>
          <p:cNvPr id="2" name="QC_6_BD.10_1#c2887f500?vopoq=1&amp;pid=156a75d57&amp;color=0,0,0&amp;vtp=1&amp;bt=1&amp;bbb=1&amp;hb=1"/>
          <p:cNvSpPr/>
          <p:nvPr/>
        </p:nvSpPr>
        <p:spPr>
          <a:xfrm>
            <a:off x="722376" y="972000"/>
            <a:ext cx="10753344" cy="8431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a:t>
            </a:r>
            <a:r>
              <a:rPr lang="en-US" altLang="zh-CN" sz="2000" b="0" i="0" dirty="0">
                <a:solidFill>
                  <a:srgbClr val="000000"/>
                </a:solidFill>
                <a:latin typeface="仿宋" pitchFamily="34" charset="0"/>
                <a:ea typeface="仿宋" pitchFamily="34" charset="-122"/>
                <a:cs typeface="仿宋" pitchFamily="34" charset="-120"/>
              </a:rPr>
              <a:t>[重庆多校2025高一开学考]</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北斗系统的全面建成彰显了中国航天的力量</a:t>
            </a:r>
            <a:r>
              <a:rPr lang="en-US" altLang="zh-CN" sz="2000" b="0" i="0">
                <a:solidFill>
                  <a:srgbClr val="000000"/>
                </a:solidFill>
                <a:latin typeface="微软雅黑" pitchFamily="34" charset="0"/>
                <a:ea typeface="微软雅黑" pitchFamily="34" charset="-122"/>
                <a:cs typeface="微软雅黑" pitchFamily="34" charset="-120"/>
              </a:rPr>
              <a:t>，在航天科技中会用到</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大量金属材料</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下列有关金属材料的说法正确的是(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6_AN.11_1#c2887f500.bracket?vopoq=1&amp;pid=156a75d57&amp;color=0,0,0&amp;vpa=4&amp;vtp=1"/>
          <p:cNvSpPr/>
          <p:nvPr/>
        </p:nvSpPr>
        <p:spPr>
          <a:xfrm>
            <a:off x="6510401" y="1410150"/>
            <a:ext cx="357188" cy="399034"/>
          </a:xfrm>
          <a:prstGeom prst="rect">
            <a:avLst/>
          </a:prstGeom>
          <a:noFill/>
          <a:ln/>
        </p:spPr>
        <p:txBody>
          <a:bodyPr wrap="none" lIns="0" tIns="0" rIns="0" bIns="0" rtlCol="0" anchor="t"/>
          <a:lstStyle/>
          <a:p>
            <a:pPr algn="ctr" latinLnBrk="1">
              <a:lnSpc>
                <a:spcPts val="3500"/>
              </a:lnSpc>
            </a:pPr>
            <a:r>
              <a:rPr lang="en-US" altLang="zh-CN" sz="2000" b="1" i="0" dirty="0">
                <a:solidFill>
                  <a:srgbClr val="00B050"/>
                </a:solidFill>
                <a:latin typeface="微软雅黑" pitchFamily="34" charset="0"/>
                <a:ea typeface="微软雅黑" pitchFamily="34" charset="-122"/>
                <a:cs typeface="微软雅黑" pitchFamily="34" charset="-120"/>
              </a:rPr>
              <a:t>B</a:t>
            </a:r>
            <a:endParaRPr lang="en-US" altLang="zh-CN" sz="2000" dirty="0"/>
          </a:p>
        </p:txBody>
      </p:sp>
      <p:sp>
        <p:nvSpPr>
          <p:cNvPr id="4" name="QC_6_BD.10_2#c2887f500.choices?vopoq=1&amp;pid=156a75d57&amp;color=0,0,0&amp;vtp=1&amp;bbb=1"/>
          <p:cNvSpPr/>
          <p:nvPr/>
        </p:nvSpPr>
        <p:spPr>
          <a:xfrm>
            <a:off x="722376" y="1872810"/>
            <a:ext cx="10753344" cy="843153"/>
          </a:xfrm>
          <a:prstGeom prst="rect">
            <a:avLst/>
          </a:prstGeom>
          <a:noFill/>
          <a:ln/>
        </p:spPr>
        <p:txBody>
          <a:bodyPr wrap="none" lIns="0" tIns="0" rIns="0" bIns="0" rtlCol="0" anchor="t"/>
          <a:lstStyle/>
          <a:p>
            <a:pPr latinLnBrk="1">
              <a:lnSpc>
                <a:spcPts val="3600"/>
              </a:lnSpc>
              <a:tabLst>
                <a:tab pos="5483957"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.合金中只含有金属元素</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.铁能制成铁丝利用了铁的延展性</a:t>
            </a:r>
            <a:endParaRPr lang="en-US" altLang="zh-CN" sz="2000" dirty="0"/>
          </a:p>
          <a:p>
            <a:pPr latinLnBrk="1">
              <a:lnSpc>
                <a:spcPts val="3400"/>
              </a:lnSpc>
              <a:tabLst>
                <a:tab pos="5483957" algn="l"/>
              </a:tabLst>
            </a:pPr>
            <a:r>
              <a:rPr lang="en-US" altLang="zh-CN" sz="2000" b="0" i="0">
                <a:solidFill>
                  <a:srgbClr val="000000"/>
                </a:solidFill>
                <a:latin typeface="微软雅黑" pitchFamily="34" charset="0"/>
                <a:ea typeface="微软雅黑" pitchFamily="34" charset="-122"/>
                <a:cs typeface="微软雅黑" pitchFamily="34" charset="-120"/>
              </a:rPr>
              <a:t>C.生锈的钢铁制品没有回收价值</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.合金的熔点一般比其成分金属更高</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26.xml><?xml version="1.0" encoding="utf-8"?>
<p:sld xmlns:a="http://schemas.openxmlformats.org/drawingml/2006/main" xmlns:r="http://schemas.openxmlformats.org/officeDocument/2006/relationships" xmlns:p="http://schemas.openxmlformats.org/presentationml/2006/main">
  <p:cSld name="Slide 27&amp;si=27">
    <p:spTree>
      <p:nvGrpSpPr>
        <p:cNvPr id="1" name=""/>
        <p:cNvGrpSpPr/>
        <p:nvPr/>
      </p:nvGrpSpPr>
      <p:grpSpPr>
        <a:xfrm>
          <a:off x="0" y="0"/>
          <a:ext cx="0" cy="0"/>
          <a:chOff x="0" y="0"/>
          <a:chExt cx="0" cy="0"/>
        </a:xfrm>
      </p:grpSpPr>
      <p:sp>
        <p:nvSpPr>
          <p:cNvPr id="2" name="QC_6_AS.12_1#c2887f500?vopoq=1&amp;pid=156a75d57&amp;color=0,0,0&amp;vtp=1&amp;bt=1&amp;bbb=1&amp;hb=1"/>
          <p:cNvSpPr/>
          <p:nvPr/>
        </p:nvSpPr>
        <p:spPr>
          <a:xfrm>
            <a:off x="722376" y="972000"/>
            <a:ext cx="10753344" cy="17833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合金是指向一种金属中加入其他金属或非金属而形成的具有金属特性的混合物</a:t>
            </a:r>
            <a:r>
              <a:rPr lang="en-US" altLang="zh-CN" sz="2000" b="0" i="0">
                <a:solidFill>
                  <a:srgbClr val="000000"/>
                </a:solidFill>
                <a:latin typeface="微软雅黑" pitchFamily="34" charset="0"/>
                <a:ea typeface="微软雅黑" pitchFamily="34" charset="-122"/>
                <a:cs typeface="微软雅黑" pitchFamily="34" charset="-120"/>
              </a:rPr>
              <a:t>，则合金中</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一定含有金属元素</a:t>
            </a:r>
            <a:r>
              <a:rPr lang="en-US" altLang="zh-CN" sz="2000" b="0" i="0" dirty="0">
                <a:solidFill>
                  <a:srgbClr val="000000"/>
                </a:solidFill>
                <a:latin typeface="微软雅黑" pitchFamily="34" charset="0"/>
                <a:ea typeface="微软雅黑" pitchFamily="34" charset="-122"/>
                <a:cs typeface="微软雅黑" pitchFamily="34" charset="-120"/>
              </a:rPr>
              <a:t>，可能含有非金属元素，A错误；铁能制成铁丝利用了铁具有优良的延展性</a:t>
            </a:r>
            <a:r>
              <a:rPr lang="en-US" altLang="zh-CN" sz="2000" b="0" i="0">
                <a:solidFill>
                  <a:srgbClr val="000000"/>
                </a:solidFill>
                <a:latin typeface="微软雅黑" pitchFamily="34" charset="0"/>
                <a:ea typeface="微软雅黑" pitchFamily="34" charset="-122"/>
                <a:cs typeface="微软雅黑" pitchFamily="34" charset="-120"/>
              </a:rPr>
              <a:t>，B</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正确</a:t>
            </a:r>
            <a:r>
              <a:rPr lang="en-US" altLang="zh-CN" sz="2000" b="0" i="0" dirty="0">
                <a:solidFill>
                  <a:srgbClr val="000000"/>
                </a:solidFill>
                <a:latin typeface="微软雅黑" pitchFamily="34" charset="0"/>
                <a:ea typeface="微软雅黑" pitchFamily="34" charset="-122"/>
                <a:cs typeface="微软雅黑" pitchFamily="34" charset="-120"/>
              </a:rPr>
              <a:t>；生锈的钢铁制品可以废物利用，仍有回收价值，C错误</a:t>
            </a:r>
            <a:r>
              <a:rPr lang="en-US" altLang="zh-CN" sz="2000" b="0" i="0">
                <a:solidFill>
                  <a:srgbClr val="000000"/>
                </a:solidFill>
                <a:latin typeface="微软雅黑" pitchFamily="34" charset="0"/>
                <a:ea typeface="微软雅黑" pitchFamily="34" charset="-122"/>
                <a:cs typeface="微软雅黑" pitchFamily="34" charset="-120"/>
              </a:rPr>
              <a:t>；合金的熔点一般比其成分金属的</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熔点低</a:t>
            </a:r>
            <a:r>
              <a:rPr lang="en-US" altLang="zh-CN" sz="2000" b="0" i="0" dirty="0">
                <a:solidFill>
                  <a:srgbClr val="000000"/>
                </a:solidFill>
                <a:latin typeface="微软雅黑" pitchFamily="34" charset="0"/>
                <a:ea typeface="微软雅黑" pitchFamily="34" charset="-122"/>
                <a:cs typeface="微软雅黑" pitchFamily="34" charset="-120"/>
              </a:rPr>
              <a:t>，D错误。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93754569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name="Slide 28&amp;si=28">
    <p:spTree>
      <p:nvGrpSpPr>
        <p:cNvPr id="1" name=""/>
        <p:cNvGrpSpPr/>
        <p:nvPr/>
      </p:nvGrpSpPr>
      <p:grpSpPr>
        <a:xfrm>
          <a:off x="0" y="0"/>
          <a:ext cx="0" cy="0"/>
          <a:chOff x="0" y="0"/>
          <a:chExt cx="0" cy="0"/>
        </a:xfrm>
      </p:grpSpPr>
      <p:pic>
        <p:nvPicPr>
          <p:cNvPr id="2" name="QC_6_BD.13_1#fd82380f8?htil=3&amp;vopoq=1&amp;pid=156a75d57&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7503971" y="1063440"/>
            <a:ext cx="3822192" cy="1298448"/>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QC_6_BD.13_2#fd82380f8?htil=3&amp;sp=1&amp;vopoq=1&amp;pid=156a75d57&amp;color=0,0,0&amp;vtp=1&amp;bt=1&amp;bbb=1&amp;hb=1"/>
          <p:cNvSpPr/>
          <p:nvPr/>
        </p:nvSpPr>
        <p:spPr>
          <a:xfrm>
            <a:off x="722376" y="972000"/>
            <a:ext cx="6803136" cy="13003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2.高铁、移动支付、共享单车、网购，被称为中国</a:t>
            </a:r>
            <a:r>
              <a:rPr lang="en-US" altLang="zh-CN" sz="2000" b="0" i="0">
                <a:solidFill>
                  <a:srgbClr val="000000"/>
                </a:solidFill>
                <a:latin typeface="微软雅黑" pitchFamily="34" charset="0"/>
                <a:ea typeface="微软雅黑" pitchFamily="34" charset="-122"/>
                <a:cs typeface="微软雅黑" pitchFamily="34" charset="-120"/>
              </a:rPr>
              <a:t>“新四大</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发明”。用于高铁和共享单车制造业的重要金属材料是</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4" name="QC_6_AN.14_1#fd82380f8.bracket?vopoq=1&amp;pid=156a75d57&amp;color=0,0,0&amp;vpa=5&amp;vtp=1"/>
          <p:cNvSpPr/>
          <p:nvPr/>
        </p:nvSpPr>
        <p:spPr>
          <a:xfrm>
            <a:off x="909701" y="1867350"/>
            <a:ext cx="385763" cy="399034"/>
          </a:xfrm>
          <a:prstGeom prst="rect">
            <a:avLst/>
          </a:prstGeom>
          <a:noFill/>
          <a:ln/>
        </p:spPr>
        <p:txBody>
          <a:bodyPr wrap="none" lIns="0" tIns="0" rIns="0" bIns="0" rtlCol="0" anchor="t"/>
          <a:lstStyle/>
          <a:p>
            <a:pPr algn="ctr" latinLnBrk="1">
              <a:lnSpc>
                <a:spcPts val="3500"/>
              </a:lnSpc>
            </a:pPr>
            <a:r>
              <a:rPr lang="en-US" altLang="zh-CN" sz="2000" b="1" i="0" dirty="0">
                <a:solidFill>
                  <a:srgbClr val="00B050"/>
                </a:solidFill>
                <a:latin typeface="微软雅黑" pitchFamily="34" charset="0"/>
                <a:ea typeface="微软雅黑" pitchFamily="34" charset="-122"/>
                <a:cs typeface="微软雅黑" pitchFamily="34" charset="-120"/>
              </a:rPr>
              <a:t>D</a:t>
            </a:r>
            <a:endParaRPr lang="en-US" altLang="zh-CN" sz="2000" dirty="0"/>
          </a:p>
        </p:txBody>
      </p:sp>
      <mc:AlternateContent xmlns:mc="http://schemas.openxmlformats.org/markup-compatibility/2006" xmlns:a14="http://schemas.microsoft.com/office/drawing/2010/main">
        <mc:Choice Requires="a14">
          <p:sp>
            <p:nvSpPr>
              <p:cNvPr id="5" name="QC_6_BD.13_3#fd82380f8.choices?htil=3&amp;vopoq=1&amp;pid=156a75d57&amp;color=0,0,0&amp;vtp=1&amp;bbb=1"/>
              <p:cNvSpPr/>
              <p:nvPr/>
            </p:nvSpPr>
            <p:spPr>
              <a:xfrm>
                <a:off x="722376" y="2330011"/>
                <a:ext cx="6803136" cy="843153"/>
              </a:xfrm>
              <a:prstGeom prst="rect">
                <a:avLst/>
              </a:prstGeom>
              <a:noFill/>
              <a:ln/>
            </p:spPr>
            <p:txBody>
              <a:bodyPr wrap="none" lIns="0" tIns="0" rIns="0" bIns="0" rtlCol="0" anchor="t"/>
              <a:lstStyle/>
              <a:p>
                <a:pPr latinLnBrk="1">
                  <a:lnSpc>
                    <a:spcPts val="3600"/>
                  </a:lnSpc>
                  <a:tabLst>
                    <a:tab pos="3509518"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Na-K合金</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.Cu-Sn合金</a:t>
                </a:r>
                <a:endParaRPr lang="en-US" altLang="zh-CN" sz="2000" dirty="0"/>
              </a:p>
              <a:p>
                <a:pPr latinLnBrk="1">
                  <a:lnSpc>
                    <a:spcPts val="3400"/>
                  </a:lnSpc>
                  <a:tabLst>
                    <a:tab pos="3509518" algn="l"/>
                  </a:tabLst>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Sn</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Pb</m:t>
                    </m:r>
                  </m:oMath>
                </a14:m>
                <a:r>
                  <a:rPr lang="en-US" altLang="zh-CN" sz="2000" b="0" i="0">
                    <a:solidFill>
                      <a:srgbClr val="000000"/>
                    </a:solidFill>
                    <a:latin typeface="微软雅黑" pitchFamily="34" charset="0"/>
                    <a:ea typeface="微软雅黑" pitchFamily="34" charset="-122"/>
                    <a:cs typeface="微软雅黑" pitchFamily="34" charset="-120"/>
                  </a:rPr>
                  <a:t>合金</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Mg</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Al</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合金</a:t>
                </a:r>
                <a:endParaRPr lang="en-US" altLang="zh-CN" sz="2000" dirty="0"/>
              </a:p>
            </p:txBody>
          </p:sp>
        </mc:Choice>
        <mc:Fallback xmlns="">
          <p:sp>
            <p:nvSpPr>
              <p:cNvPr id="5" name="QC_6_BD.13_3#fd82380f8.choices?htil=3&amp;vopoq=1&amp;pid=156a75d57&amp;color=0,0,0&amp;vtp=1&amp;bbb=1"/>
              <p:cNvSpPr>
                <a:spLocks noRot="1" noChangeAspect="1" noMove="1" noResize="1" noEditPoints="1" noAdjustHandles="1" noChangeArrowheads="1" noChangeShapeType="1" noTextEdit="1"/>
              </p:cNvSpPr>
              <p:nvPr/>
            </p:nvSpPr>
            <p:spPr>
              <a:xfrm>
                <a:off x="722376" y="2330011"/>
                <a:ext cx="6803136" cy="843153"/>
              </a:xfrm>
              <a:prstGeom prst="rect">
                <a:avLst/>
              </a:prstGeom>
              <a:blipFill>
                <a:blip r:embed="rId4"/>
                <a:stretch>
                  <a:fillRect l="-2330" b="-17986"/>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Lst>
  </p:timing>
</p:sld>
</file>

<file path=ppt/slides/slide29.xml><?xml version="1.0" encoding="utf-8"?>
<p:sld xmlns:a="http://schemas.openxmlformats.org/drawingml/2006/main" xmlns:r="http://schemas.openxmlformats.org/officeDocument/2006/relationships" xmlns:p="http://schemas.openxmlformats.org/presentationml/2006/main">
  <p:cSld name="Slide 29&amp;si=29">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C_6_AS.15_1#fd82380f8?vopoq=1&amp;pid=156a75d57&amp;color=0,0,0&amp;vtp=1&amp;bt=1&amp;bbb=1&amp;hb=1"/>
              <p:cNvSpPr/>
              <p:nvPr/>
            </p:nvSpPr>
            <p:spPr>
              <a:xfrm>
                <a:off x="722376" y="972000"/>
                <a:ext cx="10753344" cy="1923034"/>
              </a:xfrm>
              <a:prstGeom prst="rect">
                <a:avLst/>
              </a:prstGeom>
              <a:noFill/>
              <a:ln/>
            </p:spPr>
            <p:txBody>
              <a:bodyPr wrap="none" lIns="0" tIns="0" rIns="0" bIns="0" rtlCol="0" anchor="t"/>
              <a:lstStyle/>
              <a:p>
                <a:pPr algn="l" latinLnBrk="1">
                  <a:lnSpc>
                    <a:spcPts val="40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Na</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K</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合金熔点低、导热性好，可用作原子反应堆的导热剂</a:t>
                </a:r>
                <a:r>
                  <a:rPr lang="en-US" altLang="zh-CN" sz="2000" b="0" i="0">
                    <a:solidFill>
                      <a:srgbClr val="000000"/>
                    </a:solidFill>
                    <a:latin typeface="微软雅黑" pitchFamily="34" charset="0"/>
                    <a:ea typeface="微软雅黑" pitchFamily="34" charset="-122"/>
                    <a:cs typeface="微软雅黑" pitchFamily="34" charset="-120"/>
                  </a:rPr>
                  <a:t>，不是用于高铁和共享单车制</a:t>
                </a:r>
              </a:p>
              <a:p>
                <a:pPr latinLnBrk="1">
                  <a:lnSpc>
                    <a:spcPts val="4000"/>
                  </a:lnSpc>
                </a:pPr>
                <a:r>
                  <a:rPr lang="en-US" altLang="zh-CN" sz="2000" b="0" i="0">
                    <a:solidFill>
                      <a:srgbClr val="000000"/>
                    </a:solidFill>
                    <a:latin typeface="微软雅黑" pitchFamily="34" charset="0"/>
                    <a:ea typeface="微软雅黑" pitchFamily="34" charset="-122"/>
                    <a:cs typeface="微软雅黑" pitchFamily="34" charset="-120"/>
                  </a:rPr>
                  <a:t>造业的重要金属材料</a:t>
                </a:r>
                <a:r>
                  <a:rPr lang="en-US" altLang="zh-CN" sz="2000" b="0" i="0" dirty="0">
                    <a:solidFill>
                      <a:srgbClr val="000000"/>
                    </a:solidFill>
                    <a:latin typeface="微软雅黑" pitchFamily="34" charset="0"/>
                    <a:ea typeface="微软雅黑" pitchFamily="34" charset="-122"/>
                    <a:cs typeface="微软雅黑" pitchFamily="34" charset="-120"/>
                  </a:rPr>
                  <a:t>，A错误</a:t>
                </a:r>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Cu</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Sn</m:t>
                    </m:r>
                  </m:oMath>
                </a14:m>
                <a:r>
                  <a:rPr lang="en-US" altLang="zh-CN" sz="2000" b="0" i="0" dirty="0">
                    <a:solidFill>
                      <a:srgbClr val="000000"/>
                    </a:solidFill>
                    <a:latin typeface="微软雅黑" pitchFamily="34" charset="0"/>
                    <a:ea typeface="微软雅黑" pitchFamily="34" charset="-122"/>
                    <a:cs typeface="微软雅黑" pitchFamily="34" charset="-120"/>
                  </a:rPr>
                  <a:t>合金</a:t>
                </a:r>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Sn</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Pb</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合金密度较大</a:t>
                </a:r>
                <a:r>
                  <a:rPr lang="en-US" altLang="zh-CN" sz="2000" b="0" i="0">
                    <a:solidFill>
                      <a:srgbClr val="000000"/>
                    </a:solidFill>
                    <a:latin typeface="微软雅黑" pitchFamily="34" charset="0"/>
                    <a:ea typeface="微软雅黑" pitchFamily="34" charset="-122"/>
                    <a:cs typeface="微软雅黑" pitchFamily="34" charset="-120"/>
                  </a:rPr>
                  <a:t>，不适用于高铁和共享单车</a:t>
                </a:r>
              </a:p>
              <a:p>
                <a:pPr latinLnBrk="1">
                  <a:lnSpc>
                    <a:spcPts val="4000"/>
                  </a:lnSpc>
                </a:pPr>
                <a:r>
                  <a:rPr lang="en-US" altLang="zh-CN" sz="2000" b="0" i="0">
                    <a:solidFill>
                      <a:srgbClr val="000000"/>
                    </a:solidFill>
                    <a:latin typeface="微软雅黑" pitchFamily="34" charset="0"/>
                    <a:ea typeface="微软雅黑" pitchFamily="34" charset="-122"/>
                    <a:cs typeface="微软雅黑" pitchFamily="34" charset="-120"/>
                  </a:rPr>
                  <a:t>制造业</a:t>
                </a:r>
                <a:r>
                  <a:rPr lang="en-US" altLang="zh-CN" sz="2000" b="0" i="0" dirty="0">
                    <a:solidFill>
                      <a:srgbClr val="000000"/>
                    </a:solidFill>
                    <a:latin typeface="微软雅黑" pitchFamily="34" charset="0"/>
                    <a:ea typeface="微软雅黑" pitchFamily="34" charset="-122"/>
                    <a:cs typeface="微软雅黑" pitchFamily="34" charset="-120"/>
                  </a:rPr>
                  <a:t>，B、C错误</a:t>
                </a:r>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Mg</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Al</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合金强度和硬度大、密度小，具有较强的抗腐蚀能力</a:t>
                </a:r>
                <a:r>
                  <a:rPr lang="en-US" altLang="zh-CN" sz="2000" b="0" i="0">
                    <a:solidFill>
                      <a:srgbClr val="000000"/>
                    </a:solidFill>
                    <a:latin typeface="微软雅黑" pitchFamily="34" charset="0"/>
                    <a:ea typeface="微软雅黑" pitchFamily="34" charset="-122"/>
                    <a:cs typeface="微软雅黑" pitchFamily="34" charset="-120"/>
                  </a:rPr>
                  <a:t>，可被广泛应</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用于汽车</a:t>
                </a:r>
                <a:r>
                  <a:rPr lang="en-US" altLang="zh-CN" sz="2000" b="0" i="0" dirty="0">
                    <a:solidFill>
                      <a:srgbClr val="000000"/>
                    </a:solidFill>
                    <a:latin typeface="微软雅黑" pitchFamily="34" charset="0"/>
                    <a:ea typeface="微软雅黑" pitchFamily="34" charset="-122"/>
                    <a:cs typeface="微软雅黑" pitchFamily="34" charset="-120"/>
                  </a:rPr>
                  <a:t>、船舶、飞机、高铁和共享单车等制造业，D正确。</a:t>
                </a:r>
                <a:endParaRPr lang="en-US" altLang="zh-CN" sz="2200" dirty="0"/>
              </a:p>
            </p:txBody>
          </p:sp>
        </mc:Choice>
        <mc:Fallback xmlns="">
          <p:sp>
            <p:nvSpPr>
              <p:cNvPr id="2" name="QC_6_AS.15_1#fd82380f8?vopoq=1&amp;pid=156a75d57&amp;color=0,0,0&amp;vtp=1&amp;bt=1&amp;bbb=1&amp;hb=1"/>
              <p:cNvSpPr>
                <a:spLocks noRot="1" noChangeAspect="1" noMove="1" noResize="1" noEditPoints="1" noAdjustHandles="1" noChangeArrowheads="1" noChangeShapeType="1" noTextEdit="1"/>
              </p:cNvSpPr>
              <p:nvPr/>
            </p:nvSpPr>
            <p:spPr>
              <a:xfrm>
                <a:off x="722376" y="972000"/>
                <a:ext cx="10753344" cy="1923034"/>
              </a:xfrm>
              <a:prstGeom prst="rect">
                <a:avLst/>
              </a:prstGeom>
              <a:blipFill>
                <a:blip r:embed="rId3"/>
                <a:stretch>
                  <a:fillRect l="-1587" r="-283" b="-7911"/>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3.xml><?xml version="1.0" encoding="utf-8"?>
<p:sld xmlns:a="http://schemas.openxmlformats.org/drawingml/2006/main" xmlns:r="http://schemas.openxmlformats.org/officeDocument/2006/relationships" xmlns:p="http://schemas.openxmlformats.org/presentationml/2006/main">
  <p:cSld name="Slide 3&amp;si=3">
    <p:spTree>
      <p:nvGrpSpPr>
        <p:cNvPr id="1" name=""/>
        <p:cNvGrpSpPr/>
        <p:nvPr/>
      </p:nvGrpSpPr>
      <p:grpSpPr>
        <a:xfrm>
          <a:off x="0" y="0"/>
          <a:ext cx="0" cy="0"/>
          <a:chOff x="0" y="0"/>
          <a:chExt cx="0" cy="0"/>
        </a:xfrm>
      </p:grpSpPr>
      <p:sp>
        <p:nvSpPr>
          <p:cNvPr id="2" name="P_6#08ec05967?sp=1&amp;pid=a50666894&amp;color=0,0,0&amp;vtp=1&amp;bt=1&amp;bbb=1"/>
          <p:cNvSpPr/>
          <p:nvPr/>
        </p:nvSpPr>
        <p:spPr>
          <a:xfrm>
            <a:off x="722376" y="972000"/>
            <a:ext cx="10753344" cy="2697734"/>
          </a:xfrm>
          <a:prstGeom prst="rect">
            <a:avLst/>
          </a:prstGeom>
          <a:noFill/>
          <a:ln/>
        </p:spPr>
        <p:txBody>
          <a:bodyPr wrap="none" lIns="0" tIns="0" rIns="0" bIns="0" rtlCol="0" anchor="t"/>
          <a:lstStyle/>
          <a:p>
            <a:pPr algn="l" latinLnBrk="1">
              <a:lnSpc>
                <a:spcPts val="3600"/>
              </a:lnSpc>
            </a:pPr>
            <a:r>
              <a:rPr lang="en-US" altLang="zh-CN" sz="2000" b="1" i="0" dirty="0">
                <a:solidFill>
                  <a:srgbClr val="000000"/>
                </a:solidFill>
                <a:latin typeface="微软雅黑" pitchFamily="34" charset="0"/>
                <a:ea typeface="微软雅黑" pitchFamily="34" charset="-122"/>
                <a:cs typeface="微软雅黑" pitchFamily="34" charset="-120"/>
              </a:rPr>
              <a:t>1.概念</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由两种或两种以上的金属</a:t>
            </a:r>
            <a:r>
              <a:rPr lang="en-US" altLang="zh-CN" sz="2000" b="0" i="0" dirty="0">
                <a:solidFill>
                  <a:srgbClr val="000000"/>
                </a:solidFill>
                <a:latin typeface="微软雅黑" pitchFamily="34" charset="0"/>
                <a:ea typeface="微软雅黑" pitchFamily="34" charset="-122"/>
                <a:cs typeface="微软雅黑" pitchFamily="34" charset="-120"/>
              </a:rPr>
              <a:t>(或金属与非金属)</a:t>
            </a:r>
            <a:r>
              <a:rPr lang="en-US" altLang="zh-CN" sz="2000" b="0" i="0">
                <a:solidFill>
                  <a:srgbClr val="000000"/>
                </a:solidFill>
                <a:latin typeface="微软雅黑" pitchFamily="34" charset="0"/>
                <a:ea typeface="微软雅黑" pitchFamily="34" charset="-122"/>
                <a:cs typeface="微软雅黑" pitchFamily="34" charset="-120"/>
              </a:rPr>
              <a:t>熔合而成的具有金属特性的混合物。</a:t>
            </a:r>
          </a:p>
          <a:p>
            <a:pPr marL="0" marR="0" lvl="0" indent="0" defTabSz="914400" rtl="0" eaLnBrk="1" fontAlgn="auto" latinLnBrk="1" hangingPunct="1">
              <a:lnSpc>
                <a:spcPts val="3600"/>
              </a:lnSpc>
              <a:spcBef>
                <a:spcPts val="0"/>
              </a:spcBef>
              <a:spcAft>
                <a:spcPts val="0"/>
              </a:spcAft>
              <a:buClrTx/>
              <a:buSzTx/>
              <a:buFontTx/>
              <a:buNone/>
              <a:tabLst/>
              <a:defRPr/>
            </a:pPr>
            <a:r>
              <a:rPr kumimoji="0" lang="en-US" altLang="zh-CN" sz="2000" b="1" i="0" u="none" strike="noStrike" kern="1200" cap="none" spc="0" normalizeH="0" baseline="0" noProof="0">
                <a:ln>
                  <a:noFill/>
                </a:ln>
                <a:solidFill>
                  <a:srgbClr val="000000"/>
                </a:solidFill>
                <a:effectLst/>
                <a:uLnTx/>
                <a:uFillTx/>
                <a:latin typeface="微软雅黑" pitchFamily="34" charset="0"/>
                <a:ea typeface="微软雅黑" pitchFamily="34" charset="-122"/>
                <a:cs typeface="微软雅黑" pitchFamily="34" charset="-120"/>
              </a:rPr>
              <a:t>2.性质</a:t>
            </a:r>
            <a:endParaRPr kumimoji="0" lang="en-US" altLang="zh-CN" sz="20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1" hangingPunct="1">
              <a:lnSpc>
                <a:spcPts val="36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微软雅黑" pitchFamily="34" charset="0"/>
                <a:ea typeface="微软雅黑" pitchFamily="34" charset="-122"/>
                <a:cs typeface="微软雅黑" pitchFamily="34" charset="-120"/>
              </a:rPr>
              <a:t>(1)合金的硬度一般比各成分金属的大，但熔点一般比各成分金属的低；</a:t>
            </a:r>
            <a:endParaRPr kumimoji="0" lang="en-US" altLang="zh-CN" sz="20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1" hangingPunct="1">
              <a:lnSpc>
                <a:spcPts val="36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微软雅黑" pitchFamily="34" charset="0"/>
                <a:ea typeface="微软雅黑" pitchFamily="34" charset="-122"/>
                <a:cs typeface="微软雅黑" pitchFamily="34" charset="-120"/>
              </a:rPr>
              <a:t>(2)合金的物理、化学或机械性能一般优于各成分金属；</a:t>
            </a:r>
            <a:endParaRPr kumimoji="0" lang="en-US" altLang="zh-CN" sz="20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1" hangingPunct="1">
              <a:lnSpc>
                <a:spcPts val="35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微软雅黑" pitchFamily="34" charset="0"/>
                <a:ea typeface="微软雅黑" pitchFamily="34" charset="-122"/>
                <a:cs typeface="微软雅黑" pitchFamily="34" charset="-120"/>
              </a:rPr>
              <a:t>(3)合金的性能可以通过所添加的合金元素的种类、含量和生成合金的条件等来加以调节。</a:t>
            </a:r>
            <a:endParaRPr lang="en-US" altLang="zh-CN" sz="2000" dirty="0"/>
          </a:p>
        </p:txBody>
      </p:sp>
    </p:spTree>
  </p:cSld>
  <p:clrMapOvr>
    <a:masterClrMapping/>
  </p:clrMapOvr>
  <p:transition>
    <p:fade/>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71905569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name="Slide 30&amp;si=30">
    <p:spTree>
      <p:nvGrpSpPr>
        <p:cNvPr id="1" name=""/>
        <p:cNvGrpSpPr/>
        <p:nvPr/>
      </p:nvGrpSpPr>
      <p:grpSpPr>
        <a:xfrm>
          <a:off x="0" y="0"/>
          <a:ext cx="0" cy="0"/>
          <a:chOff x="0" y="0"/>
          <a:chExt cx="0" cy="0"/>
        </a:xfrm>
      </p:grpSpPr>
      <p:sp>
        <p:nvSpPr>
          <p:cNvPr id="2" name="QC_6_BD.16_1#85170f65a?vopoq=1&amp;pid=156a75d57&amp;color=0,0,0&amp;vtp=1&amp;bt=1&amp;bbb=1"/>
          <p:cNvSpPr/>
          <p:nvPr/>
        </p:nvSpPr>
        <p:spPr>
          <a:xfrm>
            <a:off x="722376" y="972000"/>
            <a:ext cx="10753344" cy="385953"/>
          </a:xfrm>
          <a:prstGeom prst="rect">
            <a:avLst/>
          </a:prstGeom>
          <a:noFill/>
          <a:ln/>
        </p:spPr>
        <p:txBody>
          <a:bodyPr wrap="none" lIns="0" tIns="0" rIns="0" bIns="0" rtlCol="0" anchor="t"/>
          <a:lstStyle/>
          <a:p>
            <a:pPr algn="l" latinLnBrk="1">
              <a:lnSpc>
                <a:spcPts val="3400"/>
              </a:lnSpc>
            </a:pPr>
            <a:r>
              <a:rPr lang="en-US" altLang="zh-CN" sz="2000" b="0" i="0" dirty="0">
                <a:solidFill>
                  <a:srgbClr val="000000"/>
                </a:solidFill>
                <a:latin typeface="微软雅黑" pitchFamily="34" charset="0"/>
                <a:ea typeface="微软雅黑" pitchFamily="34" charset="-122"/>
                <a:cs typeface="微软雅黑" pitchFamily="34" charset="-120"/>
              </a:rPr>
              <a:t>3.</a:t>
            </a:r>
            <a:r>
              <a:rPr lang="en-US" altLang="zh-CN" sz="2000" b="0" i="0" dirty="0">
                <a:solidFill>
                  <a:srgbClr val="000000"/>
                </a:solidFill>
                <a:latin typeface="仿宋" pitchFamily="34" charset="0"/>
                <a:ea typeface="仿宋" pitchFamily="34" charset="-122"/>
                <a:cs typeface="仿宋" pitchFamily="34" charset="-120"/>
              </a:rPr>
              <a:t>[广东实验中学2025高一期中]</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下列有关物质的性质与用途的描述错误的是(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6_AN.17_1#85170f65a.bracket?vopoq=1&amp;pid=156a75d57&amp;color=0,0,0&amp;vpa=6&amp;vtp=1"/>
          <p:cNvSpPr/>
          <p:nvPr/>
        </p:nvSpPr>
        <p:spPr>
          <a:xfrm>
            <a:off x="9388539" y="952950"/>
            <a:ext cx="357188" cy="399034"/>
          </a:xfrm>
          <a:prstGeom prst="rect">
            <a:avLst/>
          </a:prstGeom>
          <a:noFill/>
          <a:ln/>
        </p:spPr>
        <p:txBody>
          <a:bodyPr wrap="none" lIns="0" tIns="0" rIns="0" bIns="0" rtlCol="0" anchor="t"/>
          <a:lstStyle/>
          <a:p>
            <a:pPr algn="ctr" latinLnBrk="1">
              <a:lnSpc>
                <a:spcPts val="3500"/>
              </a:lnSpc>
            </a:pPr>
            <a:r>
              <a:rPr lang="en-US" altLang="zh-CN" sz="2000" b="1" i="0" dirty="0">
                <a:solidFill>
                  <a:srgbClr val="00B050"/>
                </a:solidFill>
                <a:latin typeface="微软雅黑" pitchFamily="34" charset="0"/>
                <a:ea typeface="微软雅黑" pitchFamily="34" charset="-122"/>
                <a:cs typeface="微软雅黑" pitchFamily="34" charset="-120"/>
              </a:rPr>
              <a:t>B</a:t>
            </a:r>
            <a:endParaRPr lang="en-US" altLang="zh-CN" sz="2000" dirty="0"/>
          </a:p>
        </p:txBody>
      </p:sp>
      <mc:AlternateContent xmlns:mc="http://schemas.openxmlformats.org/markup-compatibility/2006" xmlns:a14="http://schemas.microsoft.com/office/drawing/2010/main">
        <mc:Choice Requires="a14">
          <p:sp>
            <p:nvSpPr>
              <p:cNvPr id="4" name="QC_6_BD.16_2#85170f65a.choices?vopoq=1&amp;pid=156a75d57&amp;color=0,0,0&amp;vtp=1&amp;bbb=1"/>
              <p:cNvSpPr/>
              <p:nvPr/>
            </p:nvSpPr>
            <p:spPr>
              <a:xfrm>
                <a:off x="722376" y="1367477"/>
                <a:ext cx="10753344" cy="17960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Al</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具有良好的延展性，故铝可用于制作各种形状的铝制品</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.合金普遍具有硬度大、熔点高等优点</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.多数合金的抗腐蚀性能好，可以用来制作盛放有腐蚀性药品的容器</a:t>
                </a:r>
                <a:endParaRPr lang="en-US" altLang="zh-CN" sz="2000" dirty="0"/>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Al</m:t>
                    </m:r>
                  </m:oMath>
                </a14:m>
                <a:r>
                  <a:rPr lang="en-US" altLang="zh-CN" sz="20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Al</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均能与酸、碱反应，因此铝制炊具不宜用来蒸煮酸性或碱性食物</a:t>
                </a:r>
                <a:endParaRPr lang="en-US" altLang="zh-CN" sz="2000" dirty="0"/>
              </a:p>
            </p:txBody>
          </p:sp>
        </mc:Choice>
        <mc:Fallback xmlns="">
          <p:sp>
            <p:nvSpPr>
              <p:cNvPr id="4" name="QC_6_BD.16_2#85170f65a.choices?vopoq=1&amp;pid=156a75d57&amp;color=0,0,0&amp;vtp=1&amp;bbb=1"/>
              <p:cNvSpPr>
                <a:spLocks noRot="1" noChangeAspect="1" noMove="1" noResize="1" noEditPoints="1" noAdjustHandles="1" noChangeArrowheads="1" noChangeShapeType="1" noTextEdit="1"/>
              </p:cNvSpPr>
              <p:nvPr/>
            </p:nvSpPr>
            <p:spPr>
              <a:xfrm>
                <a:off x="722376" y="1367477"/>
                <a:ext cx="10753344" cy="1796034"/>
              </a:xfrm>
              <a:prstGeom prst="rect">
                <a:avLst/>
              </a:prstGeom>
              <a:blipFill>
                <a:blip r:embed="rId3"/>
                <a:stretch>
                  <a:fillRect l="-1474" b="-8475"/>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32.xml><?xml version="1.0" encoding="utf-8"?>
<p:sld xmlns:a="http://schemas.openxmlformats.org/drawingml/2006/main" xmlns:r="http://schemas.openxmlformats.org/officeDocument/2006/relationships" xmlns:p="http://schemas.openxmlformats.org/presentationml/2006/main">
  <p:cSld name="Slide 31&amp;si=31">
    <p:spTree>
      <p:nvGrpSpPr>
        <p:cNvPr id="1" name=""/>
        <p:cNvGrpSpPr/>
        <p:nvPr/>
      </p:nvGrpSpPr>
      <p:grpSpPr>
        <a:xfrm>
          <a:off x="0" y="0"/>
          <a:ext cx="0" cy="0"/>
          <a:chOff x="0" y="0"/>
          <a:chExt cx="0" cy="0"/>
        </a:xfrm>
      </p:grpSpPr>
      <p:sp>
        <p:nvSpPr>
          <p:cNvPr id="2" name="QC_6_AS.18_1#85170f65a?vopoq=1&amp;pid=156a75d57&amp;color=0,0,0&amp;vtp=1&amp;bt=1&amp;bbb=1&amp;hb=1"/>
          <p:cNvSpPr/>
          <p:nvPr/>
        </p:nvSpPr>
        <p:spPr>
          <a:xfrm>
            <a:off x="722376" y="972000"/>
            <a:ext cx="10753344" cy="22405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铝可用于制作铝金属制品，利用了铝具有良好的延展性，A正确。一般情况下</a:t>
            </a:r>
            <a:r>
              <a:rPr lang="en-US" altLang="zh-CN" sz="2000" b="0" i="0">
                <a:solidFill>
                  <a:srgbClr val="000000"/>
                </a:solidFill>
                <a:latin typeface="微软雅黑" pitchFamily="34" charset="0"/>
                <a:ea typeface="微软雅黑" pitchFamily="34" charset="-122"/>
                <a:cs typeface="微软雅黑" pitchFamily="34" charset="-120"/>
              </a:rPr>
              <a:t>，合金比成</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分金属硬度大</a:t>
            </a:r>
            <a:r>
              <a:rPr lang="en-US" altLang="zh-CN" sz="2000" b="0" i="0" dirty="0">
                <a:solidFill>
                  <a:srgbClr val="000000"/>
                </a:solidFill>
                <a:latin typeface="微软雅黑" pitchFamily="34" charset="0"/>
                <a:ea typeface="微软雅黑" pitchFamily="34" charset="-122"/>
                <a:cs typeface="微软雅黑" pitchFamily="34" charset="-120"/>
              </a:rPr>
              <a:t>、熔点低，B错误。多数合金的抗腐蚀性能比纯金属好</a:t>
            </a:r>
            <a:r>
              <a:rPr lang="en-US" altLang="zh-CN" sz="2000" b="0" i="0">
                <a:solidFill>
                  <a:srgbClr val="000000"/>
                </a:solidFill>
                <a:latin typeface="微软雅黑" pitchFamily="34" charset="0"/>
                <a:ea typeface="微软雅黑" pitchFamily="34" charset="-122"/>
                <a:cs typeface="微软雅黑" pitchFamily="34" charset="-120"/>
              </a:rPr>
              <a:t>，可以用来制作盛放腐蚀性</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药品的容器</a:t>
            </a:r>
            <a:r>
              <a:rPr lang="en-US" altLang="zh-CN" sz="2000" b="0" i="0" dirty="0">
                <a:solidFill>
                  <a:srgbClr val="000000"/>
                </a:solidFill>
                <a:latin typeface="微软雅黑" pitchFamily="34" charset="0"/>
                <a:ea typeface="微软雅黑" pitchFamily="34" charset="-122"/>
                <a:cs typeface="微软雅黑" pitchFamily="34" charset="-120"/>
              </a:rPr>
              <a:t>，C正确。铝能与酸溶液反应生成铝离子和氢气</a:t>
            </a:r>
            <a:r>
              <a:rPr lang="en-US" altLang="zh-CN" sz="2000" b="0" i="0">
                <a:solidFill>
                  <a:srgbClr val="000000"/>
                </a:solidFill>
                <a:latin typeface="微软雅黑" pitchFamily="34" charset="0"/>
                <a:ea typeface="微软雅黑" pitchFamily="34" charset="-122"/>
                <a:cs typeface="微软雅黑" pitchFamily="34" charset="-120"/>
              </a:rPr>
              <a:t>、与碱溶液反应生成四羟基合铝酸根</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离子和氢气</a:t>
            </a:r>
            <a:r>
              <a:rPr lang="en-US" altLang="zh-CN" sz="2000" b="0" i="0" dirty="0">
                <a:solidFill>
                  <a:srgbClr val="000000"/>
                </a:solidFill>
                <a:latin typeface="微软雅黑" pitchFamily="34" charset="0"/>
                <a:ea typeface="微软雅黑" pitchFamily="34" charset="-122"/>
                <a:cs typeface="微软雅黑" pitchFamily="34" charset="-120"/>
              </a:rPr>
              <a:t>；氧化铝能与酸溶液反应生成铝离子和水、</a:t>
            </a:r>
            <a:r>
              <a:rPr lang="en-US" altLang="zh-CN" sz="2000" b="0" i="0">
                <a:solidFill>
                  <a:srgbClr val="000000"/>
                </a:solidFill>
                <a:latin typeface="微软雅黑" pitchFamily="34" charset="0"/>
                <a:ea typeface="微软雅黑" pitchFamily="34" charset="-122"/>
                <a:cs typeface="微软雅黑" pitchFamily="34" charset="-120"/>
              </a:rPr>
              <a:t>与碱溶液反应生成四羟基合铝酸根离子，</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所以铝制炊具不宜用来蒸煮酸性或碱性食物</a:t>
            </a:r>
            <a:r>
              <a:rPr lang="en-US" altLang="zh-CN" sz="2000" b="0" i="0" dirty="0">
                <a:solidFill>
                  <a:srgbClr val="000000"/>
                </a:solidFill>
                <a:latin typeface="微软雅黑" pitchFamily="34" charset="0"/>
                <a:ea typeface="微软雅黑" pitchFamily="34" charset="-122"/>
                <a:cs typeface="微软雅黑" pitchFamily="34" charset="-120"/>
              </a:rPr>
              <a:t>，D正确。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685456433"/>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name="Slide 32&amp;si=32">
    <p:spTree>
      <p:nvGrpSpPr>
        <p:cNvPr id="1" name=""/>
        <p:cNvGrpSpPr/>
        <p:nvPr/>
      </p:nvGrpSpPr>
      <p:grpSpPr>
        <a:xfrm>
          <a:off x="0" y="0"/>
          <a:ext cx="0" cy="0"/>
          <a:chOff x="0" y="0"/>
          <a:chExt cx="0" cy="0"/>
        </a:xfrm>
      </p:grpSpPr>
      <p:sp>
        <p:nvSpPr>
          <p:cNvPr id="2" name="QC_6_BD.19_1#df88591ba?vopoq=1&amp;pid=156a75d57&amp;color=0,0,0&amp;vtp=1&amp;bt=1&amp;bbb=1"/>
          <p:cNvSpPr/>
          <p:nvPr/>
        </p:nvSpPr>
        <p:spPr>
          <a:xfrm>
            <a:off x="722376" y="972000"/>
            <a:ext cx="10753344" cy="385953"/>
          </a:xfrm>
          <a:prstGeom prst="rect">
            <a:avLst/>
          </a:prstGeom>
          <a:noFill/>
          <a:ln/>
        </p:spPr>
        <p:txBody>
          <a:bodyPr wrap="none" lIns="0" tIns="0" rIns="0" bIns="0" rtlCol="0" anchor="t"/>
          <a:lstStyle/>
          <a:p>
            <a:pPr algn="l" latinLnBrk="1">
              <a:lnSpc>
                <a:spcPts val="3400"/>
              </a:lnSpc>
            </a:pPr>
            <a:r>
              <a:rPr lang="en-US" altLang="zh-CN" sz="2000" b="0" i="0" dirty="0">
                <a:solidFill>
                  <a:srgbClr val="000000"/>
                </a:solidFill>
                <a:latin typeface="微软雅黑" pitchFamily="34" charset="0"/>
                <a:ea typeface="微软雅黑" pitchFamily="34" charset="-122"/>
                <a:cs typeface="微软雅黑" pitchFamily="34" charset="-120"/>
              </a:rPr>
              <a:t>4.</a:t>
            </a:r>
            <a:r>
              <a:rPr lang="en-US" altLang="zh-CN" sz="2000" b="0" i="0">
                <a:solidFill>
                  <a:srgbClr val="000000"/>
                </a:solidFill>
                <a:latin typeface="微软雅黑" pitchFamily="34" charset="0"/>
                <a:ea typeface="微软雅黑" pitchFamily="34" charset="-122"/>
                <a:cs typeface="微软雅黑" pitchFamily="34" charset="-120"/>
              </a:rPr>
              <a:t>关于铝及其合金的说法正确的是(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6_AN.20_1#df88591ba.bracket?vopoq=1&amp;pid=156a75d57&amp;color=0,0,0&amp;vpa=7&amp;vtp=1"/>
          <p:cNvSpPr/>
          <p:nvPr/>
        </p:nvSpPr>
        <p:spPr>
          <a:xfrm>
            <a:off x="4689539" y="952950"/>
            <a:ext cx="355600" cy="399034"/>
          </a:xfrm>
          <a:prstGeom prst="rect">
            <a:avLst/>
          </a:prstGeom>
          <a:noFill/>
          <a:ln/>
        </p:spPr>
        <p:txBody>
          <a:bodyPr wrap="none" lIns="0" tIns="0" rIns="0" bIns="0" rtlCol="0" anchor="t"/>
          <a:lstStyle/>
          <a:p>
            <a:pPr algn="ctr" latinLnBrk="1">
              <a:lnSpc>
                <a:spcPts val="3500"/>
              </a:lnSpc>
            </a:pPr>
            <a:r>
              <a:rPr lang="en-US" altLang="zh-CN" sz="2000" b="1" i="0" dirty="0">
                <a:solidFill>
                  <a:srgbClr val="00B050"/>
                </a:solidFill>
                <a:latin typeface="微软雅黑" pitchFamily="34" charset="0"/>
                <a:ea typeface="微软雅黑" pitchFamily="34" charset="-122"/>
                <a:cs typeface="微软雅黑" pitchFamily="34" charset="-120"/>
              </a:rPr>
              <a:t>C</a:t>
            </a:r>
            <a:endParaRPr lang="en-US" altLang="zh-CN" sz="2000" dirty="0"/>
          </a:p>
        </p:txBody>
      </p:sp>
      <p:sp>
        <p:nvSpPr>
          <p:cNvPr id="4" name="QC_6_BD.19_2#df88591ba.choices?vopoq=1&amp;pid=156a75d57&amp;color=0,0,0&amp;vtp=1&amp;bbb=1"/>
          <p:cNvSpPr/>
          <p:nvPr/>
        </p:nvSpPr>
        <p:spPr>
          <a:xfrm>
            <a:off x="722376" y="1419674"/>
            <a:ext cx="10753344" cy="17960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A.常温下铝具有较强的抗腐蚀性，主要原因是铝不活泼</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.镁铝合金的密度大、强度高，是制造飞机和宇宙飞船的理想材料</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.在空气中用酒精灯加热铝箔，可以观察到铝熔化了但并不滴落</a:t>
            </a:r>
            <a:endParaRPr lang="en-US" altLang="zh-CN" sz="2000" dirty="0"/>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.向装有氢氧化钠溶液的试管中放入未打磨的铝片，一直观察不到气泡</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35.xml><?xml version="1.0" encoding="utf-8"?>
<p:sld xmlns:a="http://schemas.openxmlformats.org/drawingml/2006/main" xmlns:r="http://schemas.openxmlformats.org/officeDocument/2006/relationships" xmlns:p="http://schemas.openxmlformats.org/presentationml/2006/main">
  <p:cSld name="Slide 33&amp;si=33">
    <p:spTree>
      <p:nvGrpSpPr>
        <p:cNvPr id="1" name=""/>
        <p:cNvGrpSpPr/>
        <p:nvPr/>
      </p:nvGrpSpPr>
      <p:grpSpPr>
        <a:xfrm>
          <a:off x="0" y="0"/>
          <a:ext cx="0" cy="0"/>
          <a:chOff x="0" y="0"/>
          <a:chExt cx="0" cy="0"/>
        </a:xfrm>
      </p:grpSpPr>
      <p:sp>
        <p:nvSpPr>
          <p:cNvPr id="2" name="QC_6_AS.21_1#df88591ba?vopoq=1&amp;pid=156a75d57&amp;color=0,0,0&amp;vtp=1&amp;bt=1&amp;bbb=1&amp;hb=1"/>
          <p:cNvSpPr/>
          <p:nvPr/>
        </p:nvSpPr>
        <p:spPr>
          <a:xfrm>
            <a:off x="722376" y="972000"/>
            <a:ext cx="10753344" cy="31549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常温下铝具有较强的抗腐蚀性，是因为铝易被空气中的氧气氧化</a:t>
            </a:r>
            <a:r>
              <a:rPr lang="en-US" altLang="zh-CN" sz="2000" b="0" i="0">
                <a:solidFill>
                  <a:srgbClr val="000000"/>
                </a:solidFill>
                <a:latin typeface="微软雅黑" pitchFamily="34" charset="0"/>
                <a:ea typeface="微软雅黑" pitchFamily="34" charset="-122"/>
                <a:cs typeface="微软雅黑" pitchFamily="34" charset="-120"/>
              </a:rPr>
              <a:t>，在表面生成一层致密的</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氧化铝薄膜</a:t>
            </a:r>
            <a:r>
              <a:rPr lang="en-US" altLang="zh-CN" sz="2000" b="0" i="0" dirty="0">
                <a:solidFill>
                  <a:srgbClr val="000000"/>
                </a:solidFill>
                <a:latin typeface="微软雅黑" pitchFamily="34" charset="0"/>
                <a:ea typeface="微软雅黑" pitchFamily="34" charset="-122"/>
                <a:cs typeface="微软雅黑" pitchFamily="34" charset="-120"/>
              </a:rPr>
              <a:t>，氧化铝薄膜防止内部金属被继续氧化，A错误；镁铝合金的密度小、强度高</a:t>
            </a:r>
            <a:r>
              <a:rPr lang="en-US" altLang="zh-CN" sz="2000" b="0" i="0">
                <a:solidFill>
                  <a:srgbClr val="000000"/>
                </a:solidFill>
                <a:latin typeface="微软雅黑" pitchFamily="34" charset="0"/>
                <a:ea typeface="微软雅黑" pitchFamily="34" charset="-122"/>
                <a:cs typeface="微软雅黑" pitchFamily="34" charset="-120"/>
              </a:rPr>
              <a:t>，是制</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造飞机和宇宙飞船的理想材料</a:t>
            </a:r>
            <a:r>
              <a:rPr lang="en-US" altLang="zh-CN" sz="2000" b="0" i="0" dirty="0">
                <a:solidFill>
                  <a:srgbClr val="000000"/>
                </a:solidFill>
                <a:latin typeface="微软雅黑" pitchFamily="34" charset="0"/>
                <a:ea typeface="微软雅黑" pitchFamily="34" charset="-122"/>
                <a:cs typeface="微软雅黑" pitchFamily="34" charset="-120"/>
              </a:rPr>
              <a:t>，B错误；在空气中用酒精灯加热铝箔</a:t>
            </a:r>
            <a:r>
              <a:rPr lang="en-US" altLang="zh-CN" sz="2000" b="0" i="0">
                <a:solidFill>
                  <a:srgbClr val="000000"/>
                </a:solidFill>
                <a:latin typeface="微软雅黑" pitchFamily="34" charset="0"/>
                <a:ea typeface="微软雅黑" pitchFamily="34" charset="-122"/>
                <a:cs typeface="微软雅黑" pitchFamily="34" charset="-120"/>
              </a:rPr>
              <a:t>，铝表面很容易被空气中的</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氧气氧化</a:t>
            </a:r>
            <a:r>
              <a:rPr lang="en-US" altLang="zh-CN" sz="2000" b="0" i="0" dirty="0">
                <a:solidFill>
                  <a:srgbClr val="000000"/>
                </a:solidFill>
                <a:latin typeface="微软雅黑" pitchFamily="34" charset="0"/>
                <a:ea typeface="微软雅黑" pitchFamily="34" charset="-122"/>
                <a:cs typeface="微软雅黑" pitchFamily="34" charset="-120"/>
              </a:rPr>
              <a:t>，生成一层致密的氧化铝薄膜，氧化铝的熔点很高，</a:t>
            </a:r>
            <a:r>
              <a:rPr lang="en-US" altLang="zh-CN" sz="2000" b="0" i="0">
                <a:solidFill>
                  <a:srgbClr val="000000"/>
                </a:solidFill>
                <a:latin typeface="微软雅黑" pitchFamily="34" charset="0"/>
                <a:ea typeface="微软雅黑" pitchFamily="34" charset="-122"/>
                <a:cs typeface="微软雅黑" pitchFamily="34" charset="-120"/>
              </a:rPr>
              <a:t>可以观察到铝熔化了但并不滴落，</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正确；铝表面有一层氧化铝薄膜，氧化铝也可以和氢氧化钠反应</a:t>
            </a:r>
            <a:r>
              <a:rPr lang="en-US" altLang="zh-CN" sz="2000" b="0" i="0">
                <a:solidFill>
                  <a:srgbClr val="000000"/>
                </a:solidFill>
                <a:latin typeface="微软雅黑" pitchFamily="34" charset="0"/>
                <a:ea typeface="微软雅黑" pitchFamily="34" charset="-122"/>
                <a:cs typeface="微软雅黑" pitchFamily="34" charset="-120"/>
              </a:rPr>
              <a:t>，向装有氢氧化钠溶液的试管</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中放入未打磨的铝片</a:t>
            </a:r>
            <a:r>
              <a:rPr lang="en-US" altLang="zh-CN" sz="2000" b="0" i="0" dirty="0">
                <a:solidFill>
                  <a:srgbClr val="000000"/>
                </a:solidFill>
                <a:latin typeface="微软雅黑" pitchFamily="34" charset="0"/>
                <a:ea typeface="微软雅黑" pitchFamily="34" charset="-122"/>
                <a:cs typeface="微软雅黑" pitchFamily="34" charset="-120"/>
              </a:rPr>
              <a:t>，氢氧化钠先与氧化铝反应，然后和内部的铝反应</a:t>
            </a:r>
            <a:r>
              <a:rPr lang="en-US" altLang="zh-CN" sz="2000" b="0" i="0">
                <a:solidFill>
                  <a:srgbClr val="000000"/>
                </a:solidFill>
                <a:latin typeface="微软雅黑" pitchFamily="34" charset="0"/>
                <a:ea typeface="微软雅黑" pitchFamily="34" charset="-122"/>
                <a:cs typeface="微软雅黑" pitchFamily="34" charset="-120"/>
              </a:rPr>
              <a:t>，故过一段时间可观察到</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气泡</a:t>
            </a:r>
            <a:r>
              <a:rPr lang="en-US" altLang="zh-CN" sz="2000" b="0" i="0" dirty="0">
                <a:solidFill>
                  <a:srgbClr val="000000"/>
                </a:solidFill>
                <a:latin typeface="微软雅黑" pitchFamily="34" charset="0"/>
                <a:ea typeface="微软雅黑" pitchFamily="34" charset="-122"/>
                <a:cs typeface="微软雅黑" pitchFamily="34" charset="-120"/>
              </a:rPr>
              <a:t>，D错误。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199581339"/>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name="Slide 34&amp;si=34">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C_6_BD.22_1#e22375327?sp=1&amp;vopoq=1&amp;pid=156a75d57&amp;color=0,0,0&amp;vtp=1&amp;bt=1&amp;bbb=1&amp;hb=1"/>
              <p:cNvSpPr/>
              <p:nvPr/>
            </p:nvSpPr>
            <p:spPr>
              <a:xfrm>
                <a:off x="722376" y="972000"/>
                <a:ext cx="10753344" cy="13003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5.</a:t>
                </a:r>
                <a:r>
                  <a:rPr lang="en-US" altLang="zh-CN" sz="2000" b="0" i="0" dirty="0">
                    <a:solidFill>
                      <a:srgbClr val="000000"/>
                    </a:solidFill>
                    <a:latin typeface="仿宋" pitchFamily="34" charset="0"/>
                    <a:ea typeface="仿宋" pitchFamily="34" charset="-122"/>
                    <a:cs typeface="仿宋" pitchFamily="34" charset="-120"/>
                  </a:rPr>
                  <a:t>[山西吕梁2024高一月考]</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某反应体系中有6种粒子：</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Fe</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p>
                    </m:sSup>
                  </m:oMath>
                </a14:m>
                <a:r>
                  <a:rPr lang="en-US" altLang="zh-CN" sz="20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bSup>
                      <m:sSub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up>
                    </m:sSubSup>
                  </m:oMath>
                </a14:m>
                <a:r>
                  <a:rPr lang="en-US" altLang="zh-CN" sz="20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Fe</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p>
                    </m:sSup>
                  </m:oMath>
                </a14:m>
                <a:r>
                  <a:rPr lang="en-US" altLang="zh-CN" sz="20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H</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up>
                    </m:sSup>
                  </m:oMath>
                </a14:m>
                <a:r>
                  <a:rPr lang="en-US" altLang="zh-CN" sz="20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H</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m:t>
                    </m:r>
                  </m:oMath>
                </a14:m>
                <a:r>
                  <a:rPr lang="en-US" altLang="zh-CN" sz="20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bSup>
                      <m:sSub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NH</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4</m:t>
                        </m:r>
                      </m:sub>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up>
                    </m:sSubSup>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，在</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反应过程中测得</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Fe</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p>
                    </m:sSup>
                  </m:oMath>
                </a14:m>
                <a:r>
                  <a:rPr lang="en-US" altLang="zh-CN" sz="20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bSup>
                      <m:sSub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up>
                    </m:sSubSup>
                  </m:oMath>
                </a14:m>
                <a:r>
                  <a:rPr lang="en-US" altLang="zh-CN" sz="2000" b="0" i="0" dirty="0">
                    <a:solidFill>
                      <a:srgbClr val="000000"/>
                    </a:solidFill>
                    <a:latin typeface="微软雅黑" pitchFamily="34" charset="0"/>
                    <a:ea typeface="微软雅黑" pitchFamily="34" charset="-122"/>
                    <a:cs typeface="微软雅黑" pitchFamily="34" charset="-120"/>
                  </a:rPr>
                  <a:t>的物质的量</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𝑛</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随时间变化的曲线如图所示</a:t>
                </a:r>
                <a:r>
                  <a:rPr lang="en-US" altLang="zh-CN" sz="2000" b="0" i="0">
                    <a:solidFill>
                      <a:srgbClr val="000000"/>
                    </a:solidFill>
                    <a:latin typeface="微软雅黑" pitchFamily="34" charset="0"/>
                    <a:ea typeface="微软雅黑" pitchFamily="34" charset="-122"/>
                    <a:cs typeface="微软雅黑" pitchFamily="34" charset="-120"/>
                  </a:rPr>
                  <a:t>，下列有关该反应的说法</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不正确的是(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mc:Choice>
        <mc:Fallback xmlns="">
          <p:sp>
            <p:nvSpPr>
              <p:cNvPr id="2" name="QC_6_BD.22_1#e22375327?sp=1&amp;vopoq=1&amp;pid=156a75d57&amp;color=0,0,0&amp;vtp=1&amp;bt=1&amp;bbb=1&amp;hb=1"/>
              <p:cNvSpPr>
                <a:spLocks noRot="1" noChangeAspect="1" noMove="1" noResize="1" noEditPoints="1" noAdjustHandles="1" noChangeArrowheads="1" noChangeShapeType="1" noTextEdit="1"/>
              </p:cNvSpPr>
              <p:nvPr/>
            </p:nvSpPr>
            <p:spPr>
              <a:xfrm>
                <a:off x="722376" y="972000"/>
                <a:ext cx="10753344" cy="1300353"/>
              </a:xfrm>
              <a:prstGeom prst="rect">
                <a:avLst/>
              </a:prstGeom>
              <a:blipFill>
                <a:blip r:embed="rId3"/>
                <a:stretch>
                  <a:fillRect l="-1474" r="-624" b="-11682"/>
                </a:stretch>
              </a:blipFill>
              <a:ln/>
            </p:spPr>
            <p:txBody>
              <a:bodyPr/>
              <a:lstStyle/>
              <a:p>
                <a:r>
                  <a:rPr lang="zh-CN" altLang="en-US">
                    <a:noFill/>
                  </a:rPr>
                  <a:t> </a:t>
                </a:r>
              </a:p>
            </p:txBody>
          </p:sp>
        </mc:Fallback>
      </mc:AlternateContent>
      <p:sp>
        <p:nvSpPr>
          <p:cNvPr id="3" name="QC_6_AN.23_1#e22375327.bracket?vopoq=1&amp;pid=156a75d57&amp;color=0,0,0&amp;vpa=8&amp;vtp=1"/>
          <p:cNvSpPr/>
          <p:nvPr/>
        </p:nvSpPr>
        <p:spPr>
          <a:xfrm>
            <a:off x="2192401" y="1867350"/>
            <a:ext cx="374650" cy="399034"/>
          </a:xfrm>
          <a:prstGeom prst="rect">
            <a:avLst/>
          </a:prstGeom>
          <a:noFill/>
          <a:ln/>
        </p:spPr>
        <p:txBody>
          <a:bodyPr wrap="none" lIns="0" tIns="0" rIns="0" bIns="0" rtlCol="0" anchor="t"/>
          <a:lstStyle/>
          <a:p>
            <a:pPr algn="ctr" latinLnBrk="1">
              <a:lnSpc>
                <a:spcPts val="3500"/>
              </a:lnSpc>
            </a:pPr>
            <a:r>
              <a:rPr lang="en-US" altLang="zh-CN" sz="2000" b="1" i="0" dirty="0">
                <a:solidFill>
                  <a:srgbClr val="00B050"/>
                </a:solidFill>
                <a:latin typeface="微软雅黑" pitchFamily="34" charset="0"/>
                <a:ea typeface="微软雅黑" pitchFamily="34" charset="-122"/>
                <a:cs typeface="微软雅黑" pitchFamily="34" charset="-120"/>
              </a:rPr>
              <a:t>A</a:t>
            </a:r>
            <a:endParaRPr lang="en-US" altLang="zh-CN" sz="2000" dirty="0"/>
          </a:p>
        </p:txBody>
      </p:sp>
      <p:pic>
        <p:nvPicPr>
          <p:cNvPr id="4" name="QC_6_BD.22_2#e22375327?vopoq=1&amp;pid=156a75d57&amp;color=0,0,0&amp;tib=255,255,255&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5138928" y="2404813"/>
            <a:ext cx="1920240" cy="1856232"/>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xmlns:a14="http://schemas.microsoft.com/office/drawing/2010/main">
        <mc:Choice Requires="a14">
          <p:sp>
            <p:nvSpPr>
              <p:cNvPr id="5" name="QC_6_BD.22_3#e22375327.choices?vopoq=1&amp;pid=156a75d57&amp;color=0,0,0&amp;vtp=1&amp;bbb=1"/>
              <p:cNvSpPr/>
              <p:nvPr/>
            </p:nvSpPr>
            <p:spPr>
              <a:xfrm>
                <a:off x="722376" y="4398713"/>
                <a:ext cx="10753344" cy="843153"/>
              </a:xfrm>
              <a:prstGeom prst="rect">
                <a:avLst/>
              </a:prstGeom>
              <a:noFill/>
              <a:ln/>
            </p:spPr>
            <p:txBody>
              <a:bodyPr wrap="none" lIns="0" tIns="0" rIns="0" bIns="0" rtlCol="0" anchor="t"/>
              <a:lstStyle/>
              <a:p>
                <a:pPr latinLnBrk="1">
                  <a:lnSpc>
                    <a:spcPts val="3600"/>
                  </a:lnSpc>
                  <a:tabLst>
                    <a:tab pos="5483957" algn="l"/>
                  </a:tabLst>
                </a:pPr>
                <a:r>
                  <a:rPr lang="en-US" altLang="zh-CN" sz="2000" b="0" i="0" dirty="0">
                    <a:solidFill>
                      <a:srgbClr val="000000"/>
                    </a:solidFill>
                    <a:latin typeface="微软雅黑" pitchFamily="34" charset="0"/>
                    <a:ea typeface="微软雅黑" pitchFamily="34" charset="-122"/>
                    <a:cs typeface="微软雅黑" pitchFamily="34" charset="-120"/>
                  </a:rPr>
                  <a:t>A.</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Fe</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p>
                    </m:sSup>
                  </m:oMath>
                </a14:m>
                <a:r>
                  <a:rPr lang="en-US" altLang="zh-CN" sz="2000" b="0" i="0" dirty="0">
                    <a:solidFill>
                      <a:srgbClr val="000000"/>
                    </a:solidFill>
                    <a:latin typeface="微软雅黑" pitchFamily="34" charset="0"/>
                    <a:ea typeface="微软雅黑" pitchFamily="34" charset="-122"/>
                    <a:cs typeface="微软雅黑" pitchFamily="34" charset="-120"/>
                  </a:rPr>
                  <a:t>与</a:t>
                </a:r>
                <a14:m>
                  <m:oMath xmlns:m="http://schemas.openxmlformats.org/officeDocument/2006/math">
                    <m:sSubSup>
                      <m:sSub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NH</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4</m:t>
                        </m:r>
                      </m:sub>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up>
                    </m:sSubSup>
                  </m:oMath>
                </a14:m>
                <a:r>
                  <a:rPr lang="en-US" altLang="zh-CN" sz="2000" b="0" i="0" dirty="0">
                    <a:solidFill>
                      <a:srgbClr val="000000"/>
                    </a:solidFill>
                    <a:latin typeface="微软雅黑" pitchFamily="34" charset="0"/>
                    <a:ea typeface="微软雅黑" pitchFamily="34" charset="-122"/>
                    <a:cs typeface="微软雅黑" pitchFamily="34" charset="-120"/>
                  </a:rPr>
                  <a:t>的化学计量数之比为</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2: 1</m:t>
                    </m:r>
                  </m:oMath>
                </a14:m>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.还原性：</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Fe</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p>
                    </m:sSup>
                    <m:r>
                      <a:rPr lang="en-US" altLang="zh-CN" sz="2000" b="0" i="0" dirty="0">
                        <a:solidFill>
                          <a:srgbClr val="000000"/>
                        </a:solidFill>
                        <a:latin typeface="Cambria Math" panose="02040503050406030204" pitchFamily="18" charset="0"/>
                        <a:ea typeface="微软雅黑" pitchFamily="34" charset="-122"/>
                        <a:cs typeface="微软雅黑" pitchFamily="34" charset="-120"/>
                      </a:rPr>
                      <m:t>&gt;</m:t>
                    </m:r>
                    <m:sSubSup>
                      <m:sSub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NH</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4</m:t>
                        </m:r>
                      </m:sub>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up>
                    </m:sSubSup>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2000" dirty="0"/>
              </a:p>
              <a:p>
                <a:pPr latinLnBrk="1">
                  <a:lnSpc>
                    <a:spcPts val="3400"/>
                  </a:lnSpc>
                  <a:tabLst>
                    <a:tab pos="5483957" algn="l"/>
                  </a:tabLst>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Fe</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p>
                    </m:sSup>
                  </m:oMath>
                </a14:m>
                <a:r>
                  <a:rPr lang="en-US" altLang="zh-CN" sz="2000" b="0" i="0" dirty="0">
                    <a:solidFill>
                      <a:srgbClr val="000000"/>
                    </a:solidFill>
                    <a:latin typeface="微软雅黑" pitchFamily="34" charset="0"/>
                    <a:ea typeface="微软雅黑" pitchFamily="34" charset="-122"/>
                    <a:cs typeface="微软雅黑" pitchFamily="34" charset="-120"/>
                  </a:rPr>
                  <a:t>被氧化为</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Fe</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p>
                    </m:sSup>
                  </m:oMath>
                </a14:m>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bSup>
                      <m:sSub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up>
                    </m:sSubSup>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被还原，发生还原反应</a:t>
                </a:r>
                <a:endParaRPr lang="en-US" altLang="zh-CN" sz="2000" dirty="0"/>
              </a:p>
            </p:txBody>
          </p:sp>
        </mc:Choice>
        <mc:Fallback xmlns="">
          <p:sp>
            <p:nvSpPr>
              <p:cNvPr id="5" name="QC_6_BD.22_3#e22375327.choices?vopoq=1&amp;pid=156a75d57&amp;color=0,0,0&amp;vtp=1&amp;bbb=1"/>
              <p:cNvSpPr>
                <a:spLocks noRot="1" noChangeAspect="1" noMove="1" noResize="1" noEditPoints="1" noAdjustHandles="1" noChangeArrowheads="1" noChangeShapeType="1" noTextEdit="1"/>
              </p:cNvSpPr>
              <p:nvPr/>
            </p:nvSpPr>
            <p:spPr>
              <a:xfrm>
                <a:off x="722376" y="4398713"/>
                <a:ext cx="10753344" cy="843153"/>
              </a:xfrm>
              <a:prstGeom prst="rect">
                <a:avLst/>
              </a:prstGeom>
              <a:blipFill>
                <a:blip r:embed="rId5"/>
                <a:stretch>
                  <a:fillRect l="-1474" b="-18116"/>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38.xml><?xml version="1.0" encoding="utf-8"?>
<p:sld xmlns:a="http://schemas.openxmlformats.org/drawingml/2006/main" xmlns:r="http://schemas.openxmlformats.org/officeDocument/2006/relationships" xmlns:p="http://schemas.openxmlformats.org/presentationml/2006/main">
  <p:cSld name="Slide 35&amp;si=35">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C_6_AS.24_1#e22375327?vopoq=1&amp;pid=156a75d57&amp;color=0,0,0&amp;vtp=1&amp;bt=1&amp;bbb=1&amp;hb=1"/>
              <p:cNvSpPr/>
              <p:nvPr/>
            </p:nvSpPr>
            <p:spPr>
              <a:xfrm>
                <a:off x="722376" y="972000"/>
                <a:ext cx="10753344" cy="2939034"/>
              </a:xfrm>
              <a:prstGeom prst="rect">
                <a:avLst/>
              </a:prstGeom>
              <a:noFill/>
              <a:ln/>
            </p:spPr>
            <p:txBody>
              <a:bodyPr wrap="none" lIns="0" tIns="0" rIns="0" bIns="0" rtlCol="0" anchor="t"/>
              <a:lstStyle/>
              <a:p>
                <a:pPr algn="l" latinLnBrk="1">
                  <a:lnSpc>
                    <a:spcPts val="40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根据得失电子守恒及题图可知</a:t>
                </a:r>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Fe</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p>
                    </m:sSup>
                  </m:oMath>
                </a14:m>
                <a:r>
                  <a:rPr lang="en-US" altLang="zh-CN" sz="2000" b="0" i="0" dirty="0">
                    <a:solidFill>
                      <a:srgbClr val="000000"/>
                    </a:solidFill>
                    <a:latin typeface="微软雅黑" pitchFamily="34" charset="0"/>
                    <a:ea typeface="微软雅黑" pitchFamily="34" charset="-122"/>
                    <a:cs typeface="微软雅黑" pitchFamily="34" charset="-120"/>
                  </a:rPr>
                  <a:t>为生成物，则</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Fe</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p>
                    </m:sSup>
                  </m:oMath>
                </a14:m>
                <a:r>
                  <a:rPr lang="en-US" altLang="zh-CN" sz="2000" b="0" i="0" dirty="0">
                    <a:solidFill>
                      <a:srgbClr val="000000"/>
                    </a:solidFill>
                    <a:latin typeface="微软雅黑" pitchFamily="34" charset="0"/>
                    <a:ea typeface="微软雅黑" pitchFamily="34" charset="-122"/>
                    <a:cs typeface="微软雅黑" pitchFamily="34" charset="-120"/>
                  </a:rPr>
                  <a:t>为反应物</a:t>
                </a:r>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bSup>
                      <m:sSub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up>
                    </m:sSubSup>
                  </m:oMath>
                </a14:m>
                <a:r>
                  <a:rPr lang="en-US" altLang="zh-CN" sz="2000" b="0" i="0" dirty="0">
                    <a:solidFill>
                      <a:srgbClr val="000000"/>
                    </a:solidFill>
                    <a:latin typeface="微软雅黑" pitchFamily="34" charset="0"/>
                    <a:ea typeface="微软雅黑" pitchFamily="34" charset="-122"/>
                    <a:cs typeface="微软雅黑" pitchFamily="34" charset="-120"/>
                  </a:rPr>
                  <a:t>为反应物，则</a:t>
                </a:r>
                <a14:m>
                  <m:oMath xmlns:m="http://schemas.openxmlformats.org/officeDocument/2006/math">
                    <m:sSubSup>
                      <m:sSub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NH</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4</m:t>
                        </m:r>
                      </m:sub>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up>
                    </m:sSubSup>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00" b="0" i="0" kern="0" spc="-99900">
                  <a:solidFill>
                    <a:srgbClr val="FFFFFF"/>
                  </a:solidFill>
                  <a:latin typeface="微软雅黑" pitchFamily="34" charset="0"/>
                  <a:ea typeface="微软雅黑" pitchFamily="34" charset="-122"/>
                  <a:cs typeface="微软雅黑" pitchFamily="34" charset="-120"/>
                </a:endParaRPr>
              </a:p>
              <a:p>
                <a:pPr latinLnBrk="1">
                  <a:lnSpc>
                    <a:spcPts val="4000"/>
                  </a:lnSpc>
                </a:pPr>
                <a:r>
                  <a:rPr lang="en-US" altLang="zh-CN" sz="2000" b="0" i="0">
                    <a:solidFill>
                      <a:srgbClr val="000000"/>
                    </a:solidFill>
                    <a:latin typeface="微软雅黑" pitchFamily="34" charset="0"/>
                    <a:ea typeface="微软雅黑" pitchFamily="34" charset="-122"/>
                    <a:cs typeface="微软雅黑" pitchFamily="34" charset="-120"/>
                  </a:rPr>
                  <a:t>为生成物</a:t>
                </a:r>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H</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up>
                    </m:sSup>
                  </m:oMath>
                </a14:m>
                <a:r>
                  <a:rPr lang="en-US" altLang="zh-CN" sz="2000" b="0" i="0" dirty="0">
                    <a:solidFill>
                      <a:srgbClr val="000000"/>
                    </a:solidFill>
                    <a:latin typeface="微软雅黑" pitchFamily="34" charset="0"/>
                    <a:ea typeface="微软雅黑" pitchFamily="34" charset="-122"/>
                    <a:cs typeface="微软雅黑" pitchFamily="34" charset="-120"/>
                  </a:rPr>
                  <a:t>为反应物</a:t>
                </a:r>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H</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m:t>
                    </m:r>
                  </m:oMath>
                </a14:m>
                <a:r>
                  <a:rPr lang="en-US" altLang="zh-CN" sz="2000" b="0" i="0" dirty="0">
                    <a:solidFill>
                      <a:srgbClr val="000000"/>
                    </a:solidFill>
                    <a:latin typeface="微软雅黑" pitchFamily="34" charset="0"/>
                    <a:ea typeface="微软雅黑" pitchFamily="34" charset="-122"/>
                    <a:cs typeface="微软雅黑" pitchFamily="34" charset="-120"/>
                  </a:rPr>
                  <a:t>为生成物，反应为</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8</m:t>
                    </m:r>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Fe</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p>
                    </m:sSup>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SubSup>
                      <m:sSub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up>
                    </m:sSubSup>
                    <m:r>
                      <a:rPr lang="en-US" altLang="zh-CN" sz="2000" b="0" i="0" dirty="0">
                        <a:solidFill>
                          <a:srgbClr val="000000"/>
                        </a:solidFill>
                        <a:latin typeface="Cambria Math" panose="02040503050406030204" pitchFamily="18" charset="0"/>
                        <a:ea typeface="微软雅黑" pitchFamily="34" charset="-122"/>
                        <a:cs typeface="微软雅黑" pitchFamily="34" charset="-120"/>
                      </a:rPr>
                      <m:t>+10</m:t>
                    </m:r>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H</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up>
                    </m:sSup>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m>
                      <m:mPr>
                        <m:mcs>
                          <m:mc>
                            <m:mcPr>
                              <m:count m:val="1"/>
                              <m:mcJc m:val="center"/>
                            </m:mcPr>
                          </m:mc>
                        </m:mcs>
                        <m:ctrlPr>
                          <a:rPr lang="en-US" altLang="zh-CN" i="1" baseline="-30000">
                            <a:solidFill>
                              <a:srgbClr val="000000"/>
                            </a:solidFill>
                            <a:latin typeface="Cambria Math" panose="02040503050406030204" pitchFamily="18" charset="0"/>
                          </a:rPr>
                        </m:ctrlPr>
                      </m:mPr>
                      <m:mr>
                        <m:e>
                          <m:bar>
                            <m:barPr>
                              <m:ctrlPr>
                                <a:rPr lang="en-US" altLang="zh-CN" sz="2000" b="0" i="1" baseline="-2000">
                                  <a:solidFill>
                                    <a:srgbClr val="000000"/>
                                  </a:solidFill>
                                  <a:latin typeface="Cambria Math" panose="02040503050406030204" pitchFamily="18" charset="0"/>
                                </a:rPr>
                              </m:ctrlPr>
                            </m:barPr>
                            <m:e>
                              <m:bar>
                                <m:barPr>
                                  <m:ctrlPr>
                                    <a:rPr lang="en-US" altLang="zh-CN" sz="2000" b="0" i="1" baseline="-8000">
                                      <a:solidFill>
                                        <a:srgbClr val="000000"/>
                                      </a:solidFill>
                                      <a:latin typeface="Cambria Math" panose="02040503050406030204" pitchFamily="18" charset="0"/>
                                    </a:rPr>
                                  </m:ctrlPr>
                                </m:barPr>
                                <m:e>
                                  <m:r>
                                    <a:rPr lang="en-US" altLang="zh-CN" sz="2000" b="0" baseline="-12000">
                                      <a:solidFill>
                                        <a:srgbClr val="000000"/>
                                      </a:solidFill>
                                      <a:latin typeface="Cambria Math" panose="02040503050406030204" pitchFamily="18" charset="0"/>
                                    </a:rPr>
                                    <m:t>         </m:t>
                                  </m:r>
                                </m:e>
                              </m:bar>
                            </m:e>
                          </m:bar>
                        </m:e>
                      </m:mr>
                      <m:m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e>
                      </m:mr>
                    </m:m>
                    <m:r>
                      <a:rPr lang="en-US" altLang="zh-CN" sz="2000" b="0" i="0" dirty="0">
                        <a:solidFill>
                          <a:srgbClr val="000000"/>
                        </a:solidFill>
                        <a:latin typeface="Cambria Math" panose="02040503050406030204" pitchFamily="18" charset="0"/>
                        <a:ea typeface="微软雅黑" pitchFamily="34" charset="-122"/>
                        <a:cs typeface="微软雅黑" pitchFamily="34" charset="-120"/>
                      </a:rPr>
                      <m:t>  8</m:t>
                    </m:r>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Fe</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p>
                    </m:sSup>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SubSup>
                      <m:sSub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NH</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4</m:t>
                        </m:r>
                      </m:sub>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up>
                    </m:sSubSup>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H</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p>
              <a:p>
                <a:pPr latinLnBrk="1">
                  <a:lnSpc>
                    <a:spcPts val="4000"/>
                  </a:lnSpc>
                </a:pPr>
                <a:r>
                  <a:rPr lang="en-US" altLang="zh-CN" sz="2000" b="0" i="0">
                    <a:solidFill>
                      <a:srgbClr val="000000"/>
                    </a:solidFill>
                    <a:latin typeface="微软雅黑" pitchFamily="34" charset="0"/>
                    <a:ea typeface="微软雅黑" pitchFamily="34" charset="-122"/>
                    <a:cs typeface="微软雅黑" pitchFamily="34" charset="-120"/>
                  </a:rPr>
                  <a:t>参加反应的还原剂为</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Fe</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p>
                    </m:sSup>
                  </m:oMath>
                </a14:m>
                <a:r>
                  <a:rPr lang="en-US" altLang="zh-CN" sz="2000" b="0" i="0" dirty="0">
                    <a:solidFill>
                      <a:srgbClr val="000000"/>
                    </a:solidFill>
                    <a:latin typeface="微软雅黑" pitchFamily="34" charset="0"/>
                    <a:ea typeface="微软雅黑" pitchFamily="34" charset="-122"/>
                    <a:cs typeface="微软雅黑" pitchFamily="34" charset="-120"/>
                  </a:rPr>
                  <a:t>，氧化剂为</a:t>
                </a:r>
                <a14:m>
                  <m:oMath xmlns:m="http://schemas.openxmlformats.org/officeDocument/2006/math">
                    <m:sSubSup>
                      <m:sSub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up>
                    </m:sSubSup>
                  </m:oMath>
                </a14:m>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Fe</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p>
                    </m:sSup>
                  </m:oMath>
                </a14:m>
                <a:r>
                  <a:rPr lang="en-US" altLang="zh-CN" sz="2000" b="0" i="0" dirty="0">
                    <a:solidFill>
                      <a:srgbClr val="000000"/>
                    </a:solidFill>
                    <a:latin typeface="微软雅黑" pitchFamily="34" charset="0"/>
                    <a:ea typeface="微软雅黑" pitchFamily="34" charset="-122"/>
                    <a:cs typeface="微软雅黑" pitchFamily="34" charset="-120"/>
                  </a:rPr>
                  <a:t>与</a:t>
                </a:r>
                <a14:m>
                  <m:oMath xmlns:m="http://schemas.openxmlformats.org/officeDocument/2006/math">
                    <m:sSubSup>
                      <m:sSub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NH</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4</m:t>
                        </m:r>
                      </m:sub>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up>
                    </m:sSubSup>
                  </m:oMath>
                </a14:m>
                <a:r>
                  <a:rPr lang="en-US" altLang="zh-CN" sz="2000" b="0" i="0" dirty="0">
                    <a:solidFill>
                      <a:srgbClr val="000000"/>
                    </a:solidFill>
                    <a:latin typeface="微软雅黑" pitchFamily="34" charset="0"/>
                    <a:ea typeface="微软雅黑" pitchFamily="34" charset="-122"/>
                    <a:cs typeface="微软雅黑" pitchFamily="34" charset="-120"/>
                  </a:rPr>
                  <a:t>的化学计量数之比为</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8: 1</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，A错误</a:t>
                </a:r>
                <a:r>
                  <a:rPr lang="en-US" altLang="zh-CN" sz="2000" b="0" i="0">
                    <a:solidFill>
                      <a:srgbClr val="000000"/>
                    </a:solidFill>
                    <a:latin typeface="微软雅黑" pitchFamily="34" charset="0"/>
                    <a:ea typeface="微软雅黑" pitchFamily="34" charset="-122"/>
                    <a:cs typeface="微软雅黑" pitchFamily="34" charset="-120"/>
                  </a:rPr>
                  <a:t>；根据</a:t>
                </a:r>
              </a:p>
              <a:p>
                <a:pPr latinLnBrk="1">
                  <a:lnSpc>
                    <a:spcPts val="4000"/>
                  </a:lnSpc>
                </a:pPr>
                <a:r>
                  <a:rPr lang="en-US" altLang="zh-CN" sz="2000" b="0" i="0">
                    <a:solidFill>
                      <a:srgbClr val="000000"/>
                    </a:solidFill>
                    <a:latin typeface="微软雅黑" pitchFamily="34" charset="0"/>
                    <a:ea typeface="微软雅黑" pitchFamily="34" charset="-122"/>
                    <a:cs typeface="微软雅黑" pitchFamily="34" charset="-120"/>
                  </a:rPr>
                  <a:t>还原剂的还原性大于还原产物的还原性可知</a:t>
                </a:r>
                <a:r>
                  <a:rPr lang="en-US" altLang="zh-CN" sz="2000" b="0" i="0" dirty="0">
                    <a:solidFill>
                      <a:srgbClr val="000000"/>
                    </a:solidFill>
                    <a:latin typeface="微软雅黑" pitchFamily="34" charset="0"/>
                    <a:ea typeface="微软雅黑" pitchFamily="34" charset="-122"/>
                    <a:cs typeface="微软雅黑" pitchFamily="34" charset="-120"/>
                  </a:rPr>
                  <a:t>，还原性</a:t>
                </a:r>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Fe</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p>
                    </m:sSup>
                    <m:r>
                      <a:rPr lang="en-US" altLang="zh-CN" sz="2000" b="0" i="0" dirty="0">
                        <a:solidFill>
                          <a:srgbClr val="000000"/>
                        </a:solidFill>
                        <a:latin typeface="Cambria Math" panose="02040503050406030204" pitchFamily="18" charset="0"/>
                        <a:ea typeface="微软雅黑" pitchFamily="34" charset="-122"/>
                        <a:cs typeface="微软雅黑" pitchFamily="34" charset="-120"/>
                      </a:rPr>
                      <m:t>&gt;</m:t>
                    </m:r>
                    <m:sSubSup>
                      <m:sSub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NH</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4</m:t>
                        </m:r>
                      </m:sub>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up>
                    </m:sSubSup>
                  </m:oMath>
                </a14:m>
                <a:r>
                  <a:rPr lang="en-US" altLang="zh-CN" sz="2000" b="0" i="0" dirty="0">
                    <a:solidFill>
                      <a:srgbClr val="000000"/>
                    </a:solidFill>
                    <a:latin typeface="微软雅黑" pitchFamily="34" charset="0"/>
                    <a:ea typeface="微软雅黑" pitchFamily="34" charset="-122"/>
                    <a:cs typeface="微软雅黑" pitchFamily="34" charset="-120"/>
                  </a:rPr>
                  <a:t>，B正确；反应中</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Fe</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元素的化</a:t>
                </a:r>
              </a:p>
              <a:p>
                <a:pPr latinLnBrk="1">
                  <a:lnSpc>
                    <a:spcPts val="4000"/>
                  </a:lnSpc>
                </a:pPr>
                <a:r>
                  <a:rPr lang="en-US" altLang="zh-CN" sz="2000" b="0" i="0">
                    <a:solidFill>
                      <a:srgbClr val="000000"/>
                    </a:solidFill>
                    <a:latin typeface="微软雅黑" pitchFamily="34" charset="0"/>
                    <a:ea typeface="微软雅黑" pitchFamily="34" charset="-122"/>
                    <a:cs typeface="微软雅黑" pitchFamily="34" charset="-120"/>
                  </a:rPr>
                  <a:t>合价升高</a:t>
                </a:r>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Fe</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p>
                    </m:sSup>
                  </m:oMath>
                </a14:m>
                <a:r>
                  <a:rPr lang="en-US" altLang="zh-CN" sz="2000" b="0" i="0" dirty="0">
                    <a:solidFill>
                      <a:srgbClr val="000000"/>
                    </a:solidFill>
                    <a:latin typeface="微软雅黑" pitchFamily="34" charset="0"/>
                    <a:ea typeface="微软雅黑" pitchFamily="34" charset="-122"/>
                    <a:cs typeface="微软雅黑" pitchFamily="34" charset="-120"/>
                  </a:rPr>
                  <a:t>被氧化为</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Fe</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p>
                    </m:sSup>
                  </m:oMath>
                </a14:m>
                <a:r>
                  <a:rPr lang="en-US" altLang="zh-CN" sz="2000" b="0" i="0" dirty="0">
                    <a:solidFill>
                      <a:srgbClr val="000000"/>
                    </a:solidFill>
                    <a:latin typeface="微软雅黑" pitchFamily="34" charset="0"/>
                    <a:ea typeface="微软雅黑" pitchFamily="34" charset="-122"/>
                    <a:cs typeface="微软雅黑" pitchFamily="34" charset="-120"/>
                  </a:rPr>
                  <a:t>，C正确；反应中</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m:t>
                    </m:r>
                  </m:oMath>
                </a14:m>
                <a:r>
                  <a:rPr lang="en-US" altLang="zh-CN" sz="2000" b="0" i="0" dirty="0">
                    <a:solidFill>
                      <a:srgbClr val="000000"/>
                    </a:solidFill>
                    <a:latin typeface="微软雅黑" pitchFamily="34" charset="0"/>
                    <a:ea typeface="微软雅黑" pitchFamily="34" charset="-122"/>
                    <a:cs typeface="微软雅黑" pitchFamily="34" charset="-120"/>
                  </a:rPr>
                  <a:t>元素的化合价降低</a:t>
                </a:r>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bSup>
                      <m:sSub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up>
                    </m:sSubSup>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被还原</a:t>
                </a:r>
                <a:r>
                  <a:rPr lang="en-US" altLang="zh-CN" sz="2000" b="0" i="0">
                    <a:solidFill>
                      <a:srgbClr val="000000"/>
                    </a:solidFill>
                    <a:latin typeface="微软雅黑" pitchFamily="34" charset="0"/>
                    <a:ea typeface="微软雅黑" pitchFamily="34" charset="-122"/>
                    <a:cs typeface="微软雅黑" pitchFamily="34" charset="-120"/>
                  </a:rPr>
                  <a:t>，发生还原反</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应</a:t>
                </a:r>
                <a:r>
                  <a:rPr lang="en-US" altLang="zh-CN" sz="2000" b="0" i="0" dirty="0">
                    <a:solidFill>
                      <a:srgbClr val="000000"/>
                    </a:solidFill>
                    <a:latin typeface="微软雅黑" pitchFamily="34" charset="0"/>
                    <a:ea typeface="微软雅黑" pitchFamily="34" charset="-122"/>
                    <a:cs typeface="微软雅黑" pitchFamily="34" charset="-120"/>
                  </a:rPr>
                  <a:t>，D正确。</a:t>
                </a:r>
                <a:endParaRPr lang="en-US" altLang="zh-CN" sz="2200" dirty="0"/>
              </a:p>
            </p:txBody>
          </p:sp>
        </mc:Choice>
        <mc:Fallback xmlns="">
          <p:sp>
            <p:nvSpPr>
              <p:cNvPr id="2" name="QC_6_AS.24_1#e22375327?vopoq=1&amp;pid=156a75d57&amp;color=0,0,0&amp;vtp=1&amp;bt=1&amp;bbb=1&amp;hb=1"/>
              <p:cNvSpPr>
                <a:spLocks noRot="1" noChangeAspect="1" noMove="1" noResize="1" noEditPoints="1" noAdjustHandles="1" noChangeArrowheads="1" noChangeShapeType="1" noTextEdit="1"/>
              </p:cNvSpPr>
              <p:nvPr/>
            </p:nvSpPr>
            <p:spPr>
              <a:xfrm>
                <a:off x="722376" y="972000"/>
                <a:ext cx="10753344" cy="2939034"/>
              </a:xfrm>
              <a:prstGeom prst="rect">
                <a:avLst/>
              </a:prstGeom>
              <a:blipFill>
                <a:blip r:embed="rId3"/>
                <a:stretch>
                  <a:fillRect l="-1587" r="-2778" b="-4969"/>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16119324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name="Slide 4&amp;si=4">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P_6#17a8f218b?sp=1&amp;pid=d2e1bab67&amp;color=0,0,0&amp;vtp=1&amp;bt=1&amp;bbb=1&amp;hb=1"/>
              <p:cNvSpPr/>
              <p:nvPr/>
            </p:nvSpPr>
            <p:spPr>
              <a:xfrm>
                <a:off x="722376" y="972000"/>
                <a:ext cx="10753344" cy="4094734"/>
              </a:xfrm>
              <a:prstGeom prst="rect">
                <a:avLst/>
              </a:prstGeom>
              <a:noFill/>
              <a:ln/>
            </p:spPr>
            <p:txBody>
              <a:bodyPr wrap="none" lIns="0" tIns="0" rIns="0" bIns="0" rtlCol="0" anchor="t"/>
              <a:lstStyle/>
              <a:p>
                <a:pPr algn="l" latinLnBrk="1">
                  <a:lnSpc>
                    <a:spcPts val="3600"/>
                  </a:lnSpc>
                </a:pPr>
                <a:r>
                  <a:rPr lang="en-US" altLang="zh-CN" sz="2000" b="1" i="0" dirty="0">
                    <a:solidFill>
                      <a:srgbClr val="000000"/>
                    </a:solidFill>
                    <a:latin typeface="微软雅黑" pitchFamily="34" charset="0"/>
                    <a:ea typeface="微软雅黑" pitchFamily="34" charset="-122"/>
                    <a:cs typeface="微软雅黑" pitchFamily="34" charset="-120"/>
                  </a:rPr>
                  <a:t>1.生铁</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生铁是由铁矿石经高炉冶炼得到的产品</a:t>
                </a:r>
                <a:r>
                  <a:rPr lang="en-US" altLang="zh-CN" sz="2000" b="0" i="0" dirty="0">
                    <a:solidFill>
                      <a:srgbClr val="000000"/>
                    </a:solidFill>
                    <a:latin typeface="微软雅黑" pitchFamily="34" charset="0"/>
                    <a:ea typeface="微软雅黑" pitchFamily="34" charset="-122"/>
                    <a:cs typeface="微软雅黑" pitchFamily="34" charset="-120"/>
                  </a:rPr>
                  <a:t>，含碳量为</a:t>
                </a:r>
                <a:r>
                  <a:rPr lang="en-US" altLang="zh-CN" sz="100" b="0" i="0" kern="0" spc="-99900" dirty="0">
                    <a:solidFill>
                      <a:srgbClr val="FFFFFF"/>
                    </a:solidFill>
                    <a:latin typeface="微软雅黑" pitchFamily="34" charset="0"/>
                    <a:ea typeface="微软雅黑" pitchFamily="34" charset="-122"/>
                    <a:cs typeface="微软雅黑" pitchFamily="34" charset="-120"/>
                  </a:rPr>
                  <a:t>&lt;m&gt;</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4.3%</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&lt;/m&gt;</a:t>
                </a:r>
                <a:r>
                  <a:rPr lang="en-US" altLang="zh-CN" sz="2000" b="0" i="0" dirty="0">
                    <a:solidFill>
                      <a:srgbClr val="000000"/>
                    </a:solidFill>
                    <a:latin typeface="微软雅黑" pitchFamily="34" charset="0"/>
                    <a:ea typeface="微软雅黑" pitchFamily="34" charset="-122"/>
                    <a:cs typeface="微软雅黑" pitchFamily="34" charset="-120"/>
                  </a:rPr>
                  <a:t>，硬度大、抗压，性脆</a:t>
                </a:r>
                <a:r>
                  <a:rPr lang="en-US" altLang="zh-CN" sz="2000" b="0" i="0">
                    <a:solidFill>
                      <a:srgbClr val="000000"/>
                    </a:solidFill>
                    <a:latin typeface="微软雅黑" pitchFamily="34" charset="0"/>
                    <a:ea typeface="微软雅黑" pitchFamily="34" charset="-122"/>
                    <a:cs typeface="微软雅黑" pitchFamily="34" charset="-120"/>
                  </a:rPr>
                  <a:t>、可以铸造</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成型</a:t>
                </a:r>
                <a:r>
                  <a:rPr lang="en-US" altLang="zh-CN" sz="2000" b="0" i="0" dirty="0">
                    <a:solidFill>
                      <a:srgbClr val="000000"/>
                    </a:solidFill>
                    <a:latin typeface="微软雅黑" pitchFamily="34" charset="0"/>
                    <a:ea typeface="微软雅黑" pitchFamily="34" charset="-122"/>
                    <a:cs typeface="微软雅黑" pitchFamily="34" charset="-120"/>
                  </a:rPr>
                  <a:t>，是制造机座、</a:t>
                </a:r>
                <a:r>
                  <a:rPr lang="en-US" altLang="zh-CN" sz="2000" b="0" i="0">
                    <a:solidFill>
                      <a:srgbClr val="000000"/>
                    </a:solidFill>
                    <a:latin typeface="微软雅黑" pitchFamily="34" charset="0"/>
                    <a:ea typeface="微软雅黑" pitchFamily="34" charset="-122"/>
                    <a:cs typeface="微软雅黑" pitchFamily="34" charset="-120"/>
                  </a:rPr>
                  <a:t>管道的重要材料。</a:t>
                </a:r>
              </a:p>
              <a:p>
                <a:pPr marL="0" marR="0" lvl="0" indent="0" defTabSz="914400" rtl="0" eaLnBrk="1" fontAlgn="auto" latinLnBrk="1" hangingPunct="1">
                  <a:lnSpc>
                    <a:spcPts val="3600"/>
                  </a:lnSpc>
                  <a:spcBef>
                    <a:spcPts val="0"/>
                  </a:spcBef>
                  <a:spcAft>
                    <a:spcPts val="0"/>
                  </a:spcAft>
                  <a:buClrTx/>
                  <a:buSzTx/>
                  <a:buFontTx/>
                  <a:buNone/>
                  <a:tabLst/>
                  <a:defRPr/>
                </a:pPr>
                <a:r>
                  <a:rPr kumimoji="0" lang="en-US" altLang="zh-CN" sz="2000" b="1" i="0" u="none" strike="noStrike" kern="1200" cap="none" spc="0" normalizeH="0" baseline="0" noProof="0" dirty="0">
                    <a:ln>
                      <a:noFill/>
                    </a:ln>
                    <a:solidFill>
                      <a:srgbClr val="000000"/>
                    </a:solidFill>
                    <a:effectLst/>
                    <a:uLnTx/>
                    <a:uFillTx/>
                    <a:latin typeface="微软雅黑" pitchFamily="34" charset="0"/>
                    <a:ea typeface="微软雅黑" pitchFamily="34" charset="-122"/>
                    <a:cs typeface="微软雅黑" pitchFamily="34" charset="-120"/>
                  </a:rPr>
                  <a:t>2.钢</a:t>
                </a:r>
                <a:endParaRPr kumimoji="0" lang="en-US" altLang="zh-CN" sz="2000" b="0" i="0" u="none" strike="noStrike" kern="1200" cap="none" spc="0" normalizeH="0" baseline="0" noProof="0" dirty="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1" hangingPunct="1">
                  <a:lnSpc>
                    <a:spcPts val="37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微软雅黑" pitchFamily="34" charset="0"/>
                    <a:ea typeface="微软雅黑" pitchFamily="34" charset="-122"/>
                    <a:cs typeface="微软雅黑" pitchFamily="34" charset="-120"/>
                  </a:rPr>
                  <a:t>钢的含碳量为</a:t>
                </a:r>
                <a:r>
                  <a:rPr kumimoji="0" lang="en-US" altLang="zh-CN" sz="100" b="0" i="0" u="none" strike="noStrike" kern="0" cap="none" spc="-99900" normalizeH="0" baseline="0" noProof="0" dirty="0">
                    <a:ln>
                      <a:noFill/>
                    </a:ln>
                    <a:solidFill>
                      <a:srgbClr val="FFFFFF"/>
                    </a:solidFill>
                    <a:effectLst/>
                    <a:uLnTx/>
                    <a:uFillTx/>
                    <a:latin typeface="微软雅黑" pitchFamily="34" charset="0"/>
                    <a:ea typeface="微软雅黑" pitchFamily="34" charset="-122"/>
                    <a:cs typeface="微软雅黑" pitchFamily="34" charset="-120"/>
                  </a:rPr>
                  <a:t>&lt;m&gt;</a:t>
                </a:r>
                <a14:m>
                  <m:oMath xmlns:m="http://schemas.openxmlformats.org/officeDocument/2006/math">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0.03%</m:t>
                    </m:r>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m:t>
                    </m:r>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2%</m:t>
                    </m:r>
                  </m:oMath>
                </a14:m>
                <a:r>
                  <a:rPr kumimoji="0" lang="en-US" altLang="zh-CN" sz="100" b="0" i="0" u="none" strike="noStrike" kern="0" cap="none" spc="-99900" normalizeH="0" baseline="0" noProof="0" dirty="0">
                    <a:ln>
                      <a:noFill/>
                    </a:ln>
                    <a:solidFill>
                      <a:srgbClr val="FFFFFF"/>
                    </a:solidFill>
                    <a:effectLst/>
                    <a:uLnTx/>
                    <a:uFillTx/>
                    <a:latin typeface="微软雅黑" pitchFamily="34" charset="0"/>
                    <a:ea typeface="微软雅黑" pitchFamily="34" charset="-122"/>
                    <a:cs typeface="微软雅黑" pitchFamily="34" charset="-120"/>
                  </a:rPr>
                  <a:t>&lt;/m&gt;</a:t>
                </a:r>
                <a:r>
                  <a:rPr kumimoji="0" lang="en-US" altLang="zh-CN" sz="2000" b="0" i="0" u="none" strike="noStrike" kern="1200" cap="none" spc="0" normalizeH="0" baseline="0" noProof="0" dirty="0">
                    <a:ln>
                      <a:noFill/>
                    </a:ln>
                    <a:solidFill>
                      <a:srgbClr val="000000"/>
                    </a:solidFill>
                    <a:effectLst/>
                    <a:uLnTx/>
                    <a:uFillTx/>
                    <a:latin typeface="微软雅黑" pitchFamily="34" charset="0"/>
                    <a:ea typeface="微软雅黑" pitchFamily="34" charset="-122"/>
                    <a:cs typeface="微软雅黑" pitchFamily="34" charset="-120"/>
                  </a:rPr>
                  <a:t>，钢有良好的延展性，机械性能好，可以锻轧和铸造</a:t>
                </a:r>
                <a:r>
                  <a:rPr kumimoji="0" lang="en-US" altLang="zh-CN" sz="2000" b="0" i="0" u="none" strike="noStrike" kern="1200" cap="none" spc="0" normalizeH="0" baseline="0" noProof="0">
                    <a:ln>
                      <a:noFill/>
                    </a:ln>
                    <a:solidFill>
                      <a:srgbClr val="000000"/>
                    </a:solidFill>
                    <a:effectLst/>
                    <a:uLnTx/>
                    <a:uFillTx/>
                    <a:latin typeface="微软雅黑" pitchFamily="34" charset="0"/>
                    <a:ea typeface="微软雅黑" pitchFamily="34" charset="-122"/>
                    <a:cs typeface="微软雅黑" pitchFamily="34" charset="-120"/>
                  </a:rPr>
                  <a:t>，广泛用于制造机</a:t>
                </a:r>
              </a:p>
              <a:p>
                <a:pPr marL="0" marR="0" lvl="0" indent="0" defTabSz="914400" rtl="0" eaLnBrk="1" fontAlgn="auto" latinLnBrk="1" hangingPunct="1">
                  <a:lnSpc>
                    <a:spcPts val="36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微软雅黑" pitchFamily="34" charset="0"/>
                    <a:ea typeface="微软雅黑" pitchFamily="34" charset="-122"/>
                    <a:cs typeface="微软雅黑" pitchFamily="34" charset="-120"/>
                  </a:rPr>
                  <a:t>械和交通工具等</a:t>
                </a:r>
                <a:r>
                  <a:rPr kumimoji="0" lang="en-US" altLang="zh-CN" sz="2000" b="0" i="0" u="none" strike="noStrike" kern="1200" cap="none" spc="0" normalizeH="0" baseline="0" noProof="0" dirty="0">
                    <a:ln>
                      <a:noFill/>
                    </a:ln>
                    <a:solidFill>
                      <a:srgbClr val="000000"/>
                    </a:solidFill>
                    <a:effectLst/>
                    <a:uLnTx/>
                    <a:uFillTx/>
                    <a:latin typeface="微软雅黑" pitchFamily="34" charset="0"/>
                    <a:ea typeface="微软雅黑" pitchFamily="34" charset="-122"/>
                    <a:cs typeface="微软雅黑" pitchFamily="34" charset="-120"/>
                  </a:rPr>
                  <a:t>。</a:t>
                </a:r>
                <a:endParaRPr kumimoji="0" lang="en-US" altLang="zh-CN" sz="2000" b="0" i="0" u="none" strike="noStrike" kern="1200" cap="none" spc="0" normalizeH="0" baseline="0" noProof="0" dirty="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1" hangingPunct="1">
                  <a:lnSpc>
                    <a:spcPts val="37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微软雅黑" pitchFamily="34" charset="0"/>
                    <a:ea typeface="微软雅黑" pitchFamily="34" charset="-122"/>
                    <a:cs typeface="微软雅黑" pitchFamily="34" charset="-120"/>
                  </a:rPr>
                  <a:t>根据钢的化学成分可分为碳素钢和合金钢</a:t>
                </a:r>
                <a:r>
                  <a:rPr kumimoji="0" lang="en-US" altLang="zh-CN" sz="2000" b="0" i="0" u="none" strike="noStrike" kern="1200" cap="none" spc="0" normalizeH="0" baseline="0" noProof="0" dirty="0">
                    <a:ln>
                      <a:noFill/>
                    </a:ln>
                    <a:solidFill>
                      <a:srgbClr val="000000"/>
                    </a:solidFill>
                    <a:effectLst/>
                    <a:uLnTx/>
                    <a:uFillTx/>
                    <a:latin typeface="微软雅黑" pitchFamily="34" charset="0"/>
                    <a:ea typeface="微软雅黑" pitchFamily="34" charset="-122"/>
                    <a:cs typeface="微软雅黑" pitchFamily="34" charset="-120"/>
                  </a:rPr>
                  <a:t>。根据含碳量的不同，碳素钢可分为高碳钢</a:t>
                </a:r>
                <a:r>
                  <a:rPr kumimoji="0" lang="en-US" altLang="zh-CN" sz="2000" b="0" i="0" u="none" strike="noStrike" kern="1200" cap="none" spc="0" normalizeH="0" baseline="0" noProof="0">
                    <a:ln>
                      <a:noFill/>
                    </a:ln>
                    <a:solidFill>
                      <a:srgbClr val="000000"/>
                    </a:solidFill>
                    <a:effectLst/>
                    <a:uLnTx/>
                    <a:uFillTx/>
                    <a:latin typeface="微软雅黑" pitchFamily="34" charset="0"/>
                    <a:ea typeface="微软雅黑" pitchFamily="34" charset="-122"/>
                    <a:cs typeface="微软雅黑" pitchFamily="34" charset="-120"/>
                  </a:rPr>
                  <a:t>、中碳钢和</a:t>
                </a:r>
              </a:p>
              <a:p>
                <a:pPr marL="0" marR="0" lvl="0" indent="0" defTabSz="914400" rtl="0" eaLnBrk="1" fontAlgn="auto" latinLnBrk="1" hangingPunct="1">
                  <a:lnSpc>
                    <a:spcPts val="36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微软雅黑" pitchFamily="34" charset="0"/>
                    <a:ea typeface="微软雅黑" pitchFamily="34" charset="-122"/>
                    <a:cs typeface="微软雅黑" pitchFamily="34" charset="-120"/>
                  </a:rPr>
                  <a:t>低碳钢</a:t>
                </a:r>
                <a:r>
                  <a:rPr kumimoji="0" lang="en-US" altLang="zh-CN" sz="2000" b="0" i="0" u="none" strike="noStrike" kern="1200" cap="none" spc="0" normalizeH="0" baseline="0" noProof="0" dirty="0">
                    <a:ln>
                      <a:noFill/>
                    </a:ln>
                    <a:solidFill>
                      <a:srgbClr val="000000"/>
                    </a:solidFill>
                    <a:effectLst/>
                    <a:uLnTx/>
                    <a:uFillTx/>
                    <a:latin typeface="微软雅黑" pitchFamily="34" charset="0"/>
                    <a:ea typeface="微软雅黑" pitchFamily="34" charset="-122"/>
                    <a:cs typeface="微软雅黑" pitchFamily="34" charset="-120"/>
                  </a:rPr>
                  <a:t>。合金钢也叫特种钢，是在碳素钢里适量地加入一种或几种合金元素(如</a:t>
                </a:r>
                <a:r>
                  <a:rPr kumimoji="0" lang="en-US" altLang="zh-CN" sz="100" b="0" i="0" u="none" strike="noStrike" kern="0" cap="none" spc="-99900" normalizeH="0" baseline="0" noProof="0" dirty="0">
                    <a:ln>
                      <a:noFill/>
                    </a:ln>
                    <a:solidFill>
                      <a:srgbClr val="FFFFFF"/>
                    </a:solidFill>
                    <a:effectLst/>
                    <a:uLnTx/>
                    <a:uFillTx/>
                    <a:latin typeface="微软雅黑" pitchFamily="34" charset="0"/>
                    <a:ea typeface="微软雅黑" pitchFamily="34" charset="-122"/>
                    <a:cs typeface="微软雅黑" pitchFamily="34" charset="-120"/>
                  </a:rPr>
                  <a:t>&lt;m&gt;</a:t>
                </a:r>
                <a14:m>
                  <m:oMath xmlns:m="http://schemas.openxmlformats.org/officeDocument/2006/math">
                    <m:r>
                      <m:rPr>
                        <m:sty m:val="p"/>
                      </m:rP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Cr</m:t>
                    </m:r>
                  </m:oMath>
                </a14:m>
                <a:r>
                  <a:rPr kumimoji="0" lang="en-US" altLang="zh-CN" sz="100" b="0" i="0" u="none" strike="noStrike" kern="0" cap="none" spc="-99900" normalizeH="0" baseline="0" noProof="0" dirty="0">
                    <a:ln>
                      <a:noFill/>
                    </a:ln>
                    <a:solidFill>
                      <a:srgbClr val="FFFFFF"/>
                    </a:solidFill>
                    <a:effectLst/>
                    <a:uLnTx/>
                    <a:uFillTx/>
                    <a:latin typeface="微软雅黑" pitchFamily="34" charset="0"/>
                    <a:ea typeface="微软雅黑" pitchFamily="34" charset="-122"/>
                    <a:cs typeface="微软雅黑" pitchFamily="34" charset="-120"/>
                  </a:rPr>
                  <a:t>&lt;/m&gt;</a:t>
                </a:r>
                <a:r>
                  <a:rPr kumimoji="0" lang="en-US" altLang="zh-CN" sz="2000" b="0" i="0" u="none" strike="noStrike" kern="1200" cap="none" spc="0" normalizeH="0" baseline="0" noProof="0" dirty="0">
                    <a:ln>
                      <a:noFill/>
                    </a:ln>
                    <a:solidFill>
                      <a:srgbClr val="000000"/>
                    </a:solidFill>
                    <a:effectLst/>
                    <a:uLnTx/>
                    <a:uFillTx/>
                    <a:latin typeface="微软雅黑" pitchFamily="34" charset="0"/>
                    <a:ea typeface="微软雅黑" pitchFamily="34" charset="-122"/>
                    <a:cs typeface="微软雅黑" pitchFamily="34" charset="-120"/>
                  </a:rPr>
                  <a:t>、</a:t>
                </a:r>
                <a:r>
                  <a:rPr kumimoji="0" lang="en-US" altLang="zh-CN" sz="100" b="0" i="0" u="none" strike="noStrike" kern="0" cap="none" spc="-99900" normalizeH="0" baseline="0" noProof="0" dirty="0">
                    <a:ln>
                      <a:noFill/>
                    </a:ln>
                    <a:solidFill>
                      <a:srgbClr val="FFFFFF"/>
                    </a:solidFill>
                    <a:effectLst/>
                    <a:uLnTx/>
                    <a:uFillTx/>
                    <a:latin typeface="微软雅黑" pitchFamily="34" charset="0"/>
                    <a:ea typeface="微软雅黑" pitchFamily="34" charset="-122"/>
                    <a:cs typeface="微软雅黑" pitchFamily="34" charset="-120"/>
                  </a:rPr>
                  <a:t>&lt;m&gt;</a:t>
                </a:r>
                <a14:m>
                  <m:oMath xmlns:m="http://schemas.openxmlformats.org/officeDocument/2006/math">
                    <m:r>
                      <m:rPr>
                        <m:sty m:val="p"/>
                      </m:rP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Mn</m:t>
                    </m:r>
                  </m:oMath>
                </a14:m>
                <a:r>
                  <a:rPr kumimoji="0" lang="en-US" altLang="zh-CN" sz="100" b="0" i="0" u="none" strike="noStrike" kern="0" cap="none" spc="-99900" normalizeH="0" baseline="0" noProof="0" dirty="0">
                    <a:ln>
                      <a:noFill/>
                    </a:ln>
                    <a:solidFill>
                      <a:srgbClr val="FFFFFF"/>
                    </a:solidFill>
                    <a:effectLst/>
                    <a:uLnTx/>
                    <a:uFillTx/>
                    <a:latin typeface="微软雅黑" pitchFamily="34" charset="0"/>
                    <a:ea typeface="微软雅黑" pitchFamily="34" charset="-122"/>
                    <a:cs typeface="微软雅黑" pitchFamily="34" charset="-120"/>
                  </a:rPr>
                  <a:t>&lt;/m&gt;</a:t>
                </a:r>
                <a:r>
                  <a:rPr kumimoji="0" lang="en-US" altLang="zh-CN" sz="2000" b="0" i="0" u="none" strike="noStrike" kern="1200" cap="none" spc="0" normalizeH="0" baseline="0" noProof="0" dirty="0">
                    <a:ln>
                      <a:noFill/>
                    </a:ln>
                    <a:solidFill>
                      <a:srgbClr val="000000"/>
                    </a:solidFill>
                    <a:effectLst/>
                    <a:uLnTx/>
                    <a:uFillTx/>
                    <a:latin typeface="微软雅黑" pitchFamily="34" charset="0"/>
                    <a:ea typeface="微软雅黑" pitchFamily="34" charset="-122"/>
                    <a:cs typeface="微软雅黑" pitchFamily="34" charset="-120"/>
                  </a:rPr>
                  <a:t>、</a:t>
                </a:r>
                <a:r>
                  <a:rPr kumimoji="0" lang="en-US" altLang="zh-CN" sz="100" b="0" i="0" u="none" strike="noStrike" kern="0" cap="none" spc="-99900" normalizeH="0" baseline="0" noProof="0" dirty="0">
                    <a:ln>
                      <a:noFill/>
                    </a:ln>
                    <a:solidFill>
                      <a:srgbClr val="FFFFFF"/>
                    </a:solidFill>
                    <a:effectLst/>
                    <a:uLnTx/>
                    <a:uFillTx/>
                    <a:latin typeface="微软雅黑" pitchFamily="34" charset="0"/>
                    <a:ea typeface="微软雅黑" pitchFamily="34" charset="-122"/>
                    <a:cs typeface="微软雅黑" pitchFamily="34" charset="-120"/>
                  </a:rPr>
                  <a:t>&lt;m&gt;</a:t>
                </a:r>
                <a14:m>
                  <m:oMath xmlns:m="http://schemas.openxmlformats.org/officeDocument/2006/math">
                    <m:r>
                      <m:rPr>
                        <m:sty m:val="p"/>
                      </m:rP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Mo</m:t>
                    </m:r>
                  </m:oMath>
                </a14:m>
                <a:r>
                  <a:rPr kumimoji="0" lang="en-US" altLang="zh-CN" sz="100" b="0" i="0" u="none" strike="noStrike" kern="0" cap="none" spc="-99900" normalizeH="0" baseline="0" noProof="0" dirty="0">
                    <a:ln>
                      <a:noFill/>
                    </a:ln>
                    <a:solidFill>
                      <a:srgbClr val="FFFFFF"/>
                    </a:solidFill>
                    <a:effectLst/>
                    <a:uLnTx/>
                    <a:uFillTx/>
                    <a:latin typeface="微软雅黑" pitchFamily="34" charset="0"/>
                    <a:ea typeface="微软雅黑" pitchFamily="34" charset="-122"/>
                    <a:cs typeface="微软雅黑" pitchFamily="34" charset="-120"/>
                  </a:rPr>
                  <a:t>&lt;/</a:t>
                </a:r>
                <a:r>
                  <a:rPr kumimoji="0" lang="en-US" altLang="zh-CN" sz="100" b="0" i="0" u="none" strike="noStrike" kern="0" cap="none" spc="-99900" normalizeH="0" baseline="0" noProof="0">
                    <a:ln>
                      <a:noFill/>
                    </a:ln>
                    <a:solidFill>
                      <a:srgbClr val="FFFFFF"/>
                    </a:solidFill>
                    <a:effectLst/>
                    <a:uLnTx/>
                    <a:uFillTx/>
                    <a:latin typeface="微软雅黑" pitchFamily="34" charset="0"/>
                    <a:ea typeface="微软雅黑" pitchFamily="34" charset="-122"/>
                    <a:cs typeface="微软雅黑" pitchFamily="34" charset="-120"/>
                  </a:rPr>
                  <a:t>m&gt;</a:t>
                </a:r>
                <a:r>
                  <a:rPr kumimoji="0" lang="en-US" altLang="zh-CN" sz="2000" b="0" i="0" u="none" strike="noStrike" kern="1200" cap="none" spc="0" normalizeH="0" baseline="0" noProof="0">
                    <a:ln>
                      <a:noFill/>
                    </a:ln>
                    <a:solidFill>
                      <a:srgbClr val="000000"/>
                    </a:solidFill>
                    <a:effectLst/>
                    <a:uLnTx/>
                    <a:uFillTx/>
                    <a:latin typeface="微软雅黑" pitchFamily="34" charset="0"/>
                    <a:ea typeface="微软雅黑" pitchFamily="34" charset="-122"/>
                    <a:cs typeface="微软雅黑" pitchFamily="34" charset="-120"/>
                  </a:rPr>
                  <a:t>、</a:t>
                </a:r>
              </a:p>
              <a:p>
                <a:pPr marL="0" marR="0" lvl="0" indent="0" defTabSz="914400" rtl="0" eaLnBrk="1" fontAlgn="auto" latinLnBrk="1" hangingPunct="1">
                  <a:lnSpc>
                    <a:spcPts val="3500"/>
                  </a:lnSpc>
                  <a:spcBef>
                    <a:spcPts val="0"/>
                  </a:spcBef>
                  <a:spcAft>
                    <a:spcPts val="0"/>
                  </a:spcAft>
                  <a:buClrTx/>
                  <a:buSzTx/>
                  <a:buFontTx/>
                  <a:buNone/>
                  <a:tabLst/>
                  <a:defRPr/>
                </a:pPr>
                <a:r>
                  <a:rPr kumimoji="0" lang="en-US" altLang="zh-CN" sz="100" b="0" i="0" u="none" strike="noStrike" kern="0" cap="none" spc="-99900" normalizeH="0" baseline="0" noProof="0">
                    <a:ln>
                      <a:noFill/>
                    </a:ln>
                    <a:solidFill>
                      <a:srgbClr val="FFFFFF"/>
                    </a:solidFill>
                    <a:effectLst/>
                    <a:uLnTx/>
                    <a:uFillTx/>
                    <a:latin typeface="微软雅黑" pitchFamily="34" charset="0"/>
                    <a:ea typeface="微软雅黑" pitchFamily="34" charset="-122"/>
                    <a:cs typeface="微软雅黑" pitchFamily="34" charset="-120"/>
                  </a:rPr>
                  <a:t>&lt;</a:t>
                </a:r>
                <a:r>
                  <a:rPr kumimoji="0" lang="en-US" altLang="zh-CN" sz="100" b="0" i="0" u="none" strike="noStrike" kern="0" cap="none" spc="-99900" normalizeH="0" baseline="0" noProof="0" dirty="0">
                    <a:ln>
                      <a:noFill/>
                    </a:ln>
                    <a:solidFill>
                      <a:srgbClr val="FFFFFF"/>
                    </a:solidFill>
                    <a:effectLst/>
                    <a:uLnTx/>
                    <a:uFillTx/>
                    <a:latin typeface="微软雅黑" pitchFamily="34" charset="0"/>
                    <a:ea typeface="微软雅黑" pitchFamily="34" charset="-122"/>
                    <a:cs typeface="微软雅黑" pitchFamily="34" charset="-120"/>
                  </a:rPr>
                  <a:t>m&gt;</a:t>
                </a:r>
                <a14:m>
                  <m:oMath xmlns:m="http://schemas.openxmlformats.org/officeDocument/2006/math">
                    <m:r>
                      <m:rPr>
                        <m:sty m:val="p"/>
                      </m:rP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W</m:t>
                    </m:r>
                  </m:oMath>
                </a14:m>
                <a:r>
                  <a:rPr kumimoji="0" lang="zh-CN" altLang="en-US" sz="2000" b="0" i="0" u="none" strike="noStrike" kern="0" cap="none" spc="0" normalizeH="0" baseline="0" noProof="0" dirty="0">
                    <a:ln>
                      <a:noFill/>
                    </a:ln>
                    <a:solidFill>
                      <a:srgbClr val="000000"/>
                    </a:solidFill>
                    <a:effectLst/>
                    <a:uLnTx/>
                    <a:uFillTx/>
                    <a:latin typeface="微软雅黑" pitchFamily="34" charset="0"/>
                    <a:ea typeface="微软雅黑" pitchFamily="34" charset="-122"/>
                    <a:cs typeface="微软雅黑" pitchFamily="34" charset="-120"/>
                  </a:rPr>
                  <a:t>、</a:t>
                </a:r>
                <a:r>
                  <a:rPr kumimoji="0" lang="en-US" altLang="zh-CN" sz="100" b="0" i="0" u="none" strike="noStrike" kern="0" cap="none" spc="-99900" normalizeH="0" baseline="0" noProof="0" dirty="0">
                    <a:ln>
                      <a:noFill/>
                    </a:ln>
                    <a:solidFill>
                      <a:srgbClr val="FFFFFF"/>
                    </a:solidFill>
                    <a:effectLst/>
                    <a:uLnTx/>
                    <a:uFillTx/>
                    <a:latin typeface="微软雅黑" pitchFamily="34" charset="0"/>
                    <a:ea typeface="微软雅黑" pitchFamily="34" charset="-122"/>
                    <a:cs typeface="微软雅黑" pitchFamily="34" charset="-120"/>
                  </a:rPr>
                  <a:t>&lt;/</a:t>
                </a:r>
                <a:r>
                  <a:rPr kumimoji="0" lang="en-US" altLang="zh-CN" sz="100" b="0" i="0" u="none" strike="noStrike" kern="0" cap="none" spc="-99900" normalizeH="0" baseline="0" noProof="0">
                    <a:ln>
                      <a:noFill/>
                    </a:ln>
                    <a:solidFill>
                      <a:srgbClr val="FFFFFF"/>
                    </a:solidFill>
                    <a:effectLst/>
                    <a:uLnTx/>
                    <a:uFillTx/>
                    <a:latin typeface="微软雅黑" pitchFamily="34" charset="0"/>
                    <a:ea typeface="微软雅黑" pitchFamily="34" charset="-122"/>
                    <a:cs typeface="微软雅黑" pitchFamily="34" charset="-120"/>
                  </a:rPr>
                  <a:t>m&gt;&lt;</a:t>
                </a:r>
                <a:r>
                  <a:rPr kumimoji="0" lang="en-US" altLang="zh-CN" sz="100" b="0" i="0" u="none" strike="noStrike" kern="0" cap="none" spc="-99900" normalizeH="0" baseline="0" noProof="0" dirty="0">
                    <a:ln>
                      <a:noFill/>
                    </a:ln>
                    <a:solidFill>
                      <a:srgbClr val="FFFFFF"/>
                    </a:solidFill>
                    <a:effectLst/>
                    <a:uLnTx/>
                    <a:uFillTx/>
                    <a:latin typeface="微软雅黑" pitchFamily="34" charset="0"/>
                    <a:ea typeface="微软雅黑" pitchFamily="34" charset="-122"/>
                    <a:cs typeface="微软雅黑" pitchFamily="34" charset="-120"/>
                  </a:rPr>
                  <a:t>m&gt;</a:t>
                </a:r>
                <a14:m>
                  <m:oMath xmlns:m="http://schemas.openxmlformats.org/officeDocument/2006/math">
                    <m:r>
                      <m:rPr>
                        <m:sty m:val="p"/>
                      </m:rP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Co</m:t>
                    </m:r>
                  </m:oMath>
                </a14:m>
                <a:r>
                  <a:rPr kumimoji="0" lang="en-US" altLang="zh-CN" sz="100" b="0" i="0" u="none" strike="noStrike" kern="0" cap="none" spc="-99900" normalizeH="0" baseline="0" noProof="0" dirty="0">
                    <a:ln>
                      <a:noFill/>
                    </a:ln>
                    <a:solidFill>
                      <a:srgbClr val="FFFFFF"/>
                    </a:solidFill>
                    <a:effectLst/>
                    <a:uLnTx/>
                    <a:uFillTx/>
                    <a:latin typeface="微软雅黑" pitchFamily="34" charset="0"/>
                    <a:ea typeface="微软雅黑" pitchFamily="34" charset="-122"/>
                    <a:cs typeface="微软雅黑" pitchFamily="34" charset="-120"/>
                  </a:rPr>
                  <a:t>&lt;/m&gt;</a:t>
                </a:r>
                <a:r>
                  <a:rPr kumimoji="0" lang="en-US" altLang="zh-CN" sz="2000" b="0" i="0" u="none" strike="noStrike" kern="1200" cap="none" spc="0" normalizeH="0" baseline="0" noProof="0" dirty="0">
                    <a:ln>
                      <a:noFill/>
                    </a:ln>
                    <a:solidFill>
                      <a:srgbClr val="000000"/>
                    </a:solidFill>
                    <a:effectLst/>
                    <a:uLnTx/>
                    <a:uFillTx/>
                    <a:latin typeface="微软雅黑" pitchFamily="34" charset="0"/>
                    <a:ea typeface="微软雅黑" pitchFamily="34" charset="-122"/>
                    <a:cs typeface="微软雅黑" pitchFamily="34" charset="-120"/>
                  </a:rPr>
                  <a:t>、</a:t>
                </a:r>
                <a:r>
                  <a:rPr kumimoji="0" lang="en-US" altLang="zh-CN" sz="100" b="0" i="0" u="none" strike="noStrike" kern="0" cap="none" spc="-99900" normalizeH="0" baseline="0" noProof="0" dirty="0">
                    <a:ln>
                      <a:noFill/>
                    </a:ln>
                    <a:solidFill>
                      <a:srgbClr val="FFFFFF"/>
                    </a:solidFill>
                    <a:effectLst/>
                    <a:uLnTx/>
                    <a:uFillTx/>
                    <a:latin typeface="微软雅黑" pitchFamily="34" charset="0"/>
                    <a:ea typeface="微软雅黑" pitchFamily="34" charset="-122"/>
                    <a:cs typeface="微软雅黑" pitchFamily="34" charset="-120"/>
                  </a:rPr>
                  <a:t>&lt;m&gt;</a:t>
                </a:r>
                <a14:m>
                  <m:oMath xmlns:m="http://schemas.openxmlformats.org/officeDocument/2006/math">
                    <m:r>
                      <m:rPr>
                        <m:sty m:val="p"/>
                      </m:rP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Ni</m:t>
                    </m:r>
                  </m:oMath>
                </a14:m>
                <a:r>
                  <a:rPr kumimoji="0" lang="en-US" altLang="zh-CN" sz="100" b="0" i="0" u="none" strike="noStrike" kern="0" cap="none" spc="-99900" normalizeH="0" baseline="0" noProof="0" dirty="0">
                    <a:ln>
                      <a:noFill/>
                    </a:ln>
                    <a:solidFill>
                      <a:srgbClr val="FFFFFF"/>
                    </a:solidFill>
                    <a:effectLst/>
                    <a:uLnTx/>
                    <a:uFillTx/>
                    <a:latin typeface="微软雅黑" pitchFamily="34" charset="0"/>
                    <a:ea typeface="微软雅黑" pitchFamily="34" charset="-122"/>
                    <a:cs typeface="微软雅黑" pitchFamily="34" charset="-120"/>
                  </a:rPr>
                  <a:t>&lt;/m&gt;</a:t>
                </a:r>
                <a:r>
                  <a:rPr kumimoji="0" lang="en-US" altLang="zh-CN" sz="2000" b="0" i="0" u="none" strike="noStrike" kern="1200" cap="none" spc="0" normalizeH="0" baseline="0" noProof="0" dirty="0">
                    <a:ln>
                      <a:noFill/>
                    </a:ln>
                    <a:solidFill>
                      <a:srgbClr val="000000"/>
                    </a:solidFill>
                    <a:effectLst/>
                    <a:uLnTx/>
                    <a:uFillTx/>
                    <a:latin typeface="微软雅黑" pitchFamily="34" charset="0"/>
                    <a:ea typeface="微软雅黑" pitchFamily="34" charset="-122"/>
                    <a:cs typeface="微软雅黑" pitchFamily="34" charset="-120"/>
                  </a:rPr>
                  <a:t>、</a:t>
                </a:r>
                <a:r>
                  <a:rPr kumimoji="0" lang="en-US" altLang="zh-CN" sz="100" b="0" i="0" u="none" strike="noStrike" kern="0" cap="none" spc="-99900" normalizeH="0" baseline="0" noProof="0" dirty="0">
                    <a:ln>
                      <a:noFill/>
                    </a:ln>
                    <a:solidFill>
                      <a:srgbClr val="FFFFFF"/>
                    </a:solidFill>
                    <a:effectLst/>
                    <a:uLnTx/>
                    <a:uFillTx/>
                    <a:latin typeface="微软雅黑" pitchFamily="34" charset="0"/>
                    <a:ea typeface="微软雅黑" pitchFamily="34" charset="-122"/>
                    <a:cs typeface="微软雅黑" pitchFamily="34" charset="-120"/>
                  </a:rPr>
                  <a:t>&lt;m&gt;</a:t>
                </a:r>
                <a14:m>
                  <m:oMath xmlns:m="http://schemas.openxmlformats.org/officeDocument/2006/math">
                    <m:r>
                      <m:rPr>
                        <m:sty m:val="p"/>
                      </m:rP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Si</m:t>
                    </m:r>
                  </m:oMath>
                </a14:m>
                <a:r>
                  <a:rPr kumimoji="0" lang="en-US" altLang="zh-CN" sz="100" b="0" i="0" u="none" strike="noStrike" kern="0" cap="none" spc="-99900" normalizeH="0" baseline="0" noProof="0" dirty="0">
                    <a:ln>
                      <a:noFill/>
                    </a:ln>
                    <a:solidFill>
                      <a:srgbClr val="FFFFFF"/>
                    </a:solidFill>
                    <a:effectLst/>
                    <a:uLnTx/>
                    <a:uFillTx/>
                    <a:latin typeface="微软雅黑" pitchFamily="34" charset="0"/>
                    <a:ea typeface="微软雅黑" pitchFamily="34" charset="-122"/>
                    <a:cs typeface="微软雅黑" pitchFamily="34" charset="-120"/>
                  </a:rPr>
                  <a:t>&lt;/m&gt;</a:t>
                </a:r>
                <a:r>
                  <a:rPr kumimoji="0" lang="en-US" altLang="zh-CN" sz="2000" b="0" i="0" u="none" strike="noStrike" kern="1200" cap="none" spc="0" normalizeH="0" baseline="0" noProof="0" dirty="0">
                    <a:ln>
                      <a:noFill/>
                    </a:ln>
                    <a:solidFill>
                      <a:srgbClr val="000000"/>
                    </a:solidFill>
                    <a:effectLst/>
                    <a:uLnTx/>
                    <a:uFillTx/>
                    <a:latin typeface="微软雅黑" pitchFamily="34" charset="0"/>
                    <a:ea typeface="微软雅黑" pitchFamily="34" charset="-122"/>
                    <a:cs typeface="微软雅黑" pitchFamily="34" charset="-120"/>
                  </a:rPr>
                  <a:t>等)，使钢的组织结构发生变化，</a:t>
                </a:r>
                <a:r>
                  <a:rPr kumimoji="0" lang="en-US" altLang="zh-CN" sz="2000" b="0" i="0" u="none" strike="noStrike" kern="1200" cap="none" spc="0" normalizeH="0" baseline="0" noProof="0">
                    <a:ln>
                      <a:noFill/>
                    </a:ln>
                    <a:solidFill>
                      <a:srgbClr val="000000"/>
                    </a:solidFill>
                    <a:effectLst/>
                    <a:uLnTx/>
                    <a:uFillTx/>
                    <a:latin typeface="微软雅黑" pitchFamily="34" charset="0"/>
                    <a:ea typeface="微软雅黑" pitchFamily="34" charset="-122"/>
                    <a:cs typeface="微软雅黑" pitchFamily="34" charset="-120"/>
                  </a:rPr>
                  <a:t>从而具有各种特殊性能。</a:t>
                </a:r>
                <a:endParaRPr lang="en-US" altLang="zh-CN" sz="2000" dirty="0"/>
              </a:p>
            </p:txBody>
          </p:sp>
        </mc:Choice>
        <mc:Fallback xmlns="">
          <p:sp>
            <p:nvSpPr>
              <p:cNvPr id="2" name="P_6#17a8f218b?sp=1&amp;pid=d2e1bab67&amp;color=0,0,0&amp;vtp=1&amp;bt=1&amp;bbb=1&amp;hb=1"/>
              <p:cNvSpPr>
                <a:spLocks noRot="1" noChangeAspect="1" noMove="1" noResize="1" noEditPoints="1" noAdjustHandles="1" noChangeArrowheads="1" noChangeShapeType="1" noTextEdit="1"/>
              </p:cNvSpPr>
              <p:nvPr/>
            </p:nvSpPr>
            <p:spPr>
              <a:xfrm>
                <a:off x="722376" y="972000"/>
                <a:ext cx="10753344" cy="4094734"/>
              </a:xfrm>
              <a:prstGeom prst="rect">
                <a:avLst/>
              </a:prstGeom>
              <a:blipFill>
                <a:blip r:embed="rId3"/>
                <a:stretch>
                  <a:fillRect l="-1474" r="-1304" b="-3720"/>
                </a:stretch>
              </a:blipFill>
              <a:ln/>
            </p:spPr>
            <p:txBody>
              <a:bodyPr/>
              <a:lstStyle/>
              <a:p>
                <a:r>
                  <a:rPr lang="zh-CN" altLang="en-US">
                    <a:noFill/>
                  </a:rPr>
                  <a:t> </a:t>
                </a:r>
              </a:p>
            </p:txBody>
          </p:sp>
        </mc:Fallback>
      </mc:AlternateContent>
    </p:spTree>
  </p:cSld>
  <p:clrMapOvr>
    <a:masterClrMapping/>
  </p:clrMapOvr>
  <p:transition>
    <p:fade/>
  </p:transition>
</p:sld>
</file>

<file path=ppt/slides/slide40.xml><?xml version="1.0" encoding="utf-8"?>
<p:sld xmlns:a="http://schemas.openxmlformats.org/drawingml/2006/main" xmlns:r="http://schemas.openxmlformats.org/officeDocument/2006/relationships" xmlns:p="http://schemas.openxmlformats.org/presentationml/2006/main">
  <p:cSld name="Slide 36&amp;si=36">
    <p:spTree>
      <p:nvGrpSpPr>
        <p:cNvPr id="1" name=""/>
        <p:cNvGrpSpPr/>
        <p:nvPr/>
      </p:nvGrpSpPr>
      <p:grpSpPr>
        <a:xfrm>
          <a:off x="0" y="0"/>
          <a:ext cx="0" cy="0"/>
          <a:chOff x="0" y="0"/>
          <a:chExt cx="0" cy="0"/>
        </a:xfrm>
      </p:grpSpPr>
      <p:sp>
        <p:nvSpPr>
          <p:cNvPr id="2" name="QO_6_BD.25_1#eed4be7e3?vopoq=1&amp;pid=156a75d57&amp;color=0,0,0&amp;vtp=1&amp;bt=1&amp;bbb=1&amp;hb=1"/>
          <p:cNvSpPr/>
          <p:nvPr/>
        </p:nvSpPr>
        <p:spPr>
          <a:xfrm>
            <a:off x="722376" y="972000"/>
            <a:ext cx="10753344" cy="8562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6.</a:t>
            </a:r>
            <a:r>
              <a:rPr lang="en-US" altLang="zh-CN" sz="2000" b="0" i="0" dirty="0">
                <a:solidFill>
                  <a:srgbClr val="000000"/>
                </a:solidFill>
                <a:latin typeface="仿宋" pitchFamily="34" charset="0"/>
                <a:ea typeface="仿宋" pitchFamily="34" charset="-122"/>
                <a:cs typeface="仿宋" pitchFamily="34" charset="-120"/>
              </a:rPr>
              <a:t>[重庆九龙坡区2024高一测试]</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Ⅰ.</a:t>
            </a:r>
            <a:r>
              <a:rPr lang="en-US" altLang="zh-CN" sz="2000" b="0" i="0">
                <a:solidFill>
                  <a:srgbClr val="000000"/>
                </a:solidFill>
                <a:latin typeface="微软雅黑" pitchFamily="34" charset="0"/>
                <a:ea typeface="微软雅黑" pitchFamily="34" charset="-122"/>
                <a:cs typeface="微软雅黑" pitchFamily="34" charset="-120"/>
              </a:rPr>
              <a:t>2022年北京冬奥会的首钢滑雪大跳台的设计灵感来自敦煌</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飞天”的艺术造型，曲线优美，形象优雅。</a:t>
            </a:r>
            <a:endParaRPr lang="en-US" altLang="zh-CN" sz="2000" dirty="0"/>
          </a:p>
        </p:txBody>
      </p:sp>
      <p:sp>
        <p:nvSpPr>
          <p:cNvPr id="3" name="QB_7_BD.26_1#5c22354cb?vopoq=1&amp;pid=eed4be7e3&amp;color=0,0,0&amp;vtp=1&amp;bbb=1"/>
          <p:cNvSpPr/>
          <p:nvPr/>
        </p:nvSpPr>
        <p:spPr>
          <a:xfrm>
            <a:off x="722376" y="1876748"/>
            <a:ext cx="10753344" cy="385953"/>
          </a:xfrm>
          <a:prstGeom prst="rect">
            <a:avLst/>
          </a:prstGeom>
          <a:noFill/>
          <a:ln/>
        </p:spPr>
        <p:txBody>
          <a:bodyPr wrap="none" lIns="0" tIns="0" rIns="0" bIns="0" rtlCol="0" anchor="t"/>
          <a:lstStyle/>
          <a:p>
            <a:pPr algn="l" latinLnBrk="1">
              <a:lnSpc>
                <a:spcPts val="3400"/>
              </a:lnSpc>
            </a:pPr>
            <a:r>
              <a:rPr lang="en-US" altLang="zh-CN" sz="2000" b="0" i="0" dirty="0">
                <a:solidFill>
                  <a:srgbClr val="000000"/>
                </a:solidFill>
                <a:latin typeface="微软雅黑" pitchFamily="34" charset="0"/>
                <a:ea typeface="微软雅黑" pitchFamily="34" charset="-122"/>
                <a:cs typeface="微软雅黑" pitchFamily="34" charset="-120"/>
              </a:rPr>
              <a:t>(1)跳台主体为钢结构</a:t>
            </a:r>
            <a:r>
              <a:rPr lang="en-US" altLang="zh-CN" sz="2000" b="0" i="0">
                <a:solidFill>
                  <a:srgbClr val="000000"/>
                </a:solidFill>
                <a:latin typeface="微软雅黑" pitchFamily="34" charset="0"/>
                <a:ea typeface="微软雅黑" pitchFamily="34" charset="-122"/>
                <a:cs typeface="微软雅黑" pitchFamily="34" charset="-120"/>
              </a:rPr>
              <a:t>，钢是</a:t>
            </a:r>
            <a:r>
              <a:rPr lang="en-US" altLang="zh-CN" sz="2000" i="0">
                <a:solidFill>
                  <a:srgbClr val="000000"/>
                </a:solidFill>
                <a:latin typeface="SimSun" pitchFamily="34" charset="0"/>
                <a:ea typeface="SimSun" pitchFamily="34" charset="-122"/>
                <a:cs typeface="SimSun" pitchFamily="34" charset="-120"/>
              </a:rPr>
              <a:t>________</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填“纯净物”或“混合物”)。</a:t>
            </a:r>
            <a:endParaRPr lang="en-US" altLang="zh-CN" sz="2000" dirty="0"/>
          </a:p>
        </p:txBody>
      </p:sp>
      <p:sp>
        <p:nvSpPr>
          <p:cNvPr id="4" name="QB_7_AN.27_1#5c22354cb.blank?vopoq=1&amp;pid=eed4be7e3&amp;color=0,0,0&amp;vpa=9&amp;vtp=1&amp;bbb=1"/>
          <p:cNvSpPr/>
          <p:nvPr/>
        </p:nvSpPr>
        <p:spPr>
          <a:xfrm>
            <a:off x="3843401" y="1819598"/>
            <a:ext cx="946150" cy="399034"/>
          </a:xfrm>
          <a:prstGeom prst="rect">
            <a:avLst/>
          </a:prstGeom>
          <a:noFill/>
          <a:ln/>
        </p:spPr>
        <p:txBody>
          <a:bodyPr wrap="none" lIns="0" tIns="0" rIns="0" bIns="0" rtlCol="0" anchor="t"/>
          <a:lstStyle/>
          <a:p>
            <a:pPr algn="ctr" latinLnBrk="1">
              <a:lnSpc>
                <a:spcPts val="3500"/>
              </a:lnSpc>
            </a:pPr>
            <a:r>
              <a:rPr lang="en-US" altLang="zh-CN" sz="2000" b="1" i="0" dirty="0">
                <a:solidFill>
                  <a:srgbClr val="00B050"/>
                </a:solidFill>
                <a:latin typeface="微软雅黑" pitchFamily="34" charset="0"/>
                <a:ea typeface="微软雅黑" pitchFamily="34" charset="-122"/>
                <a:cs typeface="微软雅黑" pitchFamily="34" charset="-120"/>
              </a:rPr>
              <a:t>混合物</a:t>
            </a:r>
            <a:endParaRPr lang="en-US" altLang="zh-CN" sz="2000" dirty="0"/>
          </a:p>
        </p:txBody>
      </p:sp>
      <p:sp>
        <p:nvSpPr>
          <p:cNvPr id="5" name="QB_7_AS.28_1#5c22354cb?vopoq=1&amp;pid=eed4be7e3&amp;color=0,0,0&amp;vtp=1&amp;bbb=1"/>
          <p:cNvSpPr/>
          <p:nvPr/>
        </p:nvSpPr>
        <p:spPr>
          <a:xfrm>
            <a:off x="722376" y="2303786"/>
            <a:ext cx="10753344" cy="425260"/>
          </a:xfrm>
          <a:prstGeom prst="rect">
            <a:avLst/>
          </a:prstGeom>
          <a:noFill/>
          <a:ln/>
        </p:spPr>
        <p:txBody>
          <a:bodyPr wrap="none" lIns="0" tIns="0" rIns="0" bIns="0" rtlCol="0" anchor="t"/>
          <a:lstStyle/>
          <a:p>
            <a:pPr algn="l" latinLnBrk="1">
              <a:lnSpc>
                <a:spcPts val="38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钢是由铁和碳等元素组成的合金，属于混合物。</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5" grpId="0" build="p" animBg="1"/>
    </p:bldLst>
  </p:timing>
</p:sld>
</file>

<file path=ppt/slides/slide41.xml><?xml version="1.0" encoding="utf-8"?>
<p:sld xmlns:a="http://schemas.openxmlformats.org/drawingml/2006/main" xmlns:r="http://schemas.openxmlformats.org/officeDocument/2006/relationships" xmlns:p="http://schemas.openxmlformats.org/presentationml/2006/main">
  <p:cSld name="Slide 37&amp;si=37">
    <p:spTree>
      <p:nvGrpSpPr>
        <p:cNvPr id="1" name=""/>
        <p:cNvGrpSpPr/>
        <p:nvPr/>
      </p:nvGrpSpPr>
      <p:grpSpPr>
        <a:xfrm>
          <a:off x="0" y="0"/>
          <a:ext cx="0" cy="0"/>
          <a:chOff x="0" y="0"/>
          <a:chExt cx="0" cy="0"/>
        </a:xfrm>
      </p:grpSpPr>
      <p:sp>
        <p:nvSpPr>
          <p:cNvPr id="2" name="QB_7_BD.29_1#94e014137?vopoq=1&amp;pid=eed4be7e3&amp;color=0,0,0&amp;vtp=1&amp;bt=1&amp;bbb=1"/>
          <p:cNvSpPr/>
          <p:nvPr/>
        </p:nvSpPr>
        <p:spPr>
          <a:xfrm>
            <a:off x="722376" y="972000"/>
            <a:ext cx="10753344" cy="385953"/>
          </a:xfrm>
          <a:prstGeom prst="rect">
            <a:avLst/>
          </a:prstGeom>
          <a:noFill/>
          <a:ln/>
        </p:spPr>
        <p:txBody>
          <a:bodyPr wrap="none" lIns="0" tIns="0" rIns="0" bIns="0" rtlCol="0" anchor="t"/>
          <a:lstStyle/>
          <a:p>
            <a:pPr algn="l" latinLnBrk="1">
              <a:lnSpc>
                <a:spcPts val="3400"/>
              </a:lnSpc>
            </a:pPr>
            <a:r>
              <a:rPr lang="en-US" altLang="zh-CN" sz="2000" b="0" i="0" dirty="0">
                <a:solidFill>
                  <a:srgbClr val="000000"/>
                </a:solidFill>
                <a:latin typeface="微软雅黑" pitchFamily="34" charset="0"/>
                <a:ea typeface="微软雅黑" pitchFamily="34" charset="-122"/>
                <a:cs typeface="微软雅黑" pitchFamily="34" charset="-120"/>
              </a:rPr>
              <a:t>(2)工业上常用稀盐酸清除铁锈</a:t>
            </a:r>
            <a:r>
              <a:rPr lang="en-US" altLang="zh-CN" sz="2000" b="0" i="0">
                <a:solidFill>
                  <a:srgbClr val="000000"/>
                </a:solidFill>
                <a:latin typeface="微软雅黑" pitchFamily="34" charset="0"/>
                <a:ea typeface="微软雅黑" pitchFamily="34" charset="-122"/>
                <a:cs typeface="微软雅黑" pitchFamily="34" charset="-120"/>
              </a:rPr>
              <a:t>，该反应的化学方程式为</a:t>
            </a:r>
            <a:r>
              <a:rPr lang="en-US" altLang="zh-CN" sz="2000" i="0">
                <a:solidFill>
                  <a:srgbClr val="000000"/>
                </a:solidFill>
                <a:latin typeface="SimSun" pitchFamily="34" charset="0"/>
                <a:ea typeface="SimSun" pitchFamily="34" charset="-122"/>
                <a:cs typeface="SimSun" pitchFamily="34" charset="-120"/>
              </a:rPr>
              <a:t>________________________________</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solidFill>
                <a:srgbClr val="000000"/>
              </a:solidFill>
            </a:endParaRPr>
          </a:p>
        </p:txBody>
      </p:sp>
      <mc:AlternateContent xmlns:mc="http://schemas.openxmlformats.org/markup-compatibility/2006" xmlns:a14="http://schemas.microsoft.com/office/drawing/2010/main">
        <mc:Choice Requires="a14">
          <p:sp>
            <p:nvSpPr>
              <p:cNvPr id="3" name="QB_7_AN.30_1#94e014137.blank?vopoq=1&amp;pid=eed4be7e3&amp;color=0,0,0&amp;vpa=10&amp;vtp=1&amp;bbb=1&amp;rh=26.38504"/>
              <p:cNvSpPr/>
              <p:nvPr/>
            </p:nvSpPr>
            <p:spPr>
              <a:xfrm>
                <a:off x="6943789" y="970920"/>
                <a:ext cx="3941445" cy="333566"/>
              </a:xfrm>
              <a:prstGeom prst="rect">
                <a:avLst/>
              </a:prstGeom>
              <a:noFill/>
              <a:ln/>
            </p:spPr>
            <p:txBody>
              <a:bodyPr wrap="none" lIns="0" tIns="0" rIns="0" bIns="0" rtlCol="0" anchor="t"/>
              <a:lstStyle/>
              <a:p>
                <a:pPr algn="ctr" latinLnBrk="1">
                  <a:lnSpc>
                    <a:spcPts val="2700"/>
                  </a:lnSpc>
                </a:pPr>
                <a14:m>
                  <m:oMath xmlns:m="http://schemas.openxmlformats.org/officeDocument/2006/math">
                    <m:sSub>
                      <m:sSubPr>
                        <m:ctrlPr>
                          <a:rPr lang="en-US" altLang="zh-CN" sz="2000" b="1" i="1" dirty="0" smtClean="0">
                            <a:solidFill>
                              <a:srgbClr val="00B050"/>
                            </a:solidFill>
                            <a:latin typeface="Cambria Math" panose="02040503050406030204" pitchFamily="18" charset="0"/>
                            <a:ea typeface="微软雅黑" pitchFamily="34" charset="-122"/>
                            <a:cs typeface="微软雅黑" pitchFamily="34" charset="-120"/>
                          </a:rPr>
                        </m:ctrlPr>
                      </m:sSubPr>
                      <m:e>
                        <m:r>
                          <a:rPr lang="en-US" altLang="zh-CN" sz="2000" b="1" i="0" dirty="0">
                            <a:solidFill>
                              <a:srgbClr val="00B050"/>
                            </a:solidFill>
                            <a:latin typeface="Cambria Math" panose="02040503050406030204" pitchFamily="18" charset="0"/>
                            <a:ea typeface="微软雅黑" pitchFamily="34" charset="-122"/>
                            <a:cs typeface="微软雅黑" pitchFamily="34" charset="-120"/>
                          </a:rPr>
                          <m:t>𝐅𝐞</m:t>
                        </m:r>
                      </m:e>
                      <m:sub>
                        <m:r>
                          <a:rPr lang="en-US" altLang="zh-CN" sz="2000" b="1" i="0" dirty="0">
                            <a:solidFill>
                              <a:srgbClr val="00B050"/>
                            </a:solidFill>
                            <a:latin typeface="Cambria Math" panose="02040503050406030204" pitchFamily="18" charset="0"/>
                            <a:ea typeface="微软雅黑" pitchFamily="34" charset="-122"/>
                            <a:cs typeface="微软雅黑" pitchFamily="34" charset="-120"/>
                          </a:rPr>
                          <m:t>𝟐</m:t>
                        </m:r>
                      </m:sub>
                    </m:sSub>
                    <m:sSub>
                      <m:sSubPr>
                        <m:ctrlPr>
                          <a:rPr lang="en-US" altLang="zh-CN" sz="2000" b="1" i="1" dirty="0" smtClean="0">
                            <a:solidFill>
                              <a:srgbClr val="00B050"/>
                            </a:solidFill>
                            <a:latin typeface="Cambria Math" panose="02040503050406030204" pitchFamily="18" charset="0"/>
                            <a:ea typeface="微软雅黑" pitchFamily="34" charset="-122"/>
                            <a:cs typeface="微软雅黑" pitchFamily="34" charset="-120"/>
                          </a:rPr>
                        </m:ctrlPr>
                      </m:sSubPr>
                      <m:e>
                        <m:r>
                          <a:rPr lang="en-US" altLang="zh-CN" sz="2000" b="1" i="0" dirty="0">
                            <a:solidFill>
                              <a:srgbClr val="00B050"/>
                            </a:solidFill>
                            <a:latin typeface="Cambria Math" panose="02040503050406030204" pitchFamily="18" charset="0"/>
                            <a:ea typeface="微软雅黑" pitchFamily="34" charset="-122"/>
                            <a:cs typeface="微软雅黑" pitchFamily="34" charset="-120"/>
                          </a:rPr>
                          <m:t>𝐎</m:t>
                        </m:r>
                      </m:e>
                      <m:sub>
                        <m:r>
                          <a:rPr lang="en-US" altLang="zh-CN" sz="2000" b="1" i="0" dirty="0">
                            <a:solidFill>
                              <a:srgbClr val="00B050"/>
                            </a:solidFill>
                            <a:latin typeface="Cambria Math" panose="02040503050406030204" pitchFamily="18" charset="0"/>
                            <a:ea typeface="微软雅黑" pitchFamily="34" charset="-122"/>
                            <a:cs typeface="微软雅黑" pitchFamily="34" charset="-120"/>
                          </a:rPr>
                          <m:t>𝟑</m:t>
                        </m:r>
                      </m:sub>
                    </m:sSub>
                    <m:r>
                      <a:rPr lang="en-US" altLang="zh-CN" sz="2000" b="1" i="0" dirty="0" smtClean="0">
                        <a:solidFill>
                          <a:srgbClr val="00B050"/>
                        </a:solidFill>
                        <a:latin typeface="Cambria Math" panose="02040503050406030204" pitchFamily="18" charset="0"/>
                        <a:ea typeface="微软雅黑" pitchFamily="34" charset="-122"/>
                        <a:cs typeface="微软雅黑" pitchFamily="34" charset="-120"/>
                      </a:rPr>
                      <m:t>+</m:t>
                    </m:r>
                    <m:r>
                      <a:rPr lang="en-US" altLang="zh-CN" sz="2000" b="1" i="0" dirty="0" smtClean="0">
                        <a:solidFill>
                          <a:srgbClr val="00B050"/>
                        </a:solidFill>
                        <a:latin typeface="Cambria Math" panose="02040503050406030204" pitchFamily="18" charset="0"/>
                        <a:ea typeface="微软雅黑" pitchFamily="34" charset="-122"/>
                        <a:cs typeface="微软雅黑" pitchFamily="34" charset="-120"/>
                      </a:rPr>
                      <m:t>𝟔𝐇𝐂𝐥</m:t>
                    </m:r>
                    <m:r>
                      <a:rPr lang="en-US" altLang="zh-CN" sz="2000" b="1" i="0" dirty="0" smtClean="0">
                        <a:solidFill>
                          <a:srgbClr val="00B050"/>
                        </a:solidFill>
                        <a:latin typeface="Cambria Math" panose="02040503050406030204" pitchFamily="18" charset="0"/>
                        <a:ea typeface="微软雅黑" pitchFamily="34" charset="-122"/>
                        <a:cs typeface="微软雅黑" pitchFamily="34" charset="-120"/>
                      </a:rPr>
                      <m:t> </m:t>
                    </m:r>
                    <m:m>
                      <m:mPr>
                        <m:mcs>
                          <m:mc>
                            <m:mcPr>
                              <m:count m:val="1"/>
                              <m:mcJc m:val="center"/>
                            </m:mcPr>
                          </m:mc>
                        </m:mcs>
                        <m:ctrlPr>
                          <a:rPr lang="en-US" altLang="zh-CN" i="1" baseline="-30000" smtClean="0">
                            <a:solidFill>
                              <a:srgbClr val="00B050"/>
                            </a:solidFill>
                            <a:latin typeface="Cambria Math" panose="02040503050406030204" pitchFamily="18" charset="0"/>
                          </a:rPr>
                        </m:ctrlPr>
                      </m:mPr>
                      <m:mr>
                        <m:e>
                          <m:bar>
                            <m:barPr>
                              <m:ctrlPr>
                                <a:rPr lang="en-US" altLang="zh-CN" sz="2000" b="1" i="1" baseline="-2000">
                                  <a:solidFill>
                                    <a:srgbClr val="00B050"/>
                                  </a:solidFill>
                                  <a:latin typeface="Cambria Math" panose="02040503050406030204" pitchFamily="18" charset="0"/>
                                </a:rPr>
                              </m:ctrlPr>
                            </m:barPr>
                            <m:e>
                              <m:bar>
                                <m:barPr>
                                  <m:ctrlPr>
                                    <a:rPr lang="en-US" altLang="zh-CN" sz="2000" b="1" i="1" baseline="-8000">
                                      <a:solidFill>
                                        <a:srgbClr val="00B050"/>
                                      </a:solidFill>
                                      <a:latin typeface="Cambria Math" panose="02040503050406030204" pitchFamily="18" charset="0"/>
                                    </a:rPr>
                                  </m:ctrlPr>
                                </m:barPr>
                                <m:e>
                                  <m:r>
                                    <a:rPr lang="en-US" altLang="zh-CN" sz="2000" b="1" baseline="-12000">
                                      <a:solidFill>
                                        <a:srgbClr val="00B050"/>
                                      </a:solidFill>
                                      <a:latin typeface="Cambria Math" panose="02040503050406030204" pitchFamily="18" charset="0"/>
                                    </a:rPr>
                                    <m:t>         </m:t>
                                  </m:r>
                                </m:e>
                              </m:bar>
                            </m:e>
                          </m:bar>
                        </m:e>
                      </m:mr>
                      <m:mr>
                        <m:e>
                          <m:r>
                            <a:rPr lang="en-US" altLang="zh-CN" sz="2000" b="1" i="0" dirty="0">
                              <a:solidFill>
                                <a:srgbClr val="00B050"/>
                              </a:solidFill>
                              <a:latin typeface="Cambria Math" panose="02040503050406030204" pitchFamily="18" charset="0"/>
                              <a:ea typeface="微软雅黑" pitchFamily="34" charset="-122"/>
                              <a:cs typeface="微软雅黑" pitchFamily="34" charset="-120"/>
                            </a:rPr>
                            <m:t> </m:t>
                          </m:r>
                        </m:e>
                      </m:mr>
                    </m:m>
                    <m:r>
                      <a:rPr lang="en-US" altLang="zh-CN" sz="2000" b="1" i="0" dirty="0" smtClean="0">
                        <a:solidFill>
                          <a:srgbClr val="00B050"/>
                        </a:solidFill>
                        <a:latin typeface="Cambria Math" panose="02040503050406030204" pitchFamily="18" charset="0"/>
                        <a:ea typeface="微软雅黑" pitchFamily="34" charset="-122"/>
                        <a:cs typeface="微软雅黑" pitchFamily="34" charset="-120"/>
                      </a:rPr>
                      <m:t>  </m:t>
                    </m:r>
                    <m:r>
                      <a:rPr lang="en-US" altLang="zh-CN" sz="2000" b="1" i="0" dirty="0" smtClean="0">
                        <a:solidFill>
                          <a:srgbClr val="00B050"/>
                        </a:solidFill>
                        <a:latin typeface="Cambria Math" panose="02040503050406030204" pitchFamily="18" charset="0"/>
                        <a:ea typeface="微软雅黑" pitchFamily="34" charset="-122"/>
                        <a:cs typeface="微软雅黑" pitchFamily="34" charset="-120"/>
                      </a:rPr>
                      <m:t>𝟐</m:t>
                    </m:r>
                    <m:sSub>
                      <m:sSubPr>
                        <m:ctrlPr>
                          <a:rPr lang="en-US" altLang="zh-CN" sz="2000" b="1" i="1" dirty="0" smtClean="0">
                            <a:solidFill>
                              <a:srgbClr val="00B050"/>
                            </a:solidFill>
                            <a:latin typeface="Cambria Math" panose="02040503050406030204" pitchFamily="18" charset="0"/>
                            <a:ea typeface="微软雅黑" pitchFamily="34" charset="-122"/>
                            <a:cs typeface="微软雅黑" pitchFamily="34" charset="-120"/>
                          </a:rPr>
                        </m:ctrlPr>
                      </m:sSubPr>
                      <m:e>
                        <m:r>
                          <a:rPr lang="en-US" altLang="zh-CN" sz="2000" b="1" i="0" dirty="0">
                            <a:solidFill>
                              <a:srgbClr val="00B050"/>
                            </a:solidFill>
                            <a:latin typeface="Cambria Math" panose="02040503050406030204" pitchFamily="18" charset="0"/>
                            <a:ea typeface="微软雅黑" pitchFamily="34" charset="-122"/>
                            <a:cs typeface="微软雅黑" pitchFamily="34" charset="-120"/>
                          </a:rPr>
                          <m:t>𝐅𝐞𝐂𝐥</m:t>
                        </m:r>
                      </m:e>
                      <m:sub>
                        <m:r>
                          <a:rPr lang="en-US" altLang="zh-CN" sz="2000" b="1" i="0" dirty="0">
                            <a:solidFill>
                              <a:srgbClr val="00B050"/>
                            </a:solidFill>
                            <a:latin typeface="Cambria Math" panose="02040503050406030204" pitchFamily="18" charset="0"/>
                            <a:ea typeface="微软雅黑" pitchFamily="34" charset="-122"/>
                            <a:cs typeface="微软雅黑" pitchFamily="34" charset="-120"/>
                          </a:rPr>
                          <m:t>𝟑</m:t>
                        </m:r>
                      </m:sub>
                    </m:sSub>
                    <m:r>
                      <a:rPr lang="en-US" altLang="zh-CN" sz="2000" b="1" i="0" dirty="0" smtClean="0">
                        <a:solidFill>
                          <a:srgbClr val="00B050"/>
                        </a:solidFill>
                        <a:latin typeface="Cambria Math" panose="02040503050406030204" pitchFamily="18" charset="0"/>
                        <a:ea typeface="微软雅黑" pitchFamily="34" charset="-122"/>
                        <a:cs typeface="微软雅黑" pitchFamily="34" charset="-120"/>
                      </a:rPr>
                      <m:t>+</m:t>
                    </m:r>
                    <m:r>
                      <a:rPr lang="en-US" altLang="zh-CN" sz="2000" b="1" i="0" dirty="0" smtClean="0">
                        <a:solidFill>
                          <a:srgbClr val="00B050"/>
                        </a:solidFill>
                        <a:latin typeface="Cambria Math" panose="02040503050406030204" pitchFamily="18" charset="0"/>
                        <a:ea typeface="微软雅黑" pitchFamily="34" charset="-122"/>
                        <a:cs typeface="微软雅黑" pitchFamily="34" charset="-120"/>
                      </a:rPr>
                      <m:t>𝟑</m:t>
                    </m:r>
                    <m:sSub>
                      <m:sSubPr>
                        <m:ctrlPr>
                          <a:rPr lang="en-US" altLang="zh-CN" sz="2000" b="1" i="1" dirty="0" smtClean="0">
                            <a:solidFill>
                              <a:srgbClr val="00B050"/>
                            </a:solidFill>
                            <a:latin typeface="Cambria Math" panose="02040503050406030204" pitchFamily="18" charset="0"/>
                            <a:ea typeface="微软雅黑" pitchFamily="34" charset="-122"/>
                            <a:cs typeface="微软雅黑" pitchFamily="34" charset="-120"/>
                          </a:rPr>
                        </m:ctrlPr>
                      </m:sSubPr>
                      <m:e>
                        <m:r>
                          <a:rPr lang="en-US" altLang="zh-CN" sz="2000" b="1" i="0" dirty="0">
                            <a:solidFill>
                              <a:srgbClr val="00B050"/>
                            </a:solidFill>
                            <a:latin typeface="Cambria Math" panose="02040503050406030204" pitchFamily="18" charset="0"/>
                            <a:ea typeface="微软雅黑" pitchFamily="34" charset="-122"/>
                            <a:cs typeface="微软雅黑" pitchFamily="34" charset="-120"/>
                          </a:rPr>
                          <m:t>𝐇</m:t>
                        </m:r>
                      </m:e>
                      <m:sub>
                        <m:r>
                          <a:rPr lang="en-US" altLang="zh-CN" sz="2000" b="1" i="0" dirty="0">
                            <a:solidFill>
                              <a:srgbClr val="00B050"/>
                            </a:solidFill>
                            <a:latin typeface="Cambria Math" panose="02040503050406030204" pitchFamily="18" charset="0"/>
                            <a:ea typeface="微软雅黑" pitchFamily="34" charset="-122"/>
                            <a:cs typeface="微软雅黑" pitchFamily="34" charset="-120"/>
                          </a:rPr>
                          <m:t>𝟐</m:t>
                        </m:r>
                      </m:sub>
                    </m:sSub>
                    <m:r>
                      <a:rPr lang="en-US" altLang="zh-CN" sz="2000" b="1" i="0" dirty="0" smtClean="0">
                        <a:solidFill>
                          <a:srgbClr val="00B050"/>
                        </a:solidFill>
                        <a:latin typeface="Cambria Math" panose="02040503050406030204" pitchFamily="18" charset="0"/>
                        <a:ea typeface="微软雅黑" pitchFamily="34" charset="-122"/>
                        <a:cs typeface="微软雅黑" pitchFamily="34" charset="-120"/>
                      </a:rPr>
                      <m:t>𝐎</m:t>
                    </m:r>
                  </m:oMath>
                </a14:m>
                <a:r>
                  <a:rPr lang="en-US" altLang="zh-CN" sz="100" b="1" i="0" kern="0" spc="-99900" dirty="0">
                    <a:solidFill>
                      <a:srgbClr val="FFFFFF"/>
                    </a:solidFill>
                    <a:latin typeface="微软雅黑" pitchFamily="34" charset="0"/>
                    <a:ea typeface="微软雅黑" pitchFamily="34" charset="-122"/>
                    <a:cs typeface="微软雅黑" pitchFamily="34" charset="-120"/>
                  </a:rPr>
                  <a:t> </a:t>
                </a:r>
                <a:endParaRPr lang="en-US" altLang="zh-CN" sz="100" dirty="0"/>
              </a:p>
            </p:txBody>
          </p:sp>
        </mc:Choice>
        <mc:Fallback xmlns="">
          <p:sp>
            <p:nvSpPr>
              <p:cNvPr id="3" name="QB_7_AN.30_1#94e014137.blank?vopoq=1&amp;pid=eed4be7e3&amp;color=0,0,0&amp;vpa=10&amp;vtp=1&amp;bbb=1&amp;rh=26.38504"/>
              <p:cNvSpPr>
                <a:spLocks noRot="1" noChangeAspect="1" noMove="1" noResize="1" noEditPoints="1" noAdjustHandles="1" noChangeArrowheads="1" noChangeShapeType="1" noTextEdit="1"/>
              </p:cNvSpPr>
              <p:nvPr/>
            </p:nvSpPr>
            <p:spPr>
              <a:xfrm>
                <a:off x="6943789" y="970920"/>
                <a:ext cx="3941445" cy="333566"/>
              </a:xfrm>
              <a:prstGeom prst="rect">
                <a:avLst/>
              </a:prstGeom>
              <a:blipFill>
                <a:blip r:embed="rId3"/>
                <a:stretch>
                  <a:fillRect l="-618" r="-618" b="-21818"/>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4" name="QB_7_AS.31_1#94e014137?vopoq=1&amp;pid=eed4be7e3&amp;color=0,0,0&amp;vtp=1&amp;bbb=1&amp;hb=1"/>
              <p:cNvSpPr/>
              <p:nvPr/>
            </p:nvSpPr>
            <p:spPr>
              <a:xfrm>
                <a:off x="722376" y="1367478"/>
                <a:ext cx="10753344" cy="946341"/>
              </a:xfrm>
              <a:prstGeom prst="rect">
                <a:avLst/>
              </a:prstGeom>
              <a:noFill/>
              <a:ln/>
            </p:spPr>
            <p:txBody>
              <a:bodyPr wrap="none" lIns="0" tIns="0" rIns="0" bIns="0" rtlCol="0" anchor="t"/>
              <a:lstStyle/>
              <a:p>
                <a:pPr algn="l" latinLnBrk="1">
                  <a:lnSpc>
                    <a:spcPts val="40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铁锈的主要成分为</a:t>
                </a:r>
                <a14:m>
                  <m:oMath xmlns:m="http://schemas.openxmlformats.org/officeDocument/2006/math">
                    <m:sSub>
                      <m:sSubPr>
                        <m:ctrlPr>
                          <a:rPr lang="en-US" altLang="zh-CN" sz="2000" b="0" i="1" dirty="0" smtClean="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Fe</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sSub>
                      <m:sSubPr>
                        <m:ctrlPr>
                          <a:rPr lang="en-US" altLang="zh-CN" sz="2000" b="0" i="1" dirty="0" smtClean="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，盐酸与铁锈反应的化学方程式为</a:t>
                </a:r>
              </a:p>
              <a:p>
                <a:pPr latinLnBrk="1">
                  <a:lnSpc>
                    <a:spcPts val="3800"/>
                  </a:lnSpc>
                </a:pPr>
                <a14:m>
                  <m:oMath xmlns:m="http://schemas.openxmlformats.org/officeDocument/2006/math">
                    <m:sSub>
                      <m:sSubPr>
                        <m:ctrlPr>
                          <a:rPr lang="en-US" altLang="zh-CN" sz="2000" b="0" i="1" dirty="0" smtClean="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Fe</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sSub>
                      <m:sSubPr>
                        <m:ctrlPr>
                          <a:rPr lang="en-US" altLang="zh-CN" sz="2000" b="0" i="1" dirty="0" smtClean="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Sub>
                    <m: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+6</m:t>
                    </m:r>
                    <m:r>
                      <m:rPr>
                        <m:sty m:val="p"/>
                      </m:rP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HCl</m:t>
                    </m:r>
                    <m: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 </m:t>
                    </m:r>
                    <m:m>
                      <m:mPr>
                        <m:mcs>
                          <m:mc>
                            <m:mcPr>
                              <m:count m:val="1"/>
                              <m:mcJc m:val="center"/>
                            </m:mcPr>
                          </m:mc>
                        </m:mcs>
                        <m:ctrlPr>
                          <a:rPr lang="en-US" altLang="zh-CN" i="1" baseline="-30000" smtClean="0">
                            <a:solidFill>
                              <a:srgbClr val="000000"/>
                            </a:solidFill>
                            <a:latin typeface="Cambria Math" panose="02040503050406030204" pitchFamily="18" charset="0"/>
                          </a:rPr>
                        </m:ctrlPr>
                      </m:mPr>
                      <m:mr>
                        <m:e>
                          <m:bar>
                            <m:barPr>
                              <m:ctrlPr>
                                <a:rPr lang="en-US" altLang="zh-CN" sz="2000" b="0" i="1" baseline="-2000">
                                  <a:solidFill>
                                    <a:srgbClr val="000000"/>
                                  </a:solidFill>
                                  <a:latin typeface="Cambria Math" panose="02040503050406030204" pitchFamily="18" charset="0"/>
                                </a:rPr>
                              </m:ctrlPr>
                            </m:barPr>
                            <m:e>
                              <m:bar>
                                <m:barPr>
                                  <m:ctrlPr>
                                    <a:rPr lang="en-US" altLang="zh-CN" sz="2000" b="0" i="1" baseline="-8000">
                                      <a:solidFill>
                                        <a:srgbClr val="000000"/>
                                      </a:solidFill>
                                      <a:latin typeface="Cambria Math" panose="02040503050406030204" pitchFamily="18" charset="0"/>
                                    </a:rPr>
                                  </m:ctrlPr>
                                </m:barPr>
                                <m:e>
                                  <m:r>
                                    <a:rPr lang="en-US" altLang="zh-CN" sz="2000" b="0" baseline="-12000">
                                      <a:solidFill>
                                        <a:srgbClr val="000000"/>
                                      </a:solidFill>
                                      <a:latin typeface="Cambria Math" panose="02040503050406030204" pitchFamily="18" charset="0"/>
                                    </a:rPr>
                                    <m:t>         </m:t>
                                  </m:r>
                                </m:e>
                              </m:bar>
                            </m:e>
                          </m:bar>
                        </m:e>
                      </m:mr>
                      <m:m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e>
                      </m:mr>
                    </m:m>
                    <m: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  2</m:t>
                    </m:r>
                    <m:sSub>
                      <m:sSubPr>
                        <m:ctrlPr>
                          <a:rPr lang="en-US" altLang="zh-CN" sz="2000" b="0" i="1" dirty="0" smtClean="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FeCl</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Sub>
                    <m: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+3</m:t>
                    </m:r>
                    <m:sSub>
                      <m:sSubPr>
                        <m:ctrlPr>
                          <a:rPr lang="en-US" altLang="zh-CN" sz="2000" b="0" i="1" dirty="0" smtClean="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H</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r>
                      <m:rPr>
                        <m:sty m:val="p"/>
                      </m:rP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O</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200" dirty="0">
                  <a:solidFill>
                    <a:srgbClr val="000000"/>
                  </a:solidFill>
                </a:endParaRPr>
              </a:p>
            </p:txBody>
          </p:sp>
        </mc:Choice>
        <mc:Fallback xmlns="">
          <p:sp>
            <p:nvSpPr>
              <p:cNvPr id="4" name="QB_7_AS.31_1#94e014137?vopoq=1&amp;pid=eed4be7e3&amp;color=0,0,0&amp;vtp=1&amp;bbb=1&amp;hb=1"/>
              <p:cNvSpPr>
                <a:spLocks noRot="1" noChangeAspect="1" noMove="1" noResize="1" noEditPoints="1" noAdjustHandles="1" noChangeArrowheads="1" noChangeShapeType="1" noTextEdit="1"/>
              </p:cNvSpPr>
              <p:nvPr/>
            </p:nvSpPr>
            <p:spPr>
              <a:xfrm>
                <a:off x="722376" y="1367478"/>
                <a:ext cx="10753344" cy="946341"/>
              </a:xfrm>
              <a:prstGeom prst="rect">
                <a:avLst/>
              </a:prstGeom>
              <a:blipFill>
                <a:blip r:embed="rId4"/>
                <a:stretch>
                  <a:fillRect l="-1587" b="-14744"/>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fade">
                                      <p:cBhvr>
                                        <p:cTn id="21" dur="500"/>
                                        <p:tgtEl>
                                          <p:spTgt spid="4">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42.xml><?xml version="1.0" encoding="utf-8"?>
<p:sld xmlns:a="http://schemas.openxmlformats.org/drawingml/2006/main" xmlns:r="http://schemas.openxmlformats.org/officeDocument/2006/relationships" xmlns:p="http://schemas.openxmlformats.org/presentationml/2006/main">
  <p:cSld name="Slide 38&amp;si=38">
    <p:spTree>
      <p:nvGrpSpPr>
        <p:cNvPr id="1" name=""/>
        <p:cNvGrpSpPr/>
        <p:nvPr/>
      </p:nvGrpSpPr>
      <p:grpSpPr>
        <a:xfrm>
          <a:off x="0" y="0"/>
          <a:ext cx="0" cy="0"/>
          <a:chOff x="0" y="0"/>
          <a:chExt cx="0" cy="0"/>
        </a:xfrm>
      </p:grpSpPr>
      <p:sp>
        <p:nvSpPr>
          <p:cNvPr id="2" name="P_7_BD#aec495193?pid=eed4be7e3&amp;color=0,0,0&amp;vtp=1&amp;bt=1&amp;bbb=1"/>
          <p:cNvSpPr/>
          <p:nvPr/>
        </p:nvSpPr>
        <p:spPr>
          <a:xfrm>
            <a:off x="722376" y="972000"/>
            <a:ext cx="10753344" cy="8431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Ⅱ.金属在生产、</a:t>
            </a:r>
            <a:r>
              <a:rPr lang="en-US" altLang="zh-CN" sz="2000" b="0" i="0">
                <a:solidFill>
                  <a:srgbClr val="000000"/>
                </a:solidFill>
                <a:latin typeface="微软雅黑" pitchFamily="34" charset="0"/>
                <a:ea typeface="微软雅黑" pitchFamily="34" charset="-122"/>
                <a:cs typeface="微软雅黑" pitchFamily="34" charset="-120"/>
              </a:rPr>
              <a:t>生活和社会发展中的应用较为广泛。</a:t>
            </a:r>
          </a:p>
          <a:p>
            <a:pPr marL="0" marR="0" lvl="0" indent="0" defTabSz="914400" rtl="0" eaLnBrk="1" fontAlgn="auto" latinLnBrk="1" hangingPunct="1">
              <a:lnSpc>
                <a:spcPts val="34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微软雅黑" pitchFamily="34" charset="0"/>
                <a:ea typeface="微软雅黑" pitchFamily="34" charset="-122"/>
                <a:cs typeface="微软雅黑" pitchFamily="34" charset="-120"/>
              </a:rPr>
              <a:t>(3)铝块能制成铝箔是利用了铝的</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______</a:t>
            </a:r>
            <a:r>
              <a:rPr kumimoji="0" lang="en-US" altLang="zh-CN" sz="2000" b="0" i="0" u="none" strike="noStrike" kern="1200" cap="none" spc="0" normalizeH="0" baseline="0" noProof="0">
                <a:ln>
                  <a:noFill/>
                </a:ln>
                <a:solidFill>
                  <a:srgbClr val="000000"/>
                </a:solidFill>
                <a:effectLst/>
                <a:uLnTx/>
                <a:uFillTx/>
                <a:latin typeface="微软雅黑" pitchFamily="34" charset="0"/>
                <a:ea typeface="微软雅黑" pitchFamily="34" charset="-122"/>
                <a:cs typeface="微软雅黑" pitchFamily="34" charset="-120"/>
              </a:rPr>
              <a:t>性。</a:t>
            </a:r>
            <a:endParaRPr lang="en-US" altLang="zh-CN" sz="2000" dirty="0"/>
          </a:p>
        </p:txBody>
      </p:sp>
      <p:sp>
        <p:nvSpPr>
          <p:cNvPr id="4" name="QB_7_AN.33_1#aec495193.blank?vopoq=1&amp;pid=eed4be7e3&amp;color=0,0,0&amp;vpa=11&amp;vtp=1&amp;bbb=1"/>
          <p:cNvSpPr/>
          <p:nvPr/>
        </p:nvSpPr>
        <p:spPr>
          <a:xfrm>
            <a:off x="4351401" y="1372050"/>
            <a:ext cx="692150" cy="399034"/>
          </a:xfrm>
          <a:prstGeom prst="rect">
            <a:avLst/>
          </a:prstGeom>
          <a:noFill/>
          <a:ln/>
        </p:spPr>
        <p:txBody>
          <a:bodyPr wrap="none" lIns="0" tIns="0" rIns="0" bIns="0" rtlCol="0" anchor="t"/>
          <a:lstStyle/>
          <a:p>
            <a:pPr algn="ctr" latinLnBrk="1">
              <a:lnSpc>
                <a:spcPts val="3500"/>
              </a:lnSpc>
            </a:pPr>
            <a:r>
              <a:rPr lang="en-US" altLang="zh-CN" sz="2000" b="1" i="0" dirty="0">
                <a:solidFill>
                  <a:srgbClr val="00B050"/>
                </a:solidFill>
                <a:latin typeface="微软雅黑" pitchFamily="34" charset="0"/>
                <a:ea typeface="微软雅黑" pitchFamily="34" charset="-122"/>
                <a:cs typeface="微软雅黑" pitchFamily="34" charset="-120"/>
              </a:rPr>
              <a:t>延展</a:t>
            </a:r>
            <a:endParaRPr lang="en-US" altLang="zh-CN" sz="2000" dirty="0"/>
          </a:p>
        </p:txBody>
      </p:sp>
      <p:sp>
        <p:nvSpPr>
          <p:cNvPr id="5" name="QB_7_AS.34_1#a7cb5a11a?vopoq=1&amp;pid=eed4be7e3&amp;color=0,0,0&amp;vtp=1&amp;bbb=1"/>
          <p:cNvSpPr/>
          <p:nvPr/>
        </p:nvSpPr>
        <p:spPr>
          <a:xfrm>
            <a:off x="722376" y="1860175"/>
            <a:ext cx="10753344" cy="425260"/>
          </a:xfrm>
          <a:prstGeom prst="rect">
            <a:avLst/>
          </a:prstGeom>
          <a:noFill/>
          <a:ln/>
        </p:spPr>
        <p:txBody>
          <a:bodyPr wrap="none" lIns="0" tIns="0" rIns="0" bIns="0" rtlCol="0" anchor="t"/>
          <a:lstStyle/>
          <a:p>
            <a:pPr algn="l" latinLnBrk="1">
              <a:lnSpc>
                <a:spcPts val="38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铝块制成铝箔增大了铝的表面积，即利用了铝的延展性。</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5" grpId="0" build="p" animBg="1"/>
    </p:bldLst>
  </p:timing>
</p:sld>
</file>

<file path=ppt/slides/slide43.xml><?xml version="1.0" encoding="utf-8"?>
<p:sld xmlns:a="http://schemas.openxmlformats.org/drawingml/2006/main" xmlns:r="http://schemas.openxmlformats.org/officeDocument/2006/relationships" xmlns:p="http://schemas.openxmlformats.org/presentationml/2006/main">
  <p:cSld name="Slide 39&amp;si=39">
    <p:spTree>
      <p:nvGrpSpPr>
        <p:cNvPr id="1" name=""/>
        <p:cNvGrpSpPr/>
        <p:nvPr/>
      </p:nvGrpSpPr>
      <p:grpSpPr>
        <a:xfrm>
          <a:off x="0" y="0"/>
          <a:ext cx="0" cy="0"/>
          <a:chOff x="0" y="0"/>
          <a:chExt cx="0" cy="0"/>
        </a:xfrm>
      </p:grpSpPr>
      <p:sp>
        <p:nvSpPr>
          <p:cNvPr id="2" name="QO_7_BD.35_1#30e079054?vopoq=1&amp;pid=eed4be7e3&amp;color=0,0,0&amp;vtp=1&amp;bt=1&amp;bbb=1"/>
          <p:cNvSpPr/>
          <p:nvPr/>
        </p:nvSpPr>
        <p:spPr>
          <a:xfrm>
            <a:off x="722376" y="972000"/>
            <a:ext cx="10753344" cy="399034"/>
          </a:xfrm>
          <a:prstGeom prst="rect">
            <a:avLst/>
          </a:prstGeom>
          <a:noFill/>
          <a:ln/>
        </p:spPr>
        <p:txBody>
          <a:bodyPr wrap="none" lIns="0" tIns="0" rIns="0" bIns="0" rtlCol="0" anchor="t"/>
          <a:lstStyle/>
          <a:p>
            <a:pPr algn="l" latinLnBrk="1">
              <a:lnSpc>
                <a:spcPts val="3500"/>
              </a:lnSpc>
            </a:pPr>
            <a:r>
              <a:rPr lang="en-US" altLang="zh-CN" sz="2000" b="0" i="0" dirty="0">
                <a:solidFill>
                  <a:srgbClr val="000000"/>
                </a:solidFill>
                <a:latin typeface="微软雅黑" pitchFamily="34" charset="0"/>
                <a:ea typeface="微软雅黑" pitchFamily="34" charset="-122"/>
                <a:cs typeface="微软雅黑" pitchFamily="34" charset="-120"/>
              </a:rPr>
              <a:t>(4)对钢铁制品进行“发蓝”处理，使其表面生成一层致密的氧化膜，能有效防止钢铁锈蚀。</a:t>
            </a:r>
            <a:endParaRPr lang="en-US" altLang="zh-CN" sz="2000" dirty="0"/>
          </a:p>
        </p:txBody>
      </p:sp>
      <p:sp>
        <p:nvSpPr>
          <p:cNvPr id="3" name="QB_8_BD.36_1#f723c17bc?vopoq=1&amp;pid=30e079054&amp;color=0,0,0&amp;vtp=1&amp;bbb=1"/>
          <p:cNvSpPr/>
          <p:nvPr/>
        </p:nvSpPr>
        <p:spPr>
          <a:xfrm>
            <a:off x="722376" y="1419548"/>
            <a:ext cx="10753344" cy="385953"/>
          </a:xfrm>
          <a:prstGeom prst="rect">
            <a:avLst/>
          </a:prstGeom>
          <a:noFill/>
          <a:ln/>
        </p:spPr>
        <p:txBody>
          <a:bodyPr wrap="none" lIns="0" tIns="0" rIns="0" bIns="0" rtlCol="0" anchor="t"/>
          <a:lstStyle/>
          <a:p>
            <a:pPr algn="l" latinLnBrk="1">
              <a:lnSpc>
                <a:spcPts val="3400"/>
              </a:lnSpc>
            </a:pPr>
            <a:r>
              <a:rPr lang="en-US" altLang="zh-CN" sz="2000" b="0" i="0" dirty="0">
                <a:solidFill>
                  <a:srgbClr val="000000"/>
                </a:solidFill>
                <a:latin typeface="微软雅黑" pitchFamily="34" charset="0"/>
                <a:ea typeface="微软雅黑" pitchFamily="34" charset="-122"/>
                <a:cs typeface="微软雅黑" pitchFamily="34" charset="-120"/>
              </a:rPr>
              <a:t>①“发蓝</a:t>
            </a:r>
            <a:r>
              <a:rPr lang="en-US" altLang="zh-CN" sz="2000" b="0" i="0">
                <a:solidFill>
                  <a:srgbClr val="000000"/>
                </a:solidFill>
                <a:latin typeface="微软雅黑" pitchFamily="34" charset="0"/>
                <a:ea typeface="微软雅黑" pitchFamily="34" charset="-122"/>
                <a:cs typeface="微软雅黑" pitchFamily="34" charset="-120"/>
              </a:rPr>
              <a:t>”过程属于</a:t>
            </a:r>
            <a:r>
              <a:rPr lang="en-US" altLang="zh-CN" sz="2000" i="0">
                <a:solidFill>
                  <a:srgbClr val="000000"/>
                </a:solidFill>
                <a:latin typeface="SimSun" pitchFamily="34" charset="0"/>
                <a:ea typeface="SimSun" pitchFamily="34" charset="-122"/>
                <a:cs typeface="SimSun" pitchFamily="34" charset="-120"/>
              </a:rPr>
              <a:t>______</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填“物理”或“化学”)变化。</a:t>
            </a:r>
            <a:endParaRPr lang="en-US" altLang="zh-CN" sz="2000" dirty="0"/>
          </a:p>
        </p:txBody>
      </p:sp>
      <p:sp>
        <p:nvSpPr>
          <p:cNvPr id="4" name="QB_8_AN.37_1#f723c17bc.blank?vopoq=1&amp;pid=30e079054&amp;color=0,0,0&amp;vpa=12&amp;vtp=1&amp;bbb=1"/>
          <p:cNvSpPr/>
          <p:nvPr/>
        </p:nvSpPr>
        <p:spPr>
          <a:xfrm>
            <a:off x="3017901" y="1362398"/>
            <a:ext cx="692150" cy="399034"/>
          </a:xfrm>
          <a:prstGeom prst="rect">
            <a:avLst/>
          </a:prstGeom>
          <a:noFill/>
          <a:ln/>
        </p:spPr>
        <p:txBody>
          <a:bodyPr wrap="none" lIns="0" tIns="0" rIns="0" bIns="0" rtlCol="0" anchor="t"/>
          <a:lstStyle/>
          <a:p>
            <a:pPr algn="ctr" latinLnBrk="1">
              <a:lnSpc>
                <a:spcPts val="3500"/>
              </a:lnSpc>
            </a:pPr>
            <a:r>
              <a:rPr lang="en-US" altLang="zh-CN" sz="2000" b="1" i="0" dirty="0">
                <a:solidFill>
                  <a:srgbClr val="00B050"/>
                </a:solidFill>
                <a:latin typeface="微软雅黑" pitchFamily="34" charset="0"/>
                <a:ea typeface="微软雅黑" pitchFamily="34" charset="-122"/>
                <a:cs typeface="微软雅黑" pitchFamily="34" charset="-120"/>
              </a:rPr>
              <a:t>化学</a:t>
            </a:r>
            <a:endParaRPr lang="en-US" altLang="zh-CN" sz="2000" dirty="0"/>
          </a:p>
        </p:txBody>
      </p:sp>
      <p:sp>
        <p:nvSpPr>
          <p:cNvPr id="5" name="QB_8_AS.38_1#f723c17bc?vopoq=1&amp;pid=30e079054&amp;color=0,0,0&amp;vtp=1&amp;bbb=1"/>
          <p:cNvSpPr/>
          <p:nvPr/>
        </p:nvSpPr>
        <p:spPr>
          <a:xfrm>
            <a:off x="722376" y="1846586"/>
            <a:ext cx="10753344" cy="425260"/>
          </a:xfrm>
          <a:prstGeom prst="rect">
            <a:avLst/>
          </a:prstGeom>
          <a:noFill/>
          <a:ln/>
        </p:spPr>
        <p:txBody>
          <a:bodyPr wrap="none" lIns="0" tIns="0" rIns="0" bIns="0" rtlCol="0" anchor="t"/>
          <a:lstStyle/>
          <a:p>
            <a:pPr algn="l" latinLnBrk="1">
              <a:lnSpc>
                <a:spcPts val="38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“发蓝”是使钢铁制品表面生成一层致密的氧化膜，有新物质生成，属于化学变化。</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5" grpId="0" build="p" animBg="1"/>
    </p:bldLst>
  </p:timing>
</p:sld>
</file>

<file path=ppt/slides/slide44.xml><?xml version="1.0" encoding="utf-8"?>
<p:sld xmlns:a="http://schemas.openxmlformats.org/drawingml/2006/main" xmlns:r="http://schemas.openxmlformats.org/officeDocument/2006/relationships" xmlns:p="http://schemas.openxmlformats.org/presentationml/2006/main">
  <p:cSld name="Slide 40&amp;si=40">
    <p:spTree>
      <p:nvGrpSpPr>
        <p:cNvPr id="1" name=""/>
        <p:cNvGrpSpPr/>
        <p:nvPr/>
      </p:nvGrpSpPr>
      <p:grpSpPr>
        <a:xfrm>
          <a:off x="0" y="0"/>
          <a:ext cx="0" cy="0"/>
          <a:chOff x="0" y="0"/>
          <a:chExt cx="0" cy="0"/>
        </a:xfrm>
      </p:grpSpPr>
      <p:sp>
        <p:nvSpPr>
          <p:cNvPr id="2" name="QB_8_BD.39_1#7605107c4?vopoq=1&amp;pid=30e079054&amp;color=0,0,0&amp;vtp=1&amp;bt=1&amp;bbb=1"/>
          <p:cNvSpPr/>
          <p:nvPr/>
        </p:nvSpPr>
        <p:spPr>
          <a:xfrm>
            <a:off x="722376" y="1010100"/>
            <a:ext cx="10753344" cy="385953"/>
          </a:xfrm>
          <a:prstGeom prst="rect">
            <a:avLst/>
          </a:prstGeom>
          <a:noFill/>
          <a:ln/>
        </p:spPr>
        <p:txBody>
          <a:bodyPr wrap="none" lIns="0" tIns="0" rIns="0" bIns="0" rtlCol="0" anchor="t"/>
          <a:lstStyle/>
          <a:p>
            <a:pPr algn="l" latinLnBrk="1">
              <a:lnSpc>
                <a:spcPts val="3400"/>
              </a:lnSpc>
            </a:pPr>
            <a:r>
              <a:rPr lang="en-US" altLang="zh-CN" sz="2000" b="0" i="0" dirty="0">
                <a:solidFill>
                  <a:srgbClr val="000000"/>
                </a:solidFill>
                <a:latin typeface="微软雅黑" pitchFamily="34" charset="0"/>
                <a:ea typeface="微软雅黑" pitchFamily="34" charset="-122"/>
                <a:cs typeface="微软雅黑" pitchFamily="34" charset="-120"/>
              </a:rPr>
              <a:t>②“发蓝</a:t>
            </a:r>
            <a:r>
              <a:rPr lang="en-US" altLang="zh-CN" sz="2000" b="0" i="0">
                <a:solidFill>
                  <a:srgbClr val="000000"/>
                </a:solidFill>
                <a:latin typeface="微软雅黑" pitchFamily="34" charset="0"/>
                <a:ea typeface="微软雅黑" pitchFamily="34" charset="-122"/>
                <a:cs typeface="微软雅黑" pitchFamily="34" charset="-120"/>
              </a:rPr>
              <a:t>”能防止钢铁锈蚀的原因是</a:t>
            </a:r>
            <a:r>
              <a:rPr lang="en-US" altLang="zh-CN" sz="2000" i="0">
                <a:solidFill>
                  <a:srgbClr val="000000"/>
                </a:solidFill>
                <a:latin typeface="SimSun" pitchFamily="34" charset="0"/>
                <a:ea typeface="SimSun" pitchFamily="34" charset="-122"/>
                <a:cs typeface="SimSun" pitchFamily="34" charset="-120"/>
              </a:rPr>
              <a:t>______________</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B_8_AN.40_1#7605107c4.blank?vopoq=1&amp;pid=30e079054&amp;color=0,0,0&amp;vpa=13&amp;vtp=1&amp;bbb=1"/>
          <p:cNvSpPr/>
          <p:nvPr/>
        </p:nvSpPr>
        <p:spPr>
          <a:xfrm>
            <a:off x="4795901" y="952950"/>
            <a:ext cx="1708150" cy="399034"/>
          </a:xfrm>
          <a:prstGeom prst="rect">
            <a:avLst/>
          </a:prstGeom>
          <a:noFill/>
          <a:ln/>
        </p:spPr>
        <p:txBody>
          <a:bodyPr wrap="none" lIns="0" tIns="0" rIns="0" bIns="0" rtlCol="0" anchor="t"/>
          <a:lstStyle/>
          <a:p>
            <a:pPr algn="ctr" latinLnBrk="1">
              <a:lnSpc>
                <a:spcPts val="3500"/>
              </a:lnSpc>
            </a:pPr>
            <a:r>
              <a:rPr lang="en-US" altLang="zh-CN" sz="2000" b="1" i="0" dirty="0">
                <a:solidFill>
                  <a:srgbClr val="00B050"/>
                </a:solidFill>
                <a:latin typeface="微软雅黑" pitchFamily="34" charset="0"/>
                <a:ea typeface="微软雅黑" pitchFamily="34" charset="-122"/>
                <a:cs typeface="微软雅黑" pitchFamily="34" charset="-120"/>
              </a:rPr>
              <a:t>隔绝氧气和水</a:t>
            </a:r>
            <a:endParaRPr lang="en-US" altLang="zh-CN" sz="2000" dirty="0"/>
          </a:p>
        </p:txBody>
      </p:sp>
      <mc:AlternateContent xmlns:mc="http://schemas.openxmlformats.org/markup-compatibility/2006" xmlns:a14="http://schemas.microsoft.com/office/drawing/2010/main">
        <mc:Choice Requires="a14">
          <p:sp>
            <p:nvSpPr>
              <p:cNvPr id="4" name="QB_8_AS.41_1#7605107c4?vopoq=1&amp;pid=30e079054&amp;color=0,0,0&amp;vtp=1&amp;bbb=1&amp;hb=1"/>
              <p:cNvSpPr/>
              <p:nvPr/>
            </p:nvSpPr>
            <p:spPr>
              <a:xfrm>
                <a:off x="722376" y="1405577"/>
                <a:ext cx="10753344" cy="907034"/>
              </a:xfrm>
              <a:prstGeom prst="rect">
                <a:avLst/>
              </a:prstGeom>
              <a:noFill/>
              <a:ln/>
            </p:spPr>
            <p:txBody>
              <a:bodyPr wrap="none" lIns="0" tIns="0" rIns="0" bIns="0" rtlCol="0" anchor="t"/>
              <a:lstStyle/>
              <a:p>
                <a:pPr algn="l" latinLnBrk="1">
                  <a:lnSpc>
                    <a:spcPts val="40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铁生锈是铁与空气中的</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2000" b="0" i="0" dirty="0">
                    <a:solidFill>
                      <a:srgbClr val="000000"/>
                    </a:solidFill>
                    <a:latin typeface="微软雅黑" pitchFamily="34" charset="0"/>
                    <a:ea typeface="微软雅黑" pitchFamily="34" charset="-122"/>
                    <a:cs typeface="微软雅黑" pitchFamily="34" charset="-120"/>
                  </a:rPr>
                  <a:t>和</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H</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共同作用的结果，“发蓝</a:t>
                </a:r>
                <a:r>
                  <a:rPr lang="en-US" altLang="zh-CN" sz="2000" b="0" i="0">
                    <a:solidFill>
                      <a:srgbClr val="000000"/>
                    </a:solidFill>
                    <a:latin typeface="微软雅黑" pitchFamily="34" charset="0"/>
                    <a:ea typeface="微软雅黑" pitchFamily="34" charset="-122"/>
                    <a:cs typeface="微软雅黑" pitchFamily="34" charset="-120"/>
                  </a:rPr>
                  <a:t>”即表面形成了一层致密的氧化</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膜</a:t>
                </a:r>
                <a:r>
                  <a:rPr lang="en-US" altLang="zh-CN" sz="2000" b="0" i="0" dirty="0">
                    <a:solidFill>
                      <a:srgbClr val="000000"/>
                    </a:solidFill>
                    <a:latin typeface="微软雅黑" pitchFamily="34" charset="0"/>
                    <a:ea typeface="微软雅黑" pitchFamily="34" charset="-122"/>
                    <a:cs typeface="微软雅黑" pitchFamily="34" charset="-120"/>
                  </a:rPr>
                  <a:t>，能防止钢铁锈蚀的原因是隔绝了</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2000" b="0" i="0" dirty="0">
                    <a:solidFill>
                      <a:srgbClr val="000000"/>
                    </a:solidFill>
                    <a:latin typeface="微软雅黑" pitchFamily="34" charset="0"/>
                    <a:ea typeface="微软雅黑" pitchFamily="34" charset="-122"/>
                    <a:cs typeface="微软雅黑" pitchFamily="34" charset="-120"/>
                  </a:rPr>
                  <a:t>和</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H</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200" dirty="0"/>
              </a:p>
            </p:txBody>
          </p:sp>
        </mc:Choice>
        <mc:Fallback xmlns="">
          <p:sp>
            <p:nvSpPr>
              <p:cNvPr id="4" name="QB_8_AS.41_1#7605107c4?vopoq=1&amp;pid=30e079054&amp;color=0,0,0&amp;vtp=1&amp;bbb=1&amp;hb=1"/>
              <p:cNvSpPr>
                <a:spLocks noRot="1" noChangeAspect="1" noMove="1" noResize="1" noEditPoints="1" noAdjustHandles="1" noChangeArrowheads="1" noChangeShapeType="1" noTextEdit="1"/>
              </p:cNvSpPr>
              <p:nvPr/>
            </p:nvSpPr>
            <p:spPr>
              <a:xfrm>
                <a:off x="722376" y="1405577"/>
                <a:ext cx="10753344" cy="907034"/>
              </a:xfrm>
              <a:prstGeom prst="rect">
                <a:avLst/>
              </a:prstGeom>
              <a:blipFill>
                <a:blip r:embed="rId3"/>
                <a:stretch>
                  <a:fillRect l="-1587" r="-57" b="-16892"/>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fade">
                                      <p:cBhvr>
                                        <p:cTn id="21" dur="500"/>
                                        <p:tgtEl>
                                          <p:spTgt spid="4">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45.xml><?xml version="1.0" encoding="utf-8"?>
<p:sld xmlns:a="http://schemas.openxmlformats.org/drawingml/2006/main" xmlns:r="http://schemas.openxmlformats.org/officeDocument/2006/relationships" xmlns:p="http://schemas.openxmlformats.org/presentationml/2006/main">
  <p:cSld name="Slide 41&amp;si=41">
    <p:spTree>
      <p:nvGrpSpPr>
        <p:cNvPr id="1" name=""/>
        <p:cNvGrpSpPr/>
        <p:nvPr/>
      </p:nvGrpSpPr>
      <p:grpSpPr>
        <a:xfrm>
          <a:off x="0" y="0"/>
          <a:ext cx="0" cy="0"/>
          <a:chOff x="0" y="0"/>
          <a:chExt cx="0" cy="0"/>
        </a:xfrm>
      </p:grpSpPr>
      <p:sp>
        <p:nvSpPr>
          <p:cNvPr id="2" name="QB_7_BD.42_1#80fe75075?vopoq=1&amp;pid=eed4be7e3&amp;color=0,0,0&amp;vtp=1&amp;bt=1&amp;bbb=1&amp;hb=1"/>
          <p:cNvSpPr/>
          <p:nvPr/>
        </p:nvSpPr>
        <p:spPr>
          <a:xfrm>
            <a:off x="722376" y="972000"/>
            <a:ext cx="10753344" cy="8431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(5)早在春秋战国时期，我国就开始生产和使用铁器</a:t>
            </a:r>
            <a:r>
              <a:rPr lang="en-US" altLang="zh-CN" sz="2000" b="0" i="0">
                <a:solidFill>
                  <a:srgbClr val="000000"/>
                </a:solidFill>
                <a:latin typeface="微软雅黑" pitchFamily="34" charset="0"/>
                <a:ea typeface="微软雅黑" pitchFamily="34" charset="-122"/>
                <a:cs typeface="微软雅黑" pitchFamily="34" charset="-120"/>
              </a:rPr>
              <a:t>。用磁铁矿炼铁的原理是利用一氧化碳与四氧</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化三铁反应</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请写出该反应的化学方程式：</a:t>
            </a:r>
            <a:r>
              <a:rPr lang="en-US" altLang="zh-CN" sz="2000" i="0">
                <a:solidFill>
                  <a:srgbClr val="000000"/>
                </a:solidFill>
                <a:latin typeface="SimSun" pitchFamily="34" charset="0"/>
                <a:ea typeface="SimSun" pitchFamily="34" charset="-122"/>
                <a:cs typeface="SimSun" pitchFamily="34" charset="-120"/>
              </a:rPr>
              <a:t>____________________________</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solidFill>
                <a:srgbClr val="000000"/>
              </a:solidFill>
            </a:endParaRPr>
          </a:p>
        </p:txBody>
      </p:sp>
      <mc:AlternateContent xmlns:mc="http://schemas.openxmlformats.org/markup-compatibility/2006" xmlns:a14="http://schemas.microsoft.com/office/drawing/2010/main">
        <mc:Choice Requires="a14">
          <p:sp>
            <p:nvSpPr>
              <p:cNvPr id="3" name="QB_7_AN.43_1#80fe75075.blank?vopoq=1&amp;pid=eed4be7e3&amp;color=0,0,0&amp;vpa=14&amp;vtp=1&amp;bbb=1&amp;rh=31.88"/>
              <p:cNvSpPr/>
              <p:nvPr/>
            </p:nvSpPr>
            <p:spPr>
              <a:xfrm>
                <a:off x="5597588" y="1405578"/>
                <a:ext cx="3472117" cy="404876"/>
              </a:xfrm>
              <a:prstGeom prst="rect">
                <a:avLst/>
              </a:prstGeom>
              <a:noFill/>
              <a:ln/>
            </p:spPr>
            <p:txBody>
              <a:bodyPr wrap="none" lIns="0" tIns="0" rIns="0" bIns="0" rtlCol="0" anchor="t"/>
              <a:lstStyle/>
              <a:p>
                <a:pPr algn="ctr" latinLnBrk="1">
                  <a:lnSpc>
                    <a:spcPts val="3600"/>
                  </a:lnSpc>
                </a:pPr>
                <a14:m>
                  <m:oMath xmlns:m="http://schemas.openxmlformats.org/officeDocument/2006/math">
                    <m:sSub>
                      <m:sSubPr>
                        <m:ctrlPr>
                          <a:rPr lang="en-US" altLang="zh-CN" sz="2000" b="1" i="1" dirty="0" smtClean="0">
                            <a:solidFill>
                              <a:srgbClr val="00B050"/>
                            </a:solidFill>
                            <a:latin typeface="Cambria Math" panose="02040503050406030204" pitchFamily="18" charset="0"/>
                            <a:ea typeface="微软雅黑" pitchFamily="34" charset="-122"/>
                            <a:cs typeface="微软雅黑" pitchFamily="34" charset="-120"/>
                          </a:rPr>
                        </m:ctrlPr>
                      </m:sSubPr>
                      <m:e>
                        <m:r>
                          <a:rPr lang="en-US" altLang="zh-CN" sz="2000" b="1" i="0" dirty="0">
                            <a:solidFill>
                              <a:srgbClr val="00B050"/>
                            </a:solidFill>
                            <a:latin typeface="Cambria Math" panose="02040503050406030204" pitchFamily="18" charset="0"/>
                            <a:ea typeface="微软雅黑" pitchFamily="34" charset="-122"/>
                            <a:cs typeface="微软雅黑" pitchFamily="34" charset="-120"/>
                          </a:rPr>
                          <m:t>𝐅𝐞</m:t>
                        </m:r>
                      </m:e>
                      <m:sub>
                        <m:r>
                          <a:rPr lang="en-US" altLang="zh-CN" sz="2000" b="1" i="0" dirty="0">
                            <a:solidFill>
                              <a:srgbClr val="00B050"/>
                            </a:solidFill>
                            <a:latin typeface="Cambria Math" panose="02040503050406030204" pitchFamily="18" charset="0"/>
                            <a:ea typeface="微软雅黑" pitchFamily="34" charset="-122"/>
                            <a:cs typeface="微软雅黑" pitchFamily="34" charset="-120"/>
                          </a:rPr>
                          <m:t>𝟑</m:t>
                        </m:r>
                      </m:sub>
                    </m:sSub>
                    <m:sSub>
                      <m:sSubPr>
                        <m:ctrlPr>
                          <a:rPr lang="en-US" altLang="zh-CN" sz="2000" b="1" i="1" dirty="0" smtClean="0">
                            <a:solidFill>
                              <a:srgbClr val="00B050"/>
                            </a:solidFill>
                            <a:latin typeface="Cambria Math" panose="02040503050406030204" pitchFamily="18" charset="0"/>
                            <a:ea typeface="微软雅黑" pitchFamily="34" charset="-122"/>
                            <a:cs typeface="微软雅黑" pitchFamily="34" charset="-120"/>
                          </a:rPr>
                        </m:ctrlPr>
                      </m:sSubPr>
                      <m:e>
                        <m:r>
                          <a:rPr lang="en-US" altLang="zh-CN" sz="2000" b="1" i="0" dirty="0">
                            <a:solidFill>
                              <a:srgbClr val="00B050"/>
                            </a:solidFill>
                            <a:latin typeface="Cambria Math" panose="02040503050406030204" pitchFamily="18" charset="0"/>
                            <a:ea typeface="微软雅黑" pitchFamily="34" charset="-122"/>
                            <a:cs typeface="微软雅黑" pitchFamily="34" charset="-120"/>
                          </a:rPr>
                          <m:t>𝐎</m:t>
                        </m:r>
                      </m:e>
                      <m:sub>
                        <m:r>
                          <a:rPr lang="en-US" altLang="zh-CN" sz="2000" b="1" i="0" dirty="0">
                            <a:solidFill>
                              <a:srgbClr val="00B050"/>
                            </a:solidFill>
                            <a:latin typeface="Cambria Math" panose="02040503050406030204" pitchFamily="18" charset="0"/>
                            <a:ea typeface="微软雅黑" pitchFamily="34" charset="-122"/>
                            <a:cs typeface="微软雅黑" pitchFamily="34" charset="-120"/>
                          </a:rPr>
                          <m:t>𝟒</m:t>
                        </m:r>
                      </m:sub>
                    </m:sSub>
                    <m:r>
                      <a:rPr lang="en-US" altLang="zh-CN" sz="2000" b="1" i="0" dirty="0" smtClean="0">
                        <a:solidFill>
                          <a:srgbClr val="00B050"/>
                        </a:solidFill>
                        <a:latin typeface="Cambria Math" panose="02040503050406030204" pitchFamily="18" charset="0"/>
                        <a:ea typeface="微软雅黑" pitchFamily="34" charset="-122"/>
                        <a:cs typeface="微软雅黑" pitchFamily="34" charset="-120"/>
                      </a:rPr>
                      <m:t>+</m:t>
                    </m:r>
                    <m:r>
                      <a:rPr lang="en-US" altLang="zh-CN" sz="2000" b="1" i="0" dirty="0" smtClean="0">
                        <a:solidFill>
                          <a:srgbClr val="00B050"/>
                        </a:solidFill>
                        <a:latin typeface="Cambria Math" panose="02040503050406030204" pitchFamily="18" charset="0"/>
                        <a:ea typeface="微软雅黑" pitchFamily="34" charset="-122"/>
                        <a:cs typeface="微软雅黑" pitchFamily="34" charset="-120"/>
                      </a:rPr>
                      <m:t>𝟒𝐂𝐎</m:t>
                    </m:r>
                    <m:r>
                      <a:rPr lang="en-US" altLang="zh-CN" sz="2000" b="1" i="0" dirty="0" smtClean="0">
                        <a:solidFill>
                          <a:srgbClr val="00B050"/>
                        </a:solidFill>
                        <a:latin typeface="Cambria Math" panose="02040503050406030204" pitchFamily="18" charset="0"/>
                        <a:ea typeface="微软雅黑" pitchFamily="34" charset="-122"/>
                        <a:cs typeface="微软雅黑" pitchFamily="34" charset="-120"/>
                      </a:rPr>
                      <m:t> </m:t>
                    </m:r>
                    <m:m>
                      <m:mPr>
                        <m:mcs>
                          <m:mc>
                            <m:mcPr>
                              <m:count m:val="1"/>
                              <m:mcJc m:val="center"/>
                            </m:mcPr>
                          </m:mc>
                        </m:mcs>
                        <m:ctrlPr>
                          <a:rPr lang="en-US" altLang="zh-CN" i="1" baseline="30000" smtClean="0">
                            <a:solidFill>
                              <a:srgbClr val="00B050"/>
                            </a:solidFill>
                            <a:latin typeface="Cambria Math" panose="02040503050406030204" pitchFamily="18" charset="0"/>
                          </a:rPr>
                        </m:ctrlPr>
                      </m:mPr>
                      <m:mr>
                        <m:e>
                          <m:bar>
                            <m:barPr>
                              <m:ctrlPr>
                                <a:rPr lang="en-US" altLang="zh-CN" sz="2000" b="1" i="1" baseline="-2000">
                                  <a:solidFill>
                                    <a:srgbClr val="00B050"/>
                                  </a:solidFill>
                                  <a:latin typeface="Cambria Math" panose="02040503050406030204" pitchFamily="18" charset="0"/>
                                </a:rPr>
                              </m:ctrlPr>
                            </m:barPr>
                            <m:e>
                              <m:bar>
                                <m:barPr>
                                  <m:ctrlPr>
                                    <a:rPr lang="en-US" altLang="zh-CN" sz="2000" b="1" i="1" baseline="-8000">
                                      <a:solidFill>
                                        <a:srgbClr val="00B050"/>
                                      </a:solidFill>
                                      <a:latin typeface="Cambria Math" panose="02040503050406030204" pitchFamily="18" charset="0"/>
                                    </a:rPr>
                                  </m:ctrlPr>
                                </m:barPr>
                                <m:e>
                                  <m:r>
                                    <a:rPr lang="en-US" altLang="zh-CN" sz="2000" b="1" baseline="-2000">
                                      <a:solidFill>
                                        <a:srgbClr val="00B050"/>
                                      </a:solidFill>
                                      <a:latin typeface="Cambria Math" panose="02040503050406030204" pitchFamily="18" charset="0"/>
                                    </a:rPr>
                                    <m:t>高温</m:t>
                                  </m:r>
                                </m:e>
                              </m:bar>
                            </m:e>
                          </m:bar>
                        </m:e>
                      </m:mr>
                      <m:mr>
                        <m:e>
                          <m:r>
                            <a:rPr lang="en-US" altLang="zh-CN" sz="2000" b="1" i="0" dirty="0">
                              <a:solidFill>
                                <a:srgbClr val="00B050"/>
                              </a:solidFill>
                              <a:latin typeface="Cambria Math" panose="02040503050406030204" pitchFamily="18" charset="0"/>
                              <a:ea typeface="微软雅黑" pitchFamily="34" charset="-122"/>
                              <a:cs typeface="微软雅黑" pitchFamily="34" charset="-120"/>
                            </a:rPr>
                            <m:t> </m:t>
                          </m:r>
                        </m:e>
                      </m:mr>
                    </m:m>
                    <m:r>
                      <a:rPr lang="en-US" altLang="zh-CN" sz="2000" b="1" i="0" dirty="0" smtClean="0">
                        <a:solidFill>
                          <a:srgbClr val="00B050"/>
                        </a:solidFill>
                        <a:latin typeface="Cambria Math" panose="02040503050406030204" pitchFamily="18" charset="0"/>
                        <a:ea typeface="微软雅黑" pitchFamily="34" charset="-122"/>
                        <a:cs typeface="微软雅黑" pitchFamily="34" charset="-120"/>
                      </a:rPr>
                      <m:t>  </m:t>
                    </m:r>
                    <m:r>
                      <a:rPr lang="en-US" altLang="zh-CN" sz="2000" b="1" i="0" dirty="0" smtClean="0">
                        <a:solidFill>
                          <a:srgbClr val="00B050"/>
                        </a:solidFill>
                        <a:latin typeface="Cambria Math" panose="02040503050406030204" pitchFamily="18" charset="0"/>
                        <a:ea typeface="微软雅黑" pitchFamily="34" charset="-122"/>
                        <a:cs typeface="微软雅黑" pitchFamily="34" charset="-120"/>
                      </a:rPr>
                      <m:t>𝟑𝐅𝐞</m:t>
                    </m:r>
                    <m:r>
                      <a:rPr lang="en-US" altLang="zh-CN" sz="2000" b="1" i="0" dirty="0" smtClean="0">
                        <a:solidFill>
                          <a:srgbClr val="00B050"/>
                        </a:solidFill>
                        <a:latin typeface="Cambria Math" panose="02040503050406030204" pitchFamily="18" charset="0"/>
                        <a:ea typeface="微软雅黑" pitchFamily="34" charset="-122"/>
                        <a:cs typeface="微软雅黑" pitchFamily="34" charset="-120"/>
                      </a:rPr>
                      <m:t>+</m:t>
                    </m:r>
                    <m:r>
                      <a:rPr lang="en-US" altLang="zh-CN" sz="2000" b="1" i="0" dirty="0" smtClean="0">
                        <a:solidFill>
                          <a:srgbClr val="00B050"/>
                        </a:solidFill>
                        <a:latin typeface="Cambria Math" panose="02040503050406030204" pitchFamily="18" charset="0"/>
                        <a:ea typeface="微软雅黑" pitchFamily="34" charset="-122"/>
                        <a:cs typeface="微软雅黑" pitchFamily="34" charset="-120"/>
                      </a:rPr>
                      <m:t>𝟒</m:t>
                    </m:r>
                    <m:sSub>
                      <m:sSubPr>
                        <m:ctrlPr>
                          <a:rPr lang="en-US" altLang="zh-CN" sz="2000" b="1" i="1" dirty="0" smtClean="0">
                            <a:solidFill>
                              <a:srgbClr val="00B050"/>
                            </a:solidFill>
                            <a:latin typeface="Cambria Math" panose="02040503050406030204" pitchFamily="18" charset="0"/>
                            <a:ea typeface="微软雅黑" pitchFamily="34" charset="-122"/>
                            <a:cs typeface="微软雅黑" pitchFamily="34" charset="-120"/>
                          </a:rPr>
                        </m:ctrlPr>
                      </m:sSubPr>
                      <m:e>
                        <m:r>
                          <a:rPr lang="en-US" altLang="zh-CN" sz="2000" b="1" i="0" dirty="0">
                            <a:solidFill>
                              <a:srgbClr val="00B050"/>
                            </a:solidFill>
                            <a:latin typeface="Cambria Math" panose="02040503050406030204" pitchFamily="18" charset="0"/>
                            <a:ea typeface="微软雅黑" pitchFamily="34" charset="-122"/>
                            <a:cs typeface="微软雅黑" pitchFamily="34" charset="-120"/>
                          </a:rPr>
                          <m:t>𝐂𝐎</m:t>
                        </m:r>
                      </m:e>
                      <m:sub>
                        <m:r>
                          <a:rPr lang="en-US" altLang="zh-CN" sz="2000" b="1" i="0" dirty="0">
                            <a:solidFill>
                              <a:srgbClr val="00B050"/>
                            </a:solidFill>
                            <a:latin typeface="Cambria Math" panose="02040503050406030204" pitchFamily="18" charset="0"/>
                            <a:ea typeface="微软雅黑" pitchFamily="34" charset="-122"/>
                            <a:cs typeface="微软雅黑" pitchFamily="34" charset="-120"/>
                          </a:rPr>
                          <m:t>𝟐</m:t>
                        </m:r>
                      </m:sub>
                    </m:sSub>
                  </m:oMath>
                </a14:m>
                <a:r>
                  <a:rPr lang="en-US" altLang="zh-CN" sz="100" b="1" i="0" kern="0" spc="-99900" dirty="0">
                    <a:solidFill>
                      <a:srgbClr val="FFFFFF"/>
                    </a:solidFill>
                    <a:latin typeface="微软雅黑" pitchFamily="34" charset="0"/>
                    <a:ea typeface="微软雅黑" pitchFamily="34" charset="-122"/>
                    <a:cs typeface="微软雅黑" pitchFamily="34" charset="-120"/>
                  </a:rPr>
                  <a:t> </a:t>
                </a:r>
                <a:endParaRPr lang="en-US" altLang="zh-CN" sz="100" dirty="0"/>
              </a:p>
            </p:txBody>
          </p:sp>
        </mc:Choice>
        <mc:Fallback xmlns="">
          <p:sp>
            <p:nvSpPr>
              <p:cNvPr id="3" name="QB_7_AN.43_1#80fe75075.blank?vopoq=1&amp;pid=eed4be7e3&amp;color=0,0,0&amp;vpa=14&amp;vtp=1&amp;bbb=1&amp;rh=31.88"/>
              <p:cNvSpPr>
                <a:spLocks noRot="1" noChangeAspect="1" noMove="1" noResize="1" noEditPoints="1" noAdjustHandles="1" noChangeArrowheads="1" noChangeShapeType="1" noTextEdit="1"/>
              </p:cNvSpPr>
              <p:nvPr/>
            </p:nvSpPr>
            <p:spPr>
              <a:xfrm>
                <a:off x="5597588" y="1405578"/>
                <a:ext cx="3472117" cy="404876"/>
              </a:xfrm>
              <a:prstGeom prst="rect">
                <a:avLst/>
              </a:prstGeom>
              <a:blipFill>
                <a:blip r:embed="rId3"/>
                <a:stretch>
                  <a:fillRect t="-7576"/>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4" name="QB_7_AS.44_1#80fe75075?vopoq=1&amp;pid=eed4be7e3&amp;color=0,0,0&amp;vtp=1&amp;bbb=1&amp;hb=1"/>
              <p:cNvSpPr/>
              <p:nvPr/>
            </p:nvSpPr>
            <p:spPr>
              <a:xfrm>
                <a:off x="722376" y="1820614"/>
                <a:ext cx="10753344" cy="1016000"/>
              </a:xfrm>
              <a:prstGeom prst="rect">
                <a:avLst/>
              </a:prstGeom>
              <a:noFill/>
              <a:ln/>
            </p:spPr>
            <p:txBody>
              <a:bodyPr wrap="none" lIns="0" tIns="0" rIns="0" bIns="0" rtlCol="0" anchor="t"/>
              <a:lstStyle/>
              <a:p>
                <a:pPr algn="l" latinLnBrk="1">
                  <a:lnSpc>
                    <a:spcPts val="40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用磁铁矿炼铁的原理是利用</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CO</m:t>
                    </m:r>
                  </m:oMath>
                </a14:m>
                <a:r>
                  <a:rPr lang="en-US" altLang="zh-CN" sz="2000" b="0" i="0" dirty="0">
                    <a:solidFill>
                      <a:srgbClr val="000000"/>
                    </a:solidFill>
                    <a:latin typeface="微软雅黑" pitchFamily="34" charset="0"/>
                    <a:ea typeface="微软雅黑" pitchFamily="34" charset="-122"/>
                    <a:cs typeface="微软雅黑" pitchFamily="34" charset="-120"/>
                  </a:rPr>
                  <a:t>与</a:t>
                </a:r>
                <a14:m>
                  <m:oMath xmlns:m="http://schemas.openxmlformats.org/officeDocument/2006/math">
                    <m:sSub>
                      <m:sSubPr>
                        <m:ctrlPr>
                          <a:rPr lang="en-US" altLang="zh-CN" sz="2000" b="0" i="1" dirty="0" smtClean="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Fe</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Sub>
                    <m:sSub>
                      <m:sSubPr>
                        <m:ctrlPr>
                          <a:rPr lang="en-US" altLang="zh-CN" sz="2000" b="0" i="1" dirty="0" smtClean="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4</m:t>
                        </m:r>
                      </m:sub>
                    </m:sSub>
                  </m:oMath>
                </a14:m>
                <a:r>
                  <a:rPr lang="en-US" altLang="zh-CN" sz="2000" b="0" i="0" dirty="0">
                    <a:solidFill>
                      <a:srgbClr val="000000"/>
                    </a:solidFill>
                    <a:latin typeface="微软雅黑" pitchFamily="34" charset="0"/>
                    <a:ea typeface="微软雅黑" pitchFamily="34" charset="-122"/>
                    <a:cs typeface="微软雅黑" pitchFamily="34" charset="-120"/>
                  </a:rPr>
                  <a:t>在高温下发生氧化还原反应生成</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Fe</m:t>
                    </m:r>
                  </m:oMath>
                </a14:m>
                <a:r>
                  <a:rPr lang="en-US" altLang="zh-CN" sz="2000" b="0" i="0" dirty="0">
                    <a:solidFill>
                      <a:srgbClr val="000000"/>
                    </a:solidFill>
                    <a:latin typeface="微软雅黑" pitchFamily="34" charset="0"/>
                    <a:ea typeface="微软雅黑" pitchFamily="34" charset="-122"/>
                    <a:cs typeface="微软雅黑" pitchFamily="34" charset="-120"/>
                  </a:rPr>
                  <a:t>和</a:t>
                </a:r>
                <a14:m>
                  <m:oMath xmlns:m="http://schemas.openxmlformats.org/officeDocument/2006/math">
                    <m:sSub>
                      <m:sSubPr>
                        <m:ctrlPr>
                          <a:rPr lang="en-US" altLang="zh-CN" sz="2000" b="0" i="1" dirty="0" smtClean="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，根据得失</a:t>
                </a:r>
              </a:p>
              <a:p>
                <a:pPr latinLnBrk="1">
                  <a:lnSpc>
                    <a:spcPts val="4000"/>
                  </a:lnSpc>
                </a:pPr>
                <a:r>
                  <a:rPr lang="en-US" altLang="zh-CN" sz="2000" b="0" i="0">
                    <a:solidFill>
                      <a:srgbClr val="000000"/>
                    </a:solidFill>
                    <a:latin typeface="微软雅黑" pitchFamily="34" charset="0"/>
                    <a:ea typeface="微软雅黑" pitchFamily="34" charset="-122"/>
                    <a:cs typeface="微软雅黑" pitchFamily="34" charset="-120"/>
                  </a:rPr>
                  <a:t>电子守恒及原子守恒可得该反应的化学方程式为</a:t>
                </a:r>
                <a14:m>
                  <m:oMath xmlns:m="http://schemas.openxmlformats.org/officeDocument/2006/math">
                    <m:sSub>
                      <m:sSubPr>
                        <m:ctrlPr>
                          <a:rPr lang="en-US" altLang="zh-CN" sz="2000" b="0" i="1" dirty="0" smtClean="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Fe</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Sub>
                    <m:sSub>
                      <m:sSubPr>
                        <m:ctrlPr>
                          <a:rPr lang="en-US" altLang="zh-CN" sz="2000" b="0" i="1" dirty="0" smtClean="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4</m:t>
                        </m:r>
                      </m:sub>
                    </m:sSub>
                    <m: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+4</m:t>
                    </m:r>
                    <m:r>
                      <m:rPr>
                        <m:sty m:val="p"/>
                      </m:rP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CO</m:t>
                    </m:r>
                    <m: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 </m:t>
                    </m:r>
                    <m:m>
                      <m:mPr>
                        <m:mcs>
                          <m:mc>
                            <m:mcPr>
                              <m:count m:val="1"/>
                              <m:mcJc m:val="center"/>
                            </m:mcPr>
                          </m:mc>
                        </m:mcs>
                        <m:ctrlPr>
                          <a:rPr lang="en-US" altLang="zh-CN" i="1" baseline="30000" smtClean="0">
                            <a:solidFill>
                              <a:srgbClr val="000000"/>
                            </a:solidFill>
                            <a:latin typeface="Cambria Math" panose="02040503050406030204" pitchFamily="18" charset="0"/>
                          </a:rPr>
                        </m:ctrlPr>
                      </m:mPr>
                      <m:mr>
                        <m:e>
                          <m:bar>
                            <m:barPr>
                              <m:ctrlPr>
                                <a:rPr lang="en-US" altLang="zh-CN" sz="2000" b="0" i="1" baseline="-2000">
                                  <a:solidFill>
                                    <a:srgbClr val="000000"/>
                                  </a:solidFill>
                                  <a:latin typeface="Cambria Math" panose="02040503050406030204" pitchFamily="18" charset="0"/>
                                </a:rPr>
                              </m:ctrlPr>
                            </m:barPr>
                            <m:e>
                              <m:bar>
                                <m:barPr>
                                  <m:ctrlPr>
                                    <a:rPr lang="en-US" altLang="zh-CN" sz="2000" b="0" i="1" baseline="-8000">
                                      <a:solidFill>
                                        <a:srgbClr val="000000"/>
                                      </a:solidFill>
                                      <a:latin typeface="Cambria Math" panose="02040503050406030204" pitchFamily="18" charset="0"/>
                                    </a:rPr>
                                  </m:ctrlPr>
                                </m:barPr>
                                <m:e>
                                  <m:r>
                                    <a:rPr lang="en-US" altLang="zh-CN" sz="2000" b="0" baseline="-2000">
                                      <a:solidFill>
                                        <a:srgbClr val="000000"/>
                                      </a:solidFill>
                                      <a:latin typeface="Cambria Math" panose="02040503050406030204" pitchFamily="18" charset="0"/>
                                    </a:rPr>
                                    <m:t>高温</m:t>
                                  </m:r>
                                </m:e>
                              </m:bar>
                            </m:e>
                          </m:bar>
                        </m:e>
                      </m:mr>
                      <m:m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e>
                      </m:mr>
                    </m:m>
                    <m: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  3</m:t>
                    </m:r>
                    <m:r>
                      <m:rPr>
                        <m:sty m:val="p"/>
                      </m:rP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Fe</m:t>
                    </m:r>
                    <m: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+4</m:t>
                    </m:r>
                    <m:sSub>
                      <m:sSubPr>
                        <m:ctrlPr>
                          <a:rPr lang="en-US" altLang="zh-CN" sz="2000" b="0" i="1" dirty="0" smtClean="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200" dirty="0">
                  <a:solidFill>
                    <a:srgbClr val="000000"/>
                  </a:solidFill>
                </a:endParaRPr>
              </a:p>
            </p:txBody>
          </p:sp>
        </mc:Choice>
        <mc:Fallback xmlns="">
          <p:sp>
            <p:nvSpPr>
              <p:cNvPr id="4" name="QB_7_AS.44_1#80fe75075?vopoq=1&amp;pid=eed4be7e3&amp;color=0,0,0&amp;vtp=1&amp;bbb=1&amp;hb=1"/>
              <p:cNvSpPr>
                <a:spLocks noRot="1" noChangeAspect="1" noMove="1" noResize="1" noEditPoints="1" noAdjustHandles="1" noChangeArrowheads="1" noChangeShapeType="1" noTextEdit="1"/>
              </p:cNvSpPr>
              <p:nvPr/>
            </p:nvSpPr>
            <p:spPr>
              <a:xfrm>
                <a:off x="722376" y="1820614"/>
                <a:ext cx="10753344" cy="1016000"/>
              </a:xfrm>
              <a:prstGeom prst="rect">
                <a:avLst/>
              </a:prstGeom>
              <a:blipFill>
                <a:blip r:embed="rId4"/>
                <a:stretch>
                  <a:fillRect l="-1587" r="-1531" b="-7229"/>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fade">
                                      <p:cBhvr>
                                        <p:cTn id="21" dur="500"/>
                                        <p:tgtEl>
                                          <p:spTgt spid="4">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4005916207"/>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name="Slide 42&amp;si=42">
    <p:spTree>
      <p:nvGrpSpPr>
        <p:cNvPr id="1" name=""/>
        <p:cNvGrpSpPr/>
        <p:nvPr/>
      </p:nvGrpSpPr>
      <p:grpSpPr>
        <a:xfrm>
          <a:off x="0" y="0"/>
          <a:ext cx="0" cy="0"/>
          <a:chOff x="0" y="0"/>
          <a:chExt cx="0" cy="0"/>
        </a:xfrm>
      </p:grpSpPr>
      <p:sp>
        <p:nvSpPr>
          <p:cNvPr id="2" name="QO_6_BD.45_1#ac2ee8b36?vopoq=1&amp;pid=156a75d57&amp;color=0,0,0&amp;vtp=1&amp;bt=1&amp;bbb=1"/>
          <p:cNvSpPr/>
          <p:nvPr/>
        </p:nvSpPr>
        <p:spPr>
          <a:xfrm>
            <a:off x="722376" y="972000"/>
            <a:ext cx="10753344" cy="399034"/>
          </a:xfrm>
          <a:prstGeom prst="rect">
            <a:avLst/>
          </a:prstGeom>
          <a:noFill/>
          <a:ln/>
        </p:spPr>
        <p:txBody>
          <a:bodyPr wrap="none" lIns="0" tIns="0" rIns="0" bIns="0" rtlCol="0" anchor="t"/>
          <a:lstStyle/>
          <a:p>
            <a:pPr algn="l" latinLnBrk="1">
              <a:lnSpc>
                <a:spcPts val="3500"/>
              </a:lnSpc>
            </a:pPr>
            <a:r>
              <a:rPr lang="en-US" altLang="zh-CN" sz="2000" b="0" i="0" dirty="0">
                <a:solidFill>
                  <a:srgbClr val="000000"/>
                </a:solidFill>
                <a:latin typeface="微软雅黑" pitchFamily="34" charset="0"/>
                <a:ea typeface="微软雅黑" pitchFamily="34" charset="-122"/>
                <a:cs typeface="微软雅黑" pitchFamily="34" charset="-120"/>
              </a:rPr>
              <a:t>7.铝、铁是生活中常见的金属。请回答：</a:t>
            </a:r>
            <a:endParaRPr lang="en-US" altLang="zh-CN" sz="2000" dirty="0">
              <a:solidFill>
                <a:srgbClr val="000000"/>
              </a:solidFill>
            </a:endParaRPr>
          </a:p>
        </p:txBody>
      </p:sp>
      <mc:AlternateContent xmlns:mc="http://schemas.openxmlformats.org/markup-compatibility/2006" xmlns:a14="http://schemas.microsoft.com/office/drawing/2010/main">
        <mc:Choice Requires="a14">
          <p:sp>
            <p:nvSpPr>
              <p:cNvPr id="3" name="QB_7_BD.46_1#24affc655?sp=1&amp;vopoq=1&amp;pid=ac2ee8b36&amp;color=0,0,0&amp;vtp=1&amp;bbb=1"/>
              <p:cNvSpPr/>
              <p:nvPr/>
            </p:nvSpPr>
            <p:spPr>
              <a:xfrm>
                <a:off x="722376" y="1421580"/>
                <a:ext cx="10753344" cy="8431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a:t>
                </a:r>
                <a:r>
                  <a:rPr lang="en-US" altLang="zh-CN" sz="2000" b="0" i="0">
                    <a:solidFill>
                      <a:srgbClr val="000000"/>
                    </a:solidFill>
                    <a:latin typeface="微软雅黑" pitchFamily="34" charset="0"/>
                    <a:ea typeface="微软雅黑" pitchFamily="34" charset="-122"/>
                    <a:cs typeface="微软雅黑" pitchFamily="34" charset="-120"/>
                  </a:rPr>
                  <a:t>)铝和氢氧化钠溶液反应的化学方程式为</a:t>
                </a:r>
                <a:r>
                  <a:rPr lang="en-US" altLang="zh-CN" sz="2000" i="0">
                    <a:solidFill>
                      <a:srgbClr val="000000"/>
                    </a:solidFill>
                    <a:latin typeface="SimSun" pitchFamily="34" charset="0"/>
                    <a:ea typeface="SimSun" pitchFamily="34" charset="-122"/>
                    <a:cs typeface="SimSun" pitchFamily="34" charset="-120"/>
                  </a:rPr>
                  <a:t>_____________________________________________</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solidFill>
                    <a:srgbClr val="000000"/>
                  </a:solidFill>
                </a:endParaRP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如果产生的气体在标准状况下的体积为</a:t>
                </a:r>
                <a14:m>
                  <m:oMath xmlns:m="http://schemas.openxmlformats.org/officeDocument/2006/math">
                    <m: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4.48 </m:t>
                    </m:r>
                    <m:r>
                      <m:rPr>
                        <m:sty m:val="p"/>
                      </m:rP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L</m:t>
                    </m:r>
                  </m:oMath>
                </a14:m>
                <a:r>
                  <a:rPr lang="en-US" altLang="zh-CN" sz="2000" b="0" i="0">
                    <a:solidFill>
                      <a:srgbClr val="000000"/>
                    </a:solidFill>
                    <a:latin typeface="微软雅黑" pitchFamily="34" charset="0"/>
                    <a:ea typeface="微软雅黑" pitchFamily="34" charset="-122"/>
                    <a:cs typeface="微软雅黑" pitchFamily="34" charset="-120"/>
                  </a:rPr>
                  <a:t>，即反应转移的电子数为</a:t>
                </a:r>
                <a:r>
                  <a:rPr lang="en-US" altLang="zh-CN" sz="2000" i="0">
                    <a:solidFill>
                      <a:srgbClr val="000000"/>
                    </a:solidFill>
                    <a:latin typeface="SimSun" pitchFamily="34" charset="0"/>
                    <a:ea typeface="SimSun" pitchFamily="34" charset="-122"/>
                    <a:cs typeface="SimSun" pitchFamily="34" charset="-120"/>
                  </a:rPr>
                  <a:t>_____</a:t>
                </a:r>
                <a14:m>
                  <m:oMath xmlns:m="http://schemas.openxmlformats.org/officeDocument/2006/math">
                    <m:sSub>
                      <m:sSubPr>
                        <m:ctrlPr>
                          <a:rPr lang="en-US" altLang="zh-CN" sz="2000" b="0" i="1" dirty="0" smtClean="0">
                            <a:solidFill>
                              <a:srgbClr val="000000"/>
                            </a:solidFill>
                            <a:latin typeface="Cambria Math" panose="02040503050406030204" pitchFamily="18" charset="0"/>
                            <a:ea typeface="微软雅黑" pitchFamily="34" charset="-122"/>
                            <a:cs typeface="微软雅黑" pitchFamily="34" charset="-120"/>
                          </a:rPr>
                        </m:ctrlPr>
                      </m:sSub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𝑁</m:t>
                        </m:r>
                      </m:e>
                      <m:sub>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A</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solidFill>
                    <a:srgbClr val="000000"/>
                  </a:solidFill>
                </a:endParaRPr>
              </a:p>
            </p:txBody>
          </p:sp>
        </mc:Choice>
        <mc:Fallback xmlns="">
          <p:sp>
            <p:nvSpPr>
              <p:cNvPr id="3" name="QB_7_BD.46_1#24affc655?sp=1&amp;vopoq=1&amp;pid=ac2ee8b36&amp;color=0,0,0&amp;vtp=1&amp;bbb=1"/>
              <p:cNvSpPr>
                <a:spLocks noRot="1" noChangeAspect="1" noMove="1" noResize="1" noEditPoints="1" noAdjustHandles="1" noChangeArrowheads="1" noChangeShapeType="1" noTextEdit="1"/>
              </p:cNvSpPr>
              <p:nvPr/>
            </p:nvSpPr>
            <p:spPr>
              <a:xfrm>
                <a:off x="722376" y="1421580"/>
                <a:ext cx="10753344" cy="843153"/>
              </a:xfrm>
              <a:prstGeom prst="rect">
                <a:avLst/>
              </a:prstGeom>
              <a:blipFill>
                <a:blip r:embed="rId3"/>
                <a:stretch>
                  <a:fillRect l="-1474" r="-227" b="-17986"/>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4" name="QB_7_AN.47_1#24affc655.blank?vopoq=1&amp;pid=ac2ee8b36&amp;color=0,0,0&amp;vpa=15&amp;vtp=1&amp;bbb=1&amp;rh=26.38504"/>
              <p:cNvSpPr/>
              <p:nvPr/>
            </p:nvSpPr>
            <p:spPr>
              <a:xfrm>
                <a:off x="5381689" y="1446789"/>
                <a:ext cx="5674868" cy="333566"/>
              </a:xfrm>
              <a:prstGeom prst="rect">
                <a:avLst/>
              </a:prstGeom>
              <a:noFill/>
              <a:ln/>
            </p:spPr>
            <p:txBody>
              <a:bodyPr wrap="none" lIns="0" tIns="0" rIns="0" bIns="0" rtlCol="0" anchor="t"/>
              <a:lstStyle/>
              <a:p>
                <a:pPr algn="ctr" latinLnBrk="1">
                  <a:lnSpc>
                    <a:spcPts val="2700"/>
                  </a:lnSpc>
                </a:pPr>
                <a14:m>
                  <m:oMath xmlns:m="http://schemas.openxmlformats.org/officeDocument/2006/math">
                    <m:d>
                      <m:dPr>
                        <m:begChr m:val=""/>
                        <m:endChr m:val=""/>
                        <m:ctrlPr>
                          <a:rPr lang="en-US" altLang="zh-CN" sz="2000" b="1" i="1" dirty="0" smtClean="0">
                            <a:solidFill>
                              <a:srgbClr val="00B050"/>
                            </a:solidFill>
                            <a:latin typeface="Cambria Math" panose="02040503050406030204" pitchFamily="18" charset="0"/>
                            <a:ea typeface="微软雅黑" pitchFamily="34" charset="-122"/>
                            <a:cs typeface="微软雅黑" pitchFamily="34" charset="-120"/>
                          </a:rPr>
                        </m:ctrlPr>
                      </m:dPr>
                      <m:e>
                        <m:r>
                          <a:rPr lang="en-US" altLang="zh-CN" sz="2000" b="1" i="0" dirty="0">
                            <a:solidFill>
                              <a:srgbClr val="00B050"/>
                            </a:solidFill>
                            <a:latin typeface="Cambria Math" panose="02040503050406030204" pitchFamily="18" charset="0"/>
                            <a:ea typeface="微软雅黑" pitchFamily="34" charset="-122"/>
                            <a:cs typeface="微软雅黑" pitchFamily="34" charset="-120"/>
                          </a:rPr>
                          <m:t>𝟐𝐀𝐥</m:t>
                        </m:r>
                        <m:r>
                          <a:rPr lang="en-US" altLang="zh-CN" sz="2000" b="1" i="0" dirty="0">
                            <a:solidFill>
                              <a:srgbClr val="00B050"/>
                            </a:solidFill>
                            <a:latin typeface="Cambria Math" panose="02040503050406030204" pitchFamily="18" charset="0"/>
                            <a:ea typeface="微软雅黑" pitchFamily="34" charset="-122"/>
                            <a:cs typeface="微软雅黑" pitchFamily="34" charset="-120"/>
                          </a:rPr>
                          <m:t>+</m:t>
                        </m:r>
                        <m:r>
                          <a:rPr lang="en-US" altLang="zh-CN" sz="2000" b="1" i="0" dirty="0">
                            <a:solidFill>
                              <a:srgbClr val="00B050"/>
                            </a:solidFill>
                            <a:latin typeface="Cambria Math" panose="02040503050406030204" pitchFamily="18" charset="0"/>
                            <a:ea typeface="微软雅黑" pitchFamily="34" charset="-122"/>
                            <a:cs typeface="微软雅黑" pitchFamily="34" charset="-120"/>
                          </a:rPr>
                          <m:t>𝟐𝐍𝐚𝐎𝐇</m:t>
                        </m:r>
                        <m:r>
                          <a:rPr lang="en-US" altLang="zh-CN" sz="2000" b="1" i="0" dirty="0">
                            <a:solidFill>
                              <a:srgbClr val="00B050"/>
                            </a:solidFill>
                            <a:latin typeface="Cambria Math" panose="02040503050406030204" pitchFamily="18" charset="0"/>
                            <a:ea typeface="微软雅黑" pitchFamily="34" charset="-122"/>
                            <a:cs typeface="微软雅黑" pitchFamily="34" charset="-120"/>
                          </a:rPr>
                          <m:t>+</m:t>
                        </m:r>
                        <m:r>
                          <a:rPr lang="en-US" altLang="zh-CN" sz="2000" b="1" i="0" dirty="0">
                            <a:solidFill>
                              <a:srgbClr val="00B050"/>
                            </a:solidFill>
                            <a:latin typeface="Cambria Math" panose="02040503050406030204" pitchFamily="18" charset="0"/>
                            <a:ea typeface="微软雅黑" pitchFamily="34" charset="-122"/>
                            <a:cs typeface="微软雅黑" pitchFamily="34" charset="-120"/>
                          </a:rPr>
                          <m:t>𝟔</m:t>
                        </m:r>
                        <m:sSub>
                          <m:sSubPr>
                            <m:ctrlPr>
                              <a:rPr lang="en-US" altLang="zh-CN" sz="2000" b="1" i="1" dirty="0">
                                <a:solidFill>
                                  <a:srgbClr val="00B050"/>
                                </a:solidFill>
                                <a:latin typeface="Cambria Math" panose="02040503050406030204" pitchFamily="18" charset="0"/>
                                <a:ea typeface="微软雅黑" pitchFamily="34" charset="-122"/>
                                <a:cs typeface="微软雅黑" pitchFamily="34" charset="-120"/>
                              </a:rPr>
                            </m:ctrlPr>
                          </m:sSubPr>
                          <m:e>
                            <m:r>
                              <a:rPr lang="en-US" altLang="zh-CN" sz="2000" b="1" i="0" dirty="0">
                                <a:solidFill>
                                  <a:srgbClr val="00B050"/>
                                </a:solidFill>
                                <a:latin typeface="Cambria Math" panose="02040503050406030204" pitchFamily="18" charset="0"/>
                                <a:ea typeface="微软雅黑" pitchFamily="34" charset="-122"/>
                                <a:cs typeface="微软雅黑" pitchFamily="34" charset="-120"/>
                              </a:rPr>
                              <m:t>𝐇</m:t>
                            </m:r>
                          </m:e>
                          <m:sub>
                            <m:r>
                              <a:rPr lang="en-US" altLang="zh-CN" sz="2000" b="1" i="0" dirty="0">
                                <a:solidFill>
                                  <a:srgbClr val="00B050"/>
                                </a:solidFill>
                                <a:latin typeface="Cambria Math" panose="02040503050406030204" pitchFamily="18" charset="0"/>
                                <a:ea typeface="微软雅黑" pitchFamily="34" charset="-122"/>
                                <a:cs typeface="微软雅黑" pitchFamily="34" charset="-120"/>
                              </a:rPr>
                              <m:t>𝟐</m:t>
                            </m:r>
                          </m:sub>
                        </m:sSub>
                        <m:r>
                          <a:rPr lang="en-US" altLang="zh-CN" sz="2000" b="1" i="0" dirty="0">
                            <a:solidFill>
                              <a:srgbClr val="00B050"/>
                            </a:solidFill>
                            <a:latin typeface="Cambria Math" panose="02040503050406030204" pitchFamily="18" charset="0"/>
                            <a:ea typeface="微软雅黑" pitchFamily="34" charset="-122"/>
                            <a:cs typeface="微软雅黑" pitchFamily="34" charset="-120"/>
                          </a:rPr>
                          <m:t>𝐎</m:t>
                        </m:r>
                        <m:r>
                          <a:rPr lang="en-US" altLang="zh-CN" sz="2000" b="1" i="0" dirty="0">
                            <a:solidFill>
                              <a:srgbClr val="00B050"/>
                            </a:solidFill>
                            <a:latin typeface="Cambria Math" panose="02040503050406030204" pitchFamily="18" charset="0"/>
                            <a:ea typeface="微软雅黑" pitchFamily="34" charset="-122"/>
                            <a:cs typeface="微软雅黑" pitchFamily="34" charset="-120"/>
                          </a:rPr>
                          <m:t> </m:t>
                        </m:r>
                        <m:m>
                          <m:mPr>
                            <m:mcs>
                              <m:mc>
                                <m:mcPr>
                                  <m:count m:val="1"/>
                                  <m:mcJc m:val="center"/>
                                </m:mcPr>
                              </m:mc>
                            </m:mcs>
                            <m:ctrlPr>
                              <a:rPr lang="en-US" altLang="zh-CN" i="1" baseline="-30000">
                                <a:solidFill>
                                  <a:srgbClr val="00B050"/>
                                </a:solidFill>
                                <a:latin typeface="Cambria Math" panose="02040503050406030204" pitchFamily="18" charset="0"/>
                              </a:rPr>
                            </m:ctrlPr>
                          </m:mPr>
                          <m:mr>
                            <m:e>
                              <m:bar>
                                <m:barPr>
                                  <m:ctrlPr>
                                    <a:rPr lang="en-US" altLang="zh-CN" sz="2000" b="1" i="1" baseline="-2000">
                                      <a:solidFill>
                                        <a:srgbClr val="00B050"/>
                                      </a:solidFill>
                                      <a:latin typeface="Cambria Math" panose="02040503050406030204" pitchFamily="18" charset="0"/>
                                    </a:rPr>
                                  </m:ctrlPr>
                                </m:barPr>
                                <m:e>
                                  <m:bar>
                                    <m:barPr>
                                      <m:ctrlPr>
                                        <a:rPr lang="en-US" altLang="zh-CN" sz="2000" b="1" i="1" baseline="-8000">
                                          <a:solidFill>
                                            <a:srgbClr val="00B050"/>
                                          </a:solidFill>
                                          <a:latin typeface="Cambria Math" panose="02040503050406030204" pitchFamily="18" charset="0"/>
                                        </a:rPr>
                                      </m:ctrlPr>
                                    </m:barPr>
                                    <m:e>
                                      <m:r>
                                        <a:rPr lang="en-US" altLang="zh-CN" sz="2000" b="1" baseline="-12000">
                                          <a:solidFill>
                                            <a:srgbClr val="00B050"/>
                                          </a:solidFill>
                                          <a:latin typeface="Cambria Math" panose="02040503050406030204" pitchFamily="18" charset="0"/>
                                        </a:rPr>
                                        <m:t>         </m:t>
                                      </m:r>
                                    </m:e>
                                  </m:bar>
                                </m:e>
                              </m:bar>
                            </m:e>
                          </m:mr>
                          <m:mr>
                            <m:e>
                              <m:r>
                                <a:rPr lang="en-US" altLang="zh-CN" sz="2000" b="1" i="0" dirty="0">
                                  <a:solidFill>
                                    <a:srgbClr val="00B050"/>
                                  </a:solidFill>
                                  <a:latin typeface="Cambria Math" panose="02040503050406030204" pitchFamily="18" charset="0"/>
                                  <a:ea typeface="微软雅黑" pitchFamily="34" charset="-122"/>
                                  <a:cs typeface="微软雅黑" pitchFamily="34" charset="-120"/>
                                </a:rPr>
                                <m:t> </m:t>
                              </m:r>
                            </m:e>
                          </m:mr>
                        </m:m>
                        <m:r>
                          <a:rPr lang="en-US" altLang="zh-CN" sz="2000" b="1" i="0" dirty="0">
                            <a:solidFill>
                              <a:srgbClr val="00B050"/>
                            </a:solidFill>
                            <a:latin typeface="Cambria Math" panose="02040503050406030204" pitchFamily="18" charset="0"/>
                            <a:ea typeface="微软雅黑" pitchFamily="34" charset="-122"/>
                            <a:cs typeface="微软雅黑" pitchFamily="34" charset="-120"/>
                          </a:rPr>
                          <m:t>  </m:t>
                        </m:r>
                        <m:r>
                          <a:rPr lang="en-US" altLang="zh-CN" sz="2000" b="1" i="0" dirty="0">
                            <a:solidFill>
                              <a:srgbClr val="00B050"/>
                            </a:solidFill>
                            <a:latin typeface="Cambria Math" panose="02040503050406030204" pitchFamily="18" charset="0"/>
                            <a:ea typeface="微软雅黑" pitchFamily="34" charset="-122"/>
                            <a:cs typeface="微软雅黑" pitchFamily="34" charset="-120"/>
                          </a:rPr>
                          <m:t>𝟐𝐍𝐚</m:t>
                        </m:r>
                        <m:r>
                          <a:rPr lang="en-US" altLang="zh-CN" sz="2000" b="1" i="0" dirty="0">
                            <a:solidFill>
                              <a:srgbClr val="00B050"/>
                            </a:solidFill>
                            <a:latin typeface="Cambria Math" panose="02040503050406030204" pitchFamily="18" charset="0"/>
                            <a:ea typeface="微软雅黑" pitchFamily="34" charset="-122"/>
                            <a:cs typeface="微软雅黑" pitchFamily="34" charset="-120"/>
                          </a:rPr>
                          <m:t>[</m:t>
                        </m:r>
                        <m:r>
                          <a:rPr lang="en-US" altLang="zh-CN" sz="2000" b="1" i="0" dirty="0">
                            <a:solidFill>
                              <a:srgbClr val="00B050"/>
                            </a:solidFill>
                            <a:latin typeface="Cambria Math" panose="02040503050406030204" pitchFamily="18" charset="0"/>
                            <a:ea typeface="微软雅黑" pitchFamily="34" charset="-122"/>
                            <a:cs typeface="微软雅黑" pitchFamily="34" charset="-120"/>
                          </a:rPr>
                          <m:t>𝐀𝐥</m:t>
                        </m:r>
                        <m:r>
                          <a:rPr lang="en-US" altLang="zh-CN" sz="2000" b="1" i="0" dirty="0">
                            <a:solidFill>
                              <a:srgbClr val="00B050"/>
                            </a:solidFill>
                            <a:latin typeface="Cambria Math" panose="02040503050406030204" pitchFamily="18" charset="0"/>
                            <a:ea typeface="微软雅黑" pitchFamily="34" charset="-122"/>
                            <a:cs typeface="微软雅黑" pitchFamily="34" charset="-120"/>
                          </a:rPr>
                          <m:t>(</m:t>
                        </m:r>
                        <m:r>
                          <a:rPr lang="en-US" altLang="zh-CN" sz="2000" b="1" i="0" dirty="0">
                            <a:solidFill>
                              <a:srgbClr val="00B050"/>
                            </a:solidFill>
                            <a:latin typeface="Cambria Math" panose="02040503050406030204" pitchFamily="18" charset="0"/>
                            <a:ea typeface="微软雅黑" pitchFamily="34" charset="-122"/>
                            <a:cs typeface="微软雅黑" pitchFamily="34" charset="-120"/>
                          </a:rPr>
                          <m:t>𝐎𝐇</m:t>
                        </m:r>
                        <m:sSub>
                          <m:sSubPr>
                            <m:ctrlPr>
                              <a:rPr lang="en-US" altLang="zh-CN" sz="2000" b="1" i="1" dirty="0">
                                <a:solidFill>
                                  <a:srgbClr val="00B050"/>
                                </a:solidFill>
                                <a:latin typeface="Cambria Math" panose="02040503050406030204" pitchFamily="18" charset="0"/>
                                <a:ea typeface="微软雅黑" pitchFamily="34" charset="-122"/>
                                <a:cs typeface="微软雅黑" pitchFamily="34" charset="-120"/>
                              </a:rPr>
                            </m:ctrlPr>
                          </m:sSubPr>
                          <m:e>
                            <m:r>
                              <a:rPr lang="en-US" altLang="zh-CN" sz="2000" b="1" i="0" dirty="0">
                                <a:solidFill>
                                  <a:srgbClr val="00B050"/>
                                </a:solidFill>
                                <a:latin typeface="Cambria Math" panose="02040503050406030204" pitchFamily="18" charset="0"/>
                                <a:ea typeface="微软雅黑" pitchFamily="34" charset="-122"/>
                                <a:cs typeface="微软雅黑" pitchFamily="34" charset="-120"/>
                              </a:rPr>
                              <m:t>)</m:t>
                            </m:r>
                          </m:e>
                          <m:sub>
                            <m:r>
                              <a:rPr lang="en-US" altLang="zh-CN" sz="2000" b="1" i="0" dirty="0">
                                <a:solidFill>
                                  <a:srgbClr val="00B050"/>
                                </a:solidFill>
                                <a:latin typeface="Cambria Math" panose="02040503050406030204" pitchFamily="18" charset="0"/>
                                <a:ea typeface="微软雅黑" pitchFamily="34" charset="-122"/>
                                <a:cs typeface="微软雅黑" pitchFamily="34" charset="-120"/>
                              </a:rPr>
                              <m:t>𝟒</m:t>
                            </m:r>
                          </m:sub>
                        </m:sSub>
                        <m:r>
                          <a:rPr lang="en-US" altLang="zh-CN" sz="2000" b="1" i="0" dirty="0">
                            <a:solidFill>
                              <a:srgbClr val="00B050"/>
                            </a:solidFill>
                            <a:latin typeface="Cambria Math" panose="02040503050406030204" pitchFamily="18" charset="0"/>
                            <a:ea typeface="微软雅黑" pitchFamily="34" charset="-122"/>
                            <a:cs typeface="微软雅黑" pitchFamily="34" charset="-120"/>
                          </a:rPr>
                          <m:t>]+</m:t>
                        </m:r>
                        <m:r>
                          <a:rPr lang="en-US" altLang="zh-CN" sz="2000" b="1" i="0" dirty="0">
                            <a:solidFill>
                              <a:srgbClr val="00B050"/>
                            </a:solidFill>
                            <a:latin typeface="Cambria Math" panose="02040503050406030204" pitchFamily="18" charset="0"/>
                            <a:ea typeface="微软雅黑" pitchFamily="34" charset="-122"/>
                            <a:cs typeface="微软雅黑" pitchFamily="34" charset="-120"/>
                          </a:rPr>
                          <m:t>𝟑</m:t>
                        </m:r>
                        <m:sSub>
                          <m:sSubPr>
                            <m:ctrlPr>
                              <a:rPr lang="en-US" altLang="zh-CN" sz="2000" b="1" i="1" dirty="0">
                                <a:solidFill>
                                  <a:srgbClr val="00B050"/>
                                </a:solidFill>
                                <a:latin typeface="Cambria Math" panose="02040503050406030204" pitchFamily="18" charset="0"/>
                                <a:ea typeface="微软雅黑" pitchFamily="34" charset="-122"/>
                                <a:cs typeface="微软雅黑" pitchFamily="34" charset="-120"/>
                              </a:rPr>
                            </m:ctrlPr>
                          </m:sSubPr>
                          <m:e>
                            <m:r>
                              <a:rPr lang="en-US" altLang="zh-CN" sz="2000" b="1" i="0" dirty="0">
                                <a:solidFill>
                                  <a:srgbClr val="00B050"/>
                                </a:solidFill>
                                <a:latin typeface="Cambria Math" panose="02040503050406030204" pitchFamily="18" charset="0"/>
                                <a:ea typeface="微软雅黑" pitchFamily="34" charset="-122"/>
                                <a:cs typeface="微软雅黑" pitchFamily="34" charset="-120"/>
                              </a:rPr>
                              <m:t>𝐇</m:t>
                            </m:r>
                          </m:e>
                          <m:sub>
                            <m:r>
                              <a:rPr lang="en-US" altLang="zh-CN" sz="2000" b="1" i="0" dirty="0">
                                <a:solidFill>
                                  <a:srgbClr val="00B050"/>
                                </a:solidFill>
                                <a:latin typeface="Cambria Math" panose="02040503050406030204" pitchFamily="18" charset="0"/>
                                <a:ea typeface="微软雅黑" pitchFamily="34" charset="-122"/>
                                <a:cs typeface="微软雅黑" pitchFamily="34" charset="-120"/>
                              </a:rPr>
                              <m:t>𝟐</m:t>
                            </m:r>
                          </m:sub>
                        </m:sSub>
                        <m:r>
                          <a:rPr lang="en-US" altLang="zh-CN" sz="2000" b="1" i="0" dirty="0">
                            <a:solidFill>
                              <a:srgbClr val="00B050"/>
                            </a:solidFill>
                            <a:latin typeface="Cambria Math" panose="02040503050406030204" pitchFamily="18" charset="0"/>
                            <a:ea typeface="微软雅黑" pitchFamily="34" charset="-122"/>
                            <a:cs typeface="微软雅黑" pitchFamily="34" charset="-120"/>
                          </a:rPr>
                          <m:t>↑</m:t>
                        </m:r>
                      </m:e>
                    </m:d>
                  </m:oMath>
                </a14:m>
                <a:r>
                  <a:rPr lang="en-US" altLang="zh-CN" sz="100" b="1" i="0" kern="0" spc="-99900" dirty="0">
                    <a:solidFill>
                      <a:srgbClr val="FFFFFF"/>
                    </a:solidFill>
                    <a:latin typeface="微软雅黑" pitchFamily="34" charset="0"/>
                    <a:ea typeface="微软雅黑" pitchFamily="34" charset="-122"/>
                    <a:cs typeface="微软雅黑" pitchFamily="34" charset="-120"/>
                  </a:rPr>
                  <a:t> </a:t>
                </a:r>
                <a:endParaRPr lang="en-US" altLang="zh-CN" sz="100" dirty="0"/>
              </a:p>
            </p:txBody>
          </p:sp>
        </mc:Choice>
        <mc:Fallback xmlns="">
          <p:sp>
            <p:nvSpPr>
              <p:cNvPr id="4" name="QB_7_AN.47_1#24affc655.blank?vopoq=1&amp;pid=ac2ee8b36&amp;color=0,0,0&amp;vpa=15&amp;vtp=1&amp;bbb=1&amp;rh=26.38504"/>
              <p:cNvSpPr>
                <a:spLocks noRot="1" noChangeAspect="1" noMove="1" noResize="1" noEditPoints="1" noAdjustHandles="1" noChangeArrowheads="1" noChangeShapeType="1" noTextEdit="1"/>
              </p:cNvSpPr>
              <p:nvPr/>
            </p:nvSpPr>
            <p:spPr>
              <a:xfrm>
                <a:off x="5381689" y="1446789"/>
                <a:ext cx="5674868" cy="333566"/>
              </a:xfrm>
              <a:prstGeom prst="rect">
                <a:avLst/>
              </a:prstGeom>
              <a:blipFill>
                <a:blip r:embed="rId4"/>
                <a:stretch>
                  <a:fillRect l="-644" r="-430" b="-29091"/>
                </a:stretch>
              </a:blipFill>
              <a:ln/>
            </p:spPr>
            <p:txBody>
              <a:bodyPr/>
              <a:lstStyle/>
              <a:p>
                <a:r>
                  <a:rPr lang="zh-CN" altLang="en-US">
                    <a:noFill/>
                  </a:rPr>
                  <a:t> </a:t>
                </a:r>
              </a:p>
            </p:txBody>
          </p:sp>
        </mc:Fallback>
      </mc:AlternateContent>
      <p:sp>
        <p:nvSpPr>
          <p:cNvPr id="5" name="QB_7_AN.48_1#24affc655.blank?vopoq=1&amp;pid=ac2ee8b36&amp;color=0,0,0&amp;vpa=16&amp;vtp=1&amp;bbb=1"/>
          <p:cNvSpPr/>
          <p:nvPr/>
        </p:nvSpPr>
        <p:spPr>
          <a:xfrm>
            <a:off x="8512239" y="1821630"/>
            <a:ext cx="571500" cy="399034"/>
          </a:xfrm>
          <a:prstGeom prst="rect">
            <a:avLst/>
          </a:prstGeom>
          <a:noFill/>
          <a:ln/>
        </p:spPr>
        <p:txBody>
          <a:bodyPr wrap="none" lIns="0" tIns="0" rIns="0" bIns="0" rtlCol="0" anchor="t"/>
          <a:lstStyle/>
          <a:p>
            <a:pPr algn="ctr" latinLnBrk="1">
              <a:lnSpc>
                <a:spcPts val="3500"/>
              </a:lnSpc>
            </a:pPr>
            <a:r>
              <a:rPr lang="en-US" altLang="zh-CN" sz="2000" b="1" i="0" dirty="0">
                <a:solidFill>
                  <a:srgbClr val="00B050"/>
                </a:solidFill>
                <a:latin typeface="微软雅黑" pitchFamily="34" charset="0"/>
                <a:ea typeface="微软雅黑" pitchFamily="34" charset="-122"/>
                <a:cs typeface="微软雅黑" pitchFamily="34" charset="-120"/>
              </a:rPr>
              <a:t>0.4</a:t>
            </a:r>
            <a:endParaRPr lang="en-US" altLang="zh-CN" sz="2000" dirty="0">
              <a:solidFill>
                <a:srgbClr val="00B050"/>
              </a:solidFill>
            </a:endParaRPr>
          </a:p>
        </p:txBody>
      </p:sp>
      <mc:AlternateContent xmlns:mc="http://schemas.openxmlformats.org/markup-compatibility/2006" xmlns:a14="http://schemas.microsoft.com/office/drawing/2010/main">
        <mc:Choice Requires="a14">
          <p:sp>
            <p:nvSpPr>
              <p:cNvPr id="6" name="QB_7_AS.49_1#24affc655?vopoq=1&amp;pid=ac2ee8b36&amp;color=0,0,0&amp;vtp=1&amp;bbb=1&amp;hb=1"/>
              <p:cNvSpPr/>
              <p:nvPr/>
            </p:nvSpPr>
            <p:spPr>
              <a:xfrm>
                <a:off x="722376" y="2268289"/>
                <a:ext cx="10753344" cy="1402334"/>
              </a:xfrm>
              <a:prstGeom prst="rect">
                <a:avLst/>
              </a:prstGeom>
              <a:noFill/>
              <a:ln/>
            </p:spPr>
            <p:txBody>
              <a:bodyPr wrap="none" lIns="0" tIns="0" rIns="0" bIns="0" rtlCol="0" anchor="t"/>
              <a:lstStyle/>
              <a:p>
                <a:pPr algn="l" latinLnBrk="1">
                  <a:lnSpc>
                    <a:spcPts val="40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Al</m:t>
                    </m:r>
                  </m:oMath>
                </a14:m>
                <a:r>
                  <a:rPr lang="en-US" altLang="zh-CN" sz="2000" b="0" i="0" dirty="0">
                    <a:solidFill>
                      <a:srgbClr val="000000"/>
                    </a:solidFill>
                    <a:latin typeface="微软雅黑" pitchFamily="34" charset="0"/>
                    <a:ea typeface="微软雅黑" pitchFamily="34" charset="-122"/>
                    <a:cs typeface="微软雅黑" pitchFamily="34" charset="-120"/>
                  </a:rPr>
                  <a:t>与</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NaOH</m:t>
                    </m:r>
                  </m:oMath>
                </a14:m>
                <a:r>
                  <a:rPr lang="en-US" altLang="zh-CN" sz="2000" b="0" i="0" dirty="0">
                    <a:solidFill>
                      <a:srgbClr val="000000"/>
                    </a:solidFill>
                    <a:latin typeface="微软雅黑" pitchFamily="34" charset="0"/>
                    <a:ea typeface="微软雅黑" pitchFamily="34" charset="-122"/>
                    <a:cs typeface="微软雅黑" pitchFamily="34" charset="-120"/>
                  </a:rPr>
                  <a:t>溶液反应生成</a:t>
                </a:r>
                <a14:m>
                  <m:oMath xmlns:m="http://schemas.openxmlformats.org/officeDocument/2006/math">
                    <m:r>
                      <m:rPr>
                        <m:sty m:val="p"/>
                      </m:rPr>
                      <a:rPr lang="en-US" altLang="zh-CN" sz="2200" b="0" i="0" dirty="0" smtClean="0">
                        <a:solidFill>
                          <a:srgbClr val="000000"/>
                        </a:solidFill>
                        <a:latin typeface="Cambria Math" panose="02040503050406030204" pitchFamily="18" charset="0"/>
                        <a:ea typeface="微软雅黑" pitchFamily="34" charset="-122"/>
                        <a:cs typeface="微软雅黑" pitchFamily="34" charset="-120"/>
                      </a:rPr>
                      <m:t>Na</m:t>
                    </m:r>
                    <m:r>
                      <a:rPr lang="en-US" altLang="zh-CN" sz="2200" b="0" i="0" dirty="0" smtClean="0">
                        <a:solidFill>
                          <a:srgbClr val="000000"/>
                        </a:solidFill>
                        <a:latin typeface="Cambria Math" panose="02040503050406030204" pitchFamily="18" charset="0"/>
                        <a:ea typeface="微软雅黑" pitchFamily="34" charset="-122"/>
                        <a:cs typeface="微软雅黑" pitchFamily="34" charset="-120"/>
                      </a:rPr>
                      <m:t>[</m:t>
                    </m:r>
                    <m:r>
                      <m:rPr>
                        <m:sty m:val="p"/>
                      </m:rPr>
                      <a:rPr lang="en-US" altLang="zh-CN" sz="2200" b="0" i="0" dirty="0" smtClean="0">
                        <a:solidFill>
                          <a:srgbClr val="000000"/>
                        </a:solidFill>
                        <a:latin typeface="Cambria Math" panose="02040503050406030204" pitchFamily="18" charset="0"/>
                        <a:ea typeface="微软雅黑" pitchFamily="34" charset="-122"/>
                        <a:cs typeface="微软雅黑" pitchFamily="34" charset="-120"/>
                      </a:rPr>
                      <m:t>Al</m:t>
                    </m:r>
                    <m:r>
                      <a:rPr lang="en-US" altLang="zh-CN" sz="2200" b="0" i="0" dirty="0" smtClean="0">
                        <a:solidFill>
                          <a:srgbClr val="000000"/>
                        </a:solidFill>
                        <a:latin typeface="Cambria Math" panose="02040503050406030204" pitchFamily="18" charset="0"/>
                        <a:ea typeface="微软雅黑" pitchFamily="34" charset="-122"/>
                        <a:cs typeface="微软雅黑" pitchFamily="34" charset="-120"/>
                      </a:rPr>
                      <m:t>(</m:t>
                    </m:r>
                    <m:r>
                      <m:rPr>
                        <m:sty m:val="p"/>
                      </m:rPr>
                      <a:rPr lang="en-US" altLang="zh-CN" sz="2200" b="0" i="0" dirty="0" smtClean="0">
                        <a:solidFill>
                          <a:srgbClr val="000000"/>
                        </a:solidFill>
                        <a:latin typeface="Cambria Math" panose="02040503050406030204" pitchFamily="18" charset="0"/>
                        <a:ea typeface="微软雅黑" pitchFamily="34" charset="-122"/>
                        <a:cs typeface="微软雅黑" pitchFamily="34" charset="-120"/>
                      </a:rPr>
                      <m:t>OH</m:t>
                    </m:r>
                    <m:sSub>
                      <m:sSubPr>
                        <m:ctrlPr>
                          <a:rPr lang="en-US" altLang="zh-CN" sz="2200" b="0" i="1" dirty="0" smtClean="0">
                            <a:solidFill>
                              <a:srgbClr val="000000"/>
                            </a:solidFill>
                            <a:latin typeface="Cambria Math" panose="02040503050406030204" pitchFamily="18" charset="0"/>
                            <a:ea typeface="微软雅黑" pitchFamily="34" charset="-122"/>
                            <a:cs typeface="微软雅黑" pitchFamily="34" charset="-120"/>
                          </a:rPr>
                        </m:ctrlPr>
                      </m:sSubPr>
                      <m:e>
                        <m:r>
                          <a:rPr lang="en-US" altLang="zh-CN" sz="2200" b="0" i="0" dirty="0">
                            <a:solidFill>
                              <a:srgbClr val="000000"/>
                            </a:solidFill>
                            <a:latin typeface="Cambria Math" panose="02040503050406030204" pitchFamily="18" charset="0"/>
                            <a:ea typeface="微软雅黑" pitchFamily="34" charset="-122"/>
                            <a:cs typeface="微软雅黑" pitchFamily="34" charset="-120"/>
                          </a:rPr>
                          <m:t>)</m:t>
                        </m:r>
                      </m:e>
                      <m:sub>
                        <m:r>
                          <a:rPr lang="en-US" altLang="zh-CN" sz="2200" b="0" i="0" dirty="0">
                            <a:solidFill>
                              <a:srgbClr val="000000"/>
                            </a:solidFill>
                            <a:latin typeface="Cambria Math" panose="02040503050406030204" pitchFamily="18" charset="0"/>
                            <a:ea typeface="微软雅黑" pitchFamily="34" charset="-122"/>
                            <a:cs typeface="微软雅黑" pitchFamily="34" charset="-120"/>
                          </a:rPr>
                          <m:t>4</m:t>
                        </m:r>
                      </m:sub>
                    </m:sSub>
                    <m:r>
                      <a:rPr lang="en-US" altLang="zh-CN" sz="2200" b="0" i="0" dirty="0" smtClean="0">
                        <a:solidFill>
                          <a:srgbClr val="000000"/>
                        </a:solidFill>
                        <a:latin typeface="Cambria Math" panose="02040503050406030204" pitchFamily="18" charset="0"/>
                        <a:ea typeface="微软雅黑" pitchFamily="34" charset="-122"/>
                        <a:cs typeface="微软雅黑" pitchFamily="34" charset="-120"/>
                      </a:rPr>
                      <m:t>]</m:t>
                    </m:r>
                  </m:oMath>
                </a14:m>
                <a:r>
                  <a:rPr lang="en-US" altLang="zh-CN" sz="2000" b="0" i="0" dirty="0">
                    <a:solidFill>
                      <a:srgbClr val="000000"/>
                    </a:solidFill>
                    <a:latin typeface="微软雅黑" pitchFamily="34" charset="0"/>
                    <a:ea typeface="微软雅黑" pitchFamily="34" charset="-122"/>
                    <a:cs typeface="微软雅黑" pitchFamily="34" charset="-120"/>
                  </a:rPr>
                  <a:t>和</a:t>
                </a:r>
                <a14:m>
                  <m:oMath xmlns:m="http://schemas.openxmlformats.org/officeDocument/2006/math">
                    <m:sSub>
                      <m:sSubPr>
                        <m:ctrlPr>
                          <a:rPr lang="en-US" altLang="zh-CN" sz="2000" b="0" i="1" dirty="0" smtClean="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H</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，对应的化学方程式为</a:t>
                </a:r>
              </a:p>
              <a:p>
                <a:pPr latinLnBrk="1">
                  <a:lnSpc>
                    <a:spcPts val="3900"/>
                  </a:lnSpc>
                </a:pPr>
                <a14:m>
                  <m:oMath xmlns:m="http://schemas.openxmlformats.org/officeDocument/2006/math">
                    <m:d>
                      <m:dPr>
                        <m:begChr m:val=""/>
                        <m:endChr m:val=""/>
                        <m:ctrlPr>
                          <a:rPr lang="en-US" altLang="zh-CN" sz="2000" b="0" i="1" dirty="0" smtClean="0">
                            <a:solidFill>
                              <a:srgbClr val="000000"/>
                            </a:solidFill>
                            <a:latin typeface="Cambria Math" panose="02040503050406030204" pitchFamily="18" charset="0"/>
                            <a:ea typeface="微软雅黑" pitchFamily="34" charset="-122"/>
                            <a:cs typeface="微软雅黑" pitchFamily="34" charset="-120"/>
                          </a:rPr>
                        </m:ctrlPr>
                      </m:d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Al</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NaOH</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+6</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H</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m>
                          <m:mPr>
                            <m:mcs>
                              <m:mc>
                                <m:mcPr>
                                  <m:count m:val="1"/>
                                  <m:mcJc m:val="center"/>
                                </m:mcPr>
                              </m:mc>
                            </m:mcs>
                            <m:ctrlPr>
                              <a:rPr lang="en-US" altLang="zh-CN" i="1" baseline="-30000">
                                <a:solidFill>
                                  <a:srgbClr val="000000"/>
                                </a:solidFill>
                                <a:latin typeface="Cambria Math" panose="02040503050406030204" pitchFamily="18" charset="0"/>
                              </a:rPr>
                            </m:ctrlPr>
                          </m:mPr>
                          <m:mr>
                            <m:e>
                              <m:bar>
                                <m:barPr>
                                  <m:ctrlPr>
                                    <a:rPr lang="en-US" altLang="zh-CN" sz="2000" b="0" i="1" baseline="-2000">
                                      <a:solidFill>
                                        <a:srgbClr val="000000"/>
                                      </a:solidFill>
                                      <a:latin typeface="Cambria Math" panose="02040503050406030204" pitchFamily="18" charset="0"/>
                                    </a:rPr>
                                  </m:ctrlPr>
                                </m:barPr>
                                <m:e>
                                  <m:bar>
                                    <m:barPr>
                                      <m:ctrlPr>
                                        <a:rPr lang="en-US" altLang="zh-CN" sz="2000" b="0" i="1" baseline="-8000">
                                          <a:solidFill>
                                            <a:srgbClr val="000000"/>
                                          </a:solidFill>
                                          <a:latin typeface="Cambria Math" panose="02040503050406030204" pitchFamily="18" charset="0"/>
                                        </a:rPr>
                                      </m:ctrlPr>
                                    </m:barPr>
                                    <m:e>
                                      <m:r>
                                        <a:rPr lang="en-US" altLang="zh-CN" sz="2000" b="0" baseline="-12000">
                                          <a:solidFill>
                                            <a:srgbClr val="000000"/>
                                          </a:solidFill>
                                          <a:latin typeface="Cambria Math" panose="02040503050406030204" pitchFamily="18" charset="0"/>
                                        </a:rPr>
                                        <m:t>         </m:t>
                                      </m:r>
                                    </m:e>
                                  </m:bar>
                                </m:e>
                              </m:bar>
                            </m:e>
                          </m:mr>
                          <m:m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e>
                          </m:mr>
                        </m:m>
                        <m:r>
                          <a:rPr lang="en-US" altLang="zh-CN" sz="2000" b="0" i="0" dirty="0">
                            <a:solidFill>
                              <a:srgbClr val="000000"/>
                            </a:solidFill>
                            <a:latin typeface="Cambria Math" panose="02040503050406030204" pitchFamily="18" charset="0"/>
                            <a:ea typeface="微软雅黑" pitchFamily="34" charset="-122"/>
                            <a:cs typeface="微软雅黑" pitchFamily="34" charset="-120"/>
                          </a:rPr>
                          <m:t>  2</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Na</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Al</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OH</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4</m:t>
                            </m:r>
                          </m:sub>
                        </m:s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H</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e>
                    </m:d>
                  </m:oMath>
                </a14:m>
                <a:r>
                  <a:rPr lang="en-US" altLang="zh-CN" sz="2000" b="0" i="0" dirty="0">
                    <a:solidFill>
                      <a:srgbClr val="000000"/>
                    </a:solidFill>
                    <a:latin typeface="SimSun" pitchFamily="34" charset="0"/>
                    <a:ea typeface="SimSun" pitchFamily="34" charset="-122"/>
                    <a:cs typeface="SimSun" pitchFamily="34" charset="-120"/>
                  </a:rPr>
                  <a:t> </a:t>
                </a:r>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𝑛</m:t>
                    </m:r>
                    <m: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m:t>
                    </m:r>
                    <m:sSub>
                      <m:sSubPr>
                        <m:ctrlPr>
                          <a:rPr lang="en-US" altLang="zh-CN" sz="2000" b="0" i="1" dirty="0" smtClean="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H</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m:t>
                    </m:r>
                    <m:f>
                      <m:fPr>
                        <m:ctrlPr>
                          <a:rPr lang="en-US" altLang="zh-CN" sz="2000" b="0" i="1" dirty="0" smtClean="0">
                            <a:solidFill>
                              <a:srgbClr val="000000"/>
                            </a:solidFill>
                            <a:latin typeface="Cambria Math" panose="02040503050406030204" pitchFamily="18" charset="0"/>
                            <a:ea typeface="微软雅黑" pitchFamily="34" charset="-122"/>
                            <a:cs typeface="微软雅黑" pitchFamily="34" charset="-120"/>
                          </a:rPr>
                        </m:ctrlPr>
                      </m:fPr>
                      <m:num>
                        <m:r>
                          <a:rPr lang="en-US" altLang="zh-CN" sz="2000" b="0" i="0" dirty="0">
                            <a:solidFill>
                              <a:srgbClr val="000000"/>
                            </a:solidFill>
                            <a:latin typeface="Cambria Math" panose="02040503050406030204" pitchFamily="18" charset="0"/>
                            <a:ea typeface="微软雅黑" pitchFamily="34" charset="-122"/>
                            <a:cs typeface="微软雅黑" pitchFamily="34" charset="-120"/>
                          </a:rPr>
                          <m:t>4.48 </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L</m:t>
                        </m:r>
                      </m:num>
                      <m:den>
                        <m:r>
                          <a:rPr lang="en-US" altLang="zh-CN" sz="2000" b="0" i="0" dirty="0">
                            <a:solidFill>
                              <a:srgbClr val="000000"/>
                            </a:solidFill>
                            <a:latin typeface="Cambria Math" panose="02040503050406030204" pitchFamily="18" charset="0"/>
                            <a:ea typeface="微软雅黑" pitchFamily="34" charset="-122"/>
                            <a:cs typeface="微软雅黑" pitchFamily="34" charset="-120"/>
                          </a:rPr>
                          <m:t>22.4 </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L</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mol</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−1</m:t>
                            </m:r>
                          </m:sup>
                        </m:sSup>
                      </m:den>
                    </m:f>
                    <m: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=0.2 </m:t>
                    </m:r>
                    <m:r>
                      <m:rPr>
                        <m:sty m:val="p"/>
                      </m:rP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mol</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，转移电子的物</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质的量</a:t>
                </a:r>
                <a14:m>
                  <m:oMath xmlns:m="http://schemas.openxmlformats.org/officeDocument/2006/math">
                    <m: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𝑛</m:t>
                    </m:r>
                    <m: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m:t>
                    </m:r>
                    <m:sSup>
                      <m:sSupPr>
                        <m:ctrlPr>
                          <a:rPr lang="en-US" altLang="zh-CN" sz="2000" b="0" i="1" dirty="0" smtClean="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e</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up>
                    </m:sSup>
                    <m: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)=2</m:t>
                    </m:r>
                    <m: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𝑛</m:t>
                    </m:r>
                    <m: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m:t>
                    </m:r>
                    <m:sSub>
                      <m:sSubPr>
                        <m:ctrlPr>
                          <a:rPr lang="en-US" altLang="zh-CN" sz="2000" b="0" i="1" dirty="0" smtClean="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H</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)=0.4 </m:t>
                    </m:r>
                    <m:r>
                      <m:rPr>
                        <m:sty m:val="p"/>
                      </m:rP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mol</m:t>
                    </m:r>
                  </m:oMath>
                </a14:m>
                <a:r>
                  <a:rPr lang="en-US" altLang="zh-CN" sz="2000" b="0" i="0" dirty="0">
                    <a:solidFill>
                      <a:srgbClr val="000000"/>
                    </a:solidFill>
                    <a:latin typeface="微软雅黑" pitchFamily="34" charset="0"/>
                    <a:ea typeface="微软雅黑" pitchFamily="34" charset="-122"/>
                    <a:cs typeface="微软雅黑" pitchFamily="34" charset="-120"/>
                  </a:rPr>
                  <a:t>，即反应转移的电子数为</a:t>
                </a:r>
                <a14:m>
                  <m:oMath xmlns:m="http://schemas.openxmlformats.org/officeDocument/2006/math">
                    <m: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0.4</m:t>
                    </m:r>
                    <m:sSub>
                      <m:sSubPr>
                        <m:ctrlPr>
                          <a:rPr lang="en-US" altLang="zh-CN" sz="2000" b="0" i="1" dirty="0" smtClean="0">
                            <a:solidFill>
                              <a:srgbClr val="000000"/>
                            </a:solidFill>
                            <a:latin typeface="Cambria Math" panose="02040503050406030204" pitchFamily="18" charset="0"/>
                            <a:ea typeface="微软雅黑" pitchFamily="34" charset="-122"/>
                            <a:cs typeface="微软雅黑" pitchFamily="34" charset="-120"/>
                          </a:rPr>
                        </m:ctrlPr>
                      </m:sSub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𝑁</m:t>
                        </m:r>
                      </m:e>
                      <m:sub>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A</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200" dirty="0">
                  <a:solidFill>
                    <a:srgbClr val="000000"/>
                  </a:solidFill>
                </a:endParaRPr>
              </a:p>
            </p:txBody>
          </p:sp>
        </mc:Choice>
        <mc:Fallback xmlns="">
          <p:sp>
            <p:nvSpPr>
              <p:cNvPr id="6" name="QB_7_AS.49_1#24affc655?vopoq=1&amp;pid=ac2ee8b36&amp;color=0,0,0&amp;vtp=1&amp;bbb=1&amp;hb=1"/>
              <p:cNvSpPr>
                <a:spLocks noRot="1" noChangeAspect="1" noMove="1" noResize="1" noEditPoints="1" noAdjustHandles="1" noChangeArrowheads="1" noChangeShapeType="1" noTextEdit="1"/>
              </p:cNvSpPr>
              <p:nvPr/>
            </p:nvSpPr>
            <p:spPr>
              <a:xfrm>
                <a:off x="722376" y="2268289"/>
                <a:ext cx="10753344" cy="1402334"/>
              </a:xfrm>
              <a:prstGeom prst="rect">
                <a:avLst/>
              </a:prstGeom>
              <a:blipFill>
                <a:blip r:embed="rId5"/>
                <a:stretch>
                  <a:fillRect l="-1587" r="-1247" b="-10870"/>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6">
                                            <p:txEl>
                                              <p:pRg st="1" end="1"/>
                                            </p:txEl>
                                          </p:spTgt>
                                        </p:tgtEl>
                                        <p:attrNameLst>
                                          <p:attrName>style.visibility</p:attrName>
                                        </p:attrNameLst>
                                      </p:cBhvr>
                                      <p:to>
                                        <p:strVal val="visible"/>
                                      </p:to>
                                    </p:set>
                                    <p:animEffect transition="in" filter="fade">
                                      <p:cBhvr>
                                        <p:cTn id="29" dur="500"/>
                                        <p:tgtEl>
                                          <p:spTgt spid="6">
                                            <p:txEl>
                                              <p:pRg st="1" end="1"/>
                                            </p:txEl>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6">
                                            <p:txEl>
                                              <p:pRg st="2" end="2"/>
                                            </p:txEl>
                                          </p:spTgt>
                                        </p:tgtEl>
                                        <p:attrNameLst>
                                          <p:attrName>style.visibility</p:attrName>
                                        </p:attrNameLst>
                                      </p:cBhvr>
                                      <p:to>
                                        <p:strVal val="visible"/>
                                      </p:to>
                                    </p:set>
                                    <p:animEffect transition="in" filter="fade">
                                      <p:cBhvr>
                                        <p:cTn id="32" dur="500"/>
                                        <p:tgtEl>
                                          <p:spTgt spid="6">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5" grpId="0" build="p" animBg="1"/>
      <p:bldP spid="6" grpId="0" build="p" animBg="1"/>
    </p:bldLst>
  </p:timing>
</p:sld>
</file>

<file path=ppt/slides/slide48.xml><?xml version="1.0" encoding="utf-8"?>
<p:sld xmlns:a="http://schemas.openxmlformats.org/drawingml/2006/main" xmlns:r="http://schemas.openxmlformats.org/officeDocument/2006/relationships" xmlns:p="http://schemas.openxmlformats.org/presentationml/2006/main">
  <p:cSld name="Slide 43&amp;si=43">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B_7_BD.50_1#7117bb211?vopoq=1&amp;pid=ac2ee8b36&amp;color=0,0,0&amp;vtp=1&amp;bt=1&amp;bbb=1&amp;hb=1"/>
              <p:cNvSpPr/>
              <p:nvPr/>
            </p:nvSpPr>
            <p:spPr>
              <a:xfrm>
                <a:off x="722376" y="972000"/>
                <a:ext cx="10753344" cy="1229741"/>
              </a:xfrm>
              <a:prstGeom prst="rect">
                <a:avLst/>
              </a:prstGeom>
              <a:noFill/>
              <a:ln/>
            </p:spPr>
            <p:txBody>
              <a:bodyPr wrap="none" lIns="0" tIns="0" rIns="0" bIns="0" rtlCol="0" anchor="t"/>
              <a:lstStyle/>
              <a:p>
                <a:pPr algn="l" latinLnBrk="1">
                  <a:lnSpc>
                    <a:spcPts val="4100"/>
                  </a:lnSpc>
                </a:pPr>
                <a:r>
                  <a:rPr lang="en-US" altLang="zh-CN" sz="2000" b="0" i="0" dirty="0">
                    <a:solidFill>
                      <a:srgbClr val="000000"/>
                    </a:solidFill>
                    <a:latin typeface="微软雅黑" pitchFamily="34" charset="0"/>
                    <a:ea typeface="微软雅黑" pitchFamily="34" charset="-122"/>
                    <a:cs typeface="微软雅黑" pitchFamily="34" charset="-120"/>
                  </a:rPr>
                  <a:t>(2)已知：</a:t>
                </a:r>
                <a14:m>
                  <m:oMath xmlns:m="http://schemas.openxmlformats.org/officeDocument/2006/math">
                    <m:sSub>
                      <m:sSubPr>
                        <m:ctrlPr>
                          <a:rPr lang="en-US" altLang="zh-CN" sz="2000" b="0" i="1" dirty="0" smtClean="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Fe</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sSub>
                      <m:sSubPr>
                        <m:ctrlPr>
                          <a:rPr lang="en-US" altLang="zh-CN" sz="2000" b="0" i="1" dirty="0" smtClean="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Sub>
                    <m: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+2</m:t>
                    </m:r>
                    <m:r>
                      <m:rPr>
                        <m:sty m:val="p"/>
                      </m:rP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Al</m:t>
                    </m:r>
                    <m: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 </m:t>
                    </m:r>
                    <m:m>
                      <m:mPr>
                        <m:mcs>
                          <m:mc>
                            <m:mcPr>
                              <m:count m:val="1"/>
                              <m:mcJc m:val="center"/>
                            </m:mcPr>
                          </m:mc>
                        </m:mcs>
                        <m:ctrlPr>
                          <a:rPr lang="en-US" altLang="zh-CN" i="1" baseline="30000" smtClean="0">
                            <a:solidFill>
                              <a:srgbClr val="000000"/>
                            </a:solidFill>
                            <a:latin typeface="Cambria Math" panose="02040503050406030204" pitchFamily="18" charset="0"/>
                          </a:rPr>
                        </m:ctrlPr>
                      </m:mPr>
                      <m:mr>
                        <m:e>
                          <m:bar>
                            <m:barPr>
                              <m:ctrlPr>
                                <a:rPr lang="en-US" altLang="zh-CN" sz="2000" b="0" i="1" baseline="-2000">
                                  <a:solidFill>
                                    <a:srgbClr val="000000"/>
                                  </a:solidFill>
                                  <a:latin typeface="Cambria Math" panose="02040503050406030204" pitchFamily="18" charset="0"/>
                                </a:rPr>
                              </m:ctrlPr>
                            </m:barPr>
                            <m:e>
                              <m:bar>
                                <m:barPr>
                                  <m:ctrlPr>
                                    <a:rPr lang="en-US" altLang="zh-CN" sz="2000" b="0" i="1" baseline="-8000">
                                      <a:solidFill>
                                        <a:srgbClr val="000000"/>
                                      </a:solidFill>
                                      <a:latin typeface="Cambria Math" panose="02040503050406030204" pitchFamily="18" charset="0"/>
                                    </a:rPr>
                                  </m:ctrlPr>
                                </m:barPr>
                                <m:e>
                                  <m:r>
                                    <a:rPr lang="en-US" altLang="zh-CN" sz="2000" b="0" baseline="-2000">
                                      <a:solidFill>
                                        <a:srgbClr val="000000"/>
                                      </a:solidFill>
                                      <a:latin typeface="Cambria Math" panose="02040503050406030204" pitchFamily="18" charset="0"/>
                                    </a:rPr>
                                    <m:t>高温</m:t>
                                  </m:r>
                                </m:e>
                              </m:bar>
                            </m:e>
                          </m:bar>
                        </m:e>
                      </m:mr>
                      <m:m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e>
                      </m:mr>
                    </m:m>
                    <m: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 </m:t>
                    </m:r>
                    <m:sSub>
                      <m:sSubPr>
                        <m:ctrlPr>
                          <a:rPr lang="en-US" altLang="zh-CN" sz="2000" b="0" i="1" dirty="0" smtClean="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Al</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sSub>
                      <m:sSubPr>
                        <m:ctrlPr>
                          <a:rPr lang="en-US" altLang="zh-CN" sz="2000" b="0" i="1" dirty="0" smtClean="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Sub>
                    <m: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+2</m:t>
                    </m:r>
                    <m:r>
                      <m:rPr>
                        <m:sty m:val="p"/>
                      </m:rP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Fe</m:t>
                    </m:r>
                  </m:oMath>
                </a14:m>
                <a:r>
                  <a:rPr lang="en-US" altLang="zh-CN" sz="2000" b="0" i="0" dirty="0">
                    <a:solidFill>
                      <a:srgbClr val="000000"/>
                    </a:solidFill>
                    <a:latin typeface="微软雅黑" pitchFamily="34" charset="0"/>
                    <a:ea typeface="微软雅黑" pitchFamily="34" charset="-122"/>
                    <a:cs typeface="微软雅黑" pitchFamily="34" charset="-120"/>
                  </a:rPr>
                  <a:t>，反应物</a:t>
                </a:r>
                <a14:m>
                  <m:oMath xmlns:m="http://schemas.openxmlformats.org/officeDocument/2006/math">
                    <m:sSub>
                      <m:sSubPr>
                        <m:ctrlPr>
                          <a:rPr lang="en-US" altLang="zh-CN" sz="2000" b="0" i="1" dirty="0" smtClean="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Fe</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sSub>
                      <m:sSubPr>
                        <m:ctrlPr>
                          <a:rPr lang="en-US" altLang="zh-CN" sz="2000" b="0" i="1" dirty="0" smtClean="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是一种红棕色粉末，</a:t>
                </a:r>
                <a:r>
                  <a:rPr lang="en-US" altLang="zh-CN" sz="2000" b="0" i="0">
                    <a:solidFill>
                      <a:srgbClr val="000000"/>
                    </a:solidFill>
                    <a:latin typeface="微软雅黑" pitchFamily="34" charset="0"/>
                    <a:ea typeface="微软雅黑" pitchFamily="34" charset="-122"/>
                    <a:cs typeface="微软雅黑" pitchFamily="34" charset="-120"/>
                  </a:rPr>
                  <a:t>俗称</a:t>
                </a:r>
                <a:r>
                  <a:rPr lang="en-US" altLang="zh-CN" sz="2000" i="0">
                    <a:solidFill>
                      <a:srgbClr val="000000"/>
                    </a:solidFill>
                    <a:latin typeface="SimSun" pitchFamily="34" charset="0"/>
                    <a:ea typeface="SimSun" pitchFamily="34" charset="-122"/>
                    <a:cs typeface="SimSun" pitchFamily="34" charset="-120"/>
                  </a:rPr>
                  <a:t>______</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err="1">
                    <a:solidFill>
                      <a:srgbClr val="000000"/>
                    </a:solidFill>
                    <a:latin typeface="微软雅黑" pitchFamily="34" charset="0"/>
                    <a:ea typeface="微软雅黑" pitchFamily="34" charset="-122"/>
                    <a:cs typeface="微软雅黑" pitchFamily="34" charset="-120"/>
                  </a:rPr>
                  <a:t>标出该反</a:t>
                </a:r>
                <a:endParaRPr lang="en-US" altLang="zh-CN" sz="2000" b="0" i="0" dirty="0">
                  <a:solidFill>
                    <a:srgbClr val="000000"/>
                  </a:solidFill>
                  <a:latin typeface="微软雅黑" pitchFamily="34" charset="0"/>
                  <a:ea typeface="微软雅黑" pitchFamily="34" charset="-122"/>
                  <a:cs typeface="微软雅黑" pitchFamily="34" charset="-120"/>
                </a:endParaRPr>
              </a:p>
              <a:p>
                <a:pPr latinLnBrk="1">
                  <a:lnSpc>
                    <a:spcPts val="6600"/>
                  </a:lnSpc>
                </a:pPr>
                <a:r>
                  <a:rPr lang="en-US" altLang="zh-CN" sz="2000" b="0" i="0" err="1">
                    <a:solidFill>
                      <a:srgbClr val="000000"/>
                    </a:solidFill>
                    <a:latin typeface="微软雅黑" pitchFamily="34" charset="0"/>
                    <a:ea typeface="微软雅黑" pitchFamily="34" charset="-122"/>
                    <a:cs typeface="微软雅黑" pitchFamily="34" charset="-120"/>
                  </a:rPr>
                  <a:t>应电子转移的方向和数目</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i="0">
                    <a:solidFill>
                      <a:srgbClr val="000000"/>
                    </a:solidFill>
                    <a:latin typeface="SimSun" panose="02010600030101010101" pitchFamily="2" charset="-122"/>
                    <a:ea typeface="微软雅黑" pitchFamily="34" charset="-122"/>
                    <a:cs typeface="微软雅黑" pitchFamily="34" charset="-120"/>
                  </a:rPr>
                  <a:t>_</a:t>
                </a:r>
                <a:r>
                  <a:rPr lang="en-US" altLang="zh-CN" sz="3750" b="1" i="0" u="sng" kern="0" spc="-99900">
                    <a:solidFill>
                      <a:srgbClr val="FF00FF"/>
                    </a:solidFill>
                    <a:latin typeface="SimSun" panose="02010600030101010101" pitchFamily="2" charset="-122"/>
                    <a:ea typeface="微软雅黑" pitchFamily="34" charset="-122"/>
                    <a:cs typeface="微软雅黑" pitchFamily="34" charset="-120"/>
                  </a:rPr>
                  <a:t> </a:t>
                </a:r>
                <a:r>
                  <a:rPr lang="en-US" altLang="zh-CN" sz="2000" i="0" dirty="0">
                    <a:solidFill>
                      <a:srgbClr val="000000"/>
                    </a:solidFill>
                    <a:latin typeface="SimSun" pitchFamily="34" charset="0"/>
                    <a:ea typeface="SimSun" pitchFamily="34" charset="-122"/>
                    <a:cs typeface="SimSun" pitchFamily="34" charset="-120"/>
                  </a:rPr>
                  <a:t>_____________________________</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solidFill>
                    <a:srgbClr val="000000"/>
                  </a:solidFill>
                </a:endParaRPr>
              </a:p>
            </p:txBody>
          </p:sp>
        </mc:Choice>
        <mc:Fallback xmlns="">
          <p:sp>
            <p:nvSpPr>
              <p:cNvPr id="2" name="QB_7_BD.50_1#7117bb211?vopoq=1&amp;pid=ac2ee8b36&amp;color=0,0,0&amp;vtp=1&amp;bt=1&amp;bbb=1&amp;hb=1"/>
              <p:cNvSpPr>
                <a:spLocks noRot="1" noChangeAspect="1" noMove="1" noResize="1" noEditPoints="1" noAdjustHandles="1" noChangeArrowheads="1" noChangeShapeType="1" noTextEdit="1"/>
              </p:cNvSpPr>
              <p:nvPr/>
            </p:nvSpPr>
            <p:spPr>
              <a:xfrm>
                <a:off x="722376" y="972000"/>
                <a:ext cx="10753344" cy="1229741"/>
              </a:xfrm>
              <a:prstGeom prst="rect">
                <a:avLst/>
              </a:prstGeom>
              <a:blipFill>
                <a:blip r:embed="rId3"/>
                <a:stretch>
                  <a:fillRect l="-1474" r="-1134" b="-11386"/>
                </a:stretch>
              </a:blipFill>
              <a:ln/>
            </p:spPr>
            <p:txBody>
              <a:bodyPr/>
              <a:lstStyle/>
              <a:p>
                <a:r>
                  <a:rPr lang="zh-CN" altLang="en-US">
                    <a:noFill/>
                  </a:rPr>
                  <a:t> </a:t>
                </a:r>
              </a:p>
            </p:txBody>
          </p:sp>
        </mc:Fallback>
      </mc:AlternateContent>
      <p:sp>
        <p:nvSpPr>
          <p:cNvPr id="3" name="QB_7_AN.51_1#7117bb211.blank?vopoq=1&amp;pid=ac2ee8b36&amp;color=0,0,0&amp;vpa=17&amp;vtp=1&amp;bbb=1"/>
          <p:cNvSpPr/>
          <p:nvPr/>
        </p:nvSpPr>
        <p:spPr>
          <a:xfrm>
            <a:off x="9407716" y="1046295"/>
            <a:ext cx="692150" cy="303784"/>
          </a:xfrm>
          <a:prstGeom prst="rect">
            <a:avLst/>
          </a:prstGeom>
          <a:noFill/>
          <a:ln/>
        </p:spPr>
        <p:txBody>
          <a:bodyPr wrap="none" lIns="0" tIns="0" rIns="0" bIns="0" rtlCol="0" anchor="t"/>
          <a:lstStyle/>
          <a:p>
            <a:pPr algn="ctr" latinLnBrk="1">
              <a:lnSpc>
                <a:spcPts val="2500"/>
              </a:lnSpc>
            </a:pPr>
            <a:r>
              <a:rPr lang="en-US" altLang="zh-CN" sz="2000" b="1" i="0" dirty="0">
                <a:solidFill>
                  <a:srgbClr val="00B050"/>
                </a:solidFill>
                <a:latin typeface="微软雅黑" pitchFamily="34" charset="0"/>
                <a:ea typeface="微软雅黑" pitchFamily="34" charset="-122"/>
                <a:cs typeface="微软雅黑" pitchFamily="34" charset="-120"/>
              </a:rPr>
              <a:t>铁红</a:t>
            </a:r>
            <a:endParaRPr lang="en-US" altLang="zh-CN" sz="2000" dirty="0">
              <a:solidFill>
                <a:srgbClr val="00B050"/>
              </a:solidFill>
            </a:endParaRPr>
          </a:p>
        </p:txBody>
      </p:sp>
      <p:sp>
        <p:nvSpPr>
          <p:cNvPr id="4" name="QB_7_AN.52_1#7117bb211.blank?vopoq=1&amp;pid=ac2ee8b36&amp;color=0,0,0&amp;vpa=18&amp;vtp=1&amp;bbb=1"/>
          <p:cNvSpPr/>
          <p:nvPr/>
        </p:nvSpPr>
        <p:spPr>
          <a:xfrm>
            <a:off x="3754501" y="1691137"/>
            <a:ext cx="3790950" cy="429070"/>
          </a:xfrm>
          <a:prstGeom prst="rect">
            <a:avLst/>
          </a:prstGeom>
          <a:noFill/>
          <a:ln/>
        </p:spPr>
        <p:txBody>
          <a:bodyPr wrap="none" lIns="0" tIns="0" rIns="0" bIns="0" rtlCol="0" anchor="t"/>
          <a:lstStyle/>
          <a:p>
            <a:pPr algn="ctr" latinLnBrk="1">
              <a:lnSpc>
                <a:spcPts val="3600"/>
              </a:lnSpc>
            </a:pPr>
            <a:r>
              <a:rPr lang="en-US" altLang="zh-CN" sz="2850" b="0" i="0" kern="0" spc="-99900">
                <a:solidFill>
                  <a:srgbClr val="FFFFFF"/>
                </a:solidFill>
                <a:latin typeface="微软雅黑" pitchFamily="34" charset="0"/>
                <a:ea typeface="微软雅黑" pitchFamily="34" charset="-122"/>
                <a:cs typeface="微软雅黑" pitchFamily="34" charset="-120"/>
              </a:rPr>
              <a:t> </a:t>
            </a:r>
            <a:r>
              <a:rPr lang="en-US" altLang="zh-CN" sz="900" b="0" i="0" kern="0">
                <a:solidFill>
                  <a:srgbClr val="FFFFFF"/>
                </a:solidFill>
                <a:latin typeface="SimSun" panose="02010600030101010101" pitchFamily="2" charset="-122"/>
                <a:ea typeface="微软雅黑" pitchFamily="34" charset="-122"/>
                <a:cs typeface="微软雅黑" pitchFamily="34" charset="-120"/>
              </a:rPr>
              <a:t>                                 </a:t>
            </a:r>
            <a:r>
              <a:rPr lang="en-US" altLang="zh-CN" sz="2000" b="1" i="0">
                <a:solidFill>
                  <a:srgbClr val="00B050"/>
                </a:solidFill>
                <a:latin typeface="微软雅黑" pitchFamily="34" charset="0"/>
                <a:ea typeface="微软雅黑" pitchFamily="34" charset="-122"/>
                <a:cs typeface="微软雅黑" pitchFamily="34" charset="-120"/>
              </a:rPr>
              <a:t>(</a:t>
            </a:r>
            <a:r>
              <a:rPr lang="en-US" altLang="zh-CN" sz="2000" b="1" i="0" dirty="0">
                <a:solidFill>
                  <a:srgbClr val="00B050"/>
                </a:solidFill>
                <a:latin typeface="微软雅黑" pitchFamily="34" charset="0"/>
                <a:ea typeface="微软雅黑" pitchFamily="34" charset="-122"/>
                <a:cs typeface="微软雅黑" pitchFamily="34" charset="-120"/>
              </a:rPr>
              <a:t>答案合理即可)</a:t>
            </a:r>
            <a:endParaRPr lang="en-US" altLang="zh-CN" sz="100" dirty="0">
              <a:solidFill>
                <a:srgbClr val="00B050"/>
              </a:solidFill>
            </a:endParaRPr>
          </a:p>
        </p:txBody>
      </p:sp>
      <p:pic>
        <p:nvPicPr>
          <p:cNvPr id="5" name="QB_7_AN.53_1#7117bb211?vopoq=1&amp;pid=ac2ee8b36&amp;color=0,0,0&amp;tib=255,255,255&amp;iip=1&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3846576" y="1558232"/>
            <a:ext cx="1847088" cy="576072"/>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xmlns:a14="http://schemas.microsoft.com/office/drawing/2010/main">
        <mc:Choice Requires="a14">
          <p:sp>
            <p:nvSpPr>
              <p:cNvPr id="6" name="QB_7_AS.54_1#7117bb211?vopoq=1&amp;pid=ac2ee8b36&amp;color=0,0,0&amp;vtp=1&amp;bbb=1&amp;hb=1"/>
              <p:cNvSpPr/>
              <p:nvPr/>
            </p:nvSpPr>
            <p:spPr>
              <a:xfrm>
                <a:off x="722377" y="2203201"/>
                <a:ext cx="10749630" cy="1037273"/>
              </a:xfrm>
              <a:prstGeom prst="rect">
                <a:avLst/>
              </a:prstGeom>
              <a:noFill/>
              <a:ln/>
            </p:spPr>
            <p:txBody>
              <a:bodyPr wrap="none" lIns="0" tIns="0" rIns="0" bIns="0" rtlCol="0" anchor="t"/>
              <a:lstStyle/>
              <a:p>
                <a:pPr algn="l" latinLnBrk="1">
                  <a:lnSpc>
                    <a:spcPts val="40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氧化铁俗称铁红；该反应中</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Al</m:t>
                    </m:r>
                  </m:oMath>
                </a14:m>
                <a:r>
                  <a:rPr lang="en-US" altLang="zh-CN" sz="2000" b="0" i="0" dirty="0">
                    <a:solidFill>
                      <a:srgbClr val="000000"/>
                    </a:solidFill>
                    <a:latin typeface="微软雅黑" pitchFamily="34" charset="0"/>
                    <a:ea typeface="微软雅黑" pitchFamily="34" charset="-122"/>
                    <a:cs typeface="微软雅黑" pitchFamily="34" charset="-120"/>
                  </a:rPr>
                  <a:t>失电子转化为</a:t>
                </a:r>
                <a14:m>
                  <m:oMath xmlns:m="http://schemas.openxmlformats.org/officeDocument/2006/math">
                    <m:sSub>
                      <m:sSubPr>
                        <m:ctrlPr>
                          <a:rPr lang="en-US" altLang="zh-CN" sz="2000" b="0" i="1" dirty="0" smtClean="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Al</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sSub>
                      <m:sSubPr>
                        <m:ctrlPr>
                          <a:rPr lang="en-US" altLang="zh-CN" sz="2000" b="0" i="1" dirty="0" smtClean="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Sub>
                  </m:oMath>
                </a14:m>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b>
                      <m:sSubPr>
                        <m:ctrlPr>
                          <a:rPr lang="en-US" altLang="zh-CN" sz="2000" b="0" i="1" dirty="0" smtClean="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Fe</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sSub>
                      <m:sSubPr>
                        <m:ctrlPr>
                          <a:rPr lang="en-US" altLang="zh-CN" sz="2000" b="0" i="1" dirty="0" smtClean="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Sub>
                  </m:oMath>
                </a14:m>
                <a:r>
                  <a:rPr lang="en-US" altLang="zh-CN" sz="2000" b="0" i="0" dirty="0">
                    <a:solidFill>
                      <a:srgbClr val="000000"/>
                    </a:solidFill>
                    <a:latin typeface="微软雅黑" pitchFamily="34" charset="0"/>
                    <a:ea typeface="微软雅黑" pitchFamily="34" charset="-122"/>
                    <a:cs typeface="微软雅黑" pitchFamily="34" charset="-120"/>
                  </a:rPr>
                  <a:t>得电子转化为</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Fe</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，对应电子转移</a:t>
                </a:r>
              </a:p>
              <a:p>
                <a:pPr latinLnBrk="1">
                  <a:lnSpc>
                    <a:spcPts val="4700"/>
                  </a:lnSpc>
                </a:pPr>
                <a:r>
                  <a:rPr lang="en-US" altLang="zh-CN" sz="2000" b="0" i="0">
                    <a:solidFill>
                      <a:srgbClr val="000000"/>
                    </a:solidFill>
                    <a:latin typeface="微软雅黑" pitchFamily="34" charset="0"/>
                    <a:ea typeface="微软雅黑" pitchFamily="34" charset="-122"/>
                    <a:cs typeface="微软雅黑" pitchFamily="34" charset="-120"/>
                  </a:rPr>
                  <a:t>的方向和数目可表示为</a:t>
                </a:r>
                <a:r>
                  <a:rPr lang="en-US" altLang="zh-CN" sz="2000" b="0" i="0">
                    <a:solidFill>
                      <a:srgbClr val="000000"/>
                    </a:solidFill>
                    <a:latin typeface="SimSun" pitchFamily="34" charset="0"/>
                    <a:ea typeface="SimSun" pitchFamily="34" charset="-122"/>
                    <a:cs typeface="SimSun" pitchFamily="34" charset="-120"/>
                  </a:rPr>
                  <a:t> </a:t>
                </a:r>
                <a:r>
                  <a:rPr lang="en-US" altLang="zh-CN" sz="2700" b="0" i="0" kern="0" spc="-99900">
                    <a:solidFill>
                      <a:srgbClr val="FFFFFF"/>
                    </a:solidFill>
                    <a:latin typeface="微软雅黑" pitchFamily="34" charset="0"/>
                    <a:ea typeface="微软雅黑" pitchFamily="34" charset="-122"/>
                    <a:cs typeface="微软雅黑" pitchFamily="34" charset="-120"/>
                  </a:rPr>
                  <a:t> </a:t>
                </a:r>
                <a:r>
                  <a:rPr lang="en-US" altLang="zh-CN" sz="900" b="0" i="0" kern="0">
                    <a:solidFill>
                      <a:srgbClr val="FFFFFF"/>
                    </a:solidFill>
                    <a:latin typeface="SimSun" panose="02010600030101010101" pitchFamily="2" charset="-122"/>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200" dirty="0">
                  <a:solidFill>
                    <a:srgbClr val="000000"/>
                  </a:solidFill>
                </a:endParaRPr>
              </a:p>
            </p:txBody>
          </p:sp>
        </mc:Choice>
        <mc:Fallback xmlns="">
          <p:sp>
            <p:nvSpPr>
              <p:cNvPr id="6" name="QB_7_AS.54_1#7117bb211?vopoq=1&amp;pid=ac2ee8b36&amp;color=0,0,0&amp;vtp=1&amp;bbb=1&amp;hb=1"/>
              <p:cNvSpPr>
                <a:spLocks noRot="1" noChangeAspect="1" noMove="1" noResize="1" noEditPoints="1" noAdjustHandles="1" noChangeArrowheads="1" noChangeShapeType="1" noTextEdit="1"/>
              </p:cNvSpPr>
              <p:nvPr/>
            </p:nvSpPr>
            <p:spPr>
              <a:xfrm>
                <a:off x="722377" y="2203201"/>
                <a:ext cx="10749630" cy="1037273"/>
              </a:xfrm>
              <a:prstGeom prst="rect">
                <a:avLst/>
              </a:prstGeom>
              <a:blipFill>
                <a:blip r:embed="rId5"/>
                <a:stretch>
                  <a:fillRect l="-1588" r="-510" b="-12865"/>
                </a:stretch>
              </a:blipFill>
              <a:ln/>
            </p:spPr>
            <p:txBody>
              <a:bodyPr/>
              <a:lstStyle/>
              <a:p>
                <a:r>
                  <a:rPr lang="zh-CN" altLang="en-US">
                    <a:noFill/>
                  </a:rPr>
                  <a:t> </a:t>
                </a:r>
              </a:p>
            </p:txBody>
          </p:sp>
        </mc:Fallback>
      </mc:AlternateContent>
      <p:pic>
        <p:nvPicPr>
          <p:cNvPr id="7" name="QB_7_AS.54_1#7117bb211?vopoq=1&amp;pid=ac2ee8b36&amp;color=0,0,0&amp;tib=255,255,255&amp;iip=2&amp;vtp=1" descr="preencoded.png"/>
          <p:cNvPicPr>
            <a:picLocks noChangeAspect="1"/>
          </p:cNvPicPr>
          <p:nvPr/>
        </p:nvPicPr>
        <p:blipFill>
          <a:blip r:embed="rId6">
            <a:clrChange>
              <a:clrFrom>
                <a:srgbClr val="FFFFFF"/>
              </a:clrFrom>
              <a:clrTo>
                <a:srgbClr val="FFFFFF">
                  <a:alpha val="0"/>
                </a:srgbClr>
              </a:clrTo>
            </a:clrChange>
          </a:blip>
          <a:stretch>
            <a:fillRect/>
          </a:stretch>
        </p:blipFill>
        <p:spPr>
          <a:xfrm>
            <a:off x="3403125" y="2701994"/>
            <a:ext cx="1801368" cy="548640"/>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par>
                                <p:cTn id="19" presetID="10" presetClass="entr" presetSubtype="0" fill="hold" nodeType="withEffect">
                                  <p:stCondLst>
                                    <p:cond delay="0"/>
                                  </p:stCondLst>
                                  <p:childTnLst>
                                    <p:set>
                                      <p:cBhvr>
                                        <p:cTn id="20" dur="1" fill="hold">
                                          <p:stCondLst>
                                            <p:cond delay="0"/>
                                          </p:stCondLst>
                                        </p:cTn>
                                        <p:tgtEl>
                                          <p:spTgt spid="5"/>
                                        </p:tgtEl>
                                        <p:attrNameLst>
                                          <p:attrName>style.visibility</p:attrName>
                                        </p:attrNameLst>
                                      </p:cBhvr>
                                      <p:to>
                                        <p:strVal val="visible"/>
                                      </p:to>
                                    </p:set>
                                    <p:animEffect transition="in" filter="fade">
                                      <p:cBhvr>
                                        <p:cTn id="21" dur="500"/>
                                        <p:tgtEl>
                                          <p:spTgt spid="5"/>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6">
                                            <p:bg/>
                                          </p:spTgt>
                                        </p:tgtEl>
                                        <p:attrNameLst>
                                          <p:attrName>style.visibility</p:attrName>
                                        </p:attrNameLst>
                                      </p:cBhvr>
                                      <p:to>
                                        <p:strVal val="visible"/>
                                      </p:to>
                                    </p:set>
                                    <p:animEffect transition="in" filter="fade">
                                      <p:cBhvr>
                                        <p:cTn id="26" dur="500"/>
                                        <p:tgtEl>
                                          <p:spTgt spid="6">
                                            <p:bg/>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6">
                                            <p:txEl>
                                              <p:pRg st="0" end="0"/>
                                            </p:txEl>
                                          </p:spTgt>
                                        </p:tgtEl>
                                        <p:attrNameLst>
                                          <p:attrName>style.visibility</p:attrName>
                                        </p:attrNameLst>
                                      </p:cBhvr>
                                      <p:to>
                                        <p:strVal val="visible"/>
                                      </p:to>
                                    </p:set>
                                    <p:animEffect transition="in" filter="fade">
                                      <p:cBhvr>
                                        <p:cTn id="29" dur="500"/>
                                        <p:tgtEl>
                                          <p:spTgt spid="6">
                                            <p:txEl>
                                              <p:pRg st="0" end="0"/>
                                            </p:txEl>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6">
                                            <p:txEl>
                                              <p:pRg st="1" end="1"/>
                                            </p:txEl>
                                          </p:spTgt>
                                        </p:tgtEl>
                                        <p:attrNameLst>
                                          <p:attrName>style.visibility</p:attrName>
                                        </p:attrNameLst>
                                      </p:cBhvr>
                                      <p:to>
                                        <p:strVal val="visible"/>
                                      </p:to>
                                    </p:set>
                                    <p:animEffect transition="in" filter="fade">
                                      <p:cBhvr>
                                        <p:cTn id="32" dur="500"/>
                                        <p:tgtEl>
                                          <p:spTgt spid="6">
                                            <p:txEl>
                                              <p:pRg st="1" end="1"/>
                                            </p:txEl>
                                          </p:spTgt>
                                        </p:tgtEl>
                                      </p:cBhvr>
                                    </p:animEffect>
                                  </p:childTnLst>
                                </p:cTn>
                              </p:par>
                              <p:par>
                                <p:cTn id="33" presetID="10" presetClass="entr" presetSubtype="0" fill="hold" nodeType="withEffect">
                                  <p:stCondLst>
                                    <p:cond delay="0"/>
                                  </p:stCondLst>
                                  <p:childTnLst>
                                    <p:set>
                                      <p:cBhvr>
                                        <p:cTn id="34" dur="1" fill="hold">
                                          <p:stCondLst>
                                            <p:cond delay="0"/>
                                          </p:stCondLst>
                                        </p:cTn>
                                        <p:tgtEl>
                                          <p:spTgt spid="7"/>
                                        </p:tgtEl>
                                        <p:attrNameLst>
                                          <p:attrName>style.visibility</p:attrName>
                                        </p:attrNameLst>
                                      </p:cBhvr>
                                      <p:to>
                                        <p:strVal val="visible"/>
                                      </p:to>
                                    </p:set>
                                    <p:animEffect transition="in" filter="fade">
                                      <p:cBhvr>
                                        <p:cTn id="35"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06072508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name="Slide 6&amp;si=6">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P_6#b1fada985?sp=1&amp;pid=acd725254&amp;color=0,0,0&amp;vtp=1&amp;bt=1&amp;bbb=1"/>
              <p:cNvSpPr/>
              <p:nvPr/>
            </p:nvSpPr>
            <p:spPr>
              <a:xfrm>
                <a:off x="722376" y="972000"/>
                <a:ext cx="10753344" cy="1783334"/>
              </a:xfrm>
              <a:prstGeom prst="rect">
                <a:avLst/>
              </a:prstGeom>
              <a:noFill/>
              <a:ln/>
            </p:spPr>
            <p:txBody>
              <a:bodyPr wrap="none" lIns="0" tIns="0" rIns="0" bIns="0" rtlCol="0" anchor="t"/>
              <a:lstStyle/>
              <a:p>
                <a:pPr algn="l" latinLnBrk="1">
                  <a:lnSpc>
                    <a:spcPts val="3600"/>
                  </a:lnSpc>
                </a:pPr>
                <a:r>
                  <a:rPr lang="en-US" altLang="zh-CN" sz="2000" b="1" i="0" dirty="0">
                    <a:solidFill>
                      <a:srgbClr val="000000"/>
                    </a:solidFill>
                    <a:latin typeface="微软雅黑" pitchFamily="34" charset="0"/>
                    <a:ea typeface="微软雅黑" pitchFamily="34" charset="-122"/>
                    <a:cs typeface="微软雅黑" pitchFamily="34" charset="-120"/>
                  </a:rPr>
                  <a:t>1</a:t>
                </a:r>
                <a:r>
                  <a:rPr lang="en-US" altLang="zh-CN" sz="2000" b="1" i="0">
                    <a:solidFill>
                      <a:srgbClr val="000000"/>
                    </a:solidFill>
                    <a:latin typeface="微软雅黑" pitchFamily="34" charset="0"/>
                    <a:ea typeface="微软雅黑" pitchFamily="34" charset="-122"/>
                    <a:cs typeface="微软雅黑" pitchFamily="34" charset="-120"/>
                  </a:rPr>
                  <a:t>.铝</a:t>
                </a:r>
              </a:p>
              <a:p>
                <a:pPr marL="0" marR="0" lvl="0" indent="0" defTabSz="914400" rtl="0" eaLnBrk="1" fontAlgn="auto" latinLnBrk="1" hangingPunct="1">
                  <a:lnSpc>
                    <a:spcPts val="3600"/>
                  </a:lnSpc>
                  <a:spcBef>
                    <a:spcPts val="0"/>
                  </a:spcBef>
                  <a:spcAft>
                    <a:spcPts val="0"/>
                  </a:spcAft>
                  <a:buClrTx/>
                  <a:buSzTx/>
                  <a:buFontTx/>
                  <a:buNone/>
                  <a:tabLst/>
                  <a:defRPr/>
                </a:pPr>
                <a:r>
                  <a:rPr kumimoji="0" lang="en-US" altLang="zh-CN" sz="2000" b="0" i="0" u="none" strike="noStrike" kern="1200" cap="none" spc="0" normalizeH="0" baseline="0" noProof="0" dirty="0">
                    <a:ln>
                      <a:noFill/>
                    </a:ln>
                    <a:solidFill>
                      <a:srgbClr val="000000"/>
                    </a:solidFill>
                    <a:effectLst/>
                    <a:uLnTx/>
                    <a:uFillTx/>
                    <a:latin typeface="微软雅黑" pitchFamily="34" charset="0"/>
                    <a:ea typeface="微软雅黑" pitchFamily="34" charset="-122"/>
                    <a:cs typeface="微软雅黑" pitchFamily="34" charset="-120"/>
                  </a:rPr>
                  <a:t>(1)物理性质</a:t>
                </a:r>
                <a:endParaRPr kumimoji="0" lang="en-US" altLang="zh-CN" sz="2000" b="0" i="0" u="none" strike="noStrike" kern="1200" cap="none" spc="0" normalizeH="0" baseline="0" noProof="0" dirty="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1" hangingPunct="1">
                  <a:lnSpc>
                    <a:spcPts val="37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微软雅黑" pitchFamily="34" charset="0"/>
                    <a:ea typeface="微软雅黑" pitchFamily="34" charset="-122"/>
                    <a:cs typeface="微软雅黑" pitchFamily="34" charset="-120"/>
                  </a:rPr>
                  <a:t>银白色</a:t>
                </a:r>
                <a:r>
                  <a:rPr kumimoji="0" lang="en-US" altLang="zh-CN" sz="2000" b="0" i="0" u="none" strike="noStrike" kern="1200" cap="none" spc="0" normalizeH="0" baseline="0" noProof="0" dirty="0">
                    <a:ln>
                      <a:noFill/>
                    </a:ln>
                    <a:solidFill>
                      <a:srgbClr val="000000"/>
                    </a:solidFill>
                    <a:effectLst/>
                    <a:uLnTx/>
                    <a:uFillTx/>
                    <a:latin typeface="微软雅黑" pitchFamily="34" charset="0"/>
                    <a:ea typeface="微软雅黑" pitchFamily="34" charset="-122"/>
                    <a:cs typeface="微软雅黑" pitchFamily="34" charset="-120"/>
                  </a:rPr>
                  <a:t>，硬度较小，质轻(密度为</a:t>
                </a:r>
                <a:r>
                  <a:rPr kumimoji="0" lang="en-US" altLang="zh-CN" sz="100" b="0" i="0" u="none" strike="noStrike" kern="0" cap="none" spc="-99900" normalizeH="0" baseline="0" noProof="0" dirty="0">
                    <a:ln>
                      <a:noFill/>
                    </a:ln>
                    <a:solidFill>
                      <a:srgbClr val="FFFFFF"/>
                    </a:solidFill>
                    <a:effectLst/>
                    <a:uLnTx/>
                    <a:uFillTx/>
                    <a:latin typeface="微软雅黑" pitchFamily="34" charset="0"/>
                    <a:ea typeface="微软雅黑" pitchFamily="34" charset="-122"/>
                    <a:cs typeface="微软雅黑" pitchFamily="34" charset="-120"/>
                  </a:rPr>
                  <a:t>&lt;m&gt;</a:t>
                </a:r>
                <a14:m>
                  <m:oMath xmlns:m="http://schemas.openxmlformats.org/officeDocument/2006/math">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2.7 </m:t>
                    </m:r>
                    <m:r>
                      <m:rPr>
                        <m:sty m:val="p"/>
                      </m:rP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g</m:t>
                    </m:r>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m:t>
                    </m:r>
                    <m:sSup>
                      <m:sSupPr>
                        <m:ctrlPr>
                          <a:rPr kumimoji="0" lang="en-US" altLang="zh-CN" sz="2000" b="0" i="1"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ctrlPr>
                      </m:sSupPr>
                      <m:e>
                        <m:r>
                          <m:rPr>
                            <m:sty m:val="p"/>
                          </m:rP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cm</m:t>
                        </m:r>
                      </m:e>
                      <m:sup>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−3</m:t>
                        </m:r>
                      </m:sup>
                    </m:sSup>
                  </m:oMath>
                </a14:m>
                <a:r>
                  <a:rPr kumimoji="0" lang="en-US" altLang="zh-CN" sz="100" b="0" i="0" u="none" strike="noStrike" kern="0" cap="none" spc="-99900" normalizeH="0" baseline="0" noProof="0" dirty="0">
                    <a:ln>
                      <a:noFill/>
                    </a:ln>
                    <a:solidFill>
                      <a:srgbClr val="FFFFFF"/>
                    </a:solidFill>
                    <a:effectLst/>
                    <a:uLnTx/>
                    <a:uFillTx/>
                    <a:latin typeface="微软雅黑" pitchFamily="34" charset="0"/>
                    <a:ea typeface="微软雅黑" pitchFamily="34" charset="-122"/>
                    <a:cs typeface="微软雅黑" pitchFamily="34" charset="-120"/>
                  </a:rPr>
                  <a:t>&lt;/m&gt;</a:t>
                </a:r>
                <a:r>
                  <a:rPr kumimoji="0" lang="en-US" altLang="zh-CN" sz="2000" b="0" i="0" u="none" strike="noStrike" kern="1200" cap="none" spc="0" normalizeH="0" baseline="0" noProof="0" dirty="0">
                    <a:ln>
                      <a:noFill/>
                    </a:ln>
                    <a:solidFill>
                      <a:srgbClr val="000000"/>
                    </a:solidFill>
                    <a:effectLst/>
                    <a:uLnTx/>
                    <a:uFillTx/>
                    <a:latin typeface="微软雅黑" pitchFamily="34" charset="0"/>
                    <a:ea typeface="微软雅黑" pitchFamily="34" charset="-122"/>
                    <a:cs typeface="微软雅黑" pitchFamily="34" charset="-120"/>
                  </a:rPr>
                  <a:t>)，有良好的延展性、导电性、导热性</a:t>
                </a:r>
                <a:r>
                  <a:rPr kumimoji="0" lang="en-US" altLang="zh-CN" sz="2000" b="0" i="0" u="none" strike="noStrike" kern="1200" cap="none" spc="0" normalizeH="0" baseline="0" noProof="0">
                    <a:ln>
                      <a:noFill/>
                    </a:ln>
                    <a:solidFill>
                      <a:srgbClr val="000000"/>
                    </a:solidFill>
                    <a:effectLst/>
                    <a:uLnTx/>
                    <a:uFillTx/>
                    <a:latin typeface="微软雅黑" pitchFamily="34" charset="0"/>
                    <a:ea typeface="微软雅黑" pitchFamily="34" charset="-122"/>
                    <a:cs typeface="微软雅黑" pitchFamily="34" charset="-120"/>
                  </a:rPr>
                  <a:t>，熔点较低</a:t>
                </a:r>
              </a:p>
              <a:p>
                <a:pPr marL="0" marR="0" lvl="0" indent="0" defTabSz="914400" rtl="0" eaLnBrk="1" fontAlgn="auto" latinLnBrk="1" hangingPunct="1">
                  <a:lnSpc>
                    <a:spcPts val="3500"/>
                  </a:lnSpc>
                  <a:spcBef>
                    <a:spcPts val="0"/>
                  </a:spcBef>
                  <a:spcAft>
                    <a:spcPts val="0"/>
                  </a:spcAft>
                  <a:buClrTx/>
                  <a:buSzTx/>
                  <a:buFontTx/>
                  <a:buNone/>
                  <a:tabLst/>
                  <a:defRPr/>
                </a:pPr>
                <a:r>
                  <a:rPr kumimoji="0" lang="en-US" altLang="zh-CN" sz="100" b="0" i="0" u="none" strike="noStrike" kern="0" cap="none" spc="-99900" normalizeH="0" baseline="0" noProof="0">
                    <a:ln>
                      <a:noFill/>
                    </a:ln>
                    <a:solidFill>
                      <a:srgbClr val="FFFFFF"/>
                    </a:solidFill>
                    <a:effectLst/>
                    <a:uLnTx/>
                    <a:uFillTx/>
                    <a:latin typeface="微软雅黑" pitchFamily="34" charset="0"/>
                    <a:ea typeface="微软雅黑" pitchFamily="34" charset="-122"/>
                    <a:cs typeface="微软雅黑" pitchFamily="34" charset="-120"/>
                  </a:rPr>
                  <a:t>&lt;</a:t>
                </a:r>
                <a:r>
                  <a:rPr kumimoji="0" lang="en-US" altLang="zh-CN" sz="100" b="0" i="0" u="none" strike="noStrike" kern="0" cap="none" spc="-99900" normalizeH="0" baseline="0" noProof="0" dirty="0">
                    <a:ln>
                      <a:noFill/>
                    </a:ln>
                    <a:solidFill>
                      <a:srgbClr val="FFFFFF"/>
                    </a:solidFill>
                    <a:effectLst/>
                    <a:uLnTx/>
                    <a:uFillTx/>
                    <a:latin typeface="微软雅黑" pitchFamily="34" charset="0"/>
                    <a:ea typeface="微软雅黑" pitchFamily="34" charset="-122"/>
                    <a:cs typeface="微软雅黑" pitchFamily="34" charset="-120"/>
                  </a:rPr>
                  <a:t>m&gt;</a:t>
                </a:r>
                <a14:m>
                  <m:oMath xmlns:m="http://schemas.openxmlformats.org/officeDocument/2006/math">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(660 ℃)</m:t>
                    </m:r>
                  </m:oMath>
                </a14:m>
                <a:r>
                  <a:rPr kumimoji="0" lang="en-US" altLang="zh-CN" sz="100" b="0" i="0" u="none" strike="noStrike" kern="0" cap="none" spc="-99900" normalizeH="0" baseline="0" noProof="0" dirty="0">
                    <a:ln>
                      <a:noFill/>
                    </a:ln>
                    <a:solidFill>
                      <a:srgbClr val="FFFFFF"/>
                    </a:solidFill>
                    <a:effectLst/>
                    <a:uLnTx/>
                    <a:uFillTx/>
                    <a:latin typeface="微软雅黑" pitchFamily="34" charset="0"/>
                    <a:ea typeface="微软雅黑" pitchFamily="34" charset="-122"/>
                    <a:cs typeface="微软雅黑" pitchFamily="34" charset="-120"/>
                  </a:rPr>
                  <a:t>&lt;/</a:t>
                </a:r>
                <a:r>
                  <a:rPr kumimoji="0" lang="en-US" altLang="zh-CN" sz="100" b="0" i="0" u="none" strike="noStrike" kern="0" cap="none" spc="-99900" normalizeH="0" baseline="0" noProof="0">
                    <a:ln>
                      <a:noFill/>
                    </a:ln>
                    <a:solidFill>
                      <a:srgbClr val="FFFFFF"/>
                    </a:solidFill>
                    <a:effectLst/>
                    <a:uLnTx/>
                    <a:uFillTx/>
                    <a:latin typeface="微软雅黑" pitchFamily="34" charset="0"/>
                    <a:ea typeface="微软雅黑" pitchFamily="34" charset="-122"/>
                    <a:cs typeface="微软雅黑" pitchFamily="34" charset="-120"/>
                  </a:rPr>
                  <a:t>m&gt;</a:t>
                </a:r>
                <a:r>
                  <a:rPr kumimoji="0" lang="en-US" altLang="zh-CN" sz="2000" b="0" i="0" u="none" strike="noStrike" kern="1200" cap="none" spc="0" normalizeH="0" baseline="0" noProof="0">
                    <a:ln>
                      <a:noFill/>
                    </a:ln>
                    <a:solidFill>
                      <a:srgbClr val="000000"/>
                    </a:solidFill>
                    <a:effectLst/>
                    <a:uLnTx/>
                    <a:uFillTx/>
                    <a:latin typeface="微软雅黑" pitchFamily="34" charset="0"/>
                    <a:ea typeface="微软雅黑" pitchFamily="34" charset="-122"/>
                    <a:cs typeface="微软雅黑" pitchFamily="34" charset="-120"/>
                  </a:rPr>
                  <a:t>。</a:t>
                </a:r>
                <a:endParaRPr lang="en-US" altLang="zh-CN" sz="2000" dirty="0"/>
              </a:p>
            </p:txBody>
          </p:sp>
        </mc:Choice>
        <mc:Fallback xmlns="">
          <p:sp>
            <p:nvSpPr>
              <p:cNvPr id="2" name="P_6#b1fada985?sp=1&amp;pid=acd725254&amp;color=0,0,0&amp;vtp=1&amp;bt=1&amp;bbb=1"/>
              <p:cNvSpPr>
                <a:spLocks noRot="1" noChangeAspect="1" noMove="1" noResize="1" noEditPoints="1" noAdjustHandles="1" noChangeArrowheads="1" noChangeShapeType="1" noTextEdit="1"/>
              </p:cNvSpPr>
              <p:nvPr/>
            </p:nvSpPr>
            <p:spPr>
              <a:xfrm>
                <a:off x="722376" y="972000"/>
                <a:ext cx="10753344" cy="1783334"/>
              </a:xfrm>
              <a:prstGeom prst="rect">
                <a:avLst/>
              </a:prstGeom>
              <a:blipFill>
                <a:blip r:embed="rId3"/>
                <a:stretch>
                  <a:fillRect l="-1474" b="-8532"/>
                </a:stretch>
              </a:blipFill>
              <a:ln/>
            </p:spPr>
            <p:txBody>
              <a:bodyPr/>
              <a:lstStyle/>
              <a:p>
                <a:r>
                  <a:rPr lang="zh-CN" altLang="en-US">
                    <a:noFill/>
                  </a:rPr>
                  <a:t> </a:t>
                </a:r>
              </a:p>
            </p:txBody>
          </p:sp>
        </mc:Fallback>
      </mc:AlternateContent>
    </p:spTree>
  </p:cSld>
  <p:clrMapOvr>
    <a:masterClrMapping/>
  </p:clrMapOvr>
  <p:transition>
    <p:fade/>
  </p:transition>
</p:sld>
</file>

<file path=ppt/slides/slide50.xml><?xml version="1.0" encoding="utf-8"?>
<p:sld xmlns:a="http://schemas.openxmlformats.org/drawingml/2006/main" xmlns:r="http://schemas.openxmlformats.org/officeDocument/2006/relationships" xmlns:p="http://schemas.openxmlformats.org/presentationml/2006/main">
  <p:cSld name="Slide 44&amp;si=44">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O_6_BD.55_1#00cc584b2?vopoq=1&amp;pid=156a75d57&amp;color=0,0,0&amp;vtp=1&amp;bt=1&amp;bbb=1&amp;hb=1"/>
              <p:cNvSpPr/>
              <p:nvPr/>
            </p:nvSpPr>
            <p:spPr>
              <a:xfrm>
                <a:off x="722376" y="972000"/>
                <a:ext cx="10753344" cy="13134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8.</a:t>
                </a:r>
                <a:r>
                  <a:rPr lang="en-US" altLang="zh-CN" sz="2000" b="0" i="0" dirty="0">
                    <a:solidFill>
                      <a:srgbClr val="000000"/>
                    </a:solidFill>
                    <a:latin typeface="仿宋" pitchFamily="34" charset="0"/>
                    <a:ea typeface="仿宋" pitchFamily="34" charset="-122"/>
                    <a:cs typeface="仿宋" pitchFamily="34" charset="-120"/>
                  </a:rPr>
                  <a:t>[河北衡水2024高一月考]</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向铁和氧化铁的混合物中加入</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600 </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mL</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 0.20 </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mol</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L</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−1</m:t>
                        </m:r>
                      </m:sup>
                    </m:sSup>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稀盐酸后恰好完</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全反应</a:t>
                </a:r>
                <a:r>
                  <a:rPr lang="en-US" altLang="zh-CN" sz="2000" b="0" i="0" dirty="0">
                    <a:solidFill>
                      <a:srgbClr val="000000"/>
                    </a:solidFill>
                    <a:latin typeface="微软雅黑" pitchFamily="34" charset="0"/>
                    <a:ea typeface="微软雅黑" pitchFamily="34" charset="-122"/>
                    <a:cs typeface="微软雅黑" pitchFamily="34" charset="-120"/>
                  </a:rPr>
                  <a:t>，所得溶液中滴加硫氰化钾溶液不显红色，并收集到</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672 </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mL</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氢气(标准状况下测定</a:t>
                </a:r>
                <a:r>
                  <a:rPr lang="en-US" altLang="zh-CN" sz="2000" b="0" i="0">
                    <a:solidFill>
                      <a:srgbClr val="000000"/>
                    </a:solidFill>
                    <a:latin typeface="微软雅黑" pitchFamily="34" charset="0"/>
                    <a:ea typeface="微软雅黑" pitchFamily="34" charset="-122"/>
                    <a:cs typeface="微软雅黑" pitchFamily="34" charset="-120"/>
                  </a:rPr>
                  <a:t>)。回答</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下列问题</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p:txBody>
          </p:sp>
        </mc:Choice>
        <mc:Fallback xmlns="">
          <p:sp>
            <p:nvSpPr>
              <p:cNvPr id="2" name="QO_6_BD.55_1#00cc584b2?vopoq=1&amp;pid=156a75d57&amp;color=0,0,0&amp;vtp=1&amp;bt=1&amp;bbb=1&amp;hb=1"/>
              <p:cNvSpPr>
                <a:spLocks noRot="1" noChangeAspect="1" noMove="1" noResize="1" noEditPoints="1" noAdjustHandles="1" noChangeArrowheads="1" noChangeShapeType="1" noTextEdit="1"/>
              </p:cNvSpPr>
              <p:nvPr/>
            </p:nvSpPr>
            <p:spPr>
              <a:xfrm>
                <a:off x="722376" y="972000"/>
                <a:ext cx="10753344" cy="1313434"/>
              </a:xfrm>
              <a:prstGeom prst="rect">
                <a:avLst/>
              </a:prstGeom>
              <a:blipFill>
                <a:blip r:embed="rId3"/>
                <a:stretch>
                  <a:fillRect l="-1474" r="-624" b="-11574"/>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3" name="QB_7_BD.56_1#f295b44f8?vopoq=1&amp;pid=00cc584b2&amp;color=0,0,0&amp;vtp=1&amp;bbb=1"/>
              <p:cNvSpPr/>
              <p:nvPr/>
            </p:nvSpPr>
            <p:spPr>
              <a:xfrm>
                <a:off x="722376" y="2333948"/>
                <a:ext cx="10753344" cy="385953"/>
              </a:xfrm>
              <a:prstGeom prst="rect">
                <a:avLst/>
              </a:prstGeom>
              <a:noFill/>
              <a:ln/>
            </p:spPr>
            <p:txBody>
              <a:bodyPr wrap="none" lIns="0" tIns="0" rIns="0" bIns="0" rtlCol="0" anchor="t"/>
              <a:lstStyle/>
              <a:p>
                <a:pPr algn="l" latinLnBrk="1">
                  <a:lnSpc>
                    <a:spcPts val="3400"/>
                  </a:lnSpc>
                </a:pPr>
                <a:r>
                  <a:rPr lang="en-US" altLang="zh-CN" sz="2000" b="0" i="0" dirty="0">
                    <a:solidFill>
                      <a:srgbClr val="000000"/>
                    </a:solidFill>
                    <a:latin typeface="微软雅黑" pitchFamily="34" charset="0"/>
                    <a:ea typeface="微软雅黑" pitchFamily="34" charset="-122"/>
                    <a:cs typeface="微软雅黑" pitchFamily="34" charset="-120"/>
                  </a:rPr>
                  <a:t>(1</a:t>
                </a:r>
                <a:r>
                  <a:rPr lang="en-US" altLang="zh-CN" sz="2000" b="0" i="0">
                    <a:solidFill>
                      <a:srgbClr val="000000"/>
                    </a:solidFill>
                    <a:latin typeface="微软雅黑" pitchFamily="34" charset="0"/>
                    <a:ea typeface="微软雅黑" pitchFamily="34" charset="-122"/>
                    <a:cs typeface="微软雅黑" pitchFamily="34" charset="-120"/>
                  </a:rPr>
                  <a:t>)反应后溶液中溶质的物质的量为</a:t>
                </a:r>
                <a:r>
                  <a:rPr lang="en-US" altLang="zh-CN" sz="2000" i="0">
                    <a:solidFill>
                      <a:srgbClr val="000000"/>
                    </a:solidFill>
                    <a:latin typeface="SimSun" pitchFamily="34" charset="0"/>
                    <a:ea typeface="SimSun" pitchFamily="34" charset="-122"/>
                    <a:cs typeface="SimSun" pitchFamily="34" charset="-120"/>
                  </a:rPr>
                  <a:t>______</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mol</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p:txBody>
          </p:sp>
        </mc:Choice>
        <mc:Fallback xmlns="">
          <p:sp>
            <p:nvSpPr>
              <p:cNvPr id="3" name="QB_7_BD.56_1#f295b44f8?vopoq=1&amp;pid=00cc584b2&amp;color=0,0,0&amp;vtp=1&amp;bbb=1"/>
              <p:cNvSpPr>
                <a:spLocks noRot="1" noChangeAspect="1" noMove="1" noResize="1" noEditPoints="1" noAdjustHandles="1" noChangeArrowheads="1" noChangeShapeType="1" noTextEdit="1"/>
              </p:cNvSpPr>
              <p:nvPr/>
            </p:nvSpPr>
            <p:spPr>
              <a:xfrm>
                <a:off x="722376" y="2333948"/>
                <a:ext cx="10753344" cy="385953"/>
              </a:xfrm>
              <a:prstGeom prst="rect">
                <a:avLst/>
              </a:prstGeom>
              <a:blipFill>
                <a:blip r:embed="rId4"/>
                <a:stretch>
                  <a:fillRect l="-1474" t="-4762" b="-39683"/>
                </a:stretch>
              </a:blipFill>
              <a:ln/>
            </p:spPr>
            <p:txBody>
              <a:bodyPr/>
              <a:lstStyle/>
              <a:p>
                <a:r>
                  <a:rPr lang="zh-CN" altLang="en-US">
                    <a:noFill/>
                  </a:rPr>
                  <a:t> </a:t>
                </a:r>
              </a:p>
            </p:txBody>
          </p:sp>
        </mc:Fallback>
      </mc:AlternateContent>
      <p:sp>
        <p:nvSpPr>
          <p:cNvPr id="4" name="QB_7_AN.57_1#f295b44f8.blank?vopoq=1&amp;pid=00cc584b2&amp;color=0,0,0&amp;vpa=19&amp;vtp=1&amp;bbb=1"/>
          <p:cNvSpPr/>
          <p:nvPr/>
        </p:nvSpPr>
        <p:spPr>
          <a:xfrm>
            <a:off x="4592701" y="2276798"/>
            <a:ext cx="728663" cy="399034"/>
          </a:xfrm>
          <a:prstGeom prst="rect">
            <a:avLst/>
          </a:prstGeom>
          <a:noFill/>
          <a:ln/>
        </p:spPr>
        <p:txBody>
          <a:bodyPr wrap="none" lIns="0" tIns="0" rIns="0" bIns="0" rtlCol="0" anchor="t"/>
          <a:lstStyle/>
          <a:p>
            <a:pPr algn="ctr" latinLnBrk="1">
              <a:lnSpc>
                <a:spcPts val="3500"/>
              </a:lnSpc>
            </a:pPr>
            <a:r>
              <a:rPr lang="en-US" altLang="zh-CN" sz="2000" b="1" i="0" dirty="0">
                <a:solidFill>
                  <a:srgbClr val="00B050"/>
                </a:solidFill>
                <a:latin typeface="微软雅黑" pitchFamily="34" charset="0"/>
                <a:ea typeface="微软雅黑" pitchFamily="34" charset="-122"/>
                <a:cs typeface="微软雅黑" pitchFamily="34" charset="-120"/>
              </a:rPr>
              <a:t>0.06</a:t>
            </a:r>
            <a:endParaRPr lang="en-US" altLang="zh-CN" sz="2000" dirty="0"/>
          </a:p>
        </p:txBody>
      </p:sp>
      <mc:AlternateContent xmlns:mc="http://schemas.openxmlformats.org/markup-compatibility/2006" xmlns:a14="http://schemas.microsoft.com/office/drawing/2010/main">
        <mc:Choice Requires="a14">
          <p:sp>
            <p:nvSpPr>
              <p:cNvPr id="5" name="QB_7_AS.58_1#f295b44f8?vopoq=1&amp;pid=00cc584b2&amp;color=0,0,0&amp;vtp=1&amp;bbb=1&amp;hb=1"/>
              <p:cNvSpPr/>
              <p:nvPr/>
            </p:nvSpPr>
            <p:spPr>
              <a:xfrm>
                <a:off x="722376" y="2725489"/>
                <a:ext cx="10753344" cy="1016000"/>
              </a:xfrm>
              <a:prstGeom prst="rect">
                <a:avLst/>
              </a:prstGeom>
              <a:noFill/>
              <a:ln/>
            </p:spPr>
            <p:txBody>
              <a:bodyPr wrap="none" lIns="0" tIns="0" rIns="0" bIns="0" rtlCol="0" anchor="t"/>
              <a:lstStyle/>
              <a:p>
                <a:pPr algn="l" latinLnBrk="1">
                  <a:lnSpc>
                    <a:spcPts val="40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因为向反应后所得溶液中滴加硫氰化钾溶液不显红色，则反应后溶液的溶质为</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FeCl</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，且</a:t>
                </a:r>
              </a:p>
              <a:p>
                <a:pPr latinLnBrk="1">
                  <a:lnSpc>
                    <a:spcPts val="4000"/>
                  </a:lnSpc>
                </a:pP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HCl</m:t>
                    </m:r>
                  </m:oMath>
                </a14:m>
                <a:r>
                  <a:rPr lang="en-US" altLang="zh-CN" sz="2000" b="0" i="0" dirty="0">
                    <a:solidFill>
                      <a:srgbClr val="000000"/>
                    </a:solidFill>
                    <a:latin typeface="微软雅黑" pitchFamily="34" charset="0"/>
                    <a:ea typeface="微软雅黑" pitchFamily="34" charset="-122"/>
                    <a:cs typeface="微软雅黑" pitchFamily="34" charset="-120"/>
                  </a:rPr>
                  <a:t>完全反应，利用原子守恒，得出</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𝑛</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FeCl</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f>
                      <m:f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2000" b="0" i="0" dirty="0">
                            <a:solidFill>
                              <a:srgbClr val="000000"/>
                            </a:solidFill>
                            <a:latin typeface="Cambria Math" panose="02040503050406030204" pitchFamily="18" charset="0"/>
                            <a:ea typeface="微软雅黑" pitchFamily="34" charset="-122"/>
                            <a:cs typeface="微软雅黑" pitchFamily="34" charset="-120"/>
                          </a:rPr>
                          <m:t>𝑛</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HCl</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num>
                      <m:den>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den>
                    </m:f>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f>
                      <m:f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2000" b="0" i="0" dirty="0">
                            <a:solidFill>
                              <a:srgbClr val="000000"/>
                            </a:solidFill>
                            <a:latin typeface="Cambria Math" panose="02040503050406030204" pitchFamily="18" charset="0"/>
                            <a:ea typeface="微软雅黑" pitchFamily="34" charset="-122"/>
                            <a:cs typeface="微软雅黑" pitchFamily="34" charset="-120"/>
                          </a:rPr>
                          <m:t>0.6 </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L</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×0.2 </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mol</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L</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−1</m:t>
                            </m:r>
                          </m:sup>
                        </m:sSup>
                      </m:num>
                      <m:den>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den>
                    </m:f>
                    <m:r>
                      <a:rPr lang="en-US" altLang="zh-CN" sz="2000" b="0" i="0" dirty="0">
                        <a:solidFill>
                          <a:srgbClr val="000000"/>
                        </a:solidFill>
                        <a:latin typeface="Cambria Math" panose="02040503050406030204" pitchFamily="18" charset="0"/>
                        <a:ea typeface="微软雅黑" pitchFamily="34" charset="-122"/>
                        <a:cs typeface="微软雅黑" pitchFamily="34" charset="-120"/>
                      </a:rPr>
                      <m:t>=0.06 </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mol</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200" dirty="0"/>
              </a:p>
            </p:txBody>
          </p:sp>
        </mc:Choice>
        <mc:Fallback xmlns="">
          <p:sp>
            <p:nvSpPr>
              <p:cNvPr id="5" name="QB_7_AS.58_1#f295b44f8?vopoq=1&amp;pid=00cc584b2&amp;color=0,0,0&amp;vtp=1&amp;bbb=1&amp;hb=1"/>
              <p:cNvSpPr>
                <a:spLocks noRot="1" noChangeAspect="1" noMove="1" noResize="1" noEditPoints="1" noAdjustHandles="1" noChangeArrowheads="1" noChangeShapeType="1" noTextEdit="1"/>
              </p:cNvSpPr>
              <p:nvPr/>
            </p:nvSpPr>
            <p:spPr>
              <a:xfrm>
                <a:off x="722376" y="2725489"/>
                <a:ext cx="10753344" cy="1016000"/>
              </a:xfrm>
              <a:prstGeom prst="rect">
                <a:avLst/>
              </a:prstGeom>
              <a:blipFill>
                <a:blip r:embed="rId5"/>
                <a:stretch>
                  <a:fillRect l="-1587" b="-8982"/>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5">
                                            <p:txEl>
                                              <p:pRg st="1" end="1"/>
                                            </p:txEl>
                                          </p:spTgt>
                                        </p:tgtEl>
                                        <p:attrNameLst>
                                          <p:attrName>style.visibility</p:attrName>
                                        </p:attrNameLst>
                                      </p:cBhvr>
                                      <p:to>
                                        <p:strVal val="visible"/>
                                      </p:to>
                                    </p:set>
                                    <p:animEffect transition="in" filter="fade">
                                      <p:cBhvr>
                                        <p:cTn id="21" dur="500"/>
                                        <p:tgtEl>
                                          <p:spTgt spid="5">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5" grpId="0" build="p" animBg="1"/>
    </p:bldLst>
  </p:timing>
</p:sld>
</file>

<file path=ppt/slides/slide51.xml><?xml version="1.0" encoding="utf-8"?>
<p:sld xmlns:a="http://schemas.openxmlformats.org/drawingml/2006/main" xmlns:r="http://schemas.openxmlformats.org/officeDocument/2006/relationships" xmlns:p="http://schemas.openxmlformats.org/presentationml/2006/main">
  <p:cSld name="Slide 45&amp;si=45">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B_7_BD.59_1#8023a81d0?vopoq=1&amp;pid=00cc584b2&amp;color=0,0,0&amp;vtp=1&amp;bt=1&amp;bbb=1"/>
              <p:cNvSpPr/>
              <p:nvPr/>
            </p:nvSpPr>
            <p:spPr>
              <a:xfrm>
                <a:off x="722376" y="1010100"/>
                <a:ext cx="10753344" cy="385953"/>
              </a:xfrm>
              <a:prstGeom prst="rect">
                <a:avLst/>
              </a:prstGeom>
              <a:noFill/>
              <a:ln/>
            </p:spPr>
            <p:txBody>
              <a:bodyPr wrap="none" lIns="0" tIns="0" rIns="0" bIns="0" rtlCol="0" anchor="t"/>
              <a:lstStyle/>
              <a:p>
                <a:pPr algn="l" latinLnBrk="1">
                  <a:lnSpc>
                    <a:spcPts val="3400"/>
                  </a:lnSpc>
                </a:pPr>
                <a:r>
                  <a:rPr lang="en-US" altLang="zh-CN" sz="2000" b="0" i="0" dirty="0">
                    <a:solidFill>
                      <a:srgbClr val="000000"/>
                    </a:solidFill>
                    <a:latin typeface="微软雅黑" pitchFamily="34" charset="0"/>
                    <a:ea typeface="微软雅黑" pitchFamily="34" charset="-122"/>
                    <a:cs typeface="微软雅黑" pitchFamily="34" charset="-120"/>
                  </a:rPr>
                  <a:t>(2</a:t>
                </a:r>
                <a:r>
                  <a:rPr lang="en-US" altLang="zh-CN" sz="2000" b="0" i="0">
                    <a:solidFill>
                      <a:srgbClr val="000000"/>
                    </a:solidFill>
                    <a:latin typeface="微软雅黑" pitchFamily="34" charset="0"/>
                    <a:ea typeface="微软雅黑" pitchFamily="34" charset="-122"/>
                    <a:cs typeface="微软雅黑" pitchFamily="34" charset="-120"/>
                  </a:rPr>
                  <a:t>)原混合物中单质铁的质量为</a:t>
                </a:r>
                <a:r>
                  <a:rPr lang="en-US" altLang="zh-CN" sz="2000" i="0">
                    <a:solidFill>
                      <a:srgbClr val="000000"/>
                    </a:solidFill>
                    <a:latin typeface="SimSun" pitchFamily="34" charset="0"/>
                    <a:ea typeface="SimSun" pitchFamily="34" charset="-122"/>
                    <a:cs typeface="SimSun" pitchFamily="34" charset="-120"/>
                  </a:rPr>
                  <a:t>______</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g</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p:txBody>
          </p:sp>
        </mc:Choice>
        <mc:Fallback xmlns="">
          <p:sp>
            <p:nvSpPr>
              <p:cNvPr id="2" name="QB_7_BD.59_1#8023a81d0?vopoq=1&amp;pid=00cc584b2&amp;color=0,0,0&amp;vtp=1&amp;bt=1&amp;bbb=1"/>
              <p:cNvSpPr>
                <a:spLocks noRot="1" noChangeAspect="1" noMove="1" noResize="1" noEditPoints="1" noAdjustHandles="1" noChangeArrowheads="1" noChangeShapeType="1" noTextEdit="1"/>
              </p:cNvSpPr>
              <p:nvPr/>
            </p:nvSpPr>
            <p:spPr>
              <a:xfrm>
                <a:off x="722376" y="1010100"/>
                <a:ext cx="10753344" cy="385953"/>
              </a:xfrm>
              <a:prstGeom prst="rect">
                <a:avLst/>
              </a:prstGeom>
              <a:blipFill>
                <a:blip r:embed="rId3"/>
                <a:stretch>
                  <a:fillRect l="-1474" t="-4762" b="-39683"/>
                </a:stretch>
              </a:blipFill>
              <a:ln/>
            </p:spPr>
            <p:txBody>
              <a:bodyPr/>
              <a:lstStyle/>
              <a:p>
                <a:r>
                  <a:rPr lang="zh-CN" altLang="en-US">
                    <a:noFill/>
                  </a:rPr>
                  <a:t> </a:t>
                </a:r>
              </a:p>
            </p:txBody>
          </p:sp>
        </mc:Fallback>
      </mc:AlternateContent>
      <p:sp>
        <p:nvSpPr>
          <p:cNvPr id="3" name="QB_7_AN.60_1#8023a81d0.blank?vopoq=1&amp;pid=00cc584b2&amp;color=0,0,0&amp;vpa=20&amp;vtp=1&amp;bbb=1"/>
          <p:cNvSpPr/>
          <p:nvPr/>
        </p:nvSpPr>
        <p:spPr>
          <a:xfrm>
            <a:off x="4084701" y="952950"/>
            <a:ext cx="728663" cy="399034"/>
          </a:xfrm>
          <a:prstGeom prst="rect">
            <a:avLst/>
          </a:prstGeom>
          <a:noFill/>
          <a:ln/>
        </p:spPr>
        <p:txBody>
          <a:bodyPr wrap="none" lIns="0" tIns="0" rIns="0" bIns="0" rtlCol="0" anchor="t"/>
          <a:lstStyle/>
          <a:p>
            <a:pPr algn="ctr" latinLnBrk="1">
              <a:lnSpc>
                <a:spcPts val="3500"/>
              </a:lnSpc>
            </a:pPr>
            <a:r>
              <a:rPr lang="en-US" altLang="zh-CN" sz="2000" b="1" i="0" dirty="0">
                <a:solidFill>
                  <a:srgbClr val="00B050"/>
                </a:solidFill>
                <a:latin typeface="微软雅黑" pitchFamily="34" charset="0"/>
                <a:ea typeface="微软雅黑" pitchFamily="34" charset="-122"/>
                <a:cs typeface="微软雅黑" pitchFamily="34" charset="-120"/>
              </a:rPr>
              <a:t>2.24</a:t>
            </a:r>
            <a:endParaRPr lang="en-US" altLang="zh-CN" sz="2000" dirty="0"/>
          </a:p>
        </p:txBody>
      </p:sp>
      <mc:AlternateContent xmlns:mc="http://schemas.openxmlformats.org/markup-compatibility/2006" xmlns:a14="http://schemas.microsoft.com/office/drawing/2010/main">
        <mc:Choice Requires="a14">
          <p:sp>
            <p:nvSpPr>
              <p:cNvPr id="4" name="QB_7_AS.61_1#8023a81d0?vopoq=1&amp;pid=00cc584b2&amp;color=0,0,0&amp;vtp=1&amp;bbb=1&amp;hb=1"/>
              <p:cNvSpPr/>
              <p:nvPr/>
            </p:nvSpPr>
            <p:spPr>
              <a:xfrm>
                <a:off x="722376" y="1405577"/>
                <a:ext cx="10753344" cy="2803779"/>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氧化铁为碱性氧化物，与盐酸发生反应</a:t>
                </a:r>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Fe</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Sub>
                    <m:r>
                      <a:rPr lang="en-US" altLang="zh-CN" sz="2000" b="0" i="0" dirty="0">
                        <a:solidFill>
                          <a:srgbClr val="000000"/>
                        </a:solidFill>
                        <a:latin typeface="Cambria Math" panose="02040503050406030204" pitchFamily="18" charset="0"/>
                        <a:ea typeface="微软雅黑" pitchFamily="34" charset="-122"/>
                        <a:cs typeface="微软雅黑" pitchFamily="34" charset="-120"/>
                      </a:rPr>
                      <m:t>+6</m:t>
                    </m:r>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H</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up>
                    </m:sSup>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m>
                      <m:mPr>
                        <m:mcs>
                          <m:mc>
                            <m:mcPr>
                              <m:count m:val="1"/>
                              <m:mcJc m:val="center"/>
                            </m:mcPr>
                          </m:mc>
                        </m:mcs>
                        <m:ctrlPr>
                          <a:rPr lang="en-US" altLang="zh-CN" i="1" baseline="-30000">
                            <a:solidFill>
                              <a:srgbClr val="000000"/>
                            </a:solidFill>
                            <a:latin typeface="Cambria Math" panose="02040503050406030204" pitchFamily="18" charset="0"/>
                          </a:rPr>
                        </m:ctrlPr>
                      </m:mPr>
                      <m:mr>
                        <m:e>
                          <m:bar>
                            <m:barPr>
                              <m:ctrlPr>
                                <a:rPr lang="en-US" altLang="zh-CN" sz="2000" b="0" i="1" baseline="-2000">
                                  <a:solidFill>
                                    <a:srgbClr val="000000"/>
                                  </a:solidFill>
                                  <a:latin typeface="Cambria Math" panose="02040503050406030204" pitchFamily="18" charset="0"/>
                                </a:rPr>
                              </m:ctrlPr>
                            </m:barPr>
                            <m:e>
                              <m:bar>
                                <m:barPr>
                                  <m:ctrlPr>
                                    <a:rPr lang="en-US" altLang="zh-CN" sz="2000" b="0" i="1" baseline="-8000">
                                      <a:solidFill>
                                        <a:srgbClr val="000000"/>
                                      </a:solidFill>
                                      <a:latin typeface="Cambria Math" panose="02040503050406030204" pitchFamily="18" charset="0"/>
                                    </a:rPr>
                                  </m:ctrlPr>
                                </m:barPr>
                                <m:e>
                                  <m:r>
                                    <a:rPr lang="en-US" altLang="zh-CN" sz="2000" b="0" baseline="-12000">
                                      <a:solidFill>
                                        <a:srgbClr val="000000"/>
                                      </a:solidFill>
                                      <a:latin typeface="Cambria Math" panose="02040503050406030204" pitchFamily="18" charset="0"/>
                                    </a:rPr>
                                    <m:t>         </m:t>
                                  </m:r>
                                </m:e>
                              </m:bar>
                            </m:e>
                          </m:bar>
                        </m:e>
                      </m:mr>
                      <m:m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e>
                      </m:mr>
                    </m:m>
                    <m:r>
                      <a:rPr lang="en-US" altLang="zh-CN" sz="2000" b="0" i="0" dirty="0">
                        <a:solidFill>
                          <a:srgbClr val="000000"/>
                        </a:solidFill>
                        <a:latin typeface="Cambria Math" panose="02040503050406030204" pitchFamily="18" charset="0"/>
                        <a:ea typeface="微软雅黑" pitchFamily="34" charset="-122"/>
                        <a:cs typeface="微软雅黑" pitchFamily="34" charset="-120"/>
                      </a:rPr>
                      <m:t>  2</m:t>
                    </m:r>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Fe</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p>
                    </m:sSup>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H</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m:t>
                    </m:r>
                  </m:oMath>
                </a14:m>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Fe</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p>
                    </m:sSup>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氧化性强</a:t>
                </a:r>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于</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H</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up>
                    </m:sSup>
                  </m:oMath>
                </a14:m>
                <a:r>
                  <a:rPr lang="en-US" altLang="zh-CN" sz="2000" b="0" i="0" dirty="0">
                    <a:solidFill>
                      <a:srgbClr val="000000"/>
                    </a:solidFill>
                    <a:latin typeface="微软雅黑" pitchFamily="34" charset="0"/>
                    <a:ea typeface="微软雅黑" pitchFamily="34" charset="-122"/>
                    <a:cs typeface="微软雅黑" pitchFamily="34" charset="-120"/>
                  </a:rPr>
                  <a:t>；向反应后所得溶液中滴加</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KSCN</m:t>
                    </m:r>
                  </m:oMath>
                </a14:m>
                <a:r>
                  <a:rPr lang="en-US" altLang="zh-CN" sz="2000" b="0" i="0" dirty="0">
                    <a:solidFill>
                      <a:srgbClr val="000000"/>
                    </a:solidFill>
                    <a:latin typeface="微软雅黑" pitchFamily="34" charset="0"/>
                    <a:ea typeface="微软雅黑" pitchFamily="34" charset="-122"/>
                    <a:cs typeface="微软雅黑" pitchFamily="34" charset="-120"/>
                  </a:rPr>
                  <a:t>溶液不显红色，说明溶液中无</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Fe</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p>
                    </m:sSup>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发生反应</a:t>
                </a:r>
                <a:r>
                  <a:rPr lang="en-US" altLang="zh-CN" sz="2200" b="0" i="0">
                    <a:solidFill>
                      <a:srgbClr val="000000"/>
                    </a:solidFill>
                    <a:latin typeface="微软雅黑" pitchFamily="34" charset="0"/>
                    <a:ea typeface="微软雅黑" pitchFamily="34" charset="-122"/>
                    <a:cs typeface="微软雅黑" pitchFamily="34" charset="-120"/>
                  </a:rPr>
                  <a:t>：</a:t>
                </a:r>
              </a:p>
              <a:p>
                <a:pPr latinLnBrk="1">
                  <a:lnSpc>
                    <a:spcPts val="3700"/>
                  </a:lnSpc>
                </a:pP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Fe</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p>
                    </m:sSup>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Fe</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m>
                      <m:mPr>
                        <m:mcs>
                          <m:mc>
                            <m:mcPr>
                              <m:count m:val="1"/>
                              <m:mcJc m:val="center"/>
                            </m:mcPr>
                          </m:mc>
                        </m:mcs>
                        <m:ctrlPr>
                          <a:rPr lang="en-US" altLang="zh-CN" i="1" baseline="-30000">
                            <a:solidFill>
                              <a:srgbClr val="000000"/>
                            </a:solidFill>
                            <a:latin typeface="Cambria Math" panose="02040503050406030204" pitchFamily="18" charset="0"/>
                          </a:rPr>
                        </m:ctrlPr>
                      </m:mPr>
                      <m:mr>
                        <m:e>
                          <m:bar>
                            <m:barPr>
                              <m:ctrlPr>
                                <a:rPr lang="en-US" altLang="zh-CN" sz="2000" b="0" i="1" baseline="-2000">
                                  <a:solidFill>
                                    <a:srgbClr val="000000"/>
                                  </a:solidFill>
                                  <a:latin typeface="Cambria Math" panose="02040503050406030204" pitchFamily="18" charset="0"/>
                                </a:rPr>
                              </m:ctrlPr>
                            </m:barPr>
                            <m:e>
                              <m:bar>
                                <m:barPr>
                                  <m:ctrlPr>
                                    <a:rPr lang="en-US" altLang="zh-CN" sz="2000" b="0" i="1" baseline="-8000">
                                      <a:solidFill>
                                        <a:srgbClr val="000000"/>
                                      </a:solidFill>
                                      <a:latin typeface="Cambria Math" panose="02040503050406030204" pitchFamily="18" charset="0"/>
                                    </a:rPr>
                                  </m:ctrlPr>
                                </m:barPr>
                                <m:e>
                                  <m:r>
                                    <a:rPr lang="en-US" altLang="zh-CN" sz="2000" b="0" baseline="-12000">
                                      <a:solidFill>
                                        <a:srgbClr val="000000"/>
                                      </a:solidFill>
                                      <a:latin typeface="Cambria Math" panose="02040503050406030204" pitchFamily="18" charset="0"/>
                                    </a:rPr>
                                    <m:t>         </m:t>
                                  </m:r>
                                </m:e>
                              </m:bar>
                            </m:e>
                          </m:bar>
                        </m:e>
                      </m:mr>
                      <m:m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e>
                      </m:mr>
                    </m:m>
                    <m:r>
                      <a:rPr lang="en-US" altLang="zh-CN" sz="2000" b="0" i="0" dirty="0">
                        <a:solidFill>
                          <a:srgbClr val="000000"/>
                        </a:solidFill>
                        <a:latin typeface="Cambria Math" panose="02040503050406030204" pitchFamily="18" charset="0"/>
                        <a:ea typeface="微软雅黑" pitchFamily="34" charset="-122"/>
                        <a:cs typeface="微软雅黑" pitchFamily="34" charset="-120"/>
                      </a:rPr>
                      <m:t>  3</m:t>
                    </m:r>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Fe</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p>
                    </m:sSup>
                  </m:oMath>
                </a14:m>
                <a:r>
                  <a:rPr lang="en-US" altLang="zh-CN" sz="2000" b="0" i="0" dirty="0">
                    <a:solidFill>
                      <a:srgbClr val="000000"/>
                    </a:solidFill>
                    <a:latin typeface="微软雅黑" pitchFamily="34" charset="0"/>
                    <a:ea typeface="微软雅黑" pitchFamily="34" charset="-122"/>
                    <a:cs typeface="微软雅黑" pitchFamily="34" charset="-120"/>
                  </a:rPr>
                  <a:t>；因有气体产生，说明发生反应</a:t>
                </a:r>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d>
                      <m:dPr>
                        <m:begChr m:val=""/>
                        <m:endChr m:val=""/>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d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Fe</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H</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up>
                        </m:sSup>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m>
                          <m:mPr>
                            <m:mcs>
                              <m:mc>
                                <m:mcPr>
                                  <m:count m:val="1"/>
                                  <m:mcJc m:val="center"/>
                                </m:mcPr>
                              </m:mc>
                            </m:mcs>
                            <m:ctrlPr>
                              <a:rPr lang="en-US" altLang="zh-CN" i="1" baseline="-30000">
                                <a:solidFill>
                                  <a:srgbClr val="000000"/>
                                </a:solidFill>
                                <a:latin typeface="Cambria Math" panose="02040503050406030204" pitchFamily="18" charset="0"/>
                              </a:rPr>
                            </m:ctrlPr>
                          </m:mPr>
                          <m:mr>
                            <m:e>
                              <m:bar>
                                <m:barPr>
                                  <m:ctrlPr>
                                    <a:rPr lang="en-US" altLang="zh-CN" sz="2000" b="0" i="1" baseline="-2000">
                                      <a:solidFill>
                                        <a:srgbClr val="000000"/>
                                      </a:solidFill>
                                      <a:latin typeface="Cambria Math" panose="02040503050406030204" pitchFamily="18" charset="0"/>
                                    </a:rPr>
                                  </m:ctrlPr>
                                </m:barPr>
                                <m:e>
                                  <m:bar>
                                    <m:barPr>
                                      <m:ctrlPr>
                                        <a:rPr lang="en-US" altLang="zh-CN" sz="2000" b="0" i="1" baseline="-8000">
                                          <a:solidFill>
                                            <a:srgbClr val="000000"/>
                                          </a:solidFill>
                                          <a:latin typeface="Cambria Math" panose="02040503050406030204" pitchFamily="18" charset="0"/>
                                        </a:rPr>
                                      </m:ctrlPr>
                                    </m:barPr>
                                    <m:e>
                                      <m:r>
                                        <a:rPr lang="en-US" altLang="zh-CN" sz="2000" b="0" baseline="-12000">
                                          <a:solidFill>
                                            <a:srgbClr val="000000"/>
                                          </a:solidFill>
                                          <a:latin typeface="Cambria Math" panose="02040503050406030204" pitchFamily="18" charset="0"/>
                                        </a:rPr>
                                        <m:t>         </m:t>
                                      </m:r>
                                    </m:e>
                                  </m:bar>
                                </m:e>
                              </m:bar>
                            </m:e>
                          </m:mr>
                          <m:m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e>
                          </m:mr>
                        </m:m>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H</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Fe</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p>
                        </m:sSup>
                      </m:e>
                    </m:d>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2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根据铁元素守恒</a:t>
                </a:r>
                <a:r>
                  <a:rPr lang="en-US" altLang="zh-CN" sz="2000" b="0" i="0" dirty="0">
                    <a:solidFill>
                      <a:srgbClr val="000000"/>
                    </a:solidFill>
                    <a:latin typeface="微软雅黑" pitchFamily="34" charset="0"/>
                    <a:ea typeface="微软雅黑" pitchFamily="34" charset="-122"/>
                    <a:cs typeface="微软雅黑" pitchFamily="34" charset="-120"/>
                  </a:rPr>
                  <a:t>，得出</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𝑛</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Fe</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𝑛</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Fe</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Sub>
                    <m:r>
                      <a:rPr lang="en-US" altLang="zh-CN" sz="2000" b="0" i="0" dirty="0">
                        <a:solidFill>
                          <a:srgbClr val="000000"/>
                        </a:solidFill>
                        <a:latin typeface="Cambria Math" panose="02040503050406030204" pitchFamily="18" charset="0"/>
                        <a:ea typeface="微软雅黑" pitchFamily="34" charset="-122"/>
                        <a:cs typeface="微软雅黑" pitchFamily="34" charset="-120"/>
                      </a:rPr>
                      <m:t>)=0.06 </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mol</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，根据得失电子守恒</a:t>
                </a:r>
                <a:r>
                  <a:rPr lang="en-US" altLang="zh-CN" sz="2000" b="0" i="0">
                    <a:solidFill>
                      <a:srgbClr val="000000"/>
                    </a:solidFill>
                    <a:latin typeface="微软雅黑" pitchFamily="34" charset="0"/>
                    <a:ea typeface="微软雅黑" pitchFamily="34" charset="-122"/>
                    <a:cs typeface="微软雅黑" pitchFamily="34" charset="-120"/>
                  </a:rPr>
                  <a:t>，得</a:t>
                </a:r>
              </a:p>
              <a:p>
                <a:pPr latinLnBrk="1">
                  <a:lnSpc>
                    <a:spcPts val="3900"/>
                  </a:lnSpc>
                </a:pPr>
                <a14:m>
                  <m:oMath xmlns:m="http://schemas.openxmlformats.org/officeDocument/2006/math">
                    <m:r>
                      <a:rPr lang="en-US" altLang="zh-CN" sz="2200" b="0" i="0" dirty="0">
                        <a:solidFill>
                          <a:srgbClr val="000000"/>
                        </a:solidFill>
                        <a:latin typeface="Cambria Math" panose="02040503050406030204" pitchFamily="18" charset="0"/>
                        <a:ea typeface="微软雅黑" pitchFamily="34" charset="-122"/>
                        <a:cs typeface="微软雅黑" pitchFamily="34" charset="-120"/>
                      </a:rPr>
                      <m:t>2</m:t>
                    </m:r>
                    <m:r>
                      <a:rPr lang="en-US" altLang="zh-CN" sz="2200" b="0" i="0" dirty="0">
                        <a:solidFill>
                          <a:srgbClr val="000000"/>
                        </a:solidFill>
                        <a:latin typeface="Cambria Math" panose="02040503050406030204" pitchFamily="18" charset="0"/>
                        <a:ea typeface="微软雅黑" pitchFamily="34" charset="-122"/>
                        <a:cs typeface="微软雅黑" pitchFamily="34" charset="-120"/>
                      </a:rPr>
                      <m:t>𝑛</m:t>
                    </m:r>
                    <m:r>
                      <a:rPr lang="en-US" altLang="zh-CN" sz="2200" b="0" i="0" dirty="0">
                        <a:solidFill>
                          <a:srgbClr val="000000"/>
                        </a:solidFill>
                        <a:latin typeface="Cambria Math" panose="02040503050406030204" pitchFamily="18" charset="0"/>
                        <a:ea typeface="微软雅黑" pitchFamily="34" charset="-122"/>
                        <a:cs typeface="微软雅黑" pitchFamily="34" charset="-120"/>
                      </a:rPr>
                      <m:t>(</m:t>
                    </m:r>
                    <m:r>
                      <m:rPr>
                        <m:sty m:val="p"/>
                      </m:rPr>
                      <a:rPr lang="en-US" altLang="zh-CN" sz="2200" b="0" i="0" dirty="0">
                        <a:solidFill>
                          <a:srgbClr val="000000"/>
                        </a:solidFill>
                        <a:latin typeface="Cambria Math" panose="02040503050406030204" pitchFamily="18" charset="0"/>
                        <a:ea typeface="微软雅黑" pitchFamily="34" charset="-122"/>
                        <a:cs typeface="微软雅黑" pitchFamily="34" charset="-120"/>
                      </a:rPr>
                      <m:t>Fe</m:t>
                    </m:r>
                    <m:r>
                      <a:rPr lang="en-US" altLang="zh-CN" sz="2200" b="0" i="0" dirty="0">
                        <a:solidFill>
                          <a:srgbClr val="000000"/>
                        </a:solidFill>
                        <a:latin typeface="Cambria Math" panose="02040503050406030204" pitchFamily="18" charset="0"/>
                        <a:ea typeface="微软雅黑" pitchFamily="34" charset="-122"/>
                        <a:cs typeface="微软雅黑" pitchFamily="34" charset="-120"/>
                      </a:rPr>
                      <m:t>)=2</m:t>
                    </m:r>
                    <m:r>
                      <a:rPr lang="en-US" altLang="zh-CN" sz="2200" b="0" i="0" dirty="0">
                        <a:solidFill>
                          <a:srgbClr val="000000"/>
                        </a:solidFill>
                        <a:latin typeface="Cambria Math" panose="02040503050406030204" pitchFamily="18" charset="0"/>
                        <a:ea typeface="微软雅黑" pitchFamily="34" charset="-122"/>
                        <a:cs typeface="微软雅黑" pitchFamily="34" charset="-120"/>
                      </a:rPr>
                      <m:t>𝑛</m:t>
                    </m:r>
                    <m:r>
                      <a:rPr lang="en-US" altLang="zh-CN" sz="2200" b="0" i="0" dirty="0">
                        <a:solidFill>
                          <a:srgbClr val="000000"/>
                        </a:solidFill>
                        <a:latin typeface="Cambria Math" panose="02040503050406030204" pitchFamily="18" charset="0"/>
                        <a:ea typeface="微软雅黑" pitchFamily="34" charset="-122"/>
                        <a:cs typeface="微软雅黑" pitchFamily="34" charset="-120"/>
                      </a:rPr>
                      <m:t>(</m:t>
                    </m:r>
                    <m:sSub>
                      <m:sSubPr>
                        <m:ctrlPr>
                          <a:rPr lang="en-US" altLang="zh-CN" sz="22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200" b="0" i="0" dirty="0">
                            <a:solidFill>
                              <a:srgbClr val="000000"/>
                            </a:solidFill>
                            <a:latin typeface="Cambria Math" panose="02040503050406030204" pitchFamily="18" charset="0"/>
                            <a:ea typeface="微软雅黑" pitchFamily="34" charset="-122"/>
                            <a:cs typeface="微软雅黑" pitchFamily="34" charset="-120"/>
                          </a:rPr>
                          <m:t>Fe</m:t>
                        </m:r>
                      </m:e>
                      <m:sub>
                        <m:r>
                          <a:rPr lang="en-US" altLang="zh-CN" sz="2200" b="0" i="0" dirty="0">
                            <a:solidFill>
                              <a:srgbClr val="000000"/>
                            </a:solidFill>
                            <a:latin typeface="Cambria Math" panose="02040503050406030204" pitchFamily="18" charset="0"/>
                            <a:ea typeface="微软雅黑" pitchFamily="34" charset="-122"/>
                            <a:cs typeface="微软雅黑" pitchFamily="34" charset="-120"/>
                          </a:rPr>
                          <m:t>2</m:t>
                        </m:r>
                      </m:sub>
                    </m:sSub>
                    <m:sSub>
                      <m:sSubPr>
                        <m:ctrlPr>
                          <a:rPr lang="en-US" altLang="zh-CN" sz="22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200" b="0" i="0" dirty="0">
                            <a:solidFill>
                              <a:srgbClr val="000000"/>
                            </a:solidFill>
                            <a:latin typeface="Cambria Math" panose="02040503050406030204" pitchFamily="18" charset="0"/>
                            <a:ea typeface="微软雅黑" pitchFamily="34" charset="-122"/>
                            <a:cs typeface="微软雅黑" pitchFamily="34" charset="-120"/>
                          </a:rPr>
                          <m:t>O</m:t>
                        </m:r>
                      </m:e>
                      <m:sub>
                        <m:r>
                          <a:rPr lang="en-US" altLang="zh-CN" sz="2200" b="0" i="0" dirty="0">
                            <a:solidFill>
                              <a:srgbClr val="000000"/>
                            </a:solidFill>
                            <a:latin typeface="Cambria Math" panose="02040503050406030204" pitchFamily="18" charset="0"/>
                            <a:ea typeface="微软雅黑" pitchFamily="34" charset="-122"/>
                            <a:cs typeface="微软雅黑" pitchFamily="34" charset="-120"/>
                          </a:rPr>
                          <m:t>3</m:t>
                        </m:r>
                      </m:sub>
                    </m:sSub>
                    <m:r>
                      <a:rPr lang="en-US" altLang="zh-CN" sz="2200" b="0" i="0" dirty="0">
                        <a:solidFill>
                          <a:srgbClr val="000000"/>
                        </a:solidFill>
                        <a:latin typeface="Cambria Math" panose="02040503050406030204" pitchFamily="18" charset="0"/>
                        <a:ea typeface="微软雅黑" pitchFamily="34" charset="-122"/>
                        <a:cs typeface="微软雅黑" pitchFamily="34" charset="-120"/>
                      </a:rPr>
                      <m:t>)+2</m:t>
                    </m:r>
                    <m:r>
                      <a:rPr lang="en-US" altLang="zh-CN" sz="2200" b="0" i="0" dirty="0">
                        <a:solidFill>
                          <a:srgbClr val="000000"/>
                        </a:solidFill>
                        <a:latin typeface="Cambria Math" panose="02040503050406030204" pitchFamily="18" charset="0"/>
                        <a:ea typeface="微软雅黑" pitchFamily="34" charset="-122"/>
                        <a:cs typeface="微软雅黑" pitchFamily="34" charset="-120"/>
                      </a:rPr>
                      <m:t>𝑛</m:t>
                    </m:r>
                    <m:r>
                      <a:rPr lang="en-US" altLang="zh-CN" sz="2200" b="0" i="0" dirty="0">
                        <a:solidFill>
                          <a:srgbClr val="000000"/>
                        </a:solidFill>
                        <a:latin typeface="Cambria Math" panose="02040503050406030204" pitchFamily="18" charset="0"/>
                        <a:ea typeface="微软雅黑" pitchFamily="34" charset="-122"/>
                        <a:cs typeface="微软雅黑" pitchFamily="34" charset="-120"/>
                      </a:rPr>
                      <m:t>(</m:t>
                    </m:r>
                    <m:sSub>
                      <m:sSubPr>
                        <m:ctrlPr>
                          <a:rPr lang="en-US" altLang="zh-CN" sz="22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200" b="0" i="0" dirty="0">
                            <a:solidFill>
                              <a:srgbClr val="000000"/>
                            </a:solidFill>
                            <a:latin typeface="Cambria Math" panose="02040503050406030204" pitchFamily="18" charset="0"/>
                            <a:ea typeface="微软雅黑" pitchFamily="34" charset="-122"/>
                            <a:cs typeface="微软雅黑" pitchFamily="34" charset="-120"/>
                          </a:rPr>
                          <m:t>H</m:t>
                        </m:r>
                      </m:e>
                      <m:sub>
                        <m:r>
                          <a:rPr lang="en-US" altLang="zh-CN" sz="2200" b="0" i="0" dirty="0">
                            <a:solidFill>
                              <a:srgbClr val="000000"/>
                            </a:solidFill>
                            <a:latin typeface="Cambria Math" panose="02040503050406030204" pitchFamily="18" charset="0"/>
                            <a:ea typeface="微软雅黑" pitchFamily="34" charset="-122"/>
                            <a:cs typeface="微软雅黑" pitchFamily="34" charset="-120"/>
                          </a:rPr>
                          <m:t>2</m:t>
                        </m:r>
                      </m:sub>
                    </m:sSub>
                    <m:r>
                      <a:rPr lang="en-US" altLang="zh-CN" sz="2200" b="0" i="0" dirty="0" smtClean="0">
                        <a:solidFill>
                          <a:srgbClr val="000000"/>
                        </a:solidFill>
                        <a:latin typeface="Cambria Math" panose="02040503050406030204" pitchFamily="18" charset="0"/>
                        <a:ea typeface="微软雅黑" pitchFamily="34" charset="-122"/>
                        <a:cs typeface="微软雅黑" pitchFamily="34" charset="-120"/>
                      </a:rPr>
                      <m:t>)</m:t>
                    </m:r>
                  </m:oMath>
                </a14:m>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𝑛</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H</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f>
                      <m:f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2000" b="0" i="0" dirty="0">
                            <a:solidFill>
                              <a:srgbClr val="000000"/>
                            </a:solidFill>
                            <a:latin typeface="Cambria Math" panose="02040503050406030204" pitchFamily="18" charset="0"/>
                            <a:ea typeface="微软雅黑" pitchFamily="34" charset="-122"/>
                            <a:cs typeface="微软雅黑" pitchFamily="34" charset="-120"/>
                          </a:rPr>
                          <m:t>0.672 </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L</m:t>
                        </m:r>
                      </m:num>
                      <m:den>
                        <m:r>
                          <a:rPr lang="en-US" altLang="zh-CN" sz="2000" b="0" i="0" dirty="0">
                            <a:solidFill>
                              <a:srgbClr val="000000"/>
                            </a:solidFill>
                            <a:latin typeface="Cambria Math" panose="02040503050406030204" pitchFamily="18" charset="0"/>
                            <a:ea typeface="微软雅黑" pitchFamily="34" charset="-122"/>
                            <a:cs typeface="微软雅黑" pitchFamily="34" charset="-120"/>
                          </a:rPr>
                          <m:t>22.4 </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L</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mol</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−1</m:t>
                            </m:r>
                          </m:sup>
                        </m:sSup>
                      </m:den>
                    </m:f>
                    <m:r>
                      <a:rPr lang="en-US" altLang="zh-CN" sz="2000" b="0" i="0" dirty="0">
                        <a:solidFill>
                          <a:srgbClr val="000000"/>
                        </a:solidFill>
                        <a:latin typeface="Cambria Math" panose="02040503050406030204" pitchFamily="18" charset="0"/>
                        <a:ea typeface="微软雅黑" pitchFamily="34" charset="-122"/>
                        <a:cs typeface="微软雅黑" pitchFamily="34" charset="-120"/>
                      </a:rPr>
                      <m:t>=0.03 </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mol</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，联立解得</a:t>
                </a:r>
              </a:p>
              <a:p>
                <a:pPr latinLnBrk="1">
                  <a:lnSpc>
                    <a:spcPts val="3800"/>
                  </a:lnSpc>
                </a:pP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𝑛</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Fe</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)=0.04 </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mol</m:t>
                    </m:r>
                  </m:oMath>
                </a14:m>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𝑛</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Fe</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Sub>
                    <m:r>
                      <a:rPr lang="en-US" altLang="zh-CN" sz="2000" b="0" i="0" dirty="0">
                        <a:solidFill>
                          <a:srgbClr val="000000"/>
                        </a:solidFill>
                        <a:latin typeface="Cambria Math" panose="02040503050406030204" pitchFamily="18" charset="0"/>
                        <a:ea typeface="微软雅黑" pitchFamily="34" charset="-122"/>
                        <a:cs typeface="微软雅黑" pitchFamily="34" charset="-120"/>
                      </a:rPr>
                      <m:t>)=0.01 </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mol</m:t>
                    </m:r>
                  </m:oMath>
                </a14:m>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𝑚</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Fe</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)=0.04 </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mol</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×56 </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g</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mol</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−1</m:t>
                        </m:r>
                      </m:sup>
                    </m:sSup>
                    <m:r>
                      <a:rPr lang="en-US" altLang="zh-CN" sz="2000" b="0" i="0" dirty="0">
                        <a:solidFill>
                          <a:srgbClr val="000000"/>
                        </a:solidFill>
                        <a:latin typeface="Cambria Math" panose="02040503050406030204" pitchFamily="18" charset="0"/>
                        <a:ea typeface="微软雅黑" pitchFamily="34" charset="-122"/>
                        <a:cs typeface="微软雅黑" pitchFamily="34" charset="-120"/>
                      </a:rPr>
                      <m:t>=2.24 </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g</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200" dirty="0"/>
              </a:p>
            </p:txBody>
          </p:sp>
        </mc:Choice>
        <mc:Fallback xmlns="">
          <p:sp>
            <p:nvSpPr>
              <p:cNvPr id="4" name="QB_7_AS.61_1#8023a81d0?vopoq=1&amp;pid=00cc584b2&amp;color=0,0,0&amp;vtp=1&amp;bbb=1&amp;hb=1"/>
              <p:cNvSpPr>
                <a:spLocks noRot="1" noChangeAspect="1" noMove="1" noResize="1" noEditPoints="1" noAdjustHandles="1" noChangeArrowheads="1" noChangeShapeType="1" noTextEdit="1"/>
              </p:cNvSpPr>
              <p:nvPr/>
            </p:nvSpPr>
            <p:spPr>
              <a:xfrm>
                <a:off x="722376" y="1405577"/>
                <a:ext cx="10753344" cy="2803779"/>
              </a:xfrm>
              <a:prstGeom prst="rect">
                <a:avLst/>
              </a:prstGeom>
              <a:blipFill>
                <a:blip r:embed="rId4"/>
                <a:stretch>
                  <a:fillRect l="-1587" t="-217" r="-170" b="-6087"/>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fade">
                                      <p:cBhvr>
                                        <p:cTn id="21" dur="500"/>
                                        <p:tgtEl>
                                          <p:spTgt spid="4">
                                            <p:txEl>
                                              <p:pRg st="1" end="1"/>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
                                            <p:txEl>
                                              <p:pRg st="2" end="2"/>
                                            </p:txEl>
                                          </p:spTgt>
                                        </p:tgtEl>
                                        <p:attrNameLst>
                                          <p:attrName>style.visibility</p:attrName>
                                        </p:attrNameLst>
                                      </p:cBhvr>
                                      <p:to>
                                        <p:strVal val="visible"/>
                                      </p:to>
                                    </p:set>
                                    <p:animEffect transition="in" filter="fade">
                                      <p:cBhvr>
                                        <p:cTn id="24" dur="500"/>
                                        <p:tgtEl>
                                          <p:spTgt spid="4">
                                            <p:txEl>
                                              <p:pRg st="2" end="2"/>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4">
                                            <p:txEl>
                                              <p:pRg st="3" end="3"/>
                                            </p:txEl>
                                          </p:spTgt>
                                        </p:tgtEl>
                                        <p:attrNameLst>
                                          <p:attrName>style.visibility</p:attrName>
                                        </p:attrNameLst>
                                      </p:cBhvr>
                                      <p:to>
                                        <p:strVal val="visible"/>
                                      </p:to>
                                    </p:set>
                                    <p:animEffect transition="in" filter="fade">
                                      <p:cBhvr>
                                        <p:cTn id="27" dur="500"/>
                                        <p:tgtEl>
                                          <p:spTgt spid="4">
                                            <p:txEl>
                                              <p:pRg st="3" end="3"/>
                                            </p:txEl>
                                          </p:spTgt>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4">
                                            <p:txEl>
                                              <p:pRg st="4" end="4"/>
                                            </p:txEl>
                                          </p:spTgt>
                                        </p:tgtEl>
                                        <p:attrNameLst>
                                          <p:attrName>style.visibility</p:attrName>
                                        </p:attrNameLst>
                                      </p:cBhvr>
                                      <p:to>
                                        <p:strVal val="visible"/>
                                      </p:to>
                                    </p:set>
                                    <p:animEffect transition="in" filter="fade">
                                      <p:cBhvr>
                                        <p:cTn id="30" dur="500"/>
                                        <p:tgtEl>
                                          <p:spTgt spid="4">
                                            <p:txEl>
                                              <p:pRg st="4" end="4"/>
                                            </p:txEl>
                                          </p:spTgt>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4">
                                            <p:txEl>
                                              <p:pRg st="5" end="5"/>
                                            </p:txEl>
                                          </p:spTgt>
                                        </p:tgtEl>
                                        <p:attrNameLst>
                                          <p:attrName>style.visibility</p:attrName>
                                        </p:attrNameLst>
                                      </p:cBhvr>
                                      <p:to>
                                        <p:strVal val="visible"/>
                                      </p:to>
                                    </p:set>
                                    <p:animEffect transition="in" filter="fade">
                                      <p:cBhvr>
                                        <p:cTn id="33" dur="500"/>
                                        <p:tgtEl>
                                          <p:spTgt spid="4">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410377335"/>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name="Slide 46&amp;si=46">
    <p:spTree>
      <p:nvGrpSpPr>
        <p:cNvPr id="1" name=""/>
        <p:cNvGrpSpPr/>
        <p:nvPr/>
      </p:nvGrpSpPr>
      <p:grpSpPr>
        <a:xfrm>
          <a:off x="0" y="0"/>
          <a:ext cx="0" cy="0"/>
          <a:chOff x="0" y="0"/>
          <a:chExt cx="0" cy="0"/>
        </a:xfrm>
      </p:grpSpPr>
      <p:sp>
        <p:nvSpPr>
          <p:cNvPr id="2" name="QC_6_BD.62_1#624a0324c?sp=1&amp;vopoq=1&amp;pid=7a68b43e1&amp;color=0,0,0&amp;vtp=1&amp;bt=1&amp;bbb=1"/>
          <p:cNvSpPr/>
          <p:nvPr/>
        </p:nvSpPr>
        <p:spPr>
          <a:xfrm>
            <a:off x="722376" y="972000"/>
            <a:ext cx="10753344" cy="385953"/>
          </a:xfrm>
          <a:prstGeom prst="rect">
            <a:avLst/>
          </a:prstGeom>
          <a:noFill/>
          <a:ln/>
        </p:spPr>
        <p:txBody>
          <a:bodyPr wrap="none" lIns="0" tIns="0" rIns="0" bIns="0" rtlCol="0" anchor="t"/>
          <a:lstStyle/>
          <a:p>
            <a:pPr algn="l" latinLnBrk="1">
              <a:lnSpc>
                <a:spcPts val="3400"/>
              </a:lnSpc>
            </a:pPr>
            <a:r>
              <a:rPr lang="en-US" altLang="zh-CN" sz="2000" b="0" i="0" dirty="0">
                <a:solidFill>
                  <a:srgbClr val="000000"/>
                </a:solidFill>
                <a:latin typeface="微软雅黑" pitchFamily="34" charset="0"/>
                <a:ea typeface="微软雅黑" pitchFamily="34" charset="-122"/>
                <a:cs typeface="微软雅黑" pitchFamily="34" charset="-120"/>
              </a:rPr>
              <a:t>9.下列物质组合中，</a:t>
            </a:r>
            <a:r>
              <a:rPr lang="en-US" altLang="zh-CN" sz="2000" b="0" i="0">
                <a:solidFill>
                  <a:srgbClr val="000000"/>
                </a:solidFill>
                <a:latin typeface="微软雅黑" pitchFamily="34" charset="0"/>
                <a:ea typeface="微软雅黑" pitchFamily="34" charset="-122"/>
                <a:cs typeface="微软雅黑" pitchFamily="34" charset="-120"/>
              </a:rPr>
              <a:t>既能和酸反应又能和碱反应的物质是(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6_AN.63_1#624a0324c.bracket?vopoq=1&amp;pid=7a68b43e1&amp;color=0,0,0&amp;vpa=21&amp;vtp=1"/>
          <p:cNvSpPr/>
          <p:nvPr/>
        </p:nvSpPr>
        <p:spPr>
          <a:xfrm>
            <a:off x="7216839" y="952950"/>
            <a:ext cx="385763" cy="399034"/>
          </a:xfrm>
          <a:prstGeom prst="rect">
            <a:avLst/>
          </a:prstGeom>
          <a:noFill/>
          <a:ln/>
        </p:spPr>
        <p:txBody>
          <a:bodyPr wrap="none" lIns="0" tIns="0" rIns="0" bIns="0" rtlCol="0" anchor="t"/>
          <a:lstStyle/>
          <a:p>
            <a:pPr algn="ctr" latinLnBrk="1">
              <a:lnSpc>
                <a:spcPts val="3500"/>
              </a:lnSpc>
            </a:pPr>
            <a:r>
              <a:rPr lang="en-US" altLang="zh-CN" sz="2000" b="1" i="0" dirty="0">
                <a:solidFill>
                  <a:srgbClr val="00B050"/>
                </a:solidFill>
                <a:latin typeface="微软雅黑" pitchFamily="34" charset="0"/>
                <a:ea typeface="微软雅黑" pitchFamily="34" charset="-122"/>
                <a:cs typeface="微软雅黑" pitchFamily="34" charset="-120"/>
              </a:rPr>
              <a:t>D</a:t>
            </a:r>
            <a:endParaRPr lang="en-US" altLang="zh-CN" sz="2000" dirty="0"/>
          </a:p>
        </p:txBody>
      </p:sp>
      <mc:AlternateContent xmlns:mc="http://schemas.openxmlformats.org/markup-compatibility/2006" xmlns:a14="http://schemas.microsoft.com/office/drawing/2010/main">
        <mc:Choice Requires="a14">
          <p:sp>
            <p:nvSpPr>
              <p:cNvPr id="4" name="QC_6_BD.62_2#624a0324c?vopoq=1&amp;pid=7a68b43e1&amp;color=0,0,0&amp;vtp=1&amp;bbb=1"/>
              <p:cNvSpPr/>
              <p:nvPr/>
            </p:nvSpPr>
            <p:spPr>
              <a:xfrm>
                <a:off x="722376" y="1414086"/>
                <a:ext cx="10753344" cy="387414"/>
              </a:xfrm>
              <a:prstGeom prst="rect">
                <a:avLst/>
              </a:prstGeom>
              <a:noFill/>
              <a:ln/>
            </p:spPr>
            <p:txBody>
              <a:bodyPr wrap="none" lIns="0" tIns="0" rIns="0" bIns="0" rtlCol="0" anchor="t"/>
              <a:lstStyle/>
              <a:p>
                <a:pPr latinLnBrk="1">
                  <a:lnSpc>
                    <a:spcPts val="3500"/>
                  </a:lnSpc>
                  <a:tabLst>
                    <a:tab pos="1322102" algn="l"/>
                    <a:tab pos="3037905" algn="l"/>
                    <a:tab pos="5020407" algn="l"/>
                    <a:tab pos="7002910" algn="l"/>
                    <a:tab pos="9315612" algn="l"/>
                  </a:tabLst>
                </a:pP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①</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Al</m:t>
                    </m:r>
                  </m:oMath>
                </a14:m>
                <a:r>
                  <a:rPr lang="en-US" altLang="zh-CN" sz="2000" b="0" i="0" spc="-10300">
                    <a:solidFill>
                      <a:srgbClr val="000000"/>
                    </a:solidFill>
                    <a:latin typeface="SimSun" pitchFamily="34" charset="0"/>
                    <a:ea typeface="SimSun" pitchFamily="34" charset="-122"/>
                    <a:cs typeface="SimSun" pitchFamily="34" charset="-120"/>
                  </a:rPr>
                  <a:t>	</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②</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Al</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Sub>
                  </m:oMath>
                </a14:m>
                <a:r>
                  <a:rPr lang="en-US" altLang="zh-CN" sz="2000" b="0" i="0" spc="-10300">
                    <a:solidFill>
                      <a:srgbClr val="000000"/>
                    </a:solidFill>
                    <a:latin typeface="SimSun" pitchFamily="34" charset="0"/>
                    <a:ea typeface="SimSun" pitchFamily="34" charset="-122"/>
                    <a:cs typeface="SimSun" pitchFamily="34" charset="-120"/>
                  </a:rPr>
                  <a:t>	</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③</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Al</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OH</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Sub>
                  </m:oMath>
                </a14:m>
                <a:r>
                  <a:rPr lang="en-US" altLang="zh-CN" sz="2000" b="0" i="0" spc="-10300">
                    <a:solidFill>
                      <a:srgbClr val="000000"/>
                    </a:solidFill>
                    <a:latin typeface="SimSun" pitchFamily="34" charset="0"/>
                    <a:ea typeface="SimSun" pitchFamily="34" charset="-122"/>
                    <a:cs typeface="SimSun" pitchFamily="34" charset="-120"/>
                  </a:rPr>
                  <a:t>	</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④</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NaHCO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Sub>
                  </m:oMath>
                </a14:m>
                <a:r>
                  <a:rPr lang="en-US" altLang="zh-CN" sz="2000" b="0" i="0" spc="-10300">
                    <a:solidFill>
                      <a:srgbClr val="000000"/>
                    </a:solidFill>
                    <a:latin typeface="SimSun" pitchFamily="34" charset="0"/>
                    <a:ea typeface="SimSun" pitchFamily="34" charset="-122"/>
                    <a:cs typeface="SimSun" pitchFamily="34" charset="-120"/>
                  </a:rPr>
                  <a:t>	</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⑤</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NH</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4</m:t>
                        </m:r>
                      </m:sub>
                    </m:sSub>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Sub>
                  </m:oMath>
                </a14:m>
                <a:r>
                  <a:rPr lang="en-US" altLang="zh-CN" sz="2000" b="0" i="0" spc="-10300">
                    <a:solidFill>
                      <a:srgbClr val="000000"/>
                    </a:solidFill>
                    <a:latin typeface="SimSun" pitchFamily="34" charset="0"/>
                    <a:ea typeface="SimSun" pitchFamily="34" charset="-122"/>
                    <a:cs typeface="SimSun" pitchFamily="34" charset="-120"/>
                  </a:rPr>
                  <a:t>	</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⑥</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AlCl</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00" dirty="0"/>
              </a:p>
            </p:txBody>
          </p:sp>
        </mc:Choice>
        <mc:Fallback xmlns="">
          <p:sp>
            <p:nvSpPr>
              <p:cNvPr id="4" name="QC_6_BD.62_2#624a0324c?vopoq=1&amp;pid=7a68b43e1&amp;color=0,0,0&amp;vtp=1&amp;bbb=1"/>
              <p:cNvSpPr>
                <a:spLocks noRot="1" noChangeAspect="1" noMove="1" noResize="1" noEditPoints="1" noAdjustHandles="1" noChangeArrowheads="1" noChangeShapeType="1" noTextEdit="1"/>
              </p:cNvSpPr>
              <p:nvPr/>
            </p:nvSpPr>
            <p:spPr>
              <a:xfrm>
                <a:off x="722376" y="1414086"/>
                <a:ext cx="10753344" cy="387414"/>
              </a:xfrm>
              <a:prstGeom prst="rect">
                <a:avLst/>
              </a:prstGeom>
              <a:blipFill>
                <a:blip r:embed="rId3"/>
                <a:stretch>
                  <a:fillRect l="-1134" b="-31250"/>
                </a:stretch>
              </a:blipFill>
              <a:ln/>
            </p:spPr>
            <p:txBody>
              <a:bodyPr/>
              <a:lstStyle/>
              <a:p>
                <a:r>
                  <a:rPr lang="zh-CN" altLang="en-US">
                    <a:noFill/>
                  </a:rPr>
                  <a:t> </a:t>
                </a:r>
              </a:p>
            </p:txBody>
          </p:sp>
        </mc:Fallback>
      </mc:AlternateContent>
      <p:sp>
        <p:nvSpPr>
          <p:cNvPr id="5" name="QC_6_BD.62_3#624a0324c.choices?vopoq=1&amp;pid=7a68b43e1&amp;color=0,0,0&amp;vtp=1&amp;bbb=1"/>
          <p:cNvSpPr/>
          <p:nvPr/>
        </p:nvSpPr>
        <p:spPr>
          <a:xfrm>
            <a:off x="722376" y="1802452"/>
            <a:ext cx="10753344" cy="385953"/>
          </a:xfrm>
          <a:prstGeom prst="rect">
            <a:avLst/>
          </a:prstGeom>
          <a:noFill/>
          <a:ln/>
        </p:spPr>
        <p:txBody>
          <a:bodyPr wrap="none" lIns="0" tIns="0" rIns="0" bIns="0" rtlCol="0" anchor="t"/>
          <a:lstStyle/>
          <a:p>
            <a:pPr latinLnBrk="1">
              <a:lnSpc>
                <a:spcPts val="3400"/>
              </a:lnSpc>
              <a:tabLst>
                <a:tab pos="2507029" algn="l"/>
                <a:tab pos="5229957" algn="l"/>
                <a:tab pos="7965586"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.①②④</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B.②③④⑥</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C.①③④⑥</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D.①②③④⑤</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54.xml><?xml version="1.0" encoding="utf-8"?>
<p:sld xmlns:a="http://schemas.openxmlformats.org/drawingml/2006/main" xmlns:r="http://schemas.openxmlformats.org/officeDocument/2006/relationships" xmlns:p="http://schemas.openxmlformats.org/presentationml/2006/main">
  <p:cSld name="Slide 47&amp;si=47">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C_6_AS.64_1#624a0324c?vopoq=1&amp;pid=7a68b43e1&amp;color=0,0,0&amp;vtp=1&amp;bt=1&amp;bbb=1&amp;hb=1"/>
              <p:cNvSpPr/>
              <p:nvPr/>
            </p:nvSpPr>
            <p:spPr>
              <a:xfrm>
                <a:off x="722376" y="972000"/>
                <a:ext cx="10753344" cy="2968879"/>
              </a:xfrm>
              <a:prstGeom prst="rect">
                <a:avLst/>
              </a:prstGeom>
              <a:noFill/>
              <a:ln/>
            </p:spPr>
            <p:txBody>
              <a:bodyPr wrap="none" lIns="0" tIns="0" rIns="0" bIns="0" rtlCol="0" anchor="t"/>
              <a:lstStyle/>
              <a:p>
                <a:pPr algn="l" latinLnBrk="1">
                  <a:lnSpc>
                    <a:spcPts val="40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①</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Al</m:t>
                    </m:r>
                  </m:oMath>
                </a14:m>
                <a:r>
                  <a:rPr lang="en-US" altLang="zh-CN" sz="2000" b="0" i="0" dirty="0">
                    <a:solidFill>
                      <a:srgbClr val="000000"/>
                    </a:solidFill>
                    <a:latin typeface="微软雅黑" pitchFamily="34" charset="0"/>
                    <a:ea typeface="微软雅黑" pitchFamily="34" charset="-122"/>
                    <a:cs typeface="微软雅黑" pitchFamily="34" charset="-120"/>
                  </a:rPr>
                  <a:t>可以和</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HCl</m:t>
                    </m:r>
                  </m:oMath>
                </a14:m>
                <a:r>
                  <a:rPr lang="en-US" altLang="zh-CN" sz="2000" b="0" i="0" dirty="0">
                    <a:solidFill>
                      <a:srgbClr val="000000"/>
                    </a:solidFill>
                    <a:latin typeface="微软雅黑" pitchFamily="34" charset="0"/>
                    <a:ea typeface="微软雅黑" pitchFamily="34" charset="-122"/>
                    <a:cs typeface="微软雅黑" pitchFamily="34" charset="-120"/>
                  </a:rPr>
                  <a:t>反应生成</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AlCl</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Sub>
                  </m:oMath>
                </a14:m>
                <a:r>
                  <a:rPr lang="en-US" altLang="zh-CN" sz="2000" b="0" i="0" dirty="0">
                    <a:solidFill>
                      <a:srgbClr val="000000"/>
                    </a:solidFill>
                    <a:latin typeface="微软雅黑" pitchFamily="34" charset="0"/>
                    <a:ea typeface="微软雅黑" pitchFamily="34" charset="-122"/>
                    <a:cs typeface="微软雅黑" pitchFamily="34" charset="-120"/>
                  </a:rPr>
                  <a:t>和</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H</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2000" b="0" i="0" dirty="0">
                    <a:solidFill>
                      <a:srgbClr val="000000"/>
                    </a:solidFill>
                    <a:latin typeface="微软雅黑" pitchFamily="34" charset="0"/>
                    <a:ea typeface="微软雅黑" pitchFamily="34" charset="-122"/>
                    <a:cs typeface="微软雅黑" pitchFamily="34" charset="-120"/>
                  </a:rPr>
                  <a:t>，也可以和</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NaOH</m:t>
                    </m:r>
                  </m:oMath>
                </a14:m>
                <a:r>
                  <a:rPr lang="en-US" altLang="zh-CN" sz="2000" b="0" i="0" dirty="0">
                    <a:solidFill>
                      <a:srgbClr val="000000"/>
                    </a:solidFill>
                    <a:latin typeface="微软雅黑" pitchFamily="34" charset="0"/>
                    <a:ea typeface="微软雅黑" pitchFamily="34" charset="-122"/>
                    <a:cs typeface="微软雅黑" pitchFamily="34" charset="-120"/>
                  </a:rPr>
                  <a:t>反应生成</a:t>
                </a:r>
                <a14:m>
                  <m:oMath xmlns:m="http://schemas.openxmlformats.org/officeDocument/2006/math">
                    <m:r>
                      <m:rPr>
                        <m:sty m:val="p"/>
                      </m:rPr>
                      <a:rPr lang="en-US" altLang="zh-CN" sz="2200" b="0" i="0" dirty="0">
                        <a:solidFill>
                          <a:srgbClr val="000000"/>
                        </a:solidFill>
                        <a:latin typeface="Cambria Math" panose="02040503050406030204" pitchFamily="18" charset="0"/>
                        <a:ea typeface="微软雅黑" pitchFamily="34" charset="-122"/>
                        <a:cs typeface="微软雅黑" pitchFamily="34" charset="-120"/>
                      </a:rPr>
                      <m:t>Na</m:t>
                    </m:r>
                    <m:r>
                      <a:rPr lang="en-US" altLang="zh-CN" sz="2200" b="0" i="0" dirty="0">
                        <a:solidFill>
                          <a:srgbClr val="000000"/>
                        </a:solidFill>
                        <a:latin typeface="Cambria Math" panose="02040503050406030204" pitchFamily="18" charset="0"/>
                        <a:ea typeface="微软雅黑" pitchFamily="34" charset="-122"/>
                        <a:cs typeface="微软雅黑" pitchFamily="34" charset="-120"/>
                      </a:rPr>
                      <m:t>[</m:t>
                    </m:r>
                    <m:r>
                      <m:rPr>
                        <m:sty m:val="p"/>
                      </m:rPr>
                      <a:rPr lang="en-US" altLang="zh-CN" sz="2200" b="0" i="0" dirty="0">
                        <a:solidFill>
                          <a:srgbClr val="000000"/>
                        </a:solidFill>
                        <a:latin typeface="Cambria Math" panose="02040503050406030204" pitchFamily="18" charset="0"/>
                        <a:ea typeface="微软雅黑" pitchFamily="34" charset="-122"/>
                        <a:cs typeface="微软雅黑" pitchFamily="34" charset="-120"/>
                      </a:rPr>
                      <m:t>Al</m:t>
                    </m:r>
                    <m:r>
                      <a:rPr lang="en-US" altLang="zh-CN" sz="2200" b="0" i="0" dirty="0">
                        <a:solidFill>
                          <a:srgbClr val="000000"/>
                        </a:solidFill>
                        <a:latin typeface="Cambria Math" panose="02040503050406030204" pitchFamily="18" charset="0"/>
                        <a:ea typeface="微软雅黑" pitchFamily="34" charset="-122"/>
                        <a:cs typeface="微软雅黑" pitchFamily="34" charset="-120"/>
                      </a:rPr>
                      <m:t>(</m:t>
                    </m:r>
                    <m:r>
                      <m:rPr>
                        <m:sty m:val="p"/>
                      </m:rPr>
                      <a:rPr lang="en-US" altLang="zh-CN" sz="2200" b="0" i="0" dirty="0">
                        <a:solidFill>
                          <a:srgbClr val="000000"/>
                        </a:solidFill>
                        <a:latin typeface="Cambria Math" panose="02040503050406030204" pitchFamily="18" charset="0"/>
                        <a:ea typeface="微软雅黑" pitchFamily="34" charset="-122"/>
                        <a:cs typeface="微软雅黑" pitchFamily="34" charset="-120"/>
                      </a:rPr>
                      <m:t>OH</m:t>
                    </m:r>
                    <m:sSub>
                      <m:sSubPr>
                        <m:ctrlPr>
                          <a:rPr lang="en-US" altLang="zh-CN" sz="22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2200" b="0" i="0" dirty="0">
                            <a:solidFill>
                              <a:srgbClr val="000000"/>
                            </a:solidFill>
                            <a:latin typeface="Cambria Math" panose="02040503050406030204" pitchFamily="18" charset="0"/>
                            <a:ea typeface="微软雅黑" pitchFamily="34" charset="-122"/>
                            <a:cs typeface="微软雅黑" pitchFamily="34" charset="-120"/>
                          </a:rPr>
                          <m:t>)</m:t>
                        </m:r>
                      </m:e>
                      <m:sub>
                        <m:r>
                          <a:rPr lang="en-US" altLang="zh-CN" sz="2200" b="0" i="0" dirty="0">
                            <a:solidFill>
                              <a:srgbClr val="000000"/>
                            </a:solidFill>
                            <a:latin typeface="Cambria Math" panose="02040503050406030204" pitchFamily="18" charset="0"/>
                            <a:ea typeface="微软雅黑" pitchFamily="34" charset="-122"/>
                            <a:cs typeface="微软雅黑" pitchFamily="34" charset="-120"/>
                          </a:rPr>
                          <m:t>4</m:t>
                        </m:r>
                      </m:sub>
                    </m:sSub>
                    <m:r>
                      <a:rPr lang="en-US" altLang="zh-CN" sz="2200" b="0" i="0" dirty="0" smtClean="0">
                        <a:solidFill>
                          <a:srgbClr val="000000"/>
                        </a:solidFill>
                        <a:latin typeface="Cambria Math" panose="02040503050406030204" pitchFamily="18" charset="0"/>
                        <a:ea typeface="微软雅黑" pitchFamily="34" charset="-122"/>
                        <a:cs typeface="微软雅黑" pitchFamily="34" charset="-120"/>
                      </a:rPr>
                      <m:t>]</m:t>
                    </m:r>
                  </m:oMath>
                </a14:m>
                <a:r>
                  <a:rPr lang="en-US" altLang="zh-CN" sz="2000" b="0" i="0" dirty="0">
                    <a:solidFill>
                      <a:srgbClr val="000000"/>
                    </a:solidFill>
                    <a:latin typeface="微软雅黑" pitchFamily="34" charset="0"/>
                    <a:ea typeface="微软雅黑" pitchFamily="34" charset="-122"/>
                    <a:cs typeface="微软雅黑" pitchFamily="34" charset="-120"/>
                  </a:rPr>
                  <a:t>和</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H</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②</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Al</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00" b="0" i="0" kern="0" spc="-99900">
                  <a:solidFill>
                    <a:srgbClr val="FFFFFF"/>
                  </a:solidFill>
                  <a:latin typeface="微软雅黑" pitchFamily="34" charset="0"/>
                  <a:ea typeface="微软雅黑" pitchFamily="34" charset="-122"/>
                  <a:cs typeface="微软雅黑" pitchFamily="34" charset="-120"/>
                </a:endParaRPr>
              </a:p>
              <a:p>
                <a:pPr latinLnBrk="1">
                  <a:lnSpc>
                    <a:spcPts val="4000"/>
                  </a:lnSpc>
                </a:pPr>
                <a:r>
                  <a:rPr lang="en-US" altLang="zh-CN" sz="2000" b="0" i="0">
                    <a:solidFill>
                      <a:srgbClr val="000000"/>
                    </a:solidFill>
                    <a:latin typeface="微软雅黑" pitchFamily="34" charset="0"/>
                    <a:ea typeface="微软雅黑" pitchFamily="34" charset="-122"/>
                    <a:cs typeface="微软雅黑" pitchFamily="34" charset="-120"/>
                  </a:rPr>
                  <a:t>是两性氧化物</a:t>
                </a:r>
                <a:r>
                  <a:rPr lang="en-US" altLang="zh-CN" sz="2000" b="0" i="0" dirty="0">
                    <a:solidFill>
                      <a:srgbClr val="000000"/>
                    </a:solidFill>
                    <a:latin typeface="微软雅黑" pitchFamily="34" charset="0"/>
                    <a:ea typeface="微软雅黑" pitchFamily="34" charset="-122"/>
                    <a:cs typeface="微软雅黑" pitchFamily="34" charset="-120"/>
                  </a:rPr>
                  <a:t>，和</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HCl</m:t>
                    </m:r>
                  </m:oMath>
                </a14:m>
                <a:r>
                  <a:rPr lang="en-US" altLang="zh-CN" sz="2000" b="0" i="0" dirty="0">
                    <a:solidFill>
                      <a:srgbClr val="000000"/>
                    </a:solidFill>
                    <a:latin typeface="微软雅黑" pitchFamily="34" charset="0"/>
                    <a:ea typeface="微软雅黑" pitchFamily="34" charset="-122"/>
                    <a:cs typeface="微软雅黑" pitchFamily="34" charset="-120"/>
                  </a:rPr>
                  <a:t>反应生成</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AlCl</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Sub>
                  </m:oMath>
                </a14:m>
                <a:r>
                  <a:rPr lang="en-US" altLang="zh-CN" sz="2000" b="0" i="0" dirty="0">
                    <a:solidFill>
                      <a:srgbClr val="000000"/>
                    </a:solidFill>
                    <a:latin typeface="微软雅黑" pitchFamily="34" charset="0"/>
                    <a:ea typeface="微软雅黑" pitchFamily="34" charset="-122"/>
                    <a:cs typeface="微软雅黑" pitchFamily="34" charset="-120"/>
                  </a:rPr>
                  <a:t>和</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H</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m:t>
                    </m:r>
                  </m:oMath>
                </a14:m>
                <a:r>
                  <a:rPr lang="en-US" altLang="zh-CN" sz="2000" b="0" i="0" dirty="0">
                    <a:solidFill>
                      <a:srgbClr val="000000"/>
                    </a:solidFill>
                    <a:latin typeface="微软雅黑" pitchFamily="34" charset="0"/>
                    <a:ea typeface="微软雅黑" pitchFamily="34" charset="-122"/>
                    <a:cs typeface="微软雅黑" pitchFamily="34" charset="-120"/>
                  </a:rPr>
                  <a:t>，和</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NaOH</m:t>
                    </m:r>
                  </m:oMath>
                </a14:m>
                <a:r>
                  <a:rPr lang="en-US" altLang="zh-CN" sz="2000" b="0" i="0" dirty="0">
                    <a:solidFill>
                      <a:srgbClr val="000000"/>
                    </a:solidFill>
                    <a:latin typeface="微软雅黑" pitchFamily="34" charset="0"/>
                    <a:ea typeface="微软雅黑" pitchFamily="34" charset="-122"/>
                    <a:cs typeface="微软雅黑" pitchFamily="34" charset="-120"/>
                  </a:rPr>
                  <a:t>反应生成</a:t>
                </a:r>
                <a14:m>
                  <m:oMath xmlns:m="http://schemas.openxmlformats.org/officeDocument/2006/math">
                    <m:r>
                      <m:rPr>
                        <m:sty m:val="p"/>
                      </m:rPr>
                      <a:rPr lang="en-US" altLang="zh-CN" sz="2200" b="0" i="0" dirty="0">
                        <a:solidFill>
                          <a:srgbClr val="000000"/>
                        </a:solidFill>
                        <a:latin typeface="Cambria Math" panose="02040503050406030204" pitchFamily="18" charset="0"/>
                        <a:ea typeface="微软雅黑" pitchFamily="34" charset="-122"/>
                        <a:cs typeface="微软雅黑" pitchFamily="34" charset="-120"/>
                      </a:rPr>
                      <m:t>Na</m:t>
                    </m:r>
                    <m:r>
                      <a:rPr lang="en-US" altLang="zh-CN" sz="2200" b="0" i="0" dirty="0">
                        <a:solidFill>
                          <a:srgbClr val="000000"/>
                        </a:solidFill>
                        <a:latin typeface="Cambria Math" panose="02040503050406030204" pitchFamily="18" charset="0"/>
                        <a:ea typeface="微软雅黑" pitchFamily="34" charset="-122"/>
                        <a:cs typeface="微软雅黑" pitchFamily="34" charset="-120"/>
                      </a:rPr>
                      <m:t>[</m:t>
                    </m:r>
                    <m:r>
                      <m:rPr>
                        <m:sty m:val="p"/>
                      </m:rPr>
                      <a:rPr lang="en-US" altLang="zh-CN" sz="2200" b="0" i="0" dirty="0">
                        <a:solidFill>
                          <a:srgbClr val="000000"/>
                        </a:solidFill>
                        <a:latin typeface="Cambria Math" panose="02040503050406030204" pitchFamily="18" charset="0"/>
                        <a:ea typeface="微软雅黑" pitchFamily="34" charset="-122"/>
                        <a:cs typeface="微软雅黑" pitchFamily="34" charset="-120"/>
                      </a:rPr>
                      <m:t>Al</m:t>
                    </m:r>
                    <m:r>
                      <a:rPr lang="en-US" altLang="zh-CN" sz="2200" b="0" i="0" dirty="0">
                        <a:solidFill>
                          <a:srgbClr val="000000"/>
                        </a:solidFill>
                        <a:latin typeface="Cambria Math" panose="02040503050406030204" pitchFamily="18" charset="0"/>
                        <a:ea typeface="微软雅黑" pitchFamily="34" charset="-122"/>
                        <a:cs typeface="微软雅黑" pitchFamily="34" charset="-120"/>
                      </a:rPr>
                      <m:t>(</m:t>
                    </m:r>
                    <m:r>
                      <m:rPr>
                        <m:sty m:val="p"/>
                      </m:rPr>
                      <a:rPr lang="en-US" altLang="zh-CN" sz="2200" b="0" i="0" dirty="0">
                        <a:solidFill>
                          <a:srgbClr val="000000"/>
                        </a:solidFill>
                        <a:latin typeface="Cambria Math" panose="02040503050406030204" pitchFamily="18" charset="0"/>
                        <a:ea typeface="微软雅黑" pitchFamily="34" charset="-122"/>
                        <a:cs typeface="微软雅黑" pitchFamily="34" charset="-120"/>
                      </a:rPr>
                      <m:t>OH</m:t>
                    </m:r>
                    <m:sSub>
                      <m:sSubPr>
                        <m:ctrlPr>
                          <a:rPr lang="en-US" altLang="zh-CN" sz="22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2200" b="0" i="0" dirty="0">
                            <a:solidFill>
                              <a:srgbClr val="000000"/>
                            </a:solidFill>
                            <a:latin typeface="Cambria Math" panose="02040503050406030204" pitchFamily="18" charset="0"/>
                            <a:ea typeface="微软雅黑" pitchFamily="34" charset="-122"/>
                            <a:cs typeface="微软雅黑" pitchFamily="34" charset="-120"/>
                          </a:rPr>
                          <m:t>)</m:t>
                        </m:r>
                      </m:e>
                      <m:sub>
                        <m:r>
                          <a:rPr lang="en-US" altLang="zh-CN" sz="2200" b="0" i="0" dirty="0">
                            <a:solidFill>
                              <a:srgbClr val="000000"/>
                            </a:solidFill>
                            <a:latin typeface="Cambria Math" panose="02040503050406030204" pitchFamily="18" charset="0"/>
                            <a:ea typeface="微软雅黑" pitchFamily="34" charset="-122"/>
                            <a:cs typeface="微软雅黑" pitchFamily="34" charset="-120"/>
                          </a:rPr>
                          <m:t>4</m:t>
                        </m:r>
                      </m:sub>
                    </m:sSub>
                    <m:r>
                      <a:rPr lang="en-US" altLang="zh-CN" sz="2200" b="0" i="0" dirty="0" smtClean="0">
                        <a:solidFill>
                          <a:srgbClr val="000000"/>
                        </a:solidFill>
                        <a:latin typeface="Cambria Math" panose="02040503050406030204" pitchFamily="18" charset="0"/>
                        <a:ea typeface="微软雅黑" pitchFamily="34" charset="-122"/>
                        <a:cs typeface="微软雅黑" pitchFamily="34" charset="-120"/>
                      </a:rPr>
                      <m:t>]</m:t>
                    </m:r>
                  </m:oMath>
                </a14:m>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③</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Al</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OH</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是两性</a:t>
                </a:r>
              </a:p>
              <a:p>
                <a:pPr latinLnBrk="1">
                  <a:lnSpc>
                    <a:spcPts val="4000"/>
                  </a:lnSpc>
                </a:pPr>
                <a:r>
                  <a:rPr lang="en-US" altLang="zh-CN" sz="2000" b="0" i="0">
                    <a:solidFill>
                      <a:srgbClr val="000000"/>
                    </a:solidFill>
                    <a:latin typeface="微软雅黑" pitchFamily="34" charset="0"/>
                    <a:ea typeface="微软雅黑" pitchFamily="34" charset="-122"/>
                    <a:cs typeface="微软雅黑" pitchFamily="34" charset="-120"/>
                  </a:rPr>
                  <a:t>氢氧化物</a:t>
                </a:r>
                <a:r>
                  <a:rPr lang="en-US" altLang="zh-CN" sz="2000" b="0" i="0" dirty="0">
                    <a:solidFill>
                      <a:srgbClr val="000000"/>
                    </a:solidFill>
                    <a:latin typeface="微软雅黑" pitchFamily="34" charset="0"/>
                    <a:ea typeface="微软雅黑" pitchFamily="34" charset="-122"/>
                    <a:cs typeface="微软雅黑" pitchFamily="34" charset="-120"/>
                  </a:rPr>
                  <a:t>，和</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HCl</m:t>
                    </m:r>
                  </m:oMath>
                </a14:m>
                <a:r>
                  <a:rPr lang="en-US" altLang="zh-CN" sz="2000" b="0" i="0" dirty="0">
                    <a:solidFill>
                      <a:srgbClr val="000000"/>
                    </a:solidFill>
                    <a:latin typeface="微软雅黑" pitchFamily="34" charset="0"/>
                    <a:ea typeface="微软雅黑" pitchFamily="34" charset="-122"/>
                    <a:cs typeface="微软雅黑" pitchFamily="34" charset="-120"/>
                  </a:rPr>
                  <a:t>反应生成</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AlCl</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Sub>
                  </m:oMath>
                </a14:m>
                <a:r>
                  <a:rPr lang="en-US" altLang="zh-CN" sz="2000" b="0" i="0" dirty="0">
                    <a:solidFill>
                      <a:srgbClr val="000000"/>
                    </a:solidFill>
                    <a:latin typeface="微软雅黑" pitchFamily="34" charset="0"/>
                    <a:ea typeface="微软雅黑" pitchFamily="34" charset="-122"/>
                    <a:cs typeface="微软雅黑" pitchFamily="34" charset="-120"/>
                  </a:rPr>
                  <a:t>和</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H</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m:t>
                    </m:r>
                  </m:oMath>
                </a14:m>
                <a:r>
                  <a:rPr lang="en-US" altLang="zh-CN" sz="2000" b="0" i="0" dirty="0">
                    <a:solidFill>
                      <a:srgbClr val="000000"/>
                    </a:solidFill>
                    <a:latin typeface="微软雅黑" pitchFamily="34" charset="0"/>
                    <a:ea typeface="微软雅黑" pitchFamily="34" charset="-122"/>
                    <a:cs typeface="微软雅黑" pitchFamily="34" charset="-120"/>
                  </a:rPr>
                  <a:t>，和</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NaOH</m:t>
                    </m:r>
                  </m:oMath>
                </a14:m>
                <a:r>
                  <a:rPr lang="en-US" altLang="zh-CN" sz="2000" b="0" i="0" dirty="0">
                    <a:solidFill>
                      <a:srgbClr val="000000"/>
                    </a:solidFill>
                    <a:latin typeface="微软雅黑" pitchFamily="34" charset="0"/>
                    <a:ea typeface="微软雅黑" pitchFamily="34" charset="-122"/>
                    <a:cs typeface="微软雅黑" pitchFamily="34" charset="-120"/>
                  </a:rPr>
                  <a:t>反应生成</a:t>
                </a:r>
                <a14:m>
                  <m:oMath xmlns:m="http://schemas.openxmlformats.org/officeDocument/2006/math">
                    <m:r>
                      <m:rPr>
                        <m:sty m:val="p"/>
                      </m:rPr>
                      <a:rPr lang="en-US" altLang="zh-CN" sz="2200" b="0" i="0" dirty="0">
                        <a:solidFill>
                          <a:srgbClr val="000000"/>
                        </a:solidFill>
                        <a:latin typeface="Cambria Math" panose="02040503050406030204" pitchFamily="18" charset="0"/>
                        <a:ea typeface="微软雅黑" pitchFamily="34" charset="-122"/>
                        <a:cs typeface="微软雅黑" pitchFamily="34" charset="-120"/>
                      </a:rPr>
                      <m:t>Na</m:t>
                    </m:r>
                    <m:r>
                      <a:rPr lang="en-US" altLang="zh-CN" sz="2200" b="0" i="0" dirty="0">
                        <a:solidFill>
                          <a:srgbClr val="000000"/>
                        </a:solidFill>
                        <a:latin typeface="Cambria Math" panose="02040503050406030204" pitchFamily="18" charset="0"/>
                        <a:ea typeface="微软雅黑" pitchFamily="34" charset="-122"/>
                        <a:cs typeface="微软雅黑" pitchFamily="34" charset="-120"/>
                      </a:rPr>
                      <m:t>[</m:t>
                    </m:r>
                    <m:r>
                      <m:rPr>
                        <m:sty m:val="p"/>
                      </m:rPr>
                      <a:rPr lang="en-US" altLang="zh-CN" sz="2200" b="0" i="0" dirty="0">
                        <a:solidFill>
                          <a:srgbClr val="000000"/>
                        </a:solidFill>
                        <a:latin typeface="Cambria Math" panose="02040503050406030204" pitchFamily="18" charset="0"/>
                        <a:ea typeface="微软雅黑" pitchFamily="34" charset="-122"/>
                        <a:cs typeface="微软雅黑" pitchFamily="34" charset="-120"/>
                      </a:rPr>
                      <m:t>Al</m:t>
                    </m:r>
                    <m:r>
                      <a:rPr lang="en-US" altLang="zh-CN" sz="2200" b="0" i="0" dirty="0">
                        <a:solidFill>
                          <a:srgbClr val="000000"/>
                        </a:solidFill>
                        <a:latin typeface="Cambria Math" panose="02040503050406030204" pitchFamily="18" charset="0"/>
                        <a:ea typeface="微软雅黑" pitchFamily="34" charset="-122"/>
                        <a:cs typeface="微软雅黑" pitchFamily="34" charset="-120"/>
                      </a:rPr>
                      <m:t>(</m:t>
                    </m:r>
                    <m:r>
                      <m:rPr>
                        <m:sty m:val="p"/>
                      </m:rPr>
                      <a:rPr lang="en-US" altLang="zh-CN" sz="2200" b="0" i="0" dirty="0">
                        <a:solidFill>
                          <a:srgbClr val="000000"/>
                        </a:solidFill>
                        <a:latin typeface="Cambria Math" panose="02040503050406030204" pitchFamily="18" charset="0"/>
                        <a:ea typeface="微软雅黑" pitchFamily="34" charset="-122"/>
                        <a:cs typeface="微软雅黑" pitchFamily="34" charset="-120"/>
                      </a:rPr>
                      <m:t>OH</m:t>
                    </m:r>
                    <m:sSub>
                      <m:sSubPr>
                        <m:ctrlPr>
                          <a:rPr lang="en-US" altLang="zh-CN" sz="22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2200" b="0" i="0" dirty="0">
                            <a:solidFill>
                              <a:srgbClr val="000000"/>
                            </a:solidFill>
                            <a:latin typeface="Cambria Math" panose="02040503050406030204" pitchFamily="18" charset="0"/>
                            <a:ea typeface="微软雅黑" pitchFamily="34" charset="-122"/>
                            <a:cs typeface="微软雅黑" pitchFamily="34" charset="-120"/>
                          </a:rPr>
                          <m:t>)</m:t>
                        </m:r>
                      </m:e>
                      <m:sub>
                        <m:r>
                          <a:rPr lang="en-US" altLang="zh-CN" sz="2200" b="0" i="0" dirty="0">
                            <a:solidFill>
                              <a:srgbClr val="000000"/>
                            </a:solidFill>
                            <a:latin typeface="Cambria Math" panose="02040503050406030204" pitchFamily="18" charset="0"/>
                            <a:ea typeface="微软雅黑" pitchFamily="34" charset="-122"/>
                            <a:cs typeface="微软雅黑" pitchFamily="34" charset="-120"/>
                          </a:rPr>
                          <m:t>4</m:t>
                        </m:r>
                      </m:sub>
                    </m:sSub>
                    <m:r>
                      <a:rPr lang="en-US" altLang="zh-CN" sz="2200" b="0" i="0" dirty="0" smtClean="0">
                        <a:solidFill>
                          <a:srgbClr val="000000"/>
                        </a:solidFill>
                        <a:latin typeface="Cambria Math" panose="02040503050406030204" pitchFamily="18" charset="0"/>
                        <a:ea typeface="微软雅黑" pitchFamily="34" charset="-122"/>
                        <a:cs typeface="微软雅黑" pitchFamily="34" charset="-120"/>
                      </a:rPr>
                      <m:t>]</m:t>
                    </m:r>
                  </m:oMath>
                </a14:m>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④</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NaHCO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Sub>
                  </m:oMath>
                </a14:m>
                <a:r>
                  <a:rPr lang="en-US" altLang="zh-CN" sz="2000" b="0" i="0" dirty="0">
                    <a:solidFill>
                      <a:srgbClr val="000000"/>
                    </a:solidFill>
                    <a:latin typeface="微软雅黑" pitchFamily="34" charset="0"/>
                    <a:ea typeface="微软雅黑" pitchFamily="34" charset="-122"/>
                    <a:cs typeface="微软雅黑" pitchFamily="34" charset="-120"/>
                  </a:rPr>
                  <a:t>可以和</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HCl</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反</a:t>
                </a:r>
              </a:p>
              <a:p>
                <a:pPr latinLnBrk="1">
                  <a:lnSpc>
                    <a:spcPts val="4000"/>
                  </a:lnSpc>
                </a:pPr>
                <a:r>
                  <a:rPr lang="en-US" altLang="zh-CN" sz="2000" b="0" i="0">
                    <a:solidFill>
                      <a:srgbClr val="000000"/>
                    </a:solidFill>
                    <a:latin typeface="微软雅黑" pitchFamily="34" charset="0"/>
                    <a:ea typeface="微软雅黑" pitchFamily="34" charset="-122"/>
                    <a:cs typeface="微软雅黑" pitchFamily="34" charset="-120"/>
                  </a:rPr>
                  <a:t>应生成</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NaCl</m:t>
                    </m:r>
                  </m:oMath>
                </a14:m>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2000" b="0" i="0" dirty="0">
                    <a:solidFill>
                      <a:srgbClr val="000000"/>
                    </a:solidFill>
                    <a:latin typeface="微软雅黑" pitchFamily="34" charset="0"/>
                    <a:ea typeface="微软雅黑" pitchFamily="34" charset="-122"/>
                    <a:cs typeface="微软雅黑" pitchFamily="34" charset="-120"/>
                  </a:rPr>
                  <a:t>和</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H</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m:t>
                    </m:r>
                  </m:oMath>
                </a14:m>
                <a:r>
                  <a:rPr lang="en-US" altLang="zh-CN" sz="2000" b="0" i="0" dirty="0">
                    <a:solidFill>
                      <a:srgbClr val="000000"/>
                    </a:solidFill>
                    <a:latin typeface="微软雅黑" pitchFamily="34" charset="0"/>
                    <a:ea typeface="微软雅黑" pitchFamily="34" charset="-122"/>
                    <a:cs typeface="微软雅黑" pitchFamily="34" charset="-120"/>
                  </a:rPr>
                  <a:t>，也可以和</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NaOH</m:t>
                    </m:r>
                  </m:oMath>
                </a14:m>
                <a:r>
                  <a:rPr lang="en-US" altLang="zh-CN" sz="2000" b="0" i="0" dirty="0">
                    <a:solidFill>
                      <a:srgbClr val="000000"/>
                    </a:solidFill>
                    <a:latin typeface="微软雅黑" pitchFamily="34" charset="0"/>
                    <a:ea typeface="微软雅黑" pitchFamily="34" charset="-122"/>
                    <a:cs typeface="微软雅黑" pitchFamily="34" charset="-120"/>
                  </a:rPr>
                  <a:t>反应生成</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Na</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Sub>
                  </m:oMath>
                </a14:m>
                <a:r>
                  <a:rPr lang="en-US" altLang="zh-CN" sz="2000" b="0" i="0" dirty="0">
                    <a:solidFill>
                      <a:srgbClr val="000000"/>
                    </a:solidFill>
                    <a:latin typeface="微软雅黑" pitchFamily="34" charset="0"/>
                    <a:ea typeface="微软雅黑" pitchFamily="34" charset="-122"/>
                    <a:cs typeface="微软雅黑" pitchFamily="34" charset="-120"/>
                  </a:rPr>
                  <a:t>和</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H</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m:t>
                    </m:r>
                  </m:oMath>
                </a14:m>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⑤</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NH</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4</m:t>
                        </m:r>
                      </m:sub>
                    </m:sSub>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Sub>
                  </m:oMath>
                </a14:m>
                <a:r>
                  <a:rPr lang="en-US" altLang="zh-CN" sz="2000" b="0" i="0" dirty="0">
                    <a:solidFill>
                      <a:srgbClr val="000000"/>
                    </a:solidFill>
                    <a:latin typeface="微软雅黑" pitchFamily="34" charset="0"/>
                    <a:ea typeface="微软雅黑" pitchFamily="34" charset="-122"/>
                    <a:cs typeface="微软雅黑" pitchFamily="34" charset="-120"/>
                  </a:rPr>
                  <a:t>可以和</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HCl</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反应</a:t>
                </a:r>
              </a:p>
              <a:p>
                <a:pPr latinLnBrk="1">
                  <a:lnSpc>
                    <a:spcPts val="4000"/>
                  </a:lnSpc>
                </a:pPr>
                <a:r>
                  <a:rPr lang="en-US" altLang="zh-CN" sz="2000" b="0" i="0">
                    <a:solidFill>
                      <a:srgbClr val="000000"/>
                    </a:solidFill>
                    <a:latin typeface="微软雅黑" pitchFamily="34" charset="0"/>
                    <a:ea typeface="微软雅黑" pitchFamily="34" charset="-122"/>
                    <a:cs typeface="微软雅黑" pitchFamily="34" charset="-120"/>
                  </a:rPr>
                  <a:t>生成</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NH</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4</m:t>
                        </m:r>
                      </m:sub>
                    </m:sSub>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Cl</m:t>
                    </m:r>
                  </m:oMath>
                </a14:m>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2000" b="0" i="0" dirty="0">
                    <a:solidFill>
                      <a:srgbClr val="000000"/>
                    </a:solidFill>
                    <a:latin typeface="微软雅黑" pitchFamily="34" charset="0"/>
                    <a:ea typeface="微软雅黑" pitchFamily="34" charset="-122"/>
                    <a:cs typeface="微软雅黑" pitchFamily="34" charset="-120"/>
                  </a:rPr>
                  <a:t>和</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H</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m:t>
                    </m:r>
                  </m:oMath>
                </a14:m>
                <a:r>
                  <a:rPr lang="en-US" altLang="zh-CN" sz="2000" b="0" i="0" dirty="0">
                    <a:solidFill>
                      <a:srgbClr val="000000"/>
                    </a:solidFill>
                    <a:latin typeface="微软雅黑" pitchFamily="34" charset="0"/>
                    <a:ea typeface="微软雅黑" pitchFamily="34" charset="-122"/>
                    <a:cs typeface="微软雅黑" pitchFamily="34" charset="-120"/>
                  </a:rPr>
                  <a:t>，也可以和</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NaOH</m:t>
                    </m:r>
                  </m:oMath>
                </a14:m>
                <a:r>
                  <a:rPr lang="en-US" altLang="zh-CN" sz="2000" b="0" i="0" dirty="0">
                    <a:solidFill>
                      <a:srgbClr val="000000"/>
                    </a:solidFill>
                    <a:latin typeface="微软雅黑" pitchFamily="34" charset="0"/>
                    <a:ea typeface="微软雅黑" pitchFamily="34" charset="-122"/>
                    <a:cs typeface="微软雅黑" pitchFamily="34" charset="-120"/>
                  </a:rPr>
                  <a:t>反应生成</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Na</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Sub>
                  </m:oMath>
                </a14:m>
                <a:r>
                  <a:rPr lang="en-US" altLang="zh-CN" sz="2000" b="0" i="0" dirty="0">
                    <a:solidFill>
                      <a:srgbClr val="000000"/>
                    </a:solidFill>
                    <a:latin typeface="微软雅黑" pitchFamily="34" charset="0"/>
                    <a:ea typeface="微软雅黑" pitchFamily="34" charset="-122"/>
                    <a:cs typeface="微软雅黑" pitchFamily="34" charset="-120"/>
                  </a:rPr>
                  <a:t>和</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NH</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Sub>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H</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m:t>
                    </m:r>
                  </m:oMath>
                </a14:m>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⑥</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AlCl</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只能和碱反应，</a:t>
                </a:r>
              </a:p>
              <a:p>
                <a:pPr latinLnBrk="1">
                  <a:lnSpc>
                    <a:spcPts val="3800"/>
                  </a:lnSpc>
                </a:pPr>
                <a:r>
                  <a:rPr lang="en-US" altLang="zh-CN" sz="2000" b="0" i="0">
                    <a:solidFill>
                      <a:srgbClr val="000000"/>
                    </a:solidFill>
                    <a:latin typeface="微软雅黑" pitchFamily="34" charset="0"/>
                    <a:ea typeface="微软雅黑" pitchFamily="34" charset="-122"/>
                    <a:cs typeface="微软雅黑" pitchFamily="34" charset="-120"/>
                  </a:rPr>
                  <a:t>和少量</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NaOH</m:t>
                    </m:r>
                  </m:oMath>
                </a14:m>
                <a:r>
                  <a:rPr lang="en-US" altLang="zh-CN" sz="2000" b="0" i="0" dirty="0">
                    <a:solidFill>
                      <a:srgbClr val="000000"/>
                    </a:solidFill>
                    <a:latin typeface="微软雅黑" pitchFamily="34" charset="0"/>
                    <a:ea typeface="微软雅黑" pitchFamily="34" charset="-122"/>
                    <a:cs typeface="微软雅黑" pitchFamily="34" charset="-120"/>
                  </a:rPr>
                  <a:t>反应生成</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Al</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OH</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Sub>
                  </m:oMath>
                </a14:m>
                <a:r>
                  <a:rPr lang="en-US" altLang="zh-CN" sz="2000" b="0" i="0" dirty="0">
                    <a:solidFill>
                      <a:srgbClr val="000000"/>
                    </a:solidFill>
                    <a:latin typeface="微软雅黑" pitchFamily="34" charset="0"/>
                    <a:ea typeface="微软雅黑" pitchFamily="34" charset="-122"/>
                    <a:cs typeface="微软雅黑" pitchFamily="34" charset="-120"/>
                  </a:rPr>
                  <a:t>沉淀和</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NaCl</m:t>
                    </m:r>
                  </m:oMath>
                </a14:m>
                <a:r>
                  <a:rPr lang="en-US" altLang="zh-CN" sz="2000" b="0" i="0" dirty="0">
                    <a:solidFill>
                      <a:srgbClr val="000000"/>
                    </a:solidFill>
                    <a:latin typeface="微软雅黑" pitchFamily="34" charset="0"/>
                    <a:ea typeface="微软雅黑" pitchFamily="34" charset="-122"/>
                    <a:cs typeface="微软雅黑" pitchFamily="34" charset="-120"/>
                  </a:rPr>
                  <a:t>，和过量</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NaOH</m:t>
                    </m:r>
                  </m:oMath>
                </a14:m>
                <a:r>
                  <a:rPr lang="en-US" altLang="zh-CN" sz="2000" b="0" i="0" dirty="0">
                    <a:solidFill>
                      <a:srgbClr val="000000"/>
                    </a:solidFill>
                    <a:latin typeface="微软雅黑" pitchFamily="34" charset="0"/>
                    <a:ea typeface="微软雅黑" pitchFamily="34" charset="-122"/>
                    <a:cs typeface="微软雅黑" pitchFamily="34" charset="-120"/>
                  </a:rPr>
                  <a:t>反应生成</a:t>
                </a:r>
                <a14:m>
                  <m:oMath xmlns:m="http://schemas.openxmlformats.org/officeDocument/2006/math">
                    <m:r>
                      <m:rPr>
                        <m:sty m:val="p"/>
                      </m:rPr>
                      <a:rPr lang="en-US" altLang="zh-CN" sz="2200" b="0" i="0" dirty="0">
                        <a:solidFill>
                          <a:srgbClr val="000000"/>
                        </a:solidFill>
                        <a:latin typeface="Cambria Math" panose="02040503050406030204" pitchFamily="18" charset="0"/>
                        <a:ea typeface="微软雅黑" pitchFamily="34" charset="-122"/>
                        <a:cs typeface="微软雅黑" pitchFamily="34" charset="-120"/>
                      </a:rPr>
                      <m:t>Na</m:t>
                    </m:r>
                    <m:r>
                      <a:rPr lang="en-US" altLang="zh-CN" sz="2200" b="0" i="0" dirty="0">
                        <a:solidFill>
                          <a:srgbClr val="000000"/>
                        </a:solidFill>
                        <a:latin typeface="Cambria Math" panose="02040503050406030204" pitchFamily="18" charset="0"/>
                        <a:ea typeface="微软雅黑" pitchFamily="34" charset="-122"/>
                        <a:cs typeface="微软雅黑" pitchFamily="34" charset="-120"/>
                      </a:rPr>
                      <m:t>[</m:t>
                    </m:r>
                    <m:r>
                      <m:rPr>
                        <m:sty m:val="p"/>
                      </m:rPr>
                      <a:rPr lang="en-US" altLang="zh-CN" sz="2200" b="0" i="0" dirty="0">
                        <a:solidFill>
                          <a:srgbClr val="000000"/>
                        </a:solidFill>
                        <a:latin typeface="Cambria Math" panose="02040503050406030204" pitchFamily="18" charset="0"/>
                        <a:ea typeface="微软雅黑" pitchFamily="34" charset="-122"/>
                        <a:cs typeface="微软雅黑" pitchFamily="34" charset="-120"/>
                      </a:rPr>
                      <m:t>Al</m:t>
                    </m:r>
                    <m:r>
                      <a:rPr lang="en-US" altLang="zh-CN" sz="2200" b="0" i="0" dirty="0">
                        <a:solidFill>
                          <a:srgbClr val="000000"/>
                        </a:solidFill>
                        <a:latin typeface="Cambria Math" panose="02040503050406030204" pitchFamily="18" charset="0"/>
                        <a:ea typeface="微软雅黑" pitchFamily="34" charset="-122"/>
                        <a:cs typeface="微软雅黑" pitchFamily="34" charset="-120"/>
                      </a:rPr>
                      <m:t>(</m:t>
                    </m:r>
                    <m:r>
                      <m:rPr>
                        <m:sty m:val="p"/>
                      </m:rPr>
                      <a:rPr lang="en-US" altLang="zh-CN" sz="2200" b="0" i="0" dirty="0">
                        <a:solidFill>
                          <a:srgbClr val="000000"/>
                        </a:solidFill>
                        <a:latin typeface="Cambria Math" panose="02040503050406030204" pitchFamily="18" charset="0"/>
                        <a:ea typeface="微软雅黑" pitchFamily="34" charset="-122"/>
                        <a:cs typeface="微软雅黑" pitchFamily="34" charset="-120"/>
                      </a:rPr>
                      <m:t>OH</m:t>
                    </m:r>
                    <m:sSub>
                      <m:sSubPr>
                        <m:ctrlPr>
                          <a:rPr lang="en-US" altLang="zh-CN" sz="22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2200" b="0" i="0" dirty="0">
                            <a:solidFill>
                              <a:srgbClr val="000000"/>
                            </a:solidFill>
                            <a:latin typeface="Cambria Math" panose="02040503050406030204" pitchFamily="18" charset="0"/>
                            <a:ea typeface="微软雅黑" pitchFamily="34" charset="-122"/>
                            <a:cs typeface="微软雅黑" pitchFamily="34" charset="-120"/>
                          </a:rPr>
                          <m:t>)</m:t>
                        </m:r>
                      </m:e>
                      <m:sub>
                        <m:r>
                          <a:rPr lang="en-US" altLang="zh-CN" sz="2200" b="0" i="0" dirty="0">
                            <a:solidFill>
                              <a:srgbClr val="000000"/>
                            </a:solidFill>
                            <a:latin typeface="Cambria Math" panose="02040503050406030204" pitchFamily="18" charset="0"/>
                            <a:ea typeface="微软雅黑" pitchFamily="34" charset="-122"/>
                            <a:cs typeface="微软雅黑" pitchFamily="34" charset="-120"/>
                          </a:rPr>
                          <m:t>4</m:t>
                        </m:r>
                      </m:sub>
                    </m:sSub>
                    <m:r>
                      <a:rPr lang="en-US" altLang="zh-CN" sz="2200" b="0" i="0" dirty="0" smtClean="0">
                        <a:solidFill>
                          <a:srgbClr val="000000"/>
                        </a:solidFill>
                        <a:latin typeface="Cambria Math" panose="02040503050406030204" pitchFamily="18" charset="0"/>
                        <a:ea typeface="微软雅黑" pitchFamily="34" charset="-122"/>
                        <a:cs typeface="微软雅黑" pitchFamily="34" charset="-120"/>
                      </a:rPr>
                      <m:t>]</m:t>
                    </m:r>
                  </m:oMath>
                </a14:m>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NaCl</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；选D。</a:t>
                </a:r>
                <a:endParaRPr lang="en-US" altLang="zh-CN" sz="2200" dirty="0"/>
              </a:p>
            </p:txBody>
          </p:sp>
        </mc:Choice>
        <mc:Fallback xmlns="">
          <p:sp>
            <p:nvSpPr>
              <p:cNvPr id="2" name="QC_6_AS.64_1#624a0324c?vopoq=1&amp;pid=7a68b43e1&amp;color=0,0,0&amp;vtp=1&amp;bt=1&amp;bbb=1&amp;hb=1"/>
              <p:cNvSpPr>
                <a:spLocks noRot="1" noChangeAspect="1" noMove="1" noResize="1" noEditPoints="1" noAdjustHandles="1" noChangeArrowheads="1" noChangeShapeType="1" noTextEdit="1"/>
              </p:cNvSpPr>
              <p:nvPr/>
            </p:nvSpPr>
            <p:spPr>
              <a:xfrm>
                <a:off x="722376" y="972000"/>
                <a:ext cx="10753344" cy="2968879"/>
              </a:xfrm>
              <a:prstGeom prst="rect">
                <a:avLst/>
              </a:prstGeom>
              <a:blipFill>
                <a:blip r:embed="rId3"/>
                <a:stretch>
                  <a:fillRect l="-1587" r="-1077" b="-5749"/>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426975908"/>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name="Slide 48&amp;si=48">
    <p:spTree>
      <p:nvGrpSpPr>
        <p:cNvPr id="1" name=""/>
        <p:cNvGrpSpPr/>
        <p:nvPr/>
      </p:nvGrpSpPr>
      <p:grpSpPr>
        <a:xfrm>
          <a:off x="0" y="0"/>
          <a:ext cx="0" cy="0"/>
          <a:chOff x="0" y="0"/>
          <a:chExt cx="0" cy="0"/>
        </a:xfrm>
      </p:grpSpPr>
      <p:sp>
        <p:nvSpPr>
          <p:cNvPr id="2" name="QC_6_BD.65_1#95867a99e?sp=1&amp;vopoq=1&amp;pid=7a68b43e1&amp;color=0,0,0&amp;vtp=1&amp;bt=1&amp;bbb=1"/>
          <p:cNvSpPr/>
          <p:nvPr/>
        </p:nvSpPr>
        <p:spPr>
          <a:xfrm>
            <a:off x="722376" y="972000"/>
            <a:ext cx="10753344" cy="399034"/>
          </a:xfrm>
          <a:prstGeom prst="rect">
            <a:avLst/>
          </a:prstGeom>
          <a:noFill/>
          <a:ln/>
        </p:spPr>
        <p:txBody>
          <a:bodyPr wrap="none" lIns="0" tIns="0" rIns="0" bIns="0" rtlCol="0" anchor="t"/>
          <a:lstStyle/>
          <a:p>
            <a:pPr algn="l" latinLnBrk="1">
              <a:lnSpc>
                <a:spcPts val="3500"/>
              </a:lnSpc>
            </a:pPr>
            <a:r>
              <a:rPr lang="en-US" altLang="zh-CN" sz="2000" b="0" i="0" dirty="0">
                <a:solidFill>
                  <a:srgbClr val="000000"/>
                </a:solidFill>
                <a:latin typeface="微软雅黑" pitchFamily="34" charset="0"/>
                <a:ea typeface="微软雅黑" pitchFamily="34" charset="-122"/>
                <a:cs typeface="微软雅黑" pitchFamily="34" charset="-120"/>
              </a:rPr>
              <a:t>10.探究铝的性质实验。</a:t>
            </a:r>
            <a:endParaRPr lang="en-US" altLang="zh-CN" sz="2000" dirty="0"/>
          </a:p>
        </p:txBody>
      </p:sp>
      <p:graphicFrame>
        <p:nvGraphicFramePr>
          <p:cNvPr id="49" name="QC_6_BD.65_2#95867a99e?colgroup=14,26&amp;vopoq=1&amp;pid=7a68b43e1&amp;color=0,0,0&amp;vtp=1&amp;bbb=1"/>
          <p:cNvGraphicFramePr>
            <a:graphicFrameLocks noGrp="1"/>
          </p:cNvGraphicFramePr>
          <p:nvPr>
            <p:extLst>
              <p:ext uri="{D42A27DB-BD31-4B8C-83A1-F6EECF244321}">
                <p14:modId xmlns:p14="http://schemas.microsoft.com/office/powerpoint/2010/main" val="219105690"/>
              </p:ext>
            </p:extLst>
          </p:nvPr>
        </p:nvGraphicFramePr>
        <p:xfrm>
          <a:off x="722376" y="1499939"/>
          <a:ext cx="10725912" cy="2333498"/>
        </p:xfrm>
        <a:graphic>
          <a:graphicData uri="http://schemas.openxmlformats.org/drawingml/2006/table">
            <a:tbl>
              <a:tblPr/>
              <a:tblGrid>
                <a:gridCol w="3858768">
                  <a:extLst>
                    <a:ext uri="{9D8B030D-6E8A-4147-A177-3AD203B41FA5}">
                      <a16:colId xmlns:a16="http://schemas.microsoft.com/office/drawing/2014/main" val="20000"/>
                    </a:ext>
                  </a:extLst>
                </a:gridCol>
                <a:gridCol w="6867144">
                  <a:extLst>
                    <a:ext uri="{9D8B030D-6E8A-4147-A177-3AD203B41FA5}">
                      <a16:colId xmlns:a16="http://schemas.microsoft.com/office/drawing/2014/main" val="20001"/>
                    </a:ext>
                  </a:extLst>
                </a:gridCol>
              </a:tblGrid>
              <a:tr h="426339">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Ⅰ</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Ⅱ</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1480820">
                <a:tc>
                  <a:txBody>
                    <a:bodyPr/>
                    <a:lstStyle/>
                    <a:p>
                      <a:pPr algn="ctr" latinLnBrk="1" hangingPunct="0">
                        <a:lnSpc>
                          <a:spcPts val="10900"/>
                        </a:lnSpc>
                      </a:pPr>
                      <a:r>
                        <a:rPr lang="en-US" altLang="zh-CN" sz="6150" b="0" i="0" kern="0" spc="-99900">
                          <a:solidFill>
                            <a:srgbClr val="FFFFFF"/>
                          </a:solidFill>
                          <a:latin typeface="微软雅黑" pitchFamily="34" charset="0"/>
                          <a:ea typeface="微软雅黑" pitchFamily="34" charset="-122"/>
                          <a:cs typeface="微软雅黑" pitchFamily="34" charset="-120"/>
                        </a:rPr>
                        <a:t>_</a:t>
                      </a:r>
                      <a:r>
                        <a:rPr lang="en-US" altLang="zh-CN" sz="900" b="0" i="0" kern="0" spc="0">
                          <a:solidFill>
                            <a:srgbClr val="FFFFFF"/>
                          </a:solidFill>
                          <a:latin typeface="SimSun" panose="02010600030101010101" pitchFamily="2" charset="-122"/>
                          <a:ea typeface="微软雅黑" pitchFamily="34" charset="-122"/>
                          <a:cs typeface="微软雅黑" pitchFamily="34" charset="-120"/>
                        </a:rPr>
                        <a:t>_______________________________</a:t>
                      </a:r>
                      <a:endParaRPr lang="en-US" altLang="zh-CN" sz="900" spc="0" dirty="0">
                        <a:latin typeface="SimSun" panose="02010600030101010101" pitchFamily="2" charset="-122"/>
                      </a:endParaRPr>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10900"/>
                        </a:lnSpc>
                      </a:pPr>
                      <a:r>
                        <a:rPr lang="en-US" altLang="zh-CN" sz="6150" b="0" i="0" kern="0" spc="-99900">
                          <a:solidFill>
                            <a:srgbClr val="FFFFFF"/>
                          </a:solidFill>
                          <a:latin typeface="微软雅黑" pitchFamily="34" charset="0"/>
                          <a:ea typeface="微软雅黑" pitchFamily="34" charset="-122"/>
                          <a:cs typeface="微软雅黑" pitchFamily="34" charset="-120"/>
                        </a:rPr>
                        <a:t>_</a:t>
                      </a:r>
                      <a:r>
                        <a:rPr lang="en-US" altLang="zh-CN" sz="900" b="0" i="0" kern="0" spc="0">
                          <a:solidFill>
                            <a:srgbClr val="FFFFFF"/>
                          </a:solidFill>
                          <a:latin typeface="SimSun" panose="02010600030101010101" pitchFamily="2" charset="-122"/>
                          <a:ea typeface="微软雅黑" pitchFamily="34" charset="-122"/>
                          <a:cs typeface="微软雅黑" pitchFamily="34" charset="-120"/>
                        </a:rPr>
                        <a:t>____________________________</a:t>
                      </a:r>
                      <a:endParaRPr lang="en-US" altLang="zh-CN" sz="900" spc="0" dirty="0">
                        <a:latin typeface="SimSun" panose="02010600030101010101" pitchFamily="2" charset="-122"/>
                      </a:endParaRPr>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426339">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现象：立即产生气泡</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现象：开始没气泡</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一段时间后产生气泡</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bl>
          </a:graphicData>
        </a:graphic>
      </p:graphicFrame>
      <p:pic>
        <p:nvPicPr>
          <p:cNvPr id="4" name="QC_6_BD.65_3#95867a99e.table_image?tii=1&amp;vopoq=1&amp;pid=7a68b43e1&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1805940" y="2044896"/>
            <a:ext cx="1691640" cy="1243584"/>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5" name="QC_6_BD.65_4#95867a99e.table_image?tii=2&amp;vopoq=1&amp;pid=7a68b43e1&amp;color=0,0,0&amp;tib=255,255,255&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7264908" y="2044896"/>
            <a:ext cx="1499616" cy="1243584"/>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6" name="QC_6_BD.65_5#95867a99e?vopoq=1&amp;pid=7a68b43e1&amp;color=0,0,0&amp;vtp=1&amp;bbb=1"/>
          <p:cNvSpPr/>
          <p:nvPr/>
        </p:nvSpPr>
        <p:spPr>
          <a:xfrm>
            <a:off x="722376" y="3963739"/>
            <a:ext cx="10753344" cy="385953"/>
          </a:xfrm>
          <a:prstGeom prst="rect">
            <a:avLst/>
          </a:prstGeom>
          <a:noFill/>
          <a:ln/>
        </p:spPr>
        <p:txBody>
          <a:bodyPr wrap="none" lIns="0" tIns="0" rIns="0" bIns="0" rtlCol="0" anchor="t"/>
          <a:lstStyle/>
          <a:p>
            <a:pPr algn="l"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下列说法不正确的是(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7" name="QC_6_AN.66_1#95867a99e.bracket?vopoq=1&amp;pid=7a68b43e1&amp;color=0,0,0&amp;vpa=22&amp;vtp=1"/>
          <p:cNvSpPr/>
          <p:nvPr/>
        </p:nvSpPr>
        <p:spPr>
          <a:xfrm>
            <a:off x="3208401" y="3944689"/>
            <a:ext cx="357188" cy="399034"/>
          </a:xfrm>
          <a:prstGeom prst="rect">
            <a:avLst/>
          </a:prstGeom>
          <a:noFill/>
          <a:ln/>
        </p:spPr>
        <p:txBody>
          <a:bodyPr wrap="none" lIns="0" tIns="0" rIns="0" bIns="0" rtlCol="0" anchor="t"/>
          <a:lstStyle/>
          <a:p>
            <a:pPr algn="ctr" latinLnBrk="1">
              <a:lnSpc>
                <a:spcPts val="3500"/>
              </a:lnSpc>
            </a:pPr>
            <a:r>
              <a:rPr lang="en-US" altLang="zh-CN" sz="2000" b="1" i="0" dirty="0">
                <a:solidFill>
                  <a:srgbClr val="00B050"/>
                </a:solidFill>
                <a:latin typeface="微软雅黑" pitchFamily="34" charset="0"/>
                <a:ea typeface="微软雅黑" pitchFamily="34" charset="-122"/>
                <a:cs typeface="微软雅黑" pitchFamily="34" charset="-120"/>
              </a:rPr>
              <a:t>B</a:t>
            </a:r>
            <a:endParaRPr lang="en-US" altLang="zh-CN" sz="2000" dirty="0"/>
          </a:p>
        </p:txBody>
      </p:sp>
      <mc:AlternateContent xmlns:mc="http://schemas.openxmlformats.org/markup-compatibility/2006" xmlns:a14="http://schemas.microsoft.com/office/drawing/2010/main">
        <mc:Choice Requires="a14">
          <p:sp>
            <p:nvSpPr>
              <p:cNvPr id="8" name="QC_6_BD.65_6#95867a99e.choices?vopoq=1&amp;pid=7a68b43e1&amp;color=0,0,0&amp;vtp=1&amp;bbb=1"/>
              <p:cNvSpPr/>
              <p:nvPr/>
            </p:nvSpPr>
            <p:spPr>
              <a:xfrm>
                <a:off x="722376" y="4351089"/>
                <a:ext cx="10753344" cy="17960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A.从元素化合价升降相等角度看，产生的气体只能是</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H</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.实验Ⅰ证明</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NaOH</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是氧化剂</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.实验Ⅱ说明</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Al</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可以和强碱反应</a:t>
                </a:r>
                <a:endParaRPr lang="en-US" altLang="zh-CN" sz="2000" dirty="0"/>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.实验Ⅰ和Ⅱ反应后的溶液中微粒种类完全相同</a:t>
                </a:r>
                <a:endParaRPr lang="en-US" altLang="zh-CN" sz="2000" dirty="0"/>
              </a:p>
            </p:txBody>
          </p:sp>
        </mc:Choice>
        <mc:Fallback xmlns="">
          <p:sp>
            <p:nvSpPr>
              <p:cNvPr id="8" name="QC_6_BD.65_6#95867a99e.choices?vopoq=1&amp;pid=7a68b43e1&amp;color=0,0,0&amp;vtp=1&amp;bbb=1"/>
              <p:cNvSpPr>
                <a:spLocks noRot="1" noChangeAspect="1" noMove="1" noResize="1" noEditPoints="1" noAdjustHandles="1" noChangeArrowheads="1" noChangeShapeType="1" noTextEdit="1"/>
              </p:cNvSpPr>
              <p:nvPr/>
            </p:nvSpPr>
            <p:spPr>
              <a:xfrm>
                <a:off x="722376" y="4351089"/>
                <a:ext cx="10753344" cy="1796034"/>
              </a:xfrm>
              <a:prstGeom prst="rect">
                <a:avLst/>
              </a:prstGeom>
              <a:blipFill>
                <a:blip r:embed="rId5"/>
                <a:stretch>
                  <a:fillRect l="-1474" b="-8503"/>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bg/>
                                          </p:spTgt>
                                        </p:tgtEl>
                                        <p:attrNameLst>
                                          <p:attrName>style.visibility</p:attrName>
                                        </p:attrNameLst>
                                      </p:cBhvr>
                                      <p:to>
                                        <p:strVal val="visible"/>
                                      </p:to>
                                    </p:set>
                                    <p:animEffect transition="in" filter="fade">
                                      <p:cBhvr>
                                        <p:cTn id="7" dur="500"/>
                                        <p:tgtEl>
                                          <p:spTgt spid="7">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7">
                                            <p:txEl>
                                              <p:pRg st="0" end="0"/>
                                            </p:txEl>
                                          </p:spTgt>
                                        </p:tgtEl>
                                        <p:attrNameLst>
                                          <p:attrName>style.visibility</p:attrName>
                                        </p:attrNameLst>
                                      </p:cBhvr>
                                      <p:to>
                                        <p:strVal val="visible"/>
                                      </p:to>
                                    </p:set>
                                    <p:animEffect transition="in" filter="fade">
                                      <p:cBhvr>
                                        <p:cTn id="10"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animBg="1"/>
    </p:bldLst>
  </p:timing>
</p:sld>
</file>

<file path=ppt/slides/slide57.xml><?xml version="1.0" encoding="utf-8"?>
<p:sld xmlns:a="http://schemas.openxmlformats.org/drawingml/2006/main" xmlns:r="http://schemas.openxmlformats.org/officeDocument/2006/relationships" xmlns:p="http://schemas.openxmlformats.org/presentationml/2006/main">
  <p:cSld name="Slide 49&amp;si=49">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C_6_AS.67_1#95867a99e?vopoq=1&amp;pid=7a68b43e1&amp;color=0,0,0&amp;vtp=1&amp;bt=1&amp;bbb=1&amp;hb=1"/>
              <p:cNvSpPr/>
              <p:nvPr/>
            </p:nvSpPr>
            <p:spPr>
              <a:xfrm>
                <a:off x="722376" y="972000"/>
                <a:ext cx="10753344" cy="40947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实验Ⅰ中发生反应</a:t>
                </a:r>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d>
                      <m:dPr>
                        <m:begChr m:val=""/>
                        <m:endChr m:val=""/>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d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Al</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NaOH</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+6</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H</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m>
                          <m:mPr>
                            <m:mcs>
                              <m:mc>
                                <m:mcPr>
                                  <m:count m:val="1"/>
                                  <m:mcJc m:val="center"/>
                                </m:mcPr>
                              </m:mc>
                            </m:mcs>
                            <m:ctrlPr>
                              <a:rPr lang="en-US" altLang="zh-CN" i="1" baseline="-30000">
                                <a:solidFill>
                                  <a:srgbClr val="000000"/>
                                </a:solidFill>
                                <a:latin typeface="Cambria Math" panose="02040503050406030204" pitchFamily="18" charset="0"/>
                              </a:rPr>
                            </m:ctrlPr>
                          </m:mPr>
                          <m:mr>
                            <m:e>
                              <m:bar>
                                <m:barPr>
                                  <m:ctrlPr>
                                    <a:rPr lang="en-US" altLang="zh-CN" sz="2000" b="0" i="1" baseline="-2000">
                                      <a:solidFill>
                                        <a:srgbClr val="000000"/>
                                      </a:solidFill>
                                      <a:latin typeface="Cambria Math" panose="02040503050406030204" pitchFamily="18" charset="0"/>
                                    </a:rPr>
                                  </m:ctrlPr>
                                </m:barPr>
                                <m:e>
                                  <m:bar>
                                    <m:barPr>
                                      <m:ctrlPr>
                                        <a:rPr lang="en-US" altLang="zh-CN" sz="2000" b="0" i="1" baseline="-8000">
                                          <a:solidFill>
                                            <a:srgbClr val="000000"/>
                                          </a:solidFill>
                                          <a:latin typeface="Cambria Math" panose="02040503050406030204" pitchFamily="18" charset="0"/>
                                        </a:rPr>
                                      </m:ctrlPr>
                                    </m:barPr>
                                    <m:e>
                                      <m:r>
                                        <a:rPr lang="en-US" altLang="zh-CN" sz="2000" b="0" baseline="-12000">
                                          <a:solidFill>
                                            <a:srgbClr val="000000"/>
                                          </a:solidFill>
                                          <a:latin typeface="Cambria Math" panose="02040503050406030204" pitchFamily="18" charset="0"/>
                                        </a:rPr>
                                        <m:t>         </m:t>
                                      </m:r>
                                    </m:e>
                                  </m:bar>
                                </m:e>
                              </m:bar>
                            </m:e>
                          </m:mr>
                          <m:m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e>
                          </m:mr>
                        </m:m>
                        <m:r>
                          <a:rPr lang="en-US" altLang="zh-CN" sz="2000" b="0" i="0" dirty="0">
                            <a:solidFill>
                              <a:srgbClr val="000000"/>
                            </a:solidFill>
                            <a:latin typeface="Cambria Math" panose="02040503050406030204" pitchFamily="18" charset="0"/>
                            <a:ea typeface="微软雅黑" pitchFamily="34" charset="-122"/>
                            <a:cs typeface="微软雅黑" pitchFamily="34" charset="-120"/>
                          </a:rPr>
                          <m:t>  2</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Na</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Al</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OH</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4</m:t>
                            </m:r>
                          </m:sub>
                        </m:s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H</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e>
                    </m:d>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，实验</a:t>
                </a:r>
                <a:r>
                  <a:rPr lang="en-US" altLang="zh-CN" sz="2000" b="0" i="0">
                    <a:solidFill>
                      <a:srgbClr val="000000"/>
                    </a:solidFill>
                    <a:latin typeface="微软雅黑" pitchFamily="34" charset="0"/>
                    <a:ea typeface="微软雅黑" pitchFamily="34" charset="-122"/>
                    <a:cs typeface="微软雅黑" pitchFamily="34" charset="-120"/>
                  </a:rPr>
                  <a:t>Ⅱ中先后发生</a:t>
                </a:r>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反应</a:t>
                </a:r>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b>
                      <m:sSubPr>
                        <m:ctrlPr>
                          <a:rPr lang="en-US" altLang="zh-CN" sz="22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200" b="0" i="0" dirty="0">
                            <a:solidFill>
                              <a:srgbClr val="000000"/>
                            </a:solidFill>
                            <a:latin typeface="Cambria Math" panose="02040503050406030204" pitchFamily="18" charset="0"/>
                            <a:ea typeface="微软雅黑" pitchFamily="34" charset="-122"/>
                            <a:cs typeface="微软雅黑" pitchFamily="34" charset="-120"/>
                          </a:rPr>
                          <m:t>Al</m:t>
                        </m:r>
                      </m:e>
                      <m:sub>
                        <m:r>
                          <a:rPr lang="en-US" altLang="zh-CN" sz="2200" b="0" i="0" dirty="0">
                            <a:solidFill>
                              <a:srgbClr val="000000"/>
                            </a:solidFill>
                            <a:latin typeface="Cambria Math" panose="02040503050406030204" pitchFamily="18" charset="0"/>
                            <a:ea typeface="微软雅黑" pitchFamily="34" charset="-122"/>
                            <a:cs typeface="微软雅黑" pitchFamily="34" charset="-120"/>
                          </a:rPr>
                          <m:t>2</m:t>
                        </m:r>
                      </m:sub>
                    </m:sSub>
                    <m:sSub>
                      <m:sSubPr>
                        <m:ctrlPr>
                          <a:rPr lang="en-US" altLang="zh-CN" sz="22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200" b="0" i="0" dirty="0">
                            <a:solidFill>
                              <a:srgbClr val="000000"/>
                            </a:solidFill>
                            <a:latin typeface="Cambria Math" panose="02040503050406030204" pitchFamily="18" charset="0"/>
                            <a:ea typeface="微软雅黑" pitchFamily="34" charset="-122"/>
                            <a:cs typeface="微软雅黑" pitchFamily="34" charset="-120"/>
                          </a:rPr>
                          <m:t>O</m:t>
                        </m:r>
                      </m:e>
                      <m:sub>
                        <m:r>
                          <a:rPr lang="en-US" altLang="zh-CN" sz="2200" b="0" i="0" dirty="0">
                            <a:solidFill>
                              <a:srgbClr val="000000"/>
                            </a:solidFill>
                            <a:latin typeface="Cambria Math" panose="02040503050406030204" pitchFamily="18" charset="0"/>
                            <a:ea typeface="微软雅黑" pitchFamily="34" charset="-122"/>
                            <a:cs typeface="微软雅黑" pitchFamily="34" charset="-120"/>
                          </a:rPr>
                          <m:t>3</m:t>
                        </m:r>
                      </m:sub>
                    </m:sSub>
                    <m:r>
                      <a:rPr lang="en-US" altLang="zh-CN" sz="2200" b="0" i="0" dirty="0">
                        <a:solidFill>
                          <a:srgbClr val="000000"/>
                        </a:solidFill>
                        <a:latin typeface="Cambria Math" panose="02040503050406030204" pitchFamily="18" charset="0"/>
                        <a:ea typeface="微软雅黑" pitchFamily="34" charset="-122"/>
                        <a:cs typeface="微软雅黑" pitchFamily="34" charset="-120"/>
                      </a:rPr>
                      <m:t>+2</m:t>
                    </m:r>
                    <m:r>
                      <m:rPr>
                        <m:sty m:val="p"/>
                      </m:rPr>
                      <a:rPr lang="en-US" altLang="zh-CN" sz="2200" b="0" i="0" dirty="0">
                        <a:solidFill>
                          <a:srgbClr val="000000"/>
                        </a:solidFill>
                        <a:latin typeface="Cambria Math" panose="02040503050406030204" pitchFamily="18" charset="0"/>
                        <a:ea typeface="微软雅黑" pitchFamily="34" charset="-122"/>
                        <a:cs typeface="微软雅黑" pitchFamily="34" charset="-120"/>
                      </a:rPr>
                      <m:t>NaOH</m:t>
                    </m:r>
                    <m:r>
                      <a:rPr lang="en-US" altLang="zh-CN" sz="2200" b="0" i="0" dirty="0">
                        <a:solidFill>
                          <a:srgbClr val="000000"/>
                        </a:solidFill>
                        <a:latin typeface="Cambria Math" panose="02040503050406030204" pitchFamily="18" charset="0"/>
                        <a:ea typeface="微软雅黑" pitchFamily="34" charset="-122"/>
                        <a:cs typeface="微软雅黑" pitchFamily="34" charset="-120"/>
                      </a:rPr>
                      <m:t>+3</m:t>
                    </m:r>
                    <m:sSub>
                      <m:sSubPr>
                        <m:ctrlPr>
                          <a:rPr lang="en-US" altLang="zh-CN" sz="22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200" b="0" i="0" dirty="0">
                            <a:solidFill>
                              <a:srgbClr val="000000"/>
                            </a:solidFill>
                            <a:latin typeface="Cambria Math" panose="02040503050406030204" pitchFamily="18" charset="0"/>
                            <a:ea typeface="微软雅黑" pitchFamily="34" charset="-122"/>
                            <a:cs typeface="微软雅黑" pitchFamily="34" charset="-120"/>
                          </a:rPr>
                          <m:t>H</m:t>
                        </m:r>
                      </m:e>
                      <m:sub>
                        <m:r>
                          <a:rPr lang="en-US" altLang="zh-CN" sz="2200" b="0" i="0" dirty="0">
                            <a:solidFill>
                              <a:srgbClr val="000000"/>
                            </a:solidFill>
                            <a:latin typeface="Cambria Math" panose="02040503050406030204" pitchFamily="18" charset="0"/>
                            <a:ea typeface="微软雅黑" pitchFamily="34" charset="-122"/>
                            <a:cs typeface="微软雅黑" pitchFamily="34" charset="-120"/>
                          </a:rPr>
                          <m:t>2</m:t>
                        </m:r>
                      </m:sub>
                    </m:sSub>
                    <m:r>
                      <m:rPr>
                        <m:sty m:val="p"/>
                      </m:rPr>
                      <a:rPr lang="en-US" altLang="zh-CN" sz="2200" b="0" i="0" dirty="0">
                        <a:solidFill>
                          <a:srgbClr val="000000"/>
                        </a:solidFill>
                        <a:latin typeface="Cambria Math" panose="02040503050406030204" pitchFamily="18" charset="0"/>
                        <a:ea typeface="微软雅黑" pitchFamily="34" charset="-122"/>
                        <a:cs typeface="微软雅黑" pitchFamily="34" charset="-120"/>
                      </a:rPr>
                      <m:t>O</m:t>
                    </m:r>
                    <m:r>
                      <a:rPr lang="en-US" altLang="zh-CN" sz="2200" b="0" i="0" dirty="0">
                        <a:solidFill>
                          <a:srgbClr val="000000"/>
                        </a:solidFill>
                        <a:latin typeface="Cambria Math" panose="02040503050406030204" pitchFamily="18" charset="0"/>
                        <a:ea typeface="微软雅黑" pitchFamily="34" charset="-122"/>
                        <a:cs typeface="微软雅黑" pitchFamily="34" charset="-120"/>
                      </a:rPr>
                      <m:t> </m:t>
                    </m:r>
                    <m:m>
                      <m:mPr>
                        <m:mcs>
                          <m:mc>
                            <m:mcPr>
                              <m:count m:val="1"/>
                              <m:mcJc m:val="center"/>
                            </m:mcPr>
                          </m:mc>
                        </m:mcs>
                        <m:ctrlPr>
                          <a:rPr lang="en-US" altLang="zh-CN" sz="2200" i="1" baseline="-30000">
                            <a:solidFill>
                              <a:srgbClr val="000000"/>
                            </a:solidFill>
                            <a:latin typeface="Cambria Math" panose="02040503050406030204" pitchFamily="18" charset="0"/>
                          </a:rPr>
                        </m:ctrlPr>
                      </m:mPr>
                      <m:mr>
                        <m:e>
                          <m:bar>
                            <m:barPr>
                              <m:ctrlPr>
                                <a:rPr lang="en-US" altLang="zh-CN" sz="2200" b="0" i="1" baseline="-2000">
                                  <a:solidFill>
                                    <a:srgbClr val="000000"/>
                                  </a:solidFill>
                                  <a:latin typeface="Cambria Math" panose="02040503050406030204" pitchFamily="18" charset="0"/>
                                </a:rPr>
                              </m:ctrlPr>
                            </m:barPr>
                            <m:e>
                              <m:bar>
                                <m:barPr>
                                  <m:ctrlPr>
                                    <a:rPr lang="en-US" altLang="zh-CN" sz="2200" b="0" i="1" baseline="-8000">
                                      <a:solidFill>
                                        <a:srgbClr val="000000"/>
                                      </a:solidFill>
                                      <a:latin typeface="Cambria Math" panose="02040503050406030204" pitchFamily="18" charset="0"/>
                                    </a:rPr>
                                  </m:ctrlPr>
                                </m:barPr>
                                <m:e>
                                  <m:r>
                                    <a:rPr lang="en-US" altLang="zh-CN" sz="2200" b="0" baseline="-12000">
                                      <a:solidFill>
                                        <a:srgbClr val="000000"/>
                                      </a:solidFill>
                                      <a:latin typeface="Cambria Math" panose="02040503050406030204" pitchFamily="18" charset="0"/>
                                    </a:rPr>
                                    <m:t>         </m:t>
                                  </m:r>
                                </m:e>
                              </m:bar>
                            </m:e>
                          </m:bar>
                        </m:e>
                      </m:mr>
                      <m:mr>
                        <m:e>
                          <m:r>
                            <a:rPr lang="en-US" altLang="zh-CN" sz="2200" b="0" i="0" dirty="0">
                              <a:solidFill>
                                <a:srgbClr val="000000"/>
                              </a:solidFill>
                              <a:latin typeface="Cambria Math" panose="02040503050406030204" pitchFamily="18" charset="0"/>
                              <a:ea typeface="微软雅黑" pitchFamily="34" charset="-122"/>
                              <a:cs typeface="微软雅黑" pitchFamily="34" charset="-120"/>
                            </a:rPr>
                            <m:t> </m:t>
                          </m:r>
                        </m:e>
                      </m:mr>
                    </m:m>
                    <m:r>
                      <a:rPr lang="en-US" altLang="zh-CN" sz="2200" b="0" i="0" dirty="0">
                        <a:solidFill>
                          <a:srgbClr val="000000"/>
                        </a:solidFill>
                        <a:latin typeface="Cambria Math" panose="02040503050406030204" pitchFamily="18" charset="0"/>
                        <a:ea typeface="微软雅黑" pitchFamily="34" charset="-122"/>
                        <a:cs typeface="微软雅黑" pitchFamily="34" charset="-120"/>
                      </a:rPr>
                      <m:t>  2</m:t>
                    </m:r>
                    <m:r>
                      <m:rPr>
                        <m:sty m:val="p"/>
                      </m:rPr>
                      <a:rPr lang="en-US" altLang="zh-CN" sz="2200" b="0" i="0" dirty="0">
                        <a:solidFill>
                          <a:srgbClr val="000000"/>
                        </a:solidFill>
                        <a:latin typeface="Cambria Math" panose="02040503050406030204" pitchFamily="18" charset="0"/>
                        <a:ea typeface="微软雅黑" pitchFamily="34" charset="-122"/>
                        <a:cs typeface="微软雅黑" pitchFamily="34" charset="-120"/>
                      </a:rPr>
                      <m:t>Na</m:t>
                    </m:r>
                    <m:r>
                      <a:rPr lang="en-US" altLang="zh-CN" sz="2200" b="0" i="0" dirty="0">
                        <a:solidFill>
                          <a:srgbClr val="000000"/>
                        </a:solidFill>
                        <a:latin typeface="Cambria Math" panose="02040503050406030204" pitchFamily="18" charset="0"/>
                        <a:ea typeface="微软雅黑" pitchFamily="34" charset="-122"/>
                        <a:cs typeface="微软雅黑" pitchFamily="34" charset="-120"/>
                      </a:rPr>
                      <m:t>[</m:t>
                    </m:r>
                    <m:r>
                      <m:rPr>
                        <m:sty m:val="p"/>
                      </m:rPr>
                      <a:rPr lang="en-US" altLang="zh-CN" sz="2200" b="0" i="0" dirty="0">
                        <a:solidFill>
                          <a:srgbClr val="000000"/>
                        </a:solidFill>
                        <a:latin typeface="Cambria Math" panose="02040503050406030204" pitchFamily="18" charset="0"/>
                        <a:ea typeface="微软雅黑" pitchFamily="34" charset="-122"/>
                        <a:cs typeface="微软雅黑" pitchFamily="34" charset="-120"/>
                      </a:rPr>
                      <m:t>Al</m:t>
                    </m:r>
                    <m:r>
                      <a:rPr lang="en-US" altLang="zh-CN" sz="2200" b="0" i="0" dirty="0">
                        <a:solidFill>
                          <a:srgbClr val="000000"/>
                        </a:solidFill>
                        <a:latin typeface="Cambria Math" panose="02040503050406030204" pitchFamily="18" charset="0"/>
                        <a:ea typeface="微软雅黑" pitchFamily="34" charset="-122"/>
                        <a:cs typeface="微软雅黑" pitchFamily="34" charset="-120"/>
                      </a:rPr>
                      <m:t>(</m:t>
                    </m:r>
                    <m:r>
                      <m:rPr>
                        <m:sty m:val="p"/>
                      </m:rPr>
                      <a:rPr lang="en-US" altLang="zh-CN" sz="2200" b="0" i="0" dirty="0">
                        <a:solidFill>
                          <a:srgbClr val="000000"/>
                        </a:solidFill>
                        <a:latin typeface="Cambria Math" panose="02040503050406030204" pitchFamily="18" charset="0"/>
                        <a:ea typeface="微软雅黑" pitchFamily="34" charset="-122"/>
                        <a:cs typeface="微软雅黑" pitchFamily="34" charset="-120"/>
                      </a:rPr>
                      <m:t>OH</m:t>
                    </m:r>
                    <m:sSub>
                      <m:sSubPr>
                        <m:ctrlPr>
                          <a:rPr lang="en-US" altLang="zh-CN" sz="22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2200" b="0" i="0" dirty="0">
                            <a:solidFill>
                              <a:srgbClr val="000000"/>
                            </a:solidFill>
                            <a:latin typeface="Cambria Math" panose="02040503050406030204" pitchFamily="18" charset="0"/>
                            <a:ea typeface="微软雅黑" pitchFamily="34" charset="-122"/>
                            <a:cs typeface="微软雅黑" pitchFamily="34" charset="-120"/>
                          </a:rPr>
                          <m:t>)</m:t>
                        </m:r>
                      </m:e>
                      <m:sub>
                        <m:r>
                          <a:rPr lang="en-US" altLang="zh-CN" sz="2200" b="0" i="0" dirty="0">
                            <a:solidFill>
                              <a:srgbClr val="000000"/>
                            </a:solidFill>
                            <a:latin typeface="Cambria Math" panose="02040503050406030204" pitchFamily="18" charset="0"/>
                            <a:ea typeface="微软雅黑" pitchFamily="34" charset="-122"/>
                            <a:cs typeface="微软雅黑" pitchFamily="34" charset="-120"/>
                          </a:rPr>
                          <m:t>4</m:t>
                        </m:r>
                      </m:sub>
                    </m:sSub>
                    <m:r>
                      <a:rPr lang="en-US" altLang="zh-CN" sz="2200" b="0" i="0" dirty="0" smtClean="0">
                        <a:solidFill>
                          <a:srgbClr val="000000"/>
                        </a:solidFill>
                        <a:latin typeface="Cambria Math" panose="02040503050406030204" pitchFamily="18" charset="0"/>
                        <a:ea typeface="微软雅黑" pitchFamily="34" charset="-122"/>
                        <a:cs typeface="微软雅黑" pitchFamily="34" charset="-120"/>
                      </a:rPr>
                      <m:t>]</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200" b="0" i="0">
                    <a:solidFill>
                      <a:srgbClr val="000000"/>
                    </a:solidFill>
                    <a:latin typeface="微软雅黑" pitchFamily="34" charset="0"/>
                    <a:ea typeface="微软雅黑" pitchFamily="34" charset="-122"/>
                    <a:cs typeface="微软雅黑" pitchFamily="34" charset="-120"/>
                  </a:rPr>
                  <a:t>、</a:t>
                </a:r>
              </a:p>
              <a:p>
                <a:pPr latinLnBrk="1">
                  <a:lnSpc>
                    <a:spcPts val="3700"/>
                  </a:lnSpc>
                </a:pPr>
                <a14:m>
                  <m:oMath xmlns:m="http://schemas.openxmlformats.org/officeDocument/2006/math">
                    <m:d>
                      <m:dPr>
                        <m:begChr m:val=""/>
                        <m:endChr m:val=""/>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d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Al</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NaOH</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+6</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H</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m>
                          <m:mPr>
                            <m:mcs>
                              <m:mc>
                                <m:mcPr>
                                  <m:count m:val="1"/>
                                  <m:mcJc m:val="center"/>
                                </m:mcPr>
                              </m:mc>
                            </m:mcs>
                            <m:ctrlPr>
                              <a:rPr lang="en-US" altLang="zh-CN" i="1" baseline="-30000">
                                <a:solidFill>
                                  <a:srgbClr val="000000"/>
                                </a:solidFill>
                                <a:latin typeface="Cambria Math" panose="02040503050406030204" pitchFamily="18" charset="0"/>
                              </a:rPr>
                            </m:ctrlPr>
                          </m:mPr>
                          <m:mr>
                            <m:e>
                              <m:bar>
                                <m:barPr>
                                  <m:ctrlPr>
                                    <a:rPr lang="en-US" altLang="zh-CN" sz="2000" b="0" i="1" baseline="-2000">
                                      <a:solidFill>
                                        <a:srgbClr val="000000"/>
                                      </a:solidFill>
                                      <a:latin typeface="Cambria Math" panose="02040503050406030204" pitchFamily="18" charset="0"/>
                                    </a:rPr>
                                  </m:ctrlPr>
                                </m:barPr>
                                <m:e>
                                  <m:bar>
                                    <m:barPr>
                                      <m:ctrlPr>
                                        <a:rPr lang="en-US" altLang="zh-CN" sz="2000" b="0" i="1" baseline="-8000">
                                          <a:solidFill>
                                            <a:srgbClr val="000000"/>
                                          </a:solidFill>
                                          <a:latin typeface="Cambria Math" panose="02040503050406030204" pitchFamily="18" charset="0"/>
                                        </a:rPr>
                                      </m:ctrlPr>
                                    </m:barPr>
                                    <m:e>
                                      <m:r>
                                        <a:rPr lang="en-US" altLang="zh-CN" sz="2000" b="0" baseline="-12000">
                                          <a:solidFill>
                                            <a:srgbClr val="000000"/>
                                          </a:solidFill>
                                          <a:latin typeface="Cambria Math" panose="02040503050406030204" pitchFamily="18" charset="0"/>
                                        </a:rPr>
                                        <m:t>         </m:t>
                                      </m:r>
                                    </m:e>
                                  </m:bar>
                                </m:e>
                              </m:bar>
                            </m:e>
                          </m:mr>
                          <m:m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e>
                          </m:mr>
                        </m:m>
                        <m:r>
                          <a:rPr lang="en-US" altLang="zh-CN" sz="2000" b="0" i="0" dirty="0">
                            <a:solidFill>
                              <a:srgbClr val="000000"/>
                            </a:solidFill>
                            <a:latin typeface="Cambria Math" panose="02040503050406030204" pitchFamily="18" charset="0"/>
                            <a:ea typeface="微软雅黑" pitchFamily="34" charset="-122"/>
                            <a:cs typeface="微软雅黑" pitchFamily="34" charset="-120"/>
                          </a:rPr>
                          <m:t>  2</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Na</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Al</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OH</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4</m:t>
                            </m:r>
                          </m:sub>
                        </m:s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H</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e>
                    </m:d>
                  </m:oMath>
                </a14:m>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。反应中</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Al</m:t>
                    </m:r>
                  </m:oMath>
                </a14:m>
                <a:r>
                  <a:rPr lang="en-US" altLang="zh-CN" sz="2000" b="0" i="0" dirty="0">
                    <a:solidFill>
                      <a:srgbClr val="000000"/>
                    </a:solidFill>
                    <a:latin typeface="微软雅黑" pitchFamily="34" charset="0"/>
                    <a:ea typeface="微软雅黑" pitchFamily="34" charset="-122"/>
                    <a:cs typeface="微软雅黑" pitchFamily="34" charset="-120"/>
                  </a:rPr>
                  <a:t>转化为</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Al</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OH</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4</m:t>
                        </m:r>
                      </m:sub>
                    </m:sSub>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up>
                    </m:sSup>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，化合价升高</a:t>
                </a:r>
                <a:r>
                  <a:rPr lang="en-US" altLang="zh-CN" sz="2000" b="0" i="0">
                    <a:solidFill>
                      <a:srgbClr val="000000"/>
                    </a:solidFill>
                    <a:latin typeface="微软雅黑" pitchFamily="34" charset="0"/>
                    <a:ea typeface="微软雅黑" pitchFamily="34" charset="-122"/>
                    <a:cs typeface="微软雅黑" pitchFamily="34" charset="-120"/>
                  </a:rPr>
                  <a:t>，则</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一定有元素化合价降低</a:t>
                </a:r>
                <a:r>
                  <a:rPr lang="en-US" altLang="zh-CN" sz="2000" b="0" i="0" dirty="0">
                    <a:solidFill>
                      <a:srgbClr val="000000"/>
                    </a:solidFill>
                    <a:latin typeface="微软雅黑" pitchFamily="34" charset="0"/>
                    <a:ea typeface="微软雅黑" pitchFamily="34" charset="-122"/>
                    <a:cs typeface="微软雅黑" pitchFamily="34" charset="-120"/>
                  </a:rPr>
                  <a:t>，从元素化合价升降相等角度看，产生的气体只能是氢气，A正确</a:t>
                </a:r>
                <a:r>
                  <a:rPr lang="en-US" altLang="zh-CN" sz="2000" b="0" i="0">
                    <a:solidFill>
                      <a:srgbClr val="000000"/>
                    </a:solidFill>
                    <a:latin typeface="微软雅黑" pitchFamily="34" charset="0"/>
                    <a:ea typeface="微软雅黑" pitchFamily="34" charset="-122"/>
                    <a:cs typeface="微软雅黑" pitchFamily="34" charset="-120"/>
                  </a:rPr>
                  <a:t>；因为</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反应中氢元素化合价降低</a:t>
                </a:r>
                <a:r>
                  <a:rPr lang="en-US" altLang="zh-CN" sz="2000" b="0" i="0" dirty="0">
                    <a:solidFill>
                      <a:srgbClr val="000000"/>
                    </a:solidFill>
                    <a:latin typeface="微软雅黑" pitchFamily="34" charset="0"/>
                    <a:ea typeface="微软雅黑" pitchFamily="34" charset="-122"/>
                    <a:cs typeface="微软雅黑" pitchFamily="34" charset="-120"/>
                  </a:rPr>
                  <a:t>，含氢元素的物质除</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NaOH</m:t>
                    </m:r>
                  </m:oMath>
                </a14:m>
                <a:r>
                  <a:rPr lang="en-US" altLang="zh-CN" sz="2000" b="0" i="0" dirty="0">
                    <a:solidFill>
                      <a:srgbClr val="000000"/>
                    </a:solidFill>
                    <a:latin typeface="微软雅黑" pitchFamily="34" charset="0"/>
                    <a:ea typeface="微软雅黑" pitchFamily="34" charset="-122"/>
                    <a:cs typeface="微软雅黑" pitchFamily="34" charset="-120"/>
                  </a:rPr>
                  <a:t>外，还有</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H</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m:t>
                    </m:r>
                  </m:oMath>
                </a14:m>
                <a:r>
                  <a:rPr lang="en-US" altLang="zh-CN" sz="2000" b="0" i="0" dirty="0">
                    <a:solidFill>
                      <a:srgbClr val="000000"/>
                    </a:solidFill>
                    <a:latin typeface="微软雅黑" pitchFamily="34" charset="0"/>
                    <a:ea typeface="微软雅黑" pitchFamily="34" charset="-122"/>
                    <a:cs typeface="微软雅黑" pitchFamily="34" charset="-120"/>
                  </a:rPr>
                  <a:t>，无法证明</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NaOH</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是氧化剂</a:t>
                </a:r>
                <a:r>
                  <a:rPr lang="en-US" altLang="zh-CN" sz="2000" b="0" i="0">
                    <a:solidFill>
                      <a:srgbClr val="000000"/>
                    </a:solidFill>
                    <a:latin typeface="微软雅黑" pitchFamily="34" charset="0"/>
                    <a:ea typeface="微软雅黑" pitchFamily="34" charset="-122"/>
                    <a:cs typeface="微软雅黑" pitchFamily="34" charset="-120"/>
                  </a:rPr>
                  <a:t>，B</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错误</a:t>
                </a:r>
                <a:r>
                  <a:rPr lang="en-US" altLang="zh-CN" sz="2000" b="0" i="0" dirty="0">
                    <a:solidFill>
                      <a:srgbClr val="000000"/>
                    </a:solidFill>
                    <a:latin typeface="微软雅黑" pitchFamily="34" charset="0"/>
                    <a:ea typeface="微软雅黑" pitchFamily="34" charset="-122"/>
                    <a:cs typeface="微软雅黑" pitchFamily="34" charset="-120"/>
                  </a:rPr>
                  <a:t>；实验Ⅱ中，未打磨过的</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Al</m:t>
                    </m:r>
                  </m:oMath>
                </a14:m>
                <a:r>
                  <a:rPr lang="en-US" altLang="zh-CN" sz="2000" b="0" i="0" dirty="0">
                    <a:solidFill>
                      <a:srgbClr val="000000"/>
                    </a:solidFill>
                    <a:latin typeface="微软雅黑" pitchFamily="34" charset="0"/>
                    <a:ea typeface="微软雅黑" pitchFamily="34" charset="-122"/>
                    <a:cs typeface="微软雅黑" pitchFamily="34" charset="-120"/>
                  </a:rPr>
                  <a:t>表面有一层</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Al</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Sub>
                  </m:oMath>
                </a14:m>
                <a:r>
                  <a:rPr lang="en-US" altLang="zh-CN" sz="2000" b="0" i="0" dirty="0">
                    <a:solidFill>
                      <a:srgbClr val="000000"/>
                    </a:solidFill>
                    <a:latin typeface="微软雅黑" pitchFamily="34" charset="0"/>
                    <a:ea typeface="微软雅黑" pitchFamily="34" charset="-122"/>
                    <a:cs typeface="微软雅黑" pitchFamily="34" charset="-120"/>
                  </a:rPr>
                  <a:t>，将未打磨过的</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Al</m:t>
                    </m:r>
                  </m:oMath>
                </a14:m>
                <a:r>
                  <a:rPr lang="en-US" altLang="zh-CN" sz="2000" b="0" i="0" dirty="0">
                    <a:solidFill>
                      <a:srgbClr val="000000"/>
                    </a:solidFill>
                    <a:latin typeface="微软雅黑" pitchFamily="34" charset="0"/>
                    <a:ea typeface="微软雅黑" pitchFamily="34" charset="-122"/>
                    <a:cs typeface="微软雅黑" pitchFamily="34" charset="-120"/>
                  </a:rPr>
                  <a:t>加入</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NaOH</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溶液中一段时间后</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有气泡产生</a:t>
                </a:r>
                <a:r>
                  <a:rPr lang="en-US" altLang="zh-CN" sz="2000" b="0" i="0" dirty="0">
                    <a:solidFill>
                      <a:srgbClr val="000000"/>
                    </a:solidFill>
                    <a:latin typeface="微软雅黑" pitchFamily="34" charset="0"/>
                    <a:ea typeface="微软雅黑" pitchFamily="34" charset="-122"/>
                    <a:cs typeface="微软雅黑" pitchFamily="34" charset="-120"/>
                  </a:rPr>
                  <a:t>，结合实验Ⅰ可知</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NaOH</m:t>
                    </m:r>
                  </m:oMath>
                </a14:m>
                <a:r>
                  <a:rPr lang="en-US" altLang="zh-CN" sz="2000" b="0" i="0" dirty="0">
                    <a:solidFill>
                      <a:srgbClr val="000000"/>
                    </a:solidFill>
                    <a:latin typeface="微软雅黑" pitchFamily="34" charset="0"/>
                    <a:ea typeface="微软雅黑" pitchFamily="34" charset="-122"/>
                    <a:cs typeface="微软雅黑" pitchFamily="34" charset="-120"/>
                  </a:rPr>
                  <a:t>先和表面的</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Al</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Sub>
                  </m:oMath>
                </a14:m>
                <a:r>
                  <a:rPr lang="en-US" altLang="zh-CN" sz="2000" b="0" i="0" dirty="0">
                    <a:solidFill>
                      <a:srgbClr val="000000"/>
                    </a:solidFill>
                    <a:latin typeface="微软雅黑" pitchFamily="34" charset="0"/>
                    <a:ea typeface="微软雅黑" pitchFamily="34" charset="-122"/>
                    <a:cs typeface="微软雅黑" pitchFamily="34" charset="-120"/>
                  </a:rPr>
                  <a:t>反应，再和</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Al</m:t>
                    </m:r>
                  </m:oMath>
                </a14:m>
                <a:r>
                  <a:rPr lang="en-US" altLang="zh-CN" sz="2000" b="0" i="0" dirty="0">
                    <a:solidFill>
                      <a:srgbClr val="000000"/>
                    </a:solidFill>
                    <a:latin typeface="微软雅黑" pitchFamily="34" charset="0"/>
                    <a:ea typeface="微软雅黑" pitchFamily="34" charset="-122"/>
                    <a:cs typeface="微软雅黑" pitchFamily="34" charset="-120"/>
                  </a:rPr>
                  <a:t>反应生成气体，说明</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Al</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可</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以与碱反应</a:t>
                </a:r>
                <a:r>
                  <a:rPr lang="en-US" altLang="zh-CN" sz="2000" b="0" i="0" dirty="0">
                    <a:solidFill>
                      <a:srgbClr val="000000"/>
                    </a:solidFill>
                    <a:latin typeface="微软雅黑" pitchFamily="34" charset="0"/>
                    <a:ea typeface="微软雅黑" pitchFamily="34" charset="-122"/>
                    <a:cs typeface="微软雅黑" pitchFamily="34" charset="-120"/>
                  </a:rPr>
                  <a:t>，C正确；实验Ⅰ和Ⅱ反应后所得溶液都是四羟基合铝酸钠溶液</a:t>
                </a:r>
                <a:r>
                  <a:rPr lang="en-US" altLang="zh-CN" sz="2000" b="0" i="0">
                    <a:solidFill>
                      <a:srgbClr val="000000"/>
                    </a:solidFill>
                    <a:latin typeface="微软雅黑" pitchFamily="34" charset="0"/>
                    <a:ea typeface="微软雅黑" pitchFamily="34" charset="-122"/>
                    <a:cs typeface="微软雅黑" pitchFamily="34" charset="-120"/>
                  </a:rPr>
                  <a:t>，溶液中微粒种类完</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全相同</a:t>
                </a:r>
                <a:r>
                  <a:rPr lang="en-US" altLang="zh-CN" sz="2000" b="0" i="0" dirty="0">
                    <a:solidFill>
                      <a:srgbClr val="000000"/>
                    </a:solidFill>
                    <a:latin typeface="微软雅黑" pitchFamily="34" charset="0"/>
                    <a:ea typeface="微软雅黑" pitchFamily="34" charset="-122"/>
                    <a:cs typeface="微软雅黑" pitchFamily="34" charset="-120"/>
                  </a:rPr>
                  <a:t>，D正确。</a:t>
                </a:r>
                <a:endParaRPr lang="en-US" altLang="zh-CN" sz="2200" dirty="0"/>
              </a:p>
            </p:txBody>
          </p:sp>
        </mc:Choice>
        <mc:Fallback xmlns="">
          <p:sp>
            <p:nvSpPr>
              <p:cNvPr id="2" name="QC_6_AS.67_1#95867a99e?vopoq=1&amp;pid=7a68b43e1&amp;color=0,0,0&amp;vtp=1&amp;bt=1&amp;bbb=1&amp;hb=1"/>
              <p:cNvSpPr>
                <a:spLocks noRot="1" noChangeAspect="1" noMove="1" noResize="1" noEditPoints="1" noAdjustHandles="1" noChangeArrowheads="1" noChangeShapeType="1" noTextEdit="1"/>
              </p:cNvSpPr>
              <p:nvPr/>
            </p:nvSpPr>
            <p:spPr>
              <a:xfrm>
                <a:off x="722376" y="972000"/>
                <a:ext cx="10753344" cy="4094734"/>
              </a:xfrm>
              <a:prstGeom prst="rect">
                <a:avLst/>
              </a:prstGeom>
              <a:blipFill>
                <a:blip r:embed="rId3"/>
                <a:stretch>
                  <a:fillRect l="-1587" r="-1247" b="-3720"/>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2">
                                            <p:txEl>
                                              <p:pRg st="8" end="8"/>
                                            </p:txEl>
                                          </p:spTgt>
                                        </p:tgtEl>
                                        <p:attrNameLst>
                                          <p:attrName>style.visibility</p:attrName>
                                        </p:attrNameLst>
                                      </p:cBhvr>
                                      <p:to>
                                        <p:strVal val="visible"/>
                                      </p:to>
                                    </p:set>
                                    <p:animEffect transition="in" filter="fade">
                                      <p:cBhvr>
                                        <p:cTn id="34" dur="500"/>
                                        <p:tgtEl>
                                          <p:spTgt spid="2">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4053179788"/>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name="Slide 50&amp;si=50">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C_6_BD.68_1#6005ee812?sp=1&amp;vopoq=1&amp;pid=7a68b43e1&amp;color=0,0,0&amp;vtp=1&amp;bt=1&amp;bbb=1&amp;hb=1"/>
              <p:cNvSpPr/>
              <p:nvPr/>
            </p:nvSpPr>
            <p:spPr>
              <a:xfrm>
                <a:off x="722376" y="972000"/>
                <a:ext cx="10753344" cy="13130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11.</a:t>
                </a:r>
                <a:r>
                  <a:rPr lang="en-US" altLang="zh-CN" sz="2000" b="0" i="0" dirty="0">
                    <a:solidFill>
                      <a:srgbClr val="000000"/>
                    </a:solidFill>
                    <a:latin typeface="仿宋" pitchFamily="34" charset="0"/>
                    <a:ea typeface="仿宋" pitchFamily="34" charset="-122"/>
                    <a:cs typeface="仿宋" pitchFamily="34" charset="-120"/>
                  </a:rPr>
                  <a:t>[北京顺义区2025高一月考]</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已知铝在空气中会形成一层致密的氧化膜</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Al</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Sub>
                    <m: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，该氧化膜可与</a:t>
                </a:r>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稀盐酸发生反应</a:t>
                </a:r>
                <a:r>
                  <a:rPr lang="en-US" altLang="zh-CN" sz="20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Al</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Sub>
                    <m:r>
                      <a:rPr lang="en-US" altLang="zh-CN" sz="2000" b="0" i="0" dirty="0">
                        <a:solidFill>
                          <a:srgbClr val="000000"/>
                        </a:solidFill>
                        <a:latin typeface="Cambria Math" panose="02040503050406030204" pitchFamily="18" charset="0"/>
                        <a:ea typeface="微软雅黑" pitchFamily="34" charset="-122"/>
                        <a:cs typeface="微软雅黑" pitchFamily="34" charset="-120"/>
                      </a:rPr>
                      <m:t>+6</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HCl</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m>
                      <m:mPr>
                        <m:mcs>
                          <m:mc>
                            <m:mcPr>
                              <m:count m:val="1"/>
                              <m:mcJc m:val="center"/>
                            </m:mcPr>
                          </m:mc>
                        </m:mcs>
                        <m:ctrlPr>
                          <a:rPr lang="en-US" altLang="zh-CN" i="1" baseline="-30000">
                            <a:solidFill>
                              <a:srgbClr val="000000"/>
                            </a:solidFill>
                            <a:latin typeface="Cambria Math" panose="02040503050406030204" pitchFamily="18" charset="0"/>
                          </a:rPr>
                        </m:ctrlPr>
                      </m:mPr>
                      <m:mr>
                        <m:e>
                          <m:bar>
                            <m:barPr>
                              <m:ctrlPr>
                                <a:rPr lang="en-US" altLang="zh-CN" sz="2000" b="0" i="1" baseline="-2000">
                                  <a:solidFill>
                                    <a:srgbClr val="000000"/>
                                  </a:solidFill>
                                  <a:latin typeface="Cambria Math" panose="02040503050406030204" pitchFamily="18" charset="0"/>
                                </a:rPr>
                              </m:ctrlPr>
                            </m:barPr>
                            <m:e>
                              <m:bar>
                                <m:barPr>
                                  <m:ctrlPr>
                                    <a:rPr lang="en-US" altLang="zh-CN" sz="2000" b="0" i="1" baseline="-8000">
                                      <a:solidFill>
                                        <a:srgbClr val="000000"/>
                                      </a:solidFill>
                                      <a:latin typeface="Cambria Math" panose="02040503050406030204" pitchFamily="18" charset="0"/>
                                    </a:rPr>
                                  </m:ctrlPr>
                                </m:barPr>
                                <m:e>
                                  <m:r>
                                    <a:rPr lang="en-US" altLang="zh-CN" sz="2000" b="0" baseline="-12000">
                                      <a:solidFill>
                                        <a:srgbClr val="000000"/>
                                      </a:solidFill>
                                      <a:latin typeface="Cambria Math" panose="02040503050406030204" pitchFamily="18" charset="0"/>
                                    </a:rPr>
                                    <m:t>         </m:t>
                                  </m:r>
                                </m:e>
                              </m:bar>
                            </m:e>
                          </m:bar>
                        </m:e>
                      </m:mr>
                      <m:m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e>
                      </m:mr>
                    </m:m>
                    <m:r>
                      <a:rPr lang="en-US" altLang="zh-CN" sz="2000" b="0" i="0" dirty="0">
                        <a:solidFill>
                          <a:srgbClr val="000000"/>
                        </a:solidFill>
                        <a:latin typeface="Cambria Math" panose="02040503050406030204" pitchFamily="18" charset="0"/>
                        <a:ea typeface="微软雅黑" pitchFamily="34" charset="-122"/>
                        <a:cs typeface="微软雅黑" pitchFamily="34" charset="-120"/>
                      </a:rPr>
                      <m:t>  2</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AlCl</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H</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。实验小组将未打磨的铝片和稀盐酸放入密闭</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容器中</a:t>
                </a:r>
                <a:r>
                  <a:rPr lang="en-US" altLang="zh-CN" sz="2000" b="0" i="0" dirty="0">
                    <a:solidFill>
                      <a:srgbClr val="000000"/>
                    </a:solidFill>
                    <a:latin typeface="微软雅黑" pitchFamily="34" charset="0"/>
                    <a:ea typeface="微软雅黑" pitchFamily="34" charset="-122"/>
                    <a:cs typeface="微软雅黑" pitchFamily="34" charset="-120"/>
                  </a:rPr>
                  <a:t>，用传感器探究反应过程中温度和压强的变化，结果如图，</a:t>
                </a:r>
                <a:r>
                  <a:rPr lang="en-US" altLang="zh-CN" sz="2000" b="0" i="0">
                    <a:solidFill>
                      <a:srgbClr val="000000"/>
                    </a:solidFill>
                    <a:latin typeface="微软雅黑" pitchFamily="34" charset="0"/>
                    <a:ea typeface="微软雅黑" pitchFamily="34" charset="-122"/>
                    <a:cs typeface="微软雅黑" pitchFamily="34" charset="-120"/>
                  </a:rPr>
                  <a:t>下列说法不正确的是(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mc:Choice>
        <mc:Fallback xmlns="">
          <p:sp>
            <p:nvSpPr>
              <p:cNvPr id="2" name="QC_6_BD.68_1#6005ee812?sp=1&amp;vopoq=1&amp;pid=7a68b43e1&amp;color=0,0,0&amp;vtp=1&amp;bt=1&amp;bbb=1&amp;hb=1"/>
              <p:cNvSpPr>
                <a:spLocks noRot="1" noChangeAspect="1" noMove="1" noResize="1" noEditPoints="1" noAdjustHandles="1" noChangeArrowheads="1" noChangeShapeType="1" noTextEdit="1"/>
              </p:cNvSpPr>
              <p:nvPr/>
            </p:nvSpPr>
            <p:spPr>
              <a:xfrm>
                <a:off x="722376" y="972000"/>
                <a:ext cx="10753344" cy="1313053"/>
              </a:xfrm>
              <a:prstGeom prst="rect">
                <a:avLst/>
              </a:prstGeom>
              <a:blipFill>
                <a:blip r:embed="rId3"/>
                <a:stretch>
                  <a:fillRect l="-1474" r="-1361" b="-11574"/>
                </a:stretch>
              </a:blipFill>
              <a:ln/>
            </p:spPr>
            <p:txBody>
              <a:bodyPr/>
              <a:lstStyle/>
              <a:p>
                <a:r>
                  <a:rPr lang="zh-CN" altLang="en-US">
                    <a:noFill/>
                  </a:rPr>
                  <a:t> </a:t>
                </a:r>
              </a:p>
            </p:txBody>
          </p:sp>
        </mc:Fallback>
      </mc:AlternateContent>
      <p:sp>
        <p:nvSpPr>
          <p:cNvPr id="3" name="QC_6_AN.69_1#6005ee812.bracket?vopoq=1&amp;pid=7a68b43e1&amp;color=0,0,0&amp;vpa=23&amp;vtp=1"/>
          <p:cNvSpPr/>
          <p:nvPr/>
        </p:nvSpPr>
        <p:spPr>
          <a:xfrm>
            <a:off x="10574401" y="1880050"/>
            <a:ext cx="355600" cy="399034"/>
          </a:xfrm>
          <a:prstGeom prst="rect">
            <a:avLst/>
          </a:prstGeom>
          <a:noFill/>
          <a:ln/>
        </p:spPr>
        <p:txBody>
          <a:bodyPr wrap="none" lIns="0" tIns="0" rIns="0" bIns="0" rtlCol="0" anchor="t"/>
          <a:lstStyle/>
          <a:p>
            <a:pPr algn="ctr" latinLnBrk="1">
              <a:lnSpc>
                <a:spcPts val="3500"/>
              </a:lnSpc>
            </a:pPr>
            <a:r>
              <a:rPr lang="en-US" altLang="zh-CN" sz="2000" b="1" i="0" dirty="0">
                <a:solidFill>
                  <a:srgbClr val="00B050"/>
                </a:solidFill>
                <a:latin typeface="微软雅黑" pitchFamily="34" charset="0"/>
                <a:ea typeface="微软雅黑" pitchFamily="34" charset="-122"/>
                <a:cs typeface="微软雅黑" pitchFamily="34" charset="-120"/>
              </a:rPr>
              <a:t>C</a:t>
            </a:r>
            <a:endParaRPr lang="en-US" altLang="zh-CN" sz="2000" dirty="0"/>
          </a:p>
        </p:txBody>
      </p:sp>
      <p:pic>
        <p:nvPicPr>
          <p:cNvPr id="4" name="QC_6_BD.68_3#6005ee812?htil=1&amp;vopoq=1&amp;pid=7a68b43e1&amp;color=0,0,0&amp;tib=255,255,255&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1545336" y="2422847"/>
            <a:ext cx="3721608" cy="1490472"/>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5" name="QC_6_BD.68_4#6005ee812?htil=1&amp;vopoq=1&amp;pid=7a68b43e1&amp;color=0,0,0&amp;tib=255,255,255&amp;vtp=1" descr="preencoded.png"/>
          <p:cNvPicPr>
            <a:picLocks noChangeAspect="1"/>
          </p:cNvPicPr>
          <p:nvPr/>
        </p:nvPicPr>
        <p:blipFill>
          <a:blip r:embed="rId5">
            <a:clrChange>
              <a:clrFrom>
                <a:srgbClr val="FFFFFF"/>
              </a:clrFrom>
              <a:clrTo>
                <a:srgbClr val="FFFFFF">
                  <a:alpha val="0"/>
                </a:srgbClr>
              </a:clrTo>
            </a:clrChange>
          </a:blip>
          <a:stretch>
            <a:fillRect/>
          </a:stretch>
        </p:blipFill>
        <p:spPr>
          <a:xfrm>
            <a:off x="6958584" y="2532575"/>
            <a:ext cx="3648456" cy="1389888"/>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xmlns:a14="http://schemas.microsoft.com/office/drawing/2010/main">
        <mc:Choice Requires="a14">
          <p:sp>
            <p:nvSpPr>
              <p:cNvPr id="6" name="QC_6_BD.68_5#6005ee812.choices?vopoq=1&amp;pid=7a68b43e1&amp;color=0,0,0&amp;vtp=1&amp;bbb=1"/>
              <p:cNvSpPr/>
              <p:nvPr/>
            </p:nvSpPr>
            <p:spPr>
              <a:xfrm>
                <a:off x="722376" y="4061147"/>
                <a:ext cx="10753344" cy="843153"/>
              </a:xfrm>
              <a:prstGeom prst="rect">
                <a:avLst/>
              </a:prstGeom>
              <a:noFill/>
              <a:ln/>
            </p:spPr>
            <p:txBody>
              <a:bodyPr wrap="none" lIns="0" tIns="0" rIns="0" bIns="0" rtlCol="0" anchor="t"/>
              <a:lstStyle/>
              <a:p>
                <a:pPr latinLnBrk="1">
                  <a:lnSpc>
                    <a:spcPts val="3600"/>
                  </a:lnSpc>
                  <a:tabLst>
                    <a:tab pos="5483957"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.反应过程中有热量放出</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0</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50 </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s</m:t>
                    </m:r>
                  </m:oMath>
                </a14:m>
                <a:r>
                  <a:rPr lang="en-US" altLang="zh-CN" sz="2000" b="0" i="0" dirty="0">
                    <a:solidFill>
                      <a:srgbClr val="000000"/>
                    </a:solidFill>
                    <a:latin typeface="微软雅黑" pitchFamily="34" charset="0"/>
                    <a:ea typeface="微软雅黑" pitchFamily="34" charset="-122"/>
                    <a:cs typeface="微软雅黑" pitchFamily="34" charset="-120"/>
                  </a:rPr>
                  <a:t>，发生稀盐酸与</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Al</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的反应</a:t>
                </a:r>
                <a:endParaRPr lang="en-US" altLang="zh-CN" sz="2000" dirty="0"/>
              </a:p>
              <a:p>
                <a:pPr latinLnBrk="1">
                  <a:lnSpc>
                    <a:spcPts val="3400"/>
                  </a:lnSpc>
                  <a:tabLst>
                    <a:tab pos="5483957" algn="l"/>
                  </a:tabLst>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50 </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s</m:t>
                    </m:r>
                  </m:oMath>
                </a14:m>
                <a:r>
                  <a:rPr lang="en-US" altLang="zh-CN" sz="2000" b="0" i="0" dirty="0">
                    <a:solidFill>
                      <a:srgbClr val="000000"/>
                    </a:solidFill>
                    <a:latin typeface="微软雅黑" pitchFamily="34" charset="0"/>
                    <a:ea typeface="微软雅黑" pitchFamily="34" charset="-122"/>
                    <a:cs typeface="微软雅黑" pitchFamily="34" charset="-120"/>
                  </a:rPr>
                  <a:t>时，溶液中溶质为</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Al</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Sub>
                  </m:oMath>
                </a14:m>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100</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140 </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s</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，压强减小是因为温度降低</a:t>
                </a:r>
                <a:endParaRPr lang="en-US" altLang="zh-CN" sz="2000" dirty="0"/>
              </a:p>
            </p:txBody>
          </p:sp>
        </mc:Choice>
        <mc:Fallback xmlns="">
          <p:sp>
            <p:nvSpPr>
              <p:cNvPr id="6" name="QC_6_BD.68_5#6005ee812.choices?vopoq=1&amp;pid=7a68b43e1&amp;color=0,0,0&amp;vtp=1&amp;bbb=1"/>
              <p:cNvSpPr>
                <a:spLocks noRot="1" noChangeAspect="1" noMove="1" noResize="1" noEditPoints="1" noAdjustHandles="1" noChangeArrowheads="1" noChangeShapeType="1" noTextEdit="1"/>
              </p:cNvSpPr>
              <p:nvPr/>
            </p:nvSpPr>
            <p:spPr>
              <a:xfrm>
                <a:off x="722376" y="4061147"/>
                <a:ext cx="10753344" cy="843153"/>
              </a:xfrm>
              <a:prstGeom prst="rect">
                <a:avLst/>
              </a:prstGeom>
              <a:blipFill>
                <a:blip r:embed="rId6"/>
                <a:stretch>
                  <a:fillRect l="-1474" b="-17986"/>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6.xml><?xml version="1.0" encoding="utf-8"?>
<p:sld xmlns:a="http://schemas.openxmlformats.org/drawingml/2006/main" xmlns:r="http://schemas.openxmlformats.org/officeDocument/2006/relationships" xmlns:p="http://schemas.openxmlformats.org/presentationml/2006/main">
  <p:cSld name="Slide 7&amp;si=7">
    <p:spTree>
      <p:nvGrpSpPr>
        <p:cNvPr id="1" name=""/>
        <p:cNvGrpSpPr/>
        <p:nvPr/>
      </p:nvGrpSpPr>
      <p:grpSpPr>
        <a:xfrm>
          <a:off x="0" y="0"/>
          <a:ext cx="0" cy="0"/>
          <a:chOff x="0" y="0"/>
          <a:chExt cx="0" cy="0"/>
        </a:xfrm>
      </p:grpSpPr>
      <p:pic>
        <p:nvPicPr>
          <p:cNvPr id="2" name="P_6_BD#b1fada985?htil=1&amp;pid=acd725254&amp;color=0,0,0&amp;tib=255,255,255&amp;vtp=1&amp;hs=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7540423" y="1118305"/>
            <a:ext cx="3687376" cy="1396111"/>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xmlns:a14="http://schemas.microsoft.com/office/drawing/2010/main">
        <mc:Choice Requires="a14">
          <p:sp>
            <p:nvSpPr>
              <p:cNvPr id="3" name="P_6_BD#b1fada985?htil=1&amp;sp=1&amp;pid=acd725254&amp;color=0,0,0&amp;vtp=1&amp;bt=1&amp;bbb=1&amp;hb=1&amp;hs=1"/>
              <p:cNvSpPr/>
              <p:nvPr/>
            </p:nvSpPr>
            <p:spPr>
              <a:xfrm>
                <a:off x="722376" y="972000"/>
                <a:ext cx="6510528" cy="1761109"/>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(2)化学性质</a:t>
                </a:r>
                <a:endParaRPr lang="en-US" altLang="zh-CN" sz="2000" dirty="0"/>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铝原子最外层只有</a:t>
                </a:r>
                <a:r>
                  <a:rPr lang="en-US" altLang="zh-CN" sz="2000" b="0" i="0" dirty="0">
                    <a:solidFill>
                      <a:srgbClr val="000000"/>
                    </a:solidFill>
                    <a:latin typeface="微软雅黑" pitchFamily="34" charset="0"/>
                    <a:ea typeface="微软雅黑" pitchFamily="34" charset="-122"/>
                    <a:cs typeface="微软雅黑" pitchFamily="34" charset="-120"/>
                  </a:rPr>
                  <a:t>3个电子</a:t>
                </a:r>
                <a:r>
                  <a:rPr lang="en-US" altLang="zh-CN" sz="2000" b="0" i="0">
                    <a:solidFill>
                      <a:srgbClr val="000000"/>
                    </a:solidFill>
                    <a:latin typeface="微软雅黑" pitchFamily="34" charset="0"/>
                    <a:ea typeface="微软雅黑" pitchFamily="34" charset="-122"/>
                    <a:cs typeface="微软雅黑" pitchFamily="34" charset="-120"/>
                  </a:rPr>
                  <a:t>，在化学反应中容易失去电子成</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为</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Al</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p>
                    </m:sSup>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，有较强的还原性。容易与非金属单质</a:t>
                </a:r>
                <a:r>
                  <a:rPr lang="en-US" altLang="zh-CN" sz="2000" b="0" i="0">
                    <a:solidFill>
                      <a:srgbClr val="000000"/>
                    </a:solidFill>
                    <a:latin typeface="微软雅黑" pitchFamily="34" charset="0"/>
                    <a:ea typeface="微软雅黑" pitchFamily="34" charset="-122"/>
                    <a:cs typeface="微软雅黑" pitchFamily="34" charset="-120"/>
                  </a:rPr>
                  <a:t>、某些金属</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氧化物</a:t>
                </a:r>
                <a:r>
                  <a:rPr lang="en-US" altLang="zh-CN" sz="2000" b="0" i="0" dirty="0">
                    <a:solidFill>
                      <a:srgbClr val="000000"/>
                    </a:solidFill>
                    <a:latin typeface="微软雅黑" pitchFamily="34" charset="0"/>
                    <a:ea typeface="微软雅黑" pitchFamily="34" charset="-122"/>
                    <a:cs typeface="微软雅黑" pitchFamily="34" charset="-120"/>
                  </a:rPr>
                  <a:t>、酸、碱、盐等反应。</a:t>
                </a:r>
                <a:endParaRPr lang="en-US" altLang="zh-CN" sz="2000" dirty="0"/>
              </a:p>
            </p:txBody>
          </p:sp>
        </mc:Choice>
        <mc:Fallback xmlns="">
          <p:sp>
            <p:nvSpPr>
              <p:cNvPr id="3" name="P_6_BD#b1fada985?htil=1&amp;sp=1&amp;pid=acd725254&amp;color=0,0,0&amp;vtp=1&amp;bt=1&amp;bbb=1&amp;hb=1&amp;hs=1"/>
              <p:cNvSpPr>
                <a:spLocks noRot="1" noChangeAspect="1" noMove="1" noResize="1" noEditPoints="1" noAdjustHandles="1" noChangeArrowheads="1" noChangeShapeType="1" noTextEdit="1"/>
              </p:cNvSpPr>
              <p:nvPr/>
            </p:nvSpPr>
            <p:spPr>
              <a:xfrm>
                <a:off x="722376" y="972000"/>
                <a:ext cx="6510528" cy="1761109"/>
              </a:xfrm>
              <a:prstGeom prst="rect">
                <a:avLst/>
              </a:prstGeom>
              <a:blipFill>
                <a:blip r:embed="rId4"/>
                <a:stretch>
                  <a:fillRect l="-2434" r="-2434" b="-8651"/>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4" name="P_6_BD#b1fada985?pid=acd725254&amp;color=0,0,0&amp;vtp=1&amp;bbb=1&amp;hb=1&amp;hs=1"/>
              <p:cNvSpPr/>
              <p:nvPr/>
            </p:nvSpPr>
            <p:spPr>
              <a:xfrm>
                <a:off x="722376" y="2729299"/>
                <a:ext cx="10753344" cy="3206369"/>
              </a:xfrm>
              <a:prstGeom prst="rect">
                <a:avLst/>
              </a:prstGeom>
              <a:noFill/>
              <a:ln/>
            </p:spPr>
            <p:txBody>
              <a:bodyPr wrap="none" lIns="0" tIns="0" rIns="0" bIns="0" rtlCol="0" anchor="t"/>
              <a:lstStyle/>
              <a:p>
                <a:pPr algn="l" latinLnBrk="1">
                  <a:lnSpc>
                    <a:spcPts val="3700"/>
                  </a:lnSpc>
                </a:pPr>
                <a:r>
                  <a:rPr lang="en-US" altLang="zh-CN" sz="2000" b="0" i="0" dirty="0">
                    <a:solidFill>
                      <a:srgbClr val="000000"/>
                    </a:solidFill>
                    <a:latin typeface="微软雅黑" pitchFamily="34" charset="0"/>
                    <a:ea typeface="微软雅黑" pitchFamily="34" charset="-122"/>
                    <a:cs typeface="微软雅黑" pitchFamily="34" charset="-120"/>
                  </a:rPr>
                  <a:t>①金属铝可以在氧气中燃烧：</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4</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Al</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m>
                      <m:mPr>
                        <m:mcs>
                          <m:mc>
                            <m:mcPr>
                              <m:count m:val="1"/>
                              <m:mcJc m:val="center"/>
                            </m:mcPr>
                          </m:mc>
                        </m:mcs>
                        <m:ctrlPr>
                          <a:rPr lang="en-US" altLang="zh-CN" i="1" baseline="30000">
                            <a:solidFill>
                              <a:srgbClr val="000000"/>
                            </a:solidFill>
                            <a:latin typeface="Cambria Math" panose="02040503050406030204" pitchFamily="18" charset="0"/>
                          </a:rPr>
                        </m:ctrlPr>
                      </m:mPr>
                      <m:mr>
                        <m:e>
                          <m:bar>
                            <m:barPr>
                              <m:ctrlPr>
                                <a:rPr lang="en-US" altLang="zh-CN" sz="2000" b="0" i="1" baseline="-2000">
                                  <a:solidFill>
                                    <a:srgbClr val="000000"/>
                                  </a:solidFill>
                                  <a:latin typeface="Cambria Math" panose="02040503050406030204" pitchFamily="18" charset="0"/>
                                </a:rPr>
                              </m:ctrlPr>
                            </m:barPr>
                            <m:e>
                              <m:bar>
                                <m:barPr>
                                  <m:ctrlPr>
                                    <a:rPr lang="en-US" altLang="zh-CN" sz="2000" b="0" i="1" baseline="-8000">
                                      <a:solidFill>
                                        <a:srgbClr val="000000"/>
                                      </a:solidFill>
                                      <a:latin typeface="Cambria Math" panose="02040503050406030204" pitchFamily="18" charset="0"/>
                                    </a:rPr>
                                  </m:ctrlPr>
                                </m:barPr>
                                <m:e>
                                  <m:r>
                                    <a:rPr lang="en-US" altLang="zh-CN" sz="2000" b="0" baseline="-2000">
                                      <a:solidFill>
                                        <a:srgbClr val="000000"/>
                                      </a:solidFill>
                                      <a:latin typeface="Cambria Math" panose="02040503050406030204" pitchFamily="18" charset="0"/>
                                    </a:rPr>
                                    <m:t>点燃</m:t>
                                  </m:r>
                                </m:e>
                              </m:bar>
                            </m:e>
                          </m:bar>
                        </m:e>
                      </m:mr>
                      <m:m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e>
                      </m:mr>
                    </m:m>
                    <m:r>
                      <a:rPr lang="en-US" altLang="zh-CN" sz="2000" b="0" i="0" dirty="0">
                        <a:solidFill>
                          <a:srgbClr val="000000"/>
                        </a:solidFill>
                        <a:latin typeface="Cambria Math" panose="02040503050406030204" pitchFamily="18" charset="0"/>
                        <a:ea typeface="微软雅黑" pitchFamily="34" charset="-122"/>
                        <a:cs typeface="微软雅黑" pitchFamily="34" charset="-120"/>
                      </a:rPr>
                      <m:t>  2</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Al</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2000" dirty="0"/>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②</a:t>
                </a:r>
                <a:r>
                  <a:rPr lang="en-US" altLang="zh-CN" sz="2000" b="0" i="0" dirty="0">
                    <a:solidFill>
                      <a:srgbClr val="000000"/>
                    </a:solidFill>
                    <a:latin typeface="微软雅黑" pitchFamily="34" charset="0"/>
                    <a:ea typeface="微软雅黑" pitchFamily="34" charset="-122"/>
                    <a:cs typeface="微软雅黑" pitchFamily="34" charset="-120"/>
                  </a:rPr>
                  <a:t>与氯气、硫等非金属单质反应：</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Al</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Cl</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m>
                      <m:mPr>
                        <m:mcs>
                          <m:mc>
                            <m:mcPr>
                              <m:count m:val="1"/>
                              <m:mcJc m:val="center"/>
                            </m:mcPr>
                          </m:mc>
                        </m:mcs>
                        <m:ctrlPr>
                          <a:rPr lang="en-US" altLang="zh-CN" i="1" baseline="30000">
                            <a:solidFill>
                              <a:srgbClr val="000000"/>
                            </a:solidFill>
                            <a:latin typeface="Cambria Math" panose="02040503050406030204" pitchFamily="18" charset="0"/>
                          </a:rPr>
                        </m:ctrlPr>
                      </m:mPr>
                      <m:mr>
                        <m:e>
                          <m:bar>
                            <m:barPr>
                              <m:ctrlPr>
                                <a:rPr lang="en-US" altLang="zh-CN" sz="2000" b="0" i="1" baseline="-2000">
                                  <a:solidFill>
                                    <a:srgbClr val="000000"/>
                                  </a:solidFill>
                                  <a:latin typeface="Cambria Math" panose="02040503050406030204" pitchFamily="18" charset="0"/>
                                </a:rPr>
                              </m:ctrlPr>
                            </m:barPr>
                            <m:e>
                              <m:bar>
                                <m:barPr>
                                  <m:ctrlPr>
                                    <a:rPr lang="en-US" altLang="zh-CN" sz="2000" b="0" i="1" baseline="-8000">
                                      <a:solidFill>
                                        <a:srgbClr val="000000"/>
                                      </a:solidFill>
                                      <a:latin typeface="Cambria Math" panose="02040503050406030204" pitchFamily="18" charset="0"/>
                                    </a:rPr>
                                  </m:ctrlPr>
                                </m:barPr>
                                <m:e>
                                  <m:r>
                                    <a:rPr lang="en-US" altLang="zh-CN" sz="2000" b="0" baseline="-2000">
                                      <a:solidFill>
                                        <a:srgbClr val="000000"/>
                                      </a:solidFill>
                                      <a:latin typeface="Cambria Math" panose="02040503050406030204" pitchFamily="18" charset="0"/>
                                    </a:rPr>
                                    <m:t>   △   </m:t>
                                  </m:r>
                                </m:e>
                              </m:bar>
                            </m:e>
                          </m:bar>
                        </m:e>
                      </m:mr>
                      <m:m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e>
                      </m:mr>
                    </m:m>
                    <m:r>
                      <a:rPr lang="en-US" altLang="zh-CN" sz="2000" b="0" i="0" dirty="0">
                        <a:solidFill>
                          <a:srgbClr val="000000"/>
                        </a:solidFill>
                        <a:latin typeface="Cambria Math" panose="02040503050406030204" pitchFamily="18" charset="0"/>
                        <a:ea typeface="微软雅黑" pitchFamily="34" charset="-122"/>
                        <a:cs typeface="微软雅黑" pitchFamily="34" charset="-120"/>
                      </a:rPr>
                      <m:t> 2</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AlCl</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Sub>
                  </m:oMath>
                </a14:m>
                <a:r>
                  <a:rPr lang="en-US" altLang="zh-CN" sz="20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Al</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S</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m>
                      <m:mPr>
                        <m:mcs>
                          <m:mc>
                            <m:mcPr>
                              <m:count m:val="1"/>
                              <m:mcJc m:val="center"/>
                            </m:mcPr>
                          </m:mc>
                        </m:mcs>
                        <m:ctrlPr>
                          <a:rPr lang="en-US" altLang="zh-CN" i="1" baseline="30000">
                            <a:solidFill>
                              <a:srgbClr val="000000"/>
                            </a:solidFill>
                            <a:latin typeface="Cambria Math" panose="02040503050406030204" pitchFamily="18" charset="0"/>
                          </a:rPr>
                        </m:ctrlPr>
                      </m:mPr>
                      <m:mr>
                        <m:e>
                          <m:bar>
                            <m:barPr>
                              <m:ctrlPr>
                                <a:rPr lang="en-US" altLang="zh-CN" sz="2000" b="0" i="1" baseline="-2000">
                                  <a:solidFill>
                                    <a:srgbClr val="000000"/>
                                  </a:solidFill>
                                  <a:latin typeface="Cambria Math" panose="02040503050406030204" pitchFamily="18" charset="0"/>
                                </a:rPr>
                              </m:ctrlPr>
                            </m:barPr>
                            <m:e>
                              <m:bar>
                                <m:barPr>
                                  <m:ctrlPr>
                                    <a:rPr lang="en-US" altLang="zh-CN" sz="2000" b="0" i="1" baseline="-8000">
                                      <a:solidFill>
                                        <a:srgbClr val="000000"/>
                                      </a:solidFill>
                                      <a:latin typeface="Cambria Math" panose="02040503050406030204" pitchFamily="18" charset="0"/>
                                    </a:rPr>
                                  </m:ctrlPr>
                                </m:barPr>
                                <m:e>
                                  <m:r>
                                    <a:rPr lang="en-US" altLang="zh-CN" sz="2000" b="0" baseline="-2000">
                                      <a:solidFill>
                                        <a:srgbClr val="000000"/>
                                      </a:solidFill>
                                      <a:latin typeface="Cambria Math" panose="02040503050406030204" pitchFamily="18" charset="0"/>
                                    </a:rPr>
                                    <m:t>   △   </m:t>
                                  </m:r>
                                </m:e>
                              </m:bar>
                            </m:e>
                          </m:bar>
                        </m:e>
                      </m:mr>
                      <m:m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e>
                      </m:mr>
                    </m:m>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Al</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S</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2000" dirty="0"/>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③</a:t>
                </a:r>
                <a:r>
                  <a:rPr lang="en-US" altLang="zh-CN" sz="2000" b="0" i="0" dirty="0">
                    <a:solidFill>
                      <a:srgbClr val="000000"/>
                    </a:solidFill>
                    <a:latin typeface="微软雅黑" pitchFamily="34" charset="0"/>
                    <a:ea typeface="微软雅黑" pitchFamily="34" charset="-122"/>
                    <a:cs typeface="微软雅黑" pitchFamily="34" charset="-120"/>
                  </a:rPr>
                  <a:t>与非氧化性酸(盐酸、稀硫酸)反应，有氢气生成：</a:t>
                </a:r>
                <a14:m>
                  <m:oMath xmlns:m="http://schemas.openxmlformats.org/officeDocument/2006/math">
                    <m:d>
                      <m:dPr>
                        <m:begChr m:val=""/>
                        <m:endChr m:val=""/>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d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Al</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+6</m:t>
                        </m:r>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H</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up>
                        </m:sSup>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m>
                          <m:mPr>
                            <m:mcs>
                              <m:mc>
                                <m:mcPr>
                                  <m:count m:val="1"/>
                                  <m:mcJc m:val="center"/>
                                </m:mcPr>
                              </m:mc>
                            </m:mcs>
                            <m:ctrlPr>
                              <a:rPr lang="en-US" altLang="zh-CN" i="1" baseline="-30000">
                                <a:solidFill>
                                  <a:srgbClr val="000000"/>
                                </a:solidFill>
                                <a:latin typeface="Cambria Math" panose="02040503050406030204" pitchFamily="18" charset="0"/>
                              </a:rPr>
                            </m:ctrlPr>
                          </m:mPr>
                          <m:mr>
                            <m:e>
                              <m:bar>
                                <m:barPr>
                                  <m:ctrlPr>
                                    <a:rPr lang="en-US" altLang="zh-CN" sz="2000" b="0" i="1" baseline="-2000">
                                      <a:solidFill>
                                        <a:srgbClr val="000000"/>
                                      </a:solidFill>
                                      <a:latin typeface="Cambria Math" panose="02040503050406030204" pitchFamily="18" charset="0"/>
                                    </a:rPr>
                                  </m:ctrlPr>
                                </m:barPr>
                                <m:e>
                                  <m:bar>
                                    <m:barPr>
                                      <m:ctrlPr>
                                        <a:rPr lang="en-US" altLang="zh-CN" sz="2000" b="0" i="1" baseline="-8000">
                                          <a:solidFill>
                                            <a:srgbClr val="000000"/>
                                          </a:solidFill>
                                          <a:latin typeface="Cambria Math" panose="02040503050406030204" pitchFamily="18" charset="0"/>
                                        </a:rPr>
                                      </m:ctrlPr>
                                    </m:barPr>
                                    <m:e>
                                      <m:r>
                                        <a:rPr lang="en-US" altLang="zh-CN" sz="2000" b="0" baseline="-12000">
                                          <a:solidFill>
                                            <a:srgbClr val="000000"/>
                                          </a:solidFill>
                                          <a:latin typeface="Cambria Math" panose="02040503050406030204" pitchFamily="18" charset="0"/>
                                        </a:rPr>
                                        <m:t>         </m:t>
                                      </m:r>
                                    </m:e>
                                  </m:bar>
                                </m:e>
                              </m:bar>
                            </m:e>
                          </m:mr>
                          <m:m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e>
                          </m:mr>
                        </m:m>
                        <m:r>
                          <a:rPr lang="en-US" altLang="zh-CN" sz="2000" b="0" i="0" dirty="0">
                            <a:solidFill>
                              <a:srgbClr val="000000"/>
                            </a:solidFill>
                            <a:latin typeface="Cambria Math" panose="02040503050406030204" pitchFamily="18" charset="0"/>
                            <a:ea typeface="微软雅黑" pitchFamily="34" charset="-122"/>
                            <a:cs typeface="微软雅黑" pitchFamily="34" charset="-120"/>
                          </a:rPr>
                          <m:t>  2</m:t>
                        </m:r>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Al</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p>
                        </m:sSup>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H</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e>
                    </m:d>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2000" dirty="0"/>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与氧化性酸</a:t>
                </a:r>
                <a:r>
                  <a:rPr lang="en-US" altLang="zh-CN" sz="2000" b="0" i="0" dirty="0">
                    <a:solidFill>
                      <a:srgbClr val="000000"/>
                    </a:solidFill>
                    <a:latin typeface="微软雅黑" pitchFamily="34" charset="0"/>
                    <a:ea typeface="微软雅黑" pitchFamily="34" charset="-122"/>
                    <a:cs typeface="微软雅黑" pitchFamily="34" charset="-120"/>
                  </a:rPr>
                  <a:t>(硝酸、浓硫酸)反应，无氢气生成：</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Al</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+4</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HNO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Sub>
                  </m:oMath>
                </a14:m>
                <a:r>
                  <a:rPr lang="en-US" altLang="zh-CN" sz="2000" b="0" i="0" dirty="0">
                    <a:solidFill>
                      <a:srgbClr val="000000"/>
                    </a:solidFill>
                    <a:latin typeface="微软雅黑" pitchFamily="34" charset="0"/>
                    <a:ea typeface="微软雅黑" pitchFamily="34" charset="-122"/>
                    <a:cs typeface="微软雅黑" pitchFamily="34" charset="-120"/>
                  </a:rPr>
                  <a:t>(稀)</a:t>
                </a:r>
                <a14:m>
                  <m:oMath xmlns:m="http://schemas.openxmlformats.org/officeDocument/2006/math">
                    <m:d>
                      <m:dPr>
                        <m:begChr m:val=""/>
                        <m:endChr m:val=""/>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d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m>
                          <m:mPr>
                            <m:mcs>
                              <m:mc>
                                <m:mcPr>
                                  <m:count m:val="1"/>
                                  <m:mcJc m:val="center"/>
                                </m:mcPr>
                              </m:mc>
                            </m:mcs>
                            <m:ctrlPr>
                              <a:rPr lang="en-US" altLang="zh-CN" i="1" baseline="-30000">
                                <a:solidFill>
                                  <a:srgbClr val="000000"/>
                                </a:solidFill>
                                <a:latin typeface="Cambria Math" panose="02040503050406030204" pitchFamily="18" charset="0"/>
                              </a:rPr>
                            </m:ctrlPr>
                          </m:mPr>
                          <m:mr>
                            <m:e>
                              <m:bar>
                                <m:barPr>
                                  <m:ctrlPr>
                                    <a:rPr lang="en-US" altLang="zh-CN" sz="2000" b="0" i="1" baseline="-2000">
                                      <a:solidFill>
                                        <a:srgbClr val="000000"/>
                                      </a:solidFill>
                                      <a:latin typeface="Cambria Math" panose="02040503050406030204" pitchFamily="18" charset="0"/>
                                    </a:rPr>
                                  </m:ctrlPr>
                                </m:barPr>
                                <m:e>
                                  <m:bar>
                                    <m:barPr>
                                      <m:ctrlPr>
                                        <a:rPr lang="en-US" altLang="zh-CN" sz="2000" b="0" i="1" baseline="-8000">
                                          <a:solidFill>
                                            <a:srgbClr val="000000"/>
                                          </a:solidFill>
                                          <a:latin typeface="Cambria Math" panose="02040503050406030204" pitchFamily="18" charset="0"/>
                                        </a:rPr>
                                      </m:ctrlPr>
                                    </m:barPr>
                                    <m:e>
                                      <m:r>
                                        <a:rPr lang="en-US" altLang="zh-CN" sz="2000" b="0" baseline="-12000">
                                          <a:solidFill>
                                            <a:srgbClr val="000000"/>
                                          </a:solidFill>
                                          <a:latin typeface="Cambria Math" panose="02040503050406030204" pitchFamily="18" charset="0"/>
                                        </a:rPr>
                                        <m:t>         </m:t>
                                      </m:r>
                                    </m:e>
                                  </m:bar>
                                </m:e>
                              </m:bar>
                            </m:e>
                          </m:mr>
                          <m:m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e>
                          </m:mr>
                        </m:m>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Al</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Sub>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Sub>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NO</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H</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m:t>
                        </m:r>
                      </m:e>
                    </m:d>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00" b="0" i="0" kern="0" spc="-99900">
                    <a:solidFill>
                      <a:srgbClr val="FFFFFF"/>
                    </a:solidFill>
                    <a:latin typeface="微软雅黑" pitchFamily="34" charset="0"/>
                    <a:ea typeface="微软雅黑" pitchFamily="34" charset="-122"/>
                    <a:cs typeface="微软雅黑" pitchFamily="34" charset="-120"/>
                  </a:rPr>
                  <a:t> </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氧化性酸与金属的反应将于必修第二册学习)</a:t>
                </a:r>
                <a:endParaRPr lang="en-US" altLang="zh-CN" sz="2000" dirty="0"/>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④</a:t>
                </a:r>
                <a:r>
                  <a:rPr lang="en-US" altLang="zh-CN" sz="2000" b="0" i="0" dirty="0">
                    <a:solidFill>
                      <a:srgbClr val="000000"/>
                    </a:solidFill>
                    <a:latin typeface="微软雅黑" pitchFamily="34" charset="0"/>
                    <a:ea typeface="微软雅黑" pitchFamily="34" charset="-122"/>
                    <a:cs typeface="微软雅黑" pitchFamily="34" charset="-120"/>
                  </a:rPr>
                  <a:t>与强碱溶液反应：</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Al</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NaOH</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+6</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H</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m>
                      <m:mPr>
                        <m:mcs>
                          <m:mc>
                            <m:mcPr>
                              <m:count m:val="1"/>
                              <m:mcJc m:val="center"/>
                            </m:mcPr>
                          </m:mc>
                        </m:mcs>
                        <m:ctrlPr>
                          <a:rPr lang="en-US" altLang="zh-CN" i="1" baseline="-30000">
                            <a:solidFill>
                              <a:srgbClr val="000000"/>
                            </a:solidFill>
                            <a:latin typeface="Cambria Math" panose="02040503050406030204" pitchFamily="18" charset="0"/>
                          </a:rPr>
                        </m:ctrlPr>
                      </m:mPr>
                      <m:mr>
                        <m:e>
                          <m:bar>
                            <m:barPr>
                              <m:ctrlPr>
                                <a:rPr lang="en-US" altLang="zh-CN" sz="2000" b="0" i="1" baseline="-2000">
                                  <a:solidFill>
                                    <a:srgbClr val="000000"/>
                                  </a:solidFill>
                                  <a:latin typeface="Cambria Math" panose="02040503050406030204" pitchFamily="18" charset="0"/>
                                </a:rPr>
                              </m:ctrlPr>
                            </m:barPr>
                            <m:e>
                              <m:bar>
                                <m:barPr>
                                  <m:ctrlPr>
                                    <a:rPr lang="en-US" altLang="zh-CN" sz="2000" b="0" i="1" baseline="-8000">
                                      <a:solidFill>
                                        <a:srgbClr val="000000"/>
                                      </a:solidFill>
                                      <a:latin typeface="Cambria Math" panose="02040503050406030204" pitchFamily="18" charset="0"/>
                                    </a:rPr>
                                  </m:ctrlPr>
                                </m:barPr>
                                <m:e>
                                  <m:r>
                                    <a:rPr lang="en-US" altLang="zh-CN" sz="2000" b="0" baseline="-12000">
                                      <a:solidFill>
                                        <a:srgbClr val="000000"/>
                                      </a:solidFill>
                                      <a:latin typeface="Cambria Math" panose="02040503050406030204" pitchFamily="18" charset="0"/>
                                    </a:rPr>
                                    <m:t>         </m:t>
                                  </m:r>
                                </m:e>
                              </m:bar>
                            </m:e>
                          </m:bar>
                        </m:e>
                      </m:mr>
                      <m:m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e>
                      </m:mr>
                    </m:m>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d>
                      <m:dPr>
                        <m:begChr m:val=""/>
                        <m:endChr m:val=""/>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d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H</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e>
                    </m:d>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Na</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Al</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OH</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4</m:t>
                        </m:r>
                      </m:sub>
                    </m:sSub>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(四羟基合铝酸钠)</a:t>
                </a:r>
                <a:endParaRPr lang="en-US" altLang="zh-CN" sz="2000" dirty="0"/>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⑤</a:t>
                </a:r>
                <a:r>
                  <a:rPr lang="en-US" altLang="zh-CN" sz="2000" b="0" i="0" dirty="0">
                    <a:solidFill>
                      <a:srgbClr val="000000"/>
                    </a:solidFill>
                    <a:latin typeface="微软雅黑" pitchFamily="34" charset="0"/>
                    <a:ea typeface="微软雅黑" pitchFamily="34" charset="-122"/>
                    <a:cs typeface="微软雅黑" pitchFamily="34" charset="-120"/>
                  </a:rPr>
                  <a:t>铝热反应：</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Al</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Fe</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Sub>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m>
                      <m:mPr>
                        <m:mcs>
                          <m:mc>
                            <m:mcPr>
                              <m:count m:val="1"/>
                              <m:mcJc m:val="center"/>
                            </m:mcPr>
                          </m:mc>
                        </m:mcs>
                        <m:ctrlPr>
                          <a:rPr lang="en-US" altLang="zh-CN" i="1" baseline="30000">
                            <a:solidFill>
                              <a:srgbClr val="000000"/>
                            </a:solidFill>
                            <a:latin typeface="Cambria Math" panose="02040503050406030204" pitchFamily="18" charset="0"/>
                          </a:rPr>
                        </m:ctrlPr>
                      </m:mPr>
                      <m:mr>
                        <m:e>
                          <m:bar>
                            <m:barPr>
                              <m:ctrlPr>
                                <a:rPr lang="en-US" altLang="zh-CN" sz="2000" b="0" i="1" baseline="-2000">
                                  <a:solidFill>
                                    <a:srgbClr val="000000"/>
                                  </a:solidFill>
                                  <a:latin typeface="Cambria Math" panose="02040503050406030204" pitchFamily="18" charset="0"/>
                                </a:rPr>
                              </m:ctrlPr>
                            </m:barPr>
                            <m:e>
                              <m:bar>
                                <m:barPr>
                                  <m:ctrlPr>
                                    <a:rPr lang="en-US" altLang="zh-CN" sz="2000" b="0" i="1" baseline="-8000">
                                      <a:solidFill>
                                        <a:srgbClr val="000000"/>
                                      </a:solidFill>
                                      <a:latin typeface="Cambria Math" panose="02040503050406030204" pitchFamily="18" charset="0"/>
                                    </a:rPr>
                                  </m:ctrlPr>
                                </m:barPr>
                                <m:e>
                                  <m:r>
                                    <a:rPr lang="en-US" altLang="zh-CN" sz="2000" b="0" baseline="-2000">
                                      <a:solidFill>
                                        <a:srgbClr val="000000"/>
                                      </a:solidFill>
                                      <a:latin typeface="Cambria Math" panose="02040503050406030204" pitchFamily="18" charset="0"/>
                                    </a:rPr>
                                    <m:t>高温</m:t>
                                  </m:r>
                                </m:e>
                              </m:bar>
                            </m:e>
                          </m:bar>
                        </m:e>
                      </m:mr>
                      <m:m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e>
                      </m:mr>
                    </m:m>
                    <m:r>
                      <a:rPr lang="en-US" altLang="zh-CN" sz="2000" b="0" i="0" dirty="0">
                        <a:solidFill>
                          <a:srgbClr val="000000"/>
                        </a:solidFill>
                        <a:latin typeface="Cambria Math" panose="02040503050406030204" pitchFamily="18" charset="0"/>
                        <a:ea typeface="微软雅黑" pitchFamily="34" charset="-122"/>
                        <a:cs typeface="微软雅黑" pitchFamily="34" charset="-120"/>
                      </a:rPr>
                      <m:t>  2</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Fe</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Al</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2000" dirty="0"/>
              </a:p>
            </p:txBody>
          </p:sp>
        </mc:Choice>
        <mc:Fallback xmlns="">
          <p:sp>
            <p:nvSpPr>
              <p:cNvPr id="4" name="P_6_BD#b1fada985?pid=acd725254&amp;color=0,0,0&amp;vtp=1&amp;bbb=1&amp;hb=1&amp;hs=1"/>
              <p:cNvSpPr>
                <a:spLocks noRot="1" noChangeAspect="1" noMove="1" noResize="1" noEditPoints="1" noAdjustHandles="1" noChangeArrowheads="1" noChangeShapeType="1" noTextEdit="1"/>
              </p:cNvSpPr>
              <p:nvPr/>
            </p:nvSpPr>
            <p:spPr>
              <a:xfrm>
                <a:off x="722376" y="2729299"/>
                <a:ext cx="10753344" cy="3206369"/>
              </a:xfrm>
              <a:prstGeom prst="rect">
                <a:avLst/>
              </a:prstGeom>
              <a:blipFill>
                <a:blip r:embed="rId5"/>
                <a:stretch>
                  <a:fillRect l="-1474" t="-760" b="-2281"/>
                </a:stretch>
              </a:blipFill>
              <a:ln/>
            </p:spPr>
            <p:txBody>
              <a:bodyPr/>
              <a:lstStyle/>
              <a:p>
                <a:r>
                  <a:rPr lang="zh-CN" altLang="en-US">
                    <a:noFill/>
                  </a:rPr>
                  <a:t> </a:t>
                </a:r>
              </a:p>
            </p:txBody>
          </p:sp>
        </mc:Fallback>
      </mc:AlternateContent>
    </p:spTree>
  </p:cSld>
  <p:clrMapOvr>
    <a:masterClrMapping/>
  </p:clrMapOvr>
  <p:transition>
    <p:fade/>
  </p:transition>
</p:sld>
</file>

<file path=ppt/slides/slide60.xml><?xml version="1.0" encoding="utf-8"?>
<p:sld xmlns:a="http://schemas.openxmlformats.org/drawingml/2006/main" xmlns:r="http://schemas.openxmlformats.org/officeDocument/2006/relationships" xmlns:p="http://schemas.openxmlformats.org/presentationml/2006/main">
  <p:cSld name="Slide 51&amp;si=51">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C_6_AS.70_1#6005ee812?vopoq=1&amp;pid=7a68b43e1&amp;color=0,0,0&amp;vtp=1&amp;bt=1&amp;bbb=1&amp;hb=1"/>
              <p:cNvSpPr/>
              <p:nvPr/>
            </p:nvSpPr>
            <p:spPr>
              <a:xfrm>
                <a:off x="722376" y="972000"/>
                <a:ext cx="10753344" cy="31930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铝在空气中会形成一层致密的氧化膜</a:t>
                </a:r>
                <a14:m>
                  <m:oMath xmlns:m="http://schemas.openxmlformats.org/officeDocument/2006/math">
                    <m:r>
                      <a:rPr lang="en-US" altLang="zh-CN" sz="2200" b="0" i="0" dirty="0">
                        <a:solidFill>
                          <a:srgbClr val="000000"/>
                        </a:solidFill>
                        <a:latin typeface="Cambria Math" panose="02040503050406030204" pitchFamily="18" charset="0"/>
                        <a:ea typeface="微软雅黑" pitchFamily="34" charset="-122"/>
                        <a:cs typeface="微软雅黑" pitchFamily="34" charset="-120"/>
                      </a:rPr>
                      <m:t>(</m:t>
                    </m:r>
                    <m:sSub>
                      <m:sSubPr>
                        <m:ctrlPr>
                          <a:rPr lang="en-US" altLang="zh-CN" sz="22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200" b="0" i="0" dirty="0">
                            <a:solidFill>
                              <a:srgbClr val="000000"/>
                            </a:solidFill>
                            <a:latin typeface="Cambria Math" panose="02040503050406030204" pitchFamily="18" charset="0"/>
                            <a:ea typeface="微软雅黑" pitchFamily="34" charset="-122"/>
                            <a:cs typeface="微软雅黑" pitchFamily="34" charset="-120"/>
                          </a:rPr>
                          <m:t>Al</m:t>
                        </m:r>
                      </m:e>
                      <m:sub>
                        <m:r>
                          <a:rPr lang="en-US" altLang="zh-CN" sz="2200" b="0" i="0" dirty="0">
                            <a:solidFill>
                              <a:srgbClr val="000000"/>
                            </a:solidFill>
                            <a:latin typeface="Cambria Math" panose="02040503050406030204" pitchFamily="18" charset="0"/>
                            <a:ea typeface="微软雅黑" pitchFamily="34" charset="-122"/>
                            <a:cs typeface="微软雅黑" pitchFamily="34" charset="-120"/>
                          </a:rPr>
                          <m:t>2</m:t>
                        </m:r>
                      </m:sub>
                    </m:sSub>
                    <m:sSub>
                      <m:sSubPr>
                        <m:ctrlPr>
                          <a:rPr lang="en-US" altLang="zh-CN" sz="22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200" b="0" i="0" dirty="0">
                            <a:solidFill>
                              <a:srgbClr val="000000"/>
                            </a:solidFill>
                            <a:latin typeface="Cambria Math" panose="02040503050406030204" pitchFamily="18" charset="0"/>
                            <a:ea typeface="微软雅黑" pitchFamily="34" charset="-122"/>
                            <a:cs typeface="微软雅黑" pitchFamily="34" charset="-120"/>
                          </a:rPr>
                          <m:t>O</m:t>
                        </m:r>
                      </m:e>
                      <m:sub>
                        <m:r>
                          <a:rPr lang="en-US" altLang="zh-CN" sz="2200" b="0" i="0" dirty="0">
                            <a:solidFill>
                              <a:srgbClr val="000000"/>
                            </a:solidFill>
                            <a:latin typeface="Cambria Math" panose="02040503050406030204" pitchFamily="18" charset="0"/>
                            <a:ea typeface="微软雅黑" pitchFamily="34" charset="-122"/>
                            <a:cs typeface="微软雅黑" pitchFamily="34" charset="-120"/>
                          </a:rPr>
                          <m:t>3</m:t>
                        </m:r>
                      </m:sub>
                    </m:sSub>
                    <m:r>
                      <a:rPr lang="en-US" altLang="zh-CN" sz="2200" b="0" i="0" dirty="0" smtClean="0">
                        <a:solidFill>
                          <a:srgbClr val="000000"/>
                        </a:solidFill>
                        <a:latin typeface="Cambria Math" panose="02040503050406030204" pitchFamily="18" charset="0"/>
                        <a:ea typeface="微软雅黑" pitchFamily="34" charset="-122"/>
                        <a:cs typeface="微软雅黑" pitchFamily="34" charset="-120"/>
                      </a:rPr>
                      <m:t>)</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，该氧化膜可与稀盐酸发生反应</a:t>
                </a:r>
                <a:r>
                  <a:rPr lang="en-US" altLang="zh-CN" sz="2000" b="0" i="0">
                    <a:solidFill>
                      <a:srgbClr val="000000"/>
                    </a:solidFill>
                    <a:latin typeface="微软雅黑" pitchFamily="34" charset="0"/>
                    <a:ea typeface="微软雅黑" pitchFamily="34" charset="-122"/>
                    <a:cs typeface="微软雅黑" pitchFamily="34" charset="-120"/>
                  </a:rPr>
                  <a:t>，氧化铝反</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应完后</a:t>
                </a:r>
                <a:r>
                  <a:rPr lang="en-US" altLang="zh-CN" sz="2000" b="0" i="0" dirty="0">
                    <a:solidFill>
                      <a:srgbClr val="000000"/>
                    </a:solidFill>
                    <a:latin typeface="微软雅黑" pitchFamily="34" charset="0"/>
                    <a:ea typeface="微软雅黑" pitchFamily="34" charset="-122"/>
                    <a:cs typeface="微软雅黑" pitchFamily="34" charset="-120"/>
                  </a:rPr>
                  <a:t>，铝与稀盐酸反应生成了氯化铝和氢气，再结合图示温度和压强的变化分析、判断</a:t>
                </a:r>
                <a:r>
                  <a:rPr lang="en-US" altLang="zh-CN" sz="2000" b="0" i="0">
                    <a:solidFill>
                      <a:srgbClr val="000000"/>
                    </a:solidFill>
                    <a:latin typeface="微软雅黑" pitchFamily="34" charset="0"/>
                    <a:ea typeface="微软雅黑" pitchFamily="34" charset="-122"/>
                    <a:cs typeface="微软雅黑" pitchFamily="34" charset="-120"/>
                  </a:rPr>
                  <a:t>。由题</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图乙可知</a:t>
                </a:r>
                <a:r>
                  <a:rPr lang="en-US" altLang="zh-CN" sz="2000" b="0" i="0" dirty="0">
                    <a:solidFill>
                      <a:srgbClr val="000000"/>
                    </a:solidFill>
                    <a:latin typeface="微软雅黑" pitchFamily="34" charset="0"/>
                    <a:ea typeface="微软雅黑" pitchFamily="34" charset="-122"/>
                    <a:cs typeface="微软雅黑" pitchFamily="34" charset="-120"/>
                  </a:rPr>
                  <a:t>，反应的过程中温度升高，故反应过程中有热量放出，A正确；</a:t>
                </a:r>
                <a:r>
                  <a:rPr lang="en-US" altLang="zh-CN" sz="2000" b="0" i="0">
                    <a:solidFill>
                      <a:srgbClr val="000000"/>
                    </a:solidFill>
                    <a:latin typeface="微软雅黑" pitchFamily="34" charset="0"/>
                    <a:ea typeface="微软雅黑" pitchFamily="34" charset="-122"/>
                    <a:cs typeface="微软雅黑" pitchFamily="34" charset="-120"/>
                  </a:rPr>
                  <a:t>氧化铝覆盖在铝的表面，</a:t>
                </a:r>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由题图甲可知</a:t>
                </a:r>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0</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50 </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s</m:t>
                    </m:r>
                  </m:oMath>
                </a14:m>
                <a:r>
                  <a:rPr lang="en-US" altLang="zh-CN" sz="2000" b="0" i="0" dirty="0">
                    <a:solidFill>
                      <a:srgbClr val="000000"/>
                    </a:solidFill>
                    <a:latin typeface="微软雅黑" pitchFamily="34" charset="0"/>
                    <a:ea typeface="微软雅黑" pitchFamily="34" charset="-122"/>
                    <a:cs typeface="微软雅黑" pitchFamily="34" charset="-120"/>
                  </a:rPr>
                  <a:t>，压强基本不变，无气体产生，故发生稀盐酸与</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Al</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Sub>
                  </m:oMath>
                </a14:m>
                <a:r>
                  <a:rPr lang="en-US" altLang="zh-CN" sz="2000" b="0" i="0" dirty="0">
                    <a:solidFill>
                      <a:srgbClr val="000000"/>
                    </a:solidFill>
                    <a:latin typeface="微软雅黑" pitchFamily="34" charset="0"/>
                    <a:ea typeface="微软雅黑" pitchFamily="34" charset="-122"/>
                    <a:cs typeface="微软雅黑" pitchFamily="34" charset="-120"/>
                  </a:rPr>
                  <a:t>的反应</a:t>
                </a:r>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50 </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s</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后溶</a:t>
                </a:r>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液的温度与体系压强仍继续变大</a:t>
                </a:r>
                <a:r>
                  <a:rPr lang="en-US" altLang="zh-CN" sz="2000" b="0" i="0" dirty="0">
                    <a:solidFill>
                      <a:srgbClr val="000000"/>
                    </a:solidFill>
                    <a:latin typeface="微软雅黑" pitchFamily="34" charset="0"/>
                    <a:ea typeface="微软雅黑" pitchFamily="34" charset="-122"/>
                    <a:cs typeface="微软雅黑" pitchFamily="34" charset="-120"/>
                  </a:rPr>
                  <a:t>，说明</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50 </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s</m:t>
                    </m:r>
                  </m:oMath>
                </a14:m>
                <a:r>
                  <a:rPr lang="en-US" altLang="zh-CN" sz="2000" b="0" i="0" dirty="0">
                    <a:solidFill>
                      <a:srgbClr val="000000"/>
                    </a:solidFill>
                    <a:latin typeface="微软雅黑" pitchFamily="34" charset="0"/>
                    <a:ea typeface="微软雅黑" pitchFamily="34" charset="-122"/>
                    <a:cs typeface="微软雅黑" pitchFamily="34" charset="-120"/>
                  </a:rPr>
                  <a:t>时盐酸未反应完</a:t>
                </a:r>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50 </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s</m:t>
                    </m:r>
                  </m:oMath>
                </a14:m>
                <a:r>
                  <a:rPr lang="en-US" altLang="zh-CN" sz="2000" b="0" i="0" dirty="0">
                    <a:solidFill>
                      <a:srgbClr val="000000"/>
                    </a:solidFill>
                    <a:latin typeface="微软雅黑" pitchFamily="34" charset="0"/>
                    <a:ea typeface="微软雅黑" pitchFamily="34" charset="-122"/>
                    <a:cs typeface="微软雅黑" pitchFamily="34" charset="-120"/>
                  </a:rPr>
                  <a:t>时，溶液中溶质为</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AlCl</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Sub>
                  </m:oMath>
                </a14:m>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HCl</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正确、C错误</a:t>
                </a:r>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100 </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s</m:t>
                    </m:r>
                  </m:oMath>
                </a14:m>
                <a:r>
                  <a:rPr lang="en-US" altLang="zh-CN" sz="2000" b="0" i="0" dirty="0">
                    <a:solidFill>
                      <a:srgbClr val="000000"/>
                    </a:solidFill>
                    <a:latin typeface="微软雅黑" pitchFamily="34" charset="0"/>
                    <a:ea typeface="微软雅黑" pitchFamily="34" charset="-122"/>
                    <a:cs typeface="微软雅黑" pitchFamily="34" charset="-120"/>
                  </a:rPr>
                  <a:t>时容器内压强最大，温度最高</a:t>
                </a:r>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100 </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s</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后密闭容器中的压强和温度均减小，</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说明反应停止了</a:t>
                </a:r>
                <a:r>
                  <a:rPr lang="en-US" altLang="zh-CN" sz="2000" b="0" i="0" dirty="0">
                    <a:solidFill>
                      <a:srgbClr val="000000"/>
                    </a:solidFill>
                    <a:latin typeface="微软雅黑" pitchFamily="34" charset="0"/>
                    <a:ea typeface="微软雅黑" pitchFamily="34" charset="-122"/>
                    <a:cs typeface="微软雅黑" pitchFamily="34" charset="-120"/>
                  </a:rPr>
                  <a:t>，热量散失，温度降低，压强减小，D正确。</a:t>
                </a:r>
                <a:endParaRPr lang="en-US" altLang="zh-CN" sz="2200" dirty="0"/>
              </a:p>
            </p:txBody>
          </p:sp>
        </mc:Choice>
        <mc:Fallback xmlns="">
          <p:sp>
            <p:nvSpPr>
              <p:cNvPr id="2" name="QC_6_AS.70_1#6005ee812?vopoq=1&amp;pid=7a68b43e1&amp;color=0,0,0&amp;vtp=1&amp;bt=1&amp;bbb=1&amp;hb=1"/>
              <p:cNvSpPr>
                <a:spLocks noRot="1" noChangeAspect="1" noMove="1" noResize="1" noEditPoints="1" noAdjustHandles="1" noChangeArrowheads="1" noChangeShapeType="1" noTextEdit="1"/>
              </p:cNvSpPr>
              <p:nvPr/>
            </p:nvSpPr>
            <p:spPr>
              <a:xfrm>
                <a:off x="722376" y="972000"/>
                <a:ext cx="10753344" cy="3193034"/>
              </a:xfrm>
              <a:prstGeom prst="rect">
                <a:avLst/>
              </a:prstGeom>
              <a:blipFill>
                <a:blip r:embed="rId3"/>
                <a:stretch>
                  <a:fillRect l="-1587" r="-2438" b="-4771"/>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901441151"/>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name="Slide 52&amp;si=52">
    <p:spTree>
      <p:nvGrpSpPr>
        <p:cNvPr id="1" name=""/>
        <p:cNvGrpSpPr/>
        <p:nvPr/>
      </p:nvGrpSpPr>
      <p:grpSpPr>
        <a:xfrm>
          <a:off x="0" y="0"/>
          <a:ext cx="0" cy="0"/>
          <a:chOff x="0" y="0"/>
          <a:chExt cx="0" cy="0"/>
        </a:xfrm>
      </p:grpSpPr>
      <p:sp>
        <p:nvSpPr>
          <p:cNvPr id="2" name="QC_6_BD.71_1#e65f323cd?sp=1&amp;vopoq=1&amp;pid=7a68b43e1&amp;color=0,0,0&amp;vtp=1&amp;bt=1&amp;bbb=1"/>
          <p:cNvSpPr/>
          <p:nvPr/>
        </p:nvSpPr>
        <p:spPr>
          <a:xfrm>
            <a:off x="722376" y="972000"/>
            <a:ext cx="10753344" cy="385953"/>
          </a:xfrm>
          <a:prstGeom prst="rect">
            <a:avLst/>
          </a:prstGeom>
          <a:noFill/>
          <a:ln/>
        </p:spPr>
        <p:txBody>
          <a:bodyPr wrap="none" lIns="0" tIns="0" rIns="0" bIns="0" rtlCol="0" anchor="t"/>
          <a:lstStyle/>
          <a:p>
            <a:pPr algn="l" latinLnBrk="1">
              <a:lnSpc>
                <a:spcPts val="3400"/>
              </a:lnSpc>
            </a:pPr>
            <a:r>
              <a:rPr lang="en-US" altLang="zh-CN" sz="2000" b="0" i="0" dirty="0">
                <a:solidFill>
                  <a:srgbClr val="000000"/>
                </a:solidFill>
                <a:latin typeface="微软雅黑" pitchFamily="34" charset="0"/>
                <a:ea typeface="微软雅黑" pitchFamily="34" charset="-122"/>
                <a:cs typeface="微软雅黑" pitchFamily="34" charset="-120"/>
              </a:rPr>
              <a:t>12.如图是铝及其化合物的转化关系图，</a:t>
            </a:r>
            <a:r>
              <a:rPr lang="en-US" altLang="zh-CN" sz="2000" b="0" i="0">
                <a:solidFill>
                  <a:srgbClr val="000000"/>
                </a:solidFill>
                <a:latin typeface="微软雅黑" pitchFamily="34" charset="0"/>
                <a:ea typeface="微软雅黑" pitchFamily="34" charset="-122"/>
                <a:cs typeface="微软雅黑" pitchFamily="34" charset="-120"/>
              </a:rPr>
              <a:t>下列说法正确的是(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6_AN.72_1#e65f323cd.bracket?vopoq=1&amp;pid=7a68b43e1&amp;color=0,0,0&amp;vpa=24&amp;vtp=1"/>
          <p:cNvSpPr/>
          <p:nvPr/>
        </p:nvSpPr>
        <p:spPr>
          <a:xfrm>
            <a:off x="7378764" y="952950"/>
            <a:ext cx="355600" cy="399034"/>
          </a:xfrm>
          <a:prstGeom prst="rect">
            <a:avLst/>
          </a:prstGeom>
          <a:noFill/>
          <a:ln/>
        </p:spPr>
        <p:txBody>
          <a:bodyPr wrap="none" lIns="0" tIns="0" rIns="0" bIns="0" rtlCol="0" anchor="t"/>
          <a:lstStyle/>
          <a:p>
            <a:pPr algn="ctr" latinLnBrk="1">
              <a:lnSpc>
                <a:spcPts val="3500"/>
              </a:lnSpc>
            </a:pPr>
            <a:r>
              <a:rPr lang="en-US" altLang="zh-CN" sz="2000" b="1" i="0" dirty="0">
                <a:solidFill>
                  <a:srgbClr val="00B050"/>
                </a:solidFill>
                <a:latin typeface="微软雅黑" pitchFamily="34" charset="0"/>
                <a:ea typeface="微软雅黑" pitchFamily="34" charset="-122"/>
                <a:cs typeface="微软雅黑" pitchFamily="34" charset="-120"/>
              </a:rPr>
              <a:t>C</a:t>
            </a:r>
            <a:endParaRPr lang="en-US" altLang="zh-CN" sz="2000" dirty="0"/>
          </a:p>
        </p:txBody>
      </p:sp>
      <p:pic>
        <p:nvPicPr>
          <p:cNvPr id="4" name="QC_6_BD.71_2#e65f323cd?htil=5&amp;vopoq=1&amp;pid=7a68b43e1&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6639735" y="1494477"/>
            <a:ext cx="4782312" cy="1389888"/>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xmlns:a14="http://schemas.microsoft.com/office/drawing/2010/main">
        <mc:Choice Requires="a14">
          <p:sp>
            <p:nvSpPr>
              <p:cNvPr id="5" name="QC_6_BD.71_3#e65f323cd.choices?htil=5&amp;vopoq=1&amp;pid=7a68b43e1&amp;color=0,0,0&amp;vtp=1&amp;bbb=1&amp;hb=1"/>
              <p:cNvSpPr/>
              <p:nvPr/>
            </p:nvSpPr>
            <p:spPr>
              <a:xfrm>
                <a:off x="722376" y="1419674"/>
                <a:ext cx="5843016" cy="22532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A.图中所有的反应均为氧化还原反应</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.反应①②均为离子反应</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.反应②③都能产生氢气，且产生等量氢气消耗</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Al</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的</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质量和转移电子数分别相等</a:t>
                </a:r>
                <a:endParaRPr lang="en-US" altLang="zh-CN" sz="2000" dirty="0"/>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.反应①②⑦中铝均作还原剂</a:t>
                </a:r>
                <a:endParaRPr lang="en-US" altLang="zh-CN" sz="2000" dirty="0"/>
              </a:p>
            </p:txBody>
          </p:sp>
        </mc:Choice>
        <mc:Fallback xmlns="">
          <p:sp>
            <p:nvSpPr>
              <p:cNvPr id="5" name="QC_6_BD.71_3#e65f323cd.choices?htil=5&amp;vopoq=1&amp;pid=7a68b43e1&amp;color=0,0,0&amp;vtp=1&amp;bbb=1&amp;hb=1"/>
              <p:cNvSpPr>
                <a:spLocks noRot="1" noChangeAspect="1" noMove="1" noResize="1" noEditPoints="1" noAdjustHandles="1" noChangeArrowheads="1" noChangeShapeType="1" noTextEdit="1"/>
              </p:cNvSpPr>
              <p:nvPr/>
            </p:nvSpPr>
            <p:spPr>
              <a:xfrm>
                <a:off x="722376" y="1419674"/>
                <a:ext cx="5843016" cy="2253234"/>
              </a:xfrm>
              <a:prstGeom prst="rect">
                <a:avLst/>
              </a:prstGeom>
              <a:blipFill>
                <a:blip r:embed="rId4"/>
                <a:stretch>
                  <a:fillRect l="-2714" r="-2088" b="-6486"/>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63.xml><?xml version="1.0" encoding="utf-8"?>
<p:sld xmlns:a="http://schemas.openxmlformats.org/drawingml/2006/main" xmlns:r="http://schemas.openxmlformats.org/officeDocument/2006/relationships" xmlns:p="http://schemas.openxmlformats.org/presentationml/2006/main">
  <p:cSld name="Slide 53&amp;si=53">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C_6_AS.73_1#e65f323cd?vopoq=1&amp;pid=7a68b43e1&amp;color=0,0,0&amp;vtp=1&amp;bt=1&amp;bbb=1&amp;hb=1"/>
              <p:cNvSpPr/>
              <p:nvPr/>
            </p:nvSpPr>
            <p:spPr>
              <a:xfrm>
                <a:off x="722376" y="972000"/>
                <a:ext cx="10753344" cy="1813179"/>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有元素化合价发生变化的反应属于氧化还原反应，题中反应①②③⑦</a:t>
                </a:r>
                <a:r>
                  <a:rPr lang="en-US" altLang="zh-CN" sz="2000" b="0" i="0">
                    <a:solidFill>
                      <a:srgbClr val="000000"/>
                    </a:solidFill>
                    <a:latin typeface="微软雅黑" pitchFamily="34" charset="0"/>
                    <a:ea typeface="微软雅黑" pitchFamily="34" charset="-122"/>
                    <a:cs typeface="微软雅黑" pitchFamily="34" charset="-120"/>
                  </a:rPr>
                  <a:t>属于氧化还原反应，</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A</a:t>
                </a:r>
                <a:r>
                  <a:rPr lang="en-US" altLang="zh-CN" sz="2000" b="0" i="0" dirty="0">
                    <a:solidFill>
                      <a:srgbClr val="000000"/>
                    </a:solidFill>
                    <a:latin typeface="微软雅黑" pitchFamily="34" charset="0"/>
                    <a:ea typeface="微软雅黑" pitchFamily="34" charset="-122"/>
                    <a:cs typeface="微软雅黑" pitchFamily="34" charset="-120"/>
                  </a:rPr>
                  <a:t>错误；反应①为铝热反应，为固体之间的反应，不是离子反应，B错误</a:t>
                </a:r>
                <a:r>
                  <a:rPr lang="en-US" altLang="zh-CN" sz="2000" b="0" i="0">
                    <a:solidFill>
                      <a:srgbClr val="000000"/>
                    </a:solidFill>
                    <a:latin typeface="微软雅黑" pitchFamily="34" charset="0"/>
                    <a:ea typeface="微软雅黑" pitchFamily="34" charset="-122"/>
                    <a:cs typeface="微软雅黑" pitchFamily="34" charset="-120"/>
                  </a:rPr>
                  <a:t>；金属铝可以和酸或强碱</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反应生成氢气</a:t>
                </a:r>
                <a:r>
                  <a:rPr lang="en-US" altLang="zh-CN" sz="2000" b="0" i="0" dirty="0">
                    <a:solidFill>
                      <a:srgbClr val="000000"/>
                    </a:solidFill>
                    <a:latin typeface="微软雅黑" pitchFamily="34" charset="0"/>
                    <a:ea typeface="微软雅黑" pitchFamily="34" charset="-122"/>
                    <a:cs typeface="微软雅黑" pitchFamily="34" charset="-120"/>
                  </a:rPr>
                  <a:t>，即反应②③都有氢气生成，由得失电子守恒可知，产生等量的氢气时消耗</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Al</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的质</a:t>
                </a:r>
              </a:p>
              <a:p>
                <a:pPr latinLnBrk="1">
                  <a:lnSpc>
                    <a:spcPts val="3800"/>
                  </a:lnSpc>
                </a:pPr>
                <a:r>
                  <a:rPr lang="en-US" altLang="zh-CN" sz="2000" b="0" i="0">
                    <a:solidFill>
                      <a:srgbClr val="000000"/>
                    </a:solidFill>
                    <a:latin typeface="微软雅黑" pitchFamily="34" charset="0"/>
                    <a:ea typeface="微软雅黑" pitchFamily="34" charset="-122"/>
                    <a:cs typeface="微软雅黑" pitchFamily="34" charset="-120"/>
                  </a:rPr>
                  <a:t>量和转移的电子数分别相等</a:t>
                </a:r>
                <a:r>
                  <a:rPr lang="en-US" altLang="zh-CN" sz="2000" b="0" i="0" dirty="0">
                    <a:solidFill>
                      <a:srgbClr val="000000"/>
                    </a:solidFill>
                    <a:latin typeface="微软雅黑" pitchFamily="34" charset="0"/>
                    <a:ea typeface="微软雅黑" pitchFamily="34" charset="-122"/>
                    <a:cs typeface="微软雅黑" pitchFamily="34" charset="-120"/>
                  </a:rPr>
                  <a:t>，C正确；反应⑦中</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Al</m:t>
                    </m:r>
                  </m:oMath>
                </a14:m>
                <a:r>
                  <a:rPr lang="en-US" altLang="zh-CN" sz="2000" b="0" i="0" dirty="0">
                    <a:solidFill>
                      <a:srgbClr val="000000"/>
                    </a:solidFill>
                    <a:latin typeface="微软雅黑" pitchFamily="34" charset="0"/>
                    <a:ea typeface="微软雅黑" pitchFamily="34" charset="-122"/>
                    <a:cs typeface="微软雅黑" pitchFamily="34" charset="-120"/>
                  </a:rPr>
                  <a:t>元素化合价降低，被还原</a:t>
                </a:r>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Al</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为还原产物，D错误。</a:t>
                </a:r>
                <a:endParaRPr lang="en-US" altLang="zh-CN" sz="2200" dirty="0"/>
              </a:p>
            </p:txBody>
          </p:sp>
        </mc:Choice>
        <mc:Fallback xmlns="">
          <p:sp>
            <p:nvSpPr>
              <p:cNvPr id="2" name="QC_6_AS.73_1#e65f323cd?vopoq=1&amp;pid=7a68b43e1&amp;color=0,0,0&amp;vtp=1&amp;bt=1&amp;bbb=1&amp;hb=1"/>
              <p:cNvSpPr>
                <a:spLocks noRot="1" noChangeAspect="1" noMove="1" noResize="1" noEditPoints="1" noAdjustHandles="1" noChangeArrowheads="1" noChangeShapeType="1" noTextEdit="1"/>
              </p:cNvSpPr>
              <p:nvPr/>
            </p:nvSpPr>
            <p:spPr>
              <a:xfrm>
                <a:off x="722376" y="972000"/>
                <a:ext cx="10753344" cy="1813179"/>
              </a:xfrm>
              <a:prstGeom prst="rect">
                <a:avLst/>
              </a:prstGeom>
              <a:blipFill>
                <a:blip r:embed="rId3"/>
                <a:stretch>
                  <a:fillRect l="-1587" r="-6236" b="-9060"/>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981846593"/>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name="Slide 54&amp;si=54">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O_6_BD.74_1#b845abbe8?vopoq=1&amp;pid=7a68b43e1&amp;color=0,0,0&amp;vtp=1&amp;bt=1&amp;bbb=1&amp;hb=1"/>
              <p:cNvSpPr/>
              <p:nvPr/>
            </p:nvSpPr>
            <p:spPr>
              <a:xfrm>
                <a:off x="722376" y="972000"/>
                <a:ext cx="10753344" cy="13134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13.</a:t>
                </a:r>
                <a:r>
                  <a:rPr lang="en-US" altLang="zh-CN" sz="2000" b="0" i="0" dirty="0">
                    <a:solidFill>
                      <a:srgbClr val="000000"/>
                    </a:solidFill>
                    <a:latin typeface="仿宋" pitchFamily="34" charset="0"/>
                    <a:ea typeface="仿宋" pitchFamily="34" charset="-122"/>
                    <a:cs typeface="仿宋" pitchFamily="34" charset="-120"/>
                  </a:rPr>
                  <a:t>[浙江宁波2025高一期中]</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向一定质量含有</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Fe</m:t>
                    </m:r>
                  </m:oMath>
                </a14:m>
                <a:r>
                  <a:rPr lang="en-US" altLang="zh-CN" sz="20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FeO</m:t>
                    </m:r>
                  </m:oMath>
                </a14:m>
                <a:r>
                  <a:rPr lang="en-US" altLang="zh-CN" sz="20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Fe</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的混合物中</a:t>
                </a:r>
                <a:r>
                  <a:rPr lang="en-US" altLang="zh-CN" sz="2000" b="0" i="0">
                    <a:solidFill>
                      <a:srgbClr val="000000"/>
                    </a:solidFill>
                    <a:latin typeface="微软雅黑" pitchFamily="34" charset="0"/>
                    <a:ea typeface="微软雅黑" pitchFamily="34" charset="-122"/>
                    <a:cs typeface="微软雅黑" pitchFamily="34" charset="-120"/>
                  </a:rPr>
                  <a:t>，加入</a:t>
                </a:r>
              </a:p>
              <a:p>
                <a:pPr latinLnBrk="1">
                  <a:lnSpc>
                    <a:spcPts val="3600"/>
                  </a:lnSpc>
                </a:pP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50 </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mL</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 2.0 </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mol</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L</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−1</m:t>
                        </m:r>
                      </m:sup>
                    </m:sSup>
                  </m:oMath>
                </a14:m>
                <a:r>
                  <a:rPr lang="en-US" altLang="zh-CN" sz="2000" b="0" i="0" dirty="0">
                    <a:solidFill>
                      <a:srgbClr val="000000"/>
                    </a:solidFill>
                    <a:latin typeface="微软雅黑" pitchFamily="34" charset="0"/>
                    <a:ea typeface="微软雅黑" pitchFamily="34" charset="-122"/>
                    <a:cs typeface="微软雅黑" pitchFamily="34" charset="-120"/>
                  </a:rPr>
                  <a:t>的盐酸，恰好使混合物完全溶解，并放出标准状况下</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448 </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mL</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气体</a:t>
                </a:r>
                <a:r>
                  <a:rPr lang="en-US" altLang="zh-CN" sz="2000" b="0" i="0">
                    <a:solidFill>
                      <a:srgbClr val="000000"/>
                    </a:solidFill>
                    <a:latin typeface="微软雅黑" pitchFamily="34" charset="0"/>
                    <a:ea typeface="微软雅黑" pitchFamily="34" charset="-122"/>
                    <a:cs typeface="微软雅黑" pitchFamily="34" charset="-120"/>
                  </a:rPr>
                  <a:t>(溶液体积变</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化忽略不计</a:t>
                </a:r>
                <a:r>
                  <a:rPr lang="en-US" altLang="zh-CN" sz="2000" b="0" i="0" dirty="0">
                    <a:solidFill>
                      <a:srgbClr val="000000"/>
                    </a:solidFill>
                    <a:latin typeface="微软雅黑" pitchFamily="34" charset="0"/>
                    <a:ea typeface="微软雅黑" pitchFamily="34" charset="-122"/>
                    <a:cs typeface="微软雅黑" pitchFamily="34" charset="-120"/>
                  </a:rPr>
                  <a:t>)。向所得溶液中滴加几滴</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KSCN</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溶液，溶液不变红色。请回答：</a:t>
                </a:r>
                <a:endParaRPr lang="en-US" altLang="zh-CN" sz="2000" dirty="0"/>
              </a:p>
            </p:txBody>
          </p:sp>
        </mc:Choice>
        <mc:Fallback xmlns="">
          <p:sp>
            <p:nvSpPr>
              <p:cNvPr id="2" name="QO_6_BD.74_1#b845abbe8?vopoq=1&amp;pid=7a68b43e1&amp;color=0,0,0&amp;vtp=1&amp;bt=1&amp;bbb=1&amp;hb=1"/>
              <p:cNvSpPr>
                <a:spLocks noRot="1" noChangeAspect="1" noMove="1" noResize="1" noEditPoints="1" noAdjustHandles="1" noChangeArrowheads="1" noChangeShapeType="1" noTextEdit="1"/>
              </p:cNvSpPr>
              <p:nvPr/>
            </p:nvSpPr>
            <p:spPr>
              <a:xfrm>
                <a:off x="722376" y="972000"/>
                <a:ext cx="10753344" cy="1313434"/>
              </a:xfrm>
              <a:prstGeom prst="rect">
                <a:avLst/>
              </a:prstGeom>
              <a:blipFill>
                <a:blip r:embed="rId3"/>
                <a:stretch>
                  <a:fillRect l="-1474" r="-510" b="-11574"/>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3" name="QB_7_BD.75_1#3e9ddacdd?vopoq=1&amp;pid=b845abbe8&amp;color=0,0,0&amp;vtp=1&amp;bbb=1"/>
              <p:cNvSpPr/>
              <p:nvPr/>
            </p:nvSpPr>
            <p:spPr>
              <a:xfrm>
                <a:off x="722376" y="2333948"/>
                <a:ext cx="10753344" cy="385953"/>
              </a:xfrm>
              <a:prstGeom prst="rect">
                <a:avLst/>
              </a:prstGeom>
              <a:noFill/>
              <a:ln/>
            </p:spPr>
            <p:txBody>
              <a:bodyPr wrap="none" lIns="0" tIns="0" rIns="0" bIns="0" rtlCol="0" anchor="t"/>
              <a:lstStyle/>
              <a:p>
                <a:pPr algn="l" latinLnBrk="1">
                  <a:lnSpc>
                    <a:spcPts val="3400"/>
                  </a:lnSpc>
                </a:pPr>
                <a:r>
                  <a:rPr lang="en-US" altLang="zh-CN" sz="2000" b="0" i="0" dirty="0">
                    <a:solidFill>
                      <a:srgbClr val="000000"/>
                    </a:solidFill>
                    <a:latin typeface="微软雅黑" pitchFamily="34" charset="0"/>
                    <a:ea typeface="微软雅黑" pitchFamily="34" charset="-122"/>
                    <a:cs typeface="微软雅黑" pitchFamily="34" charset="-120"/>
                  </a:rPr>
                  <a:t>(1</a:t>
                </a:r>
                <a:r>
                  <a:rPr lang="en-US" altLang="zh-CN" sz="2000" b="0" i="0">
                    <a:solidFill>
                      <a:srgbClr val="000000"/>
                    </a:solidFill>
                    <a:latin typeface="微软雅黑" pitchFamily="34" charset="0"/>
                    <a:ea typeface="微软雅黑" pitchFamily="34" charset="-122"/>
                    <a:cs typeface="微软雅黑" pitchFamily="34" charset="-120"/>
                  </a:rPr>
                  <a:t>)加盐酸后所得溶液的溶质的物质的量浓度为</a:t>
                </a:r>
                <a:r>
                  <a:rPr lang="en-US" altLang="zh-CN" sz="2000" i="0">
                    <a:solidFill>
                      <a:srgbClr val="000000"/>
                    </a:solidFill>
                    <a:latin typeface="SimSun" pitchFamily="34" charset="0"/>
                    <a:ea typeface="SimSun" pitchFamily="34" charset="-122"/>
                    <a:cs typeface="SimSun" pitchFamily="34" charset="-120"/>
                  </a:rPr>
                  <a:t>_____</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mol</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L</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−1</m:t>
                        </m:r>
                      </m:sup>
                    </m:sSup>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p:txBody>
          </p:sp>
        </mc:Choice>
        <mc:Fallback xmlns="">
          <p:sp>
            <p:nvSpPr>
              <p:cNvPr id="3" name="QB_7_BD.75_1#3e9ddacdd?vopoq=1&amp;pid=b845abbe8&amp;color=0,0,0&amp;vtp=1&amp;bbb=1"/>
              <p:cNvSpPr>
                <a:spLocks noRot="1" noChangeAspect="1" noMove="1" noResize="1" noEditPoints="1" noAdjustHandles="1" noChangeArrowheads="1" noChangeShapeType="1" noTextEdit="1"/>
              </p:cNvSpPr>
              <p:nvPr/>
            </p:nvSpPr>
            <p:spPr>
              <a:xfrm>
                <a:off x="722376" y="2333948"/>
                <a:ext cx="10753344" cy="385953"/>
              </a:xfrm>
              <a:prstGeom prst="rect">
                <a:avLst/>
              </a:prstGeom>
              <a:blipFill>
                <a:blip r:embed="rId4"/>
                <a:stretch>
                  <a:fillRect l="-1474" t="-4762" b="-39683"/>
                </a:stretch>
              </a:blipFill>
              <a:ln/>
            </p:spPr>
            <p:txBody>
              <a:bodyPr/>
              <a:lstStyle/>
              <a:p>
                <a:r>
                  <a:rPr lang="zh-CN" altLang="en-US">
                    <a:noFill/>
                  </a:rPr>
                  <a:t> </a:t>
                </a:r>
              </a:p>
            </p:txBody>
          </p:sp>
        </mc:Fallback>
      </mc:AlternateContent>
      <p:sp>
        <p:nvSpPr>
          <p:cNvPr id="4" name="QB_7_AN.76_1#3e9ddacdd.blank?vopoq=1&amp;pid=b845abbe8&amp;color=0,0,0&amp;vpa=25&amp;vtp=1&amp;bbb=1"/>
          <p:cNvSpPr/>
          <p:nvPr/>
        </p:nvSpPr>
        <p:spPr>
          <a:xfrm>
            <a:off x="5875401" y="2276798"/>
            <a:ext cx="571500" cy="399034"/>
          </a:xfrm>
          <a:prstGeom prst="rect">
            <a:avLst/>
          </a:prstGeom>
          <a:noFill/>
          <a:ln/>
        </p:spPr>
        <p:txBody>
          <a:bodyPr wrap="none" lIns="0" tIns="0" rIns="0" bIns="0" rtlCol="0" anchor="t"/>
          <a:lstStyle/>
          <a:p>
            <a:pPr algn="ctr" latinLnBrk="1">
              <a:lnSpc>
                <a:spcPts val="3500"/>
              </a:lnSpc>
            </a:pPr>
            <a:r>
              <a:rPr lang="en-US" altLang="zh-CN" sz="2000" b="1" i="0" dirty="0">
                <a:solidFill>
                  <a:srgbClr val="00B050"/>
                </a:solidFill>
                <a:latin typeface="微软雅黑" pitchFamily="34" charset="0"/>
                <a:ea typeface="微软雅黑" pitchFamily="34" charset="-122"/>
                <a:cs typeface="微软雅黑" pitchFamily="34" charset="-120"/>
              </a:rPr>
              <a:t>1.0</a:t>
            </a:r>
            <a:endParaRPr lang="en-US" altLang="zh-CN" sz="2000" dirty="0"/>
          </a:p>
        </p:txBody>
      </p:sp>
      <mc:AlternateContent xmlns:mc="http://schemas.openxmlformats.org/markup-compatibility/2006" xmlns:a14="http://schemas.microsoft.com/office/drawing/2010/main">
        <mc:Choice Requires="a14">
          <p:sp>
            <p:nvSpPr>
              <p:cNvPr id="5" name="QB_7_AS.77_1#3e9ddacdd?vopoq=1&amp;pid=b845abbe8&amp;color=0,0,0&amp;vtp=1&amp;bbb=1&amp;hb=1"/>
              <p:cNvSpPr/>
              <p:nvPr/>
            </p:nvSpPr>
            <p:spPr>
              <a:xfrm>
                <a:off x="722376" y="2725489"/>
                <a:ext cx="10753344" cy="13970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加盐酸后所得溶液的溶质是</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FeCl</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2000" b="0" i="0" dirty="0">
                    <a:solidFill>
                      <a:srgbClr val="000000"/>
                    </a:solidFill>
                    <a:latin typeface="微软雅黑" pitchFamily="34" charset="0"/>
                    <a:ea typeface="微软雅黑" pitchFamily="34" charset="-122"/>
                    <a:cs typeface="微软雅黑" pitchFamily="34" charset="-120"/>
                  </a:rPr>
                  <a:t>，依据</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Cl</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元素守恒</a:t>
                </a:r>
                <a:r>
                  <a:rPr lang="en-US" altLang="zh-CN" sz="2200" b="0" i="0">
                    <a:solidFill>
                      <a:srgbClr val="000000"/>
                    </a:solidFill>
                    <a:latin typeface="微软雅黑" pitchFamily="34" charset="0"/>
                    <a:ea typeface="微软雅黑" pitchFamily="34" charset="-122"/>
                    <a:cs typeface="微软雅黑" pitchFamily="34" charset="-120"/>
                  </a:rPr>
                  <a:t>，</a:t>
                </a:r>
              </a:p>
              <a:p>
                <a:pPr latinLnBrk="1">
                  <a:lnSpc>
                    <a:spcPts val="3600"/>
                  </a:lnSpc>
                </a:pP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𝑛</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Cl</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up>
                    </m:sSup>
                    <m:r>
                      <a:rPr lang="en-US" altLang="zh-CN" sz="2000" b="0" i="0" dirty="0">
                        <a:solidFill>
                          <a:srgbClr val="000000"/>
                        </a:solidFill>
                        <a:latin typeface="Cambria Math" panose="02040503050406030204" pitchFamily="18" charset="0"/>
                        <a:ea typeface="微软雅黑" pitchFamily="34" charset="-122"/>
                        <a:cs typeface="微软雅黑" pitchFamily="34" charset="-120"/>
                      </a:rPr>
                      <m:t>)=0.05 </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L</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×2.0 </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mol</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L</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−1</m:t>
                        </m:r>
                      </m:sup>
                    </m:sSup>
                    <m:r>
                      <a:rPr lang="en-US" altLang="zh-CN" sz="2000" b="0" i="0" dirty="0">
                        <a:solidFill>
                          <a:srgbClr val="000000"/>
                        </a:solidFill>
                        <a:latin typeface="Cambria Math" panose="02040503050406030204" pitchFamily="18" charset="0"/>
                        <a:ea typeface="微软雅黑" pitchFamily="34" charset="-122"/>
                        <a:cs typeface="微软雅黑" pitchFamily="34" charset="-120"/>
                      </a:rPr>
                      <m:t>=0.1 </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mol</m:t>
                    </m:r>
                  </m:oMath>
                </a14:m>
                <a:r>
                  <a:rPr lang="en-US" altLang="zh-CN" sz="2000" b="0" i="0" dirty="0">
                    <a:solidFill>
                      <a:srgbClr val="000000"/>
                    </a:solidFill>
                    <a:latin typeface="微软雅黑" pitchFamily="34" charset="0"/>
                    <a:ea typeface="微软雅黑" pitchFamily="34" charset="-122"/>
                    <a:cs typeface="微软雅黑" pitchFamily="34" charset="-120"/>
                  </a:rPr>
                  <a:t>，则</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FeCl</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2000" b="0" i="0" dirty="0">
                    <a:solidFill>
                      <a:srgbClr val="000000"/>
                    </a:solidFill>
                    <a:latin typeface="微软雅黑" pitchFamily="34" charset="0"/>
                    <a:ea typeface="微软雅黑" pitchFamily="34" charset="-122"/>
                    <a:cs typeface="微软雅黑" pitchFamily="34" charset="-120"/>
                  </a:rPr>
                  <a:t>的物质的量为</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0.05 </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mol</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，物质的量浓度为</a:t>
                </a:r>
              </a:p>
              <a:p>
                <a:pPr latinLnBrk="1">
                  <a:lnSpc>
                    <a:spcPts val="3700"/>
                  </a:lnSpc>
                </a:pPr>
                <a14:m>
                  <m:oMath xmlns:m="http://schemas.openxmlformats.org/officeDocument/2006/math">
                    <m:f>
                      <m:f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2000" b="0" i="0" dirty="0">
                            <a:solidFill>
                              <a:srgbClr val="000000"/>
                            </a:solidFill>
                            <a:latin typeface="Cambria Math" panose="02040503050406030204" pitchFamily="18" charset="0"/>
                            <a:ea typeface="微软雅黑" pitchFamily="34" charset="-122"/>
                            <a:cs typeface="微软雅黑" pitchFamily="34" charset="-120"/>
                          </a:rPr>
                          <m:t>0.05 </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mol</m:t>
                        </m:r>
                      </m:num>
                      <m:den>
                        <m:r>
                          <a:rPr lang="en-US" altLang="zh-CN" sz="2000" b="0" i="0" dirty="0">
                            <a:solidFill>
                              <a:srgbClr val="000000"/>
                            </a:solidFill>
                            <a:latin typeface="Cambria Math" panose="02040503050406030204" pitchFamily="18" charset="0"/>
                            <a:ea typeface="微软雅黑" pitchFamily="34" charset="-122"/>
                            <a:cs typeface="微软雅黑" pitchFamily="34" charset="-120"/>
                          </a:rPr>
                          <m:t>0.05 </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L</m:t>
                        </m:r>
                      </m:den>
                    </m:f>
                    <m:r>
                      <a:rPr lang="en-US" altLang="zh-CN" sz="2000" b="0" i="0" dirty="0">
                        <a:solidFill>
                          <a:srgbClr val="000000"/>
                        </a:solidFill>
                        <a:latin typeface="Cambria Math" panose="02040503050406030204" pitchFamily="18" charset="0"/>
                        <a:ea typeface="微软雅黑" pitchFamily="34" charset="-122"/>
                        <a:cs typeface="微软雅黑" pitchFamily="34" charset="-120"/>
                      </a:rPr>
                      <m:t>=1.0 </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mol</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L</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−1</m:t>
                        </m:r>
                      </m:sup>
                    </m:sSup>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200" dirty="0"/>
              </a:p>
            </p:txBody>
          </p:sp>
        </mc:Choice>
        <mc:Fallback xmlns="">
          <p:sp>
            <p:nvSpPr>
              <p:cNvPr id="5" name="QB_7_AS.77_1#3e9ddacdd?vopoq=1&amp;pid=b845abbe8&amp;color=0,0,0&amp;vtp=1&amp;bbb=1&amp;hb=1"/>
              <p:cNvSpPr>
                <a:spLocks noRot="1" noChangeAspect="1" noMove="1" noResize="1" noEditPoints="1" noAdjustHandles="1" noChangeArrowheads="1" noChangeShapeType="1" noTextEdit="1"/>
              </p:cNvSpPr>
              <p:nvPr/>
            </p:nvSpPr>
            <p:spPr>
              <a:xfrm>
                <a:off x="722376" y="2725489"/>
                <a:ext cx="10753344" cy="1397000"/>
              </a:xfrm>
              <a:prstGeom prst="rect">
                <a:avLst/>
              </a:prstGeom>
              <a:blipFill>
                <a:blip r:embed="rId5"/>
                <a:stretch>
                  <a:fillRect l="-1587" b="-6550"/>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5">
                                            <p:txEl>
                                              <p:pRg st="1" end="1"/>
                                            </p:txEl>
                                          </p:spTgt>
                                        </p:tgtEl>
                                        <p:attrNameLst>
                                          <p:attrName>style.visibility</p:attrName>
                                        </p:attrNameLst>
                                      </p:cBhvr>
                                      <p:to>
                                        <p:strVal val="visible"/>
                                      </p:to>
                                    </p:set>
                                    <p:animEffect transition="in" filter="fade">
                                      <p:cBhvr>
                                        <p:cTn id="21" dur="500"/>
                                        <p:tgtEl>
                                          <p:spTgt spid="5">
                                            <p:txEl>
                                              <p:pRg st="1" end="1"/>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5">
                                            <p:txEl>
                                              <p:pRg st="2" end="2"/>
                                            </p:txEl>
                                          </p:spTgt>
                                        </p:tgtEl>
                                        <p:attrNameLst>
                                          <p:attrName>style.visibility</p:attrName>
                                        </p:attrNameLst>
                                      </p:cBhvr>
                                      <p:to>
                                        <p:strVal val="visible"/>
                                      </p:to>
                                    </p:set>
                                    <p:animEffect transition="in" filter="fade">
                                      <p:cBhvr>
                                        <p:cTn id="24" dur="500"/>
                                        <p:tgtEl>
                                          <p:spTgt spid="5">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5" grpId="0" build="p" animBg="1"/>
    </p:bldLst>
  </p:timing>
</p:sld>
</file>

<file path=ppt/slides/slide66.xml><?xml version="1.0" encoding="utf-8"?>
<p:sld xmlns:a="http://schemas.openxmlformats.org/drawingml/2006/main" xmlns:r="http://schemas.openxmlformats.org/officeDocument/2006/relationships" xmlns:p="http://schemas.openxmlformats.org/presentationml/2006/main">
  <p:cSld name="Slide 55&amp;si=55">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B_7_BD.78_1#5c6a9a4b1?vopoq=1&amp;pid=b845abbe8&amp;color=0,0,0&amp;vtp=1&amp;bt=1&amp;bbb=1"/>
              <p:cNvSpPr/>
              <p:nvPr/>
            </p:nvSpPr>
            <p:spPr>
              <a:xfrm>
                <a:off x="722376" y="1010100"/>
                <a:ext cx="10753344" cy="385953"/>
              </a:xfrm>
              <a:prstGeom prst="rect">
                <a:avLst/>
              </a:prstGeom>
              <a:noFill/>
              <a:ln/>
            </p:spPr>
            <p:txBody>
              <a:bodyPr wrap="none" lIns="0" tIns="0" rIns="0" bIns="0" rtlCol="0" anchor="t"/>
              <a:lstStyle/>
              <a:p>
                <a:pPr algn="l" latinLnBrk="1">
                  <a:lnSpc>
                    <a:spcPts val="3400"/>
                  </a:lnSpc>
                </a:pPr>
                <a:r>
                  <a:rPr lang="en-US" altLang="zh-CN" sz="2000" b="0" i="0" dirty="0">
                    <a:solidFill>
                      <a:srgbClr val="000000"/>
                    </a:solidFill>
                    <a:latin typeface="微软雅黑" pitchFamily="34" charset="0"/>
                    <a:ea typeface="微软雅黑" pitchFamily="34" charset="-122"/>
                    <a:cs typeface="微软雅黑" pitchFamily="34" charset="-120"/>
                  </a:rPr>
                  <a:t>(2)若用足量的</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CO</m:t>
                    </m:r>
                  </m:oMath>
                </a14:m>
                <a:r>
                  <a:rPr lang="en-US" altLang="zh-CN" sz="2000" b="0" i="0" dirty="0">
                    <a:solidFill>
                      <a:srgbClr val="000000"/>
                    </a:solidFill>
                    <a:latin typeface="微软雅黑" pitchFamily="34" charset="0"/>
                    <a:ea typeface="微软雅黑" pitchFamily="34" charset="-122"/>
                    <a:cs typeface="微软雅黑" pitchFamily="34" charset="-120"/>
                  </a:rPr>
                  <a:t>在高温下还原相同质量的该混合物</a:t>
                </a:r>
                <a:r>
                  <a:rPr lang="en-US" altLang="zh-CN" sz="2000" b="0" i="0">
                    <a:solidFill>
                      <a:srgbClr val="000000"/>
                    </a:solidFill>
                    <a:latin typeface="微软雅黑" pitchFamily="34" charset="0"/>
                    <a:ea typeface="微软雅黑" pitchFamily="34" charset="-122"/>
                    <a:cs typeface="微软雅黑" pitchFamily="34" charset="-120"/>
                  </a:rPr>
                  <a:t>，最多能得到的单质铁的质量是</a:t>
                </a:r>
                <a:r>
                  <a:rPr lang="en-US" altLang="zh-CN" sz="2000" i="0">
                    <a:solidFill>
                      <a:srgbClr val="000000"/>
                    </a:solidFill>
                    <a:latin typeface="SimSun" pitchFamily="34" charset="0"/>
                    <a:ea typeface="SimSun" pitchFamily="34" charset="-122"/>
                    <a:cs typeface="SimSun" pitchFamily="34" charset="-120"/>
                  </a:rPr>
                  <a:t>_____</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g</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p:txBody>
          </p:sp>
        </mc:Choice>
        <mc:Fallback xmlns="">
          <p:sp>
            <p:nvSpPr>
              <p:cNvPr id="2" name="QB_7_BD.78_1#5c6a9a4b1?vopoq=1&amp;pid=b845abbe8&amp;color=0,0,0&amp;vtp=1&amp;bt=1&amp;bbb=1"/>
              <p:cNvSpPr>
                <a:spLocks noRot="1" noChangeAspect="1" noMove="1" noResize="1" noEditPoints="1" noAdjustHandles="1" noChangeArrowheads="1" noChangeShapeType="1" noTextEdit="1"/>
              </p:cNvSpPr>
              <p:nvPr/>
            </p:nvSpPr>
            <p:spPr>
              <a:xfrm>
                <a:off x="722376" y="1010100"/>
                <a:ext cx="10753344" cy="385953"/>
              </a:xfrm>
              <a:prstGeom prst="rect">
                <a:avLst/>
              </a:prstGeom>
              <a:blipFill>
                <a:blip r:embed="rId3"/>
                <a:stretch>
                  <a:fillRect l="-1474" t="-4762" b="-39683"/>
                </a:stretch>
              </a:blipFill>
              <a:ln/>
            </p:spPr>
            <p:txBody>
              <a:bodyPr/>
              <a:lstStyle/>
              <a:p>
                <a:r>
                  <a:rPr lang="zh-CN" altLang="en-US">
                    <a:noFill/>
                  </a:rPr>
                  <a:t> </a:t>
                </a:r>
              </a:p>
            </p:txBody>
          </p:sp>
        </mc:Fallback>
      </mc:AlternateContent>
      <p:sp>
        <p:nvSpPr>
          <p:cNvPr id="3" name="QB_7_AN.79_1#5c6a9a4b1.blank?vopoq=1&amp;pid=b845abbe8&amp;color=0,0,0&amp;vpa=26&amp;vtp=1&amp;bbb=1"/>
          <p:cNvSpPr/>
          <p:nvPr/>
        </p:nvSpPr>
        <p:spPr>
          <a:xfrm>
            <a:off x="9994964" y="952950"/>
            <a:ext cx="571500" cy="399034"/>
          </a:xfrm>
          <a:prstGeom prst="rect">
            <a:avLst/>
          </a:prstGeom>
          <a:noFill/>
          <a:ln/>
        </p:spPr>
        <p:txBody>
          <a:bodyPr wrap="none" lIns="0" tIns="0" rIns="0" bIns="0" rtlCol="0" anchor="t"/>
          <a:lstStyle/>
          <a:p>
            <a:pPr algn="ctr" latinLnBrk="1">
              <a:lnSpc>
                <a:spcPts val="3500"/>
              </a:lnSpc>
            </a:pPr>
            <a:r>
              <a:rPr lang="en-US" altLang="zh-CN" sz="2000" b="1" i="0" dirty="0">
                <a:solidFill>
                  <a:srgbClr val="00B050"/>
                </a:solidFill>
                <a:latin typeface="微软雅黑" pitchFamily="34" charset="0"/>
                <a:ea typeface="微软雅黑" pitchFamily="34" charset="-122"/>
                <a:cs typeface="微软雅黑" pitchFamily="34" charset="-120"/>
              </a:rPr>
              <a:t>2.8</a:t>
            </a:r>
            <a:endParaRPr lang="en-US" altLang="zh-CN" sz="2000" dirty="0"/>
          </a:p>
        </p:txBody>
      </p:sp>
      <mc:AlternateContent xmlns:mc="http://schemas.openxmlformats.org/markup-compatibility/2006" xmlns:a14="http://schemas.microsoft.com/office/drawing/2010/main">
        <mc:Choice Requires="a14">
          <p:sp>
            <p:nvSpPr>
              <p:cNvPr id="4" name="QB_7_AS.80_1#5c6a9a4b1?vopoq=1&amp;pid=b845abbe8&amp;color=0,0,0&amp;vtp=1&amp;bbb=1&amp;hb=1"/>
              <p:cNvSpPr/>
              <p:nvPr/>
            </p:nvSpPr>
            <p:spPr>
              <a:xfrm>
                <a:off x="722376" y="1405577"/>
                <a:ext cx="10753344" cy="906463"/>
              </a:xfrm>
              <a:prstGeom prst="rect">
                <a:avLst/>
              </a:prstGeom>
              <a:noFill/>
              <a:ln/>
            </p:spPr>
            <p:txBody>
              <a:bodyPr wrap="none" lIns="0" tIns="0" rIns="0" bIns="0" rtlCol="0" anchor="t"/>
              <a:lstStyle/>
              <a:p>
                <a:pPr algn="l" latinLnBrk="1">
                  <a:lnSpc>
                    <a:spcPts val="40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若用足量的</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CO</m:t>
                    </m:r>
                  </m:oMath>
                </a14:m>
                <a:r>
                  <a:rPr lang="en-US" altLang="zh-CN" sz="2000" b="0" i="0" dirty="0">
                    <a:solidFill>
                      <a:srgbClr val="000000"/>
                    </a:solidFill>
                    <a:latin typeface="微软雅黑" pitchFamily="34" charset="0"/>
                    <a:ea typeface="微软雅黑" pitchFamily="34" charset="-122"/>
                    <a:cs typeface="微软雅黑" pitchFamily="34" charset="-120"/>
                  </a:rPr>
                  <a:t>在高温下还原相同质量的该混合物，依据</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Fe</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元素守恒</a:t>
                </a:r>
                <a:r>
                  <a:rPr lang="en-US" altLang="zh-CN" sz="2000" b="0" i="0">
                    <a:solidFill>
                      <a:srgbClr val="000000"/>
                    </a:solidFill>
                    <a:latin typeface="微软雅黑" pitchFamily="34" charset="0"/>
                    <a:ea typeface="微软雅黑" pitchFamily="34" charset="-122"/>
                    <a:cs typeface="微软雅黑" pitchFamily="34" charset="-120"/>
                  </a:rPr>
                  <a:t>，最多能得到的单质铁</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的质量等于</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FeCl</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2000" b="0" i="0" dirty="0">
                    <a:solidFill>
                      <a:srgbClr val="000000"/>
                    </a:solidFill>
                    <a:latin typeface="微软雅黑" pitchFamily="34" charset="0"/>
                    <a:ea typeface="微软雅黑" pitchFamily="34" charset="-122"/>
                    <a:cs typeface="微软雅黑" pitchFamily="34" charset="-120"/>
                  </a:rPr>
                  <a:t>中所含</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Fe</m:t>
                    </m:r>
                  </m:oMath>
                </a14:m>
                <a:r>
                  <a:rPr lang="en-US" altLang="zh-CN" sz="2000" b="0" i="0" dirty="0">
                    <a:solidFill>
                      <a:srgbClr val="000000"/>
                    </a:solidFill>
                    <a:latin typeface="微软雅黑" pitchFamily="34" charset="0"/>
                    <a:ea typeface="微软雅黑" pitchFamily="34" charset="-122"/>
                    <a:cs typeface="微软雅黑" pitchFamily="34" charset="-120"/>
                  </a:rPr>
                  <a:t>元素的质量，则质量是</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0.05 </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mol</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×56 </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g</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mol</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−1</m:t>
                        </m:r>
                      </m:sup>
                    </m:sSup>
                    <m:r>
                      <a:rPr lang="en-US" altLang="zh-CN" sz="2000" b="0" i="0" dirty="0">
                        <a:solidFill>
                          <a:srgbClr val="000000"/>
                        </a:solidFill>
                        <a:latin typeface="Cambria Math" panose="02040503050406030204" pitchFamily="18" charset="0"/>
                        <a:ea typeface="微软雅黑" pitchFamily="34" charset="-122"/>
                        <a:cs typeface="微软雅黑" pitchFamily="34" charset="-120"/>
                      </a:rPr>
                      <m:t>=2.8 </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g</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200" dirty="0"/>
              </a:p>
            </p:txBody>
          </p:sp>
        </mc:Choice>
        <mc:Fallback xmlns="">
          <p:sp>
            <p:nvSpPr>
              <p:cNvPr id="4" name="QB_7_AS.80_1#5c6a9a4b1?vopoq=1&amp;pid=b845abbe8&amp;color=0,0,0&amp;vtp=1&amp;bbb=1&amp;hb=1"/>
              <p:cNvSpPr>
                <a:spLocks noRot="1" noChangeAspect="1" noMove="1" noResize="1" noEditPoints="1" noAdjustHandles="1" noChangeArrowheads="1" noChangeShapeType="1" noTextEdit="1"/>
              </p:cNvSpPr>
              <p:nvPr/>
            </p:nvSpPr>
            <p:spPr>
              <a:xfrm>
                <a:off x="722376" y="1405577"/>
                <a:ext cx="10753344" cy="906463"/>
              </a:xfrm>
              <a:prstGeom prst="rect">
                <a:avLst/>
              </a:prstGeom>
              <a:blipFill>
                <a:blip r:embed="rId4"/>
                <a:stretch>
                  <a:fillRect l="-1587" r="-850" b="-16892"/>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fade">
                                      <p:cBhvr>
                                        <p:cTn id="21" dur="500"/>
                                        <p:tgtEl>
                                          <p:spTgt spid="4">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67.xml><?xml version="1.0" encoding="utf-8"?>
<p:sld xmlns:a="http://schemas.openxmlformats.org/drawingml/2006/main" xmlns:r="http://schemas.openxmlformats.org/officeDocument/2006/relationships" xmlns:p="http://schemas.openxmlformats.org/presentationml/2006/main">
  <p:cSld name="Slide 56&amp;si=56">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B_7_BD.81_1#2c9432c37?vopoq=1&amp;pid=b845abbe8&amp;color=0,0,0&amp;vtp=1&amp;bt=1&amp;bbb=1"/>
              <p:cNvSpPr/>
              <p:nvPr/>
            </p:nvSpPr>
            <p:spPr>
              <a:xfrm>
                <a:off x="722376" y="972000"/>
                <a:ext cx="10753344" cy="385953"/>
              </a:xfrm>
              <a:prstGeom prst="rect">
                <a:avLst/>
              </a:prstGeom>
              <a:noFill/>
              <a:ln/>
            </p:spPr>
            <p:txBody>
              <a:bodyPr wrap="none" lIns="0" tIns="0" rIns="0" bIns="0" rtlCol="0" anchor="t"/>
              <a:lstStyle/>
              <a:p>
                <a:pPr algn="l" latinLnBrk="1">
                  <a:lnSpc>
                    <a:spcPts val="3400"/>
                  </a:lnSpc>
                </a:pPr>
                <a:r>
                  <a:rPr lang="en-US" altLang="zh-CN" sz="2000" b="0" i="0" dirty="0">
                    <a:solidFill>
                      <a:srgbClr val="000000"/>
                    </a:solidFill>
                    <a:latin typeface="微软雅黑" pitchFamily="34" charset="0"/>
                    <a:ea typeface="微软雅黑" pitchFamily="34" charset="-122"/>
                    <a:cs typeface="微软雅黑" pitchFamily="34" charset="-120"/>
                  </a:rPr>
                  <a:t>(3)该混合物中铁、氧两种元素的原子个数比</a:t>
                </a:r>
                <a14:m>
                  <m:oMath xmlns:m="http://schemas.openxmlformats.org/officeDocument/2006/math">
                    <m: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𝑁</m:t>
                    </m:r>
                    <m: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m:t>
                    </m:r>
                    <m:r>
                      <m:rPr>
                        <m:sty m:val="p"/>
                      </m:rP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Fe</m:t>
                    </m:r>
                    <m: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m:t>
                    </m:r>
                    <m: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𝑁</m:t>
                    </m:r>
                    <m: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m:t>
                    </m:r>
                    <m:r>
                      <m:rPr>
                        <m:sty m:val="p"/>
                      </m:rP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O</m:t>
                    </m:r>
                    <m: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i="0">
                    <a:solidFill>
                      <a:srgbClr val="000000"/>
                    </a:solidFill>
                    <a:latin typeface="SimSun" pitchFamily="34" charset="0"/>
                    <a:ea typeface="SimSun" pitchFamily="34" charset="-122"/>
                    <a:cs typeface="SimSun" pitchFamily="34" charset="-120"/>
                  </a:rPr>
                  <a:t>_____</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solidFill>
                    <a:srgbClr val="000000"/>
                  </a:solidFill>
                </a:endParaRPr>
              </a:p>
            </p:txBody>
          </p:sp>
        </mc:Choice>
        <mc:Fallback xmlns="">
          <p:sp>
            <p:nvSpPr>
              <p:cNvPr id="2" name="QB_7_BD.81_1#2c9432c37?vopoq=1&amp;pid=b845abbe8&amp;color=0,0,0&amp;vtp=1&amp;bt=1&amp;bbb=1"/>
              <p:cNvSpPr>
                <a:spLocks noRot="1" noChangeAspect="1" noMove="1" noResize="1" noEditPoints="1" noAdjustHandles="1" noChangeArrowheads="1" noChangeShapeType="1" noTextEdit="1"/>
              </p:cNvSpPr>
              <p:nvPr/>
            </p:nvSpPr>
            <p:spPr>
              <a:xfrm>
                <a:off x="722376" y="972000"/>
                <a:ext cx="10753344" cy="385953"/>
              </a:xfrm>
              <a:prstGeom prst="rect">
                <a:avLst/>
              </a:prstGeom>
              <a:blipFill>
                <a:blip r:embed="rId3"/>
                <a:stretch>
                  <a:fillRect l="-1474" t="-4688" b="-39063"/>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3" name="QB_7_AN.82_1#2c9432c37.blank?vopoq=1&amp;pid=b845abbe8&amp;color=0,0,0&amp;vpa=27&amp;vtp=1&amp;bbb=1"/>
              <p:cNvSpPr/>
              <p:nvPr/>
            </p:nvSpPr>
            <p:spPr>
              <a:xfrm>
                <a:off x="7235826" y="1008257"/>
                <a:ext cx="599567" cy="285052"/>
              </a:xfrm>
              <a:prstGeom prst="rect">
                <a:avLst/>
              </a:prstGeom>
              <a:noFill/>
              <a:ln/>
            </p:spPr>
            <p:txBody>
              <a:bodyPr wrap="none" lIns="0" tIns="0" rIns="0" bIns="0" rtlCol="0" anchor="t"/>
              <a:lstStyle/>
              <a:p>
                <a:pPr algn="ctr" latinLnBrk="1">
                  <a:lnSpc>
                    <a:spcPts val="2400"/>
                  </a:lnSpc>
                </a:pPr>
                <a14:m>
                  <m:oMath xmlns:m="http://schemas.openxmlformats.org/officeDocument/2006/math">
                    <m:r>
                      <a:rPr lang="en-US" altLang="zh-CN" sz="2000" b="1" i="0" dirty="0" smtClean="0">
                        <a:solidFill>
                          <a:srgbClr val="00B050"/>
                        </a:solidFill>
                        <a:latin typeface="Cambria Math" panose="02040503050406030204" pitchFamily="18" charset="0"/>
                        <a:ea typeface="微软雅黑" pitchFamily="34" charset="-122"/>
                        <a:cs typeface="微软雅黑" pitchFamily="34" charset="-120"/>
                      </a:rPr>
                      <m:t>𝟓</m:t>
                    </m:r>
                    <m:r>
                      <a:rPr lang="en-US" altLang="zh-CN" sz="2000" b="1" i="0" dirty="0" smtClean="0">
                        <a:solidFill>
                          <a:srgbClr val="00B050"/>
                        </a:solidFill>
                        <a:latin typeface="Cambria Math" panose="02040503050406030204" pitchFamily="18" charset="0"/>
                        <a:ea typeface="微软雅黑" pitchFamily="34" charset="-122"/>
                        <a:cs typeface="微软雅黑" pitchFamily="34" charset="-120"/>
                      </a:rPr>
                      <m:t>: </m:t>
                    </m:r>
                    <m:r>
                      <a:rPr lang="en-US" altLang="zh-CN" sz="2000" b="1" i="0" dirty="0" smtClean="0">
                        <a:solidFill>
                          <a:srgbClr val="00B050"/>
                        </a:solidFill>
                        <a:latin typeface="Cambria Math" panose="02040503050406030204" pitchFamily="18" charset="0"/>
                        <a:ea typeface="微软雅黑" pitchFamily="34" charset="-122"/>
                        <a:cs typeface="微软雅黑" pitchFamily="34" charset="-120"/>
                      </a:rPr>
                      <m:t>𝟑</m:t>
                    </m:r>
                  </m:oMath>
                </a14:m>
                <a:r>
                  <a:rPr lang="en-US" altLang="zh-CN" sz="100" b="1" i="0" kern="0" spc="-99900" dirty="0">
                    <a:solidFill>
                      <a:srgbClr val="FFFFFF"/>
                    </a:solidFill>
                    <a:latin typeface="微软雅黑" pitchFamily="34" charset="0"/>
                    <a:ea typeface="微软雅黑" pitchFamily="34" charset="-122"/>
                    <a:cs typeface="微软雅黑" pitchFamily="34" charset="-120"/>
                  </a:rPr>
                  <a:t> </a:t>
                </a:r>
                <a:endParaRPr lang="en-US" altLang="zh-CN" sz="100" dirty="0"/>
              </a:p>
            </p:txBody>
          </p:sp>
        </mc:Choice>
        <mc:Fallback xmlns="">
          <p:sp>
            <p:nvSpPr>
              <p:cNvPr id="3" name="QB_7_AN.82_1#2c9432c37.blank?vopoq=1&amp;pid=b845abbe8&amp;color=0,0,0&amp;vpa=27&amp;vtp=1&amp;bbb=1"/>
              <p:cNvSpPr>
                <a:spLocks noRot="1" noChangeAspect="1" noMove="1" noResize="1" noEditPoints="1" noAdjustHandles="1" noChangeArrowheads="1" noChangeShapeType="1" noTextEdit="1"/>
              </p:cNvSpPr>
              <p:nvPr/>
            </p:nvSpPr>
            <p:spPr>
              <a:xfrm>
                <a:off x="7235826" y="1008257"/>
                <a:ext cx="599567" cy="285052"/>
              </a:xfrm>
              <a:prstGeom prst="rect">
                <a:avLst/>
              </a:prstGeom>
              <a:blipFill>
                <a:blip r:embed="rId4"/>
                <a:stretch>
                  <a:fillRect l="-5102" r="-4082" b="-12766"/>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4" name="QB_7_AS.83_1#2c9432c37?vopoq=1&amp;pid=b845abbe8&amp;color=0,0,0&amp;vtp=1&amp;bbb=1&amp;hb=1"/>
              <p:cNvSpPr/>
              <p:nvPr/>
            </p:nvSpPr>
            <p:spPr>
              <a:xfrm>
                <a:off x="722376" y="1367477"/>
                <a:ext cx="10753344" cy="13261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由上述计算可知</a:t>
                </a:r>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𝑛</m:t>
                    </m:r>
                    <m: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m:t>
                    </m:r>
                    <m:r>
                      <m:rPr>
                        <m:sty m:val="p"/>
                      </m:rP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Fe</m:t>
                    </m:r>
                    <m: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)=0.05 </m:t>
                    </m:r>
                    <m:r>
                      <m:rPr>
                        <m:sty m:val="p"/>
                      </m:rP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mol</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，依据氢、</a:t>
                </a:r>
                <a:r>
                  <a:rPr lang="en-US" altLang="zh-CN" sz="2000" b="0" i="0">
                    <a:solidFill>
                      <a:srgbClr val="000000"/>
                    </a:solidFill>
                    <a:latin typeface="微软雅黑" pitchFamily="34" charset="0"/>
                    <a:ea typeface="微软雅黑" pitchFamily="34" charset="-122"/>
                    <a:cs typeface="微软雅黑" pitchFamily="34" charset="-120"/>
                  </a:rPr>
                  <a:t>氧元素守恒</a:t>
                </a:r>
                <a:r>
                  <a:rPr lang="en-US" altLang="zh-CN" sz="2200" b="0" i="0">
                    <a:solidFill>
                      <a:srgbClr val="000000"/>
                    </a:solidFill>
                    <a:latin typeface="微软雅黑" pitchFamily="34" charset="0"/>
                    <a:ea typeface="微软雅黑" pitchFamily="34" charset="-122"/>
                    <a:cs typeface="微软雅黑" pitchFamily="34" charset="-120"/>
                  </a:rPr>
                  <a:t>，</a:t>
                </a:r>
              </a:p>
              <a:p>
                <a:pPr latinLnBrk="1">
                  <a:lnSpc>
                    <a:spcPts val="3600"/>
                  </a:lnSpc>
                </a:pPr>
                <a14:m>
                  <m:oMath xmlns:m="http://schemas.openxmlformats.org/officeDocument/2006/math">
                    <m: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𝑛</m:t>
                    </m:r>
                    <m: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m:t>
                    </m:r>
                    <m:r>
                      <m:rPr>
                        <m:sty m:val="p"/>
                      </m:rP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O</m:t>
                    </m:r>
                    <m: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)=0.5[</m:t>
                    </m:r>
                    <m: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𝑛</m:t>
                    </m:r>
                    <m: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m:t>
                    </m:r>
                    <m:r>
                      <m:rPr>
                        <m:sty m:val="p"/>
                      </m:rP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HCl</m:t>
                    </m:r>
                    <m: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)−2</m:t>
                    </m:r>
                    <m: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𝑛</m:t>
                    </m:r>
                    <m: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m:t>
                    </m:r>
                    <m:sSub>
                      <m:sSubPr>
                        <m:ctrlPr>
                          <a:rPr lang="en-US" altLang="zh-CN" sz="2000" b="0" i="1" dirty="0" smtClean="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H</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)]=0.5×(0.1 </m:t>
                    </m:r>
                    <m:r>
                      <m:rPr>
                        <m:sty m:val="p"/>
                      </m:rP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mol</m:t>
                    </m:r>
                    <m: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−0.02 </m:t>
                    </m:r>
                    <m:r>
                      <m:rPr>
                        <m:sty m:val="p"/>
                      </m:rP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mol</m:t>
                    </m:r>
                    <m: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×2)=0.03 </m:t>
                    </m:r>
                    <m:r>
                      <m:rPr>
                        <m:sty m:val="p"/>
                      </m:rP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mol</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，该混合物中铁</a:t>
                </a:r>
                <a:r>
                  <a:rPr lang="en-US" altLang="zh-CN" sz="2000" b="0" i="0">
                    <a:solidFill>
                      <a:srgbClr val="000000"/>
                    </a:solidFill>
                    <a:latin typeface="微软雅黑" pitchFamily="34" charset="0"/>
                    <a:ea typeface="微软雅黑" pitchFamily="34" charset="-122"/>
                    <a:cs typeface="微软雅黑" pitchFamily="34" charset="-120"/>
                  </a:rPr>
                  <a:t>、氧两</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种元素的粒子个数比为</a:t>
                </a:r>
                <a14:m>
                  <m:oMath xmlns:m="http://schemas.openxmlformats.org/officeDocument/2006/math">
                    <m: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𝑁</m:t>
                    </m:r>
                    <m: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m:t>
                    </m:r>
                    <m:r>
                      <m:rPr>
                        <m:sty m:val="p"/>
                      </m:rP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Fe</m:t>
                    </m:r>
                    <m: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 </m:t>
                    </m:r>
                    <m: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𝑁</m:t>
                    </m:r>
                    <m: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m:t>
                    </m:r>
                    <m:r>
                      <m:rPr>
                        <m:sty m:val="p"/>
                      </m:rP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O</m:t>
                    </m:r>
                    <m: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)=0.05 </m:t>
                    </m:r>
                    <m:r>
                      <m:rPr>
                        <m:sty m:val="p"/>
                      </m:rP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mol</m:t>
                    </m:r>
                    <m: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 0.03 </m:t>
                    </m:r>
                    <m:r>
                      <m:rPr>
                        <m:sty m:val="p"/>
                      </m:rP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mol</m:t>
                    </m:r>
                    <m: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=5: 3</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200" dirty="0">
                  <a:solidFill>
                    <a:srgbClr val="000000"/>
                  </a:solidFill>
                </a:endParaRPr>
              </a:p>
            </p:txBody>
          </p:sp>
        </mc:Choice>
        <mc:Fallback xmlns="">
          <p:sp>
            <p:nvSpPr>
              <p:cNvPr id="4" name="QB_7_AS.83_1#2c9432c37?vopoq=1&amp;pid=b845abbe8&amp;color=0,0,0&amp;vtp=1&amp;bbb=1&amp;hb=1"/>
              <p:cNvSpPr>
                <a:spLocks noRot="1" noChangeAspect="1" noMove="1" noResize="1" noEditPoints="1" noAdjustHandles="1" noChangeArrowheads="1" noChangeShapeType="1" noTextEdit="1"/>
              </p:cNvSpPr>
              <p:nvPr/>
            </p:nvSpPr>
            <p:spPr>
              <a:xfrm>
                <a:off x="722376" y="1367477"/>
                <a:ext cx="10753344" cy="1326134"/>
              </a:xfrm>
              <a:prstGeom prst="rect">
                <a:avLst/>
              </a:prstGeom>
              <a:blipFill>
                <a:blip r:embed="rId5"/>
                <a:stretch>
                  <a:fillRect l="-1587" r="-1020" b="-11468"/>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fade">
                                      <p:cBhvr>
                                        <p:cTn id="21" dur="500"/>
                                        <p:tgtEl>
                                          <p:spTgt spid="4">
                                            <p:txEl>
                                              <p:pRg st="1" end="1"/>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
                                            <p:txEl>
                                              <p:pRg st="2" end="2"/>
                                            </p:txEl>
                                          </p:spTgt>
                                        </p:tgtEl>
                                        <p:attrNameLst>
                                          <p:attrName>style.visibility</p:attrName>
                                        </p:attrNameLst>
                                      </p:cBhvr>
                                      <p:to>
                                        <p:strVal val="visible"/>
                                      </p:to>
                                    </p:set>
                                    <p:animEffect transition="in" filter="fade">
                                      <p:cBhvr>
                                        <p:cTn id="24" dur="500"/>
                                        <p:tgtEl>
                                          <p:spTgt spid="4">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68.xml><?xml version="1.0" encoding="utf-8"?>
<p:sld xmlns:a="http://schemas.openxmlformats.org/drawingml/2006/main" xmlns:r="http://schemas.openxmlformats.org/officeDocument/2006/relationships" xmlns:p="http://schemas.openxmlformats.org/presentationml/2006/main">
  <p:cSld name="Slide 57&amp;si=57">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O_6_AS.84_1#b845abbe8?vopoq=1&amp;pid=7a68b43e1&amp;color=0,0,0&amp;vtp=1&amp;bt=1&amp;bbb=1&amp;hb=1"/>
              <p:cNvSpPr/>
              <p:nvPr/>
            </p:nvSpPr>
            <p:spPr>
              <a:xfrm>
                <a:off x="722376" y="972000"/>
                <a:ext cx="10753344" cy="1414336"/>
              </a:xfrm>
              <a:prstGeom prst="rect">
                <a:avLst/>
              </a:prstGeom>
              <a:noFill/>
              <a:ln/>
            </p:spPr>
            <p:txBody>
              <a:bodyPr wrap="none" lIns="0" tIns="0" rIns="0" bIns="0" rtlCol="0" anchor="t"/>
              <a:lstStyle/>
              <a:p>
                <a:pPr algn="l" latinLnBrk="1">
                  <a:lnSpc>
                    <a:spcPts val="40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向一定质量含有</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Fe</m:t>
                    </m:r>
                  </m:oMath>
                </a14:m>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FeO</m:t>
                    </m:r>
                  </m:oMath>
                </a14:m>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Fe</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Sub>
                  </m:oMath>
                </a14:m>
                <a:r>
                  <a:rPr lang="en-US" altLang="zh-CN" sz="2000" b="0" i="0" dirty="0">
                    <a:solidFill>
                      <a:srgbClr val="000000"/>
                    </a:solidFill>
                    <a:latin typeface="微软雅黑" pitchFamily="34" charset="0"/>
                    <a:ea typeface="微软雅黑" pitchFamily="34" charset="-122"/>
                    <a:cs typeface="微软雅黑" pitchFamily="34" charset="-120"/>
                  </a:rPr>
                  <a:t>的混合物中，加入</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50 </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mL</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 2.0 </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mol</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L</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−1</m:t>
                        </m:r>
                      </m:sup>
                    </m:sSup>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的盐酸</a:t>
                </a:r>
                <a:r>
                  <a:rPr lang="en-US" altLang="zh-CN" sz="2000" b="0" i="0">
                    <a:solidFill>
                      <a:srgbClr val="000000"/>
                    </a:solidFill>
                    <a:latin typeface="微软雅黑" pitchFamily="34" charset="0"/>
                    <a:ea typeface="微软雅黑" pitchFamily="34" charset="-122"/>
                    <a:cs typeface="微软雅黑" pitchFamily="34" charset="-120"/>
                  </a:rPr>
                  <a:t>，恰好使混</a:t>
                </a:r>
              </a:p>
              <a:p>
                <a:pPr latinLnBrk="1">
                  <a:lnSpc>
                    <a:spcPts val="4000"/>
                  </a:lnSpc>
                </a:pPr>
                <a:r>
                  <a:rPr lang="en-US" altLang="zh-CN" sz="2000" b="0" i="0">
                    <a:solidFill>
                      <a:srgbClr val="000000"/>
                    </a:solidFill>
                    <a:latin typeface="微软雅黑" pitchFamily="34" charset="0"/>
                    <a:ea typeface="微软雅黑" pitchFamily="34" charset="-122"/>
                    <a:cs typeface="微软雅黑" pitchFamily="34" charset="-120"/>
                  </a:rPr>
                  <a:t>合物完全溶解并放出</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448 </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mL</m:t>
                    </m:r>
                  </m:oMath>
                </a14:m>
                <a:r>
                  <a:rPr lang="en-US" altLang="zh-CN" sz="2000" b="0" i="0" dirty="0">
                    <a:solidFill>
                      <a:srgbClr val="000000"/>
                    </a:solidFill>
                    <a:latin typeface="微软雅黑" pitchFamily="34" charset="0"/>
                    <a:ea typeface="微软雅黑" pitchFamily="34" charset="-122"/>
                    <a:cs typeface="微软雅黑" pitchFamily="34" charset="-120"/>
                  </a:rPr>
                  <a:t>(标准状况)气体</a:t>
                </a:r>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𝑛</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H</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r>
                      <a:rPr lang="en-US" altLang="zh-CN" sz="2000" b="0" i="0" dirty="0">
                        <a:solidFill>
                          <a:srgbClr val="000000"/>
                        </a:solidFill>
                        <a:latin typeface="Cambria Math" panose="02040503050406030204" pitchFamily="18" charset="0"/>
                        <a:ea typeface="微软雅黑" pitchFamily="34" charset="-122"/>
                        <a:cs typeface="微软雅黑" pitchFamily="34" charset="-120"/>
                      </a:rPr>
                      <m:t>)=0.02 </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mol</m:t>
                    </m:r>
                  </m:oMath>
                </a14:m>
                <a:r>
                  <a:rPr lang="en-US" altLang="zh-CN" sz="2000" b="0" i="0" dirty="0">
                    <a:solidFill>
                      <a:srgbClr val="000000"/>
                    </a:solidFill>
                    <a:latin typeface="微软雅黑" pitchFamily="34" charset="0"/>
                    <a:ea typeface="微软雅黑" pitchFamily="34" charset="-122"/>
                    <a:cs typeface="微软雅黑" pitchFamily="34" charset="-120"/>
                  </a:rPr>
                  <a:t>，所得溶液中滴加几滴</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KSCN</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溶液，</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溶液未显红色</a:t>
                </a:r>
                <a:r>
                  <a:rPr lang="en-US" altLang="zh-CN" sz="2000" b="0" i="0" dirty="0">
                    <a:solidFill>
                      <a:srgbClr val="000000"/>
                    </a:solidFill>
                    <a:latin typeface="微软雅黑" pitchFamily="34" charset="0"/>
                    <a:ea typeface="微软雅黑" pitchFamily="34" charset="-122"/>
                    <a:cs typeface="微软雅黑" pitchFamily="34" charset="-120"/>
                  </a:rPr>
                  <a:t>，表明溶液中不含有</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Fe</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p>
                    </m:sSup>
                  </m:oMath>
                </a14:m>
                <a:r>
                  <a:rPr lang="en-US" altLang="zh-CN" sz="2000" b="0" i="0" dirty="0">
                    <a:solidFill>
                      <a:srgbClr val="000000"/>
                    </a:solidFill>
                    <a:latin typeface="微软雅黑" pitchFamily="34" charset="0"/>
                    <a:ea typeface="微软雅黑" pitchFamily="34" charset="-122"/>
                    <a:cs typeface="微软雅黑" pitchFamily="34" charset="-120"/>
                  </a:rPr>
                  <a:t>，从而说明最终溶液中的溶质只有</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FeCl</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200" dirty="0"/>
              </a:p>
            </p:txBody>
          </p:sp>
        </mc:Choice>
        <mc:Fallback xmlns="">
          <p:sp>
            <p:nvSpPr>
              <p:cNvPr id="2" name="QO_6_AS.84_1#b845abbe8?vopoq=1&amp;pid=7a68b43e1&amp;color=0,0,0&amp;vtp=1&amp;bt=1&amp;bbb=1&amp;hb=1"/>
              <p:cNvSpPr>
                <a:spLocks noRot="1" noChangeAspect="1" noMove="1" noResize="1" noEditPoints="1" noAdjustHandles="1" noChangeArrowheads="1" noChangeShapeType="1" noTextEdit="1"/>
              </p:cNvSpPr>
              <p:nvPr/>
            </p:nvSpPr>
            <p:spPr>
              <a:xfrm>
                <a:off x="722376" y="972000"/>
                <a:ext cx="10753344" cy="1414336"/>
              </a:xfrm>
              <a:prstGeom prst="rect">
                <a:avLst/>
              </a:prstGeom>
              <a:blipFill>
                <a:blip r:embed="rId3"/>
                <a:stretch>
                  <a:fillRect l="-1587" r="-3175" b="-10776"/>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8950707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name="Slide 8&amp;si=8">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P_6#b1fada985?sp=1&amp;pid=acd725254&amp;color=0,0,0&amp;vtp=1&amp;bt=1&amp;bbb=1"/>
              <p:cNvSpPr/>
              <p:nvPr/>
            </p:nvSpPr>
            <p:spPr>
              <a:xfrm>
                <a:off x="722376" y="972000"/>
                <a:ext cx="10753344" cy="2305241"/>
              </a:xfrm>
              <a:prstGeom prst="rect">
                <a:avLst/>
              </a:prstGeom>
              <a:noFill/>
              <a:ln/>
            </p:spPr>
            <p:txBody>
              <a:bodyPr wrap="none" lIns="0" tIns="0" rIns="0" bIns="0" rtlCol="0" anchor="t"/>
              <a:lstStyle/>
              <a:p>
                <a:pPr algn="l" latinLnBrk="1">
                  <a:lnSpc>
                    <a:spcPts val="3600"/>
                  </a:lnSpc>
                </a:pPr>
                <a:r>
                  <a:rPr lang="en-US" altLang="zh-CN" sz="2000" b="1" i="0" dirty="0">
                    <a:solidFill>
                      <a:srgbClr val="000000"/>
                    </a:solidFill>
                    <a:latin typeface="微软雅黑" pitchFamily="34" charset="0"/>
                    <a:ea typeface="微软雅黑" pitchFamily="34" charset="-122"/>
                    <a:cs typeface="微软雅黑" pitchFamily="34" charset="-120"/>
                  </a:rPr>
                  <a:t>2.氧化铝</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氧化铝是白色固体</a:t>
                </a:r>
                <a:r>
                  <a:rPr lang="en-US" altLang="zh-CN" sz="2000" b="0" i="0" dirty="0">
                    <a:solidFill>
                      <a:srgbClr val="000000"/>
                    </a:solidFill>
                    <a:latin typeface="微软雅黑" pitchFamily="34" charset="0"/>
                    <a:ea typeface="微软雅黑" pitchFamily="34" charset="-122"/>
                    <a:cs typeface="微软雅黑" pitchFamily="34" charset="-120"/>
                  </a:rPr>
                  <a:t>，难溶</a:t>
                </a:r>
                <a:r>
                  <a:rPr lang="en-US" altLang="zh-CN" sz="2000" b="0" i="0" spc="-50" dirty="0">
                    <a:solidFill>
                      <a:srgbClr val="000000"/>
                    </a:solidFill>
                    <a:latin typeface="微软雅黑" pitchFamily="34" charset="0"/>
                    <a:ea typeface="微软雅黑" pitchFamily="34" charset="-122"/>
                    <a:cs typeface="微软雅黑" pitchFamily="34" charset="-120"/>
                  </a:rPr>
                  <a:t>于水，熔点很高，硬度大；刚玉的主要成分为</a:t>
                </a:r>
                <a:r>
                  <a:rPr lang="en-US" altLang="zh-CN" sz="100" b="0" i="0" kern="0" spc="-99900" dirty="0">
                    <a:solidFill>
                      <a:srgbClr val="FFFFFF"/>
                    </a:solidFill>
                    <a:latin typeface="微软雅黑" pitchFamily="34" charset="0"/>
                    <a:ea typeface="微软雅黑" pitchFamily="34" charset="-122"/>
                    <a:cs typeface="微软雅黑" pitchFamily="34" charset="-120"/>
                  </a:rPr>
                  <a:t>&lt;m&gt;</a:t>
                </a:r>
                <a14:m>
                  <m:oMath xmlns:m="http://schemas.openxmlformats.org/officeDocument/2006/math">
                    <m:sSub>
                      <m:sSubPr>
                        <m:ctrlPr>
                          <a:rPr lang="en-US" altLang="zh-CN" sz="2000" b="0" i="1" spc="-50"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spc="-50" dirty="0">
                            <a:solidFill>
                              <a:srgbClr val="000000"/>
                            </a:solidFill>
                            <a:latin typeface="Cambria Math" panose="02040503050406030204" pitchFamily="18" charset="0"/>
                            <a:ea typeface="微软雅黑" pitchFamily="34" charset="-122"/>
                            <a:cs typeface="微软雅黑" pitchFamily="34" charset="-120"/>
                          </a:rPr>
                          <m:t>Al</m:t>
                        </m:r>
                      </m:e>
                      <m:sub>
                        <m:r>
                          <a:rPr lang="en-US" altLang="zh-CN" sz="2000" b="0" i="0" spc="-50" dirty="0">
                            <a:solidFill>
                              <a:srgbClr val="000000"/>
                            </a:solidFill>
                            <a:latin typeface="Cambria Math" panose="02040503050406030204" pitchFamily="18" charset="0"/>
                            <a:ea typeface="微软雅黑" pitchFamily="34" charset="-122"/>
                            <a:cs typeface="微软雅黑" pitchFamily="34" charset="-120"/>
                          </a:rPr>
                          <m:t>2</m:t>
                        </m:r>
                      </m:sub>
                    </m:sSub>
                    <m:sSub>
                      <m:sSubPr>
                        <m:ctrlPr>
                          <a:rPr lang="en-US" altLang="zh-CN" sz="2000" b="0" i="1" spc="-50"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spc="-50" dirty="0">
                            <a:solidFill>
                              <a:srgbClr val="000000"/>
                            </a:solidFill>
                            <a:latin typeface="Cambria Math" panose="02040503050406030204" pitchFamily="18" charset="0"/>
                            <a:ea typeface="微软雅黑" pitchFamily="34" charset="-122"/>
                            <a:cs typeface="微软雅黑" pitchFamily="34" charset="-120"/>
                          </a:rPr>
                          <m:t>O</m:t>
                        </m:r>
                      </m:e>
                      <m:sub>
                        <m:r>
                          <a:rPr lang="en-US" altLang="zh-CN" sz="2000" b="0" i="0" spc="-50" dirty="0">
                            <a:solidFill>
                              <a:srgbClr val="000000"/>
                            </a:solidFill>
                            <a:latin typeface="Cambria Math" panose="02040503050406030204" pitchFamily="18" charset="0"/>
                            <a:ea typeface="微软雅黑" pitchFamily="34" charset="-122"/>
                            <a:cs typeface="微软雅黑" pitchFamily="34" charset="-120"/>
                          </a:rPr>
                          <m:t>3</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&lt;/m&gt;</a:t>
                </a:r>
                <a:r>
                  <a:rPr lang="en-US" altLang="zh-CN" sz="2000" b="0" i="0" spc="-50" dirty="0">
                    <a:solidFill>
                      <a:srgbClr val="000000"/>
                    </a:solidFill>
                    <a:latin typeface="微软雅黑" pitchFamily="34" charset="0"/>
                    <a:ea typeface="微软雅黑" pitchFamily="34" charset="-122"/>
                    <a:cs typeface="微软雅黑" pitchFamily="34" charset="-120"/>
                  </a:rPr>
                  <a:t>，硬度略次于金刚石。</a:t>
                </a:r>
                <a:endParaRPr lang="en-US" altLang="zh-CN" sz="2000" spc="-50" dirty="0"/>
              </a:p>
              <a:p>
                <a:pPr latinLnBrk="1">
                  <a:lnSpc>
                    <a:spcPts val="3700"/>
                  </a:lnSpc>
                </a:pPr>
                <a:r>
                  <a:rPr lang="en-US" altLang="zh-CN" sz="100" b="0" i="0" kern="0" spc="-99900">
                    <a:solidFill>
                      <a:srgbClr val="FFFFFF"/>
                    </a:solidFill>
                    <a:latin typeface="微软雅黑" pitchFamily="34" charset="0"/>
                    <a:ea typeface="微软雅黑" pitchFamily="34" charset="-122"/>
                    <a:cs typeface="微软雅黑" pitchFamily="34" charset="-120"/>
                  </a:rPr>
                  <a:t>&lt;</a:t>
                </a:r>
                <a:r>
                  <a:rPr lang="en-US" altLang="zh-CN" sz="100" b="0" i="0" kern="0" spc="-99900" dirty="0">
                    <a:solidFill>
                      <a:srgbClr val="FFFFFF"/>
                    </a:solidFill>
                    <a:latin typeface="微软雅黑" pitchFamily="34" charset="0"/>
                    <a:ea typeface="微软雅黑" pitchFamily="34" charset="-122"/>
                    <a:cs typeface="微软雅黑" pitchFamily="34" charset="-120"/>
                  </a:rPr>
                  <a:t>m&gt;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Al</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&lt;/m&gt;</a:t>
                </a:r>
                <a:r>
                  <a:rPr lang="en-US" altLang="zh-CN" sz="2000" b="0" i="0" dirty="0">
                    <a:solidFill>
                      <a:srgbClr val="000000"/>
                    </a:solidFill>
                    <a:latin typeface="微软雅黑" pitchFamily="34" charset="0"/>
                    <a:ea typeface="微软雅黑" pitchFamily="34" charset="-122"/>
                    <a:cs typeface="微软雅黑" pitchFamily="34" charset="-120"/>
                  </a:rPr>
                  <a:t>属于两性氧化物，既可与强酸反应，</a:t>
                </a:r>
                <a:r>
                  <a:rPr lang="en-US" altLang="zh-CN" sz="2000" b="0" i="0">
                    <a:solidFill>
                      <a:srgbClr val="000000"/>
                    </a:solidFill>
                    <a:latin typeface="微软雅黑" pitchFamily="34" charset="0"/>
                    <a:ea typeface="微软雅黑" pitchFamily="34" charset="-122"/>
                    <a:cs typeface="微软雅黑" pitchFamily="34" charset="-120"/>
                  </a:rPr>
                  <a:t>也可以与强碱反应。</a:t>
                </a:r>
              </a:p>
              <a:p>
                <a:pPr marL="0" marR="0" lvl="0" indent="0" defTabSz="914400" rtl="0" eaLnBrk="1" fontAlgn="auto" latinLnBrk="1" hangingPunct="1">
                  <a:lnSpc>
                    <a:spcPts val="3700"/>
                  </a:lnSpc>
                  <a:spcBef>
                    <a:spcPts val="0"/>
                  </a:spcBef>
                  <a:spcAft>
                    <a:spcPts val="0"/>
                  </a:spcAft>
                  <a:buClrTx/>
                  <a:buSzTx/>
                  <a:buFontTx/>
                  <a:buNone/>
                  <a:tabLst/>
                  <a:defRPr/>
                </a:pPr>
                <a:r>
                  <a:rPr kumimoji="0" lang="en-US" altLang="zh-CN" sz="2000" b="0" i="0" u="none" strike="noStrike" kern="1200" cap="none" spc="0" normalizeH="0" baseline="0" noProof="0" dirty="0">
                    <a:ln>
                      <a:noFill/>
                    </a:ln>
                    <a:solidFill>
                      <a:srgbClr val="000000"/>
                    </a:solidFill>
                    <a:effectLst/>
                    <a:uLnTx/>
                    <a:uFillTx/>
                    <a:latin typeface="微软雅黑" pitchFamily="34" charset="0"/>
                    <a:ea typeface="微软雅黑" pitchFamily="34" charset="-122"/>
                    <a:cs typeface="微软雅黑" pitchFamily="34" charset="-120"/>
                  </a:rPr>
                  <a:t>(1)与强酸反应：</a:t>
                </a:r>
                <a:r>
                  <a:rPr kumimoji="0" lang="en-US" altLang="zh-CN" sz="100" b="0" i="0" u="none" strike="noStrike" kern="0" cap="none" spc="-99900" normalizeH="0" baseline="0" noProof="0" dirty="0">
                    <a:ln>
                      <a:noFill/>
                    </a:ln>
                    <a:solidFill>
                      <a:srgbClr val="FFFFFF"/>
                    </a:solidFill>
                    <a:effectLst/>
                    <a:uLnTx/>
                    <a:uFillTx/>
                    <a:latin typeface="微软雅黑" pitchFamily="34" charset="0"/>
                    <a:ea typeface="微软雅黑" pitchFamily="34" charset="-122"/>
                    <a:cs typeface="微软雅黑" pitchFamily="34" charset="-120"/>
                  </a:rPr>
                  <a:t>&lt;m&gt;</a:t>
                </a:r>
                <a14:m>
                  <m:oMath xmlns:m="http://schemas.openxmlformats.org/officeDocument/2006/math">
                    <m:sSub>
                      <m:sSubPr>
                        <m:ctrlPr>
                          <a:rPr kumimoji="0" lang="en-US" altLang="zh-CN" sz="2000" b="0" i="1"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ctrlPr>
                      </m:sSubPr>
                      <m:e>
                        <m:r>
                          <m:rPr>
                            <m:sty m:val="p"/>
                          </m:rP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Al</m:t>
                        </m:r>
                      </m:e>
                      <m:sub>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2</m:t>
                        </m:r>
                      </m:sub>
                    </m:sSub>
                    <m:sSub>
                      <m:sSubPr>
                        <m:ctrlPr>
                          <a:rPr kumimoji="0" lang="en-US" altLang="zh-CN" sz="2000" b="0" i="1"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ctrlPr>
                      </m:sSubPr>
                      <m:e>
                        <m:r>
                          <m:rPr>
                            <m:sty m:val="p"/>
                          </m:rP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O</m:t>
                        </m:r>
                      </m:e>
                      <m:sub>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3</m:t>
                        </m:r>
                      </m:sub>
                    </m:sSub>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+6</m:t>
                    </m:r>
                    <m:sSup>
                      <m:sSupPr>
                        <m:ctrlPr>
                          <a:rPr kumimoji="0" lang="en-US" altLang="zh-CN" sz="2000" b="0" i="1"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ctrlPr>
                      </m:sSupPr>
                      <m:e>
                        <m:r>
                          <m:rPr>
                            <m:sty m:val="p"/>
                          </m:rP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H</m:t>
                        </m:r>
                      </m:e>
                      <m:sup>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m:t>
                        </m:r>
                      </m:sup>
                    </m:sSup>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 </m:t>
                    </m:r>
                    <m:m>
                      <m:mPr>
                        <m:mcs>
                          <m:mc>
                            <m:mcPr>
                              <m:count m:val="1"/>
                              <m:mcJc m:val="center"/>
                            </m:mcPr>
                          </m:mc>
                        </m:mcs>
                        <m:ctrlPr>
                          <a:rPr kumimoji="0" lang="en-US" altLang="zh-CN" sz="1800" b="0" i="1" u="none" strike="noStrike" kern="1200" cap="none" spc="0" normalizeH="0" baseline="-30000" noProof="0">
                            <a:ln>
                              <a:noFill/>
                            </a:ln>
                            <a:solidFill>
                              <a:srgbClr val="000000"/>
                            </a:solidFill>
                            <a:effectLst/>
                            <a:uLnTx/>
                            <a:uFillTx/>
                            <a:latin typeface="Cambria Math" panose="02040503050406030204" pitchFamily="18" charset="0"/>
                            <a:cs typeface="+mn-cs"/>
                          </a:rPr>
                        </m:ctrlPr>
                      </m:mPr>
                      <m:mr>
                        <m:e>
                          <m:bar>
                            <m:barPr>
                              <m:ctrlPr>
                                <a:rPr kumimoji="0" lang="en-US" altLang="zh-CN" sz="2000" b="0" i="1" u="none" strike="noStrike" kern="1200" cap="none" spc="0" normalizeH="0" baseline="-2000" noProof="0">
                                  <a:ln>
                                    <a:noFill/>
                                  </a:ln>
                                  <a:solidFill>
                                    <a:srgbClr val="000000"/>
                                  </a:solidFill>
                                  <a:effectLst/>
                                  <a:uLnTx/>
                                  <a:uFillTx/>
                                  <a:latin typeface="Cambria Math" panose="02040503050406030204" pitchFamily="18" charset="0"/>
                                  <a:cs typeface="+mn-cs"/>
                                </a:rPr>
                              </m:ctrlPr>
                            </m:barPr>
                            <m:e>
                              <m:bar>
                                <m:barPr>
                                  <m:ctrlPr>
                                    <a:rPr kumimoji="0" lang="en-US" altLang="zh-CN" sz="2000" b="0" i="1" u="none" strike="noStrike" kern="1200" cap="none" spc="0" normalizeH="0" baseline="-8000" noProof="0">
                                      <a:ln>
                                        <a:noFill/>
                                      </a:ln>
                                      <a:solidFill>
                                        <a:srgbClr val="000000"/>
                                      </a:solidFill>
                                      <a:effectLst/>
                                      <a:uLnTx/>
                                      <a:uFillTx/>
                                      <a:latin typeface="Cambria Math" panose="02040503050406030204" pitchFamily="18" charset="0"/>
                                      <a:cs typeface="+mn-cs"/>
                                    </a:rPr>
                                  </m:ctrlPr>
                                </m:barPr>
                                <m:e>
                                  <m:r>
                                    <a:rPr kumimoji="0" lang="en-US" altLang="zh-CN" sz="2000" b="0" i="0" u="none" strike="noStrike" kern="1200" cap="none" spc="0" normalizeH="0" baseline="-12000" noProof="0">
                                      <a:ln>
                                        <a:noFill/>
                                      </a:ln>
                                      <a:solidFill>
                                        <a:srgbClr val="000000"/>
                                      </a:solidFill>
                                      <a:effectLst/>
                                      <a:uLnTx/>
                                      <a:uFillTx/>
                                      <a:latin typeface="Cambria Math" panose="02040503050406030204" pitchFamily="18" charset="0"/>
                                      <a:cs typeface="+mn-cs"/>
                                    </a:rPr>
                                    <m:t>         </m:t>
                                  </m:r>
                                </m:e>
                              </m:bar>
                            </m:e>
                          </m:bar>
                        </m:e>
                      </m:mr>
                      <m:mr>
                        <m:e>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 </m:t>
                          </m:r>
                        </m:e>
                      </m:mr>
                    </m:m>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  2</m:t>
                    </m:r>
                    <m:sSup>
                      <m:sSupPr>
                        <m:ctrlPr>
                          <a:rPr kumimoji="0" lang="en-US" altLang="zh-CN" sz="2000" b="0" i="1"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ctrlPr>
                      </m:sSupPr>
                      <m:e>
                        <m:r>
                          <m:rPr>
                            <m:sty m:val="p"/>
                          </m:rP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Al</m:t>
                        </m:r>
                      </m:e>
                      <m:sup>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3+</m:t>
                        </m:r>
                      </m:sup>
                    </m:sSup>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+3</m:t>
                    </m:r>
                    <m:sSub>
                      <m:sSubPr>
                        <m:ctrlPr>
                          <a:rPr kumimoji="0" lang="en-US" altLang="zh-CN" sz="2000" b="0" i="1"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ctrlPr>
                      </m:sSubPr>
                      <m:e>
                        <m:r>
                          <m:rPr>
                            <m:sty m:val="p"/>
                          </m:rP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H</m:t>
                        </m:r>
                      </m:e>
                      <m:sub>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2</m:t>
                        </m:r>
                      </m:sub>
                    </m:sSub>
                    <m:r>
                      <m:rPr>
                        <m:sty m:val="p"/>
                      </m:rP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O</m:t>
                    </m:r>
                  </m:oMath>
                </a14:m>
                <a:r>
                  <a:rPr kumimoji="0" lang="en-US" altLang="zh-CN" sz="100" b="0" i="0" u="none" strike="noStrike" kern="0" cap="none" spc="-99900" normalizeH="0" baseline="0" noProof="0" dirty="0">
                    <a:ln>
                      <a:noFill/>
                    </a:ln>
                    <a:solidFill>
                      <a:srgbClr val="FFFFFF"/>
                    </a:solidFill>
                    <a:effectLst/>
                    <a:uLnTx/>
                    <a:uFillTx/>
                    <a:latin typeface="微软雅黑" pitchFamily="34" charset="0"/>
                    <a:ea typeface="微软雅黑" pitchFamily="34" charset="-122"/>
                    <a:cs typeface="微软雅黑" pitchFamily="34" charset="-120"/>
                  </a:rPr>
                  <a:t>&lt;/m&gt;</a:t>
                </a:r>
                <a:endParaRPr kumimoji="0" lang="en-US" altLang="zh-CN" sz="2000" b="0" i="0" u="none" strike="noStrike" kern="1200" cap="none" spc="0" normalizeH="0" baseline="0" noProof="0" dirty="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1" hangingPunct="1">
                  <a:lnSpc>
                    <a:spcPts val="3800"/>
                  </a:lnSpc>
                  <a:spcBef>
                    <a:spcPts val="0"/>
                  </a:spcBef>
                  <a:spcAft>
                    <a:spcPts val="0"/>
                  </a:spcAft>
                  <a:buClrTx/>
                  <a:buSzTx/>
                  <a:buFontTx/>
                  <a:buNone/>
                  <a:tabLst/>
                  <a:defRPr/>
                </a:pPr>
                <a:r>
                  <a:rPr kumimoji="0" lang="en-US" altLang="zh-CN" sz="2000" b="0" i="0" u="none" strike="noStrike" kern="1200" cap="none" spc="0" normalizeH="0" baseline="0" noProof="0" dirty="0">
                    <a:ln>
                      <a:noFill/>
                    </a:ln>
                    <a:solidFill>
                      <a:srgbClr val="000000"/>
                    </a:solidFill>
                    <a:effectLst/>
                    <a:uLnTx/>
                    <a:uFillTx/>
                    <a:latin typeface="微软雅黑" pitchFamily="34" charset="0"/>
                    <a:ea typeface="微软雅黑" pitchFamily="34" charset="-122"/>
                    <a:cs typeface="微软雅黑" pitchFamily="34" charset="-120"/>
                  </a:rPr>
                  <a:t>(2)与强碱反应：</a:t>
                </a:r>
                <a:r>
                  <a:rPr kumimoji="0" lang="en-US" altLang="zh-CN" sz="100" b="0" i="0" u="none" strike="noStrike" kern="0" cap="none" spc="-99900" normalizeH="0" baseline="0" noProof="0" dirty="0">
                    <a:ln>
                      <a:noFill/>
                    </a:ln>
                    <a:solidFill>
                      <a:srgbClr val="FFFFFF"/>
                    </a:solidFill>
                    <a:effectLst/>
                    <a:uLnTx/>
                    <a:uFillTx/>
                    <a:latin typeface="微软雅黑" pitchFamily="34" charset="0"/>
                    <a:ea typeface="微软雅黑" pitchFamily="34" charset="-122"/>
                    <a:cs typeface="微软雅黑" pitchFamily="34" charset="-120"/>
                  </a:rPr>
                  <a:t>&lt;m&gt;</a:t>
                </a:r>
                <a14:m>
                  <m:oMath xmlns:m="http://schemas.openxmlformats.org/officeDocument/2006/math">
                    <m:sSub>
                      <m:sSubPr>
                        <m:ctrlPr>
                          <a:rPr kumimoji="0" lang="en-US" altLang="zh-CN" sz="2000" b="0" i="1"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ctrlPr>
                      </m:sSubPr>
                      <m:e>
                        <m:r>
                          <m:rPr>
                            <m:sty m:val="p"/>
                          </m:rP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Al</m:t>
                        </m:r>
                      </m:e>
                      <m:sub>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2</m:t>
                        </m:r>
                      </m:sub>
                    </m:sSub>
                    <m:sSub>
                      <m:sSubPr>
                        <m:ctrlPr>
                          <a:rPr kumimoji="0" lang="en-US" altLang="zh-CN" sz="2000" b="0" i="1"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ctrlPr>
                      </m:sSubPr>
                      <m:e>
                        <m:r>
                          <m:rPr>
                            <m:sty m:val="p"/>
                          </m:rP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O</m:t>
                        </m:r>
                      </m:e>
                      <m:sub>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3</m:t>
                        </m:r>
                      </m:sub>
                    </m:sSub>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+2</m:t>
                    </m:r>
                    <m:sSup>
                      <m:sSupPr>
                        <m:ctrlPr>
                          <a:rPr kumimoji="0" lang="en-US" altLang="zh-CN" sz="2000" b="0" i="1"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ctrlPr>
                      </m:sSupPr>
                      <m:e>
                        <m:r>
                          <m:rPr>
                            <m:sty m:val="p"/>
                          </m:rP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OH</m:t>
                        </m:r>
                      </m:e>
                      <m:sup>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m:t>
                        </m:r>
                      </m:sup>
                    </m:sSup>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+3</m:t>
                    </m:r>
                    <m:sSub>
                      <m:sSubPr>
                        <m:ctrlPr>
                          <a:rPr kumimoji="0" lang="en-US" altLang="zh-CN" sz="2000" b="0" i="1"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ctrlPr>
                      </m:sSubPr>
                      <m:e>
                        <m:r>
                          <m:rPr>
                            <m:sty m:val="p"/>
                          </m:rP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H</m:t>
                        </m:r>
                      </m:e>
                      <m:sub>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2</m:t>
                        </m:r>
                      </m:sub>
                    </m:sSub>
                    <m:r>
                      <m:rPr>
                        <m:sty m:val="p"/>
                      </m:rP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O</m:t>
                    </m:r>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 </m:t>
                    </m:r>
                    <m:m>
                      <m:mPr>
                        <m:mcs>
                          <m:mc>
                            <m:mcPr>
                              <m:count m:val="1"/>
                              <m:mcJc m:val="center"/>
                            </m:mcPr>
                          </m:mc>
                        </m:mcs>
                        <m:ctrlPr>
                          <a:rPr kumimoji="0" lang="en-US" altLang="zh-CN" sz="1800" b="0" i="1" u="none" strike="noStrike" kern="1200" cap="none" spc="0" normalizeH="0" baseline="-30000" noProof="0">
                            <a:ln>
                              <a:noFill/>
                            </a:ln>
                            <a:solidFill>
                              <a:srgbClr val="000000"/>
                            </a:solidFill>
                            <a:effectLst/>
                            <a:uLnTx/>
                            <a:uFillTx/>
                            <a:latin typeface="Cambria Math" panose="02040503050406030204" pitchFamily="18" charset="0"/>
                            <a:cs typeface="+mn-cs"/>
                          </a:rPr>
                        </m:ctrlPr>
                      </m:mPr>
                      <m:mr>
                        <m:e>
                          <m:bar>
                            <m:barPr>
                              <m:ctrlPr>
                                <a:rPr kumimoji="0" lang="en-US" altLang="zh-CN" sz="2000" b="0" i="1" u="none" strike="noStrike" kern="1200" cap="none" spc="0" normalizeH="0" baseline="-2000" noProof="0">
                                  <a:ln>
                                    <a:noFill/>
                                  </a:ln>
                                  <a:solidFill>
                                    <a:srgbClr val="000000"/>
                                  </a:solidFill>
                                  <a:effectLst/>
                                  <a:uLnTx/>
                                  <a:uFillTx/>
                                  <a:latin typeface="Cambria Math" panose="02040503050406030204" pitchFamily="18" charset="0"/>
                                  <a:cs typeface="+mn-cs"/>
                                </a:rPr>
                              </m:ctrlPr>
                            </m:barPr>
                            <m:e>
                              <m:bar>
                                <m:barPr>
                                  <m:ctrlPr>
                                    <a:rPr kumimoji="0" lang="en-US" altLang="zh-CN" sz="2000" b="0" i="1" u="none" strike="noStrike" kern="1200" cap="none" spc="0" normalizeH="0" baseline="-8000" noProof="0">
                                      <a:ln>
                                        <a:noFill/>
                                      </a:ln>
                                      <a:solidFill>
                                        <a:srgbClr val="000000"/>
                                      </a:solidFill>
                                      <a:effectLst/>
                                      <a:uLnTx/>
                                      <a:uFillTx/>
                                      <a:latin typeface="Cambria Math" panose="02040503050406030204" pitchFamily="18" charset="0"/>
                                      <a:cs typeface="+mn-cs"/>
                                    </a:rPr>
                                  </m:ctrlPr>
                                </m:barPr>
                                <m:e>
                                  <m:r>
                                    <a:rPr kumimoji="0" lang="en-US" altLang="zh-CN" sz="2000" b="0" i="0" u="none" strike="noStrike" kern="1200" cap="none" spc="0" normalizeH="0" baseline="-12000" noProof="0">
                                      <a:ln>
                                        <a:noFill/>
                                      </a:ln>
                                      <a:solidFill>
                                        <a:srgbClr val="000000"/>
                                      </a:solidFill>
                                      <a:effectLst/>
                                      <a:uLnTx/>
                                      <a:uFillTx/>
                                      <a:latin typeface="Cambria Math" panose="02040503050406030204" pitchFamily="18" charset="0"/>
                                      <a:cs typeface="+mn-cs"/>
                                    </a:rPr>
                                    <m:t>         </m:t>
                                  </m:r>
                                </m:e>
                              </m:bar>
                            </m:e>
                          </m:bar>
                        </m:e>
                      </m:mr>
                      <m:mr>
                        <m:e>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 </m:t>
                          </m:r>
                        </m:e>
                      </m:mr>
                    </m:m>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  2[</m:t>
                    </m:r>
                    <m:r>
                      <m:rPr>
                        <m:sty m:val="p"/>
                      </m:rP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Al</m:t>
                    </m:r>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m:t>
                    </m:r>
                    <m:r>
                      <m:rPr>
                        <m:sty m:val="p"/>
                      </m:rP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OH</m:t>
                    </m:r>
                    <m:sSub>
                      <m:sSubPr>
                        <m:ctrlPr>
                          <a:rPr kumimoji="0" lang="en-US" altLang="zh-CN" sz="2000" b="0" i="1"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ctrlPr>
                      </m:sSubPr>
                      <m:e>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m:t>
                        </m:r>
                      </m:e>
                      <m:sub>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4</m:t>
                        </m:r>
                      </m:sub>
                    </m:sSub>
                    <m:sSup>
                      <m:sSupPr>
                        <m:ctrlPr>
                          <a:rPr kumimoji="0" lang="en-US" altLang="zh-CN" sz="2000" b="0" i="1"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ctrlPr>
                      </m:sSupPr>
                      <m:e>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m:t>
                        </m:r>
                      </m:e>
                      <m:sup>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m:t>
                        </m:r>
                      </m:sup>
                    </m:sSup>
                  </m:oMath>
                </a14:m>
                <a:r>
                  <a:rPr kumimoji="0" lang="en-US" altLang="zh-CN" sz="100" b="0" i="0" u="none" strike="noStrike" kern="0" cap="none" spc="-99900" normalizeH="0" baseline="0" noProof="0" dirty="0">
                    <a:ln>
                      <a:noFill/>
                    </a:ln>
                    <a:solidFill>
                      <a:srgbClr val="FFFFFF"/>
                    </a:solidFill>
                    <a:effectLst/>
                    <a:uLnTx/>
                    <a:uFillTx/>
                    <a:latin typeface="微软雅黑" pitchFamily="34" charset="0"/>
                    <a:ea typeface="微软雅黑" pitchFamily="34" charset="-122"/>
                    <a:cs typeface="微软雅黑" pitchFamily="34" charset="-120"/>
                  </a:rPr>
                  <a:t>&lt;/</a:t>
                </a:r>
                <a:r>
                  <a:rPr kumimoji="0" lang="en-US" altLang="zh-CN" sz="100" b="0" i="0" u="none" strike="noStrike" kern="0" cap="none" spc="-99900" normalizeH="0" baseline="0" noProof="0">
                    <a:ln>
                      <a:noFill/>
                    </a:ln>
                    <a:solidFill>
                      <a:srgbClr val="FFFFFF"/>
                    </a:solidFill>
                    <a:effectLst/>
                    <a:uLnTx/>
                    <a:uFillTx/>
                    <a:latin typeface="微软雅黑" pitchFamily="34" charset="0"/>
                    <a:ea typeface="微软雅黑" pitchFamily="34" charset="-122"/>
                    <a:cs typeface="微软雅黑" pitchFamily="34" charset="-120"/>
                  </a:rPr>
                  <a:t>m&gt;</a:t>
                </a:r>
                <a:endParaRPr lang="en-US" altLang="zh-CN" sz="2000" dirty="0"/>
              </a:p>
            </p:txBody>
          </p:sp>
        </mc:Choice>
        <mc:Fallback xmlns="">
          <p:sp>
            <p:nvSpPr>
              <p:cNvPr id="2" name="P_6#b1fada985?sp=1&amp;pid=acd725254&amp;color=0,0,0&amp;vtp=1&amp;bt=1&amp;bbb=1"/>
              <p:cNvSpPr>
                <a:spLocks noRot="1" noChangeAspect="1" noMove="1" noResize="1" noEditPoints="1" noAdjustHandles="1" noChangeArrowheads="1" noChangeShapeType="1" noTextEdit="1"/>
              </p:cNvSpPr>
              <p:nvPr/>
            </p:nvSpPr>
            <p:spPr>
              <a:xfrm>
                <a:off x="722376" y="972000"/>
                <a:ext cx="10753344" cy="2305241"/>
              </a:xfrm>
              <a:prstGeom prst="rect">
                <a:avLst/>
              </a:prstGeom>
              <a:blipFill>
                <a:blip r:embed="rId3"/>
                <a:stretch>
                  <a:fillRect l="-1474" r="-2268" b="-6069"/>
                </a:stretch>
              </a:blipFill>
              <a:ln/>
            </p:spPr>
            <p:txBody>
              <a:bodyPr/>
              <a:lstStyle/>
              <a:p>
                <a:r>
                  <a:rPr lang="zh-CN" altLang="en-US">
                    <a:noFill/>
                  </a:rPr>
                  <a:t> </a:t>
                </a:r>
              </a:p>
            </p:txBody>
          </p:sp>
        </mc:Fallback>
      </mc:AlternateContent>
    </p:spTree>
  </p:cSld>
  <p:clrMapOvr>
    <a:masterClrMapping/>
  </p:clrMapOvr>
  <p:transition>
    <p:fade/>
  </p:transition>
</p:sld>
</file>

<file path=ppt/slides/slide70.xml><?xml version="1.0" encoding="utf-8"?>
<p:sld xmlns:a="http://schemas.openxmlformats.org/drawingml/2006/main" xmlns:r="http://schemas.openxmlformats.org/officeDocument/2006/relationships" xmlns:p="http://schemas.openxmlformats.org/presentationml/2006/main">
  <p:cSld name="Slide 58&amp;si=58">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O_6_BD.85_1#96b621404?sp=1&amp;vopoq=1&amp;pid=7a68b43e1&amp;color=0,0,0&amp;vtp=1&amp;bt=1&amp;bbb=1&amp;hb=1"/>
              <p:cNvSpPr/>
              <p:nvPr/>
            </p:nvSpPr>
            <p:spPr>
              <a:xfrm>
                <a:off x="722376" y="972000"/>
                <a:ext cx="10753344" cy="13134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14.</a:t>
                </a:r>
                <a:r>
                  <a:rPr lang="en-US" altLang="zh-CN" sz="2000" b="0" i="0" dirty="0">
                    <a:solidFill>
                      <a:srgbClr val="000000"/>
                    </a:solidFill>
                    <a:latin typeface="仿宋" pitchFamily="34" charset="0"/>
                    <a:ea typeface="仿宋" pitchFamily="34" charset="-122"/>
                    <a:cs typeface="仿宋" pitchFamily="34" charset="-120"/>
                  </a:rPr>
                  <a:t>[安徽安庆一中2024高一检测]</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在初中化学“金属的性质”中有如下实验</a:t>
                </a:r>
                <a:r>
                  <a:rPr lang="en-US" altLang="zh-CN" sz="2000" b="0" i="0">
                    <a:solidFill>
                      <a:srgbClr val="000000"/>
                    </a:solidFill>
                    <a:latin typeface="微软雅黑" pitchFamily="34" charset="0"/>
                    <a:ea typeface="微软雅黑" pitchFamily="34" charset="-122"/>
                    <a:cs typeface="微软雅黑" pitchFamily="34" charset="-120"/>
                  </a:rPr>
                  <a:t>：将无锈铁钉没入</a:t>
                </a:r>
              </a:p>
              <a:p>
                <a:pPr latinLnBrk="1">
                  <a:lnSpc>
                    <a:spcPts val="3600"/>
                  </a:lnSpc>
                </a:pPr>
                <a14:m>
                  <m:oMath xmlns:m="http://schemas.openxmlformats.org/officeDocument/2006/math">
                    <m:sSub>
                      <m:sSubPr>
                        <m:ctrlPr>
                          <a:rPr lang="en-US" altLang="zh-CN" sz="2000" b="0" i="1" dirty="0" smtClean="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CuSO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4</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溶液，观察到铁钉表面出现红色物质。研究性学习小组对其展开了进一步探究。</a:t>
                </a:r>
                <a:endParaRPr lang="en-US" altLang="zh-CN" sz="2000" dirty="0">
                  <a:solidFill>
                    <a:srgbClr val="000000"/>
                  </a:solidFill>
                </a:endParaRP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提出问题】</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Al</m:t>
                    </m:r>
                  </m:oMath>
                </a14:m>
                <a:r>
                  <a:rPr lang="en-US" altLang="zh-CN" sz="2000" b="0" i="0" dirty="0">
                    <a:solidFill>
                      <a:srgbClr val="000000"/>
                    </a:solidFill>
                    <a:latin typeface="微软雅黑" pitchFamily="34" charset="0"/>
                    <a:ea typeface="微软雅黑" pitchFamily="34" charset="-122"/>
                    <a:cs typeface="微软雅黑" pitchFamily="34" charset="-120"/>
                  </a:rPr>
                  <a:t>和</a:t>
                </a:r>
                <a14:m>
                  <m:oMath xmlns:m="http://schemas.openxmlformats.org/officeDocument/2006/math">
                    <m:sSub>
                      <m:sSubPr>
                        <m:ctrlPr>
                          <a:rPr lang="en-US" altLang="zh-CN" sz="2000" b="0" i="1" dirty="0" smtClean="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CuSO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4</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溶液也能发生化学反应吗？</a:t>
                </a:r>
                <a:endParaRPr lang="en-US" altLang="zh-CN" sz="2000" dirty="0">
                  <a:solidFill>
                    <a:srgbClr val="000000"/>
                  </a:solidFill>
                </a:endParaRPr>
              </a:p>
            </p:txBody>
          </p:sp>
        </mc:Choice>
        <mc:Fallback xmlns="">
          <p:sp>
            <p:nvSpPr>
              <p:cNvPr id="2" name="QO_6_BD.85_1#96b621404?sp=1&amp;vopoq=1&amp;pid=7a68b43e1&amp;color=0,0,0&amp;vtp=1&amp;bt=1&amp;bbb=1&amp;hb=1"/>
              <p:cNvSpPr>
                <a:spLocks noRot="1" noChangeAspect="1" noMove="1" noResize="1" noEditPoints="1" noAdjustHandles="1" noChangeArrowheads="1" noChangeShapeType="1" noTextEdit="1"/>
              </p:cNvSpPr>
              <p:nvPr/>
            </p:nvSpPr>
            <p:spPr>
              <a:xfrm>
                <a:off x="722376" y="972000"/>
                <a:ext cx="10753344" cy="1313434"/>
              </a:xfrm>
              <a:prstGeom prst="rect">
                <a:avLst/>
              </a:prstGeom>
              <a:blipFill>
                <a:blip r:embed="rId3"/>
                <a:stretch>
                  <a:fillRect l="-1474" b="-11574"/>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3" name="QB_7_BD.86_1#6c2bdcbb7?vopoq=1&amp;pid=96b621404&amp;color=0,0,0&amp;vtp=1&amp;bbb=1"/>
              <p:cNvSpPr/>
              <p:nvPr/>
            </p:nvSpPr>
            <p:spPr>
              <a:xfrm>
                <a:off x="722376" y="2333948"/>
                <a:ext cx="10753344" cy="385953"/>
              </a:xfrm>
              <a:prstGeom prst="rect">
                <a:avLst/>
              </a:prstGeom>
              <a:noFill/>
              <a:ln/>
            </p:spPr>
            <p:txBody>
              <a:bodyPr wrap="none" lIns="0" tIns="0" rIns="0" bIns="0" rtlCol="0" anchor="t"/>
              <a:lstStyle/>
              <a:p>
                <a:pPr algn="l" latinLnBrk="1">
                  <a:lnSpc>
                    <a:spcPts val="3400"/>
                  </a:lnSpc>
                </a:pPr>
                <a:r>
                  <a:rPr lang="en-US" altLang="zh-CN" sz="2000" b="0" i="0" dirty="0">
                    <a:solidFill>
                      <a:srgbClr val="000000"/>
                    </a:solidFill>
                    <a:latin typeface="微软雅黑" pitchFamily="34" charset="0"/>
                    <a:ea typeface="微软雅黑" pitchFamily="34" charset="-122"/>
                    <a:cs typeface="微软雅黑" pitchFamily="34" charset="-120"/>
                  </a:rPr>
                  <a:t>(1)预测</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Al</m:t>
                    </m:r>
                  </m:oMath>
                </a14:m>
                <a:r>
                  <a:rPr lang="en-US" altLang="zh-CN" sz="2000" b="0" i="0" dirty="0">
                    <a:solidFill>
                      <a:srgbClr val="000000"/>
                    </a:solidFill>
                    <a:latin typeface="微软雅黑" pitchFamily="34" charset="0"/>
                    <a:ea typeface="微软雅黑" pitchFamily="34" charset="-122"/>
                    <a:cs typeface="微软雅黑" pitchFamily="34" charset="-120"/>
                  </a:rPr>
                  <a:t>能和</a:t>
                </a:r>
                <a14:m>
                  <m:oMath xmlns:m="http://schemas.openxmlformats.org/officeDocument/2006/math">
                    <m:sSub>
                      <m:sSubPr>
                        <m:ctrlPr>
                          <a:rPr lang="en-US" altLang="zh-CN" sz="2000" b="0" i="1" dirty="0" smtClean="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CuSO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4</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溶液反应</a:t>
                </a:r>
                <a:r>
                  <a:rPr lang="en-US" altLang="zh-CN" sz="2000" b="0" i="0">
                    <a:solidFill>
                      <a:srgbClr val="000000"/>
                    </a:solidFill>
                    <a:latin typeface="微软雅黑" pitchFamily="34" charset="0"/>
                    <a:ea typeface="微软雅黑" pitchFamily="34" charset="-122"/>
                    <a:cs typeface="微软雅黑" pitchFamily="34" charset="-120"/>
                  </a:rPr>
                  <a:t>，理由是</a:t>
                </a:r>
                <a:r>
                  <a:rPr lang="en-US" altLang="zh-CN" sz="2000" i="0">
                    <a:solidFill>
                      <a:srgbClr val="000000"/>
                    </a:solidFill>
                    <a:latin typeface="SimSun" pitchFamily="34" charset="0"/>
                    <a:ea typeface="SimSun" pitchFamily="34" charset="-122"/>
                    <a:cs typeface="SimSun" pitchFamily="34" charset="-120"/>
                  </a:rPr>
                  <a:t>____________</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solidFill>
                    <a:srgbClr val="000000"/>
                  </a:solidFill>
                </a:endParaRPr>
              </a:p>
            </p:txBody>
          </p:sp>
        </mc:Choice>
        <mc:Fallback xmlns="">
          <p:sp>
            <p:nvSpPr>
              <p:cNvPr id="3" name="QB_7_BD.86_1#6c2bdcbb7?vopoq=1&amp;pid=96b621404&amp;color=0,0,0&amp;vtp=1&amp;bbb=1"/>
              <p:cNvSpPr>
                <a:spLocks noRot="1" noChangeAspect="1" noMove="1" noResize="1" noEditPoints="1" noAdjustHandles="1" noChangeArrowheads="1" noChangeShapeType="1" noTextEdit="1"/>
              </p:cNvSpPr>
              <p:nvPr/>
            </p:nvSpPr>
            <p:spPr>
              <a:xfrm>
                <a:off x="722376" y="2333948"/>
                <a:ext cx="10753344" cy="385953"/>
              </a:xfrm>
              <a:prstGeom prst="rect">
                <a:avLst/>
              </a:prstGeom>
              <a:blipFill>
                <a:blip r:embed="rId4"/>
                <a:stretch>
                  <a:fillRect l="-1474" t="-4762" b="-39683"/>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4" name="QB_7_AN.87_1#6c2bdcbb7.blank?vopoq=1&amp;pid=96b621404&amp;color=0,0,0&amp;vpa=28&amp;vtp=1&amp;bbb=1"/>
              <p:cNvSpPr/>
              <p:nvPr/>
            </p:nvSpPr>
            <p:spPr>
              <a:xfrm>
                <a:off x="4992180" y="2371159"/>
                <a:ext cx="1506538" cy="303784"/>
              </a:xfrm>
              <a:prstGeom prst="rect">
                <a:avLst/>
              </a:prstGeom>
              <a:noFill/>
              <a:ln/>
            </p:spPr>
            <p:txBody>
              <a:bodyPr wrap="none" lIns="0" tIns="0" rIns="0" bIns="0" rtlCol="0" anchor="t"/>
              <a:lstStyle/>
              <a:p>
                <a:pPr algn="ctr" latinLnBrk="1">
                  <a:lnSpc>
                    <a:spcPts val="2500"/>
                  </a:lnSpc>
                </a:pPr>
                <a14:m>
                  <m:oMath xmlns:m="http://schemas.openxmlformats.org/officeDocument/2006/math">
                    <m:r>
                      <a:rPr lang="en-US" altLang="zh-CN" sz="2000" b="1" i="0" dirty="0" smtClean="0">
                        <a:solidFill>
                          <a:srgbClr val="00B050"/>
                        </a:solidFill>
                        <a:latin typeface="Cambria Math" panose="02040503050406030204" pitchFamily="18" charset="0"/>
                        <a:ea typeface="微软雅黑" pitchFamily="34" charset="-122"/>
                        <a:cs typeface="微软雅黑" pitchFamily="34" charset="-120"/>
                      </a:rPr>
                      <m:t>𝐀𝐥</m:t>
                    </m:r>
                  </m:oMath>
                </a14:m>
                <a:r>
                  <a:rPr lang="en-US" altLang="zh-CN" sz="2000" b="1" i="0" dirty="0">
                    <a:solidFill>
                      <a:srgbClr val="00B050"/>
                    </a:solidFill>
                    <a:latin typeface="微软雅黑" pitchFamily="34" charset="0"/>
                    <a:ea typeface="微软雅黑" pitchFamily="34" charset="-122"/>
                    <a:cs typeface="微软雅黑" pitchFamily="34" charset="-120"/>
                  </a:rPr>
                  <a:t>比</a:t>
                </a:r>
                <a14:m>
                  <m:oMath xmlns:m="http://schemas.openxmlformats.org/officeDocument/2006/math">
                    <m:r>
                      <a:rPr lang="en-US" altLang="zh-CN" sz="2000" b="1" i="0" dirty="0" smtClean="0">
                        <a:solidFill>
                          <a:srgbClr val="00B050"/>
                        </a:solidFill>
                        <a:latin typeface="Cambria Math" panose="02040503050406030204" pitchFamily="18" charset="0"/>
                        <a:ea typeface="微软雅黑" pitchFamily="34" charset="-122"/>
                        <a:cs typeface="微软雅黑" pitchFamily="34" charset="-120"/>
                      </a:rPr>
                      <m:t>𝐂𝐮</m:t>
                    </m:r>
                  </m:oMath>
                </a14:m>
                <a:r>
                  <a:rPr lang="en-US" altLang="zh-CN" sz="2000" b="1" i="0" dirty="0">
                    <a:solidFill>
                      <a:srgbClr val="00B050"/>
                    </a:solidFill>
                    <a:latin typeface="微软雅黑" pitchFamily="34" charset="0"/>
                    <a:ea typeface="微软雅黑" pitchFamily="34" charset="-122"/>
                    <a:cs typeface="微软雅黑" pitchFamily="34" charset="-120"/>
                  </a:rPr>
                  <a:t>活泼</a:t>
                </a:r>
                <a:endParaRPr lang="en-US" altLang="zh-CN" sz="100" dirty="0">
                  <a:solidFill>
                    <a:srgbClr val="00B050"/>
                  </a:solidFill>
                </a:endParaRPr>
              </a:p>
            </p:txBody>
          </p:sp>
        </mc:Choice>
        <mc:Fallback xmlns="">
          <p:sp>
            <p:nvSpPr>
              <p:cNvPr id="4" name="QB_7_AN.87_1#6c2bdcbb7.blank?vopoq=1&amp;pid=96b621404&amp;color=0,0,0&amp;vpa=28&amp;vtp=1&amp;bbb=1"/>
              <p:cNvSpPr>
                <a:spLocks noRot="1" noChangeAspect="1" noMove="1" noResize="1" noEditPoints="1" noAdjustHandles="1" noChangeArrowheads="1" noChangeShapeType="1" noTextEdit="1"/>
              </p:cNvSpPr>
              <p:nvPr/>
            </p:nvSpPr>
            <p:spPr>
              <a:xfrm>
                <a:off x="4992180" y="2371159"/>
                <a:ext cx="1506538" cy="303784"/>
              </a:xfrm>
              <a:prstGeom prst="rect">
                <a:avLst/>
              </a:prstGeom>
              <a:blipFill>
                <a:blip r:embed="rId5"/>
                <a:stretch>
                  <a:fillRect l="-810" t="-28000" r="-4049" b="-48000"/>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5" name="QB_7_AS.88_1#6c2bdcbb7?vopoq=1&amp;pid=96b621404&amp;color=0,0,0&amp;vtp=1&amp;bbb=1&amp;hb=1"/>
              <p:cNvSpPr/>
              <p:nvPr/>
            </p:nvSpPr>
            <p:spPr>
              <a:xfrm>
                <a:off x="722376" y="2725489"/>
                <a:ext cx="10753344" cy="907034"/>
              </a:xfrm>
              <a:prstGeom prst="rect">
                <a:avLst/>
              </a:prstGeom>
              <a:noFill/>
              <a:ln/>
            </p:spPr>
            <p:txBody>
              <a:bodyPr wrap="none" lIns="0" tIns="0" rIns="0" bIns="0" rtlCol="0" anchor="t"/>
              <a:lstStyle/>
              <a:p>
                <a:pPr algn="l" latinLnBrk="1">
                  <a:lnSpc>
                    <a:spcPts val="40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Al</m:t>
                    </m:r>
                  </m:oMath>
                </a14:m>
                <a:r>
                  <a:rPr lang="en-US" altLang="zh-CN" sz="2000" b="0" i="0" dirty="0">
                    <a:solidFill>
                      <a:srgbClr val="000000"/>
                    </a:solidFill>
                    <a:latin typeface="微软雅黑" pitchFamily="34" charset="0"/>
                    <a:ea typeface="微软雅黑" pitchFamily="34" charset="-122"/>
                    <a:cs typeface="微软雅黑" pitchFamily="34" charset="-120"/>
                  </a:rPr>
                  <a:t>的金属活动性强于</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Fe</m:t>
                    </m:r>
                  </m:oMath>
                </a14:m>
                <a:r>
                  <a:rPr lang="en-US" altLang="zh-CN" sz="2000" b="0" i="0" dirty="0">
                    <a:solidFill>
                      <a:srgbClr val="000000"/>
                    </a:solidFill>
                    <a:latin typeface="微软雅黑" pitchFamily="34" charset="0"/>
                    <a:ea typeface="微软雅黑" pitchFamily="34" charset="-122"/>
                    <a:cs typeface="微软雅黑" pitchFamily="34" charset="-120"/>
                  </a:rPr>
                  <a:t>和</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Cu</m:t>
                    </m:r>
                  </m:oMath>
                </a14:m>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Fe</m:t>
                    </m:r>
                  </m:oMath>
                </a14:m>
                <a:r>
                  <a:rPr lang="en-US" altLang="zh-CN" sz="2000" b="0" i="0" dirty="0">
                    <a:solidFill>
                      <a:srgbClr val="000000"/>
                    </a:solidFill>
                    <a:latin typeface="微软雅黑" pitchFamily="34" charset="0"/>
                    <a:ea typeface="微软雅黑" pitchFamily="34" charset="-122"/>
                    <a:cs typeface="微软雅黑" pitchFamily="34" charset="-120"/>
                  </a:rPr>
                  <a:t>能与</a:t>
                </a:r>
                <a14:m>
                  <m:oMath xmlns:m="http://schemas.openxmlformats.org/officeDocument/2006/math">
                    <m:sSub>
                      <m:sSubPr>
                        <m:ctrlPr>
                          <a:rPr lang="en-US" altLang="zh-CN" sz="2000" b="0" i="1" dirty="0" smtClean="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CuSO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4</m:t>
                        </m:r>
                      </m:sub>
                    </m:sSub>
                  </m:oMath>
                </a14:m>
                <a:r>
                  <a:rPr lang="en-US" altLang="zh-CN" sz="2000" b="0" i="0" dirty="0">
                    <a:solidFill>
                      <a:srgbClr val="000000"/>
                    </a:solidFill>
                    <a:latin typeface="微软雅黑" pitchFamily="34" charset="0"/>
                    <a:ea typeface="微软雅黑" pitchFamily="34" charset="-122"/>
                    <a:cs typeface="微软雅黑" pitchFamily="34" charset="-120"/>
                  </a:rPr>
                  <a:t>溶液反应生成</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Cu</m:t>
                    </m:r>
                  </m:oMath>
                </a14:m>
                <a:r>
                  <a:rPr lang="en-US" altLang="zh-CN" sz="2000" b="0" i="0" dirty="0">
                    <a:solidFill>
                      <a:srgbClr val="000000"/>
                    </a:solidFill>
                    <a:latin typeface="微软雅黑" pitchFamily="34" charset="0"/>
                    <a:ea typeface="微软雅黑" pitchFamily="34" charset="-122"/>
                    <a:cs typeface="微软雅黑" pitchFamily="34" charset="-120"/>
                  </a:rPr>
                  <a:t>，则</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Al</m:t>
                    </m:r>
                  </m:oMath>
                </a14:m>
                <a:r>
                  <a:rPr lang="en-US" altLang="zh-CN" sz="2000" b="0" i="0" dirty="0">
                    <a:solidFill>
                      <a:srgbClr val="000000"/>
                    </a:solidFill>
                    <a:latin typeface="微软雅黑" pitchFamily="34" charset="0"/>
                    <a:ea typeface="微软雅黑" pitchFamily="34" charset="-122"/>
                    <a:cs typeface="微软雅黑" pitchFamily="34" charset="-120"/>
                  </a:rPr>
                  <a:t>也能与</a:t>
                </a:r>
                <a14:m>
                  <m:oMath xmlns:m="http://schemas.openxmlformats.org/officeDocument/2006/math">
                    <m:sSub>
                      <m:sSubPr>
                        <m:ctrlPr>
                          <a:rPr lang="en-US" altLang="zh-CN" sz="2000" b="0" i="1" dirty="0" smtClean="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CuSO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4</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溶液反应</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生成</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Cu</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200" dirty="0">
                  <a:solidFill>
                    <a:srgbClr val="000000"/>
                  </a:solidFill>
                </a:endParaRPr>
              </a:p>
            </p:txBody>
          </p:sp>
        </mc:Choice>
        <mc:Fallback xmlns="">
          <p:sp>
            <p:nvSpPr>
              <p:cNvPr id="5" name="QB_7_AS.88_1#6c2bdcbb7?vopoq=1&amp;pid=96b621404&amp;color=0,0,0&amp;vtp=1&amp;bbb=1&amp;hb=1"/>
              <p:cNvSpPr>
                <a:spLocks noRot="1" noChangeAspect="1" noMove="1" noResize="1" noEditPoints="1" noAdjustHandles="1" noChangeArrowheads="1" noChangeShapeType="1" noTextEdit="1"/>
              </p:cNvSpPr>
              <p:nvPr/>
            </p:nvSpPr>
            <p:spPr>
              <a:xfrm>
                <a:off x="722376" y="2725489"/>
                <a:ext cx="10753344" cy="907034"/>
              </a:xfrm>
              <a:prstGeom prst="rect">
                <a:avLst/>
              </a:prstGeom>
              <a:blipFill>
                <a:blip r:embed="rId6"/>
                <a:stretch>
                  <a:fillRect l="-1587" b="-16779"/>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5">
                                            <p:txEl>
                                              <p:pRg st="1" end="1"/>
                                            </p:txEl>
                                          </p:spTgt>
                                        </p:tgtEl>
                                        <p:attrNameLst>
                                          <p:attrName>style.visibility</p:attrName>
                                        </p:attrNameLst>
                                      </p:cBhvr>
                                      <p:to>
                                        <p:strVal val="visible"/>
                                      </p:to>
                                    </p:set>
                                    <p:animEffect transition="in" filter="fade">
                                      <p:cBhvr>
                                        <p:cTn id="21" dur="500"/>
                                        <p:tgtEl>
                                          <p:spTgt spid="5">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5" grpId="0" build="p" animBg="1"/>
    </p:bldLst>
  </p:timing>
</p:sld>
</file>

<file path=ppt/slides/slide71.xml><?xml version="1.0" encoding="utf-8"?>
<p:sld xmlns:a="http://schemas.openxmlformats.org/drawingml/2006/main" xmlns:r="http://schemas.openxmlformats.org/officeDocument/2006/relationships" xmlns:p="http://schemas.openxmlformats.org/presentationml/2006/main">
  <p:cSld name="Slide 59&amp;si=59">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P_7_BD#6d582af3d?pid=96b621404&amp;color=0,0,0&amp;vtp=1&amp;bt=1&amp;bbb=1"/>
              <p:cNvSpPr/>
              <p:nvPr/>
            </p:nvSpPr>
            <p:spPr>
              <a:xfrm>
                <a:off x="722376" y="972000"/>
                <a:ext cx="10753344" cy="399034"/>
              </a:xfrm>
              <a:prstGeom prst="rect">
                <a:avLst/>
              </a:prstGeom>
              <a:noFill/>
              <a:ln/>
            </p:spPr>
            <p:txBody>
              <a:bodyPr wrap="none" lIns="0" tIns="0" rIns="0" bIns="0" rtlCol="0" anchor="t"/>
              <a:lstStyle/>
              <a:p>
                <a:pPr algn="l" latinLnBrk="1">
                  <a:lnSpc>
                    <a:spcPts val="3500"/>
                  </a:lnSpc>
                </a:pPr>
                <a:r>
                  <a:rPr lang="en-US" altLang="zh-CN" sz="2000" b="0" i="0" dirty="0">
                    <a:solidFill>
                      <a:srgbClr val="000000"/>
                    </a:solidFill>
                    <a:latin typeface="微软雅黑" pitchFamily="34" charset="0"/>
                    <a:ea typeface="微软雅黑" pitchFamily="34" charset="-122"/>
                    <a:cs typeface="微软雅黑" pitchFamily="34" charset="-120"/>
                  </a:rPr>
                  <a:t>【进行实验】将一端缠绕的铝丝浸入</a:t>
                </a:r>
                <a14:m>
                  <m:oMath xmlns:m="http://schemas.openxmlformats.org/officeDocument/2006/math">
                    <m:sSub>
                      <m:sSubPr>
                        <m:ctrlPr>
                          <a:rPr lang="en-US" altLang="zh-CN" sz="2000" b="0" i="1" dirty="0" smtClean="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CuSO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4</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溶液(如图)，观察现象。</a:t>
                </a:r>
                <a:endParaRPr lang="en-US" altLang="zh-CN" sz="2000" dirty="0">
                  <a:solidFill>
                    <a:srgbClr val="000000"/>
                  </a:solidFill>
                </a:endParaRPr>
              </a:p>
            </p:txBody>
          </p:sp>
        </mc:Choice>
        <mc:Fallback xmlns="">
          <p:sp>
            <p:nvSpPr>
              <p:cNvPr id="2" name="P_7_BD#6d582af3d?pid=96b621404&amp;color=0,0,0&amp;vtp=1&amp;bt=1&amp;bbb=1"/>
              <p:cNvSpPr>
                <a:spLocks noRot="1" noChangeAspect="1" noMove="1" noResize="1" noEditPoints="1" noAdjustHandles="1" noChangeArrowheads="1" noChangeShapeType="1" noTextEdit="1"/>
              </p:cNvSpPr>
              <p:nvPr/>
            </p:nvSpPr>
            <p:spPr>
              <a:xfrm>
                <a:off x="722376" y="972000"/>
                <a:ext cx="10753344" cy="399034"/>
              </a:xfrm>
              <a:prstGeom prst="rect">
                <a:avLst/>
              </a:prstGeom>
              <a:blipFill>
                <a:blip r:embed="rId3"/>
                <a:stretch>
                  <a:fillRect l="-1474" b="-37879"/>
                </a:stretch>
              </a:blipFill>
              <a:ln/>
            </p:spPr>
            <p:txBody>
              <a:bodyPr/>
              <a:lstStyle/>
              <a:p>
                <a:r>
                  <a:rPr lang="zh-CN" altLang="en-US">
                    <a:noFill/>
                  </a:rPr>
                  <a:t> </a:t>
                </a:r>
              </a:p>
            </p:txBody>
          </p:sp>
        </mc:Fallback>
      </mc:AlternateContent>
      <p:pic>
        <p:nvPicPr>
          <p:cNvPr id="3" name="P_7_BD#6d582af3d?pid=96b621404&amp;color=0,0,0&amp;tib=255,255,255&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5468112" y="1499939"/>
            <a:ext cx="1252728" cy="1115568"/>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4" name="QB_7_BD.89_1#ee1212db9?vopoq=1&amp;pid=96b621404&amp;color=0,0,0&amp;vtp=1&amp;bbb=1"/>
          <p:cNvSpPr/>
          <p:nvPr/>
        </p:nvSpPr>
        <p:spPr>
          <a:xfrm>
            <a:off x="722376" y="2744539"/>
            <a:ext cx="10753344" cy="385953"/>
          </a:xfrm>
          <a:prstGeom prst="rect">
            <a:avLst/>
          </a:prstGeom>
          <a:noFill/>
          <a:ln/>
        </p:spPr>
        <p:txBody>
          <a:bodyPr wrap="none" lIns="0" tIns="0" rIns="0" bIns="0" rtlCol="0" anchor="t"/>
          <a:lstStyle/>
          <a:p>
            <a:pPr algn="l" latinLnBrk="1">
              <a:lnSpc>
                <a:spcPts val="3400"/>
              </a:lnSpc>
            </a:pPr>
            <a:r>
              <a:rPr lang="en-US" altLang="zh-CN" sz="2000" b="0" i="0" dirty="0">
                <a:solidFill>
                  <a:srgbClr val="000000"/>
                </a:solidFill>
                <a:latin typeface="微软雅黑" pitchFamily="34" charset="0"/>
                <a:ea typeface="微软雅黑" pitchFamily="34" charset="-122"/>
                <a:cs typeface="微软雅黑" pitchFamily="34" charset="-120"/>
              </a:rPr>
              <a:t>(2)铝丝表面未出现红色物质</a:t>
            </a:r>
            <a:r>
              <a:rPr lang="en-US" altLang="zh-CN" sz="2000" b="0" i="0">
                <a:solidFill>
                  <a:srgbClr val="000000"/>
                </a:solidFill>
                <a:latin typeface="微软雅黑" pitchFamily="34" charset="0"/>
                <a:ea typeface="微软雅黑" pitchFamily="34" charset="-122"/>
                <a:cs typeface="微软雅黑" pitchFamily="34" charset="-120"/>
              </a:rPr>
              <a:t>，原因是</a:t>
            </a:r>
            <a:r>
              <a:rPr lang="en-US" altLang="zh-CN" sz="2000" i="0">
                <a:solidFill>
                  <a:srgbClr val="000000"/>
                </a:solidFill>
                <a:latin typeface="SimSun" pitchFamily="34" charset="0"/>
                <a:ea typeface="SimSun" pitchFamily="34" charset="-122"/>
                <a:cs typeface="SimSun" pitchFamily="34" charset="-120"/>
              </a:rPr>
              <a:t>_____________________</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用化学方程式解释)。</a:t>
            </a:r>
            <a:endParaRPr lang="en-US" altLang="zh-CN" sz="2000" dirty="0">
              <a:solidFill>
                <a:srgbClr val="000000"/>
              </a:solidFill>
            </a:endParaRPr>
          </a:p>
        </p:txBody>
      </p:sp>
      <mc:AlternateContent xmlns:mc="http://schemas.openxmlformats.org/markup-compatibility/2006" xmlns:a14="http://schemas.microsoft.com/office/drawing/2010/main">
        <mc:Choice Requires="a14">
          <p:sp>
            <p:nvSpPr>
              <p:cNvPr id="5" name="QB_7_AN.90_1#ee1212db9.blank?vopoq=1&amp;pid=96b621404&amp;color=0,0,0&amp;vpa=29&amp;vtp=1&amp;bbb=1&amp;rh=26.38504"/>
              <p:cNvSpPr/>
              <p:nvPr/>
            </p:nvSpPr>
            <p:spPr>
              <a:xfrm>
                <a:off x="4873689" y="2744475"/>
                <a:ext cx="2624201" cy="333566"/>
              </a:xfrm>
              <a:prstGeom prst="rect">
                <a:avLst/>
              </a:prstGeom>
              <a:noFill/>
              <a:ln/>
            </p:spPr>
            <p:txBody>
              <a:bodyPr wrap="none" lIns="0" tIns="0" rIns="0" bIns="0" rtlCol="0" anchor="t"/>
              <a:lstStyle/>
              <a:p>
                <a:pPr algn="ctr" latinLnBrk="1">
                  <a:lnSpc>
                    <a:spcPts val="2700"/>
                  </a:lnSpc>
                </a:pPr>
                <a14:m>
                  <m:oMath xmlns:m="http://schemas.openxmlformats.org/officeDocument/2006/math">
                    <m:r>
                      <a:rPr lang="en-US" altLang="zh-CN" sz="2000" b="1" i="0" dirty="0" smtClean="0">
                        <a:solidFill>
                          <a:srgbClr val="00B050"/>
                        </a:solidFill>
                        <a:latin typeface="Cambria Math" panose="02040503050406030204" pitchFamily="18" charset="0"/>
                        <a:ea typeface="微软雅黑" pitchFamily="34" charset="-122"/>
                        <a:cs typeface="微软雅黑" pitchFamily="34" charset="-120"/>
                      </a:rPr>
                      <m:t>𝟒𝐀𝐥</m:t>
                    </m:r>
                    <m:r>
                      <a:rPr lang="en-US" altLang="zh-CN" sz="2000" b="1" i="0" dirty="0" smtClean="0">
                        <a:solidFill>
                          <a:srgbClr val="00B050"/>
                        </a:solidFill>
                        <a:latin typeface="Cambria Math" panose="02040503050406030204" pitchFamily="18" charset="0"/>
                        <a:ea typeface="微软雅黑" pitchFamily="34" charset="-122"/>
                        <a:cs typeface="微软雅黑" pitchFamily="34" charset="-120"/>
                      </a:rPr>
                      <m:t>+</m:t>
                    </m:r>
                    <m:r>
                      <a:rPr lang="en-US" altLang="zh-CN" sz="2000" b="1" i="0" dirty="0" smtClean="0">
                        <a:solidFill>
                          <a:srgbClr val="00B050"/>
                        </a:solidFill>
                        <a:latin typeface="Cambria Math" panose="02040503050406030204" pitchFamily="18" charset="0"/>
                        <a:ea typeface="微软雅黑" pitchFamily="34" charset="-122"/>
                        <a:cs typeface="微软雅黑" pitchFamily="34" charset="-120"/>
                      </a:rPr>
                      <m:t>𝟑</m:t>
                    </m:r>
                    <m:sSub>
                      <m:sSubPr>
                        <m:ctrlPr>
                          <a:rPr lang="en-US" altLang="zh-CN" sz="2000" b="1" i="1" dirty="0" smtClean="0">
                            <a:solidFill>
                              <a:srgbClr val="00B050"/>
                            </a:solidFill>
                            <a:latin typeface="Cambria Math" panose="02040503050406030204" pitchFamily="18" charset="0"/>
                            <a:ea typeface="微软雅黑" pitchFamily="34" charset="-122"/>
                            <a:cs typeface="微软雅黑" pitchFamily="34" charset="-120"/>
                          </a:rPr>
                        </m:ctrlPr>
                      </m:sSubPr>
                      <m:e>
                        <m:r>
                          <a:rPr lang="en-US" altLang="zh-CN" sz="2000" b="1" i="0" dirty="0">
                            <a:solidFill>
                              <a:srgbClr val="00B050"/>
                            </a:solidFill>
                            <a:latin typeface="Cambria Math" panose="02040503050406030204" pitchFamily="18" charset="0"/>
                            <a:ea typeface="微软雅黑" pitchFamily="34" charset="-122"/>
                            <a:cs typeface="微软雅黑" pitchFamily="34" charset="-120"/>
                          </a:rPr>
                          <m:t>𝐎</m:t>
                        </m:r>
                      </m:e>
                      <m:sub>
                        <m:r>
                          <a:rPr lang="en-US" altLang="zh-CN" sz="2000" b="1" i="0" dirty="0">
                            <a:solidFill>
                              <a:srgbClr val="00B050"/>
                            </a:solidFill>
                            <a:latin typeface="Cambria Math" panose="02040503050406030204" pitchFamily="18" charset="0"/>
                            <a:ea typeface="微软雅黑" pitchFamily="34" charset="-122"/>
                            <a:cs typeface="微软雅黑" pitchFamily="34" charset="-120"/>
                          </a:rPr>
                          <m:t>𝟐</m:t>
                        </m:r>
                      </m:sub>
                    </m:sSub>
                    <m:r>
                      <a:rPr lang="en-US" altLang="zh-CN" sz="2000" b="1" i="0" dirty="0" smtClean="0">
                        <a:solidFill>
                          <a:srgbClr val="00B050"/>
                        </a:solidFill>
                        <a:latin typeface="Cambria Math" panose="02040503050406030204" pitchFamily="18" charset="0"/>
                        <a:ea typeface="微软雅黑" pitchFamily="34" charset="-122"/>
                        <a:cs typeface="微软雅黑" pitchFamily="34" charset="-120"/>
                      </a:rPr>
                      <m:t> </m:t>
                    </m:r>
                    <m:m>
                      <m:mPr>
                        <m:mcs>
                          <m:mc>
                            <m:mcPr>
                              <m:count m:val="1"/>
                              <m:mcJc m:val="center"/>
                            </m:mcPr>
                          </m:mc>
                        </m:mcs>
                        <m:ctrlPr>
                          <a:rPr lang="en-US" altLang="zh-CN" i="1" baseline="-30000" smtClean="0">
                            <a:solidFill>
                              <a:srgbClr val="00B050"/>
                            </a:solidFill>
                            <a:latin typeface="Cambria Math" panose="02040503050406030204" pitchFamily="18" charset="0"/>
                          </a:rPr>
                        </m:ctrlPr>
                      </m:mPr>
                      <m:mr>
                        <m:e>
                          <m:bar>
                            <m:barPr>
                              <m:ctrlPr>
                                <a:rPr lang="en-US" altLang="zh-CN" sz="2000" b="1" i="1" baseline="-2000">
                                  <a:solidFill>
                                    <a:srgbClr val="00B050"/>
                                  </a:solidFill>
                                  <a:latin typeface="Cambria Math" panose="02040503050406030204" pitchFamily="18" charset="0"/>
                                </a:rPr>
                              </m:ctrlPr>
                            </m:barPr>
                            <m:e>
                              <m:bar>
                                <m:barPr>
                                  <m:ctrlPr>
                                    <a:rPr lang="en-US" altLang="zh-CN" sz="2000" b="1" i="1" baseline="-8000">
                                      <a:solidFill>
                                        <a:srgbClr val="00B050"/>
                                      </a:solidFill>
                                      <a:latin typeface="Cambria Math" panose="02040503050406030204" pitchFamily="18" charset="0"/>
                                    </a:rPr>
                                  </m:ctrlPr>
                                </m:barPr>
                                <m:e>
                                  <m:r>
                                    <a:rPr lang="en-US" altLang="zh-CN" sz="2000" b="1" baseline="-12000">
                                      <a:solidFill>
                                        <a:srgbClr val="00B050"/>
                                      </a:solidFill>
                                      <a:latin typeface="Cambria Math" panose="02040503050406030204" pitchFamily="18" charset="0"/>
                                    </a:rPr>
                                    <m:t>         </m:t>
                                  </m:r>
                                </m:e>
                              </m:bar>
                            </m:e>
                          </m:bar>
                        </m:e>
                      </m:mr>
                      <m:mr>
                        <m:e>
                          <m:r>
                            <a:rPr lang="en-US" altLang="zh-CN" sz="2000" b="1" i="0" dirty="0">
                              <a:solidFill>
                                <a:srgbClr val="00B050"/>
                              </a:solidFill>
                              <a:latin typeface="Cambria Math" panose="02040503050406030204" pitchFamily="18" charset="0"/>
                              <a:ea typeface="微软雅黑" pitchFamily="34" charset="-122"/>
                              <a:cs typeface="微软雅黑" pitchFamily="34" charset="-120"/>
                            </a:rPr>
                            <m:t> </m:t>
                          </m:r>
                        </m:e>
                      </m:mr>
                    </m:m>
                    <m:r>
                      <a:rPr lang="en-US" altLang="zh-CN" sz="2000" b="1" i="0" dirty="0" smtClean="0">
                        <a:solidFill>
                          <a:srgbClr val="00B050"/>
                        </a:solidFill>
                        <a:latin typeface="Cambria Math" panose="02040503050406030204" pitchFamily="18" charset="0"/>
                        <a:ea typeface="微软雅黑" pitchFamily="34" charset="-122"/>
                        <a:cs typeface="微软雅黑" pitchFamily="34" charset="-120"/>
                      </a:rPr>
                      <m:t>  </m:t>
                    </m:r>
                    <m:r>
                      <a:rPr lang="en-US" altLang="zh-CN" sz="2000" b="1" i="0" dirty="0" smtClean="0">
                        <a:solidFill>
                          <a:srgbClr val="00B050"/>
                        </a:solidFill>
                        <a:latin typeface="Cambria Math" panose="02040503050406030204" pitchFamily="18" charset="0"/>
                        <a:ea typeface="微软雅黑" pitchFamily="34" charset="-122"/>
                        <a:cs typeface="微软雅黑" pitchFamily="34" charset="-120"/>
                      </a:rPr>
                      <m:t>𝟐</m:t>
                    </m:r>
                    <m:sSub>
                      <m:sSubPr>
                        <m:ctrlPr>
                          <a:rPr lang="en-US" altLang="zh-CN" sz="2000" b="1" i="1" dirty="0" smtClean="0">
                            <a:solidFill>
                              <a:srgbClr val="00B050"/>
                            </a:solidFill>
                            <a:latin typeface="Cambria Math" panose="02040503050406030204" pitchFamily="18" charset="0"/>
                            <a:ea typeface="微软雅黑" pitchFamily="34" charset="-122"/>
                            <a:cs typeface="微软雅黑" pitchFamily="34" charset="-120"/>
                          </a:rPr>
                        </m:ctrlPr>
                      </m:sSubPr>
                      <m:e>
                        <m:r>
                          <a:rPr lang="en-US" altLang="zh-CN" sz="2000" b="1" i="0" dirty="0">
                            <a:solidFill>
                              <a:srgbClr val="00B050"/>
                            </a:solidFill>
                            <a:latin typeface="Cambria Math" panose="02040503050406030204" pitchFamily="18" charset="0"/>
                            <a:ea typeface="微软雅黑" pitchFamily="34" charset="-122"/>
                            <a:cs typeface="微软雅黑" pitchFamily="34" charset="-120"/>
                          </a:rPr>
                          <m:t>𝐀𝐥</m:t>
                        </m:r>
                      </m:e>
                      <m:sub>
                        <m:r>
                          <a:rPr lang="en-US" altLang="zh-CN" sz="2000" b="1" i="0" dirty="0">
                            <a:solidFill>
                              <a:srgbClr val="00B050"/>
                            </a:solidFill>
                            <a:latin typeface="Cambria Math" panose="02040503050406030204" pitchFamily="18" charset="0"/>
                            <a:ea typeface="微软雅黑" pitchFamily="34" charset="-122"/>
                            <a:cs typeface="微软雅黑" pitchFamily="34" charset="-120"/>
                          </a:rPr>
                          <m:t>𝟐</m:t>
                        </m:r>
                      </m:sub>
                    </m:sSub>
                    <m:sSub>
                      <m:sSubPr>
                        <m:ctrlPr>
                          <a:rPr lang="en-US" altLang="zh-CN" sz="2000" b="1" i="1" dirty="0" smtClean="0">
                            <a:solidFill>
                              <a:srgbClr val="00B050"/>
                            </a:solidFill>
                            <a:latin typeface="Cambria Math" panose="02040503050406030204" pitchFamily="18" charset="0"/>
                            <a:ea typeface="微软雅黑" pitchFamily="34" charset="-122"/>
                            <a:cs typeface="微软雅黑" pitchFamily="34" charset="-120"/>
                          </a:rPr>
                        </m:ctrlPr>
                      </m:sSubPr>
                      <m:e>
                        <m:r>
                          <a:rPr lang="en-US" altLang="zh-CN" sz="2000" b="1" i="0" dirty="0">
                            <a:solidFill>
                              <a:srgbClr val="00B050"/>
                            </a:solidFill>
                            <a:latin typeface="Cambria Math" panose="02040503050406030204" pitchFamily="18" charset="0"/>
                            <a:ea typeface="微软雅黑" pitchFamily="34" charset="-122"/>
                            <a:cs typeface="微软雅黑" pitchFamily="34" charset="-120"/>
                          </a:rPr>
                          <m:t>𝐎</m:t>
                        </m:r>
                      </m:e>
                      <m:sub>
                        <m:r>
                          <a:rPr lang="en-US" altLang="zh-CN" sz="2000" b="1" i="0" dirty="0">
                            <a:solidFill>
                              <a:srgbClr val="00B050"/>
                            </a:solidFill>
                            <a:latin typeface="Cambria Math" panose="02040503050406030204" pitchFamily="18" charset="0"/>
                            <a:ea typeface="微软雅黑" pitchFamily="34" charset="-122"/>
                            <a:cs typeface="微软雅黑" pitchFamily="34" charset="-120"/>
                          </a:rPr>
                          <m:t>𝟑</m:t>
                        </m:r>
                      </m:sub>
                    </m:sSub>
                  </m:oMath>
                </a14:m>
                <a:r>
                  <a:rPr lang="en-US" altLang="zh-CN" sz="100" b="1" i="0" kern="0" spc="-99900" dirty="0">
                    <a:solidFill>
                      <a:srgbClr val="FFFFFF"/>
                    </a:solidFill>
                    <a:latin typeface="微软雅黑" pitchFamily="34" charset="0"/>
                    <a:ea typeface="微软雅黑" pitchFamily="34" charset="-122"/>
                    <a:cs typeface="微软雅黑" pitchFamily="34" charset="-120"/>
                  </a:rPr>
                  <a:t> </a:t>
                </a:r>
                <a:endParaRPr lang="en-US" altLang="zh-CN" sz="100" dirty="0"/>
              </a:p>
            </p:txBody>
          </p:sp>
        </mc:Choice>
        <mc:Fallback xmlns="">
          <p:sp>
            <p:nvSpPr>
              <p:cNvPr id="5" name="QB_7_AN.90_1#ee1212db9.blank?vopoq=1&amp;pid=96b621404&amp;color=0,0,0&amp;vpa=29&amp;vtp=1&amp;bbb=1&amp;rh=26.38504"/>
              <p:cNvSpPr>
                <a:spLocks noRot="1" noChangeAspect="1" noMove="1" noResize="1" noEditPoints="1" noAdjustHandles="1" noChangeArrowheads="1" noChangeShapeType="1" noTextEdit="1"/>
              </p:cNvSpPr>
              <p:nvPr/>
            </p:nvSpPr>
            <p:spPr>
              <a:xfrm>
                <a:off x="4873689" y="2744475"/>
                <a:ext cx="2624201" cy="333566"/>
              </a:xfrm>
              <a:prstGeom prst="rect">
                <a:avLst/>
              </a:prstGeom>
              <a:blipFill>
                <a:blip r:embed="rId5"/>
                <a:stretch>
                  <a:fillRect l="-1160" b="-21818"/>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6" name="QB_7_AS.91_1#ee1212db9?vopoq=1&amp;pid=96b621404&amp;color=0,0,0&amp;vtp=1&amp;bbb=1&amp;hb=1"/>
              <p:cNvSpPr/>
              <p:nvPr/>
            </p:nvSpPr>
            <p:spPr>
              <a:xfrm>
                <a:off x="722376" y="3131889"/>
                <a:ext cx="10753344" cy="946341"/>
              </a:xfrm>
              <a:prstGeom prst="rect">
                <a:avLst/>
              </a:prstGeom>
              <a:noFill/>
              <a:ln/>
            </p:spPr>
            <p:txBody>
              <a:bodyPr wrap="none" lIns="0" tIns="0" rIns="0" bIns="0" rtlCol="0" anchor="t"/>
              <a:lstStyle/>
              <a:p>
                <a:pPr algn="l" latinLnBrk="1">
                  <a:lnSpc>
                    <a:spcPts val="40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Al</m:t>
                    </m:r>
                  </m:oMath>
                </a14:m>
                <a:r>
                  <a:rPr lang="en-US" altLang="zh-CN" sz="2000" b="0" i="0" dirty="0">
                    <a:solidFill>
                      <a:srgbClr val="000000"/>
                    </a:solidFill>
                    <a:latin typeface="微软雅黑" pitchFamily="34" charset="0"/>
                    <a:ea typeface="微软雅黑" pitchFamily="34" charset="-122"/>
                    <a:cs typeface="微软雅黑" pitchFamily="34" charset="-120"/>
                  </a:rPr>
                  <a:t>容易被</a:t>
                </a:r>
                <a14:m>
                  <m:oMath xmlns:m="http://schemas.openxmlformats.org/officeDocument/2006/math">
                    <m:sSub>
                      <m:sSubPr>
                        <m:ctrlPr>
                          <a:rPr lang="en-US" altLang="zh-CN" sz="2000" b="0" i="1" dirty="0" smtClean="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2000" b="0" i="0" dirty="0">
                    <a:solidFill>
                      <a:srgbClr val="000000"/>
                    </a:solidFill>
                    <a:latin typeface="微软雅黑" pitchFamily="34" charset="0"/>
                    <a:ea typeface="微软雅黑" pitchFamily="34" charset="-122"/>
                    <a:cs typeface="微软雅黑" pitchFamily="34" charset="-120"/>
                  </a:rPr>
                  <a:t>氧化，其表面形成一层致密的</a:t>
                </a:r>
                <a14:m>
                  <m:oMath xmlns:m="http://schemas.openxmlformats.org/officeDocument/2006/math">
                    <m:sSub>
                      <m:sSubPr>
                        <m:ctrlPr>
                          <a:rPr lang="en-US" altLang="zh-CN" sz="2000" b="0" i="1" dirty="0" smtClean="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Al</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sSub>
                      <m:sSubPr>
                        <m:ctrlPr>
                          <a:rPr lang="en-US" altLang="zh-CN" sz="2000" b="0" i="1" dirty="0" smtClean="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Sub>
                  </m:oMath>
                </a14:m>
                <a:r>
                  <a:rPr lang="en-US" altLang="zh-CN" sz="2000" b="0" i="0" dirty="0">
                    <a:solidFill>
                      <a:srgbClr val="000000"/>
                    </a:solidFill>
                    <a:latin typeface="微软雅黑" pitchFamily="34" charset="0"/>
                    <a:ea typeface="微软雅黑" pitchFamily="34" charset="-122"/>
                    <a:cs typeface="微软雅黑" pitchFamily="34" charset="-120"/>
                  </a:rPr>
                  <a:t>薄膜，从而阻止了内部的</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Al</m:t>
                    </m:r>
                  </m:oMath>
                </a14:m>
                <a:r>
                  <a:rPr lang="en-US" altLang="zh-CN" sz="2000" b="0" i="0" dirty="0">
                    <a:solidFill>
                      <a:srgbClr val="000000"/>
                    </a:solidFill>
                    <a:latin typeface="微软雅黑" pitchFamily="34" charset="0"/>
                    <a:ea typeface="微软雅黑" pitchFamily="34" charset="-122"/>
                    <a:cs typeface="微软雅黑" pitchFamily="34" charset="-120"/>
                  </a:rPr>
                  <a:t>与</a:t>
                </a:r>
                <a14:m>
                  <m:oMath xmlns:m="http://schemas.openxmlformats.org/officeDocument/2006/math">
                    <m:sSup>
                      <m:sSupPr>
                        <m:ctrlPr>
                          <a:rPr lang="en-US" altLang="zh-CN" sz="2000" b="0" i="1" dirty="0" smtClean="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Cu</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p>
                    </m:sSup>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反应</a:t>
                </a:r>
                <a:r>
                  <a:rPr lang="en-US" altLang="zh-CN" sz="2000" b="0" i="0">
                    <a:solidFill>
                      <a:srgbClr val="000000"/>
                    </a:solidFill>
                    <a:latin typeface="微软雅黑" pitchFamily="34" charset="0"/>
                    <a:ea typeface="微软雅黑" pitchFamily="34" charset="-122"/>
                    <a:cs typeface="微软雅黑" pitchFamily="34" charset="-120"/>
                  </a:rPr>
                  <a:t>，化</a:t>
                </a:r>
              </a:p>
              <a:p>
                <a:pPr latinLnBrk="1">
                  <a:lnSpc>
                    <a:spcPts val="3800"/>
                  </a:lnSpc>
                </a:pPr>
                <a:r>
                  <a:rPr lang="en-US" altLang="zh-CN" sz="2000" b="0" i="0">
                    <a:solidFill>
                      <a:srgbClr val="000000"/>
                    </a:solidFill>
                    <a:latin typeface="微软雅黑" pitchFamily="34" charset="0"/>
                    <a:ea typeface="微软雅黑" pitchFamily="34" charset="-122"/>
                    <a:cs typeface="微软雅黑" pitchFamily="34" charset="-120"/>
                  </a:rPr>
                  <a:t>学方程式为</a:t>
                </a:r>
                <a14:m>
                  <m:oMath xmlns:m="http://schemas.openxmlformats.org/officeDocument/2006/math">
                    <m: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4</m:t>
                    </m:r>
                    <m:r>
                      <m:rPr>
                        <m:sty m:val="p"/>
                      </m:rP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Al</m:t>
                    </m:r>
                    <m: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+3</m:t>
                    </m:r>
                    <m:sSub>
                      <m:sSubPr>
                        <m:ctrlPr>
                          <a:rPr lang="en-US" altLang="zh-CN" sz="2000" b="0" i="1" dirty="0" smtClean="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 </m:t>
                    </m:r>
                    <m:m>
                      <m:mPr>
                        <m:mcs>
                          <m:mc>
                            <m:mcPr>
                              <m:count m:val="1"/>
                              <m:mcJc m:val="center"/>
                            </m:mcPr>
                          </m:mc>
                        </m:mcs>
                        <m:ctrlPr>
                          <a:rPr lang="en-US" altLang="zh-CN" i="1" baseline="-30000" smtClean="0">
                            <a:solidFill>
                              <a:srgbClr val="000000"/>
                            </a:solidFill>
                            <a:latin typeface="Cambria Math" panose="02040503050406030204" pitchFamily="18" charset="0"/>
                          </a:rPr>
                        </m:ctrlPr>
                      </m:mPr>
                      <m:mr>
                        <m:e>
                          <m:bar>
                            <m:barPr>
                              <m:ctrlPr>
                                <a:rPr lang="en-US" altLang="zh-CN" sz="2000" b="0" i="1" baseline="-2000">
                                  <a:solidFill>
                                    <a:srgbClr val="000000"/>
                                  </a:solidFill>
                                  <a:latin typeface="Cambria Math" panose="02040503050406030204" pitchFamily="18" charset="0"/>
                                </a:rPr>
                              </m:ctrlPr>
                            </m:barPr>
                            <m:e>
                              <m:bar>
                                <m:barPr>
                                  <m:ctrlPr>
                                    <a:rPr lang="en-US" altLang="zh-CN" sz="2000" b="0" i="1" baseline="-8000">
                                      <a:solidFill>
                                        <a:srgbClr val="000000"/>
                                      </a:solidFill>
                                      <a:latin typeface="Cambria Math" panose="02040503050406030204" pitchFamily="18" charset="0"/>
                                    </a:rPr>
                                  </m:ctrlPr>
                                </m:barPr>
                                <m:e>
                                  <m:r>
                                    <a:rPr lang="en-US" altLang="zh-CN" sz="2000" b="0" baseline="-12000">
                                      <a:solidFill>
                                        <a:srgbClr val="000000"/>
                                      </a:solidFill>
                                      <a:latin typeface="Cambria Math" panose="02040503050406030204" pitchFamily="18" charset="0"/>
                                    </a:rPr>
                                    <m:t>         </m:t>
                                  </m:r>
                                </m:e>
                              </m:bar>
                            </m:e>
                          </m:bar>
                        </m:e>
                      </m:mr>
                      <m:m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e>
                      </m:mr>
                    </m:m>
                    <m: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  2</m:t>
                    </m:r>
                    <m:sSub>
                      <m:sSubPr>
                        <m:ctrlPr>
                          <a:rPr lang="en-US" altLang="zh-CN" sz="2000" b="0" i="1" dirty="0" smtClean="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Al</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sSub>
                      <m:sSubPr>
                        <m:ctrlPr>
                          <a:rPr lang="en-US" altLang="zh-CN" sz="2000" b="0" i="1" dirty="0" smtClean="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200" dirty="0">
                  <a:solidFill>
                    <a:srgbClr val="000000"/>
                  </a:solidFill>
                </a:endParaRPr>
              </a:p>
            </p:txBody>
          </p:sp>
        </mc:Choice>
        <mc:Fallback xmlns="">
          <p:sp>
            <p:nvSpPr>
              <p:cNvPr id="6" name="QB_7_AS.91_1#ee1212db9?vopoq=1&amp;pid=96b621404&amp;color=0,0,0&amp;vtp=1&amp;bbb=1&amp;hb=1"/>
              <p:cNvSpPr>
                <a:spLocks noRot="1" noChangeAspect="1" noMove="1" noResize="1" noEditPoints="1" noAdjustHandles="1" noChangeArrowheads="1" noChangeShapeType="1" noTextEdit="1"/>
              </p:cNvSpPr>
              <p:nvPr/>
            </p:nvSpPr>
            <p:spPr>
              <a:xfrm>
                <a:off x="722376" y="3131889"/>
                <a:ext cx="10753344" cy="946341"/>
              </a:xfrm>
              <a:prstGeom prst="rect">
                <a:avLst/>
              </a:prstGeom>
              <a:blipFill>
                <a:blip r:embed="rId6"/>
                <a:stretch>
                  <a:fillRect l="-1587" r="-1361" b="-14839"/>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fade">
                                      <p:cBhvr>
                                        <p:cTn id="10" dur="500"/>
                                        <p:tgtEl>
                                          <p:spTgt spid="5">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6">
                                            <p:bg/>
                                          </p:spTgt>
                                        </p:tgtEl>
                                        <p:attrNameLst>
                                          <p:attrName>style.visibility</p:attrName>
                                        </p:attrNameLst>
                                      </p:cBhvr>
                                      <p:to>
                                        <p:strVal val="visible"/>
                                      </p:to>
                                    </p:set>
                                    <p:animEffect transition="in" filter="fade">
                                      <p:cBhvr>
                                        <p:cTn id="15" dur="500"/>
                                        <p:tgtEl>
                                          <p:spTgt spid="6">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6">
                                            <p:txEl>
                                              <p:pRg st="0" end="0"/>
                                            </p:txEl>
                                          </p:spTgt>
                                        </p:tgtEl>
                                        <p:attrNameLst>
                                          <p:attrName>style.visibility</p:attrName>
                                        </p:attrNameLst>
                                      </p:cBhvr>
                                      <p:to>
                                        <p:strVal val="visible"/>
                                      </p:to>
                                    </p:set>
                                    <p:animEffect transition="in" filter="fade">
                                      <p:cBhvr>
                                        <p:cTn id="18" dur="500"/>
                                        <p:tgtEl>
                                          <p:spTgt spid="6">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6">
                                            <p:txEl>
                                              <p:pRg st="1" end="1"/>
                                            </p:txEl>
                                          </p:spTgt>
                                        </p:tgtEl>
                                        <p:attrNameLst>
                                          <p:attrName>style.visibility</p:attrName>
                                        </p:attrNameLst>
                                      </p:cBhvr>
                                      <p:to>
                                        <p:strVal val="visible"/>
                                      </p:to>
                                    </p:set>
                                    <p:animEffect transition="in" filter="fade">
                                      <p:cBhvr>
                                        <p:cTn id="21" dur="500"/>
                                        <p:tgtEl>
                                          <p:spTgt spid="6">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animBg="1"/>
      <p:bldP spid="6" grpId="0" build="p" animBg="1"/>
    </p:bldLst>
  </p:timing>
</p:sld>
</file>

<file path=ppt/slides/slide72.xml><?xml version="1.0" encoding="utf-8"?>
<p:sld xmlns:a="http://schemas.openxmlformats.org/drawingml/2006/main" xmlns:r="http://schemas.openxmlformats.org/officeDocument/2006/relationships" xmlns:p="http://schemas.openxmlformats.org/presentationml/2006/main">
  <p:cSld name="Slide 60&amp;si=60">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P_7_BD#a554013eb?pid=96b621404&amp;color=0,0,0&amp;vtp=1&amp;bt=1&amp;bbb=1"/>
              <p:cNvSpPr/>
              <p:nvPr/>
            </p:nvSpPr>
            <p:spPr>
              <a:xfrm>
                <a:off x="722376" y="972000"/>
                <a:ext cx="10753344" cy="8562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【实验改进】用砂纸将铝丝表面打磨光亮，将其浸入</a:t>
                </a:r>
                <a14:m>
                  <m:oMath xmlns:m="http://schemas.openxmlformats.org/officeDocument/2006/math">
                    <m:sSub>
                      <m:sSubPr>
                        <m:ctrlPr>
                          <a:rPr lang="en-US" altLang="zh-CN" sz="2000" b="0" i="1" dirty="0" smtClean="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CuSO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4</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溶液，</a:t>
                </a:r>
                <a:r>
                  <a:rPr lang="en-US" altLang="zh-CN" sz="2000" b="0" i="0">
                    <a:solidFill>
                      <a:srgbClr val="000000"/>
                    </a:solidFill>
                    <a:latin typeface="微软雅黑" pitchFamily="34" charset="0"/>
                    <a:ea typeface="微软雅黑" pitchFamily="34" charset="-122"/>
                    <a:cs typeface="微软雅黑" pitchFamily="34" charset="-120"/>
                  </a:rPr>
                  <a:t>观察现象。</a:t>
                </a:r>
              </a:p>
              <a:p>
                <a:pPr marL="0" marR="0" lvl="0" indent="0" defTabSz="914400" rtl="0" eaLnBrk="1" fontAlgn="auto" latinLnBrk="1" hangingPunct="1">
                  <a:lnSpc>
                    <a:spcPts val="35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微软雅黑" pitchFamily="34" charset="0"/>
                    <a:ea typeface="微软雅黑" pitchFamily="34" charset="-122"/>
                    <a:cs typeface="微软雅黑" pitchFamily="34" charset="-120"/>
                  </a:rPr>
                  <a:t>(3)填写实验报告单：</a:t>
                </a:r>
                <a:endParaRPr lang="en-US" altLang="zh-CN" sz="2000" dirty="0">
                  <a:solidFill>
                    <a:srgbClr val="000000"/>
                  </a:solidFill>
                </a:endParaRPr>
              </a:p>
            </p:txBody>
          </p:sp>
        </mc:Choice>
        <mc:Fallback xmlns="">
          <p:sp>
            <p:nvSpPr>
              <p:cNvPr id="2" name="P_7_BD#a554013eb?pid=96b621404&amp;color=0,0,0&amp;vtp=1&amp;bt=1&amp;bbb=1"/>
              <p:cNvSpPr>
                <a:spLocks noRot="1" noChangeAspect="1" noMove="1" noResize="1" noEditPoints="1" noAdjustHandles="1" noChangeArrowheads="1" noChangeShapeType="1" noTextEdit="1"/>
              </p:cNvSpPr>
              <p:nvPr/>
            </p:nvSpPr>
            <p:spPr>
              <a:xfrm>
                <a:off x="722376" y="972000"/>
                <a:ext cx="10753344" cy="856234"/>
              </a:xfrm>
              <a:prstGeom prst="rect">
                <a:avLst/>
              </a:prstGeom>
              <a:blipFill>
                <a:blip r:embed="rId3"/>
                <a:stretch>
                  <a:fillRect l="-1474" b="-17730"/>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graphicFrame>
            <p:nvGraphicFramePr>
              <p:cNvPr id="61" name="QB_7_BD.92_2#0c7dc9435?colgroup=2,17,20&amp;vopoq=1&amp;pid=96b621404&amp;color=0,0,0&amp;vtp=1&amp;bbb=1&amp;hb=1"/>
              <p:cNvGraphicFramePr>
                <a:graphicFrameLocks noGrp="1"/>
              </p:cNvGraphicFramePr>
              <p:nvPr>
                <p:extLst>
                  <p:ext uri="{D42A27DB-BD31-4B8C-83A1-F6EECF244321}">
                    <p14:modId xmlns:p14="http://schemas.microsoft.com/office/powerpoint/2010/main" val="198606190"/>
                  </p:ext>
                </p:extLst>
              </p:nvPr>
            </p:nvGraphicFramePr>
            <p:xfrm>
              <a:off x="722376" y="1957139"/>
              <a:ext cx="10716768" cy="2888869"/>
            </p:xfrm>
            <a:graphic>
              <a:graphicData uri="http://schemas.openxmlformats.org/drawingml/2006/table">
                <a:tbl>
                  <a:tblPr/>
                  <a:tblGrid>
                    <a:gridCol w="685800">
                      <a:extLst>
                        <a:ext uri="{9D8B030D-6E8A-4147-A177-3AD203B41FA5}">
                          <a16:colId xmlns:a16="http://schemas.microsoft.com/office/drawing/2014/main" val="20000"/>
                        </a:ext>
                      </a:extLst>
                    </a:gridCol>
                    <a:gridCol w="4562856">
                      <a:extLst>
                        <a:ext uri="{9D8B030D-6E8A-4147-A177-3AD203B41FA5}">
                          <a16:colId xmlns:a16="http://schemas.microsoft.com/office/drawing/2014/main" val="20001"/>
                        </a:ext>
                      </a:extLst>
                    </a:gridCol>
                    <a:gridCol w="5468112">
                      <a:extLst>
                        <a:ext uri="{9D8B030D-6E8A-4147-A177-3AD203B41FA5}">
                          <a16:colId xmlns:a16="http://schemas.microsoft.com/office/drawing/2014/main" val="20002"/>
                        </a:ext>
                      </a:extLst>
                    </a:gridCol>
                  </a:tblGrid>
                  <a:tr h="421132">
                    <a:tc>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序号</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实验现象</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结论与解释</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822579">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①</a:t>
                          </a:r>
                          <a:endParaRPr lang="en-US" altLang="zh-CN" sz="1200" dirty="0">
                            <a:solidFill>
                              <a:srgbClr val="000000"/>
                            </a:solidFill>
                          </a:endParaRPr>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200"/>
                            </a:lnSpc>
                          </a:pPr>
                          <a:r>
                            <a:rPr lang="en-US" altLang="zh-CN" sz="2000" b="0" i="0" dirty="0">
                              <a:solidFill>
                                <a:srgbClr val="000000"/>
                              </a:solidFill>
                              <a:latin typeface="微软雅黑" pitchFamily="34" charset="0"/>
                              <a:ea typeface="微软雅黑" pitchFamily="34" charset="-122"/>
                              <a:cs typeface="微软雅黑" pitchFamily="34" charset="-120"/>
                            </a:rPr>
                            <a:t>铝丝表面有少量气泡</a:t>
                          </a:r>
                          <a:r>
                            <a:rPr lang="en-US" altLang="zh-CN" sz="2000" b="0" i="0" spc="-10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铝丝周围出现蓝</a:t>
                          </a:r>
                        </a:p>
                        <a:p>
                          <a:pPr marL="0" lvl="0" indent="0" algn="l" latinLnBrk="1" hangingPunct="0">
                            <a:lnSpc>
                              <a:spcPts val="3000"/>
                            </a:lnSpc>
                          </a:pPr>
                          <a:r>
                            <a:rPr lang="en-US" altLang="zh-CN" sz="2000" b="0" i="0">
                              <a:solidFill>
                                <a:srgbClr val="000000"/>
                              </a:solidFill>
                              <a:latin typeface="微软雅黑" pitchFamily="34" charset="0"/>
                              <a:ea typeface="微软雅黑" pitchFamily="34" charset="-122"/>
                              <a:cs typeface="微软雅黑" pitchFamily="34" charset="-120"/>
                            </a:rPr>
                            <a:t>绿色物质</a:t>
                          </a:r>
                          <a:endParaRPr lang="en-US" altLang="zh-CN" sz="1200" dirty="0">
                            <a:solidFill>
                              <a:srgbClr val="000000"/>
                            </a:solidFill>
                          </a:endParaRPr>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200"/>
                            </a:lnSpc>
                          </a:pPr>
                          <a14:m>
                            <m:oMath xmlns:m="http://schemas.openxmlformats.org/officeDocument/2006/math">
                              <m:sSub>
                                <m:sSubPr>
                                  <m:ctrlPr>
                                    <a:rPr lang="en-US" altLang="zh-CN" sz="2000" b="0" i="1" spc="-100" dirty="0" smtClean="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CuSO</m:t>
                                  </m:r>
                                </m:e>
                                <m:sub>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4</m:t>
                                  </m:r>
                                </m:sub>
                              </m:sSub>
                            </m:oMath>
                          </a14:m>
                          <a:r>
                            <a:rPr lang="en-US" altLang="zh-CN" sz="2000" b="0" i="0" dirty="0">
                              <a:solidFill>
                                <a:srgbClr val="000000"/>
                              </a:solidFill>
                              <a:latin typeface="微软雅黑" pitchFamily="34" charset="0"/>
                              <a:ea typeface="微软雅黑" pitchFamily="34" charset="-122"/>
                              <a:cs typeface="微软雅黑" pitchFamily="34" charset="-120"/>
                            </a:rPr>
                            <a:t>溶液呈弱酸性</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与</a:t>
                          </a:r>
                          <a14:m>
                            <m:oMath xmlns:m="http://schemas.openxmlformats.org/officeDocument/2006/math">
                              <m:r>
                                <m:rPr>
                                  <m:sty m:val="p"/>
                                </m:rPr>
                                <a:rPr lang="en-US" altLang="zh-CN" sz="2000" b="0" i="0" spc="-100" dirty="0" smtClean="0">
                                  <a:solidFill>
                                    <a:srgbClr val="000000"/>
                                  </a:solidFill>
                                  <a:latin typeface="Cambria Math" panose="02040503050406030204" pitchFamily="18" charset="0"/>
                                  <a:ea typeface="微软雅黑" pitchFamily="34" charset="-122"/>
                                  <a:cs typeface="微软雅黑" pitchFamily="34" charset="-120"/>
                                </a:rPr>
                                <m:t>Al</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反应产生的气体是</a:t>
                          </a:r>
                        </a:p>
                        <a:p>
                          <a:pPr marL="0" lvl="0" indent="0" algn="l" latinLnBrk="1" hangingPunct="0">
                            <a:lnSpc>
                              <a:spcPts val="3000"/>
                            </a:lnSpc>
                          </a:pPr>
                          <a:r>
                            <a:rPr lang="en-US" altLang="zh-CN" sz="2000" i="0">
                              <a:solidFill>
                                <a:srgbClr val="000000"/>
                              </a:solidFill>
                              <a:latin typeface="SimSun" pitchFamily="34" charset="0"/>
                              <a:ea typeface="SimSun" pitchFamily="34" charset="-122"/>
                              <a:cs typeface="SimSun" pitchFamily="34" charset="-120"/>
                            </a:rPr>
                            <a:t>__________</a:t>
                          </a:r>
                          <a:r>
                            <a:rPr lang="en-US" altLang="zh-CN" sz="2000" b="0" i="0" spc="-10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蓝绿色物质成分待探究</a:t>
                          </a:r>
                          <a:endParaRPr lang="en-US" altLang="zh-CN" sz="1200" dirty="0">
                            <a:solidFill>
                              <a:srgbClr val="000000"/>
                            </a:solidFill>
                          </a:endParaRPr>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822579">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②</a:t>
                          </a:r>
                          <a:endParaRPr lang="en-US" altLang="zh-CN" sz="1200" dirty="0">
                            <a:solidFill>
                              <a:srgbClr val="000000"/>
                            </a:solidFill>
                          </a:endParaRPr>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200"/>
                            </a:lnSpc>
                          </a:pPr>
                          <a14:m>
                            <m:oMath xmlns:m="http://schemas.openxmlformats.org/officeDocument/2006/math">
                              <m:r>
                                <a:rPr lang="en-US" altLang="zh-CN" sz="2000" b="0" i="0" spc="-100" dirty="0" smtClean="0">
                                  <a:solidFill>
                                    <a:srgbClr val="000000"/>
                                  </a:solidFill>
                                  <a:latin typeface="Cambria Math" panose="02040503050406030204" pitchFamily="18" charset="0"/>
                                  <a:ea typeface="微软雅黑" pitchFamily="34" charset="-122"/>
                                  <a:cs typeface="微软雅黑" pitchFamily="34" charset="-120"/>
                                </a:rPr>
                                <m:t>24 </m:t>
                              </m:r>
                              <m:r>
                                <m:rPr>
                                  <m:sty m:val="p"/>
                                </m:rPr>
                                <a:rPr lang="en-US" altLang="zh-CN" sz="2000" b="0" i="0" spc="-100" dirty="0" smtClean="0">
                                  <a:solidFill>
                                    <a:srgbClr val="000000"/>
                                  </a:solidFill>
                                  <a:latin typeface="Cambria Math" panose="02040503050406030204" pitchFamily="18" charset="0"/>
                                  <a:ea typeface="微软雅黑" pitchFamily="34" charset="-122"/>
                                  <a:cs typeface="微软雅黑" pitchFamily="34" charset="-120"/>
                                </a:rPr>
                                <m:t>h</m:t>
                              </m:r>
                            </m:oMath>
                          </a14:m>
                          <a:r>
                            <a:rPr lang="en-US" altLang="zh-CN" sz="2000" b="0" i="0" dirty="0">
                              <a:solidFill>
                                <a:srgbClr val="000000"/>
                              </a:solidFill>
                              <a:latin typeface="微软雅黑" pitchFamily="34" charset="0"/>
                              <a:ea typeface="微软雅黑" pitchFamily="34" charset="-122"/>
                              <a:cs typeface="微软雅黑" pitchFamily="34" charset="-120"/>
                            </a:rPr>
                            <a:t>后</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铝丝仍光亮</a:t>
                          </a:r>
                          <a:r>
                            <a:rPr lang="en-US" altLang="zh-CN" sz="2000" b="0" i="0" spc="-10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2000" b="0" i="0" spc="-100" dirty="0" smtClean="0">
                                  <a:solidFill>
                                    <a:srgbClr val="000000"/>
                                  </a:solidFill>
                                  <a:latin typeface="Cambria Math" panose="02040503050406030204" pitchFamily="18" charset="0"/>
                                  <a:ea typeface="微软雅黑" pitchFamily="34" charset="-122"/>
                                  <a:cs typeface="微软雅黑" pitchFamily="34" charset="-120"/>
                                </a:rPr>
                                <m:t>48 </m:t>
                              </m:r>
                              <m:r>
                                <m:rPr>
                                  <m:sty m:val="p"/>
                                </m:rPr>
                                <a:rPr lang="en-US" altLang="zh-CN" sz="2000" b="0" i="0" spc="-100" dirty="0" smtClean="0">
                                  <a:solidFill>
                                    <a:srgbClr val="000000"/>
                                  </a:solidFill>
                                  <a:latin typeface="Cambria Math" panose="02040503050406030204" pitchFamily="18" charset="0"/>
                                  <a:ea typeface="微软雅黑" pitchFamily="34" charset="-122"/>
                                  <a:cs typeface="微软雅黑" pitchFamily="34" charset="-120"/>
                                </a:rPr>
                                <m:t>h</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后</a:t>
                          </a:r>
                          <a:r>
                            <a:rPr lang="en-US" altLang="zh-CN" sz="2000" b="0" i="0" spc="-10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铝丝表</a:t>
                          </a:r>
                        </a:p>
                        <a:p>
                          <a:pPr marL="0" lvl="0" indent="0" algn="l" latinLnBrk="1" hangingPunct="0">
                            <a:lnSpc>
                              <a:spcPts val="3000"/>
                            </a:lnSpc>
                          </a:pPr>
                          <a:r>
                            <a:rPr lang="en-US" altLang="zh-CN" sz="2000" b="0" i="0">
                              <a:solidFill>
                                <a:srgbClr val="000000"/>
                              </a:solidFill>
                              <a:latin typeface="微软雅黑" pitchFamily="34" charset="0"/>
                              <a:ea typeface="微软雅黑" pitchFamily="34" charset="-122"/>
                              <a:cs typeface="微软雅黑" pitchFamily="34" charset="-120"/>
                            </a:rPr>
                            <a:t>面出现少量红色物质</a:t>
                          </a:r>
                          <a:endParaRPr lang="en-US" altLang="zh-CN" sz="1200" dirty="0">
                            <a:solidFill>
                              <a:srgbClr val="000000"/>
                            </a:solidFill>
                          </a:endParaRPr>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200"/>
                            </a:lnSpc>
                          </a:pPr>
                          <a:r>
                            <a:rPr lang="en-US" altLang="zh-CN" sz="2000" b="0" i="0">
                              <a:solidFill>
                                <a:srgbClr val="000000"/>
                              </a:solidFill>
                              <a:latin typeface="微软雅黑" pitchFamily="34" charset="0"/>
                              <a:ea typeface="微软雅黑" pitchFamily="34" charset="-122"/>
                              <a:cs typeface="微软雅黑" pitchFamily="34" charset="-120"/>
                            </a:rPr>
                            <a:t>红色物质是</a:t>
                          </a:r>
                          <a:r>
                            <a:rPr lang="en-US" altLang="zh-CN" sz="2000" i="0">
                              <a:solidFill>
                                <a:srgbClr val="000000"/>
                              </a:solidFill>
                              <a:latin typeface="SimSun" pitchFamily="34" charset="0"/>
                              <a:ea typeface="SimSun" pitchFamily="34" charset="-122"/>
                              <a:cs typeface="SimSun" pitchFamily="34" charset="-120"/>
                            </a:rPr>
                            <a:t>________</a:t>
                          </a:r>
                          <a:r>
                            <a:rPr lang="en-US" altLang="zh-CN" sz="2000" b="0" i="0" spc="-10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说明</a:t>
                          </a:r>
                          <a14:m>
                            <m:oMath xmlns:m="http://schemas.openxmlformats.org/officeDocument/2006/math">
                              <m:r>
                                <m:rPr>
                                  <m:sty m:val="p"/>
                                </m:rPr>
                                <a:rPr lang="en-US" altLang="zh-CN" sz="2000" b="0" i="0" spc="-100" dirty="0" smtClean="0">
                                  <a:solidFill>
                                    <a:srgbClr val="000000"/>
                                  </a:solidFill>
                                  <a:latin typeface="Cambria Math" panose="02040503050406030204" pitchFamily="18" charset="0"/>
                                  <a:ea typeface="微软雅黑" pitchFamily="34" charset="-122"/>
                                  <a:cs typeface="微软雅黑" pitchFamily="34" charset="-120"/>
                                </a:rPr>
                                <m:t>Al</m:t>
                              </m:r>
                            </m:oMath>
                          </a14:m>
                          <a:r>
                            <a:rPr lang="en-US" altLang="zh-CN" sz="2000" b="0" i="0" dirty="0">
                              <a:solidFill>
                                <a:srgbClr val="000000"/>
                              </a:solidFill>
                              <a:latin typeface="微软雅黑" pitchFamily="34" charset="0"/>
                              <a:ea typeface="微软雅黑" pitchFamily="34" charset="-122"/>
                              <a:cs typeface="微软雅黑" pitchFamily="34" charset="-120"/>
                            </a:rPr>
                            <a:t>能和</a:t>
                          </a:r>
                          <a14:m>
                            <m:oMath xmlns:m="http://schemas.openxmlformats.org/officeDocument/2006/math">
                              <m:sSub>
                                <m:sSubPr>
                                  <m:ctrlPr>
                                    <a:rPr lang="en-US" altLang="zh-CN" sz="2000" b="0" i="1" spc="-100" dirty="0" smtClean="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CuSO</m:t>
                                  </m:r>
                                </m:e>
                                <m:sub>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4</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溶液反</a:t>
                          </a:r>
                        </a:p>
                        <a:p>
                          <a:pPr marL="0" lvl="0" indent="0" algn="l" latinLnBrk="1" hangingPunct="0">
                            <a:lnSpc>
                              <a:spcPts val="3000"/>
                            </a:lnSpc>
                          </a:pPr>
                          <a:r>
                            <a:rPr lang="en-US" altLang="zh-CN" sz="2000" b="0" i="0">
                              <a:solidFill>
                                <a:srgbClr val="000000"/>
                              </a:solidFill>
                              <a:latin typeface="微软雅黑" pitchFamily="34" charset="0"/>
                              <a:ea typeface="微软雅黑" pitchFamily="34" charset="-122"/>
                              <a:cs typeface="微软雅黑" pitchFamily="34" charset="-120"/>
                            </a:rPr>
                            <a:t>应</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但反应较慢</a:t>
                          </a:r>
                          <a:endParaRPr lang="en-US" altLang="zh-CN" sz="1200" dirty="0">
                            <a:solidFill>
                              <a:srgbClr val="000000"/>
                            </a:solidFill>
                          </a:endParaRPr>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822579">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③</a:t>
                          </a:r>
                          <a:endParaRPr lang="en-US" altLang="zh-CN" sz="1200" dirty="0">
                            <a:solidFill>
                              <a:srgbClr val="000000"/>
                            </a:solidFill>
                          </a:endParaRPr>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200"/>
                            </a:lnSpc>
                          </a:pPr>
                          <a:r>
                            <a:rPr lang="en-US" altLang="zh-CN" sz="2000" b="0" i="0" dirty="0">
                              <a:solidFill>
                                <a:srgbClr val="000000"/>
                              </a:solidFill>
                              <a:latin typeface="微软雅黑" pitchFamily="34" charset="0"/>
                              <a:ea typeface="微软雅黑" pitchFamily="34" charset="-122"/>
                              <a:cs typeface="微软雅黑" pitchFamily="34" charset="-120"/>
                            </a:rPr>
                            <a:t>铝丝周围溶液逐渐变成无色</a:t>
                          </a:r>
                          <a:r>
                            <a:rPr lang="en-US" altLang="zh-CN" sz="2000" b="0" i="0" spc="-10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铝丝以下</a:t>
                          </a:r>
                        </a:p>
                        <a:p>
                          <a:pPr marL="0" lvl="0" indent="0" algn="l" latinLnBrk="1" hangingPunct="0">
                            <a:lnSpc>
                              <a:spcPts val="3000"/>
                            </a:lnSpc>
                          </a:pPr>
                          <a:r>
                            <a:rPr lang="en-US" altLang="zh-CN" sz="2000" b="0" i="0">
                              <a:solidFill>
                                <a:srgbClr val="000000"/>
                              </a:solidFill>
                              <a:latin typeface="微软雅黑" pitchFamily="34" charset="0"/>
                              <a:ea typeface="微软雅黑" pitchFamily="34" charset="-122"/>
                              <a:cs typeface="微软雅黑" pitchFamily="34" charset="-120"/>
                            </a:rPr>
                            <a:t>溶液仍为蓝色</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两层溶液界面清晰</a:t>
                          </a:r>
                          <a:endParaRPr lang="en-US" altLang="zh-CN" sz="1200" dirty="0">
                            <a:solidFill>
                              <a:srgbClr val="000000"/>
                            </a:solidFill>
                          </a:endParaRPr>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200"/>
                            </a:lnSpc>
                          </a:pPr>
                          <a:r>
                            <a:rPr lang="en-US" altLang="zh-CN" sz="2000" b="0" i="0" dirty="0">
                              <a:solidFill>
                                <a:srgbClr val="000000"/>
                              </a:solidFill>
                              <a:latin typeface="微软雅黑" pitchFamily="34" charset="0"/>
                              <a:ea typeface="微软雅黑" pitchFamily="34" charset="-122"/>
                              <a:cs typeface="微软雅黑" pitchFamily="34" charset="-120"/>
                            </a:rPr>
                            <a:t>反应生成的</a:t>
                          </a:r>
                          <a14:m>
                            <m:oMath xmlns:m="http://schemas.openxmlformats.org/officeDocument/2006/math">
                              <m:sSub>
                                <m:sSubPr>
                                  <m:ctrlPr>
                                    <a:rPr lang="en-US" altLang="zh-CN" sz="2000" b="0" i="1" spc="-100" dirty="0" smtClean="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Al</m:t>
                                  </m:r>
                                </m:e>
                                <m:sub>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2</m:t>
                                  </m:r>
                                </m:sub>
                              </m:sSub>
                              <m:r>
                                <a:rPr lang="en-US" altLang="zh-CN" sz="2000" b="0" i="0" spc="-100" dirty="0" smtClean="0">
                                  <a:solidFill>
                                    <a:srgbClr val="000000"/>
                                  </a:solidFill>
                                  <a:latin typeface="Cambria Math" panose="02040503050406030204" pitchFamily="18" charset="0"/>
                                  <a:ea typeface="微软雅黑" pitchFamily="34" charset="-122"/>
                                  <a:cs typeface="微软雅黑" pitchFamily="34" charset="-120"/>
                                </a:rPr>
                                <m:t>(</m:t>
                              </m:r>
                              <m:sSub>
                                <m:sSubPr>
                                  <m:ctrlPr>
                                    <a:rPr lang="en-US" altLang="zh-CN" sz="2000" b="0" i="1" spc="-100" dirty="0" smtClean="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SO</m:t>
                                  </m:r>
                                </m:e>
                                <m:sub>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4</m:t>
                                  </m:r>
                                </m:sub>
                              </m:sSub>
                              <m:sSub>
                                <m:sSubPr>
                                  <m:ctrlPr>
                                    <a:rPr lang="en-US" altLang="zh-CN" sz="2000" b="0" i="1" spc="-100" dirty="0" smtClean="0">
                                      <a:solidFill>
                                        <a:srgbClr val="000000"/>
                                      </a:solidFill>
                                      <a:latin typeface="Cambria Math" panose="02040503050406030204" pitchFamily="18" charset="0"/>
                                      <a:ea typeface="微软雅黑" pitchFamily="34" charset="-122"/>
                                      <a:cs typeface="微软雅黑" pitchFamily="34" charset="-120"/>
                                    </a:rPr>
                                  </m:ctrlPr>
                                </m:sSubPr>
                                <m:e>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m:t>
                                  </m:r>
                                </m:e>
                                <m:sub>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3</m:t>
                                  </m:r>
                                </m:sub>
                              </m:sSub>
                            </m:oMath>
                          </a14:m>
                          <a:r>
                            <a:rPr lang="en-US" altLang="zh-CN" sz="2000" b="0" i="0" dirty="0">
                              <a:solidFill>
                                <a:srgbClr val="000000"/>
                              </a:solidFill>
                              <a:latin typeface="微软雅黑" pitchFamily="34" charset="0"/>
                              <a:ea typeface="微软雅黑" pitchFamily="34" charset="-122"/>
                              <a:cs typeface="微软雅黑" pitchFamily="34" charset="-120"/>
                            </a:rPr>
                            <a:t>为无色</a:t>
                          </a:r>
                          <a:r>
                            <a:rPr lang="en-US" altLang="zh-CN" sz="2000" b="0" i="0" spc="-10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b>
                                <m:sSubPr>
                                  <m:ctrlPr>
                                    <a:rPr lang="en-US" altLang="zh-CN" sz="2000" b="0" i="1" spc="-100" dirty="0" smtClean="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Al</m:t>
                                  </m:r>
                                </m:e>
                                <m:sub>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2</m:t>
                                  </m:r>
                                </m:sub>
                              </m:sSub>
                              <m:r>
                                <a:rPr lang="en-US" altLang="zh-CN" sz="2000" b="0" i="0" spc="-100" dirty="0" smtClean="0">
                                  <a:solidFill>
                                    <a:srgbClr val="000000"/>
                                  </a:solidFill>
                                  <a:latin typeface="Cambria Math" panose="02040503050406030204" pitchFamily="18" charset="0"/>
                                  <a:ea typeface="微软雅黑" pitchFamily="34" charset="-122"/>
                                  <a:cs typeface="微软雅黑" pitchFamily="34" charset="-120"/>
                                </a:rPr>
                                <m:t>(</m:t>
                              </m:r>
                              <m:sSub>
                                <m:sSubPr>
                                  <m:ctrlPr>
                                    <a:rPr lang="en-US" altLang="zh-CN" sz="2000" b="0" i="1" spc="-100" dirty="0" smtClean="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SO</m:t>
                                  </m:r>
                                </m:e>
                                <m:sub>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4</m:t>
                                  </m:r>
                                </m:sub>
                              </m:sSub>
                              <m:sSub>
                                <m:sSubPr>
                                  <m:ctrlPr>
                                    <a:rPr lang="en-US" altLang="zh-CN" sz="2000" b="0" i="1" spc="-100" dirty="0" smtClean="0">
                                      <a:solidFill>
                                        <a:srgbClr val="000000"/>
                                      </a:solidFill>
                                      <a:latin typeface="Cambria Math" panose="02040503050406030204" pitchFamily="18" charset="0"/>
                                      <a:ea typeface="微软雅黑" pitchFamily="34" charset="-122"/>
                                      <a:cs typeface="微软雅黑" pitchFamily="34" charset="-120"/>
                                    </a:rPr>
                                  </m:ctrlPr>
                                </m:sSubPr>
                                <m:e>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m:t>
                                  </m:r>
                                </m:e>
                                <m:sub>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3</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溶液的</a:t>
                          </a:r>
                        </a:p>
                        <a:p>
                          <a:pPr marL="0" lvl="0" indent="0" algn="l" latinLnBrk="1" hangingPunct="0">
                            <a:lnSpc>
                              <a:spcPts val="3000"/>
                            </a:lnSpc>
                          </a:pPr>
                          <a:r>
                            <a:rPr lang="en-US" altLang="zh-CN" sz="2000" b="0" i="0">
                              <a:solidFill>
                                <a:srgbClr val="000000"/>
                              </a:solidFill>
                              <a:latin typeface="微软雅黑" pitchFamily="34" charset="0"/>
                              <a:ea typeface="微软雅黑" pitchFamily="34" charset="-122"/>
                              <a:cs typeface="微软雅黑" pitchFamily="34" charset="-120"/>
                            </a:rPr>
                            <a:t>密度小于</a:t>
                          </a:r>
                          <a14:m>
                            <m:oMath xmlns:m="http://schemas.openxmlformats.org/officeDocument/2006/math">
                              <m:sSub>
                                <m:sSubPr>
                                  <m:ctrlPr>
                                    <a:rPr lang="en-US" altLang="zh-CN" sz="2000" b="0" i="1" spc="-100" dirty="0" smtClean="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CuSO</m:t>
                                  </m:r>
                                </m:e>
                                <m:sub>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4</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溶液</a:t>
                          </a:r>
                          <a:endParaRPr lang="en-US" altLang="zh-CN" sz="1200" dirty="0">
                            <a:solidFill>
                              <a:srgbClr val="000000"/>
                            </a:solidFill>
                          </a:endParaRPr>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bl>
              </a:graphicData>
            </a:graphic>
          </p:graphicFrame>
        </mc:Choice>
        <mc:Fallback xmlns="">
          <p:graphicFrame>
            <p:nvGraphicFramePr>
              <p:cNvPr id="61" name="QB_7_BD.92_2#0c7dc9435?colgroup=2,17,20&amp;vopoq=1&amp;pid=96b621404&amp;color=0,0,0&amp;vtp=1&amp;bbb=1&amp;hb=1"/>
              <p:cNvGraphicFramePr>
                <a:graphicFrameLocks noGrp="1"/>
              </p:cNvGraphicFramePr>
              <p:nvPr>
                <p:extLst>
                  <p:ext uri="{D42A27DB-BD31-4B8C-83A1-F6EECF244321}">
                    <p14:modId xmlns:p14="http://schemas.microsoft.com/office/powerpoint/2010/main" val="198606190"/>
                  </p:ext>
                </p:extLst>
              </p:nvPr>
            </p:nvGraphicFramePr>
            <p:xfrm>
              <a:off x="722376" y="1957139"/>
              <a:ext cx="10716768" cy="2888869"/>
            </p:xfrm>
            <a:graphic>
              <a:graphicData uri="http://schemas.openxmlformats.org/drawingml/2006/table">
                <a:tbl>
                  <a:tblPr/>
                  <a:tblGrid>
                    <a:gridCol w="685800">
                      <a:extLst>
                        <a:ext uri="{9D8B030D-6E8A-4147-A177-3AD203B41FA5}">
                          <a16:colId xmlns:a16="http://schemas.microsoft.com/office/drawing/2014/main" val="20000"/>
                        </a:ext>
                      </a:extLst>
                    </a:gridCol>
                    <a:gridCol w="4562856">
                      <a:extLst>
                        <a:ext uri="{9D8B030D-6E8A-4147-A177-3AD203B41FA5}">
                          <a16:colId xmlns:a16="http://schemas.microsoft.com/office/drawing/2014/main" val="20001"/>
                        </a:ext>
                      </a:extLst>
                    </a:gridCol>
                    <a:gridCol w="5468112">
                      <a:extLst>
                        <a:ext uri="{9D8B030D-6E8A-4147-A177-3AD203B41FA5}">
                          <a16:colId xmlns:a16="http://schemas.microsoft.com/office/drawing/2014/main" val="20002"/>
                        </a:ext>
                      </a:extLst>
                    </a:gridCol>
                  </a:tblGrid>
                  <a:tr h="421132">
                    <a:tc>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序号</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实验现象</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结论与解释</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822579">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①</a:t>
                          </a:r>
                          <a:endParaRPr lang="en-US" altLang="zh-CN" sz="1200" dirty="0">
                            <a:solidFill>
                              <a:srgbClr val="000000"/>
                            </a:solidFill>
                          </a:endParaRPr>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200"/>
                            </a:lnSpc>
                          </a:pPr>
                          <a:r>
                            <a:rPr lang="en-US" altLang="zh-CN" sz="2000" b="0" i="0" dirty="0">
                              <a:solidFill>
                                <a:srgbClr val="000000"/>
                              </a:solidFill>
                              <a:latin typeface="微软雅黑" pitchFamily="34" charset="0"/>
                              <a:ea typeface="微软雅黑" pitchFamily="34" charset="-122"/>
                              <a:cs typeface="微软雅黑" pitchFamily="34" charset="-120"/>
                            </a:rPr>
                            <a:t>铝丝表面有少量气泡</a:t>
                          </a:r>
                          <a:r>
                            <a:rPr lang="en-US" altLang="zh-CN" sz="2000" b="0" i="0" spc="-10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铝丝周围出现蓝</a:t>
                          </a:r>
                        </a:p>
                        <a:p>
                          <a:pPr marL="0" lvl="0" indent="0" algn="l" latinLnBrk="1" hangingPunct="0">
                            <a:lnSpc>
                              <a:spcPts val="3000"/>
                            </a:lnSpc>
                          </a:pPr>
                          <a:r>
                            <a:rPr lang="en-US" altLang="zh-CN" sz="2000" b="0" i="0">
                              <a:solidFill>
                                <a:srgbClr val="000000"/>
                              </a:solidFill>
                              <a:latin typeface="微软雅黑" pitchFamily="34" charset="0"/>
                              <a:ea typeface="微软雅黑" pitchFamily="34" charset="-122"/>
                              <a:cs typeface="微软雅黑" pitchFamily="34" charset="-120"/>
                            </a:rPr>
                            <a:t>绿色物质</a:t>
                          </a:r>
                          <a:endParaRPr lang="en-US" altLang="zh-CN" sz="1200" dirty="0">
                            <a:solidFill>
                              <a:srgbClr val="000000"/>
                            </a:solidFill>
                          </a:endParaRPr>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4"/>
                          <a:stretch>
                            <a:fillRect l="-95991" t="-51852" r="-223" b="-214815"/>
                          </a:stretch>
                        </a:blipFill>
                      </a:tcPr>
                    </a:tc>
                    <a:extLst>
                      <a:ext uri="{0D108BD9-81ED-4DB2-BD59-A6C34878D82A}">
                        <a16:rowId xmlns:a16="http://schemas.microsoft.com/office/drawing/2014/main" val="10001"/>
                      </a:ext>
                    </a:extLst>
                  </a:tr>
                  <a:tr h="822579">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②</a:t>
                          </a:r>
                          <a:endParaRPr lang="en-US" altLang="zh-CN" sz="1200" dirty="0">
                            <a:solidFill>
                              <a:srgbClr val="000000"/>
                            </a:solidFill>
                          </a:endParaRPr>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4"/>
                          <a:stretch>
                            <a:fillRect l="-15241" t="-151852" r="-120321" b="-114815"/>
                          </a:stretch>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4"/>
                          <a:stretch>
                            <a:fillRect l="-95991" t="-151852" r="-223" b="-114815"/>
                          </a:stretch>
                        </a:blipFill>
                      </a:tcPr>
                    </a:tc>
                    <a:extLst>
                      <a:ext uri="{0D108BD9-81ED-4DB2-BD59-A6C34878D82A}">
                        <a16:rowId xmlns:a16="http://schemas.microsoft.com/office/drawing/2014/main" val="10002"/>
                      </a:ext>
                    </a:extLst>
                  </a:tr>
                  <a:tr h="822579">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③</a:t>
                          </a:r>
                          <a:endParaRPr lang="en-US" altLang="zh-CN" sz="1200" dirty="0">
                            <a:solidFill>
                              <a:srgbClr val="000000"/>
                            </a:solidFill>
                          </a:endParaRPr>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200"/>
                            </a:lnSpc>
                          </a:pPr>
                          <a:r>
                            <a:rPr lang="en-US" altLang="zh-CN" sz="2000" b="0" i="0" dirty="0">
                              <a:solidFill>
                                <a:srgbClr val="000000"/>
                              </a:solidFill>
                              <a:latin typeface="微软雅黑" pitchFamily="34" charset="0"/>
                              <a:ea typeface="微软雅黑" pitchFamily="34" charset="-122"/>
                              <a:cs typeface="微软雅黑" pitchFamily="34" charset="-120"/>
                            </a:rPr>
                            <a:t>铝丝周围溶液逐渐变成无色</a:t>
                          </a:r>
                          <a:r>
                            <a:rPr lang="en-US" altLang="zh-CN" sz="2000" b="0" i="0" spc="-10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铝丝以下</a:t>
                          </a:r>
                        </a:p>
                        <a:p>
                          <a:pPr marL="0" lvl="0" indent="0" algn="l" latinLnBrk="1" hangingPunct="0">
                            <a:lnSpc>
                              <a:spcPts val="3000"/>
                            </a:lnSpc>
                          </a:pPr>
                          <a:r>
                            <a:rPr lang="en-US" altLang="zh-CN" sz="2000" b="0" i="0">
                              <a:solidFill>
                                <a:srgbClr val="000000"/>
                              </a:solidFill>
                              <a:latin typeface="微软雅黑" pitchFamily="34" charset="0"/>
                              <a:ea typeface="微软雅黑" pitchFamily="34" charset="-122"/>
                              <a:cs typeface="微软雅黑" pitchFamily="34" charset="-120"/>
                            </a:rPr>
                            <a:t>溶液仍为蓝色</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两层溶液界面清晰</a:t>
                          </a:r>
                          <a:endParaRPr lang="en-US" altLang="zh-CN" sz="1200" dirty="0">
                            <a:solidFill>
                              <a:srgbClr val="000000"/>
                            </a:solidFill>
                          </a:endParaRPr>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4"/>
                          <a:stretch>
                            <a:fillRect l="-95991" t="-251852" r="-223" b="-14815"/>
                          </a:stretch>
                        </a:blipFill>
                      </a:tcPr>
                    </a:tc>
                    <a:extLst>
                      <a:ext uri="{0D108BD9-81ED-4DB2-BD59-A6C34878D82A}">
                        <a16:rowId xmlns:a16="http://schemas.microsoft.com/office/drawing/2014/main" val="10003"/>
                      </a:ext>
                    </a:extLst>
                  </a:tr>
                </a:tbl>
              </a:graphicData>
            </a:graphic>
          </p:graphicFrame>
        </mc:Fallback>
      </mc:AlternateContent>
      <mc:AlternateContent xmlns:mc="http://schemas.openxmlformats.org/markup-compatibility/2006" xmlns:a14="http://schemas.microsoft.com/office/drawing/2010/main">
        <mc:Choice Requires="a14">
          <p:sp>
            <p:nvSpPr>
              <p:cNvPr id="5" name="QB_7_AN.93_1#0c7dc9435.blank?vopoq=1&amp;pid=96b621404&amp;color=0,0,0&amp;vpa=30&amp;vtp=1&amp;bbb=1"/>
              <p:cNvSpPr/>
              <p:nvPr/>
            </p:nvSpPr>
            <p:spPr>
              <a:xfrm>
                <a:off x="6052557" y="2820612"/>
                <a:ext cx="1197991" cy="303784"/>
              </a:xfrm>
              <a:prstGeom prst="rect">
                <a:avLst/>
              </a:prstGeom>
              <a:noFill/>
              <a:ln/>
            </p:spPr>
            <p:txBody>
              <a:bodyPr wrap="none" lIns="0" tIns="0" rIns="0" bIns="0" rtlCol="0" anchor="t"/>
              <a:lstStyle/>
              <a:p>
                <a:pPr algn="ctr" latinLnBrk="1">
                  <a:lnSpc>
                    <a:spcPts val="2500"/>
                  </a:lnSpc>
                </a:pPr>
                <a14:m>
                  <m:oMath xmlns:m="http://schemas.openxmlformats.org/officeDocument/2006/math">
                    <m:sSub>
                      <m:sSubPr>
                        <m:ctrlPr>
                          <a:rPr lang="en-US" altLang="zh-CN" sz="2000" b="1" i="1" dirty="0" smtClean="0">
                            <a:solidFill>
                              <a:srgbClr val="00B050"/>
                            </a:solidFill>
                            <a:latin typeface="Cambria Math" panose="02040503050406030204" pitchFamily="18" charset="0"/>
                            <a:ea typeface="微软雅黑" pitchFamily="34" charset="-122"/>
                            <a:cs typeface="微软雅黑" pitchFamily="34" charset="-120"/>
                          </a:rPr>
                        </m:ctrlPr>
                      </m:sSubPr>
                      <m:e>
                        <m:r>
                          <a:rPr lang="en-US" altLang="zh-CN" sz="2000" b="1" i="0" dirty="0">
                            <a:solidFill>
                              <a:srgbClr val="00B050"/>
                            </a:solidFill>
                            <a:latin typeface="Cambria Math" panose="02040503050406030204" pitchFamily="18" charset="0"/>
                            <a:ea typeface="微软雅黑" pitchFamily="34" charset="-122"/>
                            <a:cs typeface="微软雅黑" pitchFamily="34" charset="-120"/>
                          </a:rPr>
                          <m:t>𝐇</m:t>
                        </m:r>
                      </m:e>
                      <m:sub>
                        <m:r>
                          <a:rPr lang="en-US" altLang="zh-CN" sz="2000" b="1" i="0" dirty="0">
                            <a:solidFill>
                              <a:srgbClr val="00B050"/>
                            </a:solidFill>
                            <a:latin typeface="Cambria Math" panose="02040503050406030204" pitchFamily="18" charset="0"/>
                            <a:ea typeface="微软雅黑" pitchFamily="34" charset="-122"/>
                            <a:cs typeface="微软雅黑" pitchFamily="34" charset="-120"/>
                          </a:rPr>
                          <m:t>𝟐</m:t>
                        </m:r>
                      </m:sub>
                    </m:sSub>
                  </m:oMath>
                </a14:m>
                <a:r>
                  <a:rPr lang="en-US" altLang="zh-CN" sz="2000" b="1" i="0" dirty="0">
                    <a:solidFill>
                      <a:srgbClr val="00B050"/>
                    </a:solidFill>
                    <a:latin typeface="微软雅黑" pitchFamily="34" charset="0"/>
                    <a:ea typeface="微软雅黑" pitchFamily="34" charset="-122"/>
                    <a:cs typeface="微软雅黑" pitchFamily="34" charset="-120"/>
                  </a:rPr>
                  <a:t>(氢气)</a:t>
                </a:r>
                <a:endParaRPr lang="en-US" altLang="zh-CN" sz="100" dirty="0">
                  <a:solidFill>
                    <a:srgbClr val="00B050"/>
                  </a:solidFill>
                </a:endParaRPr>
              </a:p>
            </p:txBody>
          </p:sp>
        </mc:Choice>
        <mc:Fallback xmlns="">
          <p:sp>
            <p:nvSpPr>
              <p:cNvPr id="5" name="QB_7_AN.93_1#0c7dc9435.blank?vopoq=1&amp;pid=96b621404&amp;color=0,0,0&amp;vpa=30&amp;vtp=1&amp;bbb=1"/>
              <p:cNvSpPr>
                <a:spLocks noRot="1" noChangeAspect="1" noMove="1" noResize="1" noEditPoints="1" noAdjustHandles="1" noChangeArrowheads="1" noChangeShapeType="1" noTextEdit="1"/>
              </p:cNvSpPr>
              <p:nvPr/>
            </p:nvSpPr>
            <p:spPr>
              <a:xfrm>
                <a:off x="6052557" y="2820612"/>
                <a:ext cx="1197991" cy="303784"/>
              </a:xfrm>
              <a:prstGeom prst="rect">
                <a:avLst/>
              </a:prstGeom>
              <a:blipFill>
                <a:blip r:embed="rId5"/>
                <a:stretch>
                  <a:fillRect l="-510" t="-28000" r="-5102" b="-48000"/>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6" name="QB_7_AN.94_1#0c7dc9435.blank?vopoq=1&amp;pid=96b621404&amp;color=0,0,0&amp;vpa=31&amp;vtp=1&amp;bbb=1"/>
              <p:cNvSpPr/>
              <p:nvPr/>
            </p:nvSpPr>
            <p:spPr>
              <a:xfrm>
                <a:off x="7335257" y="3236664"/>
                <a:ext cx="939800" cy="303784"/>
              </a:xfrm>
              <a:prstGeom prst="rect">
                <a:avLst/>
              </a:prstGeom>
              <a:noFill/>
              <a:ln/>
            </p:spPr>
            <p:txBody>
              <a:bodyPr wrap="none" lIns="0" tIns="0" rIns="0" bIns="0" rtlCol="0" anchor="t"/>
              <a:lstStyle/>
              <a:p>
                <a:pPr algn="ctr" latinLnBrk="1">
                  <a:lnSpc>
                    <a:spcPts val="2500"/>
                  </a:lnSpc>
                </a:pPr>
                <a14:m>
                  <m:oMath xmlns:m="http://schemas.openxmlformats.org/officeDocument/2006/math">
                    <m:r>
                      <a:rPr lang="en-US" altLang="zh-CN" sz="2000" b="1" i="0" dirty="0" smtClean="0">
                        <a:solidFill>
                          <a:srgbClr val="00B050"/>
                        </a:solidFill>
                        <a:latin typeface="Cambria Math" panose="02040503050406030204" pitchFamily="18" charset="0"/>
                        <a:ea typeface="微软雅黑" pitchFamily="34" charset="-122"/>
                        <a:cs typeface="微软雅黑" pitchFamily="34" charset="-120"/>
                      </a:rPr>
                      <m:t>𝐂𝐮</m:t>
                    </m:r>
                  </m:oMath>
                </a14:m>
                <a:r>
                  <a:rPr lang="en-US" altLang="zh-CN" sz="2000" b="1" i="0" dirty="0">
                    <a:solidFill>
                      <a:srgbClr val="00B050"/>
                    </a:solidFill>
                    <a:latin typeface="微软雅黑" pitchFamily="34" charset="0"/>
                    <a:ea typeface="微软雅黑" pitchFamily="34" charset="-122"/>
                    <a:cs typeface="微软雅黑" pitchFamily="34" charset="-120"/>
                  </a:rPr>
                  <a:t>(铜)</a:t>
                </a:r>
                <a:endParaRPr lang="en-US" altLang="zh-CN" sz="100" dirty="0">
                  <a:solidFill>
                    <a:srgbClr val="00B050"/>
                  </a:solidFill>
                </a:endParaRPr>
              </a:p>
            </p:txBody>
          </p:sp>
        </mc:Choice>
        <mc:Fallback xmlns="">
          <p:sp>
            <p:nvSpPr>
              <p:cNvPr id="6" name="QB_7_AN.94_1#0c7dc9435.blank?vopoq=1&amp;pid=96b621404&amp;color=0,0,0&amp;vpa=31&amp;vtp=1&amp;bbb=1"/>
              <p:cNvSpPr>
                <a:spLocks noRot="1" noChangeAspect="1" noMove="1" noResize="1" noEditPoints="1" noAdjustHandles="1" noChangeArrowheads="1" noChangeShapeType="1" noTextEdit="1"/>
              </p:cNvSpPr>
              <p:nvPr/>
            </p:nvSpPr>
            <p:spPr>
              <a:xfrm>
                <a:off x="7335257" y="3236664"/>
                <a:ext cx="939800" cy="303784"/>
              </a:xfrm>
              <a:prstGeom prst="rect">
                <a:avLst/>
              </a:prstGeom>
              <a:blipFill>
                <a:blip r:embed="rId6"/>
                <a:stretch>
                  <a:fillRect t="-28000" r="-7143" b="-48000"/>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7" name="QB_7_AS.95_1#0c7dc9435?vopoq=1&amp;pid=96b621404&amp;color=0,0,0&amp;vtp=1&amp;bbb=1&amp;hb=1"/>
              <p:cNvSpPr/>
              <p:nvPr/>
            </p:nvSpPr>
            <p:spPr>
              <a:xfrm>
                <a:off x="722376" y="4979739"/>
                <a:ext cx="10753344" cy="906336"/>
              </a:xfrm>
              <a:prstGeom prst="rect">
                <a:avLst/>
              </a:prstGeom>
              <a:noFill/>
              <a:ln/>
            </p:spPr>
            <p:txBody>
              <a:bodyPr wrap="none" lIns="0" tIns="0" rIns="0" bIns="0" rtlCol="0" anchor="t"/>
              <a:lstStyle/>
              <a:p>
                <a:pPr algn="l" latinLnBrk="1">
                  <a:lnSpc>
                    <a:spcPts val="40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由题知</a:t>
                </a:r>
                <a14:m>
                  <m:oMath xmlns:m="http://schemas.openxmlformats.org/officeDocument/2006/math">
                    <m:sSub>
                      <m:sSubPr>
                        <m:ctrlPr>
                          <a:rPr lang="en-US" altLang="zh-CN" sz="2000" b="0" i="1" dirty="0" smtClean="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CuSO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4</m:t>
                        </m:r>
                      </m:sub>
                    </m:sSub>
                  </m:oMath>
                </a14:m>
                <a:r>
                  <a:rPr lang="en-US" altLang="zh-CN" sz="2000" b="0" i="0" dirty="0">
                    <a:solidFill>
                      <a:srgbClr val="000000"/>
                    </a:solidFill>
                    <a:latin typeface="微软雅黑" pitchFamily="34" charset="0"/>
                    <a:ea typeface="微软雅黑" pitchFamily="34" charset="-122"/>
                    <a:cs typeface="微软雅黑" pitchFamily="34" charset="-120"/>
                  </a:rPr>
                  <a:t>溶液呈弱酸性，即溶液中有较多</a:t>
                </a:r>
                <a14:m>
                  <m:oMath xmlns:m="http://schemas.openxmlformats.org/officeDocument/2006/math">
                    <m:sSup>
                      <m:sSupPr>
                        <m:ctrlPr>
                          <a:rPr lang="en-US" altLang="zh-CN" sz="2000" b="0" i="1" dirty="0" smtClean="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H</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up>
                    </m:sSup>
                  </m:oMath>
                </a14:m>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p>
                      <m:sSupPr>
                        <m:ctrlPr>
                          <a:rPr lang="en-US" altLang="zh-CN" sz="2000" b="0" i="1" dirty="0" smtClean="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H</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up>
                    </m:sSup>
                  </m:oMath>
                </a14:m>
                <a:r>
                  <a:rPr lang="en-US" altLang="zh-CN" sz="2000" b="0" i="0" dirty="0">
                    <a:solidFill>
                      <a:srgbClr val="000000"/>
                    </a:solidFill>
                    <a:latin typeface="微软雅黑" pitchFamily="34" charset="0"/>
                    <a:ea typeface="微软雅黑" pitchFamily="34" charset="-122"/>
                    <a:cs typeface="微软雅黑" pitchFamily="34" charset="-120"/>
                  </a:rPr>
                  <a:t>与</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Al</m:t>
                    </m:r>
                  </m:oMath>
                </a14:m>
                <a:r>
                  <a:rPr lang="en-US" altLang="zh-CN" sz="2000" b="0" i="0" dirty="0">
                    <a:solidFill>
                      <a:srgbClr val="000000"/>
                    </a:solidFill>
                    <a:latin typeface="微软雅黑" pitchFamily="34" charset="0"/>
                    <a:ea typeface="微软雅黑" pitchFamily="34" charset="-122"/>
                    <a:cs typeface="微软雅黑" pitchFamily="34" charset="-120"/>
                  </a:rPr>
                  <a:t>反应生成</a:t>
                </a:r>
                <a14:m>
                  <m:oMath xmlns:m="http://schemas.openxmlformats.org/officeDocument/2006/math">
                    <m:sSub>
                      <m:sSubPr>
                        <m:ctrlPr>
                          <a:rPr lang="en-US" altLang="zh-CN" sz="2000" b="0" i="1" dirty="0" smtClean="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H</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。产生的红色物质为</a:t>
                </a:r>
              </a:p>
              <a:p>
                <a:pPr latinLnBrk="1">
                  <a:lnSpc>
                    <a:spcPts val="3500"/>
                  </a:lnSpc>
                </a:pP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Al</m:t>
                    </m:r>
                  </m:oMath>
                </a14:m>
                <a:r>
                  <a:rPr lang="en-US" altLang="zh-CN" sz="2000" b="0" i="0" dirty="0">
                    <a:solidFill>
                      <a:srgbClr val="000000"/>
                    </a:solidFill>
                    <a:latin typeface="微软雅黑" pitchFamily="34" charset="0"/>
                    <a:ea typeface="微软雅黑" pitchFamily="34" charset="-122"/>
                    <a:cs typeface="微软雅黑" pitchFamily="34" charset="-120"/>
                  </a:rPr>
                  <a:t>与</a:t>
                </a:r>
                <a14:m>
                  <m:oMath xmlns:m="http://schemas.openxmlformats.org/officeDocument/2006/math">
                    <m:sSup>
                      <m:sSupPr>
                        <m:ctrlPr>
                          <a:rPr lang="en-US" altLang="zh-CN" sz="2000" b="0" i="1" dirty="0" smtClean="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Cu</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p>
                    </m:sSup>
                  </m:oMath>
                </a14:m>
                <a:r>
                  <a:rPr lang="en-US" altLang="zh-CN" sz="2000" b="0" i="0" dirty="0">
                    <a:solidFill>
                      <a:srgbClr val="000000"/>
                    </a:solidFill>
                    <a:latin typeface="微软雅黑" pitchFamily="34" charset="0"/>
                    <a:ea typeface="微软雅黑" pitchFamily="34" charset="-122"/>
                    <a:cs typeface="微软雅黑" pitchFamily="34" charset="-120"/>
                  </a:rPr>
                  <a:t>发生置换反应生成的</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Cu</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200" dirty="0">
                  <a:solidFill>
                    <a:srgbClr val="000000"/>
                  </a:solidFill>
                </a:endParaRPr>
              </a:p>
            </p:txBody>
          </p:sp>
        </mc:Choice>
        <mc:Fallback xmlns="">
          <p:sp>
            <p:nvSpPr>
              <p:cNvPr id="7" name="QB_7_AS.95_1#0c7dc9435?vopoq=1&amp;pid=96b621404&amp;color=0,0,0&amp;vtp=1&amp;bbb=1&amp;hb=1"/>
              <p:cNvSpPr>
                <a:spLocks noRot="1" noChangeAspect="1" noMove="1" noResize="1" noEditPoints="1" noAdjustHandles="1" noChangeArrowheads="1" noChangeShapeType="1" noTextEdit="1"/>
              </p:cNvSpPr>
              <p:nvPr/>
            </p:nvSpPr>
            <p:spPr>
              <a:xfrm>
                <a:off x="722376" y="4979739"/>
                <a:ext cx="10753344" cy="906336"/>
              </a:xfrm>
              <a:prstGeom prst="rect">
                <a:avLst/>
              </a:prstGeom>
              <a:blipFill>
                <a:blip r:embed="rId7"/>
                <a:stretch>
                  <a:fillRect l="-1587" r="-1304" b="-16107"/>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fade">
                                      <p:cBhvr>
                                        <p:cTn id="10" dur="500"/>
                                        <p:tgtEl>
                                          <p:spTgt spid="5">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6">
                                            <p:bg/>
                                          </p:spTgt>
                                        </p:tgtEl>
                                        <p:attrNameLst>
                                          <p:attrName>style.visibility</p:attrName>
                                        </p:attrNameLst>
                                      </p:cBhvr>
                                      <p:to>
                                        <p:strVal val="visible"/>
                                      </p:to>
                                    </p:set>
                                    <p:animEffect transition="in" filter="fade">
                                      <p:cBhvr>
                                        <p:cTn id="15" dur="500"/>
                                        <p:tgtEl>
                                          <p:spTgt spid="6">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6">
                                            <p:txEl>
                                              <p:pRg st="0" end="0"/>
                                            </p:txEl>
                                          </p:spTgt>
                                        </p:tgtEl>
                                        <p:attrNameLst>
                                          <p:attrName>style.visibility</p:attrName>
                                        </p:attrNameLst>
                                      </p:cBhvr>
                                      <p:to>
                                        <p:strVal val="visible"/>
                                      </p:to>
                                    </p:set>
                                    <p:animEffect transition="in" filter="fade">
                                      <p:cBhvr>
                                        <p:cTn id="18" dur="500"/>
                                        <p:tgtEl>
                                          <p:spTgt spid="6">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7">
                                            <p:bg/>
                                          </p:spTgt>
                                        </p:tgtEl>
                                        <p:attrNameLst>
                                          <p:attrName>style.visibility</p:attrName>
                                        </p:attrNameLst>
                                      </p:cBhvr>
                                      <p:to>
                                        <p:strVal val="visible"/>
                                      </p:to>
                                    </p:set>
                                    <p:animEffect transition="in" filter="fade">
                                      <p:cBhvr>
                                        <p:cTn id="23" dur="500"/>
                                        <p:tgtEl>
                                          <p:spTgt spid="7">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7">
                                            <p:txEl>
                                              <p:pRg st="0" end="0"/>
                                            </p:txEl>
                                          </p:spTgt>
                                        </p:tgtEl>
                                        <p:attrNameLst>
                                          <p:attrName>style.visibility</p:attrName>
                                        </p:attrNameLst>
                                      </p:cBhvr>
                                      <p:to>
                                        <p:strVal val="visible"/>
                                      </p:to>
                                    </p:set>
                                    <p:animEffect transition="in" filter="fade">
                                      <p:cBhvr>
                                        <p:cTn id="26" dur="500"/>
                                        <p:tgtEl>
                                          <p:spTgt spid="7">
                                            <p:txEl>
                                              <p:pRg st="0" end="0"/>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7">
                                            <p:txEl>
                                              <p:pRg st="1" end="1"/>
                                            </p:txEl>
                                          </p:spTgt>
                                        </p:tgtEl>
                                        <p:attrNameLst>
                                          <p:attrName>style.visibility</p:attrName>
                                        </p:attrNameLst>
                                      </p:cBhvr>
                                      <p:to>
                                        <p:strVal val="visible"/>
                                      </p:to>
                                    </p:set>
                                    <p:animEffect transition="in" filter="fade">
                                      <p:cBhvr>
                                        <p:cTn id="29" dur="500"/>
                                        <p:tgtEl>
                                          <p:spTgt spid="7">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animBg="1"/>
      <p:bldP spid="6" grpId="0" build="p" animBg="1"/>
      <p:bldP spid="7" grpId="0" build="p" animBg="1"/>
    </p:bldLst>
  </p:timing>
</p:sld>
</file>

<file path=ppt/slides/slide73.xml><?xml version="1.0" encoding="utf-8"?>
<p:sld xmlns:a="http://schemas.openxmlformats.org/drawingml/2006/main" xmlns:r="http://schemas.openxmlformats.org/officeDocument/2006/relationships" xmlns:p="http://schemas.openxmlformats.org/presentationml/2006/main">
  <p:cSld name="Slide 61&amp;si=61">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P_7_BD#fbbb066db?pid=96b621404&amp;color=0,0,0&amp;vtp=1&amp;bt=1&amp;bbb=1"/>
              <p:cNvSpPr/>
              <p:nvPr/>
            </p:nvSpPr>
            <p:spPr>
              <a:xfrm>
                <a:off x="722376" y="972000"/>
                <a:ext cx="10753344" cy="17702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【深入探究】为研究上述异常现象，同学们查阅了相关资料，继续开展探究。</a:t>
                </a:r>
                <a:endParaRPr lang="en-US" altLang="zh-CN" sz="2000" dirty="0">
                  <a:solidFill>
                    <a:srgbClr val="000000"/>
                  </a:solidFill>
                </a:endParaRPr>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资料</a:t>
                </a:r>
                <a:r>
                  <a:rPr lang="en-US" altLang="zh-CN" sz="20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①</m:t>
                    </m:r>
                    <m:sSub>
                      <m:sSubPr>
                        <m:ctrlPr>
                          <a:rPr lang="en-US" altLang="zh-CN" sz="2000" b="0" i="1" dirty="0" smtClean="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Cu</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m:t>
                    </m:r>
                    <m:r>
                      <m:rPr>
                        <m:sty m:val="p"/>
                      </m:rP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OH</m:t>
                    </m:r>
                    <m:sSub>
                      <m:sSubPr>
                        <m:ctrlPr>
                          <a:rPr lang="en-US" altLang="zh-CN" sz="2000" b="0" i="1" dirty="0" smtClean="0">
                            <a:solidFill>
                              <a:srgbClr val="000000"/>
                            </a:solidFill>
                            <a:latin typeface="Cambria Math" panose="02040503050406030204" pitchFamily="18" charset="0"/>
                            <a:ea typeface="微软雅黑" pitchFamily="34" charset="-122"/>
                            <a:cs typeface="微软雅黑" pitchFamily="34" charset="-120"/>
                          </a:rPr>
                        </m:ctrlPr>
                      </m:sSub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sSub>
                      <m:sSubPr>
                        <m:ctrlPr>
                          <a:rPr lang="en-US" altLang="zh-CN" sz="2000" b="0" i="1" dirty="0" smtClean="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SO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4</m:t>
                        </m:r>
                      </m:sub>
                    </m:sSub>
                  </m:oMath>
                </a14:m>
                <a:r>
                  <a:rPr lang="en-US" altLang="zh-CN" sz="2000" b="0" i="0" dirty="0">
                    <a:solidFill>
                      <a:srgbClr val="000000"/>
                    </a:solidFill>
                    <a:latin typeface="微软雅黑" pitchFamily="34" charset="0"/>
                    <a:ea typeface="微软雅黑" pitchFamily="34" charset="-122"/>
                    <a:cs typeface="微软雅黑" pitchFamily="34" charset="-120"/>
                  </a:rPr>
                  <a:t>呈蓝绿色，不溶于水；</a:t>
                </a:r>
                <a14:m>
                  <m:oMath xmlns:m="http://schemas.openxmlformats.org/officeDocument/2006/math">
                    <m: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②</m:t>
                    </m:r>
                    <m:sSup>
                      <m:sSupPr>
                        <m:ctrlPr>
                          <a:rPr lang="en-US" altLang="zh-CN" sz="2000" b="0" i="1" dirty="0" smtClean="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Cl</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up>
                    </m:sSup>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可加快铝丝和其他物质的反应速率。</a:t>
                </a:r>
              </a:p>
              <a:p>
                <a:pPr marL="0" marR="0" lvl="0" indent="0" defTabSz="914400" rtl="0" eaLnBrk="1" fontAlgn="auto" latinLnBrk="1" hangingPunct="1">
                  <a:lnSpc>
                    <a:spcPts val="36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微软雅黑" pitchFamily="34" charset="0"/>
                    <a:ea typeface="微软雅黑" pitchFamily="34" charset="-122"/>
                    <a:cs typeface="微软雅黑" pitchFamily="34" charset="-120"/>
                  </a:rPr>
                  <a:t>(4)取出铝丝，将试管中的混合物分离得到蓝绿色固体。加入稀硫酸，固体溶解形成蓝色溶液，该</a:t>
                </a:r>
              </a:p>
              <a:p>
                <a:pPr marL="0" marR="0" lvl="0" indent="0" defTabSz="914400" rtl="0" eaLnBrk="1" fontAlgn="auto" latinLnBrk="1" hangingPunct="1">
                  <a:lnSpc>
                    <a:spcPts val="34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微软雅黑" pitchFamily="34" charset="0"/>
                    <a:ea typeface="微软雅黑" pitchFamily="34" charset="-122"/>
                    <a:cs typeface="微软雅黑" pitchFamily="34" charset="-120"/>
                  </a:rPr>
                  <a:t>反应的化学方程式为</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________________________________________</a:t>
                </a:r>
                <a:r>
                  <a:rPr kumimoji="0" lang="en-US" altLang="zh-CN" sz="2000" b="0" i="0" u="none" strike="noStrike" kern="1200" cap="none" spc="0" normalizeH="0" baseline="0" noProof="0">
                    <a:ln>
                      <a:noFill/>
                    </a:ln>
                    <a:solidFill>
                      <a:srgbClr val="000000"/>
                    </a:solidFill>
                    <a:effectLst/>
                    <a:uLnTx/>
                    <a:uFillTx/>
                    <a:latin typeface="微软雅黑" pitchFamily="34" charset="0"/>
                    <a:ea typeface="微软雅黑" pitchFamily="34" charset="-122"/>
                    <a:cs typeface="微软雅黑" pitchFamily="34" charset="-120"/>
                  </a:rPr>
                  <a:t>。</a:t>
                </a:r>
                <a:endParaRPr lang="en-US" altLang="zh-CN" sz="2000" dirty="0">
                  <a:solidFill>
                    <a:srgbClr val="000000"/>
                  </a:solidFill>
                </a:endParaRPr>
              </a:p>
            </p:txBody>
          </p:sp>
        </mc:Choice>
        <mc:Fallback xmlns="">
          <p:sp>
            <p:nvSpPr>
              <p:cNvPr id="2" name="P_7_BD#fbbb066db?pid=96b621404&amp;color=0,0,0&amp;vtp=1&amp;bt=1&amp;bbb=1"/>
              <p:cNvSpPr>
                <a:spLocks noRot="1" noChangeAspect="1" noMove="1" noResize="1" noEditPoints="1" noAdjustHandles="1" noChangeArrowheads="1" noChangeShapeType="1" noTextEdit="1"/>
              </p:cNvSpPr>
              <p:nvPr/>
            </p:nvSpPr>
            <p:spPr>
              <a:xfrm>
                <a:off x="722376" y="972000"/>
                <a:ext cx="10753344" cy="1770253"/>
              </a:xfrm>
              <a:prstGeom prst="rect">
                <a:avLst/>
              </a:prstGeom>
              <a:blipFill>
                <a:blip r:embed="rId3"/>
                <a:stretch>
                  <a:fillRect l="-1474" r="-1361" b="-8591"/>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4" name="QB_7_AN.97_1#fbbb066db.blank?vopoq=1&amp;pid=96b621404&amp;color=0,0,0&amp;vpa=32&amp;vtp=1&amp;bbb=1&amp;rh=26.38504"/>
              <p:cNvSpPr/>
              <p:nvPr/>
            </p:nvSpPr>
            <p:spPr>
              <a:xfrm>
                <a:off x="3019489" y="2356236"/>
                <a:ext cx="5074793" cy="333566"/>
              </a:xfrm>
              <a:prstGeom prst="rect">
                <a:avLst/>
              </a:prstGeom>
              <a:noFill/>
              <a:ln/>
            </p:spPr>
            <p:txBody>
              <a:bodyPr wrap="none" lIns="0" tIns="0" rIns="0" bIns="0" rtlCol="0" anchor="t"/>
              <a:lstStyle/>
              <a:p>
                <a:pPr algn="ctr" latinLnBrk="1">
                  <a:lnSpc>
                    <a:spcPts val="2700"/>
                  </a:lnSpc>
                </a:pPr>
                <a14:m>
                  <m:oMath xmlns:m="http://schemas.openxmlformats.org/officeDocument/2006/math">
                    <m:sSub>
                      <m:sSubPr>
                        <m:ctrlPr>
                          <a:rPr lang="en-US" altLang="zh-CN" sz="2000" b="1" i="1" dirty="0" smtClean="0">
                            <a:solidFill>
                              <a:srgbClr val="00B050"/>
                            </a:solidFill>
                            <a:latin typeface="Cambria Math" panose="02040503050406030204" pitchFamily="18" charset="0"/>
                            <a:ea typeface="微软雅黑" pitchFamily="34" charset="-122"/>
                            <a:cs typeface="微软雅黑" pitchFamily="34" charset="-120"/>
                          </a:rPr>
                        </m:ctrlPr>
                      </m:sSubPr>
                      <m:e>
                        <m:r>
                          <a:rPr lang="en-US" altLang="zh-CN" sz="2000" b="1" i="0" dirty="0">
                            <a:solidFill>
                              <a:srgbClr val="00B050"/>
                            </a:solidFill>
                            <a:latin typeface="Cambria Math" panose="02040503050406030204" pitchFamily="18" charset="0"/>
                            <a:ea typeface="微软雅黑" pitchFamily="34" charset="-122"/>
                            <a:cs typeface="微软雅黑" pitchFamily="34" charset="-120"/>
                          </a:rPr>
                          <m:t>𝐂𝐮</m:t>
                        </m:r>
                      </m:e>
                      <m:sub>
                        <m:r>
                          <a:rPr lang="en-US" altLang="zh-CN" sz="2000" b="1" i="0" dirty="0">
                            <a:solidFill>
                              <a:srgbClr val="00B050"/>
                            </a:solidFill>
                            <a:latin typeface="Cambria Math" panose="02040503050406030204" pitchFamily="18" charset="0"/>
                            <a:ea typeface="微软雅黑" pitchFamily="34" charset="-122"/>
                            <a:cs typeface="微软雅黑" pitchFamily="34" charset="-120"/>
                          </a:rPr>
                          <m:t>𝟐</m:t>
                        </m:r>
                      </m:sub>
                    </m:sSub>
                    <m:r>
                      <a:rPr lang="en-US" altLang="zh-CN" sz="2000" b="1" i="0" dirty="0" smtClean="0">
                        <a:solidFill>
                          <a:srgbClr val="00B050"/>
                        </a:solidFill>
                        <a:latin typeface="Cambria Math" panose="02040503050406030204" pitchFamily="18" charset="0"/>
                        <a:ea typeface="微软雅黑" pitchFamily="34" charset="-122"/>
                        <a:cs typeface="微软雅黑" pitchFamily="34" charset="-120"/>
                      </a:rPr>
                      <m:t>(</m:t>
                    </m:r>
                    <m:r>
                      <a:rPr lang="en-US" altLang="zh-CN" sz="2000" b="1" i="0" dirty="0" smtClean="0">
                        <a:solidFill>
                          <a:srgbClr val="00B050"/>
                        </a:solidFill>
                        <a:latin typeface="Cambria Math" panose="02040503050406030204" pitchFamily="18" charset="0"/>
                        <a:ea typeface="微软雅黑" pitchFamily="34" charset="-122"/>
                        <a:cs typeface="微软雅黑" pitchFamily="34" charset="-120"/>
                      </a:rPr>
                      <m:t>𝐎𝐇</m:t>
                    </m:r>
                    <m:sSub>
                      <m:sSubPr>
                        <m:ctrlPr>
                          <a:rPr lang="en-US" altLang="zh-CN" sz="2000" b="1" i="1" dirty="0" smtClean="0">
                            <a:solidFill>
                              <a:srgbClr val="00B050"/>
                            </a:solidFill>
                            <a:latin typeface="Cambria Math" panose="02040503050406030204" pitchFamily="18" charset="0"/>
                            <a:ea typeface="微软雅黑" pitchFamily="34" charset="-122"/>
                            <a:cs typeface="微软雅黑" pitchFamily="34" charset="-120"/>
                          </a:rPr>
                        </m:ctrlPr>
                      </m:sSubPr>
                      <m:e>
                        <m:r>
                          <a:rPr lang="en-US" altLang="zh-CN" sz="2000" b="1" i="0" dirty="0">
                            <a:solidFill>
                              <a:srgbClr val="00B050"/>
                            </a:solidFill>
                            <a:latin typeface="Cambria Math" panose="02040503050406030204" pitchFamily="18" charset="0"/>
                            <a:ea typeface="微软雅黑" pitchFamily="34" charset="-122"/>
                            <a:cs typeface="微软雅黑" pitchFamily="34" charset="-120"/>
                          </a:rPr>
                          <m:t>)</m:t>
                        </m:r>
                      </m:e>
                      <m:sub>
                        <m:r>
                          <a:rPr lang="en-US" altLang="zh-CN" sz="2000" b="1" i="0" dirty="0">
                            <a:solidFill>
                              <a:srgbClr val="00B050"/>
                            </a:solidFill>
                            <a:latin typeface="Cambria Math" panose="02040503050406030204" pitchFamily="18" charset="0"/>
                            <a:ea typeface="微软雅黑" pitchFamily="34" charset="-122"/>
                            <a:cs typeface="微软雅黑" pitchFamily="34" charset="-120"/>
                          </a:rPr>
                          <m:t>𝟐</m:t>
                        </m:r>
                      </m:sub>
                    </m:sSub>
                    <m:sSub>
                      <m:sSubPr>
                        <m:ctrlPr>
                          <a:rPr lang="en-US" altLang="zh-CN" sz="2000" b="1" i="1" dirty="0" smtClean="0">
                            <a:solidFill>
                              <a:srgbClr val="00B050"/>
                            </a:solidFill>
                            <a:latin typeface="Cambria Math" panose="02040503050406030204" pitchFamily="18" charset="0"/>
                            <a:ea typeface="微软雅黑" pitchFamily="34" charset="-122"/>
                            <a:cs typeface="微软雅黑" pitchFamily="34" charset="-120"/>
                          </a:rPr>
                        </m:ctrlPr>
                      </m:sSubPr>
                      <m:e>
                        <m:r>
                          <a:rPr lang="en-US" altLang="zh-CN" sz="2000" b="1" i="0" dirty="0">
                            <a:solidFill>
                              <a:srgbClr val="00B050"/>
                            </a:solidFill>
                            <a:latin typeface="Cambria Math" panose="02040503050406030204" pitchFamily="18" charset="0"/>
                            <a:ea typeface="微软雅黑" pitchFamily="34" charset="-122"/>
                            <a:cs typeface="微软雅黑" pitchFamily="34" charset="-120"/>
                          </a:rPr>
                          <m:t>𝐒𝐎</m:t>
                        </m:r>
                      </m:e>
                      <m:sub>
                        <m:r>
                          <a:rPr lang="en-US" altLang="zh-CN" sz="2000" b="1" i="0" dirty="0">
                            <a:solidFill>
                              <a:srgbClr val="00B050"/>
                            </a:solidFill>
                            <a:latin typeface="Cambria Math" panose="02040503050406030204" pitchFamily="18" charset="0"/>
                            <a:ea typeface="微软雅黑" pitchFamily="34" charset="-122"/>
                            <a:cs typeface="微软雅黑" pitchFamily="34" charset="-120"/>
                          </a:rPr>
                          <m:t>𝟒</m:t>
                        </m:r>
                      </m:sub>
                    </m:sSub>
                    <m:r>
                      <a:rPr lang="en-US" altLang="zh-CN" sz="2000" b="1" i="0" dirty="0" smtClean="0">
                        <a:solidFill>
                          <a:srgbClr val="00B050"/>
                        </a:solidFill>
                        <a:latin typeface="Cambria Math" panose="02040503050406030204" pitchFamily="18" charset="0"/>
                        <a:ea typeface="微软雅黑" pitchFamily="34" charset="-122"/>
                        <a:cs typeface="微软雅黑" pitchFamily="34" charset="-120"/>
                      </a:rPr>
                      <m:t>+</m:t>
                    </m:r>
                    <m:sSub>
                      <m:sSubPr>
                        <m:ctrlPr>
                          <a:rPr lang="en-US" altLang="zh-CN" sz="2000" b="1" i="1" dirty="0" smtClean="0">
                            <a:solidFill>
                              <a:srgbClr val="00B050"/>
                            </a:solidFill>
                            <a:latin typeface="Cambria Math" panose="02040503050406030204" pitchFamily="18" charset="0"/>
                            <a:ea typeface="微软雅黑" pitchFamily="34" charset="-122"/>
                            <a:cs typeface="微软雅黑" pitchFamily="34" charset="-120"/>
                          </a:rPr>
                        </m:ctrlPr>
                      </m:sSubPr>
                      <m:e>
                        <m:r>
                          <a:rPr lang="en-US" altLang="zh-CN" sz="2000" b="1" i="0" dirty="0">
                            <a:solidFill>
                              <a:srgbClr val="00B050"/>
                            </a:solidFill>
                            <a:latin typeface="Cambria Math" panose="02040503050406030204" pitchFamily="18" charset="0"/>
                            <a:ea typeface="微软雅黑" pitchFamily="34" charset="-122"/>
                            <a:cs typeface="微软雅黑" pitchFamily="34" charset="-120"/>
                          </a:rPr>
                          <m:t>𝐇</m:t>
                        </m:r>
                      </m:e>
                      <m:sub>
                        <m:r>
                          <a:rPr lang="en-US" altLang="zh-CN" sz="2000" b="1" i="0" dirty="0">
                            <a:solidFill>
                              <a:srgbClr val="00B050"/>
                            </a:solidFill>
                            <a:latin typeface="Cambria Math" panose="02040503050406030204" pitchFamily="18" charset="0"/>
                            <a:ea typeface="微软雅黑" pitchFamily="34" charset="-122"/>
                            <a:cs typeface="微软雅黑" pitchFamily="34" charset="-120"/>
                          </a:rPr>
                          <m:t>𝟐</m:t>
                        </m:r>
                      </m:sub>
                    </m:sSub>
                    <m:sSub>
                      <m:sSubPr>
                        <m:ctrlPr>
                          <a:rPr lang="en-US" altLang="zh-CN" sz="2000" b="1" i="1" dirty="0" smtClean="0">
                            <a:solidFill>
                              <a:srgbClr val="00B050"/>
                            </a:solidFill>
                            <a:latin typeface="Cambria Math" panose="02040503050406030204" pitchFamily="18" charset="0"/>
                            <a:ea typeface="微软雅黑" pitchFamily="34" charset="-122"/>
                            <a:cs typeface="微软雅黑" pitchFamily="34" charset="-120"/>
                          </a:rPr>
                        </m:ctrlPr>
                      </m:sSubPr>
                      <m:e>
                        <m:r>
                          <a:rPr lang="en-US" altLang="zh-CN" sz="2000" b="1" i="0" dirty="0">
                            <a:solidFill>
                              <a:srgbClr val="00B050"/>
                            </a:solidFill>
                            <a:latin typeface="Cambria Math" panose="02040503050406030204" pitchFamily="18" charset="0"/>
                            <a:ea typeface="微软雅黑" pitchFamily="34" charset="-122"/>
                            <a:cs typeface="微软雅黑" pitchFamily="34" charset="-120"/>
                          </a:rPr>
                          <m:t>𝐒𝐎</m:t>
                        </m:r>
                      </m:e>
                      <m:sub>
                        <m:r>
                          <a:rPr lang="en-US" altLang="zh-CN" sz="2000" b="1" i="0" dirty="0">
                            <a:solidFill>
                              <a:srgbClr val="00B050"/>
                            </a:solidFill>
                            <a:latin typeface="Cambria Math" panose="02040503050406030204" pitchFamily="18" charset="0"/>
                            <a:ea typeface="微软雅黑" pitchFamily="34" charset="-122"/>
                            <a:cs typeface="微软雅黑" pitchFamily="34" charset="-120"/>
                          </a:rPr>
                          <m:t>𝟒</m:t>
                        </m:r>
                      </m:sub>
                    </m:sSub>
                    <m:r>
                      <a:rPr lang="en-US" altLang="zh-CN" sz="2000" b="1" i="0" dirty="0" smtClean="0">
                        <a:solidFill>
                          <a:srgbClr val="00B050"/>
                        </a:solidFill>
                        <a:latin typeface="Cambria Math" panose="02040503050406030204" pitchFamily="18" charset="0"/>
                        <a:ea typeface="微软雅黑" pitchFamily="34" charset="-122"/>
                        <a:cs typeface="微软雅黑" pitchFamily="34" charset="-120"/>
                      </a:rPr>
                      <m:t> </m:t>
                    </m:r>
                    <m:m>
                      <m:mPr>
                        <m:mcs>
                          <m:mc>
                            <m:mcPr>
                              <m:count m:val="1"/>
                              <m:mcJc m:val="center"/>
                            </m:mcPr>
                          </m:mc>
                        </m:mcs>
                        <m:ctrlPr>
                          <a:rPr lang="en-US" altLang="zh-CN" i="1" baseline="-30000" smtClean="0">
                            <a:solidFill>
                              <a:srgbClr val="00B050"/>
                            </a:solidFill>
                            <a:latin typeface="Cambria Math" panose="02040503050406030204" pitchFamily="18" charset="0"/>
                          </a:rPr>
                        </m:ctrlPr>
                      </m:mPr>
                      <m:mr>
                        <m:e>
                          <m:bar>
                            <m:barPr>
                              <m:ctrlPr>
                                <a:rPr lang="en-US" altLang="zh-CN" sz="2000" b="1" i="1" baseline="-2000">
                                  <a:solidFill>
                                    <a:srgbClr val="00B050"/>
                                  </a:solidFill>
                                  <a:latin typeface="Cambria Math" panose="02040503050406030204" pitchFamily="18" charset="0"/>
                                </a:rPr>
                              </m:ctrlPr>
                            </m:barPr>
                            <m:e>
                              <m:bar>
                                <m:barPr>
                                  <m:ctrlPr>
                                    <a:rPr lang="en-US" altLang="zh-CN" sz="2000" b="1" i="1" baseline="-8000">
                                      <a:solidFill>
                                        <a:srgbClr val="00B050"/>
                                      </a:solidFill>
                                      <a:latin typeface="Cambria Math" panose="02040503050406030204" pitchFamily="18" charset="0"/>
                                    </a:rPr>
                                  </m:ctrlPr>
                                </m:barPr>
                                <m:e>
                                  <m:r>
                                    <a:rPr lang="en-US" altLang="zh-CN" sz="2000" b="1" baseline="-12000">
                                      <a:solidFill>
                                        <a:srgbClr val="00B050"/>
                                      </a:solidFill>
                                      <a:latin typeface="Cambria Math" panose="02040503050406030204" pitchFamily="18" charset="0"/>
                                    </a:rPr>
                                    <m:t>         </m:t>
                                  </m:r>
                                </m:e>
                              </m:bar>
                            </m:e>
                          </m:bar>
                        </m:e>
                      </m:mr>
                      <m:mr>
                        <m:e>
                          <m:r>
                            <a:rPr lang="en-US" altLang="zh-CN" sz="2000" b="1" i="0" dirty="0">
                              <a:solidFill>
                                <a:srgbClr val="00B050"/>
                              </a:solidFill>
                              <a:latin typeface="Cambria Math" panose="02040503050406030204" pitchFamily="18" charset="0"/>
                              <a:ea typeface="微软雅黑" pitchFamily="34" charset="-122"/>
                              <a:cs typeface="微软雅黑" pitchFamily="34" charset="-120"/>
                            </a:rPr>
                            <m:t> </m:t>
                          </m:r>
                        </m:e>
                      </m:mr>
                    </m:m>
                    <m:r>
                      <a:rPr lang="en-US" altLang="zh-CN" sz="2000" b="1" i="0" dirty="0" smtClean="0">
                        <a:solidFill>
                          <a:srgbClr val="00B050"/>
                        </a:solidFill>
                        <a:latin typeface="Cambria Math" panose="02040503050406030204" pitchFamily="18" charset="0"/>
                        <a:ea typeface="微软雅黑" pitchFamily="34" charset="-122"/>
                        <a:cs typeface="微软雅黑" pitchFamily="34" charset="-120"/>
                      </a:rPr>
                      <m:t>  </m:t>
                    </m:r>
                    <m:r>
                      <a:rPr lang="en-US" altLang="zh-CN" sz="2000" b="1" i="0" dirty="0" smtClean="0">
                        <a:solidFill>
                          <a:srgbClr val="00B050"/>
                        </a:solidFill>
                        <a:latin typeface="Cambria Math" panose="02040503050406030204" pitchFamily="18" charset="0"/>
                        <a:ea typeface="微软雅黑" pitchFamily="34" charset="-122"/>
                        <a:cs typeface="微软雅黑" pitchFamily="34" charset="-120"/>
                      </a:rPr>
                      <m:t>𝟐</m:t>
                    </m:r>
                    <m:sSub>
                      <m:sSubPr>
                        <m:ctrlPr>
                          <a:rPr lang="en-US" altLang="zh-CN" sz="2000" b="1" i="1" dirty="0" smtClean="0">
                            <a:solidFill>
                              <a:srgbClr val="00B050"/>
                            </a:solidFill>
                            <a:latin typeface="Cambria Math" panose="02040503050406030204" pitchFamily="18" charset="0"/>
                            <a:ea typeface="微软雅黑" pitchFamily="34" charset="-122"/>
                            <a:cs typeface="微软雅黑" pitchFamily="34" charset="-120"/>
                          </a:rPr>
                        </m:ctrlPr>
                      </m:sSubPr>
                      <m:e>
                        <m:r>
                          <a:rPr lang="en-US" altLang="zh-CN" sz="2000" b="1" i="0" dirty="0">
                            <a:solidFill>
                              <a:srgbClr val="00B050"/>
                            </a:solidFill>
                            <a:latin typeface="Cambria Math" panose="02040503050406030204" pitchFamily="18" charset="0"/>
                            <a:ea typeface="微软雅黑" pitchFamily="34" charset="-122"/>
                            <a:cs typeface="微软雅黑" pitchFamily="34" charset="-120"/>
                          </a:rPr>
                          <m:t>𝐂𝐮𝐒𝐎</m:t>
                        </m:r>
                      </m:e>
                      <m:sub>
                        <m:r>
                          <a:rPr lang="en-US" altLang="zh-CN" sz="2000" b="1" i="0" dirty="0">
                            <a:solidFill>
                              <a:srgbClr val="00B050"/>
                            </a:solidFill>
                            <a:latin typeface="Cambria Math" panose="02040503050406030204" pitchFamily="18" charset="0"/>
                            <a:ea typeface="微软雅黑" pitchFamily="34" charset="-122"/>
                            <a:cs typeface="微软雅黑" pitchFamily="34" charset="-120"/>
                          </a:rPr>
                          <m:t>𝟒</m:t>
                        </m:r>
                      </m:sub>
                    </m:sSub>
                    <m:r>
                      <a:rPr lang="en-US" altLang="zh-CN" sz="2000" b="1" i="0" dirty="0" smtClean="0">
                        <a:solidFill>
                          <a:srgbClr val="00B050"/>
                        </a:solidFill>
                        <a:latin typeface="Cambria Math" panose="02040503050406030204" pitchFamily="18" charset="0"/>
                        <a:ea typeface="微软雅黑" pitchFamily="34" charset="-122"/>
                        <a:cs typeface="微软雅黑" pitchFamily="34" charset="-120"/>
                      </a:rPr>
                      <m:t>+</m:t>
                    </m:r>
                    <m:r>
                      <a:rPr lang="en-US" altLang="zh-CN" sz="2000" b="1" i="0" dirty="0" smtClean="0">
                        <a:solidFill>
                          <a:srgbClr val="00B050"/>
                        </a:solidFill>
                        <a:latin typeface="Cambria Math" panose="02040503050406030204" pitchFamily="18" charset="0"/>
                        <a:ea typeface="微软雅黑" pitchFamily="34" charset="-122"/>
                        <a:cs typeface="微软雅黑" pitchFamily="34" charset="-120"/>
                      </a:rPr>
                      <m:t>𝟐</m:t>
                    </m:r>
                    <m:sSub>
                      <m:sSubPr>
                        <m:ctrlPr>
                          <a:rPr lang="en-US" altLang="zh-CN" sz="2000" b="1" i="1" dirty="0" smtClean="0">
                            <a:solidFill>
                              <a:srgbClr val="00B050"/>
                            </a:solidFill>
                            <a:latin typeface="Cambria Math" panose="02040503050406030204" pitchFamily="18" charset="0"/>
                            <a:ea typeface="微软雅黑" pitchFamily="34" charset="-122"/>
                            <a:cs typeface="微软雅黑" pitchFamily="34" charset="-120"/>
                          </a:rPr>
                        </m:ctrlPr>
                      </m:sSubPr>
                      <m:e>
                        <m:r>
                          <a:rPr lang="en-US" altLang="zh-CN" sz="2000" b="1" i="0" dirty="0">
                            <a:solidFill>
                              <a:srgbClr val="00B050"/>
                            </a:solidFill>
                            <a:latin typeface="Cambria Math" panose="02040503050406030204" pitchFamily="18" charset="0"/>
                            <a:ea typeface="微软雅黑" pitchFamily="34" charset="-122"/>
                            <a:cs typeface="微软雅黑" pitchFamily="34" charset="-120"/>
                          </a:rPr>
                          <m:t>𝐇</m:t>
                        </m:r>
                      </m:e>
                      <m:sub>
                        <m:r>
                          <a:rPr lang="en-US" altLang="zh-CN" sz="2000" b="1" i="0" dirty="0">
                            <a:solidFill>
                              <a:srgbClr val="00B050"/>
                            </a:solidFill>
                            <a:latin typeface="Cambria Math" panose="02040503050406030204" pitchFamily="18" charset="0"/>
                            <a:ea typeface="微软雅黑" pitchFamily="34" charset="-122"/>
                            <a:cs typeface="微软雅黑" pitchFamily="34" charset="-120"/>
                          </a:rPr>
                          <m:t>𝟐</m:t>
                        </m:r>
                      </m:sub>
                    </m:sSub>
                    <m:r>
                      <a:rPr lang="en-US" altLang="zh-CN" sz="2000" b="1" i="0" dirty="0" smtClean="0">
                        <a:solidFill>
                          <a:srgbClr val="00B050"/>
                        </a:solidFill>
                        <a:latin typeface="Cambria Math" panose="02040503050406030204" pitchFamily="18" charset="0"/>
                        <a:ea typeface="微软雅黑" pitchFamily="34" charset="-122"/>
                        <a:cs typeface="微软雅黑" pitchFamily="34" charset="-120"/>
                      </a:rPr>
                      <m:t>𝐎</m:t>
                    </m:r>
                  </m:oMath>
                </a14:m>
                <a:r>
                  <a:rPr lang="en-US" altLang="zh-CN" sz="100" b="1" i="0" kern="0" spc="-99900" dirty="0">
                    <a:solidFill>
                      <a:srgbClr val="FFFFFF"/>
                    </a:solidFill>
                    <a:latin typeface="微软雅黑" pitchFamily="34" charset="0"/>
                    <a:ea typeface="微软雅黑" pitchFamily="34" charset="-122"/>
                    <a:cs typeface="微软雅黑" pitchFamily="34" charset="-120"/>
                  </a:rPr>
                  <a:t> </a:t>
                </a:r>
                <a:endParaRPr lang="en-US" altLang="zh-CN" sz="100" dirty="0"/>
              </a:p>
            </p:txBody>
          </p:sp>
        </mc:Choice>
        <mc:Fallback xmlns="">
          <p:sp>
            <p:nvSpPr>
              <p:cNvPr id="4" name="QB_7_AN.97_1#fbbb066db.blank?vopoq=1&amp;pid=96b621404&amp;color=0,0,0&amp;vpa=32&amp;vtp=1&amp;bbb=1&amp;rh=26.38504"/>
              <p:cNvSpPr>
                <a:spLocks noRot="1" noChangeAspect="1" noMove="1" noResize="1" noEditPoints="1" noAdjustHandles="1" noChangeArrowheads="1" noChangeShapeType="1" noTextEdit="1"/>
              </p:cNvSpPr>
              <p:nvPr/>
            </p:nvSpPr>
            <p:spPr>
              <a:xfrm>
                <a:off x="3019489" y="2356236"/>
                <a:ext cx="5074793" cy="333566"/>
              </a:xfrm>
              <a:prstGeom prst="rect">
                <a:avLst/>
              </a:prstGeom>
              <a:blipFill>
                <a:blip r:embed="rId4"/>
                <a:stretch>
                  <a:fillRect l="-480" r="-480" b="-31481"/>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5" name="QB_7_AS.98_1#8c0570a95?vopoq=1&amp;pid=96b621404&amp;color=0,0,0&amp;vtp=1&amp;bbb=1&amp;hb=1"/>
              <p:cNvSpPr/>
              <p:nvPr/>
            </p:nvSpPr>
            <p:spPr>
              <a:xfrm>
                <a:off x="722376" y="2751778"/>
                <a:ext cx="10753344" cy="946341"/>
              </a:xfrm>
              <a:prstGeom prst="rect">
                <a:avLst/>
              </a:prstGeom>
              <a:noFill/>
              <a:ln/>
            </p:spPr>
            <p:txBody>
              <a:bodyPr wrap="none" lIns="0" tIns="0" rIns="0" bIns="0" rtlCol="0" anchor="t"/>
              <a:lstStyle/>
              <a:p>
                <a:pPr algn="l" latinLnBrk="1">
                  <a:lnSpc>
                    <a:spcPts val="40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根据资料可知，蓝绿色固体为</a:t>
                </a:r>
                <a14:m>
                  <m:oMath xmlns:m="http://schemas.openxmlformats.org/officeDocument/2006/math">
                    <m:sSub>
                      <m:sSubPr>
                        <m:ctrlPr>
                          <a:rPr lang="en-US" altLang="zh-CN" sz="2000" b="0" i="1" dirty="0" smtClean="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Cu</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m:t>
                    </m:r>
                    <m:r>
                      <m:rPr>
                        <m:sty m:val="p"/>
                      </m:rP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OH</m:t>
                    </m:r>
                    <m:sSub>
                      <m:sSubPr>
                        <m:ctrlPr>
                          <a:rPr lang="en-US" altLang="zh-CN" sz="2000" b="0" i="1" dirty="0" smtClean="0">
                            <a:solidFill>
                              <a:srgbClr val="000000"/>
                            </a:solidFill>
                            <a:latin typeface="Cambria Math" panose="02040503050406030204" pitchFamily="18" charset="0"/>
                            <a:ea typeface="微软雅黑" pitchFamily="34" charset="-122"/>
                            <a:cs typeface="微软雅黑" pitchFamily="34" charset="-120"/>
                          </a:rPr>
                        </m:ctrlPr>
                      </m:sSub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sSub>
                      <m:sSubPr>
                        <m:ctrlPr>
                          <a:rPr lang="en-US" altLang="zh-CN" sz="2000" b="0" i="1" dirty="0" smtClean="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SO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4</m:t>
                        </m:r>
                      </m:sub>
                    </m:sSub>
                  </m:oMath>
                </a14:m>
                <a:r>
                  <a:rPr lang="en-US" altLang="zh-CN" sz="2000" b="0" i="0" dirty="0">
                    <a:solidFill>
                      <a:srgbClr val="000000"/>
                    </a:solidFill>
                    <a:latin typeface="微软雅黑" pitchFamily="34" charset="0"/>
                    <a:ea typeface="微软雅黑" pitchFamily="34" charset="-122"/>
                    <a:cs typeface="微软雅黑" pitchFamily="34" charset="-120"/>
                  </a:rPr>
                  <a:t>，向其中加入稀硫酸，生成</a:t>
                </a:r>
                <a14:m>
                  <m:oMath xmlns:m="http://schemas.openxmlformats.org/officeDocument/2006/math">
                    <m:sSub>
                      <m:sSubPr>
                        <m:ctrlPr>
                          <a:rPr lang="en-US" altLang="zh-CN" sz="2000" b="0" i="1" dirty="0" smtClean="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CuSO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4</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蓝色溶液和</a:t>
                </a:r>
              </a:p>
              <a:p>
                <a:pPr latinLnBrk="1">
                  <a:lnSpc>
                    <a:spcPts val="3800"/>
                  </a:lnSpc>
                </a:pPr>
                <a14:m>
                  <m:oMath xmlns:m="http://schemas.openxmlformats.org/officeDocument/2006/math">
                    <m:sSub>
                      <m:sSubPr>
                        <m:ctrlPr>
                          <a:rPr lang="en-US" altLang="zh-CN" sz="2000" b="0" i="1" dirty="0" smtClean="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H</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r>
                      <m:rPr>
                        <m:sty m:val="p"/>
                      </m:rP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O</m:t>
                    </m:r>
                  </m:oMath>
                </a14:m>
                <a:r>
                  <a:rPr lang="en-US" altLang="zh-CN" sz="2000" b="0" i="0" dirty="0">
                    <a:solidFill>
                      <a:srgbClr val="000000"/>
                    </a:solidFill>
                    <a:latin typeface="微软雅黑" pitchFamily="34" charset="0"/>
                    <a:ea typeface="微软雅黑" pitchFamily="34" charset="-122"/>
                    <a:cs typeface="微软雅黑" pitchFamily="34" charset="-120"/>
                  </a:rPr>
                  <a:t>，反应的化学方程式为</a:t>
                </a:r>
                <a14:m>
                  <m:oMath xmlns:m="http://schemas.openxmlformats.org/officeDocument/2006/math">
                    <m:sSub>
                      <m:sSubPr>
                        <m:ctrlPr>
                          <a:rPr lang="en-US" altLang="zh-CN" sz="2000" b="0" i="1" dirty="0" smtClean="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Cu</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m:t>
                    </m:r>
                    <m:r>
                      <m:rPr>
                        <m:sty m:val="p"/>
                      </m:rP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OH</m:t>
                    </m:r>
                    <m:sSub>
                      <m:sSubPr>
                        <m:ctrlPr>
                          <a:rPr lang="en-US" altLang="zh-CN" sz="2000" b="0" i="1" dirty="0" smtClean="0">
                            <a:solidFill>
                              <a:srgbClr val="000000"/>
                            </a:solidFill>
                            <a:latin typeface="Cambria Math" panose="02040503050406030204" pitchFamily="18" charset="0"/>
                            <a:ea typeface="微软雅黑" pitchFamily="34" charset="-122"/>
                            <a:cs typeface="微软雅黑" pitchFamily="34" charset="-120"/>
                          </a:rPr>
                        </m:ctrlPr>
                      </m:sSub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sSub>
                      <m:sSubPr>
                        <m:ctrlPr>
                          <a:rPr lang="en-US" altLang="zh-CN" sz="2000" b="0" i="1" dirty="0" smtClean="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SO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4</m:t>
                        </m:r>
                      </m:sub>
                    </m:sSub>
                    <m: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m:t>
                    </m:r>
                    <m:sSub>
                      <m:sSubPr>
                        <m:ctrlPr>
                          <a:rPr lang="en-US" altLang="zh-CN" sz="2000" b="0" i="1" dirty="0" smtClean="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H</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sSub>
                      <m:sSubPr>
                        <m:ctrlPr>
                          <a:rPr lang="en-US" altLang="zh-CN" sz="2000" b="0" i="1" dirty="0" smtClean="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SO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4</m:t>
                        </m:r>
                      </m:sub>
                    </m:sSub>
                    <m: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 </m:t>
                    </m:r>
                    <m:m>
                      <m:mPr>
                        <m:mcs>
                          <m:mc>
                            <m:mcPr>
                              <m:count m:val="1"/>
                              <m:mcJc m:val="center"/>
                            </m:mcPr>
                          </m:mc>
                        </m:mcs>
                        <m:ctrlPr>
                          <a:rPr lang="en-US" altLang="zh-CN" i="1" baseline="-30000" smtClean="0">
                            <a:solidFill>
                              <a:srgbClr val="000000"/>
                            </a:solidFill>
                            <a:latin typeface="Cambria Math" panose="02040503050406030204" pitchFamily="18" charset="0"/>
                          </a:rPr>
                        </m:ctrlPr>
                      </m:mPr>
                      <m:mr>
                        <m:e>
                          <m:bar>
                            <m:barPr>
                              <m:ctrlPr>
                                <a:rPr lang="en-US" altLang="zh-CN" sz="2000" b="0" i="1" baseline="-2000">
                                  <a:solidFill>
                                    <a:srgbClr val="000000"/>
                                  </a:solidFill>
                                  <a:latin typeface="Cambria Math" panose="02040503050406030204" pitchFamily="18" charset="0"/>
                                </a:rPr>
                              </m:ctrlPr>
                            </m:barPr>
                            <m:e>
                              <m:bar>
                                <m:barPr>
                                  <m:ctrlPr>
                                    <a:rPr lang="en-US" altLang="zh-CN" sz="2000" b="0" i="1" baseline="-8000">
                                      <a:solidFill>
                                        <a:srgbClr val="000000"/>
                                      </a:solidFill>
                                      <a:latin typeface="Cambria Math" panose="02040503050406030204" pitchFamily="18" charset="0"/>
                                    </a:rPr>
                                  </m:ctrlPr>
                                </m:barPr>
                                <m:e>
                                  <m:r>
                                    <a:rPr lang="en-US" altLang="zh-CN" sz="2000" b="0" baseline="-12000">
                                      <a:solidFill>
                                        <a:srgbClr val="000000"/>
                                      </a:solidFill>
                                      <a:latin typeface="Cambria Math" panose="02040503050406030204" pitchFamily="18" charset="0"/>
                                    </a:rPr>
                                    <m:t>         </m:t>
                                  </m:r>
                                </m:e>
                              </m:bar>
                            </m:e>
                          </m:bar>
                        </m:e>
                      </m:mr>
                      <m:m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e>
                      </m:mr>
                    </m:m>
                    <m: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  2</m:t>
                    </m:r>
                    <m:sSub>
                      <m:sSubPr>
                        <m:ctrlPr>
                          <a:rPr lang="en-US" altLang="zh-CN" sz="2000" b="0" i="1" dirty="0" smtClean="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CuSO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4</m:t>
                        </m:r>
                      </m:sub>
                    </m:sSub>
                    <m: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+2</m:t>
                    </m:r>
                    <m:sSub>
                      <m:sSubPr>
                        <m:ctrlPr>
                          <a:rPr lang="en-US" altLang="zh-CN" sz="2000" b="0" i="1" dirty="0" smtClean="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H</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r>
                      <m:rPr>
                        <m:sty m:val="p"/>
                      </m:rP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O</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200" dirty="0">
                  <a:solidFill>
                    <a:srgbClr val="000000"/>
                  </a:solidFill>
                </a:endParaRPr>
              </a:p>
            </p:txBody>
          </p:sp>
        </mc:Choice>
        <mc:Fallback xmlns="">
          <p:sp>
            <p:nvSpPr>
              <p:cNvPr id="5" name="QB_7_AS.98_1#8c0570a95?vopoq=1&amp;pid=96b621404&amp;color=0,0,0&amp;vtp=1&amp;bbb=1&amp;hb=1"/>
              <p:cNvSpPr>
                <a:spLocks noRot="1" noChangeAspect="1" noMove="1" noResize="1" noEditPoints="1" noAdjustHandles="1" noChangeArrowheads="1" noChangeShapeType="1" noTextEdit="1"/>
              </p:cNvSpPr>
              <p:nvPr/>
            </p:nvSpPr>
            <p:spPr>
              <a:xfrm>
                <a:off x="722376" y="2751778"/>
                <a:ext cx="10753344" cy="946341"/>
              </a:xfrm>
              <a:prstGeom prst="rect">
                <a:avLst/>
              </a:prstGeom>
              <a:blipFill>
                <a:blip r:embed="rId5"/>
                <a:stretch>
                  <a:fillRect l="-1587" b="-14744"/>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5">
                                            <p:txEl>
                                              <p:pRg st="1" end="1"/>
                                            </p:txEl>
                                          </p:spTgt>
                                        </p:tgtEl>
                                        <p:attrNameLst>
                                          <p:attrName>style.visibility</p:attrName>
                                        </p:attrNameLst>
                                      </p:cBhvr>
                                      <p:to>
                                        <p:strVal val="visible"/>
                                      </p:to>
                                    </p:set>
                                    <p:animEffect transition="in" filter="fade">
                                      <p:cBhvr>
                                        <p:cTn id="21" dur="500"/>
                                        <p:tgtEl>
                                          <p:spTgt spid="5">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5" grpId="0" build="p" animBg="1"/>
    </p:bldLst>
  </p:timing>
</p:sld>
</file>

<file path=ppt/slides/slide74.xml><?xml version="1.0" encoding="utf-8"?>
<p:sld xmlns:a="http://schemas.openxmlformats.org/drawingml/2006/main" xmlns:r="http://schemas.openxmlformats.org/officeDocument/2006/relationships" xmlns:p="http://schemas.openxmlformats.org/presentationml/2006/main">
  <p:cSld name="Slide 62&amp;si=62">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B_7_BD.99_1#657dcb290?vopoq=1&amp;pid=96b621404&amp;color=0,0,0&amp;vtp=1&amp;bt=1&amp;bbb=1"/>
              <p:cNvSpPr/>
              <p:nvPr/>
            </p:nvSpPr>
            <p:spPr>
              <a:xfrm>
                <a:off x="722376" y="972000"/>
                <a:ext cx="10753344" cy="385953"/>
              </a:xfrm>
              <a:prstGeom prst="rect">
                <a:avLst/>
              </a:prstGeom>
              <a:noFill/>
              <a:ln/>
            </p:spPr>
            <p:txBody>
              <a:bodyPr wrap="none" lIns="0" tIns="0" rIns="0" bIns="0" rtlCol="0" anchor="t"/>
              <a:lstStyle/>
              <a:p>
                <a:pPr algn="l" latinLnBrk="1">
                  <a:lnSpc>
                    <a:spcPts val="3400"/>
                  </a:lnSpc>
                </a:pPr>
                <a:r>
                  <a:rPr lang="en-US" altLang="zh-CN" sz="2000" b="0" i="0" dirty="0">
                    <a:solidFill>
                      <a:srgbClr val="000000"/>
                    </a:solidFill>
                    <a:latin typeface="微软雅黑" pitchFamily="34" charset="0"/>
                    <a:ea typeface="微软雅黑" pitchFamily="34" charset="-122"/>
                    <a:cs typeface="微软雅黑" pitchFamily="34" charset="-120"/>
                  </a:rPr>
                  <a:t>(5)欲加快</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Al</m:t>
                    </m:r>
                  </m:oMath>
                </a14:m>
                <a:r>
                  <a:rPr lang="en-US" altLang="zh-CN" sz="2000" b="0" i="0" dirty="0">
                    <a:solidFill>
                      <a:srgbClr val="000000"/>
                    </a:solidFill>
                    <a:latin typeface="微软雅黑" pitchFamily="34" charset="0"/>
                    <a:ea typeface="微软雅黑" pitchFamily="34" charset="-122"/>
                    <a:cs typeface="微软雅黑" pitchFamily="34" charset="-120"/>
                  </a:rPr>
                  <a:t>和</a:t>
                </a:r>
                <a14:m>
                  <m:oMath xmlns:m="http://schemas.openxmlformats.org/officeDocument/2006/math">
                    <m:sSub>
                      <m:sSubPr>
                        <m:ctrlPr>
                          <a:rPr lang="en-US" altLang="zh-CN" sz="2000" b="0" i="1" dirty="0" smtClean="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CuSO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4</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溶液的反应</a:t>
                </a:r>
                <a:r>
                  <a:rPr lang="en-US" altLang="zh-CN" sz="2000" b="0" i="0">
                    <a:solidFill>
                      <a:srgbClr val="000000"/>
                    </a:solidFill>
                    <a:latin typeface="微软雅黑" pitchFamily="34" charset="0"/>
                    <a:ea typeface="微软雅黑" pitchFamily="34" charset="-122"/>
                    <a:cs typeface="微软雅黑" pitchFamily="34" charset="-120"/>
                  </a:rPr>
                  <a:t>，可加入的物质是</a:t>
                </a:r>
                <a:r>
                  <a:rPr lang="en-US" altLang="zh-CN" sz="2000" i="0">
                    <a:solidFill>
                      <a:srgbClr val="000000"/>
                    </a:solidFill>
                    <a:latin typeface="SimSun" pitchFamily="34" charset="0"/>
                    <a:ea typeface="SimSun" pitchFamily="34" charset="-122"/>
                    <a:cs typeface="SimSun" pitchFamily="34" charset="-120"/>
                  </a:rPr>
                  <a:t>________________________</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填一种即可)。</a:t>
                </a:r>
                <a:endParaRPr lang="en-US" altLang="zh-CN" sz="2000" dirty="0">
                  <a:solidFill>
                    <a:srgbClr val="000000"/>
                  </a:solidFill>
                </a:endParaRPr>
              </a:p>
            </p:txBody>
          </p:sp>
        </mc:Choice>
        <mc:Fallback xmlns="">
          <p:sp>
            <p:nvSpPr>
              <p:cNvPr id="2" name="QB_7_BD.99_1#657dcb290?vopoq=1&amp;pid=96b621404&amp;color=0,0,0&amp;vtp=1&amp;bt=1&amp;bbb=1"/>
              <p:cNvSpPr>
                <a:spLocks noRot="1" noChangeAspect="1" noMove="1" noResize="1" noEditPoints="1" noAdjustHandles="1" noChangeArrowheads="1" noChangeShapeType="1" noTextEdit="1"/>
              </p:cNvSpPr>
              <p:nvPr/>
            </p:nvSpPr>
            <p:spPr>
              <a:xfrm>
                <a:off x="722376" y="972000"/>
                <a:ext cx="10753344" cy="385953"/>
              </a:xfrm>
              <a:prstGeom prst="rect">
                <a:avLst/>
              </a:prstGeom>
              <a:blipFill>
                <a:blip r:embed="rId3"/>
                <a:stretch>
                  <a:fillRect l="-1474" t="-4688" b="-39063"/>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3" name="QB_7_AN.100_1#657dcb290.blank?vopoq=1&amp;pid=96b621404&amp;color=0,0,0&amp;vpa=33&amp;vtp=1&amp;bbb=1"/>
              <p:cNvSpPr/>
              <p:nvPr/>
            </p:nvSpPr>
            <p:spPr>
              <a:xfrm>
                <a:off x="6300280" y="1001210"/>
                <a:ext cx="2960688" cy="303784"/>
              </a:xfrm>
              <a:prstGeom prst="rect">
                <a:avLst/>
              </a:prstGeom>
              <a:noFill/>
              <a:ln/>
            </p:spPr>
            <p:txBody>
              <a:bodyPr wrap="none" lIns="0" tIns="0" rIns="0" bIns="0" rtlCol="0" anchor="t"/>
              <a:lstStyle/>
              <a:p>
                <a:pPr algn="ctr" latinLnBrk="1">
                  <a:lnSpc>
                    <a:spcPts val="2500"/>
                  </a:lnSpc>
                </a:pPr>
                <a14:m>
                  <m:oMath xmlns:m="http://schemas.openxmlformats.org/officeDocument/2006/math">
                    <m:r>
                      <a:rPr lang="en-US" altLang="zh-CN" sz="2000" b="1" i="0" dirty="0" smtClean="0">
                        <a:solidFill>
                          <a:srgbClr val="00B050"/>
                        </a:solidFill>
                        <a:latin typeface="Cambria Math" panose="02040503050406030204" pitchFamily="18" charset="0"/>
                        <a:ea typeface="微软雅黑" pitchFamily="34" charset="-122"/>
                        <a:cs typeface="微软雅黑" pitchFamily="34" charset="-120"/>
                      </a:rPr>
                      <m:t>𝐍𝐚𝐂𝐥</m:t>
                    </m:r>
                  </m:oMath>
                </a14:m>
                <a:r>
                  <a:rPr lang="en-US" altLang="zh-CN" sz="2000" b="1" i="0" dirty="0">
                    <a:solidFill>
                      <a:srgbClr val="00B050"/>
                    </a:solidFill>
                    <a:latin typeface="微软雅黑" pitchFamily="34" charset="0"/>
                    <a:ea typeface="微软雅黑" pitchFamily="34" charset="-122"/>
                    <a:cs typeface="微软雅黑" pitchFamily="34" charset="-120"/>
                  </a:rPr>
                  <a:t>(其他合理答案也可)</a:t>
                </a:r>
                <a:endParaRPr lang="en-US" altLang="zh-CN" sz="100" dirty="0">
                  <a:solidFill>
                    <a:srgbClr val="00B050"/>
                  </a:solidFill>
                </a:endParaRPr>
              </a:p>
            </p:txBody>
          </p:sp>
        </mc:Choice>
        <mc:Fallback xmlns="">
          <p:sp>
            <p:nvSpPr>
              <p:cNvPr id="3" name="QB_7_AN.100_1#657dcb290.blank?vopoq=1&amp;pid=96b621404&amp;color=0,0,0&amp;vpa=33&amp;vtp=1&amp;bbb=1"/>
              <p:cNvSpPr>
                <a:spLocks noRot="1" noChangeAspect="1" noMove="1" noResize="1" noEditPoints="1" noAdjustHandles="1" noChangeArrowheads="1" noChangeShapeType="1" noTextEdit="1"/>
              </p:cNvSpPr>
              <p:nvPr/>
            </p:nvSpPr>
            <p:spPr>
              <a:xfrm>
                <a:off x="6300280" y="1001210"/>
                <a:ext cx="2960688" cy="303784"/>
              </a:xfrm>
              <a:prstGeom prst="rect">
                <a:avLst/>
              </a:prstGeom>
              <a:blipFill>
                <a:blip r:embed="rId4"/>
                <a:stretch>
                  <a:fillRect l="-412" t="-28000" r="-2474" b="-50000"/>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4" name="QB_7_AS.101_1#657dcb290?vopoq=1&amp;pid=96b621404&amp;color=0,0,0&amp;vtp=1&amp;bbb=1&amp;hb=1"/>
              <p:cNvSpPr/>
              <p:nvPr/>
            </p:nvSpPr>
            <p:spPr>
              <a:xfrm>
                <a:off x="722376" y="1367478"/>
                <a:ext cx="10753344" cy="907034"/>
              </a:xfrm>
              <a:prstGeom prst="rect">
                <a:avLst/>
              </a:prstGeom>
              <a:noFill/>
              <a:ln/>
            </p:spPr>
            <p:txBody>
              <a:bodyPr wrap="none" lIns="0" tIns="0" rIns="0" bIns="0" rtlCol="0" anchor="t"/>
              <a:lstStyle/>
              <a:p>
                <a:pPr algn="l" latinLnBrk="1">
                  <a:lnSpc>
                    <a:spcPts val="40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根据资料可知</a:t>
                </a:r>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p>
                      <m:sSupPr>
                        <m:ctrlPr>
                          <a:rPr lang="en-US" altLang="zh-CN" sz="2000" b="0" i="1" dirty="0" smtClean="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Cl</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up>
                    </m:sSup>
                  </m:oMath>
                </a14:m>
                <a:r>
                  <a:rPr lang="en-US" altLang="zh-CN" sz="2000" b="0" i="0" dirty="0">
                    <a:solidFill>
                      <a:srgbClr val="000000"/>
                    </a:solidFill>
                    <a:latin typeface="微软雅黑" pitchFamily="34" charset="0"/>
                    <a:ea typeface="微软雅黑" pitchFamily="34" charset="-122"/>
                    <a:cs typeface="微软雅黑" pitchFamily="34" charset="-120"/>
                  </a:rPr>
                  <a:t>可加快铝丝与其他物质的反应速率，因此要加快</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Al</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与硫酸铜溶液的反应</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速率</a:t>
                </a:r>
                <a:r>
                  <a:rPr lang="en-US" altLang="zh-CN" sz="2000" b="0" i="0" dirty="0">
                    <a:solidFill>
                      <a:srgbClr val="000000"/>
                    </a:solidFill>
                    <a:latin typeface="微软雅黑" pitchFamily="34" charset="0"/>
                    <a:ea typeface="微软雅黑" pitchFamily="34" charset="-122"/>
                    <a:cs typeface="微软雅黑" pitchFamily="34" charset="-120"/>
                  </a:rPr>
                  <a:t>，可加入能电离出</a:t>
                </a:r>
                <a14:m>
                  <m:oMath xmlns:m="http://schemas.openxmlformats.org/officeDocument/2006/math">
                    <m:sSup>
                      <m:sSupPr>
                        <m:ctrlPr>
                          <a:rPr lang="en-US" altLang="zh-CN" sz="2000" b="0" i="1" dirty="0" smtClean="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Cl</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up>
                    </m:sSup>
                  </m:oMath>
                </a14:m>
                <a:r>
                  <a:rPr lang="en-US" altLang="zh-CN" sz="2000" b="0" i="0" dirty="0">
                    <a:solidFill>
                      <a:srgbClr val="000000"/>
                    </a:solidFill>
                    <a:latin typeface="微软雅黑" pitchFamily="34" charset="0"/>
                    <a:ea typeface="微软雅黑" pitchFamily="34" charset="-122"/>
                    <a:cs typeface="微软雅黑" pitchFamily="34" charset="-120"/>
                  </a:rPr>
                  <a:t>的物质，如</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NaCl</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200" dirty="0">
                  <a:solidFill>
                    <a:srgbClr val="000000"/>
                  </a:solidFill>
                </a:endParaRPr>
              </a:p>
            </p:txBody>
          </p:sp>
        </mc:Choice>
        <mc:Fallback xmlns="">
          <p:sp>
            <p:nvSpPr>
              <p:cNvPr id="4" name="QB_7_AS.101_1#657dcb290?vopoq=1&amp;pid=96b621404&amp;color=0,0,0&amp;vtp=1&amp;bbb=1&amp;hb=1"/>
              <p:cNvSpPr>
                <a:spLocks noRot="1" noChangeAspect="1" noMove="1" noResize="1" noEditPoints="1" noAdjustHandles="1" noChangeArrowheads="1" noChangeShapeType="1" noTextEdit="1"/>
              </p:cNvSpPr>
              <p:nvPr/>
            </p:nvSpPr>
            <p:spPr>
              <a:xfrm>
                <a:off x="722376" y="1367478"/>
                <a:ext cx="10753344" cy="907034"/>
              </a:xfrm>
              <a:prstGeom prst="rect">
                <a:avLst/>
              </a:prstGeom>
              <a:blipFill>
                <a:blip r:embed="rId5"/>
                <a:stretch>
                  <a:fillRect l="-1587" r="-1190" b="-16779"/>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fade">
                                      <p:cBhvr>
                                        <p:cTn id="21" dur="500"/>
                                        <p:tgtEl>
                                          <p:spTgt spid="4">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75.xml><?xml version="1.0" encoding="utf-8"?>
<p:sld xmlns:a="http://schemas.openxmlformats.org/drawingml/2006/main" xmlns:r="http://schemas.openxmlformats.org/officeDocument/2006/relationships" xmlns:p="http://schemas.openxmlformats.org/presentationml/2006/main">
  <p:cSld name="Slide 63&amp;si=63">
    <p:spTree>
      <p:nvGrpSpPr>
        <p:cNvPr id="1" name=""/>
        <p:cNvGrpSpPr/>
        <p:nvPr/>
      </p:nvGrpSpPr>
      <p:grpSpPr>
        <a:xfrm>
          <a:off x="0" y="0"/>
          <a:ext cx="0" cy="0"/>
          <a:chOff x="0" y="0"/>
          <a:chExt cx="0" cy="0"/>
        </a:xfrm>
      </p:grpSpPr>
      <p:sp>
        <p:nvSpPr>
          <p:cNvPr id="2" name="P_7_BD#6e15ae140?pid=96b621404&amp;color=0,0,0&amp;vtp=1&amp;bt=1&amp;bbb=1"/>
          <p:cNvSpPr/>
          <p:nvPr/>
        </p:nvSpPr>
        <p:spPr>
          <a:xfrm>
            <a:off x="722376" y="972000"/>
            <a:ext cx="10753344" cy="399034"/>
          </a:xfrm>
          <a:prstGeom prst="rect">
            <a:avLst/>
          </a:prstGeom>
          <a:noFill/>
          <a:ln/>
        </p:spPr>
        <p:txBody>
          <a:bodyPr wrap="none" lIns="0" tIns="0" rIns="0" bIns="0" rtlCol="0" anchor="t"/>
          <a:lstStyle/>
          <a:p>
            <a:pPr algn="l" latinLnBrk="1">
              <a:lnSpc>
                <a:spcPts val="3500"/>
              </a:lnSpc>
            </a:pPr>
            <a:r>
              <a:rPr lang="en-US" altLang="zh-CN" sz="2000" b="0" i="0" dirty="0">
                <a:solidFill>
                  <a:srgbClr val="000000"/>
                </a:solidFill>
                <a:latin typeface="微软雅黑" pitchFamily="34" charset="0"/>
                <a:ea typeface="微软雅黑" pitchFamily="34" charset="-122"/>
                <a:cs typeface="微软雅黑" pitchFamily="34" charset="-120"/>
              </a:rPr>
              <a:t>【拓展应用】通过探究，同学们提出了铝制品使用的注意事项。</a:t>
            </a:r>
            <a:endParaRPr lang="en-US" altLang="zh-CN" sz="2000" dirty="0"/>
          </a:p>
        </p:txBody>
      </p:sp>
      <p:sp>
        <p:nvSpPr>
          <p:cNvPr id="3" name="QC_7_BD.102_1#a0a46a909?vopoq=1&amp;pid=96b621404&amp;color=0,0,0&amp;vtp=1&amp;bbb=1"/>
          <p:cNvSpPr/>
          <p:nvPr/>
        </p:nvSpPr>
        <p:spPr>
          <a:xfrm>
            <a:off x="722376" y="1423612"/>
            <a:ext cx="10753344" cy="385953"/>
          </a:xfrm>
          <a:prstGeom prst="rect">
            <a:avLst/>
          </a:prstGeom>
          <a:noFill/>
          <a:ln/>
        </p:spPr>
        <p:txBody>
          <a:bodyPr wrap="none" lIns="0" tIns="0" rIns="0" bIns="0" rtlCol="0" anchor="t"/>
          <a:lstStyle/>
          <a:p>
            <a:pPr algn="l" latinLnBrk="1">
              <a:lnSpc>
                <a:spcPts val="3400"/>
              </a:lnSpc>
            </a:pPr>
            <a:r>
              <a:rPr lang="en-US" altLang="zh-CN" sz="2000" b="0" i="0" dirty="0">
                <a:solidFill>
                  <a:srgbClr val="000000"/>
                </a:solidFill>
                <a:latin typeface="微软雅黑" pitchFamily="34" charset="0"/>
                <a:ea typeface="微软雅黑" pitchFamily="34" charset="-122"/>
                <a:cs typeface="微软雅黑" pitchFamily="34" charset="-120"/>
              </a:rPr>
              <a:t>(6</a:t>
            </a:r>
            <a:r>
              <a:rPr lang="en-US" altLang="zh-CN" sz="2000" b="0" i="0">
                <a:solidFill>
                  <a:srgbClr val="000000"/>
                </a:solidFill>
                <a:latin typeface="微软雅黑" pitchFamily="34" charset="0"/>
                <a:ea typeface="微软雅黑" pitchFamily="34" charset="-122"/>
                <a:cs typeface="微软雅黑" pitchFamily="34" charset="-120"/>
              </a:rPr>
              <a:t>)下列食品不能长时间用铝制炊具盛放的是</a:t>
            </a:r>
            <a:r>
              <a:rPr lang="en-US" altLang="zh-CN" sz="2000" i="0">
                <a:solidFill>
                  <a:srgbClr val="000000"/>
                </a:solidFill>
                <a:latin typeface="SimSun" pitchFamily="34" charset="0"/>
                <a:ea typeface="SimSun" pitchFamily="34" charset="-122"/>
                <a:cs typeface="SimSun" pitchFamily="34" charset="-120"/>
              </a:rPr>
              <a:t>_____</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填序号)。</a:t>
            </a:r>
            <a:endParaRPr lang="en-US" altLang="zh-CN" sz="2000" dirty="0"/>
          </a:p>
        </p:txBody>
      </p:sp>
      <p:sp>
        <p:nvSpPr>
          <p:cNvPr id="4" name="QC_7_AN.103_1#a0a46a909.blank?vopoq=1&amp;pid=96b621404&amp;color=0,0,0&amp;vpa=34&amp;vtp=1&amp;bbb=1"/>
          <p:cNvSpPr/>
          <p:nvPr/>
        </p:nvSpPr>
        <p:spPr>
          <a:xfrm>
            <a:off x="5621401" y="1366462"/>
            <a:ext cx="576263" cy="399034"/>
          </a:xfrm>
          <a:prstGeom prst="rect">
            <a:avLst/>
          </a:prstGeom>
          <a:noFill/>
          <a:ln/>
        </p:spPr>
        <p:txBody>
          <a:bodyPr wrap="none" lIns="0" tIns="0" rIns="0" bIns="0" rtlCol="0" anchor="t"/>
          <a:lstStyle/>
          <a:p>
            <a:pPr algn="ctr" latinLnBrk="1">
              <a:lnSpc>
                <a:spcPts val="3500"/>
              </a:lnSpc>
            </a:pPr>
            <a:r>
              <a:rPr lang="en-US" altLang="zh-CN" sz="2000" b="1" i="0" dirty="0">
                <a:solidFill>
                  <a:srgbClr val="00B050"/>
                </a:solidFill>
                <a:latin typeface="微软雅黑" pitchFamily="34" charset="0"/>
                <a:ea typeface="微软雅黑" pitchFamily="34" charset="-122"/>
                <a:cs typeface="微软雅黑" pitchFamily="34" charset="-120"/>
              </a:rPr>
              <a:t>AD</a:t>
            </a:r>
            <a:endParaRPr lang="en-US" altLang="zh-CN" sz="2000" dirty="0"/>
          </a:p>
        </p:txBody>
      </p:sp>
      <p:sp>
        <p:nvSpPr>
          <p:cNvPr id="5" name="QC_7_BD.102_2#a0a46a909.choices?vopoq=1&amp;pid=96b621404&amp;color=0,0,0&amp;vtp=1&amp;bbb=1"/>
          <p:cNvSpPr/>
          <p:nvPr/>
        </p:nvSpPr>
        <p:spPr>
          <a:xfrm>
            <a:off x="722376" y="1861762"/>
            <a:ext cx="10753344" cy="385953"/>
          </a:xfrm>
          <a:prstGeom prst="rect">
            <a:avLst/>
          </a:prstGeom>
          <a:noFill/>
          <a:ln/>
        </p:spPr>
        <p:txBody>
          <a:bodyPr wrap="none" lIns="0" tIns="0" rIns="0" bIns="0" rtlCol="0" anchor="t"/>
          <a:lstStyle/>
          <a:p>
            <a:pPr latinLnBrk="1">
              <a:lnSpc>
                <a:spcPts val="3400"/>
              </a:lnSpc>
              <a:tabLst>
                <a:tab pos="2697529" algn="l"/>
                <a:tab pos="5610957" algn="l"/>
                <a:tab pos="8283086"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.食醋</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B.食用油</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C.面粉</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.咸菜</a:t>
            </a:r>
            <a:endParaRPr lang="en-US" altLang="zh-CN" sz="2000" dirty="0"/>
          </a:p>
        </p:txBody>
      </p:sp>
      <mc:AlternateContent xmlns:mc="http://schemas.openxmlformats.org/markup-compatibility/2006" xmlns:a14="http://schemas.microsoft.com/office/drawing/2010/main">
        <mc:Choice Requires="a14">
          <p:sp>
            <p:nvSpPr>
              <p:cNvPr id="6" name="QC_7_AS.104_1#a0a46a909?vopoq=1&amp;pid=96b621404&amp;color=0,0,0&amp;vtp=1&amp;bbb=1&amp;hb=1"/>
              <p:cNvSpPr/>
              <p:nvPr/>
            </p:nvSpPr>
            <p:spPr>
              <a:xfrm>
                <a:off x="722376" y="2253303"/>
                <a:ext cx="10753344" cy="22405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由上述分析可知</a:t>
                </a:r>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Al</m:t>
                    </m:r>
                  </m:oMath>
                </a14:m>
                <a:r>
                  <a:rPr lang="en-US" altLang="zh-CN" sz="2000" b="0" i="0" dirty="0">
                    <a:solidFill>
                      <a:srgbClr val="000000"/>
                    </a:solidFill>
                    <a:latin typeface="微软雅黑" pitchFamily="34" charset="0"/>
                    <a:ea typeface="微软雅黑" pitchFamily="34" charset="-122"/>
                    <a:cs typeface="微软雅黑" pitchFamily="34" charset="-120"/>
                  </a:rPr>
                  <a:t>或</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Al</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Sub>
                  </m:oMath>
                </a14:m>
                <a:r>
                  <a:rPr lang="en-US" altLang="zh-CN" sz="2000" b="0" i="0" dirty="0">
                    <a:solidFill>
                      <a:srgbClr val="000000"/>
                    </a:solidFill>
                    <a:latin typeface="微软雅黑" pitchFamily="34" charset="0"/>
                    <a:ea typeface="微软雅黑" pitchFamily="34" charset="-122"/>
                    <a:cs typeface="微软雅黑" pitchFamily="34" charset="-120"/>
                  </a:rPr>
                  <a:t>能与酸性物质反应，食醋主要成分为</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CH</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Sub>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COOH</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为一种酸，</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能与</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Al</m:t>
                    </m:r>
                  </m:oMath>
                </a14:m>
                <a:r>
                  <a:rPr lang="en-US" altLang="zh-CN" sz="2000" b="0" i="0" dirty="0">
                    <a:solidFill>
                      <a:srgbClr val="000000"/>
                    </a:solidFill>
                    <a:latin typeface="微软雅黑" pitchFamily="34" charset="0"/>
                    <a:ea typeface="微软雅黑" pitchFamily="34" charset="-122"/>
                    <a:cs typeface="微软雅黑" pitchFamily="34" charset="-120"/>
                  </a:rPr>
                  <a:t>和</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Al</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Sub>
                  </m:oMath>
                </a14:m>
                <a:r>
                  <a:rPr lang="en-US" altLang="zh-CN" sz="2000" b="0" i="0" dirty="0">
                    <a:solidFill>
                      <a:srgbClr val="000000"/>
                    </a:solidFill>
                    <a:latin typeface="微软雅黑" pitchFamily="34" charset="0"/>
                    <a:ea typeface="微软雅黑" pitchFamily="34" charset="-122"/>
                    <a:cs typeface="微软雅黑" pitchFamily="34" charset="-120"/>
                  </a:rPr>
                  <a:t>反应，因此不能用铝制炊具长时间盛放食醋，A符合题意；食用油不与</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Al</m:t>
                    </m:r>
                  </m:oMath>
                </a14:m>
                <a:r>
                  <a:rPr lang="en-US" altLang="zh-CN" sz="2000" b="0" i="0" dirty="0">
                    <a:solidFill>
                      <a:srgbClr val="000000"/>
                    </a:solidFill>
                    <a:latin typeface="微软雅黑" pitchFamily="34" charset="0"/>
                    <a:ea typeface="微软雅黑" pitchFamily="34" charset="-122"/>
                    <a:cs typeface="微软雅黑" pitchFamily="34" charset="-120"/>
                  </a:rPr>
                  <a:t>和</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Al</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00" b="0" i="0" kern="0" spc="-99900">
                  <a:solidFill>
                    <a:srgbClr val="FFFFFF"/>
                  </a:solidFill>
                  <a:latin typeface="微软雅黑" pitchFamily="34" charset="0"/>
                  <a:ea typeface="微软雅黑" pitchFamily="34" charset="-122"/>
                  <a:cs typeface="微软雅黑" pitchFamily="34" charset="-120"/>
                </a:endParaRP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反应</a:t>
                </a:r>
                <a:r>
                  <a:rPr lang="en-US" altLang="zh-CN" sz="2000" b="0" i="0" dirty="0">
                    <a:solidFill>
                      <a:srgbClr val="000000"/>
                    </a:solidFill>
                    <a:latin typeface="微软雅黑" pitchFamily="34" charset="0"/>
                    <a:ea typeface="微软雅黑" pitchFamily="34" charset="-122"/>
                    <a:cs typeface="微软雅黑" pitchFamily="34" charset="-120"/>
                  </a:rPr>
                  <a:t>，可用铝制炊具长时间盛放食用油，B不符合题意；面粉不与</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Al</m:t>
                    </m:r>
                  </m:oMath>
                </a14:m>
                <a:r>
                  <a:rPr lang="en-US" altLang="zh-CN" sz="2000" b="0" i="0" dirty="0">
                    <a:solidFill>
                      <a:srgbClr val="000000"/>
                    </a:solidFill>
                    <a:latin typeface="微软雅黑" pitchFamily="34" charset="0"/>
                    <a:ea typeface="微软雅黑" pitchFamily="34" charset="-122"/>
                    <a:cs typeface="微软雅黑" pitchFamily="34" charset="-120"/>
                  </a:rPr>
                  <a:t>和</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Al</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反应</a:t>
                </a:r>
                <a:r>
                  <a:rPr lang="en-US" altLang="zh-CN" sz="2000" b="0" i="0">
                    <a:solidFill>
                      <a:srgbClr val="000000"/>
                    </a:solidFill>
                    <a:latin typeface="微软雅黑" pitchFamily="34" charset="0"/>
                    <a:ea typeface="微软雅黑" pitchFamily="34" charset="-122"/>
                    <a:cs typeface="微软雅黑" pitchFamily="34" charset="-120"/>
                  </a:rPr>
                  <a:t>，可用铝制炊具</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长时间盛放面粉</a:t>
                </a:r>
                <a:r>
                  <a:rPr lang="en-US" altLang="zh-CN" sz="2000" b="0" i="0" dirty="0">
                    <a:solidFill>
                      <a:srgbClr val="000000"/>
                    </a:solidFill>
                    <a:latin typeface="微软雅黑" pitchFamily="34" charset="0"/>
                    <a:ea typeface="微软雅黑" pitchFamily="34" charset="-122"/>
                    <a:cs typeface="微软雅黑" pitchFamily="34" charset="-120"/>
                  </a:rPr>
                  <a:t>，C不符合题意；咸菜中含有</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Cl</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up>
                    </m:sSup>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，可加快铝制炊具与其他物质的反应速率</a:t>
                </a:r>
                <a:r>
                  <a:rPr lang="en-US" altLang="zh-CN" sz="2000" b="0" i="0">
                    <a:solidFill>
                      <a:srgbClr val="000000"/>
                    </a:solidFill>
                    <a:latin typeface="微软雅黑" pitchFamily="34" charset="0"/>
                    <a:ea typeface="微软雅黑" pitchFamily="34" charset="-122"/>
                    <a:cs typeface="微软雅黑" pitchFamily="34" charset="-120"/>
                  </a:rPr>
                  <a:t>，不能</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用铝制炊具长时间盛放咸菜</a:t>
                </a:r>
                <a:r>
                  <a:rPr lang="en-US" altLang="zh-CN" sz="2000" b="0" i="0" dirty="0">
                    <a:solidFill>
                      <a:srgbClr val="000000"/>
                    </a:solidFill>
                    <a:latin typeface="微软雅黑" pitchFamily="34" charset="0"/>
                    <a:ea typeface="微软雅黑" pitchFamily="34" charset="-122"/>
                    <a:cs typeface="微软雅黑" pitchFamily="34" charset="-120"/>
                  </a:rPr>
                  <a:t>，D符合题意。</a:t>
                </a:r>
                <a:endParaRPr lang="en-US" altLang="zh-CN" sz="2200" dirty="0"/>
              </a:p>
            </p:txBody>
          </p:sp>
        </mc:Choice>
        <mc:Fallback xmlns="">
          <p:sp>
            <p:nvSpPr>
              <p:cNvPr id="6" name="QC_7_AS.104_1#a0a46a909?vopoq=1&amp;pid=96b621404&amp;color=0,0,0&amp;vtp=1&amp;bbb=1&amp;hb=1"/>
              <p:cNvSpPr>
                <a:spLocks noRot="1" noChangeAspect="1" noMove="1" noResize="1" noEditPoints="1" noAdjustHandles="1" noChangeArrowheads="1" noChangeShapeType="1" noTextEdit="1"/>
              </p:cNvSpPr>
              <p:nvPr/>
            </p:nvSpPr>
            <p:spPr>
              <a:xfrm>
                <a:off x="722376" y="2253303"/>
                <a:ext cx="10753344" cy="2240534"/>
              </a:xfrm>
              <a:prstGeom prst="rect">
                <a:avLst/>
              </a:prstGeom>
              <a:blipFill>
                <a:blip r:embed="rId3"/>
                <a:stretch>
                  <a:fillRect l="-1587" t="-272" r="-1020" b="-6812"/>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6">
                                            <p:bg/>
                                          </p:spTgt>
                                        </p:tgtEl>
                                        <p:attrNameLst>
                                          <p:attrName>style.visibility</p:attrName>
                                        </p:attrNameLst>
                                      </p:cBhvr>
                                      <p:to>
                                        <p:strVal val="visible"/>
                                      </p:to>
                                    </p:set>
                                    <p:animEffect transition="in" filter="fade">
                                      <p:cBhvr>
                                        <p:cTn id="15" dur="500"/>
                                        <p:tgtEl>
                                          <p:spTgt spid="6">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6">
                                            <p:txEl>
                                              <p:pRg st="0" end="0"/>
                                            </p:txEl>
                                          </p:spTgt>
                                        </p:tgtEl>
                                        <p:attrNameLst>
                                          <p:attrName>style.visibility</p:attrName>
                                        </p:attrNameLst>
                                      </p:cBhvr>
                                      <p:to>
                                        <p:strVal val="visible"/>
                                      </p:to>
                                    </p:set>
                                    <p:animEffect transition="in" filter="fade">
                                      <p:cBhvr>
                                        <p:cTn id="18" dur="500"/>
                                        <p:tgtEl>
                                          <p:spTgt spid="6">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6">
                                            <p:txEl>
                                              <p:pRg st="1" end="1"/>
                                            </p:txEl>
                                          </p:spTgt>
                                        </p:tgtEl>
                                        <p:attrNameLst>
                                          <p:attrName>style.visibility</p:attrName>
                                        </p:attrNameLst>
                                      </p:cBhvr>
                                      <p:to>
                                        <p:strVal val="visible"/>
                                      </p:to>
                                    </p:set>
                                    <p:animEffect transition="in" filter="fade">
                                      <p:cBhvr>
                                        <p:cTn id="21" dur="500"/>
                                        <p:tgtEl>
                                          <p:spTgt spid="6">
                                            <p:txEl>
                                              <p:pRg st="1" end="1"/>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6">
                                            <p:txEl>
                                              <p:pRg st="2" end="2"/>
                                            </p:txEl>
                                          </p:spTgt>
                                        </p:tgtEl>
                                        <p:attrNameLst>
                                          <p:attrName>style.visibility</p:attrName>
                                        </p:attrNameLst>
                                      </p:cBhvr>
                                      <p:to>
                                        <p:strVal val="visible"/>
                                      </p:to>
                                    </p:set>
                                    <p:animEffect transition="in" filter="fade">
                                      <p:cBhvr>
                                        <p:cTn id="24" dur="500"/>
                                        <p:tgtEl>
                                          <p:spTgt spid="6">
                                            <p:txEl>
                                              <p:pRg st="2" end="2"/>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6">
                                            <p:txEl>
                                              <p:pRg st="3" end="3"/>
                                            </p:txEl>
                                          </p:spTgt>
                                        </p:tgtEl>
                                        <p:attrNameLst>
                                          <p:attrName>style.visibility</p:attrName>
                                        </p:attrNameLst>
                                      </p:cBhvr>
                                      <p:to>
                                        <p:strVal val="visible"/>
                                      </p:to>
                                    </p:set>
                                    <p:animEffect transition="in" filter="fade">
                                      <p:cBhvr>
                                        <p:cTn id="27" dur="500"/>
                                        <p:tgtEl>
                                          <p:spTgt spid="6">
                                            <p:txEl>
                                              <p:pRg st="3" end="3"/>
                                            </p:txEl>
                                          </p:spTgt>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6">
                                            <p:txEl>
                                              <p:pRg st="4" end="4"/>
                                            </p:txEl>
                                          </p:spTgt>
                                        </p:tgtEl>
                                        <p:attrNameLst>
                                          <p:attrName>style.visibility</p:attrName>
                                        </p:attrNameLst>
                                      </p:cBhvr>
                                      <p:to>
                                        <p:strVal val="visible"/>
                                      </p:to>
                                    </p:set>
                                    <p:animEffect transition="in" filter="fade">
                                      <p:cBhvr>
                                        <p:cTn id="30" dur="500"/>
                                        <p:tgtEl>
                                          <p:spTgt spid="6">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6" grpId="0" build="p" animBg="1"/>
    </p:bldLst>
  </p:timing>
</p:sld>
</file>

<file path=ppt/slides/slide76.xml><?xml version="1.0" encoding="utf-8"?>
<p:sld xmlns:a="http://schemas.openxmlformats.org/drawingml/2006/main" xmlns:r="http://schemas.openxmlformats.org/officeDocument/2006/relationships" xmlns:p="http://schemas.openxmlformats.org/presentationml/2006/main">
  <p:cSld name="Slide 64&amp;si=64">
    <p:spTree>
      <p:nvGrpSpPr>
        <p:cNvPr id="1" name=""/>
        <p:cNvGrpSpPr/>
        <p:nvPr/>
      </p:nvGrpSpPr>
      <p:grpSpPr>
        <a:xfrm>
          <a:off x="0" y="0"/>
          <a:ext cx="0" cy="0"/>
          <a:chOff x="0" y="0"/>
          <a:chExt cx="0" cy="0"/>
        </a:xfrm>
      </p:grpSpPr>
    </p:spTree>
  </p:cSld>
  <p:clrMapOvr>
    <a:masterClrMapping/>
  </p:clrMapOvr>
  <p:transition>
    <p:fade/>
  </p:transition>
</p:sld>
</file>

<file path=ppt/slides/slide8.xml><?xml version="1.0" encoding="utf-8"?>
<p:sld xmlns:a="http://schemas.openxmlformats.org/drawingml/2006/main" xmlns:r="http://schemas.openxmlformats.org/officeDocument/2006/relationships" xmlns:p="http://schemas.openxmlformats.org/presentationml/2006/main">
  <p:cSld name="Slide 9&amp;si=9">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P_6#b1fada985?sp=1&amp;pid=acd725254&amp;color=0,0,0&amp;vtp=1&amp;bt=1&amp;bbb=1"/>
              <p:cNvSpPr/>
              <p:nvPr/>
            </p:nvSpPr>
            <p:spPr>
              <a:xfrm>
                <a:off x="722376" y="972000"/>
                <a:ext cx="10753344" cy="2806700"/>
              </a:xfrm>
              <a:prstGeom prst="rect">
                <a:avLst/>
              </a:prstGeom>
              <a:noFill/>
              <a:ln/>
            </p:spPr>
            <p:txBody>
              <a:bodyPr wrap="none" lIns="0" tIns="0" rIns="0" bIns="0" rtlCol="0" anchor="t"/>
              <a:lstStyle/>
              <a:p>
                <a:pPr algn="l" latinLnBrk="1">
                  <a:lnSpc>
                    <a:spcPts val="3600"/>
                  </a:lnSpc>
                </a:pPr>
                <a:r>
                  <a:rPr lang="en-US" altLang="zh-CN" sz="2000" b="1" i="0" dirty="0">
                    <a:solidFill>
                      <a:srgbClr val="000000"/>
                    </a:solidFill>
                    <a:latin typeface="微软雅黑" pitchFamily="34" charset="0"/>
                    <a:ea typeface="微软雅黑" pitchFamily="34" charset="-122"/>
                    <a:cs typeface="微软雅黑" pitchFamily="34" charset="-120"/>
                  </a:rPr>
                  <a:t>3.氢氧化铝</a:t>
                </a:r>
                <a:endParaRPr lang="en-US" altLang="zh-CN" sz="2000" dirty="0"/>
              </a:p>
              <a:p>
                <a:pPr latinLnBrk="1">
                  <a:lnSpc>
                    <a:spcPts val="3700"/>
                  </a:lnSpc>
                </a:pPr>
                <a:r>
                  <a:rPr lang="en-US" altLang="zh-CN" sz="100" b="0" i="0" kern="0" spc="-99900">
                    <a:solidFill>
                      <a:srgbClr val="FFFFFF"/>
                    </a:solidFill>
                    <a:latin typeface="微软雅黑" pitchFamily="34" charset="0"/>
                    <a:ea typeface="微软雅黑" pitchFamily="34" charset="-122"/>
                    <a:cs typeface="微软雅黑" pitchFamily="34" charset="-120"/>
                  </a:rPr>
                  <a:t>&lt;</a:t>
                </a:r>
                <a:r>
                  <a:rPr lang="en-US" altLang="zh-CN" sz="100" b="0" i="0" kern="0" spc="-99900" dirty="0">
                    <a:solidFill>
                      <a:srgbClr val="FFFFFF"/>
                    </a:solidFill>
                    <a:latin typeface="微软雅黑" pitchFamily="34" charset="0"/>
                    <a:ea typeface="微软雅黑" pitchFamily="34" charset="-122"/>
                    <a:cs typeface="微软雅黑" pitchFamily="34" charset="-120"/>
                  </a:rPr>
                  <a:t>m&gt;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Al</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OH</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&lt;/m&gt;</a:t>
                </a:r>
                <a:r>
                  <a:rPr lang="en-US" altLang="zh-CN" sz="2000" b="0" i="0" dirty="0">
                    <a:solidFill>
                      <a:srgbClr val="000000"/>
                    </a:solidFill>
                    <a:latin typeface="微软雅黑" pitchFamily="34" charset="0"/>
                    <a:ea typeface="微软雅黑" pitchFamily="34" charset="-122"/>
                    <a:cs typeface="微软雅黑" pitchFamily="34" charset="-120"/>
                  </a:rPr>
                  <a:t>是白色粉末，不溶于水，明矾在溶液中形成的</a:t>
                </a:r>
                <a:r>
                  <a:rPr lang="en-US" altLang="zh-CN" sz="100" b="0" i="0" kern="0" spc="-99900" dirty="0">
                    <a:solidFill>
                      <a:srgbClr val="FFFFFF"/>
                    </a:solidFill>
                    <a:latin typeface="微软雅黑" pitchFamily="34" charset="0"/>
                    <a:ea typeface="微软雅黑" pitchFamily="34" charset="-122"/>
                    <a:cs typeface="微软雅黑" pitchFamily="34" charset="-120"/>
                  </a:rPr>
                  <a:t>&lt;m&gt;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Al</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OH</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&lt;/m&gt;</a:t>
                </a:r>
                <a:r>
                  <a:rPr lang="en-US" altLang="zh-CN" sz="2000" b="0" i="0" dirty="0">
                    <a:solidFill>
                      <a:srgbClr val="000000"/>
                    </a:solidFill>
                    <a:latin typeface="微软雅黑" pitchFamily="34" charset="0"/>
                    <a:ea typeface="微软雅黑" pitchFamily="34" charset="-122"/>
                    <a:cs typeface="微软雅黑" pitchFamily="34" charset="-120"/>
                  </a:rPr>
                  <a:t>胶体具有吸附性，可用于净水。</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氢氧化铝属于两性氢氧化物</a:t>
                </a:r>
                <a:r>
                  <a:rPr lang="en-US" altLang="zh-CN" sz="2000" b="0" i="0" dirty="0">
                    <a:solidFill>
                      <a:srgbClr val="000000"/>
                    </a:solidFill>
                    <a:latin typeface="微软雅黑" pitchFamily="34" charset="0"/>
                    <a:ea typeface="微软雅黑" pitchFamily="34" charset="-122"/>
                    <a:cs typeface="微软雅黑" pitchFamily="34" charset="-120"/>
                  </a:rPr>
                  <a:t>，既能与强酸反应，又能与强碱反应。</a:t>
                </a:r>
                <a:endParaRPr lang="en-US" altLang="zh-CN" sz="2000" dirty="0"/>
              </a:p>
              <a:p>
                <a:pPr latinLnBrk="1">
                  <a:lnSpc>
                    <a:spcPts val="3700"/>
                  </a:lnSpc>
                </a:pPr>
                <a:r>
                  <a:rPr lang="en-US" altLang="zh-CN" sz="100" b="0" i="0" kern="0" spc="-99900">
                    <a:solidFill>
                      <a:srgbClr val="FFFFFF"/>
                    </a:solidFill>
                    <a:latin typeface="微软雅黑" pitchFamily="34" charset="0"/>
                    <a:ea typeface="微软雅黑" pitchFamily="34" charset="-122"/>
                    <a:cs typeface="微软雅黑" pitchFamily="34" charset="-120"/>
                  </a:rPr>
                  <a:t>&lt;</a:t>
                </a:r>
                <a:r>
                  <a:rPr lang="en-US" altLang="zh-CN" sz="100" b="0" i="0" kern="0" spc="-99900" dirty="0">
                    <a:solidFill>
                      <a:srgbClr val="FFFFFF"/>
                    </a:solidFill>
                    <a:latin typeface="微软雅黑" pitchFamily="34" charset="0"/>
                    <a:ea typeface="微软雅黑" pitchFamily="34" charset="-122"/>
                    <a:cs typeface="微软雅黑" pitchFamily="34" charset="-120"/>
                  </a:rPr>
                  <a:t>m&gt;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Al</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OH</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H</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up>
                    </m:sSup>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m>
                      <m:mPr>
                        <m:mcs>
                          <m:mc>
                            <m:mcPr>
                              <m:count m:val="1"/>
                              <m:mcJc m:val="center"/>
                            </m:mcPr>
                          </m:mc>
                        </m:mcs>
                        <m:ctrlPr>
                          <a:rPr lang="en-US" altLang="zh-CN" i="1" baseline="-30000">
                            <a:solidFill>
                              <a:srgbClr val="000000"/>
                            </a:solidFill>
                            <a:latin typeface="Cambria Math" panose="02040503050406030204" pitchFamily="18" charset="0"/>
                          </a:rPr>
                        </m:ctrlPr>
                      </m:mPr>
                      <m:mr>
                        <m:e>
                          <m:bar>
                            <m:barPr>
                              <m:ctrlPr>
                                <a:rPr lang="en-US" altLang="zh-CN" sz="2000" b="0" i="1" baseline="-2000">
                                  <a:solidFill>
                                    <a:srgbClr val="000000"/>
                                  </a:solidFill>
                                  <a:latin typeface="Cambria Math" panose="02040503050406030204" pitchFamily="18" charset="0"/>
                                </a:rPr>
                              </m:ctrlPr>
                            </m:barPr>
                            <m:e>
                              <m:bar>
                                <m:barPr>
                                  <m:ctrlPr>
                                    <a:rPr lang="en-US" altLang="zh-CN" sz="2000" b="0" i="1" baseline="-8000">
                                      <a:solidFill>
                                        <a:srgbClr val="000000"/>
                                      </a:solidFill>
                                      <a:latin typeface="Cambria Math" panose="02040503050406030204" pitchFamily="18" charset="0"/>
                                    </a:rPr>
                                  </m:ctrlPr>
                                </m:barPr>
                                <m:e>
                                  <m:r>
                                    <a:rPr lang="en-US" altLang="zh-CN" sz="2000" b="0" baseline="-12000">
                                      <a:solidFill>
                                        <a:srgbClr val="000000"/>
                                      </a:solidFill>
                                      <a:latin typeface="Cambria Math" panose="02040503050406030204" pitchFamily="18" charset="0"/>
                                    </a:rPr>
                                    <m:t>         </m:t>
                                  </m:r>
                                </m:e>
                              </m:bar>
                            </m:e>
                          </m:bar>
                        </m:e>
                      </m:mr>
                      <m:m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e>
                      </m:mr>
                    </m:m>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Al</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p>
                    </m:sSup>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H</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&lt;/m&gt;</a:t>
                </a:r>
                <a:endParaRPr lang="en-US" altLang="zh-CN" sz="2000" dirty="0"/>
              </a:p>
              <a:p>
                <a:pPr latinLnBrk="1">
                  <a:lnSpc>
                    <a:spcPts val="3700"/>
                  </a:lnSpc>
                </a:pPr>
                <a:r>
                  <a:rPr lang="en-US" altLang="zh-CN" sz="100" b="0" i="0" kern="0" spc="-99900">
                    <a:solidFill>
                      <a:srgbClr val="FFFFFF"/>
                    </a:solidFill>
                    <a:latin typeface="微软雅黑" pitchFamily="34" charset="0"/>
                    <a:ea typeface="微软雅黑" pitchFamily="34" charset="-122"/>
                    <a:cs typeface="微软雅黑" pitchFamily="34" charset="-120"/>
                  </a:rPr>
                  <a:t>&lt;</a:t>
                </a:r>
                <a:r>
                  <a:rPr lang="en-US" altLang="zh-CN" sz="100" b="0" i="0" kern="0" spc="-99900" dirty="0">
                    <a:solidFill>
                      <a:srgbClr val="FFFFFF"/>
                    </a:solidFill>
                    <a:latin typeface="微软雅黑" pitchFamily="34" charset="0"/>
                    <a:ea typeface="微软雅黑" pitchFamily="34" charset="-122"/>
                    <a:cs typeface="微软雅黑" pitchFamily="34" charset="-120"/>
                  </a:rPr>
                  <a:t>m&gt;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Al</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OH</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Sub>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OH</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up>
                    </m:sSup>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m>
                      <m:mPr>
                        <m:mcs>
                          <m:mc>
                            <m:mcPr>
                              <m:count m:val="1"/>
                              <m:mcJc m:val="center"/>
                            </m:mcPr>
                          </m:mc>
                        </m:mcs>
                        <m:ctrlPr>
                          <a:rPr lang="en-US" altLang="zh-CN" i="1" baseline="-30000">
                            <a:solidFill>
                              <a:srgbClr val="000000"/>
                            </a:solidFill>
                            <a:latin typeface="Cambria Math" panose="02040503050406030204" pitchFamily="18" charset="0"/>
                          </a:rPr>
                        </m:ctrlPr>
                      </m:mPr>
                      <m:mr>
                        <m:e>
                          <m:bar>
                            <m:barPr>
                              <m:ctrlPr>
                                <a:rPr lang="en-US" altLang="zh-CN" sz="2000" b="0" i="1" baseline="-2000">
                                  <a:solidFill>
                                    <a:srgbClr val="000000"/>
                                  </a:solidFill>
                                  <a:latin typeface="Cambria Math" panose="02040503050406030204" pitchFamily="18" charset="0"/>
                                </a:rPr>
                              </m:ctrlPr>
                            </m:barPr>
                            <m:e>
                              <m:bar>
                                <m:barPr>
                                  <m:ctrlPr>
                                    <a:rPr lang="en-US" altLang="zh-CN" sz="2000" b="0" i="1" baseline="-8000">
                                      <a:solidFill>
                                        <a:srgbClr val="000000"/>
                                      </a:solidFill>
                                      <a:latin typeface="Cambria Math" panose="02040503050406030204" pitchFamily="18" charset="0"/>
                                    </a:rPr>
                                  </m:ctrlPr>
                                </m:barPr>
                                <m:e>
                                  <m:r>
                                    <a:rPr lang="en-US" altLang="zh-CN" sz="2000" b="0" baseline="-12000">
                                      <a:solidFill>
                                        <a:srgbClr val="000000"/>
                                      </a:solidFill>
                                      <a:latin typeface="Cambria Math" panose="02040503050406030204" pitchFamily="18" charset="0"/>
                                    </a:rPr>
                                    <m:t>         </m:t>
                                  </m:r>
                                </m:e>
                              </m:bar>
                            </m:e>
                          </m:bar>
                        </m:e>
                      </m:mr>
                      <m:m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e>
                      </m:mr>
                    </m:m>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Al</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OH</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4</m:t>
                        </m:r>
                      </m:sub>
                    </m:sSub>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up>
                    </m:sSup>
                  </m:oMath>
                </a14:m>
                <a:r>
                  <a:rPr lang="en-US" altLang="zh-CN" sz="100" b="0" i="0" kern="0" spc="-99900" dirty="0">
                    <a:solidFill>
                      <a:srgbClr val="FFFFFF"/>
                    </a:solidFill>
                    <a:latin typeface="微软雅黑" pitchFamily="34" charset="0"/>
                    <a:ea typeface="微软雅黑" pitchFamily="34" charset="-122"/>
                    <a:cs typeface="微软雅黑" pitchFamily="34" charset="-120"/>
                  </a:rPr>
                  <a:t>&lt;/m&gt;</a:t>
                </a:r>
                <a:endParaRPr lang="en-US" altLang="zh-CN" sz="2000" dirty="0"/>
              </a:p>
              <a:p>
                <a:pPr latinLnBrk="1">
                  <a:lnSpc>
                    <a:spcPts val="3700"/>
                  </a:lnSpc>
                </a:pPr>
                <a:r>
                  <a:rPr lang="en-US" altLang="zh-CN" sz="100" b="0" i="0" kern="0" spc="-99900">
                    <a:solidFill>
                      <a:srgbClr val="FFFFFF"/>
                    </a:solidFill>
                    <a:latin typeface="微软雅黑" pitchFamily="34" charset="0"/>
                    <a:ea typeface="微软雅黑" pitchFamily="34" charset="-122"/>
                    <a:cs typeface="微软雅黑" pitchFamily="34" charset="-120"/>
                  </a:rPr>
                  <a:t>&lt;</a:t>
                </a:r>
                <a:r>
                  <a:rPr lang="en-US" altLang="zh-CN" sz="100" b="0" i="0" kern="0" spc="-99900" dirty="0">
                    <a:solidFill>
                      <a:srgbClr val="FFFFFF"/>
                    </a:solidFill>
                    <a:latin typeface="微软雅黑" pitchFamily="34" charset="0"/>
                    <a:ea typeface="微软雅黑" pitchFamily="34" charset="-122"/>
                    <a:cs typeface="微软雅黑" pitchFamily="34" charset="-120"/>
                  </a:rPr>
                  <a:t>m&gt;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Al</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OH</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&lt;/m&gt;</a:t>
                </a:r>
                <a:r>
                  <a:rPr lang="en-US" altLang="zh-CN" sz="2000" b="0" i="0" dirty="0">
                    <a:solidFill>
                      <a:srgbClr val="000000"/>
                    </a:solidFill>
                    <a:latin typeface="微软雅黑" pitchFamily="34" charset="0"/>
                    <a:ea typeface="微软雅黑" pitchFamily="34" charset="-122"/>
                    <a:cs typeface="微软雅黑" pitchFamily="34" charset="-120"/>
                  </a:rPr>
                  <a:t>不稳定，受热易分解：</a:t>
                </a:r>
                <a:r>
                  <a:rPr lang="en-US" altLang="zh-CN" sz="100" b="0" i="0" kern="0" spc="-99900" dirty="0">
                    <a:solidFill>
                      <a:srgbClr val="FFFFFF"/>
                    </a:solidFill>
                    <a:latin typeface="微软雅黑" pitchFamily="34" charset="0"/>
                    <a:ea typeface="微软雅黑" pitchFamily="34" charset="-122"/>
                    <a:cs typeface="微软雅黑" pitchFamily="34" charset="-120"/>
                  </a:rPr>
                  <a:t>&lt;m&gt;</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Al</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OH</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Sub>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m>
                      <m:mPr>
                        <m:mcs>
                          <m:mc>
                            <m:mcPr>
                              <m:count m:val="1"/>
                              <m:mcJc m:val="center"/>
                            </m:mcPr>
                          </m:mc>
                        </m:mcs>
                        <m:ctrlPr>
                          <a:rPr lang="en-US" altLang="zh-CN" i="1" baseline="30000">
                            <a:solidFill>
                              <a:srgbClr val="000000"/>
                            </a:solidFill>
                            <a:latin typeface="Cambria Math" panose="02040503050406030204" pitchFamily="18" charset="0"/>
                          </a:rPr>
                        </m:ctrlPr>
                      </m:mPr>
                      <m:mr>
                        <m:e>
                          <m:bar>
                            <m:barPr>
                              <m:ctrlPr>
                                <a:rPr lang="en-US" altLang="zh-CN" sz="2000" b="0" i="1" baseline="-2000">
                                  <a:solidFill>
                                    <a:srgbClr val="000000"/>
                                  </a:solidFill>
                                  <a:latin typeface="Cambria Math" panose="02040503050406030204" pitchFamily="18" charset="0"/>
                                </a:rPr>
                              </m:ctrlPr>
                            </m:barPr>
                            <m:e>
                              <m:bar>
                                <m:barPr>
                                  <m:ctrlPr>
                                    <a:rPr lang="en-US" altLang="zh-CN" sz="2000" b="0" i="1" baseline="-8000">
                                      <a:solidFill>
                                        <a:srgbClr val="000000"/>
                                      </a:solidFill>
                                      <a:latin typeface="Cambria Math" panose="02040503050406030204" pitchFamily="18" charset="0"/>
                                    </a:rPr>
                                  </m:ctrlPr>
                                </m:barPr>
                                <m:e>
                                  <m:r>
                                    <a:rPr lang="en-US" altLang="zh-CN" sz="2000" b="0" baseline="-2000">
                                      <a:solidFill>
                                        <a:srgbClr val="000000"/>
                                      </a:solidFill>
                                      <a:latin typeface="Cambria Math" panose="02040503050406030204" pitchFamily="18" charset="0"/>
                                    </a:rPr>
                                    <m:t>   △   </m:t>
                                  </m:r>
                                </m:e>
                              </m:bar>
                            </m:e>
                          </m:bar>
                        </m:e>
                      </m:mr>
                      <m:m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e>
                      </m:mr>
                    </m:m>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Al</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H</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&lt;/m&gt;</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p:txBody>
          </p:sp>
        </mc:Choice>
        <mc:Fallback xmlns="">
          <p:sp>
            <p:nvSpPr>
              <p:cNvPr id="2" name="P_6#b1fada985?sp=1&amp;pid=acd725254&amp;color=0,0,0&amp;vtp=1&amp;bt=1&amp;bbb=1"/>
              <p:cNvSpPr>
                <a:spLocks noRot="1" noChangeAspect="1" noMove="1" noResize="1" noEditPoints="1" noAdjustHandles="1" noChangeArrowheads="1" noChangeShapeType="1" noTextEdit="1"/>
              </p:cNvSpPr>
              <p:nvPr/>
            </p:nvSpPr>
            <p:spPr>
              <a:xfrm>
                <a:off x="722376" y="972000"/>
                <a:ext cx="10753344" cy="2806700"/>
              </a:xfrm>
              <a:prstGeom prst="rect">
                <a:avLst/>
              </a:prstGeom>
              <a:blipFill>
                <a:blip r:embed="rId3"/>
                <a:stretch>
                  <a:fillRect l="-1474" b="-2820"/>
                </a:stretch>
              </a:blipFill>
              <a:ln/>
            </p:spPr>
            <p:txBody>
              <a:bodyPr/>
              <a:lstStyle/>
              <a:p>
                <a:r>
                  <a:rPr lang="zh-CN" altLang="en-US">
                    <a:noFill/>
                  </a:rPr>
                  <a:t> </a:t>
                </a:r>
              </a:p>
            </p:txBody>
          </p:sp>
        </mc:Fallback>
      </mc:AlternateContent>
    </p:spTree>
  </p:cSld>
  <p:clrMapOvr>
    <a:masterClrMapping/>
  </p:clrMapOvr>
  <p:transition>
    <p:fade/>
  </p:transition>
</p:sld>
</file>

<file path=ppt/slides/slide9.xml><?xml version="1.0" encoding="utf-8"?>
<p:sld xmlns:a="http://schemas.openxmlformats.org/drawingml/2006/main" xmlns:r="http://schemas.openxmlformats.org/officeDocument/2006/relationships" xmlns:p="http://schemas.openxmlformats.org/presentationml/2006/main">
  <p:cSld name="Slide 10&amp;si=10">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P_6#b1fada985?sp=1&amp;pid=acd725254&amp;color=0,0,0&amp;vtp=1&amp;bt=1&amp;bbb=1"/>
              <p:cNvSpPr/>
              <p:nvPr/>
            </p:nvSpPr>
            <p:spPr>
              <a:xfrm>
                <a:off x="722376" y="972000"/>
                <a:ext cx="10753344" cy="2685034"/>
              </a:xfrm>
              <a:prstGeom prst="rect">
                <a:avLst/>
              </a:prstGeom>
              <a:noFill/>
              <a:ln/>
            </p:spPr>
            <p:txBody>
              <a:bodyPr wrap="none" lIns="0" tIns="0" rIns="0" bIns="0" rtlCol="0" anchor="t"/>
              <a:lstStyle/>
              <a:p>
                <a:pPr algn="l" latinLnBrk="1">
                  <a:lnSpc>
                    <a:spcPts val="3600"/>
                  </a:lnSpc>
                </a:pPr>
                <a:r>
                  <a:rPr lang="en-US" altLang="zh-CN" sz="2000" b="1" i="0" dirty="0">
                    <a:solidFill>
                      <a:srgbClr val="000000"/>
                    </a:solidFill>
                    <a:latin typeface="微软雅黑" pitchFamily="34" charset="0"/>
                    <a:ea typeface="微软雅黑" pitchFamily="34" charset="-122"/>
                    <a:cs typeface="微软雅黑" pitchFamily="34" charset="-120"/>
                  </a:rPr>
                  <a:t>4</a:t>
                </a:r>
                <a:r>
                  <a:rPr lang="en-US" altLang="zh-CN" sz="2000" b="1" i="0">
                    <a:solidFill>
                      <a:srgbClr val="000000"/>
                    </a:solidFill>
                    <a:latin typeface="微软雅黑" pitchFamily="34" charset="0"/>
                    <a:ea typeface="微软雅黑" pitchFamily="34" charset="-122"/>
                    <a:cs typeface="微软雅黑" pitchFamily="34" charset="-120"/>
                  </a:rPr>
                  <a:t>.铝合金</a:t>
                </a:r>
              </a:p>
              <a:p>
                <a:pPr marL="0" marR="0" lvl="0" indent="0" defTabSz="914400" rtl="0" eaLnBrk="1" fontAlgn="auto" latinLnBrk="1" hangingPunct="1">
                  <a:lnSpc>
                    <a:spcPts val="36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微软雅黑" pitchFamily="34" charset="0"/>
                    <a:ea typeface="微软雅黑" pitchFamily="34" charset="-122"/>
                    <a:cs typeface="微软雅黑" pitchFamily="34" charset="-120"/>
                  </a:rPr>
                  <a:t>(1)人们日常使用的铝制品通常都是由铝合金制造的，其表面总是覆盖着致密的氧化铝薄膜，这层</a:t>
                </a:r>
              </a:p>
              <a:p>
                <a:pPr marL="0" marR="0" lvl="0" indent="0" defTabSz="914400" rtl="0" eaLnBrk="1" fontAlgn="auto" latinLnBrk="1" hangingPunct="1">
                  <a:lnSpc>
                    <a:spcPts val="36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微软雅黑" pitchFamily="34" charset="0"/>
                    <a:ea typeface="微软雅黑" pitchFamily="34" charset="-122"/>
                    <a:cs typeface="微软雅黑" pitchFamily="34" charset="-120"/>
                  </a:rPr>
                  <a:t>膜起着保护内部金属的作用。</a:t>
                </a:r>
                <a:endParaRPr kumimoji="0" lang="en-US" altLang="zh-CN" sz="20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1" hangingPunct="1">
                  <a:lnSpc>
                    <a:spcPts val="3600"/>
                  </a:lnSpc>
                  <a:spcBef>
                    <a:spcPts val="0"/>
                  </a:spcBef>
                  <a:spcAft>
                    <a:spcPts val="0"/>
                  </a:spcAft>
                  <a:buClrTx/>
                  <a:buSzTx/>
                  <a:buFontTx/>
                  <a:buNone/>
                  <a:tabLst/>
                  <a:defRPr/>
                </a:pPr>
                <a:r>
                  <a:rPr kumimoji="0" lang="en-US" altLang="zh-CN" sz="2000" b="0" i="0" u="none" strike="noStrike" kern="1200" cap="none" spc="0" normalizeH="0" baseline="0" noProof="0" dirty="0">
                    <a:ln>
                      <a:noFill/>
                    </a:ln>
                    <a:solidFill>
                      <a:srgbClr val="000000"/>
                    </a:solidFill>
                    <a:effectLst/>
                    <a:uLnTx/>
                    <a:uFillTx/>
                    <a:latin typeface="微软雅黑" pitchFamily="34" charset="0"/>
                    <a:ea typeface="微软雅黑" pitchFamily="34" charset="-122"/>
                    <a:cs typeface="微软雅黑" pitchFamily="34" charset="-120"/>
                  </a:rPr>
                  <a:t>(2)纯铝的硬度和强度较小，不适合制造机器零件等。向铝中加入少量的合金元素，如</a:t>
                </a:r>
                <a:r>
                  <a:rPr kumimoji="0" lang="en-US" altLang="zh-CN" sz="100" b="0" i="0" u="none" strike="noStrike" kern="0" cap="none" spc="-99900" normalizeH="0" baseline="0" noProof="0" dirty="0">
                    <a:ln>
                      <a:noFill/>
                    </a:ln>
                    <a:solidFill>
                      <a:srgbClr val="FFFFFF"/>
                    </a:solidFill>
                    <a:effectLst/>
                    <a:uLnTx/>
                    <a:uFillTx/>
                    <a:latin typeface="微软雅黑" pitchFamily="34" charset="0"/>
                    <a:ea typeface="微软雅黑" pitchFamily="34" charset="-122"/>
                    <a:cs typeface="微软雅黑" pitchFamily="34" charset="-120"/>
                  </a:rPr>
                  <a:t>&lt;m&gt;</a:t>
                </a:r>
                <a14:m>
                  <m:oMath xmlns:m="http://schemas.openxmlformats.org/officeDocument/2006/math">
                    <m:r>
                      <m:rPr>
                        <m:sty m:val="p"/>
                      </m:rP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Cu</m:t>
                    </m:r>
                  </m:oMath>
                </a14:m>
                <a:r>
                  <a:rPr kumimoji="0" lang="en-US" altLang="zh-CN" sz="100" b="0" i="0" u="none" strike="noStrike" kern="0" cap="none" spc="-99900" normalizeH="0" baseline="0" noProof="0" dirty="0">
                    <a:ln>
                      <a:noFill/>
                    </a:ln>
                    <a:solidFill>
                      <a:srgbClr val="FFFFFF"/>
                    </a:solidFill>
                    <a:effectLst/>
                    <a:uLnTx/>
                    <a:uFillTx/>
                    <a:latin typeface="微软雅黑" pitchFamily="34" charset="0"/>
                    <a:ea typeface="微软雅黑" pitchFamily="34" charset="-122"/>
                    <a:cs typeface="微软雅黑" pitchFamily="34" charset="-120"/>
                  </a:rPr>
                  <a:t>&lt;/m&gt;</a:t>
                </a:r>
                <a:r>
                  <a:rPr kumimoji="0" lang="en-US" altLang="zh-CN" sz="2000" b="0" i="0" u="none" strike="noStrike" kern="1200" cap="none" spc="0" normalizeH="0" baseline="0" noProof="0" dirty="0">
                    <a:ln>
                      <a:noFill/>
                    </a:ln>
                    <a:solidFill>
                      <a:srgbClr val="000000"/>
                    </a:solidFill>
                    <a:effectLst/>
                    <a:uLnTx/>
                    <a:uFillTx/>
                    <a:latin typeface="微软雅黑" pitchFamily="34" charset="0"/>
                    <a:ea typeface="微软雅黑" pitchFamily="34" charset="-122"/>
                    <a:cs typeface="微软雅黑" pitchFamily="34" charset="-120"/>
                  </a:rPr>
                  <a:t>、</a:t>
                </a:r>
                <a:r>
                  <a:rPr kumimoji="0" lang="en-US" altLang="zh-CN" sz="100" b="0" i="0" u="none" strike="noStrike" kern="0" cap="none" spc="-99900" normalizeH="0" baseline="0" noProof="0" dirty="0">
                    <a:ln>
                      <a:noFill/>
                    </a:ln>
                    <a:solidFill>
                      <a:srgbClr val="FFFFFF"/>
                    </a:solidFill>
                    <a:effectLst/>
                    <a:uLnTx/>
                    <a:uFillTx/>
                    <a:latin typeface="微软雅黑" pitchFamily="34" charset="0"/>
                    <a:ea typeface="微软雅黑" pitchFamily="34" charset="-122"/>
                    <a:cs typeface="微软雅黑" pitchFamily="34" charset="-120"/>
                  </a:rPr>
                  <a:t>&lt;m&gt;</a:t>
                </a:r>
                <a14:m>
                  <m:oMath xmlns:m="http://schemas.openxmlformats.org/officeDocument/2006/math">
                    <m:r>
                      <m:rPr>
                        <m:sty m:val="p"/>
                      </m:rP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Mg</m:t>
                    </m:r>
                  </m:oMath>
                </a14:m>
                <a:r>
                  <a:rPr kumimoji="0" lang="en-US" altLang="zh-CN" sz="100" b="0" i="0" u="none" strike="noStrike" kern="0" cap="none" spc="-99900" normalizeH="0" baseline="0" noProof="0" dirty="0">
                    <a:ln>
                      <a:noFill/>
                    </a:ln>
                    <a:solidFill>
                      <a:srgbClr val="FFFFFF"/>
                    </a:solidFill>
                    <a:effectLst/>
                    <a:uLnTx/>
                    <a:uFillTx/>
                    <a:latin typeface="微软雅黑" pitchFamily="34" charset="0"/>
                    <a:ea typeface="微软雅黑" pitchFamily="34" charset="-122"/>
                    <a:cs typeface="微软雅黑" pitchFamily="34" charset="-120"/>
                  </a:rPr>
                  <a:t>&lt;/</a:t>
                </a:r>
                <a:r>
                  <a:rPr kumimoji="0" lang="en-US" altLang="zh-CN" sz="100" b="0" i="0" u="none" strike="noStrike" kern="0" cap="none" spc="-99900" normalizeH="0" baseline="0" noProof="0">
                    <a:ln>
                      <a:noFill/>
                    </a:ln>
                    <a:solidFill>
                      <a:srgbClr val="FFFFFF"/>
                    </a:solidFill>
                    <a:effectLst/>
                    <a:uLnTx/>
                    <a:uFillTx/>
                    <a:latin typeface="微软雅黑" pitchFamily="34" charset="0"/>
                    <a:ea typeface="微软雅黑" pitchFamily="34" charset="-122"/>
                    <a:cs typeface="微软雅黑" pitchFamily="34" charset="-120"/>
                  </a:rPr>
                  <a:t>m&gt;</a:t>
                </a:r>
                <a:r>
                  <a:rPr kumimoji="0" lang="en-US" altLang="zh-CN" sz="2000" b="0" i="0" u="none" strike="noStrike" kern="1200" cap="none" spc="0" normalizeH="0" baseline="0" noProof="0">
                    <a:ln>
                      <a:noFill/>
                    </a:ln>
                    <a:solidFill>
                      <a:srgbClr val="000000"/>
                    </a:solidFill>
                    <a:effectLst/>
                    <a:uLnTx/>
                    <a:uFillTx/>
                    <a:latin typeface="微软雅黑" pitchFamily="34" charset="0"/>
                    <a:ea typeface="微软雅黑" pitchFamily="34" charset="-122"/>
                    <a:cs typeface="微软雅黑" pitchFamily="34" charset="-120"/>
                  </a:rPr>
                  <a:t>、</a:t>
                </a:r>
              </a:p>
              <a:p>
                <a:pPr marL="0" marR="0" lvl="0" indent="0" defTabSz="914400" rtl="0" eaLnBrk="1" fontAlgn="auto" latinLnBrk="1" hangingPunct="1">
                  <a:lnSpc>
                    <a:spcPts val="3600"/>
                  </a:lnSpc>
                  <a:spcBef>
                    <a:spcPts val="0"/>
                  </a:spcBef>
                  <a:spcAft>
                    <a:spcPts val="0"/>
                  </a:spcAft>
                  <a:buClrTx/>
                  <a:buSzTx/>
                  <a:buFontTx/>
                  <a:buNone/>
                  <a:tabLst/>
                  <a:defRPr/>
                </a:pPr>
                <a:r>
                  <a:rPr kumimoji="0" lang="en-US" altLang="zh-CN" sz="100" b="0" i="0" u="none" strike="noStrike" kern="0" cap="none" spc="-99900" normalizeH="0" baseline="0" noProof="0">
                    <a:ln>
                      <a:noFill/>
                    </a:ln>
                    <a:solidFill>
                      <a:srgbClr val="FFFFFF"/>
                    </a:solidFill>
                    <a:effectLst/>
                    <a:uLnTx/>
                    <a:uFillTx/>
                    <a:latin typeface="微软雅黑" pitchFamily="34" charset="0"/>
                    <a:ea typeface="微软雅黑" pitchFamily="34" charset="-122"/>
                    <a:cs typeface="微软雅黑" pitchFamily="34" charset="-120"/>
                  </a:rPr>
                  <a:t>&lt;</a:t>
                </a:r>
                <a:r>
                  <a:rPr kumimoji="0" lang="en-US" altLang="zh-CN" sz="100" b="0" i="0" u="none" strike="noStrike" kern="0" cap="none" spc="-99900" normalizeH="0" baseline="0" noProof="0" dirty="0">
                    <a:ln>
                      <a:noFill/>
                    </a:ln>
                    <a:solidFill>
                      <a:srgbClr val="FFFFFF"/>
                    </a:solidFill>
                    <a:effectLst/>
                    <a:uLnTx/>
                    <a:uFillTx/>
                    <a:latin typeface="微软雅黑" pitchFamily="34" charset="0"/>
                    <a:ea typeface="微软雅黑" pitchFamily="34" charset="-122"/>
                    <a:cs typeface="微软雅黑" pitchFamily="34" charset="-120"/>
                  </a:rPr>
                  <a:t>m&gt;</a:t>
                </a:r>
                <a14:m>
                  <m:oMath xmlns:m="http://schemas.openxmlformats.org/officeDocument/2006/math">
                    <m:r>
                      <m:rPr>
                        <m:sty m:val="p"/>
                      </m:rP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Si</m:t>
                    </m:r>
                  </m:oMath>
                </a14:m>
                <a:r>
                  <a:rPr kumimoji="0" lang="en-US" altLang="zh-CN" sz="100" b="0" i="0" u="none" strike="noStrike" kern="0" cap="none" spc="-99900" normalizeH="0" baseline="0" noProof="0" dirty="0">
                    <a:ln>
                      <a:noFill/>
                    </a:ln>
                    <a:solidFill>
                      <a:srgbClr val="FFFFFF"/>
                    </a:solidFill>
                    <a:effectLst/>
                    <a:uLnTx/>
                    <a:uFillTx/>
                    <a:latin typeface="微软雅黑" pitchFamily="34" charset="0"/>
                    <a:ea typeface="微软雅黑" pitchFamily="34" charset="-122"/>
                    <a:cs typeface="微软雅黑" pitchFamily="34" charset="-120"/>
                  </a:rPr>
                  <a:t>&lt;/m&gt;</a:t>
                </a:r>
                <a:r>
                  <a:rPr kumimoji="0" lang="en-US" altLang="zh-CN" sz="2000" b="0" i="0" u="none" strike="noStrike" kern="1200" cap="none" spc="0" normalizeH="0" baseline="0" noProof="0" dirty="0">
                    <a:ln>
                      <a:noFill/>
                    </a:ln>
                    <a:solidFill>
                      <a:srgbClr val="000000"/>
                    </a:solidFill>
                    <a:effectLst/>
                    <a:uLnTx/>
                    <a:uFillTx/>
                    <a:latin typeface="微软雅黑" pitchFamily="34" charset="0"/>
                    <a:ea typeface="微软雅黑" pitchFamily="34" charset="-122"/>
                    <a:cs typeface="微软雅黑" pitchFamily="34" charset="-120"/>
                  </a:rPr>
                  <a:t>、</a:t>
                </a:r>
                <a:r>
                  <a:rPr kumimoji="0" lang="en-US" altLang="zh-CN" sz="100" b="0" i="0" u="none" strike="noStrike" kern="0" cap="none" spc="-99900" normalizeH="0" baseline="0" noProof="0" dirty="0">
                    <a:ln>
                      <a:noFill/>
                    </a:ln>
                    <a:solidFill>
                      <a:srgbClr val="FFFFFF"/>
                    </a:solidFill>
                    <a:effectLst/>
                    <a:uLnTx/>
                    <a:uFillTx/>
                    <a:latin typeface="微软雅黑" pitchFamily="34" charset="0"/>
                    <a:ea typeface="微软雅黑" pitchFamily="34" charset="-122"/>
                    <a:cs typeface="微软雅黑" pitchFamily="34" charset="-120"/>
                  </a:rPr>
                  <a:t>&lt;m&gt;</a:t>
                </a:r>
                <a14:m>
                  <m:oMath xmlns:m="http://schemas.openxmlformats.org/officeDocument/2006/math">
                    <m:r>
                      <m:rPr>
                        <m:sty m:val="p"/>
                      </m:rP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Mn</m:t>
                    </m:r>
                  </m:oMath>
                </a14:m>
                <a:r>
                  <a:rPr kumimoji="0" lang="en-US" altLang="zh-CN" sz="100" b="0" i="0" u="none" strike="noStrike" kern="0" cap="none" spc="-99900" normalizeH="0" baseline="0" noProof="0" dirty="0">
                    <a:ln>
                      <a:noFill/>
                    </a:ln>
                    <a:solidFill>
                      <a:srgbClr val="FFFFFF"/>
                    </a:solidFill>
                    <a:effectLst/>
                    <a:uLnTx/>
                    <a:uFillTx/>
                    <a:latin typeface="微软雅黑" pitchFamily="34" charset="0"/>
                    <a:ea typeface="微软雅黑" pitchFamily="34" charset="-122"/>
                    <a:cs typeface="微软雅黑" pitchFamily="34" charset="-120"/>
                  </a:rPr>
                  <a:t>&lt;/m&gt;</a:t>
                </a:r>
                <a:r>
                  <a:rPr kumimoji="0" lang="en-US" altLang="zh-CN" sz="2000" b="0" i="0" u="none" strike="noStrike" kern="1200" cap="none" spc="0" normalizeH="0" baseline="0" noProof="0" dirty="0">
                    <a:ln>
                      <a:noFill/>
                    </a:ln>
                    <a:solidFill>
                      <a:srgbClr val="000000"/>
                    </a:solidFill>
                    <a:effectLst/>
                    <a:uLnTx/>
                    <a:uFillTx/>
                    <a:latin typeface="微软雅黑" pitchFamily="34" charset="0"/>
                    <a:ea typeface="微软雅黑" pitchFamily="34" charset="-122"/>
                    <a:cs typeface="微软雅黑" pitchFamily="34" charset="-120"/>
                  </a:rPr>
                  <a:t>、</a:t>
                </a:r>
                <a:r>
                  <a:rPr kumimoji="0" lang="en-US" altLang="zh-CN" sz="100" b="0" i="0" u="none" strike="noStrike" kern="0" cap="none" spc="-99900" normalizeH="0" baseline="0" noProof="0" dirty="0">
                    <a:ln>
                      <a:noFill/>
                    </a:ln>
                    <a:solidFill>
                      <a:srgbClr val="FFFFFF"/>
                    </a:solidFill>
                    <a:effectLst/>
                    <a:uLnTx/>
                    <a:uFillTx/>
                    <a:latin typeface="微软雅黑" pitchFamily="34" charset="0"/>
                    <a:ea typeface="微软雅黑" pitchFamily="34" charset="-122"/>
                    <a:cs typeface="微软雅黑" pitchFamily="34" charset="-120"/>
                  </a:rPr>
                  <a:t>&lt;m&gt;</a:t>
                </a:r>
                <a14:m>
                  <m:oMath xmlns:m="http://schemas.openxmlformats.org/officeDocument/2006/math">
                    <m:r>
                      <m:rPr>
                        <m:sty m:val="p"/>
                      </m:rP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Zn</m:t>
                    </m:r>
                  </m:oMath>
                </a14:m>
                <a:r>
                  <a:rPr kumimoji="0" lang="en-US" altLang="zh-CN" sz="100" b="0" i="0" u="none" strike="noStrike" kern="0" cap="none" spc="-99900" normalizeH="0" baseline="0" noProof="0" dirty="0">
                    <a:ln>
                      <a:noFill/>
                    </a:ln>
                    <a:solidFill>
                      <a:srgbClr val="FFFFFF"/>
                    </a:solidFill>
                    <a:effectLst/>
                    <a:uLnTx/>
                    <a:uFillTx/>
                    <a:latin typeface="微软雅黑" pitchFamily="34" charset="0"/>
                    <a:ea typeface="微软雅黑" pitchFamily="34" charset="-122"/>
                    <a:cs typeface="微软雅黑" pitchFamily="34" charset="-120"/>
                  </a:rPr>
                  <a:t>&lt;/m&gt;</a:t>
                </a:r>
                <a:r>
                  <a:rPr kumimoji="0" lang="en-US" altLang="zh-CN" sz="2000" b="0" i="0" u="none" strike="noStrike" kern="1200" cap="none" spc="0" normalizeH="0" baseline="0" noProof="0" dirty="0">
                    <a:ln>
                      <a:noFill/>
                    </a:ln>
                    <a:solidFill>
                      <a:srgbClr val="000000"/>
                    </a:solidFill>
                    <a:effectLst/>
                    <a:uLnTx/>
                    <a:uFillTx/>
                    <a:latin typeface="微软雅黑" pitchFamily="34" charset="0"/>
                    <a:ea typeface="微软雅黑" pitchFamily="34" charset="-122"/>
                    <a:cs typeface="微软雅黑" pitchFamily="34" charset="-120"/>
                  </a:rPr>
                  <a:t>及稀土元素等，可制成铝合金。如硬铝，密度小、强度高，</a:t>
                </a:r>
                <a:r>
                  <a:rPr kumimoji="0" lang="en-US" altLang="zh-CN" sz="2000" b="0" i="0" u="none" strike="noStrike" kern="1200" cap="none" spc="0" normalizeH="0" baseline="0" noProof="0">
                    <a:ln>
                      <a:noFill/>
                    </a:ln>
                    <a:solidFill>
                      <a:srgbClr val="000000"/>
                    </a:solidFill>
                    <a:effectLst/>
                    <a:uLnTx/>
                    <a:uFillTx/>
                    <a:latin typeface="微软雅黑" pitchFamily="34" charset="0"/>
                    <a:ea typeface="微软雅黑" pitchFamily="34" charset="-122"/>
                    <a:cs typeface="微软雅黑" pitchFamily="34" charset="-120"/>
                  </a:rPr>
                  <a:t>具有较强的抗腐蚀能力，</a:t>
                </a:r>
              </a:p>
              <a:p>
                <a:pPr marL="0" marR="0" lvl="0" indent="0" defTabSz="914400" rtl="0" eaLnBrk="1" fontAlgn="auto" latinLnBrk="1" hangingPunct="1">
                  <a:lnSpc>
                    <a:spcPts val="35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微软雅黑" pitchFamily="34" charset="0"/>
                    <a:ea typeface="微软雅黑" pitchFamily="34" charset="-122"/>
                    <a:cs typeface="微软雅黑" pitchFamily="34" charset="-120"/>
                  </a:rPr>
                  <a:t>是制造飞机和宇宙飞船的理想材料。</a:t>
                </a:r>
                <a:endParaRPr lang="en-US" altLang="zh-CN" sz="2000" dirty="0"/>
              </a:p>
            </p:txBody>
          </p:sp>
        </mc:Choice>
        <mc:Fallback xmlns="">
          <p:sp>
            <p:nvSpPr>
              <p:cNvPr id="2" name="P_6#b1fada985?sp=1&amp;pid=acd725254&amp;color=0,0,0&amp;vtp=1&amp;bt=1&amp;bbb=1"/>
              <p:cNvSpPr>
                <a:spLocks noRot="1" noChangeAspect="1" noMove="1" noResize="1" noEditPoints="1" noAdjustHandles="1" noChangeArrowheads="1" noChangeShapeType="1" noTextEdit="1"/>
              </p:cNvSpPr>
              <p:nvPr/>
            </p:nvSpPr>
            <p:spPr>
              <a:xfrm>
                <a:off x="722376" y="972000"/>
                <a:ext cx="10753344" cy="2685034"/>
              </a:xfrm>
              <a:prstGeom prst="rect">
                <a:avLst/>
              </a:prstGeom>
              <a:blipFill>
                <a:blip r:embed="rId3"/>
                <a:stretch>
                  <a:fillRect l="-1474" r="-1361" b="-5669"/>
                </a:stretch>
              </a:blipFill>
              <a:ln/>
            </p:spPr>
            <p:txBody>
              <a:bodyPr/>
              <a:lstStyle/>
              <a:p>
                <a:r>
                  <a:rPr lang="zh-CN" altLang="en-US">
                    <a:noFill/>
                  </a:rPr>
                  <a:t> </a:t>
                </a:r>
              </a:p>
            </p:txBody>
          </p:sp>
        </mc:Fallback>
      </mc:AlternateContent>
    </p:spTree>
  </p:cSld>
  <p:clrMapOvr>
    <a:masterClrMapping/>
  </p:clrMapOvr>
  <p:transition>
    <p:fade/>
  </p:transition>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TotalTime>
  <Words>3688</Words>
  <Application>Microsoft Office PowerPoint</Application>
  <PresentationFormat>宽屏</PresentationFormat>
  <Paragraphs>436</Paragraphs>
  <Slides>76</Slides>
  <Notes>62</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76</vt:i4>
      </vt:variant>
    </vt:vector>
  </HeadingPairs>
  <TitlesOfParts>
    <vt:vector size="84" baseType="lpstr">
      <vt:lpstr>仿宋</vt:lpstr>
      <vt:lpstr>SimHei</vt:lpstr>
      <vt:lpstr>SimSun</vt:lpstr>
      <vt:lpstr>微软雅黑</vt:lpstr>
      <vt:lpstr>Arial</vt:lpstr>
      <vt:lpstr>Calibri</vt:lpstr>
      <vt:lpstr>Cambria Math</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subject/>
  <dc:creator/>
  <cp:keywords/>
  <dc:description/>
  <cp:lastModifiedBy>和标 邓</cp:lastModifiedBy>
  <cp:revision>3</cp:revision>
  <dcterms:created xsi:type="dcterms:W3CDTF">2025-02-27T03:51:35Z</dcterms:created>
  <dcterms:modified xsi:type="dcterms:W3CDTF">2025-02-27T05:18:34Z</dcterms:modified>
  <cp:category/>
  <cp:contentStatus/>
</cp:coreProperties>
</file>