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8"/>
  </p:notesMasterIdLst>
  <p:sldIdLst>
    <p:sldId id="256" r:id="rId2"/>
    <p:sldId id="257" r:id="rId3"/>
    <p:sldId id="315" r:id="rId4"/>
    <p:sldId id="258" r:id="rId5"/>
    <p:sldId id="259" r:id="rId6"/>
    <p:sldId id="316" r:id="rId7"/>
    <p:sldId id="260" r:id="rId8"/>
    <p:sldId id="261" r:id="rId9"/>
    <p:sldId id="317" r:id="rId10"/>
    <p:sldId id="262" r:id="rId11"/>
    <p:sldId id="263" r:id="rId12"/>
    <p:sldId id="318" r:id="rId13"/>
    <p:sldId id="264" r:id="rId14"/>
    <p:sldId id="265" r:id="rId15"/>
    <p:sldId id="319" r:id="rId16"/>
    <p:sldId id="266" r:id="rId17"/>
    <p:sldId id="267" r:id="rId18"/>
    <p:sldId id="320" r:id="rId19"/>
    <p:sldId id="268" r:id="rId20"/>
    <p:sldId id="269" r:id="rId21"/>
    <p:sldId id="321" r:id="rId22"/>
    <p:sldId id="270" r:id="rId23"/>
    <p:sldId id="271" r:id="rId24"/>
    <p:sldId id="322" r:id="rId25"/>
    <p:sldId id="272" r:id="rId26"/>
    <p:sldId id="273" r:id="rId27"/>
    <p:sldId id="323" r:id="rId28"/>
    <p:sldId id="274" r:id="rId29"/>
    <p:sldId id="275" r:id="rId30"/>
    <p:sldId id="324" r:id="rId31"/>
    <p:sldId id="276" r:id="rId32"/>
    <p:sldId id="277" r:id="rId33"/>
    <p:sldId id="278" r:id="rId34"/>
    <p:sldId id="325" r:id="rId35"/>
    <p:sldId id="279" r:id="rId36"/>
    <p:sldId id="280" r:id="rId37"/>
    <p:sldId id="326" r:id="rId38"/>
    <p:sldId id="281" r:id="rId39"/>
    <p:sldId id="282" r:id="rId40"/>
    <p:sldId id="327" r:id="rId41"/>
    <p:sldId id="283" r:id="rId42"/>
    <p:sldId id="284" r:id="rId43"/>
    <p:sldId id="328" r:id="rId44"/>
    <p:sldId id="285" r:id="rId45"/>
    <p:sldId id="286" r:id="rId46"/>
    <p:sldId id="287" r:id="rId47"/>
    <p:sldId id="288" r:id="rId48"/>
    <p:sldId id="289" r:id="rId49"/>
    <p:sldId id="290" r:id="rId50"/>
    <p:sldId id="291" r:id="rId51"/>
    <p:sldId id="329" r:id="rId52"/>
    <p:sldId id="292" r:id="rId53"/>
    <p:sldId id="293" r:id="rId54"/>
    <p:sldId id="294" r:id="rId55"/>
    <p:sldId id="295" r:id="rId56"/>
    <p:sldId id="330" r:id="rId57"/>
    <p:sldId id="296" r:id="rId58"/>
    <p:sldId id="297" r:id="rId59"/>
    <p:sldId id="298" r:id="rId60"/>
    <p:sldId id="299" r:id="rId61"/>
    <p:sldId id="300" r:id="rId62"/>
    <p:sldId id="301" r:id="rId63"/>
    <p:sldId id="302" r:id="rId64"/>
    <p:sldId id="303" r:id="rId65"/>
    <p:sldId id="331" r:id="rId66"/>
    <p:sldId id="304" r:id="rId67"/>
    <p:sldId id="305" r:id="rId68"/>
    <p:sldId id="306" r:id="rId69"/>
    <p:sldId id="307" r:id="rId70"/>
    <p:sldId id="308" r:id="rId71"/>
    <p:sldId id="309" r:id="rId72"/>
    <p:sldId id="310" r:id="rId73"/>
    <p:sldId id="311" r:id="rId74"/>
    <p:sldId id="312" r:id="rId75"/>
    <p:sldId id="313" r:id="rId76"/>
    <p:sldId id="314" r:id="rId7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7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6470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9793224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01b76487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一、选择题（本题包括13小题，每小题3分，共39分）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0c575a2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二、非选择题（本题包括4小题，共61分）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emistry#pid=67b6a13d3b01d9be917fdd09#tid=67bee76ec80b4c0009b5833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68512" y="4709160"/>
            <a:ext cx="1764792" cy="5577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 学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99616" y="5550408"/>
            <a:ext cx="1618488" cy="2560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54de5061b?vopoq=1&amp;pid=01b76487a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[广东广州2025高一期中联考]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下列关于钠及其化合物的说法错误的是(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54de5061b.bracket?vopoq=1&amp;pid=01b76487a&amp;color=0,0,0&amp;vpa=3&amp;vtp=1"/>
          <p:cNvSpPr/>
          <p:nvPr/>
        </p:nvSpPr>
        <p:spPr>
          <a:xfrm>
            <a:off x="8867839" y="9529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7_2#54de5061b.choices?vopoq=1&amp;pid=01b76487a&amp;color=0,0,0&amp;vtp=1&amp;bbb=1"/>
              <p:cNvSpPr/>
              <p:nvPr/>
            </p:nvSpPr>
            <p:spPr>
              <a:xfrm>
                <a:off x="722376" y="1367477"/>
                <a:ext cx="107533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A.将金属钠放入盛有饱和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溶液的小烧杯中，既有气体放出，又有沉淀产生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的阴、阳离子个数比相同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长期放置在空气中，最终都会转变成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发生反应时，产物不会随反应物用量的改变而改变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5_BD.7_2#54de5061b.choices?vopoq=1&amp;pid=01b76487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1796034"/>
              </a:xfrm>
              <a:prstGeom prst="rect">
                <a:avLst/>
              </a:prstGeom>
              <a:blipFill>
                <a:blip r:embed="rId3"/>
                <a:stretch>
                  <a:fillRect l="-1474" b="-8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9_1#54de5061b?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2431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将金属钠放入盛有饱和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溶液的小烧杯中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与水反应产生氢气，水量减少，会使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结晶析出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的阴离子分别为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，阳离子都为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、阳离子个数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比都为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1: 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长期放置在空气中，通过与空气中的水蒸气反应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，先转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，最终都会转变成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发生反应时，若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少量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，产物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过量，产物为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，则产物会随反应物用量的改变而改变，D错误。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9_1#54de5061b?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431034"/>
              </a:xfrm>
              <a:prstGeom prst="rect">
                <a:avLst/>
              </a:prstGeom>
              <a:blipFill>
                <a:blip r:embed="rId3"/>
                <a:stretch>
                  <a:fillRect l="-1587" r="-907" b="-62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63559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10_1#4e896f35b?sp=1&amp;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在足量氯气中燃烧，生成固体的质量为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+3.55)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与足量氧气反应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，生成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固体的质量可能为(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10_1#4e896f35b?sp=1&amp;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r="-130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4e896f35b.bracket?vopoq=1&amp;pid=01b76487a&amp;color=0,0,0&amp;vpa=4&amp;vtp=1"/>
          <p:cNvSpPr/>
          <p:nvPr/>
        </p:nvSpPr>
        <p:spPr>
          <a:xfrm>
            <a:off x="2954401" y="14101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0_2#4e896f35b?vopoq=1&amp;pid=01b76487a&amp;color=0,0,0&amp;vtp=1&amp;bbb=1"/>
              <p:cNvSpPr/>
              <p:nvPr/>
            </p:nvSpPr>
            <p:spPr>
              <a:xfrm>
                <a:off x="722376" y="1867222"/>
                <a:ext cx="10753344" cy="38741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6233257" algn="l"/>
                  </a:tabLst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+0.8)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+1.0)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+1.2)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④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+1.6)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+1.8)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C_5_BD.10_2#4e896f35b?vopoq=1&amp;pid=01b76487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67222"/>
                <a:ext cx="10753344" cy="387414"/>
              </a:xfrm>
              <a:prstGeom prst="rect">
                <a:avLst/>
              </a:prstGeom>
              <a:blipFill>
                <a:blip r:embed="rId4"/>
                <a:stretch>
                  <a:fillRect l="-1134" b="-31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BD.10_3#4e896f35b.choices?vopoq=1&amp;pid=01b76487a&amp;color=0,0,0&amp;vtp=1&amp;bbb=1"/>
          <p:cNvSpPr/>
          <p:nvPr/>
        </p:nvSpPr>
        <p:spPr>
          <a:xfrm>
            <a:off x="722376" y="2255588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400"/>
              </a:lnSpc>
              <a:tabLst>
                <a:tab pos="2570529" algn="l"/>
                <a:tab pos="5102957" algn="l"/>
                <a:tab pos="79020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仅①④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仅①⑤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.①②③④⑤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12_1#4e896f35b?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3370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钠与氯气反应生成氯化钠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在足量氯气中燃烧，生成固体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的质量为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+3.55)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，结合原子守恒，得到的固体中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3.55 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35.5 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mol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反应条件未知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，钠与足量氧气反应可能生成氧化钠，也可能生成过氧化钠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，还可能得到氧化钠和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过氧化钠的混合物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。根据极值法结合钠原子守恒进行分析，假设全部生成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金属钠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0.05 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×62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=3.1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+0.8)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；假设全部生成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金属钠生成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0.05 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×78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=3.9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+1.6)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钠和足量氧气反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应生成固体的质量介于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+0.8)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+1.6)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之间，C正确。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12_1#4e896f35b?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370834"/>
              </a:xfrm>
              <a:prstGeom prst="rect">
                <a:avLst/>
              </a:prstGeom>
              <a:blipFill>
                <a:blip r:embed="rId3"/>
                <a:stretch>
                  <a:fillRect l="-1587" r="-3741" b="-45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5624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13_1#8d3ed83ec?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[四川眉山仁寿一中2024高一月考]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在标准状况下有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6.72 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3.01×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分子，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3.4 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。下列对这三种气体的相关量的关系比较，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13_1#8d3ed83ec?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8d3ed83ec.bracket?vopoq=1&amp;pid=01b76487a&amp;color=0,0,0&amp;vpa=5&amp;vtp=1"/>
          <p:cNvSpPr/>
          <p:nvPr/>
        </p:nvSpPr>
        <p:spPr>
          <a:xfrm>
            <a:off x="8043355" y="14101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3_2#8d3ed83ec.choices?vopoq=1&amp;pid=01b76487a&amp;color=0,0,0&amp;vtp=1&amp;bbb=1"/>
              <p:cNvSpPr/>
              <p:nvPr/>
            </p:nvSpPr>
            <p:spPr>
              <a:xfrm>
                <a:off x="722376" y="1820613"/>
                <a:ext cx="10753344" cy="8477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A.质量：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.氢原子数：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.体积：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.密度：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5_BD.13_2#8d3ed83ec.choices?vopoq=1&amp;pid=01b76487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0613"/>
                <a:ext cx="10753344" cy="847725"/>
              </a:xfrm>
              <a:prstGeom prst="rect">
                <a:avLst/>
              </a:prstGeom>
              <a:blipFill>
                <a:blip r:embed="rId4"/>
                <a:stretch>
                  <a:fillRect l="-1474" b="-18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15_1#8d3ed83ec?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35657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</m:t>
                            </m:r>
                          </m:sub>
                        </m:sSub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6.72 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22.4 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mol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=0.3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𝑁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A</m:t>
                            </m:r>
                          </m:sub>
                        </m:sSub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3.01×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23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6.02×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23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mol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𝑀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3.4 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17 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mol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=0.3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×16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=4.8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×36.5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=18.25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)=3.4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，即质量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②，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)=0.3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×4=1.2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×3=0.6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原子数目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①，B错误；根据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，相同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条件下气体体积之比等于物质的量之比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，故体积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②，C错误；根据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𝑀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，相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同条件下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，气体密度之比等于摩尔质量之比，故密度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15_1#8d3ed83ec?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565779"/>
              </a:xfrm>
              <a:prstGeom prst="rect">
                <a:avLst/>
              </a:prstGeom>
              <a:blipFill>
                <a:blip r:embed="rId3"/>
                <a:stretch>
                  <a:fillRect l="-1587" r="-454" b="-47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981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16_1#f45af161e?vopoq=1&amp;pid=01b76487a&amp;color=0,0,0&amp;vtp=1&amp;bt=1&amp;bbb=1"/>
              <p:cNvSpPr/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[天津北辰区2024高一期中]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为阿伏加德罗常数的值，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下列有关说法正确的是(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16_1#f45af161e?vopoq=1&amp;pid=01b76487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blipFill>
                <a:blip r:embed="rId3"/>
                <a:stretch>
                  <a:fillRect l="-1474" t="-4688" b="-39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7_1#f45af161e.bracket?vopoq=1&amp;pid=01b76487a&amp;color=0,0,0&amp;vpa=6&amp;vtp=1"/>
          <p:cNvSpPr/>
          <p:nvPr/>
        </p:nvSpPr>
        <p:spPr>
          <a:xfrm>
            <a:off x="10189210" y="9529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6_2#f45af161e.choices?vopoq=1&amp;pid=01b76487a&amp;color=0,0,0&amp;vtp=1&amp;bbb=1"/>
              <p:cNvSpPr/>
              <p:nvPr/>
            </p:nvSpPr>
            <p:spPr>
              <a:xfrm>
                <a:off x="722376" y="1367477"/>
                <a:ext cx="10753344" cy="17813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22.4 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的混合气体中碳原子数目为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溶液中含离子总数为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.标准状况下，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2.24 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所含有的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分子数目为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2.3 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与足量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的混合物时，电子转移数目为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5_BD.16_2#f45af161e.choices?vopoq=1&amp;pid=01b76487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1781302"/>
              </a:xfrm>
              <a:prstGeom prst="rect">
                <a:avLst/>
              </a:prstGeom>
              <a:blipFill>
                <a:blip r:embed="rId4"/>
                <a:stretch>
                  <a:fillRect l="-1474" b="-85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06a49d99.fixed?pid=5d066b1d1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_BD#606a49d99.fixed?pid=5d066b1d1&amp;color=255,255,255&amp;vtp=1&amp;bbb=1"/>
          <p:cNvSpPr/>
          <p:nvPr/>
        </p:nvSpPr>
        <p:spPr>
          <a:xfrm>
            <a:off x="0" y="3776472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第二章综合检测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18_1#f45af161e?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2431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没有说明气体所处状态，无法确定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22.4 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混合气体的物质的量，无法计算其碳原子数目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；未给出溶液的体积，无法计算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溶液所含离子总数，B错误；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标准状况下水不是气体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2.24 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水的物质的量大于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，含有的水分子数目大于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2.3 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，与足量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反应时，无论是转化为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还是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的化合价都是从0价升高到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共转移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电子，数目为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0.1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18_1#f45af161e?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431034"/>
              </a:xfrm>
              <a:prstGeom prst="rect">
                <a:avLst/>
              </a:prstGeom>
              <a:blipFill>
                <a:blip r:embed="rId3"/>
                <a:stretch>
                  <a:fillRect l="-1587" r="-2098" b="-62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3014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19_1#8a1fa05e1?sp=1&amp;vopoq=1&amp;pid=01b76487a&amp;color=0,0,0&amp;vtp=1&amp;bt=1&amp;bbb=1"/>
              <p:cNvSpPr/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[安徽六安2025月考]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配制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0.100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溶液，部分实验操作示意图如下：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19_1#8a1fa05e1?sp=1&amp;vopoq=1&amp;pid=01b76487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blipFill>
                <a:blip r:embed="rId3"/>
                <a:stretch>
                  <a:fillRect l="-1474" t="-4688" b="-39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BD.19_2#8a1fa05e1?vopoq=1&amp;pid=01b76487a&amp;color=0,0,0&amp;vtp=1&amp;bbb=1"/>
          <p:cNvSpPr/>
          <p:nvPr/>
        </p:nvSpPr>
        <p:spPr>
          <a:xfrm>
            <a:off x="722376" y="1363414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20_1#8a1fa05e1.bracket?vopoq=1&amp;pid=01b76487a&amp;color=0,0,0&amp;vpa=7&amp;vtp=1"/>
          <p:cNvSpPr/>
          <p:nvPr/>
        </p:nvSpPr>
        <p:spPr>
          <a:xfrm>
            <a:off x="2941701" y="1344364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5" name="QC_5_BD.19_3#8a1fa05e1?htil=1&amp;vopoq=1&amp;pid=01b76487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86509" y="1877764"/>
            <a:ext cx="4434840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BD.19_4#8a1fa05e1.choices?htil=1&amp;vopoq=1&amp;pid=01b76487a&amp;color=0,0,0&amp;vtp=1&amp;bbb=1&amp;hb=1"/>
              <p:cNvSpPr/>
              <p:nvPr/>
            </p:nvSpPr>
            <p:spPr>
              <a:xfrm>
                <a:off x="722376" y="1802961"/>
                <a:ext cx="6181344" cy="2723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A.容量瓶需要干燥后才可用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.上述实验操作步骤的正确顺序为①②④③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.实验中需用的仪器有天平、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250 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容量瓶、烧杯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、玻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璃棒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、胶头滴管等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.定容时，仰视容量瓶的刻度线，会使配得的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浓度偏低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6" name="QC_5_BD.19_4#8a1fa05e1.choices?htil=1&amp;vopoq=1&amp;pid=01b76487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02961"/>
                <a:ext cx="6181344" cy="2723134"/>
              </a:xfrm>
              <a:prstGeom prst="rect">
                <a:avLst/>
              </a:prstGeom>
              <a:blipFill>
                <a:blip r:embed="rId5"/>
                <a:stretch>
                  <a:fillRect l="-2564" r="-2071" b="-56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21_1#8a1fa05e1?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容量瓶用蒸馏水洗净后，由于后面还需要加入蒸馏水定容，所以不必干燥，A错误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；配制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一定物质的量浓度的溶液的步骤有计算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、称量、溶解、转移、洗涤、定容、摇匀等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，操作步骤正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确的顺序为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②①④③，B错误；配制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0.100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溶液用到的仪器有天平、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药匙、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烧杯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、玻璃棒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容量瓶、胶头滴管等，C错误；定容时仰视容量瓶的刻度线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，则所加蒸馏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水偏多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，溶液的体积偏大，配得的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溶液的浓度偏低，D正确。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21_1#8a1fa05e1?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blipFill>
                <a:blip r:embed="rId3"/>
                <a:stretch>
                  <a:fillRect l="-1587" r="-850" b="-67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0656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ee55dee98?vopoq=1&amp;pid=01b76487a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[辽宁大连二十四中2024高一期中]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下列说法不正确的是(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ee55dee98.bracket?vopoq=1&amp;pid=01b76487a&amp;color=0,0,0&amp;vpa=8&amp;vtp=1"/>
          <p:cNvSpPr/>
          <p:nvPr/>
        </p:nvSpPr>
        <p:spPr>
          <a:xfrm>
            <a:off x="7356539" y="9529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22_2#ee55dee98.choices?vopoq=1&amp;pid=01b76487a&amp;color=0,0,0&amp;vtp=1&amp;bbb=1&amp;hb=1"/>
              <p:cNvSpPr/>
              <p:nvPr/>
            </p:nvSpPr>
            <p:spPr>
              <a:xfrm>
                <a:off x="722376" y="1367477"/>
                <a:ext cx="10753344" cy="2336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A.某硝酸密度为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1.42 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，质量分数为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63%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，此硝酸的物质的量浓度为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14.2 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硫酸铝溶液中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，则溶液中的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物质的量浓度为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18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.常温下，将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56 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溶于水中，配成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溶液，所得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.将标准状况下的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氯化氢气体溶于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1 000 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水中，得到的盐酸的密度为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，则该盐酸的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物质的量浓度是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1 000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𝑎𝑏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22 400+36.5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5_BD.22_2#ee55dee98.choices?vopoq=1&amp;pid=01b76487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2336800"/>
              </a:xfrm>
              <a:prstGeom prst="rect">
                <a:avLst/>
              </a:prstGeom>
              <a:blipFill>
                <a:blip r:embed="rId3"/>
                <a:stretch>
                  <a:fillRect l="-1474" r="-113" b="-36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24_1#ee55dee98?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464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根据公式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1 000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𝜌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𝑤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𝑀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1 000×1.42×63%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=14.2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；由题给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数据可得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27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):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)=3: 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𝑐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Al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18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溶于水会反应生成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56 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溶于水中生成的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的物质的量也为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是微溶物，常温下在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水中的溶解度小于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溶液中可溶解的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]&lt;10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]&lt;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74 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mol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≈0.14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)&lt;1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，C错误；标准状况下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22.4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，溶液体积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𝜌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1 000+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22.4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×36.5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，则该溶液的物质的量浓度</a:t>
                </a:r>
              </a:p>
              <a:p>
                <a:pPr latinLnBrk="1">
                  <a:lnSpc>
                    <a:spcPts val="6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22.4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1 000+</m:t>
                            </m:r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22.4</m:t>
                                </m:r>
                              </m:den>
                            </m:f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×36.5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𝑏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−3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1 000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𝑎𝑏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22 400+36.5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24_1#ee55dee98?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648200"/>
              </a:xfrm>
              <a:prstGeom prst="rect">
                <a:avLst/>
              </a:prstGeom>
              <a:blipFill>
                <a:blip r:embed="rId3"/>
                <a:stretch>
                  <a:fillRect l="-1587" r="-11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83891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25_1#67bfdcc34?sp=1&amp;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[浙江嘉兴2025高一月考]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为了鉴别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两种白色固体,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设计了如下几种实验方案。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下列说法不正确的是(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25_1#67bfdcc34?sp=1&amp;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r="-1871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6_1#67bfdcc34.bracket?vopoq=1&amp;pid=01b76487a&amp;color=0,0,0&amp;vpa=9&amp;vtp=1"/>
          <p:cNvSpPr/>
          <p:nvPr/>
        </p:nvSpPr>
        <p:spPr>
          <a:xfrm>
            <a:off x="3208401" y="14101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25_2#67bfdcc34?vopoq=1&amp;pid=01b76487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1648" y="1947613"/>
            <a:ext cx="4114800" cy="162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25_3#67bfdcc34.choices?vopoq=1&amp;pid=01b76487a&amp;color=0,0,0&amp;vtp=1&amp;bbb=1&amp;hb=1"/>
              <p:cNvSpPr/>
              <p:nvPr/>
            </p:nvSpPr>
            <p:spPr>
              <a:xfrm>
                <a:off x="722376" y="3712913"/>
                <a:ext cx="10753344" cy="22659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A.装置Ⅰ中的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均能与盐酸反应,产生气体速率快的是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.当稀盐酸足量时,装置Ⅰ中气球鼓起体积较小的是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.加热装置Ⅱ,澄清石灰水变浑浊一侧的白色固体是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.使用装置Ⅲ,在相同条件下分别配制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溶液并立刻测量溶液温度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,也能鉴别这两种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白色固体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5_BD.25_3#67bfdcc34.choices?vopoq=1&amp;pid=01b76487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12913"/>
                <a:ext cx="10753344" cy="2265934"/>
              </a:xfrm>
              <a:prstGeom prst="rect">
                <a:avLst/>
              </a:prstGeom>
              <a:blipFill>
                <a:blip r:embed="rId5"/>
                <a:stretch>
                  <a:fillRect l="-1474" r="-1531" b="-67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27_1#67bfdcc34?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2939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均能与盐酸反应生成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与盐酸反应速率更快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，则鼓起更快的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气球盛放的是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，A正确；盐酸足量、固体质量相等时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)&lt;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,根据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∼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∼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反应生成的气体较少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,即气球鼓起体积较小的是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受热分解产生的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能使澄清石灰水变浑浊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,故澄清石灰水变浑浊一侧的白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色固体是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溶于水为放热过程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溶于水为吸热过程,使用装置Ⅲ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,测量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溶液温度变化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,能鉴别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固体,D正确。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27_1#67bfdcc34?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939034"/>
              </a:xfrm>
              <a:prstGeom prst="rect">
                <a:avLst/>
              </a:prstGeom>
              <a:blipFill>
                <a:blip r:embed="rId3"/>
                <a:stretch>
                  <a:fillRect l="-1587" r="-737" b="-4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46587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23908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28_1#6c603501b?sp=1&amp;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[四川成都2025高一期中]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某同学结合所学知识探究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能否反应,设计装置如下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,下列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28_1#6c603501b?sp=1&amp;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9_1#6c603501b.bracket?vopoq=1&amp;pid=01b76487a&amp;color=0,0,0&amp;vpa=10&amp;vtp=1"/>
          <p:cNvSpPr/>
          <p:nvPr/>
        </p:nvSpPr>
        <p:spPr>
          <a:xfrm>
            <a:off x="2433701" y="14101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28_2#6c603501b?htil=2&amp;vopoq=1&amp;pid=01b76487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65700" y="1947613"/>
            <a:ext cx="4535424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28_3#6c603501b.choices?htil=2&amp;vopoq=1&amp;pid=01b76487a&amp;color=0,0,0&amp;vtp=1&amp;bbb=1&amp;hb=1"/>
              <p:cNvSpPr/>
              <p:nvPr/>
            </p:nvSpPr>
            <p:spPr>
              <a:xfrm>
                <a:off x="722376" y="1820613"/>
                <a:ext cx="6080760" cy="31803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A.装置A也可直接用于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与浓盐酸反应制取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.装置A气密性检查方法:直接向长颈漏斗中加水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,若漏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斗中液面高于试管液面且高度不变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，说明气密性良好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.装置B中盛放无水氯化钙,其作用是除去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A中挥发出来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的少量水蒸气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.装置C加热前,用试管在装置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D管口末端处收集气体点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,通过声音判断气体纯度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5_BD.28_3#6c603501b.choices?htil=2&amp;vopoq=1&amp;pid=01b76487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0613"/>
                <a:ext cx="6080760" cy="3180334"/>
              </a:xfrm>
              <a:prstGeom prst="rect">
                <a:avLst/>
              </a:prstGeom>
              <a:blipFill>
                <a:blip r:embed="rId5"/>
                <a:stretch>
                  <a:fillRect l="-2608" r="-1505" b="-47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30_1#6c603501b?vopoq=1&amp;pid=01b76487a&amp;color=0,0,0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【图解】</a:t>
            </a:r>
            <a:endParaRPr lang="en-US" altLang="zh-CN" sz="2000" dirty="0"/>
          </a:p>
        </p:txBody>
      </p:sp>
      <p:pic>
        <p:nvPicPr>
          <p:cNvPr id="3" name="QC_5_EX.30_2#6c603501b?vopoq=1&amp;pid=01b76487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E1F3FD"/>
              </a:clrFrom>
              <a:clrTo>
                <a:srgbClr val="E1F3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4176" y="1499939"/>
            <a:ext cx="4800600" cy="323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31_1#6c603501b?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与浓盐酸需在加热条件下反应生成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,A错误;装置A气密性检查时,应先关闭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,再向长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颈漏斗中加水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,否则无法检验装置A的气密性,B错误;若装置B中盛放无水氯化钙,不能吸收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C错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;装置C加热前需确保装置内空气已排尽，再用试管在装置D管口末端处收集气体点燃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,通过声音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判断气体纯度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,以防装置中气体不纯，加热时发生爆炸，D正确。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31_1#6c603501b?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>
                <a:blip r:embed="rId3"/>
                <a:stretch>
                  <a:fillRect l="-1587" r="-907" b="-85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93680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32_1#abf3405f8?sp=1&amp;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[陕西汉中2024高一期中联考]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如图所示实验装置，烧瓶内充满氯气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，底部有一层细沙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不参与反应)，在细沙上放一小块钠，再用滴管从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口滴下几滴水，恰好落在钠块上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，瓶内剧烈反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下列对此实验的说法正确的是(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32_1#abf3405f8?sp=1&amp;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>
                <a:blip r:embed="rId3"/>
                <a:stretch>
                  <a:fillRect l="-1474" r="-1134" b="-116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3_1#abf3405f8.bracket?vopoq=1&amp;pid=01b76487a&amp;color=0,0,0&amp;vpa=11&amp;vtp=1"/>
          <p:cNvSpPr/>
          <p:nvPr/>
        </p:nvSpPr>
        <p:spPr>
          <a:xfrm>
            <a:off x="4732401" y="1867350"/>
            <a:ext cx="3746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32_2#abf3405f8?vopoq=1&amp;pid=01b76487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2404813"/>
            <a:ext cx="1289304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32_3#abf3405f8.choices?vopoq=1&amp;pid=01b76487a&amp;color=0,0,0&amp;vtp=1&amp;bbb=1"/>
              <p:cNvSpPr/>
              <p:nvPr/>
            </p:nvSpPr>
            <p:spPr>
              <a:xfrm>
                <a:off x="722376" y="3865313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A.反应中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，烧瓶内产生大量白烟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.玻璃导管只起到定位加入钠和水的作用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.金属钠最终转化为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两种物质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.所充氯气应用向下排空气法收集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5_BD.32_3#abf3405f8.choices?vopoq=1&amp;pid=01b76487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865313"/>
                <a:ext cx="10753344" cy="843153"/>
              </a:xfrm>
              <a:prstGeom prst="rect">
                <a:avLst/>
              </a:prstGeom>
              <a:blipFill>
                <a:blip r:embed="rId5"/>
                <a:stretch>
                  <a:fillRect l="-1474" b="-188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34_1#abf3405f8?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22957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少量水和钠反应放热，使钠熔化，且生成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，过量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再与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反应，生成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白色固体，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所以烧瓶内产生大量白烟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，A正确；玻璃导管可以定位加入钠和水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，同时玻璃导管连通烧瓶和大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，反应放热，烧瓶内压强增大，所以玻璃导管还可以导气、平衡气压，B错误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和水反应生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NaClO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与过量的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，金属钠最终转化为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三种物质，C错误；氯气密度比空气大，应用向上排空气法收集，D错误。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34_1#abf3405f8?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5779"/>
              </a:xfrm>
              <a:prstGeom prst="rect">
                <a:avLst/>
              </a:prstGeom>
              <a:blipFill>
                <a:blip r:embed="rId3"/>
                <a:stretch>
                  <a:fillRect l="-1587" r="-2551" b="-74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25229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35_1#cd7d03374?htil=3&amp;vopoq=1&amp;pid=01b76487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00917" y="1063439"/>
            <a:ext cx="4709160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35_2#cd7d03374?htil=3&amp;sp=1&amp;vopoq=1&amp;pid=01b76487a&amp;color=0,0,0&amp;vtp=1&amp;bt=1&amp;bbb=1&amp;hb=1"/>
          <p:cNvSpPr/>
          <p:nvPr/>
        </p:nvSpPr>
        <p:spPr>
          <a:xfrm>
            <a:off x="722376" y="972000"/>
            <a:ext cx="590702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[浙江浙东北联盟2024高一期中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]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部分含氯物质的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类别与相应氯元素的化合价关系如图所示。下列说法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36_1#cd7d03374.bracket?vopoq=1&amp;pid=01b76487a&amp;color=0,0,0&amp;vpa=12&amp;vtp=1"/>
          <p:cNvSpPr/>
          <p:nvPr/>
        </p:nvSpPr>
        <p:spPr>
          <a:xfrm>
            <a:off x="1938401" y="18673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35_3#cd7d03374.choices?htil=3&amp;vopoq=1&amp;pid=01b76487a&amp;color=0,0,0&amp;vtp=1&amp;bbb=1&amp;hb=1"/>
              <p:cNvSpPr/>
              <p:nvPr/>
            </p:nvSpPr>
            <p:spPr>
              <a:xfrm>
                <a:off x="722376" y="2277813"/>
                <a:ext cx="5907024" cy="22512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在一定条件下反应，均可以得到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成为一种新型自来水消毒剂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的水溶液里加入澄清石灰水，用来制备漂白粉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.84消毒液可用于环境消毒，主要是因为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的作用，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的固体可用于实验室制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5_BD.35_3#cd7d03374.choices?htil=3&amp;vopoq=1&amp;pid=01b76487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77813"/>
                <a:ext cx="5907024" cy="2251202"/>
              </a:xfrm>
              <a:prstGeom prst="rect">
                <a:avLst/>
              </a:prstGeom>
              <a:blipFill>
                <a:blip r:embed="rId4"/>
                <a:stretch>
                  <a:fillRect l="-2683" r="-826" b="-67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37_1#cd7d03374?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27656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根据题图可以推出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HClO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为氯酸盐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可以发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也可以与氯酸盐(如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消毒效率更高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，且不产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生有毒有害物质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，其代替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成为新型自来水消毒剂，B正确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的水溶液中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含量低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，澄清石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灰水中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含量也低，工业上利用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与石灰乳反应来制取漂白粉，C错误；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84消毒液的有效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成分为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NaClO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溶于水、在空气中的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作用下生成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HClO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具有很强的杀菌消毒效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果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的固体如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催化、加热条件下制取氧气，D正确。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37_1#cd7d03374?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65679"/>
              </a:xfrm>
              <a:prstGeom prst="rect">
                <a:avLst/>
              </a:prstGeom>
              <a:blipFill>
                <a:blip r:embed="rId3"/>
                <a:stretch>
                  <a:fillRect l="-1587" r="-1304" b="-61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1_1#1b3831c91?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[黑龙江部分学校2025高一期中]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80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以上即分解为黑色的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。某同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学将一小块金属钠投入盛有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溶液的试管中，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不可能观察到的现象是(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1_1#1b3831c91?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r="-510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1b3831c91.bracket?vopoq=1&amp;pid=01b76487a&amp;color=0,0,0&amp;vpa=1&amp;vtp=1"/>
          <p:cNvSpPr/>
          <p:nvPr/>
        </p:nvSpPr>
        <p:spPr>
          <a:xfrm>
            <a:off x="8981567" y="14101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_2#1b3831c91.choices?vopoq=1&amp;pid=01b76487a&amp;color=0,0,0&amp;vtp=1&amp;bbb=1"/>
          <p:cNvSpPr/>
          <p:nvPr/>
        </p:nvSpPr>
        <p:spPr>
          <a:xfrm>
            <a:off x="722376" y="182061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.钠块熔化成闪亮的小球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.钠始终在液面下四处游动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C.产生蓝色沉淀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.有黑色物质析出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500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38_1#c42db6671?sp=1&amp;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KCl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三种固体溶于水得到的溶液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中部分离子的物质的量浓度如图甲所示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。取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混合溶液加水稀释，测得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随溶液体积的变化如图乙所示。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38_1#c42db6671?sp=1&amp;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r="-1871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9_1#c42db6671.bracket?vopoq=1&amp;pid=01b76487a&amp;color=0,0,0&amp;vpa=13&amp;vtp=1"/>
          <p:cNvSpPr/>
          <p:nvPr/>
        </p:nvSpPr>
        <p:spPr>
          <a:xfrm>
            <a:off x="10896219" y="14101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38_2#c42db6671?htil=4&amp;vopoq=1&amp;pid=01b76487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35094" y="1947614"/>
            <a:ext cx="4489704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38_3#c42db6671.choices?htil=4&amp;vopoq=1&amp;pid=01b76487a&amp;color=0,0,0&amp;vtp=1&amp;bbb=1"/>
              <p:cNvSpPr/>
              <p:nvPr/>
            </p:nvSpPr>
            <p:spPr>
              <a:xfrm>
                <a:off x="722376" y="1820614"/>
                <a:ext cx="6135624" cy="17940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可能是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.溶液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KCl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0.9 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的物质的量之比为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1:2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5_BD.38_3#c42db6671.choices?htil=4&amp;vopoq=1&amp;pid=01b76487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0614"/>
                <a:ext cx="6135624" cy="1794002"/>
              </a:xfrm>
              <a:prstGeom prst="rect">
                <a:avLst/>
              </a:prstGeom>
              <a:blipFill>
                <a:blip r:embed="rId5"/>
                <a:stretch>
                  <a:fillRect l="-2584" b="-85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40_1#c42db6671?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44370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稀释过程中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不变，则原溶液中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0.16 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×1.00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0.2 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=0.80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，结合溶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液呈电中性可知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)=0.80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+0.90 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题图甲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)=0.40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)=0.90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代表的离子为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的离子为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为原溶液中钠离子浓度数值，则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)=0.40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根据钾元素守恒可知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KCl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)=0.90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)=0.90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−0.40 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×2=0.10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C错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)=0.40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)=0.80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，同一溶液中体积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物质的量之比等于其物质的量浓度之比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，为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(0.40 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): (0.80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)=1: 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40_1#c42db6671?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437063"/>
              </a:xfrm>
              <a:prstGeom prst="rect">
                <a:avLst/>
              </a:prstGeom>
              <a:blipFill>
                <a:blip r:embed="rId3"/>
                <a:stretch>
                  <a:fillRect l="-1587" r="-1190" b="-34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84808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1_1#e82829b06?vopoq=1&amp;pid=0c575a2af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14.(14分)</a:t>
            </a:r>
            <a:r>
              <a:rPr lang="en-US" altLang="zh-CN" sz="2000" b="0" i="0" spc="-5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[天津和平区2025高一期中]</a:t>
            </a:r>
            <a:r>
              <a:rPr lang="en-US" altLang="zh-CN" sz="20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Ⅰ.物质的量是高中化学常用的物理量，请完成以下有关计算。</a:t>
            </a:r>
            <a:endParaRPr lang="en-US" altLang="zh-CN" sz="2000" spc="-5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BD.42_1#3937274df?vopoq=1&amp;pid=e82829b06&amp;color=0,0,0&amp;vtp=1&amp;bbb=1"/>
              <p:cNvSpPr/>
              <p:nvPr/>
            </p:nvSpPr>
            <p:spPr>
              <a:xfrm>
                <a:off x="722376" y="1410023"/>
                <a:ext cx="10753344" cy="4057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(1)含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0.4 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中所含的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QB_6_BD.42_1#3937274df?vopoq=1&amp;pid=e82829b0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10023"/>
                <a:ext cx="10753344" cy="405702"/>
              </a:xfrm>
              <a:prstGeom prst="rect">
                <a:avLst/>
              </a:prstGeom>
              <a:blipFill>
                <a:blip r:embed="rId3"/>
                <a:stretch>
                  <a:fillRect l="-1474" b="-373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43_1#3937274df.blank?vopoq=1&amp;pid=e82829b06&amp;color=0,0,0&amp;vpa=14&amp;vtp=1&amp;bbb=1"/>
              <p:cNvSpPr/>
              <p:nvPr/>
            </p:nvSpPr>
            <p:spPr>
              <a:xfrm>
                <a:off x="7107619" y="1470919"/>
                <a:ext cx="1045655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.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𝟔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𝐦𝐨𝐥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43_1#3937274df.blank?vopoq=1&amp;pid=e82829b06&amp;color=0,0,0&amp;vpa=1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7619" y="1470919"/>
                <a:ext cx="1045655" cy="285052"/>
              </a:xfrm>
              <a:prstGeom prst="rect">
                <a:avLst/>
              </a:prstGeom>
              <a:blipFill>
                <a:blip r:embed="rId4"/>
                <a:stretch>
                  <a:fillRect l="-2339" r="-3509" b="-1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44_1#3937274df?vopoq=1&amp;pid=e82829b06&amp;color=0,0,0&amp;vtp=1&amp;bbb=1&amp;hb=1"/>
              <p:cNvSpPr/>
              <p:nvPr/>
            </p:nvSpPr>
            <p:spPr>
              <a:xfrm>
                <a:off x="722376" y="1816931"/>
                <a:ext cx="10753344" cy="90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硫酸铝中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的物质的量之比为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2: 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，则含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0.4 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中所含的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物质的量是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0.6 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AS.44_1#3937274df?vopoq=1&amp;pid=e82829b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16931"/>
                <a:ext cx="10753344" cy="907034"/>
              </a:xfrm>
              <a:prstGeom prst="rect">
                <a:avLst/>
              </a:prstGeom>
              <a:blipFill>
                <a:blip r:embed="rId5"/>
                <a:stretch>
                  <a:fillRect l="-1587" r="-1361" b="-167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45_1#21e17b25d?vopoq=1&amp;pid=e82829b06&amp;color=0,0,0&amp;vtp=1&amp;bt=1&amp;bbb=1"/>
              <p:cNvSpPr/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2)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所含原子数与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0.2 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所含原子数相等。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45_1#21e17b25d?vopoq=1&amp;pid=e82829b0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blipFill>
                <a:blip r:embed="rId3"/>
                <a:stretch>
                  <a:fillRect l="-1474" t="-4688" b="-39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46_1#21e17b25d.blank?vopoq=1&amp;pid=e82829b06&amp;color=0,0,0&amp;vpa=15&amp;vtp=1&amp;bbb=1"/>
              <p:cNvSpPr/>
              <p:nvPr/>
            </p:nvSpPr>
            <p:spPr>
              <a:xfrm>
                <a:off x="1076388" y="1008257"/>
                <a:ext cx="1198055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.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𝟑𝟓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𝐦𝐨𝐥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46_1#21e17b25d.blank?vopoq=1&amp;pid=e82829b06&amp;color=0,0,0&amp;vpa=1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388" y="1008257"/>
                <a:ext cx="1198055" cy="285052"/>
              </a:xfrm>
              <a:prstGeom prst="rect">
                <a:avLst/>
              </a:prstGeom>
              <a:blipFill>
                <a:blip r:embed="rId4"/>
                <a:stretch>
                  <a:fillRect l="-2551" r="-2551" b="-1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47_1#21e17b25d?vopoq=1&amp;pid=e82829b06&amp;color=0,0,0&amp;vtp=1&amp;bbb=1&amp;hb=1"/>
              <p:cNvSpPr/>
              <p:nvPr/>
            </p:nvSpPr>
            <p:spPr>
              <a:xfrm>
                <a:off x="722376" y="1367477"/>
                <a:ext cx="10753344" cy="101568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所含原子数相等，则原子的物质的量相等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0.2 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含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1.4 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，则与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0.2 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所含原子数相等的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1.4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=0.35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AS.47_1#21e17b25d?vopoq=1&amp;pid=e82829b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1015683"/>
              </a:xfrm>
              <a:prstGeom prst="rect">
                <a:avLst/>
              </a:prstGeom>
              <a:blipFill>
                <a:blip r:embed="rId5"/>
                <a:stretch>
                  <a:fillRect l="-1587" b="-89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48_1#b33869a67?vopoq=1&amp;pid=e82829b06&amp;color=0,0,0&amp;vtp=1&amp;bt=1&amp;bbb=1"/>
              <p:cNvSpPr/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(3)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3.4 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所含原子的物质的量为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，含有的质子个数为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48_1#b33869a67?vopoq=1&amp;pid=e82829b0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blipFill>
                <a:blip r:embed="rId3"/>
                <a:stretch>
                  <a:fillRect l="-1474" t="-4688" b="-39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49_1#b33869a67.blank?vopoq=1&amp;pid=e82829b06&amp;color=0,0,0&amp;vpa=16&amp;vtp=1&amp;bbb=1"/>
              <p:cNvSpPr/>
              <p:nvPr/>
            </p:nvSpPr>
            <p:spPr>
              <a:xfrm>
                <a:off x="4666743" y="1008257"/>
                <a:ext cx="1045655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.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𝟖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𝐦𝐨𝐥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49_1#b33869a67.blank?vopoq=1&amp;pid=e82829b06&amp;color=0,0,0&amp;vpa=1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6743" y="1008257"/>
                <a:ext cx="1045655" cy="285052"/>
              </a:xfrm>
              <a:prstGeom prst="rect">
                <a:avLst/>
              </a:prstGeom>
              <a:blipFill>
                <a:blip r:embed="rId4"/>
                <a:stretch>
                  <a:fillRect l="-2924" r="-2924" b="-1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50_1#b33869a67.blank?vopoq=1&amp;pid=e82829b06&amp;color=0,0,0&amp;vpa=17&amp;vtp=1&amp;bbb=1"/>
              <p:cNvSpPr/>
              <p:nvPr/>
            </p:nvSpPr>
            <p:spPr>
              <a:xfrm>
                <a:off x="8057642" y="1008257"/>
                <a:ext cx="612204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𝑵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𝐀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50_1#b33869a67.blank?vopoq=1&amp;pid=e82829b06&amp;color=0,0,0&amp;vpa=1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7642" y="1008257"/>
                <a:ext cx="612204" cy="285052"/>
              </a:xfrm>
              <a:prstGeom prst="rect">
                <a:avLst/>
              </a:prstGeom>
              <a:blipFill>
                <a:blip r:embed="rId5"/>
                <a:stretch>
                  <a:fillRect l="-5000" b="-234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51_1#b33869a67?vopoq=1&amp;pid=e82829b06&amp;color=0,0,0&amp;vtp=1&amp;bbb=1&amp;hb=1"/>
              <p:cNvSpPr/>
              <p:nvPr/>
            </p:nvSpPr>
            <p:spPr>
              <a:xfrm>
                <a:off x="722376" y="1367477"/>
                <a:ext cx="10753344" cy="1041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3.4 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所含原子的物质的量是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3.4 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17 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mol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×4=0.8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，含有质子的物质的量为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3.4 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17 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mol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×10=2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，质子个数为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AS.51_1#b33869a67?vopoq=1&amp;pid=e82829b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1041400"/>
              </a:xfrm>
              <a:prstGeom prst="rect">
                <a:avLst/>
              </a:prstGeom>
              <a:blipFill>
                <a:blip r:embed="rId6"/>
                <a:stretch>
                  <a:fillRect l="-1587" b="-70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52_1#20a1377c6?vopoq=1&amp;pid=e82829b06&amp;color=0,0,0&amp;vtp=1&amp;bt=1&amp;bbb=1&amp;hb=1"/>
              <p:cNvSpPr/>
              <p:nvPr/>
            </p:nvSpPr>
            <p:spPr>
              <a:xfrm>
                <a:off x="722376" y="972000"/>
                <a:ext cx="10753344" cy="8558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(4)三种盐混合溶液中含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0.2 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0.25 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0.4 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52_1#20a1377c6?vopoq=1&amp;pid=e82829b0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5853"/>
              </a:xfrm>
              <a:prstGeom prst="rect">
                <a:avLst/>
              </a:prstGeom>
              <a:blipFill>
                <a:blip r:embed="rId3"/>
                <a:stretch>
                  <a:fillRect l="-1474" r="-170" b="-177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53_1#20a1377c6.blank?vopoq=1&amp;pid=e82829b06&amp;color=0,0,0&amp;vpa=18&amp;vtp=1&amp;bbb=1"/>
              <p:cNvSpPr/>
              <p:nvPr/>
            </p:nvSpPr>
            <p:spPr>
              <a:xfrm>
                <a:off x="758888" y="1482411"/>
                <a:ext cx="1198055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.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𝟏𝟓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𝐦𝐨𝐥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53_1#20a1377c6.blank?vopoq=1&amp;pid=e82829b06&amp;color=0,0,0&amp;vpa=1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888" y="1482411"/>
                <a:ext cx="1198055" cy="285052"/>
              </a:xfrm>
              <a:prstGeom prst="rect">
                <a:avLst/>
              </a:prstGeom>
              <a:blipFill>
                <a:blip r:embed="rId4"/>
                <a:stretch>
                  <a:fillRect l="-2030" r="-2538" b="-1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54_1#20a1377c6?vopoq=1&amp;pid=e82829b06&amp;color=0,0,0&amp;vtp=1&amp;bbb=1&amp;hb=1"/>
              <p:cNvSpPr/>
              <p:nvPr/>
            </p:nvSpPr>
            <p:spPr>
              <a:xfrm>
                <a:off x="722376" y="1828423"/>
                <a:ext cx="10753344" cy="9062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，根据溶液呈电中性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0.2 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+0.25 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×2=0.4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=0.15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AS.54_1#20a1377c6?vopoq=1&amp;pid=e82829b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8423"/>
                <a:ext cx="10753344" cy="906209"/>
              </a:xfrm>
              <a:prstGeom prst="rect">
                <a:avLst/>
              </a:prstGeom>
              <a:blipFill>
                <a:blip r:embed="rId5"/>
                <a:stretch>
                  <a:fillRect l="-1587" b="-161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084bcf520?pid=e82829b06&amp;color=0,0,0&amp;vtp=1&amp;bt=1&amp;bbb=1"/>
              <p:cNvSpPr/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Ⅱ.氧化还原反应是一类重要的化学反应，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广泛应用于生产和生活中。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(5)氢化钠</a:t>
                </a:r>
                <a14:m>
                  <m:oMath xmlns:m="http://schemas.openxmlformats.org/officeDocument/2006/math">
                    <m:r>
                      <a:rPr kumimoji="0" lang="en-US" altLang="zh-CN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NaH</m:t>
                    </m:r>
                    <m:r>
                      <a:rPr kumimoji="0" lang="en-US" altLang="zh-CN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在野外被用作生氢剂，其原理是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zh-CN" sz="1800" b="0" i="1" u="none" strike="noStrike" kern="1200" cap="none" spc="0" normalizeH="0" baseline="-3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kumimoji="0" lang="en-US" altLang="zh-CN" sz="2000" b="0" i="1" u="none" strike="noStrike" kern="1200" cap="none" spc="0" normalizeH="0" baseline="-8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kumimoji="0" lang="en-US" altLang="zh-CN" sz="2000" b="0" i="0" u="none" strike="noStrike" kern="1200" cap="none" spc="0" normalizeH="0" baseline="-12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kumimoji="0" lang="en-US" altLang="zh-CN" sz="20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NaOH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，该反应中被氧化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与被还原元素的物质的量之比为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P_6_BD#084bcf520?pid=e82829b0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blipFill>
                <a:blip r:embed="rId3"/>
                <a:stretch>
                  <a:fillRect l="-1474" r="-397" b="-115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56_1#084bcf520.blank?vopoq=1&amp;pid=e82829b06&amp;color=0,0,0&amp;vpa=19&amp;vtp=1&amp;bbb=1"/>
              <p:cNvSpPr/>
              <p:nvPr/>
            </p:nvSpPr>
            <p:spPr>
              <a:xfrm>
                <a:off x="4302189" y="1935612"/>
                <a:ext cx="599567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𝟏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: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56_1#084bcf520.blank?vopoq=1&amp;pid=e82829b06&amp;color=0,0,0&amp;vpa=1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2189" y="1935612"/>
                <a:ext cx="599567" cy="285052"/>
              </a:xfrm>
              <a:prstGeom prst="rect">
                <a:avLst/>
              </a:prstGeom>
              <a:blipFill>
                <a:blip r:embed="rId4"/>
                <a:stretch>
                  <a:fillRect l="-5102" r="-3061" b="-130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57_1#dde2162e6?vopoq=1&amp;pid=e82829b06&amp;color=0,0,0&amp;vtp=1&amp;bbb=1&amp;hb=1"/>
              <p:cNvSpPr/>
              <p:nvPr/>
            </p:nvSpPr>
            <p:spPr>
              <a:xfrm>
                <a:off x="722376" y="2287212"/>
                <a:ext cx="10753344" cy="1415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NaOH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中部分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元素化合价由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降低为0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，该反应中氧化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剂是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元素化合价由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升高为0，还原剂是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；根据得失电子守恒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，被氧化与被还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原元素的物质的量之比为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1: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AS.57_1#dde2162e6?vopoq=1&amp;pid=e82829b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7212"/>
                <a:ext cx="10753344" cy="1415034"/>
              </a:xfrm>
              <a:prstGeom prst="rect">
                <a:avLst/>
              </a:prstGeom>
              <a:blipFill>
                <a:blip r:embed="rId5"/>
                <a:stretch>
                  <a:fillRect l="-1587" r="-1190" b="-107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58_1#1afaa8806?sp=1&amp;vopoq=1&amp;pid=e82829b06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(6)某离子反应中涉及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六种微粒。其中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的物质的量随时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间变化的曲线如图所示。下列判断不正确的是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填序号)。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58_1#1afaa8806?sp=1&amp;vopoq=1&amp;pid=e82829b0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r="-1190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59_1#1afaa8806.blank?vopoq=1&amp;pid=e82829b06&amp;color=0,0,0&amp;vpa=20&amp;vtp=1&amp;bbb=1"/>
              <p:cNvSpPr/>
              <p:nvPr/>
            </p:nvSpPr>
            <p:spPr>
              <a:xfrm>
                <a:off x="5813488" y="1474601"/>
                <a:ext cx="252413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𝐜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59_1#1afaa8806.blank?vopoq=1&amp;pid=e82829b06&amp;color=0,0,0&amp;vpa=2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3488" y="1474601"/>
                <a:ext cx="252413" cy="285052"/>
              </a:xfrm>
              <a:prstGeom prst="rect">
                <a:avLst/>
              </a:prstGeom>
              <a:blipFill>
                <a:blip r:embed="rId4"/>
                <a:stretch>
                  <a:fillRect l="-2439" b="-42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6_BD.58_2#1afaa8806?vopoq=1&amp;pid=e82829b06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6984" y="1947613"/>
            <a:ext cx="1024128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BD.58_3#1afaa8806?vopoq=1&amp;pid=e82829b06&amp;color=0,0,0&amp;vtp=1&amp;bbb=1"/>
              <p:cNvSpPr/>
              <p:nvPr/>
            </p:nvSpPr>
            <p:spPr>
              <a:xfrm>
                <a:off x="722376" y="3230313"/>
                <a:ext cx="10753344" cy="22512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.该反应的氧化剂是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.消耗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还原剂，转移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电子</a:t>
                </a:r>
                <a:endParaRPr lang="en-US" altLang="zh-CN" sz="1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.氧化剂与还原剂的物质的量之比为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2:3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.当生成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14 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时，消耗的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1.5 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.氧化性：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6_BD.58_3#1afaa8806?vopoq=1&amp;pid=e82829b0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30313"/>
                <a:ext cx="10753344" cy="2251202"/>
              </a:xfrm>
              <a:prstGeom prst="rect">
                <a:avLst/>
              </a:prstGeom>
              <a:blipFill>
                <a:blip r:embed="rId6"/>
                <a:stretch>
                  <a:fillRect l="-850" b="-67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3_1#1b3831c91?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钠与水剧烈反应并放热，使溶液的温度高于钠的熔点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97.8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，因此会看到钠块熔化成闪亮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，A不符合题意；钠的密度比水小，钠与水反应有氢气生成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，因此会看到钠在液面上四处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游动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，B符合题意；钠与水反应生成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蓝色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沉淀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，C不符合题意；钠与水反应放出大量的热，使溶液的温度高于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80 ℃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受热会分解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为黑色的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，可观察到黑色固体析出，D不符合题意。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3_1#1b3831c91?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blipFill>
                <a:blip r:embed="rId3"/>
                <a:stretch>
                  <a:fillRect l="-1587" r="-227" b="-67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AS.60_1#1afaa8806?vopoq=1&amp;pid=e82829b06&amp;color=0,0,0&amp;vtp=1&amp;bt=1&amp;bbb=1&amp;hb=1"/>
              <p:cNvSpPr/>
              <p:nvPr/>
            </p:nvSpPr>
            <p:spPr>
              <a:xfrm>
                <a:off x="722376" y="972000"/>
                <a:ext cx="10753344" cy="39467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由图像可知，反应过程中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为反应物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为生成物，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根据反应过程中元素守恒可知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为生成物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为反应物，反应过程中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元素化合价由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降低至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素化合价由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升高至0，根据得失电子守恒、原子守恒以及电荷守恒可知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，反应离子方程式为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ClO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3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。反应中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元素化合价降低，因此氧化剂为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；反应中还原剂为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，由分析知，每消耗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还原剂，转移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电子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；由上述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分析可知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，反应过程中氧化剂与还原剂的物质的量之比为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3: 2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错误；由上述分析可知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，生成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14 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28 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mol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=0.5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时，消耗的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1.5 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正确；氧化剂是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、还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原剂是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，氧化性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B_6_AS.60_1#1afaa8806?vopoq=1&amp;pid=e82829b0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946779"/>
              </a:xfrm>
              <a:prstGeom prst="rect">
                <a:avLst/>
              </a:prstGeom>
              <a:blipFill>
                <a:blip r:embed="rId3"/>
                <a:stretch>
                  <a:fillRect l="-1587" r="-1474" b="-41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84028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1_1#c04d35c17?sp=1&amp;vopoq=1&amp;pid=0c575a2af&amp;color=0,0,0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15.(15分)已知钠、氯及其化合物有图甲所示转化关系，请按要求填空。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pic>
        <p:nvPicPr>
          <p:cNvPr id="3" name="QO_5_BD.61_2#c04d35c17?vopoq=1&amp;pid=0c575a2a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7912" y="1499939"/>
            <a:ext cx="4453128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BD.62_1#e62de741c?vopoq=1&amp;pid=c04d35c17&amp;color=0,0,0&amp;vtp=1&amp;bbb=1&amp;hb=1"/>
          <p:cNvSpPr/>
          <p:nvPr/>
        </p:nvSpPr>
        <p:spPr>
          <a:xfrm>
            <a:off x="722376" y="3049339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(1)将一小块金属钠投入水中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，钠与水反应的离子方程式为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N.63_1#e62de741c.blank?vopoq=1&amp;pid=c04d35c17&amp;color=0,0,0&amp;vpa=21&amp;vtp=1&amp;bbb=1&amp;rh=26.38504&amp;hb=1"/>
              <p:cNvSpPr/>
              <p:nvPr/>
            </p:nvSpPr>
            <p:spPr>
              <a:xfrm>
                <a:off x="722377" y="3011239"/>
                <a:ext cx="10749631" cy="789877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29"/>
                  </a:lnSpc>
                </a:pPr>
                <a:r>
                  <a:rPr lang="en-US" altLang="zh-CN" sz="2000" b="1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                                      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𝟐𝐍𝐚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1" i="1" baseline="-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1" i="1" baseline="-8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1" baseline="-12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1" i="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𝐍𝐚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𝐎𝐇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6_AN.63_1#e62de741c.blank?vopoq=1&amp;pid=c04d35c17&amp;color=0,0,0&amp;vpa=21&amp;vtp=1&amp;bbb=1&amp;rh=26.38504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3011239"/>
                <a:ext cx="10749631" cy="789877"/>
              </a:xfrm>
              <a:prstGeom prst="rect">
                <a:avLst/>
              </a:prstGeom>
              <a:blipFill>
                <a:blip r:embed="rId4"/>
                <a:stretch>
                  <a:fillRect l="-851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S.64_1#e62de741c?vopoq=1&amp;pid=c04d35c17&amp;color=0,0,0&amp;vtp=1&amp;bbb=1"/>
              <p:cNvSpPr/>
              <p:nvPr/>
            </p:nvSpPr>
            <p:spPr>
              <a:xfrm>
                <a:off x="722376" y="3893889"/>
                <a:ext cx="10753344" cy="4417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钠与水反应生成氢氧化钠和氢气，离子方程式为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QB_6_AS.64_1#e62de741c?vopoq=1&amp;pid=c04d35c1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893889"/>
                <a:ext cx="10753344" cy="441770"/>
              </a:xfrm>
              <a:prstGeom prst="rect">
                <a:avLst/>
              </a:prstGeom>
              <a:blipFill>
                <a:blip r:embed="rId5"/>
                <a:stretch>
                  <a:fillRect l="-1587" b="-388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65_1#5f731c723?vopoq=1&amp;pid=c04d35c17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)漂白粉的有效成分是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填化学式)，漂白粉溶于水后，与空气中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，产生有漂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、杀菌作用的次氯酸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，化学方程式为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65_1#5f731c723?vopoq=1&amp;pid=c04d35c1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66_1#5f731c723.blank?vopoq=1&amp;pid=c04d35c17&amp;color=0,0,0&amp;vpa=22&amp;vtp=1&amp;bbb=1"/>
              <p:cNvSpPr/>
              <p:nvPr/>
            </p:nvSpPr>
            <p:spPr>
              <a:xfrm>
                <a:off x="3387789" y="1027308"/>
                <a:ext cx="1163066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𝐂𝐚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𝐂𝐥𝐎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66_1#5f731c723.blank?vopoq=1&amp;pid=c04d35c17&amp;color=0,0,0&amp;vpa=2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7789" y="1027308"/>
                <a:ext cx="1163066" cy="285052"/>
              </a:xfrm>
              <a:prstGeom prst="rect">
                <a:avLst/>
              </a:prstGeom>
              <a:blipFill>
                <a:blip r:embed="rId4"/>
                <a:stretch>
                  <a:fillRect l="-2094" t="-6522" b="-456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67_1#5f731c723.blank?vopoq=1&amp;pid=c04d35c17&amp;color=0,0,0&amp;vpa=23&amp;vtp=1&amp;bbb=1&amp;rh=26.38504"/>
              <p:cNvSpPr/>
              <p:nvPr/>
            </p:nvSpPr>
            <p:spPr>
              <a:xfrm>
                <a:off x="5102289" y="1423548"/>
                <a:ext cx="5095367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𝐂𝐚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𝐂𝐥𝐎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𝐂𝐎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1" i="1" baseline="-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1" i="1" baseline="-8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1" baseline="-12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1" i="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𝐂𝐚𝐂𝐎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𝟑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𝟐𝐇𝐂𝐥𝐎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67_1#5f731c723.blank?vopoq=1&amp;pid=c04d35c17&amp;color=0,0,0&amp;vpa=23&amp;vtp=1&amp;bbb=1&amp;rh=26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2289" y="1423548"/>
                <a:ext cx="5095367" cy="333566"/>
              </a:xfrm>
              <a:prstGeom prst="rect">
                <a:avLst/>
              </a:prstGeom>
              <a:blipFill>
                <a:blip r:embed="rId5"/>
                <a:stretch>
                  <a:fillRect l="-478" r="-718" b="-314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68_1#5f731c723?vopoq=1&amp;pid=c04d35c17&amp;color=0,0,0&amp;vtp=1&amp;bbb=1&amp;hb=1"/>
              <p:cNvSpPr/>
              <p:nvPr/>
            </p:nvSpPr>
            <p:spPr>
              <a:xfrm>
                <a:off x="722376" y="1824678"/>
                <a:ext cx="10753344" cy="9463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漂白粉的有效成分是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ClO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，漂白粉溶于水后，与空气中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作用，产生有漂白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、杀菌作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用的次氯酸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，化学方程式为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HClO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AS.68_1#5f731c723?vopoq=1&amp;pid=c04d35c1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8"/>
                <a:ext cx="10753344" cy="946341"/>
              </a:xfrm>
              <a:prstGeom prst="rect">
                <a:avLst/>
              </a:prstGeom>
              <a:blipFill>
                <a:blip r:embed="rId6"/>
                <a:stretch>
                  <a:fillRect l="-1587" r="-1474" b="-147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69_1#5cb2b1f29?sp=1&amp;vopoq=1&amp;pid=c04d35c17&amp;color=0,0,0&amp;vtp=1&amp;bt=1&amp;bbb=1"/>
              <p:cNvSpPr/>
              <p:nvPr/>
            </p:nvSpPr>
            <p:spPr>
              <a:xfrm>
                <a:off x="722376" y="972000"/>
                <a:ext cx="10753344" cy="399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(3)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是一种重要的杀菌消毒剂，一种生产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的工艺如图乙所示。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O_6_BD.69_1#5cb2b1f29?sp=1&amp;vopoq=1&amp;pid=c04d35c1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99034"/>
              </a:xfrm>
              <a:prstGeom prst="rect">
                <a:avLst/>
              </a:prstGeom>
              <a:blipFill>
                <a:blip r:embed="rId3"/>
                <a:stretch>
                  <a:fillRect l="-1474" b="-378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69_2#5cb2b1f29?vopoq=1&amp;pid=c04d35c1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9040" y="1499939"/>
            <a:ext cx="4690872" cy="20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BD.70_1#e006b5415?vopoq=1&amp;pid=5cb2b1f29&amp;color=0,0,0&amp;vtp=1&amp;bbb=1"/>
              <p:cNvSpPr/>
              <p:nvPr/>
            </p:nvSpPr>
            <p:spPr>
              <a:xfrm>
                <a:off x="722376" y="3633539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的化合价为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B_7_BD.70_1#e006b5415?vopoq=1&amp;pid=5cb2b1f2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33539"/>
                <a:ext cx="10753344" cy="385953"/>
              </a:xfrm>
              <a:prstGeom prst="rect">
                <a:avLst/>
              </a:prstGeom>
              <a:blipFill>
                <a:blip r:embed="rId5"/>
                <a:stretch>
                  <a:fillRect l="-1474" t="-4762" b="-412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7_AN.71_1#e006b5415.blank?vopoq=1&amp;pid=5cb2b1f29&amp;color=0,0,0&amp;vpa=24&amp;vtp=1&amp;bbb=1"/>
          <p:cNvSpPr/>
          <p:nvPr/>
        </p:nvSpPr>
        <p:spPr>
          <a:xfrm>
            <a:off x="3463417" y="3576389"/>
            <a:ext cx="7889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+3价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7_AS.72_1#e006b5415?vopoq=1&amp;pid=5cb2b1f29&amp;color=0,0,0&amp;vtp=1&amp;bbb=1&amp;hb=1"/>
              <p:cNvSpPr/>
              <p:nvPr/>
            </p:nvSpPr>
            <p:spPr>
              <a:xfrm>
                <a:off x="722376" y="4020889"/>
                <a:ext cx="10753344" cy="90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的化合价是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的化合价是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价，根据化合物中各元素化合价代数和为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的化合价为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6" name="QB_7_AS.72_1#e006b5415?vopoq=1&amp;pid=5cb2b1f2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20889"/>
                <a:ext cx="10753344" cy="907034"/>
              </a:xfrm>
              <a:prstGeom prst="rect">
                <a:avLst/>
              </a:prstGeom>
              <a:blipFill>
                <a:blip r:embed="rId6"/>
                <a:stretch>
                  <a:fillRect l="-1587" r="-3118" b="-168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BD.73_1#afa9a00ed?vopoq=1&amp;pid=5cb2b1f29&amp;color=0,0,0&amp;vtp=1&amp;bt=1&amp;bbb=1&amp;hb=1"/>
              <p:cNvSpPr/>
              <p:nvPr/>
            </p:nvSpPr>
            <p:spPr>
              <a:xfrm>
                <a:off x="722376" y="972000"/>
                <a:ext cx="10753344" cy="22528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②“尾气吸收”是吸收“电解”过程中排出的少量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发生反应：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.每生成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转移电子的物质的量为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.此尾气吸收反应中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，氧化产物是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填名称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)，氧化剂与还原剂的物质的量之比为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.比较氧化性：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(填“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”“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”或“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”)。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7_BD.73_1#afa9a00ed?vopoq=1&amp;pid=5cb2b1f2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52853"/>
              </a:xfrm>
              <a:prstGeom prst="rect">
                <a:avLst/>
              </a:prstGeom>
              <a:blipFill>
                <a:blip r:embed="rId3"/>
                <a:stretch>
                  <a:fillRect l="-1474" b="-67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AN.74_1#afa9a00ed.blank?vopoq=1&amp;pid=5cb2b1f29&amp;color=0,0,0&amp;vpa=25&amp;vtp=1&amp;bbb=1"/>
              <p:cNvSpPr/>
              <p:nvPr/>
            </p:nvSpPr>
            <p:spPr>
              <a:xfrm>
                <a:off x="5341429" y="1982094"/>
                <a:ext cx="798513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𝟐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𝐦𝐨𝐥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7_AN.74_1#afa9a00ed.blank?vopoq=1&amp;pid=5cb2b1f29&amp;color=0,0,0&amp;vpa=2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1429" y="1982094"/>
                <a:ext cx="798513" cy="285052"/>
              </a:xfrm>
              <a:prstGeom prst="rect">
                <a:avLst/>
              </a:prstGeom>
              <a:blipFill>
                <a:blip r:embed="rId4"/>
                <a:stretch>
                  <a:fillRect l="-3053" r="-4580" b="-1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7_AN.75_1#afa9a00ed.blank?vopoq=1&amp;pid=5cb2b1f29&amp;color=0,0,0&amp;vpa=26&amp;vtp=1&amp;bbb=1"/>
          <p:cNvSpPr/>
          <p:nvPr/>
        </p:nvSpPr>
        <p:spPr>
          <a:xfrm>
            <a:off x="4603814" y="2343600"/>
            <a:ext cx="692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氧气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7_AN.76_1#afa9a00ed.blank?vopoq=1&amp;pid=5cb2b1f29&amp;color=0,0,0&amp;vpa=27&amp;vtp=1&amp;bbb=1"/>
              <p:cNvSpPr/>
              <p:nvPr/>
            </p:nvSpPr>
            <p:spPr>
              <a:xfrm>
                <a:off x="10374377" y="2448438"/>
                <a:ext cx="599567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𝟐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: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7_AN.76_1#afa9a00ed.blank?vopoq=1&amp;pid=5cb2b1f29&amp;color=0,0,0&amp;vpa=2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4377" y="2448438"/>
                <a:ext cx="599567" cy="285052"/>
              </a:xfrm>
              <a:prstGeom prst="rect">
                <a:avLst/>
              </a:prstGeom>
              <a:blipFill>
                <a:blip r:embed="rId5"/>
                <a:stretch>
                  <a:fillRect l="-5102" r="-3061" b="-130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7_AN.77_1#afa9a00ed.blank?vopoq=1&amp;pid=5cb2b1f29&amp;color=0,0,0&amp;vpa=28&amp;vtp=1&amp;bbb=1"/>
              <p:cNvSpPr/>
              <p:nvPr/>
            </p:nvSpPr>
            <p:spPr>
              <a:xfrm>
                <a:off x="3095117" y="2889890"/>
                <a:ext cx="320675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B_7_AN.77_1#afa9a00ed.blank?vopoq=1&amp;pid=5cb2b1f29&amp;color=0,0,0&amp;vpa=2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5117" y="2889890"/>
                <a:ext cx="320675" cy="285052"/>
              </a:xfrm>
              <a:prstGeom prst="rect">
                <a:avLst/>
              </a:prstGeom>
              <a:blipFill>
                <a:blip r:embed="rId6"/>
                <a:stretch>
                  <a:fillRect l="-3846" r="-5769" b="-85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7_AS.78_1#afa9a00ed?vopoq=1&amp;pid=5cb2b1f29&amp;color=0,0,0&amp;vtp=1&amp;bbb=1&amp;hb=1"/>
              <p:cNvSpPr/>
              <p:nvPr/>
            </p:nvSpPr>
            <p:spPr>
              <a:xfrm>
                <a:off x="722376" y="3235648"/>
                <a:ext cx="10753344" cy="27529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.反应中过氧化氢中氧元素化合价升高，生成氧气；二氧化氯中氯元素化合价降低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，生成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，根据得失电子守恒，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用单线桥法表示电子转移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，可知每生成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转移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电子。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ⅱ. 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反应中过氧化氢为还原剂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，被氧化得到氧化产物氧气，二氧化氯为氧化剂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，氧化剂与还原剂的物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质的量之比为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2: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。ⅲ.二氧化氯为氧化剂、氧气为氧化产物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，同一反应中氧化剂的氧化性强于氧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化产物的氧化性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，故氧化性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QB_7_AS.78_1#afa9a00ed?vopoq=1&amp;pid=5cb2b1f2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35648"/>
                <a:ext cx="10753344" cy="2752979"/>
              </a:xfrm>
              <a:prstGeom prst="rect">
                <a:avLst/>
              </a:prstGeom>
              <a:blipFill>
                <a:blip r:embed="rId7"/>
                <a:stretch>
                  <a:fillRect l="-1587" r="-794" b="-64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094425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9_1#081a98b5f?sp=1&amp;vopoq=1&amp;pid=0c575a2af&amp;color=0,0,0&amp;vtp=1&amp;bt=1&amp;bbb=1&amp;hb=1"/>
          <p:cNvSpPr/>
          <p:nvPr/>
        </p:nvSpPr>
        <p:spPr>
          <a:xfrm>
            <a:off x="722376" y="972000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16.(16分)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[四川成都2024高一期中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]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化工专家侯德榜发明的侯氏制碱法为我国纯碱工业发展和国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民经济发展作出了重要贡献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。某化学兴趣小组根据所学知识，以食盐为原料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，设计了以下几种方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案制备纯碱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endParaRPr lang="en-US" altLang="zh-CN" sz="2000" dirty="0"/>
          </a:p>
        </p:txBody>
      </p:sp>
      <p:sp>
        <p:nvSpPr>
          <p:cNvPr id="3" name="QO_5_BD.79_2#081a98b5f?vopoq=1&amp;pid=0c575a2af&amp;color=0,0,0&amp;vtp=1&amp;bbb=1"/>
          <p:cNvSpPr/>
          <p:nvPr/>
        </p:nvSpPr>
        <p:spPr>
          <a:xfrm>
            <a:off x="722377" y="2351601"/>
            <a:ext cx="10749630" cy="11658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10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Ⅰ.</a:t>
            </a:r>
            <a:r>
              <a:rPr lang="en-US" altLang="zh-CN" sz="58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4" name="QO_5_BD.79_2#081a98b5f?vopoq=1&amp;pid=0c575a2af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2038" y="2350839"/>
            <a:ext cx="3630168" cy="117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79_3#081a98b5f?vopoq=1&amp;pid=0c575a2af&amp;color=0,0,0&amp;vtp=1&amp;bbb=1"/>
          <p:cNvSpPr/>
          <p:nvPr/>
        </p:nvSpPr>
        <p:spPr>
          <a:xfrm>
            <a:off x="722377" y="3596645"/>
            <a:ext cx="10749630" cy="9200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Ⅱ.</a:t>
            </a:r>
            <a:r>
              <a:rPr lang="en-US" altLang="zh-CN" sz="46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O_5_BD.79_3#081a98b5f?vopoq=1&amp;pid=0c575a2af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1790" y="3591629"/>
            <a:ext cx="3602736" cy="93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O_5_BD.79_4#081a98b5f?vopoq=1&amp;pid=0c575a2af&amp;color=0,0,0&amp;vtp=1&amp;bbb=1"/>
          <p:cNvSpPr/>
          <p:nvPr/>
        </p:nvSpPr>
        <p:spPr>
          <a:xfrm>
            <a:off x="722377" y="4587626"/>
            <a:ext cx="10749630" cy="97523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Ⅲ.</a:t>
            </a:r>
            <a:r>
              <a:rPr lang="en-US" altLang="zh-CN" sz="48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8" name="QO_5_BD.79_4#081a98b5f?vopoq=1&amp;pid=0c575a2af&amp;color=0,0,0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2894" y="4587309"/>
            <a:ext cx="3877056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79_5#081a98b5f?vopoq=1&amp;pid=0c575a2af&amp;color=0,0,0&amp;mp=1&amp;vtp=1&amp;bt=1&amp;bbb=1"/>
              <p:cNvSpPr/>
              <p:nvPr/>
            </p:nvSpPr>
            <p:spPr>
              <a:xfrm>
                <a:off x="722376" y="972000"/>
                <a:ext cx="10753344" cy="19484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熔融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电解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Cl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20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②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电解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NaOH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Cl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20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③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NaHCO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通常情况下，1体积水约溶解700体积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，1体积水约溶解1体积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O_5_BD.79_5#081a98b5f?vopoq=1&amp;pid=0c575a2af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48434"/>
              </a:xfrm>
              <a:prstGeom prst="rect">
                <a:avLst/>
              </a:prstGeom>
              <a:blipFill>
                <a:blip r:embed="rId3"/>
                <a:stretch>
                  <a:fillRect l="-1474" b="-78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9_6#081a98b5f?vopoq=1&amp;pid=0c575a2af&amp;color=0,0,0&amp;mp=1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回答下列问题：</a:t>
            </a:r>
            <a:endParaRPr lang="en-US" altLang="zh-CN" sz="2000" dirty="0"/>
          </a:p>
        </p:txBody>
      </p:sp>
      <p:sp>
        <p:nvSpPr>
          <p:cNvPr id="3" name="QB_6_BD.80_1#81776ac37?vopoq=1&amp;pid=081a98b5f&amp;color=0,0,0&amp;vtp=1&amp;bbb=1"/>
          <p:cNvSpPr/>
          <p:nvPr/>
        </p:nvSpPr>
        <p:spPr>
          <a:xfrm>
            <a:off x="722376" y="1423612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)酚酞遇纯碱溶液呈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色，钠元素的焰色呈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B_6_AN.81_1#81776ac37.blank?vopoq=1&amp;pid=081a98b5f&amp;color=0,0,0&amp;vpa=29&amp;vtp=1"/>
          <p:cNvSpPr/>
          <p:nvPr/>
        </p:nvSpPr>
        <p:spPr>
          <a:xfrm>
            <a:off x="3081401" y="1366462"/>
            <a:ext cx="438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红</a:t>
            </a:r>
            <a:endParaRPr lang="en-US" altLang="zh-CN" sz="2000" dirty="0"/>
          </a:p>
        </p:txBody>
      </p:sp>
      <p:sp>
        <p:nvSpPr>
          <p:cNvPr id="5" name="QB_6_AN.82_1#81776ac37.blank?vopoq=1&amp;pid=081a98b5f&amp;color=0,0,0&amp;vpa=30&amp;vtp=1"/>
          <p:cNvSpPr/>
          <p:nvPr/>
        </p:nvSpPr>
        <p:spPr>
          <a:xfrm>
            <a:off x="5875401" y="1366462"/>
            <a:ext cx="438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黄</a:t>
            </a:r>
            <a:endParaRPr lang="en-US" altLang="zh-CN" sz="2000" dirty="0"/>
          </a:p>
        </p:txBody>
      </p:sp>
      <p:sp>
        <p:nvSpPr>
          <p:cNvPr id="6" name="QB_6_AS.83_1#81776ac37?vopoq=1&amp;pid=081a98b5f&amp;color=0,0,0&amp;vtp=1&amp;bbb=1"/>
          <p:cNvSpPr/>
          <p:nvPr/>
        </p:nvSpPr>
        <p:spPr>
          <a:xfrm>
            <a:off x="722376" y="1850650"/>
            <a:ext cx="10753344" cy="4252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纯碱溶液显碱性，酚酞遇碱性溶液呈红色，钠元素的焰色呈黄色。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23833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4_1#0bb11ef1b?vopoq=1&amp;pid=081a98b5f&amp;color=0,0,0&amp;vtp=1&amp;bt=1&amp;bbb=1"/>
          <p:cNvSpPr/>
          <p:nvPr/>
        </p:nvSpPr>
        <p:spPr>
          <a:xfrm>
            <a:off x="722376" y="10101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(2)方案Ⅰ中物质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色粉末状固体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，每生成2个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B分子转移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个电子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85_1#0bb11ef1b.blank?vopoq=1&amp;pid=081a98b5f&amp;color=0,0,0&amp;vpa=31&amp;vtp=1&amp;bbb=1"/>
          <p:cNvSpPr/>
          <p:nvPr/>
        </p:nvSpPr>
        <p:spPr>
          <a:xfrm>
            <a:off x="3006789" y="952950"/>
            <a:ext cx="692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淡黄</a:t>
            </a:r>
            <a:endParaRPr lang="en-US" altLang="zh-CN" sz="2000" dirty="0"/>
          </a:p>
        </p:txBody>
      </p:sp>
      <p:sp>
        <p:nvSpPr>
          <p:cNvPr id="4" name="QB_6_AN.86_1#0bb11ef1b.blank?vopoq=1&amp;pid=081a98b5f&amp;color=0,0,0&amp;vpa=32&amp;vtp=1"/>
          <p:cNvSpPr/>
          <p:nvPr/>
        </p:nvSpPr>
        <p:spPr>
          <a:xfrm>
            <a:off x="7874064" y="952950"/>
            <a:ext cx="34131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87_1#0bb11ef1b?vopoq=1&amp;pid=081a98b5f&amp;color=0,0,0&amp;vtp=1&amp;bbb=1&amp;hb=1"/>
              <p:cNvSpPr/>
              <p:nvPr/>
            </p:nvSpPr>
            <p:spPr>
              <a:xfrm>
                <a:off x="722376" y="1405577"/>
                <a:ext cx="10753344" cy="1415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方案Ⅰ中物质A是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是淡黄色粉末状固体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发生的反应为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，该反应中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既是氧化剂又是还原剂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中部分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价升高到0价，部分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价降至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价，则每生成2个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分子转移4个电子。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5" name="QB_6_AS.87_1#0bb11ef1b?vopoq=1&amp;pid=081a98b5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5577"/>
                <a:ext cx="10753344" cy="1415034"/>
              </a:xfrm>
              <a:prstGeom prst="rect">
                <a:avLst/>
              </a:prstGeom>
              <a:blipFill>
                <a:blip r:embed="rId3"/>
                <a:stretch>
                  <a:fillRect l="-1587" b="-103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88_1#1b8b64351?vopoq=1&amp;pid=081a98b5f&amp;color=0,0,0&amp;vtp=1&amp;bt=1&amp;bbb=1"/>
              <p:cNvSpPr/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(3)方案Ⅱ中物质C与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溶液转化成纯碱的离子方程式为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88_1#1b8b64351?vopoq=1&amp;pid=081a98b5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blipFill>
                <a:blip r:embed="rId3"/>
                <a:stretch>
                  <a:fillRect l="-1474" t="-4688" b="-39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89_1#1b8b64351.blank?vopoq=1&amp;pid=081a98b5f&amp;color=0,0,0&amp;vpa=33&amp;vtp=1&amp;bbb=1&amp;rh=26.8"/>
              <p:cNvSpPr/>
              <p:nvPr/>
            </p:nvSpPr>
            <p:spPr>
              <a:xfrm>
                <a:off x="7218427" y="965650"/>
                <a:ext cx="3493897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𝐇𝐂𝐎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𝐎𝐇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1" i="1" baseline="-20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1" i="1" baseline="-8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1" baseline="-1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Sup>
                      <m:sSub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89_1#1b8b64351.blank?vopoq=1&amp;pid=081a98b5f&amp;color=0,0,0&amp;vpa=33&amp;vtp=1&amp;bbb=1&amp;rh=26.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8427" y="965650"/>
                <a:ext cx="3493897" cy="333566"/>
              </a:xfrm>
              <a:prstGeom prst="rect">
                <a:avLst/>
              </a:prstGeom>
              <a:blipFill>
                <a:blip r:embed="rId4"/>
                <a:stretch>
                  <a:fillRect l="-698" r="-873" b="-2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90_1#1b8b64351?vopoq=1&amp;pid=081a98b5f&amp;color=0,0,0&amp;vtp=1&amp;bbb=1&amp;hb=1"/>
              <p:cNvSpPr/>
              <p:nvPr/>
            </p:nvSpPr>
            <p:spPr>
              <a:xfrm>
                <a:off x="722376" y="1367478"/>
                <a:ext cx="10753344" cy="9463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由分析知C为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，离子方程式为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AS.90_1#1b8b64351?vopoq=1&amp;pid=081a98b5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8"/>
                <a:ext cx="10753344" cy="946341"/>
              </a:xfrm>
              <a:prstGeom prst="rect">
                <a:avLst/>
              </a:prstGeom>
              <a:blipFill>
                <a:blip r:embed="rId5"/>
                <a:stretch>
                  <a:fillRect l="-1587" b="-147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91_1#89fa16765?vopoq=1&amp;pid=081a98b5f&amp;color=0,0,0&amp;vtp=1&amp;bt=1&amp;bbb=1&amp;hb=1"/>
              <p:cNvSpPr/>
              <p:nvPr/>
            </p:nvSpPr>
            <p:spPr>
              <a:xfrm>
                <a:off x="722376" y="972000"/>
                <a:ext cx="10753344" cy="9897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(4)方案Ⅲ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中向饱和食盐水中先通入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”或“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”，下同)至饱和，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再通入过量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D转化成纯碱的化学方程式为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50" b="1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91_1#89fa16765?vopoq=1&amp;pid=081a98b5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89711"/>
              </a:xfrm>
              <a:prstGeom prst="rect">
                <a:avLst/>
              </a:prstGeom>
              <a:blipFill>
                <a:blip r:embed="rId3"/>
                <a:stretch>
                  <a:fillRect l="-1474" r="-2948" b="-153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92_1#89fa16765.blank?vopoq=1&amp;pid=081a98b5f&amp;color=0,0,0&amp;vpa=34&amp;vtp=1&amp;bbb=1"/>
              <p:cNvSpPr/>
              <p:nvPr/>
            </p:nvSpPr>
            <p:spPr>
              <a:xfrm>
                <a:off x="4606988" y="1027308"/>
                <a:ext cx="615379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𝐍𝐇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92_1#89fa16765.blank?vopoq=1&amp;pid=081a98b5f&amp;color=0,0,0&amp;vpa=3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6988" y="1027308"/>
                <a:ext cx="615379" cy="285052"/>
              </a:xfrm>
              <a:prstGeom prst="rect">
                <a:avLst/>
              </a:prstGeom>
              <a:blipFill>
                <a:blip r:embed="rId4"/>
                <a:stretch>
                  <a:fillRect l="-4950" b="-260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93_1#89fa16765.blank?vopoq=1&amp;pid=081a98b5f&amp;color=0,0,0&amp;vpa=35&amp;vtp=1&amp;bbb=1"/>
              <p:cNvSpPr/>
              <p:nvPr/>
            </p:nvSpPr>
            <p:spPr>
              <a:xfrm>
                <a:off x="10838370" y="1027308"/>
                <a:ext cx="582041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93_1#89fa16765.blank?vopoq=1&amp;pid=081a98b5f&amp;color=0,0,0&amp;vpa=3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38370" y="1027308"/>
                <a:ext cx="582041" cy="285052"/>
              </a:xfrm>
              <a:prstGeom prst="rect">
                <a:avLst/>
              </a:prstGeom>
              <a:blipFill>
                <a:blip r:embed="rId5"/>
                <a:stretch>
                  <a:fillRect l="-4211" b="-260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N.94_1#89fa16765.blank?vopoq=1&amp;pid=081a98b5f&amp;color=0,0,0&amp;vpa=36&amp;vtp=1&amp;bbb=1&amp;rh=30.44"/>
              <p:cNvSpPr/>
              <p:nvPr/>
            </p:nvSpPr>
            <p:spPr>
              <a:xfrm>
                <a:off x="4000564" y="1554739"/>
                <a:ext cx="4392422" cy="3865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𝐍𝐚𝐇𝐂𝐎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𝟑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300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1" i="1" baseline="-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1" i="1" baseline="-8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1" baseline="-2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△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1" i="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𝐍𝐚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𝐂𝐎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𝟑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𝐂𝐎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6_AN.94_1#89fa16765.blank?vopoq=1&amp;pid=081a98b5f&amp;color=0,0,0&amp;vpa=36&amp;vtp=1&amp;bbb=1&amp;rh=30.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0564" y="1554739"/>
                <a:ext cx="4392422" cy="386588"/>
              </a:xfrm>
              <a:prstGeom prst="rect">
                <a:avLst/>
              </a:prstGeom>
              <a:blipFill>
                <a:blip r:embed="rId6"/>
                <a:stretch>
                  <a:fillRect t="-63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S.95_1#89fa16765?vopoq=1&amp;pid=081a98b5f&amp;color=0,0,0&amp;vtp=1&amp;bbb=1&amp;hb=1"/>
              <p:cNvSpPr/>
              <p:nvPr/>
            </p:nvSpPr>
            <p:spPr>
              <a:xfrm>
                <a:off x="722376" y="1965965"/>
                <a:ext cx="10753344" cy="1524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在水中的溶解度较小，为了增大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的溶解量，先通入极易溶于水的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使得溶液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显碱性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，再通入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；由分析知D是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固体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固体受热分解为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反应的化学方程式为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NaHCO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△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QB_6_AS.95_1#89fa16765?vopoq=1&amp;pid=081a98b5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65965"/>
                <a:ext cx="10753344" cy="1524000"/>
              </a:xfrm>
              <a:prstGeom prst="rect">
                <a:avLst/>
              </a:prstGeom>
              <a:blipFill>
                <a:blip r:embed="rId7"/>
                <a:stretch>
                  <a:fillRect l="-1587" r="-2098" b="-5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96_1#185aa5e88?sp=1&amp;vopoq=1&amp;pid=081a98b5f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(5)“一系列操作”是向滤液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中加入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粉末，存在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(固体)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(溶液)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→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溶液)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(固体)过程。为使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沉淀充分析出并分离，根据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的溶解度曲线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，需要采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取的操作依次为蒸发浓缩、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、过滤、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干燥。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B_6_BD.96_1#185aa5e88?sp=1&amp;vopoq=1&amp;pid=081a98b5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>
                <a:blip r:embed="rId3"/>
                <a:stretch>
                  <a:fillRect l="-1474" b="-116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97_1#185aa5e88.blank?vopoq=1&amp;pid=081a98b5f&amp;color=0,0,0&amp;vpa=37&amp;vtp=1&amp;bbb=1"/>
          <p:cNvSpPr/>
          <p:nvPr/>
        </p:nvSpPr>
        <p:spPr>
          <a:xfrm>
            <a:off x="3779901" y="1829250"/>
            <a:ext cx="1200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冷却结晶</a:t>
            </a:r>
            <a:endParaRPr lang="en-US" altLang="zh-CN" sz="2000" dirty="0"/>
          </a:p>
        </p:txBody>
      </p:sp>
      <p:sp>
        <p:nvSpPr>
          <p:cNvPr id="4" name="QB_6_AN.99_1#185aa5e88.blank?vopoq=1&amp;pid=081a98b5f&amp;color=0,0,0&amp;vpa=38&amp;vtp=1&amp;bbb=1"/>
          <p:cNvSpPr/>
          <p:nvPr/>
        </p:nvSpPr>
        <p:spPr>
          <a:xfrm>
            <a:off x="6065901" y="1829250"/>
            <a:ext cx="692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洗涤</a:t>
            </a:r>
            <a:endParaRPr lang="en-US" altLang="zh-CN" sz="2000" dirty="0"/>
          </a:p>
        </p:txBody>
      </p:sp>
      <p:pic>
        <p:nvPicPr>
          <p:cNvPr id="5" name="QB_6_BD.98_1#185aa5e88?vopoq=1&amp;pid=081a98b5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63440" y="2404813"/>
            <a:ext cx="2871216" cy="21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S.100_1#185aa5e88?vopoq=1&amp;pid=081a98b5f&amp;color=0,0,0&amp;vtp=1&amp;bbb=1&amp;hb=1"/>
              <p:cNvSpPr/>
              <p:nvPr/>
            </p:nvSpPr>
            <p:spPr>
              <a:xfrm>
                <a:off x="722376" y="4703513"/>
                <a:ext cx="10753344" cy="1326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由题给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的溶解度曲线可知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溶解度受温度影响较小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溶解度受温度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影响较大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，为使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充分沉淀析出并分离，需要采取的操作依次为蒸发浓缩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、冷却结晶 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析出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)、过滤(分离出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晶体)、洗涤、干燥(得到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6" name="QB_6_AS.100_1#185aa5e88?vopoq=1&amp;pid=081a98b5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703513"/>
                <a:ext cx="10753344" cy="1326134"/>
              </a:xfrm>
              <a:prstGeom prst="rect">
                <a:avLst/>
              </a:prstGeom>
              <a:blipFill>
                <a:blip r:embed="rId5"/>
                <a:stretch>
                  <a:fillRect l="-1587" t="-461" r="-1417" b="-115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AS.101_1#081a98b5f?vopoq=1&amp;pid=0c575a2af&amp;color=0,0,0&amp;vtp=1&amp;bt=1&amp;bbb=1&amp;hb=1"/>
              <p:cNvSpPr/>
              <p:nvPr/>
            </p:nvSpPr>
            <p:spPr>
              <a:xfrm>
                <a:off x="722376" y="972000"/>
                <a:ext cx="10753344" cy="19528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方案Ⅰ：电解熔融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在加热条件下反应生成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。方案Ⅱ：电解饱和食盐水生成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和过量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。方案Ⅲ：饱和食盐水中通入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和溶解度较小的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，过滤分离出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受热分解为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O_5_AS.101_1#081a98b5f?vopoq=1&amp;pid=0c575a2a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52879"/>
              </a:xfrm>
              <a:prstGeom prst="rect">
                <a:avLst/>
              </a:prstGeom>
              <a:blipFill>
                <a:blip r:embed="rId3"/>
                <a:stretch>
                  <a:fillRect l="-1587" r="-397" b="-84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920175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102_1#1f582688d?htil=5&amp;vopoq=1&amp;pid=0c575a2af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65541" y="1063440"/>
            <a:ext cx="4572000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102_2#1f582688d?htil=5&amp;sp=1&amp;vopoq=1&amp;pid=0c575a2af&amp;color=0,0,0&amp;vtp=1&amp;bt=1&amp;bbb=1&amp;hb=1&amp;hs=1"/>
              <p:cNvSpPr/>
              <p:nvPr/>
            </p:nvSpPr>
            <p:spPr>
              <a:xfrm>
                <a:off x="722376" y="972000"/>
                <a:ext cx="6044184" cy="22405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17.(16分)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[北京北工大附中2025高一期中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]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氯的含氧酸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盐具有较强的氧化性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，能够杀菌消毒。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Ⅰ.某化学兴趣小组用氯气和相应的碱溶液反应制取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，制备装置如图所示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(部分夹持仪器略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QO_5_BD.102_2#1f582688d?htil=5&amp;sp=1&amp;vopoq=1&amp;pid=0c575a2af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044184" cy="2240534"/>
              </a:xfrm>
              <a:prstGeom prst="rect">
                <a:avLst/>
              </a:prstGeom>
              <a:blipFill>
                <a:blip r:embed="rId4"/>
                <a:stretch>
                  <a:fillRect l="-2624" r="-2523" b="-67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BD.102_3#1f582688d?vopoq=1&amp;pid=0c575a2af&amp;color=0,0,0&amp;vtp=1&amp;bbb=1&amp;hs=1"/>
              <p:cNvSpPr/>
              <p:nvPr/>
            </p:nvSpPr>
            <p:spPr>
              <a:xfrm>
                <a:off x="722376" y="3287464"/>
                <a:ext cx="10753344" cy="399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已知：氯气与碱反应，温度较高时生成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，温度较低时生成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O_5_BD.102_3#1f582688d?vopoq=1&amp;pid=0c575a2af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87464"/>
                <a:ext cx="10753344" cy="399034"/>
              </a:xfrm>
              <a:prstGeom prst="rect">
                <a:avLst/>
              </a:prstGeom>
              <a:blipFill>
                <a:blip r:embed="rId5"/>
                <a:stretch>
                  <a:fillRect l="-1474" b="-378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BD.103_1#b6c5e9b94?vopoq=1&amp;pid=1f582688d&amp;color=0,0,0&amp;vtp=1&amp;bbb=1&amp;hs=1"/>
          <p:cNvSpPr/>
          <p:nvPr/>
        </p:nvSpPr>
        <p:spPr>
          <a:xfrm>
            <a:off x="722376" y="3697039"/>
            <a:ext cx="10753344" cy="532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(1)A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中发生反应的化学方程式是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2750" b="1" i="0" u="sng" kern="0" spc="-99900">
                <a:solidFill>
                  <a:srgbClr val="FF00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20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N.104_1#b6c5e9b94.blank?vopoq=1&amp;pid=1f582688d&amp;color=0,0,0&amp;vpa=39&amp;vtp=1&amp;bbb=1&amp;rh=30.44"/>
              <p:cNvSpPr/>
              <p:nvPr/>
            </p:nvSpPr>
            <p:spPr>
              <a:xfrm>
                <a:off x="4303776" y="3823086"/>
                <a:ext cx="5140897" cy="3865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𝐌𝐧𝐎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𝟒𝐇𝐂𝐥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浓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300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1" i="1" baseline="-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1" i="1" baseline="-8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1" baseline="-2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△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1" i="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𝐌𝐧𝐂𝐥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𝐂𝐥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B_6_AN.104_1#b6c5e9b94.blank?vopoq=1&amp;pid=1f582688d&amp;color=0,0,0&amp;vpa=39&amp;vtp=1&amp;bbb=1&amp;rh=30.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3776" y="3823086"/>
                <a:ext cx="5140897" cy="386588"/>
              </a:xfrm>
              <a:prstGeom prst="rect">
                <a:avLst/>
              </a:prstGeom>
              <a:blipFill>
                <a:blip r:embed="rId6"/>
                <a:stretch>
                  <a:fillRect t="-6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6_AS.105_1#b6c5e9b94?vopoq=1&amp;pid=1f582688d&amp;color=0,0,0&amp;vtp=1&amp;bbb=1&amp;hb=1&amp;hs=1"/>
              <p:cNvSpPr/>
              <p:nvPr/>
            </p:nvSpPr>
            <p:spPr>
              <a:xfrm>
                <a:off x="722376" y="4238376"/>
                <a:ext cx="10753344" cy="1016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A中二氧化锰和浓盐酸在加热条件下发生反应生成氯气、氯化锰、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MnO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+4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浓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△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MnCl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Cl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QB_6_AS.105_1#b6c5e9b94?vopoq=1&amp;pid=1f582688d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38376"/>
                <a:ext cx="10753344" cy="1016000"/>
              </a:xfrm>
              <a:prstGeom prst="rect">
                <a:avLst/>
              </a:prstGeom>
              <a:blipFill>
                <a:blip r:embed="rId7"/>
                <a:stretch>
                  <a:fillRect l="-1587" b="-83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6_1#0e57267d9?vopoq=1&amp;pid=1f582688d&amp;color=0,0,0&amp;vtp=1&amp;bt=1&amp;bbb=1"/>
          <p:cNvSpPr/>
          <p:nvPr/>
        </p:nvSpPr>
        <p:spPr>
          <a:xfrm>
            <a:off x="722376" y="10101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)盛装浓盐酸的仪器名称是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107_1#0e57267d9.blank?vopoq=1&amp;pid=1f582688d&amp;color=0,0,0&amp;vpa=40&amp;vtp=1&amp;bbb=1"/>
          <p:cNvSpPr/>
          <p:nvPr/>
        </p:nvSpPr>
        <p:spPr>
          <a:xfrm>
            <a:off x="3843401" y="952950"/>
            <a:ext cx="1200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分液漏斗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8_1#d43549d0e?vopoq=1&amp;pid=1f582688d&amp;color=0,0,0&amp;vtp=1&amp;bt=1&amp;bbb=1"/>
          <p:cNvSpPr/>
          <p:nvPr/>
        </p:nvSpPr>
        <p:spPr>
          <a:xfrm>
            <a:off x="722376" y="10101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(3)装置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B中的试剂为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109_1#d43549d0e.blank?vopoq=1&amp;pid=1f582688d&amp;color=0,0,0&amp;vpa=41&amp;vtp=1&amp;bbb=1"/>
          <p:cNvSpPr/>
          <p:nvPr/>
        </p:nvSpPr>
        <p:spPr>
          <a:xfrm>
            <a:off x="2986151" y="952950"/>
            <a:ext cx="1454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饱和食盐水</a:t>
            </a:r>
            <a:endParaRPr lang="en-US" altLang="zh-CN" sz="2000" dirty="0"/>
          </a:p>
        </p:txBody>
      </p:sp>
      <p:sp>
        <p:nvSpPr>
          <p:cNvPr id="4" name="QB_6_AS.110_1#d43549d0e?vopoq=1&amp;pid=1f582688d&amp;color=0,0,0&amp;vtp=1&amp;bbb=1&amp;hb=1"/>
          <p:cNvSpPr/>
          <p:nvPr/>
        </p:nvSpPr>
        <p:spPr>
          <a:xfrm>
            <a:off x="722376" y="1503494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盐酸具有挥发性，使得氯气不纯，通过B中试剂洗气，除去挥发的氯化氢，故装置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B中为饱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和食盐水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11_1#16c199b98?vopoq=1&amp;pid=1f582688d&amp;color=0,0,0&amp;vtp=1&amp;bt=1&amp;bbb=1&amp;hb=1"/>
              <p:cNvSpPr/>
              <p:nvPr/>
            </p:nvSpPr>
            <p:spPr>
              <a:xfrm>
                <a:off x="722376" y="10101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(4)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处水浴加热的原因是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B_6_BD.111_1#16c199b98?vopoq=1&amp;pid=1f58268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101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r="-1190" b="-18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12_1#16c199b98.blank?vopoq=1&amp;pid=1f582688d&amp;color=0,0,0&amp;vpa=42&amp;vtp=1&amp;bbb=1"/>
          <p:cNvSpPr/>
          <p:nvPr/>
        </p:nvSpPr>
        <p:spPr>
          <a:xfrm>
            <a:off x="1935226" y="972000"/>
            <a:ext cx="1708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氢氧化钾溶液</a:t>
            </a:r>
            <a:endParaRPr lang="en-US" altLang="zh-CN" sz="2000" dirty="0"/>
          </a:p>
        </p:txBody>
      </p:sp>
      <p:sp>
        <p:nvSpPr>
          <p:cNvPr id="4" name="QB_6_AN.113_1#16c199b98.blank?vopoq=1&amp;pid=1f582688d&amp;color=0,0,0&amp;vpa=43&amp;vtp=1&amp;bbb=1&amp;hb=1"/>
          <p:cNvSpPr/>
          <p:nvPr/>
        </p:nvSpPr>
        <p:spPr>
          <a:xfrm>
            <a:off x="722377" y="972000"/>
            <a:ext cx="10749631" cy="8657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在温度较高条件下生成氯酸钾，且试管受热均匀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114_1#16c199b98?vopoq=1&amp;pid=1f582688d&amp;color=0,0,0&amp;vtp=1&amp;bbb=1&amp;hb=1"/>
              <p:cNvSpPr/>
              <p:nvPr/>
            </p:nvSpPr>
            <p:spPr>
              <a:xfrm>
                <a:off x="722376" y="1862777"/>
                <a:ext cx="10753344" cy="14448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已知：氯气与碱反应，温度较高时生成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，温度较低时生成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C装置在加热条件下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，结合实验目的知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溶液是氢氧化钾溶液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，氢氧化钾和氯气在加热条件下反应生成氯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酸钾和水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处采用水浴加热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KOH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在温度较高条件下反应生成氯酸钾，且试管受热均匀。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5" name="QB_6_AS.114_1#16c199b98?vopoq=1&amp;pid=1f582688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62777"/>
                <a:ext cx="10753344" cy="1444879"/>
              </a:xfrm>
              <a:prstGeom prst="rect">
                <a:avLst/>
              </a:prstGeom>
              <a:blipFill>
                <a:blip r:embed="rId4"/>
                <a:stretch>
                  <a:fillRect l="-1587" r="-567" b="-118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4_1#882e60b57?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[湖北武汉2025高一月考]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屠呦呦因发现青蒿素而获得诺贝尔生理学或医学奖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，青蒿素的分子式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15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，相对分子质量是282。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下列关于青蒿素的说法正确的是(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4_1#882e60b57?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r="-1587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882e60b57.bracket?vopoq=1&amp;pid=01b76487a&amp;color=0,0,0&amp;vpa=2&amp;vtp=1"/>
          <p:cNvSpPr/>
          <p:nvPr/>
        </p:nvSpPr>
        <p:spPr>
          <a:xfrm>
            <a:off x="8515731" y="14101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4_2#882e60b57.choices?vopoq=1&amp;pid=01b76487a&amp;color=0,0,0&amp;vtp=1&amp;bbb=1"/>
              <p:cNvSpPr/>
              <p:nvPr/>
            </p:nvSpPr>
            <p:spPr>
              <a:xfrm>
                <a:off x="722376" y="1820613"/>
                <a:ext cx="10753344" cy="18028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15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的摩尔质量为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282 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.1个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15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分子的质量约为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282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6.02×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23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15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完全燃烧生成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.含有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6.02×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个碳原子的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15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5_BD.4_2#882e60b57.choices?vopoq=1&amp;pid=01b76487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0613"/>
                <a:ext cx="10753344" cy="1802892"/>
              </a:xfrm>
              <a:prstGeom prst="rect">
                <a:avLst/>
              </a:prstGeom>
              <a:blipFill>
                <a:blip r:embed="rId4"/>
                <a:stretch>
                  <a:fillRect l="-1474" b="-88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15_1#83307f5ad?sp=1&amp;vopoq=1&amp;pid=1f582688d&amp;color=0,0,0&amp;vtp=1&amp;bt=1&amp;bb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(5)如果缺少装置B，对制取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的影响是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.常见工业上使用氯气与氢氧化钠反应制取“84消毒液”。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115_1#83307f5ad?sp=1&amp;vopoq=1&amp;pid=1f582688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>
                <a:blip r:embed="rId3"/>
                <a:stretch>
                  <a:fillRect l="-1474" b="-177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16_1#83307f5ad.blank?vopoq=1&amp;pid=1f582688d&amp;color=0,0,0&amp;vpa=44&amp;vtp=1&amp;bbb=1"/>
              <p:cNvSpPr/>
              <p:nvPr/>
            </p:nvSpPr>
            <p:spPr>
              <a:xfrm>
                <a:off x="6336792" y="1020260"/>
                <a:ext cx="3401441" cy="3037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降低了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𝐍𝐚𝐂𝐥𝐎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𝐊𝐂𝐥𝐎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的产率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QB_6_AN.116_1#83307f5ad.blank?vopoq=1&amp;pid=1f582688d&amp;color=0,0,0&amp;vpa=4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6792" y="1020260"/>
                <a:ext cx="3401441" cy="303784"/>
              </a:xfrm>
              <a:prstGeom prst="rect">
                <a:avLst/>
              </a:prstGeom>
              <a:blipFill>
                <a:blip r:embed="rId4"/>
                <a:stretch>
                  <a:fillRect l="-2334" t="-28000" r="-2154" b="-5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17_1#83307f5ad?vopoq=1&amp;pid=1f582688d&amp;color=0,0,0&amp;vtp=1&amp;bbb=1&amp;hb=1"/>
              <p:cNvSpPr/>
              <p:nvPr/>
            </p:nvSpPr>
            <p:spPr>
              <a:xfrm>
                <a:off x="722376" y="1928564"/>
                <a:ext cx="10753344" cy="90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氯化氢会和碱溶液反应，如果缺少装置B，则氯气中的氯化氢会消耗部分碱溶液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，降低了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KClO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的产率。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AS.117_1#83307f5ad?vopoq=1&amp;pid=1f582688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8564"/>
                <a:ext cx="10753344" cy="907034"/>
              </a:xfrm>
              <a:prstGeom prst="rect">
                <a:avLst/>
              </a:prstGeom>
              <a:blipFill>
                <a:blip r:embed="rId5"/>
                <a:stretch>
                  <a:fillRect l="-1587" b="-167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4&amp;si=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8_1#fac28c8a1?vopoq=1&amp;pid=1f582688d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(6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)其有效成分是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填化学式)。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19_1#fac28c8a1.blank?vopoq=1&amp;pid=1f582688d&amp;color=0,0,0&amp;vpa=45&amp;vtp=1&amp;bbb=1"/>
              <p:cNvSpPr/>
              <p:nvPr/>
            </p:nvSpPr>
            <p:spPr>
              <a:xfrm>
                <a:off x="2587688" y="1008257"/>
                <a:ext cx="858838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𝐍𝐚𝐂𝐥𝐎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19_1#fac28c8a1.blank?vopoq=1&amp;pid=1f582688d&amp;color=0,0,0&amp;vpa=4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7688" y="1008257"/>
                <a:ext cx="858838" cy="285052"/>
              </a:xfrm>
              <a:prstGeom prst="rect">
                <a:avLst/>
              </a:prstGeom>
              <a:blipFill>
                <a:blip r:embed="rId3"/>
                <a:stretch>
                  <a:fillRect l="-3546" r="-4255" b="-1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S.120_1#fac28c8a1?vopoq=1&amp;pid=1f582688d&amp;color=0,0,0&amp;vtp=1&amp;bbb=1"/>
          <p:cNvSpPr/>
          <p:nvPr/>
        </p:nvSpPr>
        <p:spPr>
          <a:xfrm>
            <a:off x="722376" y="1402974"/>
            <a:ext cx="10753344" cy="4252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氯气与氢氧化钠反应制取“84消毒液”，反应生成氯化钠和次氯酸钠，有效成分为次氯酸钠。</a:t>
            </a:r>
            <a:endParaRPr lang="en-US" altLang="zh-CN" sz="2200" spc="-5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5&amp;si=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21_1#09dda0337?vopoq=1&amp;pid=1f582688d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(7)“84消毒液”使用时应按比例稀释，在空气中放置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～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30 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才能达到最有效的消毒效果，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放置过程中有碳酸氢钠生成，该反应的化学方程式为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121_1#09dda0337?vopoq=1&amp;pid=1f58268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r="-3175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22_1#09dda0337.blank?vopoq=1&amp;pid=1f582688d&amp;color=0,0,0&amp;vpa=46&amp;vtp=1&amp;bbb=1&amp;rh=26.38504"/>
              <p:cNvSpPr/>
              <p:nvPr/>
            </p:nvSpPr>
            <p:spPr>
              <a:xfrm>
                <a:off x="6600889" y="1437263"/>
                <a:ext cx="4761357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𝐍𝐚𝐂𝐥𝐎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1" i="1" baseline="-20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1" i="1" baseline="-8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1" baseline="-1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𝐇𝐂𝐥𝐎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𝐍𝐚𝐇𝐂𝐎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22_1#09dda0337.blank?vopoq=1&amp;pid=1f582688d&amp;color=0,0,0&amp;vpa=46&amp;vtp=1&amp;bbb=1&amp;rh=26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0889" y="1437263"/>
                <a:ext cx="4761357" cy="333566"/>
              </a:xfrm>
              <a:prstGeom prst="rect">
                <a:avLst/>
              </a:prstGeom>
              <a:blipFill>
                <a:blip r:embed="rId4"/>
                <a:stretch>
                  <a:fillRect l="-768" b="-240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23_1#09dda0337?vopoq=1&amp;pid=1f582688d&amp;color=0,0,0&amp;vtp=1&amp;bbb=1&amp;hb=1"/>
              <p:cNvSpPr/>
              <p:nvPr/>
            </p:nvSpPr>
            <p:spPr>
              <a:xfrm>
                <a:off x="722376" y="1918530"/>
                <a:ext cx="10753344" cy="9463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“84消毒液”在空气中放置，次氯酸钠和水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、空气中的二氧化碳反应生成次氯酸和碳酸氢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，化学方程式为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NaClO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HClO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AS.123_1#09dda0337?vopoq=1&amp;pid=1f582688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18530"/>
                <a:ext cx="10753344" cy="946341"/>
              </a:xfrm>
              <a:prstGeom prst="rect">
                <a:avLst/>
              </a:prstGeom>
              <a:blipFill>
                <a:blip r:embed="rId5"/>
                <a:stretch>
                  <a:fillRect l="-1587" r="-624" b="-148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6&amp;si=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24_1#801a7df69?sp=1&amp;vopoq=1&amp;pid=1f582688d&amp;color=0,0,0&amp;vtp=1&amp;bt=1&amp;bbb=1"/>
              <p:cNvSpPr/>
              <p:nvPr/>
            </p:nvSpPr>
            <p:spPr>
              <a:xfrm>
                <a:off x="722376" y="972000"/>
                <a:ext cx="10753344" cy="399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(8)“84消毒液”中氯元素的存在形式与溶液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的关系如表：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124_1#801a7df69?sp=1&amp;vopoq=1&amp;pid=1f582688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99034"/>
              </a:xfrm>
              <a:prstGeom prst="rect">
                <a:avLst/>
              </a:prstGeom>
              <a:blipFill>
                <a:blip r:embed="rId3"/>
                <a:stretch>
                  <a:fillRect l="-1474" b="-378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7" name="QB_6_BD.124_2#801a7df69?colgroup=5,4,10,9,6,2&amp;vopoq=1&amp;pid=1f582688d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96480038"/>
                  </p:ext>
                </p:extLst>
              </p:nvPr>
            </p:nvGraphicFramePr>
            <p:xfrm>
              <a:off x="722376" y="1499939"/>
              <a:ext cx="10680192" cy="847471"/>
            </p:xfrm>
            <a:graphic>
              <a:graphicData uri="http://schemas.openxmlformats.org/drawingml/2006/table">
                <a:tbl>
                  <a:tblPr/>
                  <a:tblGrid>
                    <a:gridCol w="14721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978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9718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688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1323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pH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&gt;9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～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6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4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～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5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～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3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&lt;2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主要成分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NaClO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HCl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与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NaClO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(少量)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HCl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与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Cl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(少量)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HClO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与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Cl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Cl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7" name="QB_6_BD.124_2#801a7df69?colgroup=5,4,10,9,6,2&amp;vopoq=1&amp;pid=1f582688d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96480038"/>
                  </p:ext>
                </p:extLst>
              </p:nvPr>
            </p:nvGraphicFramePr>
            <p:xfrm>
              <a:off x="722376" y="1499939"/>
              <a:ext cx="10680192" cy="847471"/>
            </p:xfrm>
            <a:graphic>
              <a:graphicData uri="http://schemas.openxmlformats.org/drawingml/2006/table">
                <a:tbl>
                  <a:tblPr/>
                  <a:tblGrid>
                    <a:gridCol w="14721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978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9718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688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1323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2113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13" t="-1429" r="-625207" b="-1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3980" t="-1429" r="-671939" b="-1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9959" t="-1429" r="-169877" b="-1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28889" t="-1429" r="-104691" b="-1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36721" t="-1429" r="-39016" b="-1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99145" t="-1429" r="-1709" b="-12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主要成分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3980" t="-101429" r="-671939" b="-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9959" t="-101429" r="-169877" b="-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28889" t="-101429" r="-104691" b="-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36721" t="-101429" r="-39016" b="-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99145" t="-101429" r="-1709" b="-2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BD.124_3#801a7df69?vopoq=1&amp;pid=1f582688d&amp;color=0,0,0&amp;vtp=1&amp;bbb=1"/>
              <p:cNvSpPr/>
              <p:nvPr/>
            </p:nvSpPr>
            <p:spPr>
              <a:xfrm>
                <a:off x="722376" y="2477839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请你写出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pH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时产生氯气的化学方程式：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BD.124_3#801a7df69?vopoq=1&amp;pid=1f582688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77839"/>
                <a:ext cx="10753344" cy="385953"/>
              </a:xfrm>
              <a:prstGeom prst="rect">
                <a:avLst/>
              </a:prstGeom>
              <a:blipFill>
                <a:blip r:embed="rId5"/>
                <a:stretch>
                  <a:fillRect l="-1474" t="-4688" b="-39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N.125_1#801a7df69.blank?vopoq=1&amp;pid=1f582688d&amp;color=0,0,0&amp;vpa=47&amp;vtp=1&amp;bbb=1&amp;rh=26.38504"/>
              <p:cNvSpPr/>
              <p:nvPr/>
            </p:nvSpPr>
            <p:spPr>
              <a:xfrm>
                <a:off x="5598985" y="2477013"/>
                <a:ext cx="4416552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𝐍𝐚𝐂𝐥𝐎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𝟐𝐇𝐂𝐥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1" i="1" baseline="-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1" i="1" baseline="-8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1" baseline="-12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1" i="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𝐍𝐚𝐂𝐥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𝐂𝐥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6_AN.125_1#801a7df69.blank?vopoq=1&amp;pid=1f582688d&amp;color=0,0,0&amp;vpa=47&amp;vtp=1&amp;bbb=1&amp;rh=26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8985" y="2477013"/>
                <a:ext cx="4416552" cy="333566"/>
              </a:xfrm>
              <a:prstGeom prst="rect">
                <a:avLst/>
              </a:prstGeom>
              <a:blipFill>
                <a:blip r:embed="rId6"/>
                <a:stretch>
                  <a:fillRect l="-690" r="-690" b="-2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S.126_1#801a7df69?vopoq=1&amp;pid=1f582688d&amp;color=0,0,0&amp;vtp=1&amp;bbb=1&amp;hb=1"/>
              <p:cNvSpPr/>
              <p:nvPr/>
            </p:nvSpPr>
            <p:spPr>
              <a:xfrm>
                <a:off x="722376" y="2865189"/>
                <a:ext cx="10753344" cy="9455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由题表可知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pH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时产生氯气，则反应为次氯酸钠和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发生氧化还原反应生成氯气和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氯化钠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，化学方程式为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Cl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QB_6_AS.126_1#801a7df69?vopoq=1&amp;pid=1f582688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65189"/>
                <a:ext cx="10753344" cy="945579"/>
              </a:xfrm>
              <a:prstGeom prst="rect">
                <a:avLst/>
              </a:prstGeom>
              <a:blipFill>
                <a:blip r:embed="rId7"/>
                <a:stretch>
                  <a:fillRect l="-1587" b="-154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7&amp;si=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27_1#4ccd38f1d?sp=1&amp;vopoq=1&amp;pid=1f582688d&amp;color=0,0,0&amp;vtp=1&amp;bt=1&amp;bbb=1&amp;h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(9)同学猜测“84消毒液”可漂白米醋，进行了如下实验：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：米醋中有醋酸(弱酸，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COOH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⇌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COO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，酸性强于碳酸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，易挥发且具有刺激性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气味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B_6_BD.127_1#4ccd38f1d?sp=1&amp;vopoq=1&amp;pid=1f58268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>
                <a:blip r:embed="rId3"/>
                <a:stretch>
                  <a:fillRect l="-1474" r="-510" b="-114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8" name="QB_6_BD.127_2#4ccd38f1d?colgroup=4,19,16&amp;vopoq=1&amp;pid=1f582688d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881229"/>
              </p:ext>
            </p:extLst>
          </p:nvPr>
        </p:nvGraphicFramePr>
        <p:xfrm>
          <a:off x="722376" y="2423864"/>
          <a:ext cx="10716768" cy="2232914"/>
        </p:xfrm>
        <a:graphic>
          <a:graphicData uri="http://schemas.openxmlformats.org/drawingml/2006/table">
            <a:tbl>
              <a:tblPr/>
              <a:tblGrid>
                <a:gridCol w="13807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7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885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编号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实验一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实验二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0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操作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9900"/>
                        </a:lnSpc>
                      </a:pPr>
                      <a:r>
                        <a:rPr lang="en-US" altLang="zh-CN" sz="5600" b="0" i="0" kern="0" spc="-9990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9900"/>
                        </a:lnSpc>
                      </a:pPr>
                      <a:r>
                        <a:rPr lang="en-US" altLang="zh-CN" sz="5600" b="0" i="0" kern="0" spc="-9990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滴入米醋后立即褪色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闻到刺激性气味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溶液为浅棕色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无刺激性气味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" name="QB_6_BD.127_3#4ccd38f1d.table_image?tii=1&amp;vopoq=1&amp;pid=1f582688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4780" y="2973393"/>
            <a:ext cx="1344168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6_BD.127_4#4ccd38f1d.table_image?tii=2&amp;vopoq=1&amp;pid=1f582688d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18803" y="2973393"/>
            <a:ext cx="1152144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6_BD.127_5#4ccd38f1d?vopoq=1&amp;pid=1f582688d&amp;color=0,0,0&amp;vtp=1&amp;bbb=1&amp;hb=1"/>
          <p:cNvSpPr/>
          <p:nvPr/>
        </p:nvSpPr>
        <p:spPr>
          <a:xfrm>
            <a:off x="722376" y="478606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用化学方程式解释实验一的现象的原因：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6_AN.128_1#4ccd38f1d.blank?vopoq=1&amp;pid=1f582688d&amp;color=0,0,0&amp;vpa=48&amp;vtp=1&amp;bbb=1&amp;hb=1"/>
              <p:cNvSpPr/>
              <p:nvPr/>
            </p:nvSpPr>
            <p:spPr>
              <a:xfrm>
                <a:off x="722377" y="4747964"/>
                <a:ext cx="10749631" cy="80981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267"/>
                  </a:lnSpc>
                </a:pPr>
                <a:r>
                  <a:rPr lang="en-US" altLang="zh-CN" sz="2000" b="1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                            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𝐍𝐚𝐂𝐥𝐎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𝐂𝐎𝐎𝐇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1" i="1" baseline="-20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1" i="1" baseline="-8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1" baseline="-1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𝐂𝐎𝐎𝐍𝐚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𝐇𝐂𝐥𝐎</m:t>
                    </m:r>
                  </m:oMath>
                </a14:m>
                <a:r>
                  <a:rPr lang="en-US" altLang="zh-CN" sz="2000" b="1" i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𝐍𝐚𝐂𝐥𝐎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𝐍𝐚𝐂𝐥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𝐂𝐇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𝟑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𝐂𝐎𝐎𝐇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1" i="1" baseline="-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1" i="1" baseline="-8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1" baseline="-12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1" i="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𝐂𝐇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𝟑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𝐂𝐎𝐎𝐍𝐚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𝐂𝐥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QB_6_AN.128_1#4ccd38f1d.blank?vopoq=1&amp;pid=1f582688d&amp;color=0,0,0&amp;vpa=48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4747964"/>
                <a:ext cx="10749631" cy="809816"/>
              </a:xfrm>
              <a:prstGeom prst="rect">
                <a:avLst/>
              </a:prstGeom>
              <a:blipFill>
                <a:blip r:embed="rId6"/>
                <a:stretch>
                  <a:fillRect l="-908" t="-752" b="-90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8&amp;si=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AS.129_1#4ccd38f1d?vopoq=1&amp;pid=1f582688d&amp;color=0,0,0&amp;vtp=1&amp;bt=1&amp;bbb=1&amp;hb=1"/>
              <p:cNvSpPr/>
              <p:nvPr/>
            </p:nvSpPr>
            <p:spPr>
              <a:xfrm>
                <a:off x="722376" y="972000"/>
                <a:ext cx="10753344" cy="32061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探究“84消毒液”能否漂白米醋，因“84消毒液”中含有大量的水分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，醋酸易挥发且具有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刺激性气味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，所以设计实验一和二对比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，排除米醋因被稀释而颜色褪去的可能性和醋酸挥发产生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刺激性气味气体的可能性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。实验一中，向5滴管“84消毒液”中滴加2滴米醋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，次氯酸钠和醋酸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反应生成醋酸钠和有漂白性的次氯酸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，使得米醋褪色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，反应为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COOH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COONa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，在醋酸存在条件下，次氯酸钠、氯化钠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、醋酸发生氧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化还原反应生成氯气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、醋酸钠、水，产生刺激性气味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，化学方程式为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COOH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COONa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Cl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B_6_AS.129_1#4ccd38f1d?vopoq=1&amp;pid=1f58268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06179"/>
              </a:xfrm>
              <a:prstGeom prst="rect">
                <a:avLst/>
              </a:prstGeom>
              <a:blipFill>
                <a:blip r:embed="rId3"/>
                <a:stretch>
                  <a:fillRect l="-1587" r="-1304" b="-45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9&amp;si=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6_1#882e60b57?vopoq=1&amp;pid=01b76487a&amp;color=0,0,0&amp;vtp=1&amp;bt=1&amp;bbb=1&amp;hb=1"/>
              <p:cNvSpPr/>
              <p:nvPr/>
            </p:nvSpPr>
            <p:spPr>
              <a:xfrm>
                <a:off x="722376" y="972000"/>
                <a:ext cx="10753344" cy="1879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摩尔质量的单位为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15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的摩尔质量为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282 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15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摩尔质量为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282 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6.02×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15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分子的质量为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282 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，所以1个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15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子的质量约为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282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6.02×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23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，B正确；根据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元素守恒可知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15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完全燃烧生成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错误；含有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6.02×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个(即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)碳原子的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15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的物质的量为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6_1#882e60b57?vopoq=1&amp;pid=01b764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79600"/>
              </a:xfrm>
              <a:prstGeom prst="rect">
                <a:avLst/>
              </a:prstGeom>
              <a:blipFill>
                <a:blip r:embed="rId3"/>
                <a:stretch>
                  <a:fillRect l="-1587" r="-1984" b="-45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9971489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3829</Words>
  <Application>Microsoft Office PowerPoint</Application>
  <PresentationFormat>宽屏</PresentationFormat>
  <Paragraphs>421</Paragraphs>
  <Slides>76</Slides>
  <Notes>59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76</vt:i4>
      </vt:variant>
    </vt:vector>
  </HeadingPairs>
  <TitlesOfParts>
    <vt:vector size="83" baseType="lpstr">
      <vt:lpstr>仿宋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2025-02-27T03:30:57Z</dcterms:created>
  <dcterms:modified xsi:type="dcterms:W3CDTF">2025-02-27T04:47:45Z</dcterms:modified>
  <cp:category/>
  <cp:contentStatus/>
</cp:coreProperties>
</file>