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5"/>
  </p:notesMasterIdLst>
  <p:sldIdLst>
    <p:sldId id="256" r:id="rId2"/>
    <p:sldId id="257" r:id="rId3"/>
    <p:sldId id="259" r:id="rId4"/>
    <p:sldId id="262" r:id="rId5"/>
    <p:sldId id="263" r:id="rId6"/>
    <p:sldId id="324" r:id="rId7"/>
    <p:sldId id="265" r:id="rId8"/>
    <p:sldId id="266"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331" r:id="rId32"/>
    <p:sldId id="290" r:id="rId33"/>
    <p:sldId id="291" r:id="rId34"/>
    <p:sldId id="292" r:id="rId35"/>
    <p:sldId id="332" r:id="rId36"/>
    <p:sldId id="293" r:id="rId37"/>
    <p:sldId id="294" r:id="rId38"/>
    <p:sldId id="333" r:id="rId39"/>
    <p:sldId id="295" r:id="rId40"/>
    <p:sldId id="296" r:id="rId41"/>
    <p:sldId id="334" r:id="rId42"/>
    <p:sldId id="297" r:id="rId43"/>
    <p:sldId id="298" r:id="rId44"/>
    <p:sldId id="299" r:id="rId45"/>
    <p:sldId id="335" r:id="rId46"/>
    <p:sldId id="300" r:id="rId47"/>
    <p:sldId id="301" r:id="rId48"/>
    <p:sldId id="302" r:id="rId49"/>
    <p:sldId id="336" r:id="rId50"/>
    <p:sldId id="303" r:id="rId51"/>
    <p:sldId id="304" r:id="rId52"/>
    <p:sldId id="305" r:id="rId53"/>
    <p:sldId id="306" r:id="rId54"/>
    <p:sldId id="337" r:id="rId55"/>
    <p:sldId id="307" r:id="rId56"/>
    <p:sldId id="308" r:id="rId57"/>
    <p:sldId id="309" r:id="rId58"/>
    <p:sldId id="310" r:id="rId59"/>
    <p:sldId id="311" r:id="rId60"/>
    <p:sldId id="338" r:id="rId61"/>
    <p:sldId id="312" r:id="rId62"/>
    <p:sldId id="313" r:id="rId63"/>
    <p:sldId id="339" r:id="rId64"/>
    <p:sldId id="314" r:id="rId65"/>
    <p:sldId id="315" r:id="rId66"/>
    <p:sldId id="340" r:id="rId67"/>
    <p:sldId id="316" r:id="rId68"/>
    <p:sldId id="318" r:id="rId69"/>
    <p:sldId id="319" r:id="rId70"/>
    <p:sldId id="320" r:id="rId71"/>
    <p:sldId id="321" r:id="rId72"/>
    <p:sldId id="322" r:id="rId73"/>
    <p:sldId id="323" r:id="rId7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18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015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0d2266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32ff4b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83e9487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氯气的性质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089f47e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次氯酸及其盐</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9296bb0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知识点3 氯气的实验室制法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fc25d7c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知识点5 氯离子的检验</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4992c69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难点 氯水的成分和性质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0cd5ebb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氯气的性质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2e#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d4168adb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氯水的成分与性质</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2#df=e738501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题型3 次氯酸盐的性质</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2#df=3779074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题型4 氯气的实验室制法</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0.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21.xml"/><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22.xml"/><Relationship Id="rId5" Type="http://schemas.openxmlformats.org/officeDocument/2006/relationships/image" Target="../media/image49.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70.png"/></Relationships>
</file>

<file path=ppt/slides/_rels/slide5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5.xml"/><Relationship Id="rId1" Type="http://schemas.openxmlformats.org/officeDocument/2006/relationships/slideLayout" Target="../slideLayouts/slideLayout12.xml"/><Relationship Id="rId5" Type="http://schemas.openxmlformats.org/officeDocument/2006/relationships/image" Target="../media/image73.png"/><Relationship Id="rId4" Type="http://schemas.openxmlformats.org/officeDocument/2006/relationships/image" Target="../media/image72.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notesSlide" Target="../notesSlides/notesSlide47.xml"/><Relationship Id="rId1" Type="http://schemas.openxmlformats.org/officeDocument/2006/relationships/slideLayout" Target="../slideLayouts/slideLayout1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80.png"/></Relationships>
</file>

<file path=ppt/slides/_rels/slide5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9.xml"/><Relationship Id="rId1" Type="http://schemas.openxmlformats.org/officeDocument/2006/relationships/slideLayout" Target="../slideLayouts/slideLayout12.xml"/><Relationship Id="rId5" Type="http://schemas.openxmlformats.org/officeDocument/2006/relationships/image" Target="../media/image83.png"/><Relationship Id="rId4" Type="http://schemas.openxmlformats.org/officeDocument/2006/relationships/image" Target="../media/image82.png"/></Relationships>
</file>

<file path=ppt/slides/_rels/slide5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0.xml"/><Relationship Id="rId1" Type="http://schemas.openxmlformats.org/officeDocument/2006/relationships/slideLayout" Target="../slideLayouts/slideLayout12.xml"/><Relationship Id="rId4" Type="http://schemas.openxmlformats.org/officeDocument/2006/relationships/image" Target="../media/image85.png"/></Relationships>
</file>

<file path=ppt/slides/_rels/slide5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2.xml"/><Relationship Id="rId1" Type="http://schemas.openxmlformats.org/officeDocument/2006/relationships/slideLayout" Target="../slideLayouts/slideLayout13.xml"/><Relationship Id="rId4" Type="http://schemas.openxmlformats.org/officeDocument/2006/relationships/image" Target="../media/image88.png"/></Relationships>
</file>

<file path=ppt/slides/_rels/slide6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4.xml"/><Relationship Id="rId1" Type="http://schemas.openxmlformats.org/officeDocument/2006/relationships/slideLayout" Target="../slideLayouts/slideLayout13.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6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5.xml"/><Relationship Id="rId1" Type="http://schemas.openxmlformats.org/officeDocument/2006/relationships/slideLayout" Target="../slideLayouts/slideLayout13.xml"/><Relationship Id="rId4" Type="http://schemas.openxmlformats.org/officeDocument/2006/relationships/image" Target="../media/image9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6.xml"/><Relationship Id="rId1" Type="http://schemas.openxmlformats.org/officeDocument/2006/relationships/slideLayout" Target="../slideLayouts/slideLayout13.xml"/><Relationship Id="rId5" Type="http://schemas.openxmlformats.org/officeDocument/2006/relationships/image" Target="../media/image98.png"/><Relationship Id="rId4" Type="http://schemas.openxmlformats.org/officeDocument/2006/relationships/image" Target="../media/image97.png"/></Relationships>
</file>

<file path=ppt/slides/_rels/slide6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7.xml"/><Relationship Id="rId1" Type="http://schemas.openxmlformats.org/officeDocument/2006/relationships/slideLayout" Target="../slideLayouts/slideLayout13.xml"/><Relationship Id="rId4" Type="http://schemas.openxmlformats.org/officeDocument/2006/relationships/image" Target="../media/image100.png"/></Relationships>
</file>

<file path=ppt/slides/_rels/slide6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8.xml"/><Relationship Id="rId1" Type="http://schemas.openxmlformats.org/officeDocument/2006/relationships/slideLayout" Target="../slideLayouts/slideLayout13.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19.png"/><Relationship Id="rId4" Type="http://schemas.openxmlformats.org/officeDocument/2006/relationships/image" Target="../media/image18.png"/></Relationships>
</file>

<file path=ppt/slides/_rels/slide7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9.xml"/><Relationship Id="rId1" Type="http://schemas.openxmlformats.org/officeDocument/2006/relationships/slideLayout" Target="../slideLayouts/slideLayout13.xml"/><Relationship Id="rId5" Type="http://schemas.openxmlformats.org/officeDocument/2006/relationships/image" Target="../media/image107.png"/><Relationship Id="rId4" Type="http://schemas.openxmlformats.org/officeDocument/2006/relationships/image" Target="../media/image106.png"/></Relationships>
</file>

<file path=ppt/slides/_rels/slide7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60.xml"/><Relationship Id="rId1" Type="http://schemas.openxmlformats.org/officeDocument/2006/relationships/slideLayout" Target="../slideLayouts/slideLayout13.xml"/><Relationship Id="rId4" Type="http://schemas.openxmlformats.org/officeDocument/2006/relationships/image" Target="../media/image109.png"/></Relationships>
</file>

<file path=ppt/slides/_rels/slide7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61.xml"/><Relationship Id="rId1" Type="http://schemas.openxmlformats.org/officeDocument/2006/relationships/slideLayout" Target="../slideLayouts/slideLayout13.xml"/><Relationship Id="rId5" Type="http://schemas.openxmlformats.org/officeDocument/2006/relationships/image" Target="../media/image112.png"/><Relationship Id="rId4" Type="http://schemas.openxmlformats.org/officeDocument/2006/relationships/image" Target="../media/image111.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P_6#0ce93892f?sp=1&amp;pid=089f47e6c&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2.次氯酸盐</a:t>
            </a:r>
            <a:endParaRPr lang="en-US" altLang="zh-CN" sz="2000" dirty="0"/>
          </a:p>
        </p:txBody>
      </p:sp>
      <mc:AlternateContent xmlns:mc="http://schemas.openxmlformats.org/markup-compatibility/2006" xmlns:a14="http://schemas.microsoft.com/office/drawing/2010/main">
        <mc:Choice Requires="a14">
          <p:graphicFrame>
            <p:nvGraphicFramePr>
              <p:cNvPr id="15" name="P_6_BD#0ce93892f?colgroup=4,14,21&amp;pid=089f47e6c&amp;color=0,0,0&amp;vtp=1&amp;bbb=1"/>
              <p:cNvGraphicFramePr>
                <a:graphicFrameLocks noGrp="1"/>
              </p:cNvGraphicFramePr>
              <p:nvPr>
                <p:extLst>
                  <p:ext uri="{D42A27DB-BD31-4B8C-83A1-F6EECF244321}">
                    <p14:modId xmlns:p14="http://schemas.microsoft.com/office/powerpoint/2010/main" val="3203277628"/>
                  </p:ext>
                </p:extLst>
              </p:nvPr>
            </p:nvGraphicFramePr>
            <p:xfrm>
              <a:off x="722376" y="1499939"/>
              <a:ext cx="10716768" cy="2996819"/>
            </p:xfrm>
            <a:graphic>
              <a:graphicData uri="http://schemas.openxmlformats.org/drawingml/2006/table">
                <a:tbl>
                  <a:tblPr/>
                  <a:tblGrid>
                    <a:gridCol w="1325880">
                      <a:extLst>
                        <a:ext uri="{9D8B030D-6E8A-4147-A177-3AD203B41FA5}">
                          <a16:colId xmlns:a16="http://schemas.microsoft.com/office/drawing/2014/main" val="20000"/>
                        </a:ext>
                      </a:extLst>
                    </a:gridCol>
                    <a:gridCol w="3803904">
                      <a:extLst>
                        <a:ext uri="{9D8B030D-6E8A-4147-A177-3AD203B41FA5}">
                          <a16:colId xmlns:a16="http://schemas.microsoft.com/office/drawing/2014/main" val="20001"/>
                        </a:ext>
                      </a:extLst>
                    </a:gridCol>
                    <a:gridCol w="55869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制备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漂白液的有效成分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漂粉精的有效成分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7553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作用原理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次氯酸盐与空气中的水和</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生成具有漂白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消毒作用的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p>
                          <a:pPr algn="l" latinLnBrk="1" hangingPunct="0">
                            <a:lnSpc>
                              <a:spcPts val="3300"/>
                            </a:lnSpc>
                          </a:pP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ClO</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12000">
                                                <a:solidFill>
                                                  <a:srgbClr val="000000"/>
                                                </a:solidFill>
                                                <a:latin typeface="Cambria Math" panose="02040503050406030204" pitchFamily="18" charset="0"/>
                                              </a:rPr>
                                              <m:t>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Sup>
                                <m:sSub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3"/>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失效原理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生成的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不稳定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见光易分解为</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保存条件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密封且置于避光干燥处保存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5"/>
                      </a:ext>
                    </a:extLst>
                  </a:tr>
                </a:tbl>
              </a:graphicData>
            </a:graphic>
          </p:graphicFrame>
        </mc:Choice>
        <mc:Fallback xmlns="">
          <p:graphicFrame>
            <p:nvGraphicFramePr>
              <p:cNvPr id="15" name="P_6_BD#0ce93892f?colgroup=4,14,21&amp;pid=089f47e6c&amp;color=0,0,0&amp;vtp=1&amp;bbb=1"/>
              <p:cNvGraphicFramePr>
                <a:graphicFrameLocks noGrp="1"/>
              </p:cNvGraphicFramePr>
              <p:nvPr>
                <p:extLst>
                  <p:ext uri="{D42A27DB-BD31-4B8C-83A1-F6EECF244321}">
                    <p14:modId xmlns:p14="http://schemas.microsoft.com/office/powerpoint/2010/main" val="3203277628"/>
                  </p:ext>
                </p:extLst>
              </p:nvPr>
            </p:nvGraphicFramePr>
            <p:xfrm>
              <a:off x="722376" y="1499939"/>
              <a:ext cx="10716768" cy="2996819"/>
            </p:xfrm>
            <a:graphic>
              <a:graphicData uri="http://schemas.openxmlformats.org/drawingml/2006/table">
                <a:tbl>
                  <a:tblPr/>
                  <a:tblGrid>
                    <a:gridCol w="1325880">
                      <a:extLst>
                        <a:ext uri="{9D8B030D-6E8A-4147-A177-3AD203B41FA5}">
                          <a16:colId xmlns:a16="http://schemas.microsoft.com/office/drawing/2014/main" val="20000"/>
                        </a:ext>
                      </a:extLst>
                    </a:gridCol>
                    <a:gridCol w="3803904">
                      <a:extLst>
                        <a:ext uri="{9D8B030D-6E8A-4147-A177-3AD203B41FA5}">
                          <a16:colId xmlns:a16="http://schemas.microsoft.com/office/drawing/2014/main" val="20001"/>
                        </a:ext>
                      </a:extLst>
                    </a:gridCol>
                    <a:gridCol w="55869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5096" t="-1449" r="-147276" b="-63913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91930" t="-1449" r="-218" b="-639130"/>
                          </a:stretch>
                        </a:blipFill>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制备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5096" t="-100000" r="-147276" b="-53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91930" t="-100000" r="-218" b="-530000"/>
                          </a:stretch>
                        </a:blipFill>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漂白液的有效成分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漂白粉</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漂粉精的有效成分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7553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作用原理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12" t="-145833" r="-130" b="-109028"/>
                          </a:stretch>
                        </a:blipFill>
                      </a:tcPr>
                    </a:tc>
                    <a:tc hMerge="1">
                      <a:txBody>
                        <a:bodyPr/>
                        <a:lstStyle/>
                        <a:p>
                          <a:endParaRPr lang="zh-CN"/>
                        </a:p>
                      </a:txBody>
                      <a:tcPr/>
                    </a:tc>
                    <a:extLst>
                      <a:ext uri="{0D108BD9-81ED-4DB2-BD59-A6C34878D82A}">
                        <a16:rowId xmlns:a16="http://schemas.microsoft.com/office/drawing/2014/main" val="10003"/>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失效原理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12" t="-513043" r="-130" b="-127536"/>
                          </a:stretch>
                        </a:blipFill>
                      </a:tcPr>
                    </a:tc>
                    <a:tc hMerge="1">
                      <a:txBody>
                        <a:bodyPr/>
                        <a:lstStyle/>
                        <a:p>
                          <a:endParaRPr lang="zh-CN"/>
                        </a:p>
                      </a:txBody>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保存条件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密封且置于避光干燥处保存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5"/>
                      </a:ext>
                    </a:extLst>
                  </a:tr>
                </a:tbl>
              </a:graphicData>
            </a:graphic>
          </p:graphicFrame>
        </mc:Fallback>
      </mc:AlternateContent>
      <mc:AlternateContent xmlns:mc="http://schemas.openxmlformats.org/markup-compatibility/2006" xmlns:a14="http://schemas.microsoft.com/office/drawing/2010/main">
        <mc:Choice Requires="a14">
          <p:sp>
            <p:nvSpPr>
              <p:cNvPr id="4" name="P_6#0ce93892f?pid=089f47e6c&amp;color=0,0,0&amp;vtp=1&amp;bbb=1&amp;hb=1"/>
              <p:cNvSpPr/>
              <p:nvPr/>
            </p:nvSpPr>
            <p:spPr>
              <a:xfrm>
                <a:off x="722376" y="4624139"/>
                <a:ext cx="10753344" cy="1365441"/>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84</a:t>
                </a:r>
                <a:r>
                  <a:rPr lang="en-US" altLang="zh-CN" sz="2000" b="0" i="0" dirty="0">
                    <a:solidFill>
                      <a:srgbClr val="000000"/>
                    </a:solidFill>
                    <a:latin typeface="微软雅黑" pitchFamily="34" charset="0"/>
                    <a:ea typeface="微软雅黑" pitchFamily="34" charset="-122"/>
                    <a:cs typeface="微软雅黑" pitchFamily="34" charset="-120"/>
                  </a:rPr>
                  <a:t>消毒液和洁厕灵(主要成分是</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)不能混用</a:t>
                </a:r>
                <a:r>
                  <a:rPr lang="en-US" altLang="zh-CN" sz="2000" b="0" i="0">
                    <a:solidFill>
                      <a:srgbClr val="000000"/>
                    </a:solidFill>
                    <a:latin typeface="微软雅黑" pitchFamily="34" charset="0"/>
                    <a:ea typeface="微软雅黑" pitchFamily="34" charset="-122"/>
                    <a:cs typeface="微软雅黑" pitchFamily="34" charset="-120"/>
                  </a:rPr>
                  <a:t>，容易产生有毒的</a:t>
                </a:r>
              </a:p>
              <a:p>
                <a:pPr latinLnBrk="1">
                  <a:lnSpc>
                    <a:spcPts val="38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4" name="P_6#0ce93892f?pid=089f47e6c&amp;color=0,0,0&amp;vtp=1&amp;bbb=1&amp;hb=1"/>
              <p:cNvSpPr>
                <a:spLocks noRot="1" noChangeAspect="1" noMove="1" noResize="1" noEditPoints="1" noAdjustHandles="1" noChangeArrowheads="1" noChangeShapeType="1" noTextEdit="1"/>
              </p:cNvSpPr>
              <p:nvPr/>
            </p:nvSpPr>
            <p:spPr>
              <a:xfrm>
                <a:off x="722376" y="4624139"/>
                <a:ext cx="10753344" cy="1365441"/>
              </a:xfrm>
              <a:prstGeom prst="rect">
                <a:avLst/>
              </a:prstGeom>
              <a:blipFill>
                <a:blip r:embed="rId4"/>
                <a:stretch>
                  <a:fillRect l="-1474" b="-9821"/>
                </a:stretch>
              </a:blipFill>
              <a:ln/>
            </p:spPr>
            <p:txBody>
              <a:bodyPr/>
              <a:lstStyle/>
              <a:p>
                <a:r>
                  <a:rPr lang="zh-CN" altLang="en-US">
                    <a:noFill/>
                  </a:rPr>
                  <a:t> </a:t>
                </a:r>
              </a:p>
            </p:txBody>
          </p:sp>
        </mc:Fallback>
      </mc:AlternateContent>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graphicFrame>
        <p:nvGraphicFramePr>
          <p:cNvPr id="16" name="P_6_BD#54abd03bd?colgroup=2,38&amp;pid=9296bb000&amp;color=0,0,0&amp;vtp=1&amp;bt=1&amp;bbb=1&amp;hb=1"/>
          <p:cNvGraphicFramePr>
            <a:graphicFrameLocks noGrp="1"/>
          </p:cNvGraphicFramePr>
          <p:nvPr>
            <p:extLst>
              <p:ext uri="{D42A27DB-BD31-4B8C-83A1-F6EECF244321}">
                <p14:modId xmlns:p14="http://schemas.microsoft.com/office/powerpoint/2010/main" val="2739147364"/>
              </p:ext>
            </p:extLst>
          </p:nvPr>
        </p:nvGraphicFramePr>
        <p:xfrm>
          <a:off x="722376" y="972000"/>
          <a:ext cx="10725912" cy="3474212"/>
        </p:xfrm>
        <a:graphic>
          <a:graphicData uri="http://schemas.openxmlformats.org/drawingml/2006/table">
            <a:tbl>
              <a:tblPr/>
              <a:tblGrid>
                <a:gridCol w="694944">
                  <a:extLst>
                    <a:ext uri="{9D8B030D-6E8A-4147-A177-3AD203B41FA5}">
                      <a16:colId xmlns:a16="http://schemas.microsoft.com/office/drawing/2014/main" val="20000"/>
                    </a:ext>
                  </a:extLst>
                </a:gridCol>
                <a:gridCol w="10030968">
                  <a:extLst>
                    <a:ext uri="{9D8B030D-6E8A-4147-A177-3AD203B41FA5}">
                      <a16:colId xmlns:a16="http://schemas.microsoft.com/office/drawing/2014/main" val="20001"/>
                    </a:ext>
                  </a:extLst>
                </a:gridCol>
              </a:tblGrid>
              <a:tr h="347421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实验</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装置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700"/>
                        </a:lnSpc>
                      </a:pPr>
                      <a:r>
                        <a:rPr lang="en-US" altLang="zh-CN" sz="160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pic>
        <p:nvPicPr>
          <p:cNvPr id="3" name="P_6_BD#54abd03bd.table_image?tii=3&amp;pid=9296bb00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80560" y="1090618"/>
            <a:ext cx="3904488" cy="32369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7" name="P_6_BD#54abd03bd?colgroup=2,38&amp;pid=9296bb000&amp;color=0,0,0&amp;mp=1&amp;vtp=1&amp;bt=1&amp;bbb=1&amp;hb=1"/>
              <p:cNvGraphicFramePr>
                <a:graphicFrameLocks noGrp="1"/>
              </p:cNvGraphicFramePr>
              <p:nvPr>
                <p:extLst>
                  <p:ext uri="{D42A27DB-BD31-4B8C-83A1-F6EECF244321}">
                    <p14:modId xmlns:p14="http://schemas.microsoft.com/office/powerpoint/2010/main" val="3241190624"/>
                  </p:ext>
                </p:extLst>
              </p:nvPr>
            </p:nvGraphicFramePr>
            <p:xfrm>
              <a:off x="722376" y="1494478"/>
              <a:ext cx="10725912" cy="2435352"/>
            </p:xfrm>
            <a:graphic>
              <a:graphicData uri="http://schemas.openxmlformats.org/drawingml/2006/table">
                <a:tbl>
                  <a:tblPr/>
                  <a:tblGrid>
                    <a:gridCol w="694944">
                      <a:extLst>
                        <a:ext uri="{9D8B030D-6E8A-4147-A177-3AD203B41FA5}">
                          <a16:colId xmlns:a16="http://schemas.microsoft.com/office/drawing/2014/main" val="20000"/>
                        </a:ext>
                      </a:extLst>
                    </a:gridCol>
                    <a:gridCol w="10030968">
                      <a:extLst>
                        <a:ext uri="{9D8B030D-6E8A-4147-A177-3AD203B41FA5}">
                          <a16:colId xmlns:a16="http://schemas.microsoft.com/office/drawing/2014/main" val="20001"/>
                        </a:ext>
                      </a:extLst>
                    </a:gridCol>
                  </a:tblGrid>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反应</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5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浓</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MnCl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7980">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收集</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2200"/>
                            </a:lnSpc>
                          </a:pPr>
                          <a:r>
                            <a:rPr lang="en-US" altLang="zh-CN" sz="68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17" name="P_6_BD#54abd03bd?colgroup=2,38&amp;pid=9296bb000&amp;color=0,0,0&amp;mp=1&amp;vtp=1&amp;bt=1&amp;bbb=1&amp;hb=1"/>
              <p:cNvGraphicFramePr>
                <a:graphicFrameLocks noGrp="1"/>
              </p:cNvGraphicFramePr>
              <p:nvPr>
                <p:extLst>
                  <p:ext uri="{D42A27DB-BD31-4B8C-83A1-F6EECF244321}">
                    <p14:modId xmlns:p14="http://schemas.microsoft.com/office/powerpoint/2010/main" val="3241190624"/>
                  </p:ext>
                </p:extLst>
              </p:nvPr>
            </p:nvGraphicFramePr>
            <p:xfrm>
              <a:off x="722376" y="1494478"/>
              <a:ext cx="10725912" cy="2435352"/>
            </p:xfrm>
            <a:graphic>
              <a:graphicData uri="http://schemas.openxmlformats.org/drawingml/2006/table">
                <a:tbl>
                  <a:tblPr/>
                  <a:tblGrid>
                    <a:gridCol w="694944">
                      <a:extLst>
                        <a:ext uri="{9D8B030D-6E8A-4147-A177-3AD203B41FA5}">
                          <a16:colId xmlns:a16="http://schemas.microsoft.com/office/drawing/2014/main" val="20000"/>
                        </a:ext>
                      </a:extLst>
                    </a:gridCol>
                    <a:gridCol w="10030968">
                      <a:extLst>
                        <a:ext uri="{9D8B030D-6E8A-4147-A177-3AD203B41FA5}">
                          <a16:colId xmlns:a16="http://schemas.microsoft.com/office/drawing/2014/main" val="20001"/>
                        </a:ext>
                      </a:extLst>
                    </a:gridCol>
                  </a:tblGrid>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反应</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987" t="-746" r="-122" b="-247761"/>
                          </a:stretch>
                        </a:blipFill>
                      </a:tcPr>
                    </a:tc>
                    <a:extLst>
                      <a:ext uri="{0D108BD9-81ED-4DB2-BD59-A6C34878D82A}">
                        <a16:rowId xmlns:a16="http://schemas.microsoft.com/office/drawing/2014/main" val="10000"/>
                      </a:ext>
                    </a:extLst>
                  </a:tr>
                  <a:tr h="1617980">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收集</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2200"/>
                            </a:lnSpc>
                          </a:pPr>
                          <a:r>
                            <a:rPr lang="en-US" altLang="zh-CN" sz="68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pic>
        <p:nvPicPr>
          <p:cNvPr id="3" name="P_6_BD#54abd03bd.table_image?tii=4&amp;pid=9296bb000&amp;color=0,0,0&amp;mp=1&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760720" y="2430468"/>
            <a:ext cx="1344168"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2" name="P_6_BD#54abd03bd?colgroup=2,38&amp;pid=9296bb000&amp;color=0,0,0&amp;mp=1&amp;vtp=1&amp;bt=1&amp;bbb=1">
            <a:extLst>
              <a:ext uri="{FF2B5EF4-FFF2-40B4-BE49-F238E27FC236}">
                <a16:creationId xmlns:a16="http://schemas.microsoft.com/office/drawing/2014/main" id="{9A08CADD-0221-3907-06C1-20ED8DC2DCCC}"/>
              </a:ext>
            </a:extLst>
          </p:cNvPr>
          <p:cNvSpPr txBox="1"/>
          <p:nvPr/>
        </p:nvSpPr>
        <p:spPr>
          <a:xfrm>
            <a:off x="10935327" y="972000"/>
            <a:ext cx="512961" cy="397673"/>
          </a:xfrm>
          <a:prstGeom prst="rect">
            <a:avLst/>
          </a:prstGeom>
          <a:noFill/>
        </p:spPr>
        <p:txBody>
          <a:bodyPr vert="horz" wrap="none" lIns="0" tIns="0" rIns="0" bIns="0" rtlCol="0">
            <a:spAutoFit/>
          </a:bodyPr>
          <a:lstStyle/>
          <a:p>
            <a:pPr algn="r">
              <a:lnSpc>
                <a:spcPts val="34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8" name="P_6_BD#54abd03bd?colgroup=2,38&amp;pid=9296bb000&amp;color=0,0,0&amp;vtp=1&amp;bt=1&amp;bbb=1&amp;hb=1"/>
              <p:cNvGraphicFramePr>
                <a:graphicFrameLocks noGrp="1"/>
              </p:cNvGraphicFramePr>
              <p:nvPr>
                <p:extLst>
                  <p:ext uri="{D42A27DB-BD31-4B8C-83A1-F6EECF244321}">
                    <p14:modId xmlns:p14="http://schemas.microsoft.com/office/powerpoint/2010/main" val="2652165942"/>
                  </p:ext>
                </p:extLst>
              </p:nvPr>
            </p:nvGraphicFramePr>
            <p:xfrm>
              <a:off x="722376" y="1494478"/>
              <a:ext cx="10725912" cy="3280410"/>
            </p:xfrm>
            <a:graphic>
              <a:graphicData uri="http://schemas.openxmlformats.org/drawingml/2006/table">
                <a:tbl>
                  <a:tblPr/>
                  <a:tblGrid>
                    <a:gridCol w="694944">
                      <a:extLst>
                        <a:ext uri="{9D8B030D-6E8A-4147-A177-3AD203B41FA5}">
                          <a16:colId xmlns:a16="http://schemas.microsoft.com/office/drawing/2014/main" val="20000"/>
                        </a:ext>
                      </a:extLst>
                    </a:gridCol>
                    <a:gridCol w="10030968">
                      <a:extLst>
                        <a:ext uri="{9D8B030D-6E8A-4147-A177-3AD203B41FA5}">
                          <a16:colId xmlns:a16="http://schemas.microsoft.com/office/drawing/2014/main" val="20001"/>
                        </a:ext>
                      </a:extLst>
                    </a:gridCol>
                  </a:tblGrid>
                  <a:tr h="1627759">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验满</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①用湿润的淀粉</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KI</m:t>
                              </m:r>
                            </m:oMath>
                          </a14:m>
                          <a:r>
                            <a:rPr lang="en-US" altLang="zh-CN" sz="2000" b="0" i="0" dirty="0">
                              <a:solidFill>
                                <a:srgbClr val="000000"/>
                              </a:solidFill>
                              <a:latin typeface="微软雅黑" pitchFamily="34" charset="0"/>
                              <a:ea typeface="微软雅黑" pitchFamily="34" charset="-122"/>
                              <a:cs typeface="微软雅黑" pitchFamily="34" charset="-120"/>
                            </a:rPr>
                            <a:t>试纸检验：将一小块湿润的淀粉</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KI</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试纸靠近集气瓶口</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若试纸变蓝</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色</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KI</m:t>
                              </m:r>
                            </m:oMath>
                          </a14:m>
                          <a:r>
                            <a:rPr lang="en-US" altLang="zh-CN" sz="2000" b="0" i="0" dirty="0">
                              <a:solidFill>
                                <a:srgbClr val="000000"/>
                              </a:solidFill>
                              <a:latin typeface="微软雅黑" pitchFamily="34" charset="0"/>
                              <a:ea typeface="微软雅黑" pitchFamily="34" charset="-122"/>
                              <a:cs typeface="微软雅黑" pitchFamily="34" charset="-120"/>
                            </a:rPr>
                            <a:t>被氧化为</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淀粉遇</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变蓝</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则说明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已收集满</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用湿润的蓝色石蕊试纸检验：将一小块湿润的蓝色石蕊试纸靠近集气瓶口</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若试纸先</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变红色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后红色褪去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则说明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已收集满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35279">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除杂</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①制备过程中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浓盐酸不断挥发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导致所得气体中混有</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可用饱和食盐水进行除杂</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制备体系含溶液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所得气体中混有水蒸气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可选用浓硫酸作干燥剂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尾气</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吸收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多余的氯气不能排放到空气中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以免造成环境污染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需用强碱液吸收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18" name="P_6_BD#54abd03bd?colgroup=2,38&amp;pid=9296bb000&amp;color=0,0,0&amp;vtp=1&amp;bt=1&amp;bbb=1&amp;hb=1"/>
              <p:cNvGraphicFramePr>
                <a:graphicFrameLocks noGrp="1"/>
              </p:cNvGraphicFramePr>
              <p:nvPr>
                <p:extLst>
                  <p:ext uri="{D42A27DB-BD31-4B8C-83A1-F6EECF244321}">
                    <p14:modId xmlns:p14="http://schemas.microsoft.com/office/powerpoint/2010/main" val="2652165942"/>
                  </p:ext>
                </p:extLst>
              </p:nvPr>
            </p:nvGraphicFramePr>
            <p:xfrm>
              <a:off x="722376" y="1494478"/>
              <a:ext cx="10725912" cy="3280410"/>
            </p:xfrm>
            <a:graphic>
              <a:graphicData uri="http://schemas.openxmlformats.org/drawingml/2006/table">
                <a:tbl>
                  <a:tblPr/>
                  <a:tblGrid>
                    <a:gridCol w="694944">
                      <a:extLst>
                        <a:ext uri="{9D8B030D-6E8A-4147-A177-3AD203B41FA5}">
                          <a16:colId xmlns:a16="http://schemas.microsoft.com/office/drawing/2014/main" val="20000"/>
                        </a:ext>
                      </a:extLst>
                    </a:gridCol>
                    <a:gridCol w="10030968">
                      <a:extLst>
                        <a:ext uri="{9D8B030D-6E8A-4147-A177-3AD203B41FA5}">
                          <a16:colId xmlns:a16="http://schemas.microsoft.com/office/drawing/2014/main" val="20001"/>
                        </a:ext>
                      </a:extLst>
                    </a:gridCol>
                  </a:tblGrid>
                  <a:tr h="1627759">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验满</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987" t="-375" r="-122" b="-109363"/>
                          </a:stretch>
                        </a:blipFill>
                      </a:tcPr>
                    </a:tc>
                    <a:extLst>
                      <a:ext uri="{0D108BD9-81ED-4DB2-BD59-A6C34878D82A}">
                        <a16:rowId xmlns:a16="http://schemas.microsoft.com/office/drawing/2014/main" val="10000"/>
                      </a:ext>
                    </a:extLst>
                  </a:tr>
                  <a:tr h="835279">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除杂</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987" t="-194203" r="-122" b="-111594"/>
                          </a:stretch>
                        </a:blipFill>
                      </a:tcPr>
                    </a:tc>
                    <a:extLst>
                      <a:ext uri="{0D108BD9-81ED-4DB2-BD59-A6C34878D82A}">
                        <a16:rowId xmlns:a16="http://schemas.microsoft.com/office/drawing/2014/main" val="10001"/>
                      </a:ext>
                    </a:extLst>
                  </a:tr>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尾气</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吸收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987" t="-302985" r="-122" b="-14925"/>
                          </a:stretch>
                        </a:blipFill>
                      </a:tcPr>
                    </a:tc>
                    <a:extLst>
                      <a:ext uri="{0D108BD9-81ED-4DB2-BD59-A6C34878D82A}">
                        <a16:rowId xmlns:a16="http://schemas.microsoft.com/office/drawing/2014/main" val="10002"/>
                      </a:ext>
                    </a:extLst>
                  </a:tr>
                </a:tbl>
              </a:graphicData>
            </a:graphic>
          </p:graphicFrame>
        </mc:Fallback>
      </mc:AlternateContent>
      <p:sp>
        <p:nvSpPr>
          <p:cNvPr id="2" name="P_6_BD#54abd03bd?colgroup=2,38&amp;pid=9296bb000&amp;color=0,0,0&amp;vtp=1&amp;bt=1&amp;bbb=1">
            <a:extLst>
              <a:ext uri="{FF2B5EF4-FFF2-40B4-BE49-F238E27FC236}">
                <a16:creationId xmlns:a16="http://schemas.microsoft.com/office/drawing/2014/main" id="{EB4E426F-62DB-F051-714F-3FCE9481ABB0}"/>
              </a:ext>
            </a:extLst>
          </p:cNvPr>
          <p:cNvSpPr txBox="1"/>
          <p:nvPr/>
        </p:nvSpPr>
        <p:spPr>
          <a:xfrm>
            <a:off x="10935327" y="972000"/>
            <a:ext cx="512961" cy="397673"/>
          </a:xfrm>
          <a:prstGeom prst="rect">
            <a:avLst/>
          </a:prstGeom>
          <a:noFill/>
        </p:spPr>
        <p:txBody>
          <a:bodyPr vert="horz" wrap="none" lIns="0" tIns="0" rIns="0" bIns="0" rtlCol="0">
            <a:spAutoFit/>
          </a:bodyPr>
          <a:lstStyle/>
          <a:p>
            <a:pPr algn="r">
              <a:lnSpc>
                <a:spcPts val="34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54abd03bd?pid=9296bb000&amp;color=0,0,0&amp;vtp=1&amp;bt=1&amp;bbb=1&amp;hb=1"/>
              <p:cNvSpPr/>
              <p:nvPr/>
            </p:nvSpPr>
            <p:spPr>
              <a:xfrm>
                <a:off x="722376" y="972000"/>
                <a:ext cx="10753344" cy="4168331"/>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物质的还原性与浓度有关，浓盐酸的还原性比稀盐酸强</a:t>
                </a:r>
                <a:r>
                  <a:rPr lang="en-US" altLang="zh-CN" sz="2000" b="0" i="0">
                    <a:solidFill>
                      <a:srgbClr val="000000"/>
                    </a:solidFill>
                    <a:latin typeface="微软雅黑" pitchFamily="34" charset="0"/>
                    <a:ea typeface="微软雅黑" pitchFamily="34" charset="-122"/>
                    <a:cs typeface="微软雅黑" pitchFamily="34" charset="-120"/>
                  </a:rPr>
                  <a:t>，加热条件下二氧化锰只能和浓盐酸反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dirty="0">
                    <a:solidFill>
                      <a:srgbClr val="000000"/>
                    </a:solidFill>
                    <a:latin typeface="微软雅黑" pitchFamily="34" charset="0"/>
                    <a:ea typeface="微软雅黑" pitchFamily="34" charset="-122"/>
                    <a:cs typeface="微软雅黑" pitchFamily="34" charset="-120"/>
                  </a:rPr>
                  <a:t>，不能跟稀盐酸反应，因此，随着反应的进行，浓盐酸被消耗，</a:t>
                </a:r>
                <a:r>
                  <a:rPr lang="en-US" altLang="zh-CN" sz="2000" b="0" i="0">
                    <a:solidFill>
                      <a:srgbClr val="000000"/>
                    </a:solidFill>
                    <a:latin typeface="微软雅黑" pitchFamily="34" charset="0"/>
                    <a:ea typeface="微软雅黑" pitchFamily="34" charset="-122"/>
                    <a:cs typeface="微软雅黑" pitchFamily="34" charset="-120"/>
                  </a:rPr>
                  <a:t>盐酸浓度降低至一定程度时，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反应停止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用</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溶液吸收</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时，导管要插到</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溶液的中下部，以使</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被完全吸收。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制得的氯气实际产量比理论产量要低，可能的原因：</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.浓盐酸易挥发；</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反应中浓盐酸变稀，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不能继续反应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氯气的工业制法：电解饱和食盐水。</a:t>
                </a:r>
                <a:endParaRPr lang="en-US" altLang="zh-CN" sz="2000" dirty="0"/>
              </a:p>
              <a:p>
                <a:pPr latinLnBrk="1">
                  <a:lnSpc>
                    <a:spcPts val="36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电解</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2000" dirty="0"/>
              </a:p>
            </p:txBody>
          </p:sp>
        </mc:Choice>
        <mc:Fallback xmlns="">
          <p:sp>
            <p:nvSpPr>
              <p:cNvPr id="2" name="P_6#54abd03bd?pid=9296bb000&amp;color=0,0,0&amp;vtp=1&amp;bt=1&amp;bbb=1&amp;hb=1"/>
              <p:cNvSpPr>
                <a:spLocks noRot="1" noChangeAspect="1" noMove="1" noResize="1" noEditPoints="1" noAdjustHandles="1" noChangeArrowheads="1" noChangeShapeType="1" noTextEdit="1"/>
              </p:cNvSpPr>
              <p:nvPr/>
            </p:nvSpPr>
            <p:spPr>
              <a:xfrm>
                <a:off x="722376" y="972000"/>
                <a:ext cx="10753344" cy="4168331"/>
              </a:xfrm>
              <a:prstGeom prst="rect">
                <a:avLst/>
              </a:prstGeom>
              <a:blipFill>
                <a:blip r:embed="rId3"/>
                <a:stretch>
                  <a:fillRect l="-1474" r="-794"/>
                </a:stretch>
              </a:blipFill>
              <a:ln/>
            </p:spPr>
            <p:txBody>
              <a:bodyPr/>
              <a:lstStyle/>
              <a:p>
                <a:r>
                  <a:rPr lang="zh-CN" altLang="en-US">
                    <a:noFill/>
                  </a:rPr>
                  <a:t> </a:t>
                </a:r>
              </a:p>
            </p:txBody>
          </p:sp>
        </mc:Fallback>
      </mc:AlternateContent>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365a34982?pid=fc25d7ce5&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利用</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，可进行氯离子的检验：取少量待测样放入试管中</a:t>
                </a:r>
                <a:r>
                  <a:rPr lang="en-US" altLang="zh-CN" sz="2000" b="0" i="0">
                    <a:solidFill>
                      <a:srgbClr val="000000"/>
                    </a:solidFill>
                    <a:latin typeface="微软雅黑" pitchFamily="34" charset="0"/>
                    <a:ea typeface="微软雅黑" pitchFamily="34" charset="-122"/>
                    <a:cs typeface="微软雅黑" pitchFamily="34" charset="-120"/>
                  </a:rPr>
                  <a:t>，滴加适量稀硝酸酸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化后</a:t>
                </a:r>
                <a:r>
                  <a:rPr lang="en-US" altLang="zh-CN" sz="2000" b="0" i="0" dirty="0">
                    <a:solidFill>
                      <a:srgbClr val="000000"/>
                    </a:solidFill>
                    <a:latin typeface="微软雅黑" pitchFamily="34" charset="0"/>
                    <a:ea typeface="微软雅黑" pitchFamily="34" charset="-122"/>
                    <a:cs typeface="微软雅黑" pitchFamily="34" charset="-120"/>
                  </a:rPr>
                  <a:t>，加入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溶液，若生成白色沉淀，则说明溶液中含有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639319"/>
                    </a:solidFill>
                    <a:effectLst/>
                    <a:uLnTx/>
                    <a:uFillTx/>
                    <a:latin typeface="微软雅黑" pitchFamily="34" charset="0"/>
                    <a:ea typeface="微软雅黑" pitchFamily="34" charset="-122"/>
                    <a:cs typeface="微软雅黑" pitchFamily="34" charset="-120"/>
                  </a:rPr>
                  <a:t>【注意】</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(1)加入稀硝酸的目的是排除</a:t>
                </a:r>
                <a14:m>
                  <m:oMath xmlns:m="http://schemas.openxmlformats.org/officeDocument/2006/math">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b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等的干扰。</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(2)不能使用稀盐酸酸化，因为使用盐酸会引入</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干扰结果。</a:t>
                </a:r>
                <a:endParaRPr lang="en-US" altLang="zh-CN" sz="2000" dirty="0"/>
              </a:p>
            </p:txBody>
          </p:sp>
        </mc:Choice>
        <mc:Fallback xmlns="">
          <p:sp>
            <p:nvSpPr>
              <p:cNvPr id="2" name="P_6_BD#365a34982?pid=fc25d7ce5&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474" r="-227" b="-8475"/>
                </a:stretch>
              </a:blipFill>
              <a:ln/>
            </p:spPr>
            <p:txBody>
              <a:bodyPr/>
              <a:lstStyle/>
              <a:p>
                <a:r>
                  <a:rPr lang="zh-CN" altLang="en-US">
                    <a:noFill/>
                  </a:rPr>
                  <a:t> </a:t>
                </a:r>
              </a:p>
            </p:txBody>
          </p:sp>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4#84b5b2ca5.fixed?pid=8463cfcd5&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4#84b5b2ca5.fixed?pid=8463cfcd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氯及其化合物</a:t>
            </a:r>
            <a:endParaRPr lang="en-US" altLang="zh-CN" sz="4400" dirty="0"/>
          </a:p>
        </p:txBody>
      </p:sp>
      <p:pic>
        <p:nvPicPr>
          <p:cNvPr id="4" name="C_4#84b5b2ca5.fixed?pid=8463cfcd5&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84b5b2ca5.fixed?pid=8463cfcd5&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思维拓展</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920155cde?sp=1&amp;pid=4992c699a&amp;color=0,0,0&amp;vtp=1&amp;bt=1&amp;bb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.氯水的成分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(1)新制氯水中含有三种分子：</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，以</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为主；四种离子：</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ClO</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少量)。</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(2)长期放置的氯水，</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会全部反应，</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会分解成</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和</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最终会变为盐酸。</a:t>
                </a:r>
                <a:endParaRPr lang="en-US" altLang="zh-CN" sz="2000" dirty="0"/>
              </a:p>
            </p:txBody>
          </p:sp>
        </mc:Choice>
        <mc:Fallback xmlns="">
          <p:sp>
            <p:nvSpPr>
              <p:cNvPr id="2" name="P_6#920155cde?sp=1&amp;pid=4992c699a&amp;color=0,0,0&amp;vtp=1&amp;bt=1&amp;bbb=1"/>
              <p:cNvSpPr>
                <a:spLocks noRot="1" noChangeAspect="1" noMove="1" noResize="1" noEditPoints="1" noAdjustHandles="1" noChangeArrowheads="1" noChangeShapeType="1" noTextEdit="1"/>
              </p:cNvSpPr>
              <p:nvPr/>
            </p:nvSpPr>
            <p:spPr>
              <a:xfrm>
                <a:off x="722376" y="972000"/>
                <a:ext cx="10753344" cy="1770634"/>
              </a:xfrm>
              <a:prstGeom prst="rect">
                <a:avLst/>
              </a:prstGeom>
              <a:blipFill>
                <a:blip r:embed="rId3"/>
                <a:stretch>
                  <a:fillRect l="-1474" b="-8591"/>
                </a:stretch>
              </a:blipFill>
              <a:ln/>
            </p:spPr>
            <p:txBody>
              <a:bodyPr/>
              <a:lstStyle/>
              <a:p>
                <a:r>
                  <a:rPr lang="zh-CN" altLang="en-US">
                    <a:noFill/>
                  </a:rPr>
                  <a:t> </a:t>
                </a:r>
              </a:p>
            </p:txBody>
          </p:sp>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920155cde?sp=1&amp;pid=4992c699a&amp;color=0,0,0&amp;vtp=1&amp;bt=1&amp;bbb=1"/>
              <p:cNvSpPr/>
              <p:nvPr/>
            </p:nvSpPr>
            <p:spPr>
              <a:xfrm>
                <a:off x="722376" y="972000"/>
                <a:ext cx="10753344" cy="4551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2000" b="1" i="0">
                    <a:solidFill>
                      <a:srgbClr val="000000"/>
                    </a:solidFill>
                    <a:latin typeface="微软雅黑" pitchFamily="34" charset="0"/>
                    <a:ea typeface="微软雅黑" pitchFamily="34" charset="-122"/>
                    <a:cs typeface="微软雅黑" pitchFamily="34" charset="-120"/>
                  </a:rPr>
                  <a:t>.新制氯水的性质</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(1)表现</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的性质</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氯水中含有</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，所以氯水呈浅黄绿色。</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由于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具有强氧化性，故向氯水中加入强还原性物质时，可发生氧化还原反应。如</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：氯气能使</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湿润的淀粉</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KI</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试纸变蓝(用于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收集时验满)，能与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FeBr</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等发生氧化还原反应：</a:t>
                </a: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b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b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Br</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+6</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Br</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(2)表现</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的性质</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①新制氯水中含有</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具有强氧化性，可用来杀菌、消毒。另外</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还可以将色素氧化</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而使其褪色</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，如使湿润的有色布条或品红溶液褪色等。</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②</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不稳定，</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在强光照射下新制氯水中有气泡产生。</a:t>
                </a:r>
                <a:endParaRPr lang="en-US" altLang="zh-CN" sz="2000" dirty="0"/>
              </a:p>
            </p:txBody>
          </p:sp>
        </mc:Choice>
        <mc:Fallback xmlns="">
          <p:sp>
            <p:nvSpPr>
              <p:cNvPr id="2" name="P_6#920155cde?sp=1&amp;pid=4992c699a&amp;color=0,0,0&amp;vtp=1&amp;bt=1&amp;bbb=1"/>
              <p:cNvSpPr>
                <a:spLocks noRot="1" noChangeAspect="1" noMove="1" noResize="1" noEditPoints="1" noAdjustHandles="1" noChangeArrowheads="1" noChangeShapeType="1" noTextEdit="1"/>
              </p:cNvSpPr>
              <p:nvPr/>
            </p:nvSpPr>
            <p:spPr>
              <a:xfrm>
                <a:off x="722376" y="972000"/>
                <a:ext cx="10753344" cy="4551934"/>
              </a:xfrm>
              <a:prstGeom prst="rect">
                <a:avLst/>
              </a:prstGeom>
              <a:blipFill>
                <a:blip r:embed="rId3"/>
                <a:stretch>
                  <a:fillRect l="-1474" r="-1474" b="-3347"/>
                </a:stretch>
              </a:blipFill>
              <a:ln/>
            </p:spPr>
            <p:txBody>
              <a:bodyPr/>
              <a:lstStyle/>
              <a:p>
                <a:r>
                  <a:rPr lang="zh-CN" altLang="en-US">
                    <a:noFill/>
                  </a:rPr>
                  <a:t> </a:t>
                </a:r>
              </a:p>
            </p:txBody>
          </p:sp>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920155cde?sp=1&amp;pid=4992c699a&amp;color=0,0,0&amp;vtp=1&amp;bt=1&amp;bbb=1&amp;hb=1"/>
              <p:cNvSpPr/>
              <p:nvPr/>
            </p:nvSpPr>
            <p:spPr>
              <a:xfrm>
                <a:off x="722376" y="972000"/>
                <a:ext cx="10753344" cy="27497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(3)表现</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的性质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氯水中含有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，所以氯水具有酸的性质，如氯水能与镁粉反应放出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反应放出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注意不能用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试纸测定新制氯水的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，应用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计测定</a:t>
                </a:r>
                <a:r>
                  <a:rPr lang="en-US" altLang="zh-CN" sz="2000" b="0" i="0">
                    <a:solidFill>
                      <a:srgbClr val="000000"/>
                    </a:solidFill>
                    <a:latin typeface="微软雅黑" pitchFamily="34" charset="0"/>
                    <a:ea typeface="微软雅黑" pitchFamily="34" charset="-122"/>
                    <a:cs typeface="微软雅黑" pitchFamily="34" charset="-120"/>
                  </a:rPr>
                  <a:t>；紫色石蕊溶液或蓝色石蕊试纸遇新制氯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先变红后褪色。</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(4)表现</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的性质</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8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氯水中加入硝酸酸化的硝酸银溶液会生成白色沉淀</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。反应的离子方程式为</a:t>
                </a: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Ag</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AgCl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6_BD#920155cde?sp=1&amp;pid=4992c699a&amp;color=0,0,0&amp;vtp=1&amp;bt=1&amp;bbb=1&amp;hb=1"/>
              <p:cNvSpPr>
                <a:spLocks noRot="1" noChangeAspect="1" noMove="1" noResize="1" noEditPoints="1" noAdjustHandles="1" noChangeArrowheads="1" noChangeShapeType="1" noTextEdit="1"/>
              </p:cNvSpPr>
              <p:nvPr/>
            </p:nvSpPr>
            <p:spPr>
              <a:xfrm>
                <a:off x="722376" y="972000"/>
                <a:ext cx="10753344" cy="2749741"/>
              </a:xfrm>
              <a:prstGeom prst="rect">
                <a:avLst/>
              </a:prstGeom>
              <a:blipFill>
                <a:blip r:embed="rId3"/>
                <a:stretch>
                  <a:fillRect l="-1474" r="-2834" b="-5088"/>
                </a:stretch>
              </a:blipFill>
              <a:ln/>
            </p:spPr>
            <p:txBody>
              <a:bodyPr/>
              <a:lstStyle/>
              <a:p>
                <a:r>
                  <a:rPr lang="zh-CN" altLang="en-US">
                    <a:noFill/>
                  </a:rPr>
                  <a:t> </a:t>
                </a:r>
              </a:p>
            </p:txBody>
          </p:sp>
        </mc:Fallback>
      </mc:AlternateContent>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4#13830d960.fixed?pid=8463cfcd5&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4#13830d960.fixed?pid=8463cfcd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氯及其化合物</a:t>
            </a:r>
            <a:endParaRPr lang="en-US" altLang="zh-CN" sz="4400" dirty="0"/>
          </a:p>
        </p:txBody>
      </p:sp>
      <p:pic>
        <p:nvPicPr>
          <p:cNvPr id="4" name="C_4#13830d960.fixed?pid=8463cfcd5&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13830d960.fixed?pid=8463cfcd5&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4#6ac87ff23.fixed?pid=8463cfcd5&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4#6ac87ff23.fixed?pid=8463cfcd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氯及其化合物</a:t>
            </a:r>
            <a:endParaRPr lang="en-US" altLang="zh-CN" sz="4400" dirty="0"/>
          </a:p>
        </p:txBody>
      </p:sp>
      <p:pic>
        <p:nvPicPr>
          <p:cNvPr id="4" name="C_4#6ac87ff23.fixed?pid=8463cfcd5&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4_BD#6ac87ff23.fixed?pid=8463cfcd5&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BD.1_1#ece114151?vopoq=1&amp;pid=0cd5ebb1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某化学试剂厂不慎发生了氯气泄漏事故，泄漏出的氯气迅速向周围的居民区蔓延</a:t>
            </a:r>
            <a:r>
              <a:rPr lang="en-US" altLang="zh-CN" sz="2000" b="0" i="0">
                <a:solidFill>
                  <a:srgbClr val="000000"/>
                </a:solidFill>
                <a:latin typeface="微软雅黑" pitchFamily="34" charset="0"/>
                <a:ea typeface="微软雅黑" pitchFamily="34" charset="-122"/>
                <a:cs typeface="微软雅黑" pitchFamily="34" charset="-120"/>
              </a:rPr>
              <a:t>，下列处理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措施合理的是(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_1#ece114151.bracket?vopoq=1&amp;pid=0cd5ebb17&amp;color=0,0,0&amp;vpa=1&amp;vtp=1"/>
          <p:cNvSpPr/>
          <p:nvPr/>
        </p:nvSpPr>
        <p:spPr>
          <a:xfrm>
            <a:off x="2446401" y="14101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_2#ece114151?vopoq=1&amp;pid=0cd5ebb17&amp;color=0,0,0&amp;vtp=1&amp;bbb=1"/>
          <p:cNvSpPr/>
          <p:nvPr/>
        </p:nvSpPr>
        <p:spPr>
          <a:xfrm>
            <a:off x="722376" y="1872810"/>
            <a:ext cx="10753344" cy="2735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①及时向上风口和地势较高处转移疏散人群；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及时戴上用浓烧碱溶液湿润过的口罩；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用高压水枪向泄漏口附近喷洒稀碱液并设法控制氯气泄漏；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及时戴上用稀纯碱溶液湿润过的口罩；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就近向地下商场转移；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微软雅黑" pitchFamily="34" charset="-122"/>
                <a:cs typeface="微软雅黑" pitchFamily="34" charset="-120"/>
              </a:rPr>
              <a:t>把泄漏液氯罐投入一盛有石灰乳的水池中。</a:t>
            </a:r>
            <a:endParaRPr lang="en-US" altLang="zh-CN" sz="2000" dirty="0"/>
          </a:p>
        </p:txBody>
      </p:sp>
      <p:sp>
        <p:nvSpPr>
          <p:cNvPr id="5" name="QC_6_BD.1_3#ece114151.choices?vopoq=1&amp;pid=0cd5ebb17&amp;color=0,0,0&amp;vtp=1&amp;bbb=1"/>
          <p:cNvSpPr/>
          <p:nvPr/>
        </p:nvSpPr>
        <p:spPr>
          <a:xfrm>
            <a:off x="722376" y="4623122"/>
            <a:ext cx="10753344" cy="385953"/>
          </a:xfrm>
          <a:prstGeom prst="rect">
            <a:avLst/>
          </a:prstGeom>
          <a:noFill/>
          <a:ln/>
        </p:spPr>
        <p:txBody>
          <a:bodyPr wrap="none" lIns="0" tIns="0" rIns="0" bIns="0" rtlCol="0" anchor="t"/>
          <a:lstStyle/>
          <a:p>
            <a:pPr latinLnBrk="1">
              <a:lnSpc>
                <a:spcPts val="34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B.②④⑤⑥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.③④⑤⑥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_1#ece114151?vopoq=1&amp;pid=0cd5ebb1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氯气密度比空气大，及时向上风口和地势较高处转移疏散人群，可减少与氯气的接触</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正确；烧碱具有强腐蚀性，故②错误；氯气可与碱反应</a:t>
                </a:r>
                <a:r>
                  <a:rPr lang="en-US" altLang="zh-CN" sz="2000" b="0" i="0">
                    <a:solidFill>
                      <a:srgbClr val="000000"/>
                    </a:solidFill>
                    <a:latin typeface="微软雅黑" pitchFamily="34" charset="0"/>
                    <a:ea typeface="微软雅黑" pitchFamily="34" charset="-122"/>
                    <a:cs typeface="微软雅黑" pitchFamily="34" charset="-120"/>
                  </a:rPr>
                  <a:t>，用高压水枪向泄漏口附近喷洒稀碱液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可吸收氯气</a:t>
                </a:r>
                <a:r>
                  <a:rPr lang="en-US" altLang="zh-CN" sz="2000" b="0" i="0" dirty="0">
                    <a:solidFill>
                      <a:srgbClr val="000000"/>
                    </a:solidFill>
                    <a:latin typeface="微软雅黑" pitchFamily="34" charset="0"/>
                    <a:ea typeface="微软雅黑" pitchFamily="34" charset="-122"/>
                    <a:cs typeface="微软雅黑" pitchFamily="34" charset="-120"/>
                  </a:rPr>
                  <a:t>，故③正确；纯碱呈弱碱性，可用于吸收氯气，故④正确；氯气密度比空气大</a:t>
                </a:r>
                <a:r>
                  <a:rPr lang="en-US" altLang="zh-CN" sz="2000" b="0" i="0">
                    <a:solidFill>
                      <a:srgbClr val="000000"/>
                    </a:solidFill>
                    <a:latin typeface="微软雅黑" pitchFamily="34" charset="0"/>
                    <a:ea typeface="微软雅黑" pitchFamily="34" charset="-122"/>
                    <a:cs typeface="微软雅黑" pitchFamily="34" charset="-120"/>
                  </a:rPr>
                  <a:t>，向地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下商场转移</a:t>
                </a:r>
                <a:r>
                  <a:rPr lang="en-US" altLang="zh-CN" sz="2000" b="0" i="0" dirty="0">
                    <a:solidFill>
                      <a:srgbClr val="000000"/>
                    </a:solidFill>
                    <a:latin typeface="微软雅黑" pitchFamily="34" charset="0"/>
                    <a:ea typeface="微软雅黑" pitchFamily="34" charset="-122"/>
                    <a:cs typeface="微软雅黑" pitchFamily="34" charset="-120"/>
                  </a:rPr>
                  <a:t>，易导致中毒，故⑤错误；氯气可与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a:solidFill>
                      <a:srgbClr val="000000"/>
                    </a:solidFill>
                    <a:latin typeface="微软雅黑" pitchFamily="34" charset="0"/>
                    <a:ea typeface="微软雅黑" pitchFamily="34" charset="-122"/>
                    <a:cs typeface="微软雅黑" pitchFamily="34" charset="-120"/>
                  </a:rPr>
                  <a:t>，把泄漏液氯罐投入一盛有石灰乳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的水池中可行</a:t>
                </a:r>
                <a:r>
                  <a:rPr lang="en-US" altLang="zh-CN" sz="2000" b="0" i="0" dirty="0">
                    <a:solidFill>
                      <a:srgbClr val="000000"/>
                    </a:solidFill>
                    <a:latin typeface="微软雅黑" pitchFamily="34" charset="0"/>
                    <a:ea typeface="微软雅黑" pitchFamily="34" charset="-122"/>
                    <a:cs typeface="微软雅黑" pitchFamily="34" charset="-120"/>
                  </a:rPr>
                  <a:t>，故⑥正确。选C。</a:t>
                </a:r>
                <a:endParaRPr lang="en-US" altLang="zh-CN" sz="2200" dirty="0"/>
              </a:p>
            </p:txBody>
          </p:sp>
        </mc:Choice>
        <mc:Fallback xmlns="">
          <p:sp>
            <p:nvSpPr>
              <p:cNvPr id="2" name="QC_6_AS.3_1#ece114151?vopoq=1&amp;pid=0cd5ebb17&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79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4_1#af64e32b3?vopoq=1&amp;pid=d4168adb5&amp;color=0,0,0&amp;vtp=1&amp;bt=1&amp;bbb=1"/>
          <p:cNvSpPr/>
          <p:nvPr/>
        </p:nvSpPr>
        <p:spPr>
          <a:xfrm>
            <a:off x="722376" y="972000"/>
            <a:ext cx="10753344" cy="347853"/>
          </a:xfrm>
          <a:prstGeom prst="rect">
            <a:avLst/>
          </a:prstGeom>
          <a:noFill/>
          <a:ln/>
        </p:spPr>
        <p:txBody>
          <a:bodyPr wrap="none" lIns="0" tIns="0" rIns="0" bIns="0" rtlCol="0" anchor="t"/>
          <a:lstStyle/>
          <a:p>
            <a:pPr algn="l" latinLnBrk="1">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例2</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[广西钦州2025高一期中]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为探究新制氯水的性质，某学生进行了如表所示的实验：</a:t>
            </a:r>
            <a:endParaRPr lang="en-US" altLang="zh-CN" sz="2000" dirty="0"/>
          </a:p>
        </p:txBody>
      </p:sp>
      <mc:AlternateContent xmlns:mc="http://schemas.openxmlformats.org/markup-compatibility/2006" xmlns:a14="http://schemas.microsoft.com/office/drawing/2010/main">
        <mc:Choice Requires="a14">
          <p:graphicFrame>
            <p:nvGraphicFramePr>
              <p:cNvPr id="28" name="QC_6_BD.4_2#af64e32b3?colgroup=5,5,17,11&amp;vopoq=1&amp;pid=d4168adb5&amp;color=0,0,0&amp;vtp=1&amp;bbb=1"/>
              <p:cNvGraphicFramePr>
                <a:graphicFrameLocks noGrp="1"/>
              </p:cNvGraphicFramePr>
              <p:nvPr>
                <p:extLst>
                  <p:ext uri="{D42A27DB-BD31-4B8C-83A1-F6EECF244321}">
                    <p14:modId xmlns:p14="http://schemas.microsoft.com/office/powerpoint/2010/main" val="2256141104"/>
                  </p:ext>
                </p:extLst>
              </p:nvPr>
            </p:nvGraphicFramePr>
            <p:xfrm>
              <a:off x="722376" y="1455362"/>
              <a:ext cx="10716768" cy="2149348"/>
            </p:xfrm>
            <a:graphic>
              <a:graphicData uri="http://schemas.openxmlformats.org/drawingml/2006/table">
                <a:tbl>
                  <a:tblPr/>
                  <a:tblGrid>
                    <a:gridCol w="1490472">
                      <a:extLst>
                        <a:ext uri="{9D8B030D-6E8A-4147-A177-3AD203B41FA5}">
                          <a16:colId xmlns:a16="http://schemas.microsoft.com/office/drawing/2014/main" val="20000"/>
                        </a:ext>
                      </a:extLst>
                    </a:gridCol>
                    <a:gridCol w="1499616">
                      <a:extLst>
                        <a:ext uri="{9D8B030D-6E8A-4147-A177-3AD203B41FA5}">
                          <a16:colId xmlns:a16="http://schemas.microsoft.com/office/drawing/2014/main" val="20001"/>
                        </a:ext>
                      </a:extLst>
                    </a:gridCol>
                    <a:gridCol w="4608576">
                      <a:extLst>
                        <a:ext uri="{9D8B030D-6E8A-4147-A177-3AD203B41FA5}">
                          <a16:colId xmlns:a16="http://schemas.microsoft.com/office/drawing/2014/main" val="20002"/>
                        </a:ext>
                      </a:extLst>
                    </a:gridCol>
                    <a:gridCol w="3118104">
                      <a:extLst>
                        <a:ext uri="{9D8B030D-6E8A-4147-A177-3AD203B41FA5}">
                          <a16:colId xmlns:a16="http://schemas.microsoft.com/office/drawing/2014/main" val="20003"/>
                        </a:ext>
                      </a:extLst>
                    </a:gridCol>
                  </a:tblGrid>
                  <a:tr h="425704">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装置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试剂</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8900"/>
                            </a:lnSpc>
                          </a:pPr>
                          <a:r>
                            <a:rPr lang="en-US" altLang="zh-CN" sz="50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紫色的石蕊试液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溶液先变红后褪色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酸化的</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产生白色沉淀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KBr</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溶液变为橙色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28" name="QC_6_BD.4_2#af64e32b3?colgroup=5,5,17,11&amp;vopoq=1&amp;pid=d4168adb5&amp;color=0,0,0&amp;vtp=1&amp;bbb=1"/>
              <p:cNvGraphicFramePr>
                <a:graphicFrameLocks noGrp="1"/>
              </p:cNvGraphicFramePr>
              <p:nvPr>
                <p:extLst>
                  <p:ext uri="{D42A27DB-BD31-4B8C-83A1-F6EECF244321}">
                    <p14:modId xmlns:p14="http://schemas.microsoft.com/office/powerpoint/2010/main" val="2256141104"/>
                  </p:ext>
                </p:extLst>
              </p:nvPr>
            </p:nvGraphicFramePr>
            <p:xfrm>
              <a:off x="722376" y="1455362"/>
              <a:ext cx="10716768" cy="2149348"/>
            </p:xfrm>
            <a:graphic>
              <a:graphicData uri="http://schemas.openxmlformats.org/drawingml/2006/table">
                <a:tbl>
                  <a:tblPr/>
                  <a:tblGrid>
                    <a:gridCol w="1490472">
                      <a:extLst>
                        <a:ext uri="{9D8B030D-6E8A-4147-A177-3AD203B41FA5}">
                          <a16:colId xmlns:a16="http://schemas.microsoft.com/office/drawing/2014/main" val="20000"/>
                        </a:ext>
                      </a:extLst>
                    </a:gridCol>
                    <a:gridCol w="1499616">
                      <a:extLst>
                        <a:ext uri="{9D8B030D-6E8A-4147-A177-3AD203B41FA5}">
                          <a16:colId xmlns:a16="http://schemas.microsoft.com/office/drawing/2014/main" val="20001"/>
                        </a:ext>
                      </a:extLst>
                    </a:gridCol>
                    <a:gridCol w="4608576">
                      <a:extLst>
                        <a:ext uri="{9D8B030D-6E8A-4147-A177-3AD203B41FA5}">
                          <a16:colId xmlns:a16="http://schemas.microsoft.com/office/drawing/2014/main" val="20002"/>
                        </a:ext>
                      </a:extLst>
                    </a:gridCol>
                    <a:gridCol w="3118104">
                      <a:extLst>
                        <a:ext uri="{9D8B030D-6E8A-4147-A177-3AD203B41FA5}">
                          <a16:colId xmlns:a16="http://schemas.microsoft.com/office/drawing/2014/main" val="20003"/>
                        </a:ext>
                      </a:extLst>
                    </a:gridCol>
                  </a:tblGrid>
                  <a:tr h="425704">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装置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5079" t="-1429" r="-67989" b="-431429"/>
                          </a:stretch>
                        </a:blipFill>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8900"/>
                            </a:lnSpc>
                          </a:pPr>
                          <a:r>
                            <a:rPr lang="en-US" altLang="zh-CN" sz="50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紫色的石蕊试液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溶液先变红后褪色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5079" t="-200000" r="-67989" b="-225352"/>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产生气泡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5079" t="-300000" r="-67989" b="-125352"/>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产生白色沉淀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0911">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65079" t="-400000" r="-67989" b="-25352"/>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溶液变为橙色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p:pic>
        <p:nvPicPr>
          <p:cNvPr id="4" name="QC_6_BD.4_3#af64e32b3.table_image?tii=5&amp;vopoq=1&amp;pid=d4168adb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20340" y="2239968"/>
            <a:ext cx="484632"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4_4#af64e32b3?vopoq=1&amp;pid=d4168adb5&amp;color=0,0,0&amp;vtp=1&amp;bbb=1&amp;hb=1"/>
              <p:cNvSpPr/>
              <p:nvPr/>
            </p:nvSpPr>
            <p:spPr>
              <a:xfrm>
                <a:off x="722376" y="3741362"/>
                <a:ext cx="10753344" cy="75425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溶于水为橙色</a:t>
                </a:r>
                <a:r>
                  <a:rPr lang="en-US" altLang="zh-CN" sz="2000" b="0" i="0">
                    <a:solidFill>
                      <a:srgbClr val="000000"/>
                    </a:solidFill>
                    <a:latin typeface="微软雅黑" pitchFamily="34" charset="0"/>
                    <a:ea typeface="微软雅黑" pitchFamily="34" charset="-122"/>
                    <a:cs typeface="微软雅黑" pitchFamily="34" charset="-120"/>
                  </a:rPr>
                  <a:t>。则由上述实验可得新制氯水的性质与对应的解释或离子方程式不相符的</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5" name="QC_6_BD.4_4#af64e32b3?vopoq=1&amp;pid=d4168adb5&amp;color=0,0,0&amp;vtp=1&amp;bbb=1&amp;hb=1"/>
              <p:cNvSpPr>
                <a:spLocks noRot="1" noChangeAspect="1" noMove="1" noResize="1" noEditPoints="1" noAdjustHandles="1" noChangeArrowheads="1" noChangeShapeType="1" noTextEdit="1"/>
              </p:cNvSpPr>
              <p:nvPr/>
            </p:nvSpPr>
            <p:spPr>
              <a:xfrm>
                <a:off x="722376" y="3741362"/>
                <a:ext cx="10753344" cy="754253"/>
              </a:xfrm>
              <a:prstGeom prst="rect">
                <a:avLst/>
              </a:prstGeom>
              <a:blipFill>
                <a:blip r:embed="rId5"/>
                <a:stretch>
                  <a:fillRect l="-1474" t="-2439" b="-21138"/>
                </a:stretch>
              </a:blipFill>
              <a:ln/>
            </p:spPr>
            <p:txBody>
              <a:bodyPr/>
              <a:lstStyle/>
              <a:p>
                <a:r>
                  <a:rPr lang="zh-CN" altLang="en-US">
                    <a:noFill/>
                  </a:rPr>
                  <a:t> </a:t>
                </a:r>
              </a:p>
            </p:txBody>
          </p:sp>
        </mc:Fallback>
      </mc:AlternateContent>
      <p:sp>
        <p:nvSpPr>
          <p:cNvPr id="6" name="QC_6_AN.5_1#af64e32b3.bracket?vopoq=1&amp;pid=d4168adb5&amp;color=0,0,0&amp;vpa=2&amp;vtp=1"/>
          <p:cNvSpPr/>
          <p:nvPr/>
        </p:nvSpPr>
        <p:spPr>
          <a:xfrm>
            <a:off x="1176401" y="4131760"/>
            <a:ext cx="357188" cy="351409"/>
          </a:xfrm>
          <a:prstGeom prst="rect">
            <a:avLst/>
          </a:prstGeom>
          <a:noFill/>
          <a:ln/>
        </p:spPr>
        <p:txBody>
          <a:bodyPr wrap="none" lIns="0" tIns="0" rIns="0" bIns="0" rtlCol="0" anchor="t"/>
          <a:lstStyle/>
          <a:p>
            <a:pPr algn="ctr" latinLnBrk="1">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7" name="QC_6_BD.4_5#af64e32b3.choices?vopoq=1&amp;pid=d4168adb5&amp;color=0,0,0&amp;vtp=1&amp;bbb=1"/>
              <p:cNvSpPr/>
              <p:nvPr/>
            </p:nvSpPr>
            <p:spPr>
              <a:xfrm>
                <a:off x="722376" y="4504124"/>
                <a:ext cx="10753344" cy="1619441"/>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A.实验①说明新制氯水中含有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.实验②发生反应的离子方程式为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.实验③说明新制氯水中有</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.实验④体现氯气的氧化性：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7" name="QC_6_BD.4_5#af64e32b3.choices?vopoq=1&amp;pid=d4168adb5&amp;color=0,0,0&amp;vtp=1&amp;bbb=1"/>
              <p:cNvSpPr>
                <a:spLocks noRot="1" noChangeAspect="1" noMove="1" noResize="1" noEditPoints="1" noAdjustHandles="1" noChangeArrowheads="1" noChangeShapeType="1" noTextEdit="1"/>
              </p:cNvSpPr>
              <p:nvPr/>
            </p:nvSpPr>
            <p:spPr>
              <a:xfrm>
                <a:off x="722376" y="4504124"/>
                <a:ext cx="10753344" cy="1619441"/>
              </a:xfrm>
              <a:prstGeom prst="rect">
                <a:avLst/>
              </a:prstGeom>
              <a:blipFill>
                <a:blip r:embed="rId6"/>
                <a:stretch>
                  <a:fillRect l="-1474" t="-1128" b="-827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_1#af64e32b3?vopoq=1&amp;pid=d4168adb5&amp;color=0,0,0&amp;vtp=1&amp;bt=1&amp;bbb=1&amp;hb=1"/>
              <p:cNvSpPr/>
              <p:nvPr/>
            </p:nvSpPr>
            <p:spPr>
              <a:xfrm>
                <a:off x="722376" y="972000"/>
                <a:ext cx="10753344" cy="2303018"/>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实验①溶液先变红，说明呈酸性，后褪色说明有漂白性物质，说明新制氯水中含有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，A正确；次氯酸与碳酸氢钠不反应，产生气泡是盐酸跟碳酸氢钠反应，实验</a:t>
                </a:r>
                <a:r>
                  <a:rPr lang="en-US" altLang="zh-CN" sz="2000" b="0" i="0">
                    <a:solidFill>
                      <a:srgbClr val="000000"/>
                    </a:solidFill>
                    <a:latin typeface="微软雅黑" pitchFamily="34" charset="0"/>
                    <a:ea typeface="微软雅黑" pitchFamily="34" charset="-122"/>
                    <a:cs typeface="微软雅黑" pitchFamily="34" charset="-120"/>
                  </a:rPr>
                  <a:t>②发生反应的</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离子方程式为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，B错误；实验③白色沉淀是氯化银</a:t>
                </a:r>
                <a:r>
                  <a:rPr lang="en-US" altLang="zh-CN" sz="2000" b="0" i="0">
                    <a:solidFill>
                      <a:srgbClr val="000000"/>
                    </a:solidFill>
                    <a:latin typeface="微软雅黑" pitchFamily="34" charset="0"/>
                    <a:ea typeface="微软雅黑" pitchFamily="34" charset="-122"/>
                    <a:cs typeface="微软雅黑" pitchFamily="34" charset="-120"/>
                  </a:rPr>
                  <a:t>，说明新制氯水中</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，C正确；实验④溶液变为橙色，说明产生了溴单质</a:t>
                </a:r>
                <a:r>
                  <a:rPr lang="en-US" altLang="zh-CN" sz="2000" b="0" i="0">
                    <a:solidFill>
                      <a:srgbClr val="000000"/>
                    </a:solidFill>
                    <a:latin typeface="微软雅黑" pitchFamily="34" charset="0"/>
                    <a:ea typeface="微软雅黑" pitchFamily="34" charset="-122"/>
                    <a:cs typeface="微软雅黑" pitchFamily="34" charset="-120"/>
                  </a:rPr>
                  <a:t>，即氯气与溴离</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子反应生成溴单质</a:t>
                </a:r>
                <a:r>
                  <a:rPr lang="en-US" altLang="zh-CN" sz="2000" b="0" i="0" dirty="0">
                    <a:solidFill>
                      <a:srgbClr val="000000"/>
                    </a:solidFill>
                    <a:latin typeface="微软雅黑" pitchFamily="34" charset="0"/>
                    <a:ea typeface="微软雅黑" pitchFamily="34" charset="-122"/>
                    <a:cs typeface="微软雅黑" pitchFamily="34" charset="-120"/>
                  </a:rPr>
                  <a:t>，体现氯气的氧化性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6_1#af64e32b3?vopoq=1&amp;pid=d4168adb5&amp;color=0,0,0&amp;vtp=1&amp;bt=1&amp;bbb=1&amp;hb=1"/>
              <p:cNvSpPr>
                <a:spLocks noRot="1" noChangeAspect="1" noMove="1" noResize="1" noEditPoints="1" noAdjustHandles="1" noChangeArrowheads="1" noChangeShapeType="1" noTextEdit="1"/>
              </p:cNvSpPr>
              <p:nvPr/>
            </p:nvSpPr>
            <p:spPr>
              <a:xfrm>
                <a:off x="722376" y="972000"/>
                <a:ext cx="10753344" cy="2303018"/>
              </a:xfrm>
              <a:prstGeom prst="rect">
                <a:avLst/>
              </a:prstGeom>
              <a:blipFill>
                <a:blip r:embed="rId3"/>
                <a:stretch>
                  <a:fillRect l="-1587" r="-907" b="-71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O_6_BD.7_1#9c01f3f67?vopoq=1&amp;pid=e73850170&amp;color=0,0,0&amp;vtp=1&amp;bt=1&amp;bbb=1&amp;hb=1"/>
          <p:cNvSpPr/>
          <p:nvPr/>
        </p:nvSpPr>
        <p:spPr>
          <a:xfrm>
            <a:off x="722376" y="972000"/>
            <a:ext cx="10753344" cy="767334"/>
          </a:xfrm>
          <a:prstGeom prst="rect">
            <a:avLst/>
          </a:prstGeom>
          <a:noFill/>
          <a:ln/>
        </p:spPr>
        <p:txBody>
          <a:bodyPr wrap="none" lIns="0" tIns="0" rIns="0" bIns="0" rtlCol="0" anchor="t"/>
          <a:lstStyle/>
          <a:p>
            <a:pPr algn="l" latinLnBrk="1">
              <a:lnSpc>
                <a:spcPts val="3200"/>
              </a:lnSpc>
            </a:pPr>
            <a:r>
              <a:rPr lang="en-US" altLang="zh-CN" sz="2000" b="1" i="0" dirty="0">
                <a:solidFill>
                  <a:srgbClr val="000000"/>
                </a:solidFill>
                <a:latin typeface="微软雅黑" pitchFamily="34" charset="0"/>
                <a:ea typeface="微软雅黑" pitchFamily="34" charset="-122"/>
                <a:cs typeface="微软雅黑" pitchFamily="34" charset="-120"/>
              </a:rPr>
              <a:t>例3</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[河南南阳一中2024高一月考]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人们用来日常杀菌消毒的试剂有多种</a:t>
            </a:r>
            <a:r>
              <a:rPr lang="en-US" altLang="zh-CN" sz="2000" b="0" i="0">
                <a:solidFill>
                  <a:srgbClr val="000000"/>
                </a:solidFill>
                <a:latin typeface="微软雅黑" pitchFamily="34" charset="0"/>
                <a:ea typeface="微软雅黑" pitchFamily="34" charset="-122"/>
                <a:cs typeface="微软雅黑" pitchFamily="34" charset="-120"/>
              </a:rPr>
              <a:t>，其中含氯消毒剂在生</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产生活中有着广泛的应用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7_BD.8_1#7b13ead38?vopoq=1&amp;pid=9c01f3f67&amp;color=0,0,0&amp;vtp=1&amp;bbb=1&amp;hb=1"/>
              <p:cNvSpPr/>
              <p:nvPr/>
            </p:nvSpPr>
            <p:spPr>
              <a:xfrm>
                <a:off x="722376" y="1778704"/>
                <a:ext cx="10753344" cy="2094230"/>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(1)现设计实验由大理石、水、氯气来制取漂白粉：</a:t>
                </a:r>
                <a:endParaRPr lang="en-US" altLang="zh-CN" sz="2000" dirty="0">
                  <a:solidFill>
                    <a:srgbClr val="000000"/>
                  </a:solidFill>
                </a:endParaRPr>
              </a:p>
              <a:p>
                <a:pPr latinLnBrk="1">
                  <a:lnSpc>
                    <a:spcPts val="5800"/>
                  </a:lnSpc>
                </a:pPr>
                <a:r>
                  <a:rPr lang="en-US" altLang="zh-CN" sz="2000" b="0" i="0">
                    <a:solidFill>
                      <a:srgbClr val="000000"/>
                    </a:solidFill>
                    <a:latin typeface="微软雅黑" pitchFamily="34" charset="0"/>
                    <a:ea typeface="微软雅黑" pitchFamily="34" charset="-122"/>
                    <a:cs typeface="微软雅黑" pitchFamily="34" charset="-120"/>
                  </a:rPr>
                  <a:t>大理石</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groupChrPr>
                            <m:e>
                              <m:r>
                                <a:rPr lang="en-US" altLang="zh-CN" sz="2000" b="0">
                                  <a:solidFill>
                                    <a:srgbClr val="000000"/>
                                  </a:solidFill>
                                  <a:latin typeface="Cambria Math" panose="02040503050406030204" pitchFamily="18" charset="0"/>
                                </a:rPr>
                                <m:t>高温煅烧</m:t>
                              </m:r>
                            </m:e>
                          </m:groupCh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groupChrPr>
                            <m:e>
                              <m:r>
                                <a:rPr lang="en-US" altLang="zh-CN" sz="2000" b="0">
                                  <a:solidFill>
                                    <a:srgbClr val="000000"/>
                                  </a:solidFill>
                                  <a:latin typeface="Cambria Math" panose="02040503050406030204" pitchFamily="18" charset="0"/>
                                </a:rPr>
                                <m:t>加水</m:t>
                              </m:r>
                            </m:e>
                          </m:groupCh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groupChrPr>
                            <m:e>
                              <m:r>
                                <a:rPr lang="en-US" altLang="zh-CN" sz="2000" b="0">
                                  <a:solidFill>
                                    <a:srgbClr val="000000"/>
                                  </a:solidFill>
                                  <a:latin typeface="Cambria Math" panose="02040503050406030204" pitchFamily="18" charset="0"/>
                                </a:rPr>
                                <m:t>通入足量</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a:solidFill>
                                        <a:srgbClr val="000000"/>
                                      </a:solidFill>
                                      <a:latin typeface="Cambria Math" panose="02040503050406030204" pitchFamily="18" charset="0"/>
                                    </a:rPr>
                                    <m:t>Cl</m:t>
                                  </m:r>
                                </m:e>
                                <m:sub>
                                  <m:r>
                                    <a:rPr lang="en-US" altLang="zh-CN" sz="2000" b="0">
                                      <a:solidFill>
                                        <a:srgbClr val="000000"/>
                                      </a:solidFill>
                                      <a:latin typeface="Cambria Math" panose="02040503050406030204" pitchFamily="18" charset="0"/>
                                    </a:rPr>
                                    <m:t>2</m:t>
                                  </m:r>
                                </m:sub>
                              </m:sSub>
                            </m:e>
                          </m:groupCh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groupChrPr>
                            <m:e>
                              <m:r>
                                <a:rPr lang="en-US" altLang="zh-CN" sz="2000" b="0">
                                  <a:solidFill>
                                    <a:srgbClr val="000000"/>
                                  </a:solidFill>
                                  <a:latin typeface="Cambria Math" panose="02040503050406030204" pitchFamily="18" charset="0"/>
                                </a:rPr>
                                <m:t>一系列操作</m:t>
                              </m:r>
                            </m:e>
                          </m:groupCh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漂白粉</a:t>
                </a:r>
                <a:endParaRPr lang="en-US" altLang="zh-CN" sz="2000" dirty="0">
                  <a:solidFill>
                    <a:srgbClr val="000000"/>
                  </a:solidFill>
                </a:endParaRP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制取漂白粉时发生反应的化学方程式为</a:t>
                </a:r>
                <a:r>
                  <a:rPr lang="en-US" altLang="zh-CN" sz="2000" i="0">
                    <a:solidFill>
                      <a:srgbClr val="000000"/>
                    </a:solidFill>
                    <a:latin typeface="SimSun" pitchFamily="34" charset="0"/>
                    <a:ea typeface="SimSun" pitchFamily="34" charset="-122"/>
                    <a:cs typeface="SimSun" pitchFamily="34" charset="-120"/>
                  </a:rPr>
                  <a:t>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。漂白</a:t>
                </a:r>
              </a:p>
              <a:p>
                <a:pPr latinLnBrk="1">
                  <a:lnSpc>
                    <a:spcPts val="5000"/>
                  </a:lnSpc>
                </a:pPr>
                <a:r>
                  <a:rPr lang="en-US" altLang="zh-CN" sz="2000" b="0" i="0">
                    <a:solidFill>
                      <a:srgbClr val="000000"/>
                    </a:solidFill>
                    <a:latin typeface="微软雅黑" pitchFamily="34" charset="0"/>
                    <a:ea typeface="微软雅黑" pitchFamily="34" charset="-122"/>
                    <a:cs typeface="微软雅黑" pitchFamily="34" charset="-120"/>
                  </a:rPr>
                  <a:t>粉失效的化学方程式为</a:t>
                </a:r>
                <a:r>
                  <a:rPr lang="en-US" altLang="zh-CN" sz="2000" i="0">
                    <a:solidFill>
                      <a:srgbClr val="000000"/>
                    </a:solidFill>
                    <a:latin typeface="SimSun" pitchFamily="34" charset="0"/>
                    <a:ea typeface="SimSun" pitchFamily="34" charset="-122"/>
                    <a:cs typeface="SimSun" pitchFamily="34" charset="-120"/>
                  </a:rPr>
                  <a:t>_</a:t>
                </a:r>
                <a:r>
                  <a:rPr lang="en-US" altLang="zh-CN" sz="3200" b="1" i="0" u="sng" kern="0" spc="-99900">
                    <a:solidFill>
                      <a:srgbClr val="FF00FF"/>
                    </a:solidFill>
                    <a:latin typeface="SimSun" panose="02010600030101010101" pitchFamily="2" charset="-122"/>
                    <a:ea typeface="微软雅黑" pitchFamily="34" charset="-122"/>
                    <a:cs typeface="微软雅黑" pitchFamily="34" charset="-120"/>
                  </a:rPr>
                  <a:t> </a:t>
                </a:r>
                <a:r>
                  <a:rPr lang="en-US" altLang="zh-CN" sz="2000" i="0" dirty="0">
                    <a:solidFill>
                      <a:srgbClr val="000000"/>
                    </a:solidFill>
                    <a:latin typeface="SimSun" pitchFamily="34" charset="0"/>
                    <a:ea typeface="SimSun" pitchFamily="34" charset="-122"/>
                    <a:cs typeface="SimSun" pitchFamily="34" charset="-120"/>
                  </a:rPr>
                  <a:t>______________________________________________________________</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3" name="QB_7_BD.8_1#7b13ead38?vopoq=1&amp;pid=9c01f3f67&amp;color=0,0,0&amp;vtp=1&amp;bbb=1&amp;hb=1"/>
              <p:cNvSpPr>
                <a:spLocks noRot="1" noChangeAspect="1" noMove="1" noResize="1" noEditPoints="1" noAdjustHandles="1" noChangeArrowheads="1" noChangeShapeType="1" noTextEdit="1"/>
              </p:cNvSpPr>
              <p:nvPr/>
            </p:nvSpPr>
            <p:spPr>
              <a:xfrm>
                <a:off x="722376" y="1778704"/>
                <a:ext cx="10753344" cy="2094230"/>
              </a:xfrm>
              <a:prstGeom prst="rect">
                <a:avLst/>
              </a:prstGeom>
              <a:blipFill>
                <a:blip r:embed="rId3"/>
                <a:stretch>
                  <a:fillRect l="-1474" t="-875" r="-1984" b="-699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N.9_1#7b13ead38.blank?vopoq=1&amp;pid=9c01f3f67&amp;color=0,0,0&amp;vpa=3&amp;vtp=1&amp;bbb=1&amp;rh=26.38504"/>
              <p:cNvSpPr/>
              <p:nvPr/>
            </p:nvSpPr>
            <p:spPr>
              <a:xfrm>
                <a:off x="5089589" y="2908178"/>
                <a:ext cx="5499989"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𝟐𝐂𝐚</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𝐎𝐇</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𝐂𝐚</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𝐂𝐥𝐎</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𝐂𝐚𝐂𝐥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7_AN.9_1#7b13ead38.blank?vopoq=1&amp;pid=9c01f3f67&amp;color=0,0,0&amp;vpa=3&amp;vtp=1&amp;bbb=1&amp;rh=26.38504"/>
              <p:cNvSpPr>
                <a:spLocks noRot="1" noChangeAspect="1" noMove="1" noResize="1" noEditPoints="1" noAdjustHandles="1" noChangeArrowheads="1" noChangeShapeType="1" noTextEdit="1"/>
              </p:cNvSpPr>
              <p:nvPr/>
            </p:nvSpPr>
            <p:spPr>
              <a:xfrm>
                <a:off x="5089589" y="2908178"/>
                <a:ext cx="5499989" cy="333566"/>
              </a:xfrm>
              <a:prstGeom prst="rect">
                <a:avLst/>
              </a:prstGeom>
              <a:blipFill>
                <a:blip r:embed="rId4"/>
                <a:stretch>
                  <a:fillRect l="-554" r="-443" b="-2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7_AN.10_1#7b13ead38.blank?vopoq=1&amp;pid=9c01f3f67&amp;color=0,0,0&amp;vpa=4&amp;vtp=1&amp;bbb=1"/>
              <p:cNvSpPr/>
              <p:nvPr/>
            </p:nvSpPr>
            <p:spPr>
              <a:xfrm>
                <a:off x="3324288" y="3349820"/>
                <a:ext cx="7883716" cy="459423"/>
              </a:xfrm>
              <a:prstGeom prst="rect">
                <a:avLst/>
              </a:prstGeom>
              <a:noFill/>
              <a:ln/>
            </p:spPr>
            <p:txBody>
              <a:bodyPr wrap="none" lIns="0" tIns="0" rIns="0" bIns="0" rtlCol="0" anchor="t"/>
              <a:lstStyle/>
              <a:p>
                <a:pPr algn="ctr" latinLnBrk="1">
                  <a:lnSpc>
                    <a:spcPts val="3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𝐂𝐚</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𝐂𝐥𝐎</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𝐂𝐚𝐂𝐎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𝟐𝐇𝐂𝐥𝐎</m:t>
                    </m:r>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𝟐𝐇𝐂𝐥𝐎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2000">
                                          <a:solidFill>
                                            <a:srgbClr val="00B050"/>
                                          </a:solidFill>
                                          <a:latin typeface="Cambria Math" panose="02040503050406030204" pitchFamily="18" charset="0"/>
                                        </a:rPr>
                                        <m:t>光照</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𝟐𝐇𝐂𝐥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7_AN.10_1#7b13ead38.blank?vopoq=1&amp;pid=9c01f3f67&amp;color=0,0,0&amp;vpa=4&amp;vtp=1&amp;bbb=1"/>
              <p:cNvSpPr>
                <a:spLocks noRot="1" noChangeAspect="1" noMove="1" noResize="1" noEditPoints="1" noAdjustHandles="1" noChangeArrowheads="1" noChangeShapeType="1" noTextEdit="1"/>
              </p:cNvSpPr>
              <p:nvPr/>
            </p:nvSpPr>
            <p:spPr>
              <a:xfrm>
                <a:off x="3324288" y="3349820"/>
                <a:ext cx="7883716" cy="459423"/>
              </a:xfrm>
              <a:prstGeom prst="rect">
                <a:avLst/>
              </a:prstGeom>
              <a:blipFill>
                <a:blip r:embed="rId5"/>
                <a:stretch>
                  <a:fillRect t="-8000" b="-16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S.11_1#7b13ead38?vopoq=1&amp;pid=9c01f3f67&amp;color=0,0,0&amp;vtp=1&amp;bbb=1&amp;hb=1"/>
              <p:cNvSpPr/>
              <p:nvPr/>
            </p:nvSpPr>
            <p:spPr>
              <a:xfrm>
                <a:off x="722376" y="3882776"/>
                <a:ext cx="10753344" cy="2189734"/>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漂白粉是氯气与石灰乳反应制得的</a:t>
                </a:r>
                <a:r>
                  <a:rPr lang="en-US" altLang="zh-CN" sz="2000" b="0" i="0">
                    <a:solidFill>
                      <a:srgbClr val="000000"/>
                    </a:solidFill>
                    <a:latin typeface="微软雅黑" pitchFamily="34" charset="0"/>
                    <a:ea typeface="微软雅黑" pitchFamily="34" charset="-122"/>
                    <a:cs typeface="微软雅黑" pitchFamily="34" charset="-120"/>
                  </a:rPr>
                  <a:t>，化学方程式为</a:t>
                </a:r>
              </a:p>
              <a:p>
                <a:pPr latinLnBrk="1">
                  <a:lnSpc>
                    <a:spcPts val="36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；漂白粉的有效成分为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性强于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，根据强酸制弱酸的原理</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能与空气中的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不稳定，见光易分解</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光照</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从而使漂白粉失效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7_AS.11_1#7b13ead38?vopoq=1&amp;pid=9c01f3f67&amp;color=0,0,0&amp;vtp=1&amp;bbb=1&amp;hb=1"/>
              <p:cNvSpPr>
                <a:spLocks noRot="1" noChangeAspect="1" noMove="1" noResize="1" noEditPoints="1" noAdjustHandles="1" noChangeArrowheads="1" noChangeShapeType="1" noTextEdit="1"/>
              </p:cNvSpPr>
              <p:nvPr/>
            </p:nvSpPr>
            <p:spPr>
              <a:xfrm>
                <a:off x="722376" y="3882776"/>
                <a:ext cx="10753344" cy="2189734"/>
              </a:xfrm>
              <a:prstGeom prst="rect">
                <a:avLst/>
              </a:prstGeom>
              <a:blipFill>
                <a:blip r:embed="rId6"/>
                <a:stretch>
                  <a:fillRect l="-1587" t="-557" r="-3175" b="-668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500"/>
                                        <p:tgtEl>
                                          <p:spTgt spid="6">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Effect transition="in" filter="fade">
                                      <p:cBhvr>
                                        <p:cTn id="38"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12_1#c3dd5aa33?vopoq=1&amp;pid=9c01f3f6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(2)常温下，氯气与烧碱溶液反应制得84消毒液，</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是84消毒液的有效成分。居家消毒时</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能将</a:t>
                </a:r>
                <a:r>
                  <a:rPr lang="en-US" altLang="zh-CN" sz="2000" b="0" i="0" dirty="0">
                    <a:solidFill>
                      <a:srgbClr val="000000"/>
                    </a:solidFill>
                    <a:latin typeface="微软雅黑" pitchFamily="34" charset="0"/>
                    <a:ea typeface="微软雅黑" pitchFamily="34" charset="-122"/>
                    <a:cs typeface="微软雅黑" pitchFamily="34" charset="-120"/>
                  </a:rPr>
                  <a:t>84消毒液与洁厕灵(有效成分为盐酸)混合使用</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用化学方程式表示)。</a:t>
                </a:r>
                <a:endParaRPr lang="en-US" altLang="zh-CN" sz="2000" dirty="0">
                  <a:solidFill>
                    <a:srgbClr val="000000"/>
                  </a:solidFill>
                </a:endParaRPr>
              </a:p>
            </p:txBody>
          </p:sp>
        </mc:Choice>
        <mc:Fallback xmlns="">
          <p:sp>
            <p:nvSpPr>
              <p:cNvPr id="2" name="QB_7_BD.12_1#c3dd5aa33?vopoq=1&amp;pid=9c01f3f6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417" b="-116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13_1#c3dd5aa33.blank?vopoq=1&amp;pid=9c01f3f67&amp;color=0,0,0&amp;vpa=5&amp;vtp=1&amp;bbb=1&amp;rh=26.38504&amp;hb=1"/>
              <p:cNvSpPr/>
              <p:nvPr/>
            </p:nvSpPr>
            <p:spPr>
              <a:xfrm>
                <a:off x="722377" y="1391100"/>
                <a:ext cx="10749631" cy="789877"/>
              </a:xfrm>
              <a:prstGeom prst="rect">
                <a:avLst/>
              </a:prstGeom>
              <a:noFill/>
              <a:ln/>
            </p:spPr>
            <p:txBody>
              <a:bodyPr wrap="square" lIns="0" tIns="0" rIns="0" bIns="0" rtlCol="0" anchor="t"/>
              <a:lstStyle/>
              <a:p>
                <a:pPr latinLnBrk="1">
                  <a:lnSpc>
                    <a:spcPts val="3329"/>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𝐍𝐚𝐂𝐥𝐎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𝟐𝐇𝐂𝐥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𝐍𝐚𝐂𝐥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13_1#c3dd5aa33.blank?vopoq=1&amp;pid=9c01f3f67&amp;color=0,0,0&amp;vpa=5&amp;vtp=1&amp;bbb=1&amp;rh=26.38504&amp;hb=1"/>
              <p:cNvSpPr>
                <a:spLocks noRot="1" noChangeAspect="1" noMove="1" noResize="1" noEditPoints="1" noAdjustHandles="1" noChangeArrowheads="1" noChangeShapeType="1" noTextEdit="1"/>
              </p:cNvSpPr>
              <p:nvPr/>
            </p:nvSpPr>
            <p:spPr>
              <a:xfrm>
                <a:off x="722377" y="1391100"/>
                <a:ext cx="10749631" cy="789877"/>
              </a:xfrm>
              <a:prstGeom prst="rect">
                <a:avLst/>
              </a:prstGeom>
              <a:blipFill>
                <a:blip r:embed="rId4"/>
                <a:stretch>
                  <a:fillRect l="-794" b="-76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14_1#c3dd5aa33?vopoq=1&amp;pid=9c01f3f67&amp;color=0,0,0&amp;vtp=1&amp;bbb=1&amp;hb=1"/>
              <p:cNvSpPr/>
              <p:nvPr/>
            </p:nvSpPr>
            <p:spPr>
              <a:xfrm>
                <a:off x="722376" y="2277813"/>
                <a:ext cx="10753344" cy="1454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84消毒液的有效成分是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，洁厕灵的有效成分是盐酸，</a:t>
                </a:r>
                <a:r>
                  <a:rPr lang="en-US" altLang="zh-CN" sz="2000" b="0" i="0">
                    <a:solidFill>
                      <a:srgbClr val="000000"/>
                    </a:solidFill>
                    <a:latin typeface="微软雅黑" pitchFamily="34" charset="0"/>
                    <a:ea typeface="微软雅黑" pitchFamily="34" charset="-122"/>
                    <a:cs typeface="微软雅黑" pitchFamily="34" charset="-120"/>
                  </a:rPr>
                  <a:t>根据氧化还原反应规律</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会发生归中反应，生成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和有毒气体</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，化学方程式为</a:t>
                </a:r>
              </a:p>
              <a:p>
                <a:pPr latinLnBrk="1">
                  <a:lnSpc>
                    <a:spcPts val="38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14_1#c3dd5aa33?vopoq=1&amp;pid=9c01f3f67&amp;color=0,0,0&amp;vtp=1&amp;bbb=1&amp;hb=1"/>
              <p:cNvSpPr>
                <a:spLocks noRot="1" noChangeAspect="1" noMove="1" noResize="1" noEditPoints="1" noAdjustHandles="1" noChangeArrowheads="1" noChangeShapeType="1" noTextEdit="1"/>
              </p:cNvSpPr>
              <p:nvPr/>
            </p:nvSpPr>
            <p:spPr>
              <a:xfrm>
                <a:off x="722376" y="2277813"/>
                <a:ext cx="10753344" cy="1454341"/>
              </a:xfrm>
              <a:prstGeom prst="rect">
                <a:avLst/>
              </a:prstGeom>
              <a:blipFill>
                <a:blip r:embed="rId5"/>
                <a:stretch>
                  <a:fillRect l="-1587" b="-966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P_6#3fc87dfc5?pid=e73850170&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639319"/>
                </a:solidFill>
                <a:latin typeface="微软雅黑" pitchFamily="34" charset="0"/>
                <a:ea typeface="微软雅黑" pitchFamily="34" charset="-122"/>
                <a:cs typeface="微软雅黑" pitchFamily="34" charset="-120"/>
              </a:rPr>
              <a:t>【归纳总结】</a:t>
            </a:r>
            <a:r>
              <a:rPr lang="en-US" altLang="zh-CN" sz="2000" b="1" i="0" dirty="0">
                <a:solidFill>
                  <a:srgbClr val="000000"/>
                </a:solidFill>
                <a:latin typeface="微软雅黑" pitchFamily="34" charset="0"/>
                <a:ea typeface="微软雅黑" pitchFamily="34" charset="-122"/>
                <a:cs typeface="微软雅黑" pitchFamily="34" charset="-120"/>
              </a:rPr>
              <a:t>漂白液、漂白粉、漂粉精的区别</a:t>
            </a:r>
            <a:endParaRPr lang="en-US" altLang="zh-CN" sz="2000" dirty="0"/>
          </a:p>
        </p:txBody>
      </p:sp>
      <mc:AlternateContent xmlns:mc="http://schemas.openxmlformats.org/markup-compatibility/2006" xmlns:a14="http://schemas.microsoft.com/office/drawing/2010/main">
        <mc:Choice Requires="a14">
          <p:graphicFrame>
            <p:nvGraphicFramePr>
              <p:cNvPr id="32" name="P_6_BD#3fc87dfc5?colgroup=6,8,13,11&amp;pid=e73850170&amp;color=0,0,0&amp;vtp=1&amp;bbb=1"/>
              <p:cNvGraphicFramePr>
                <a:graphicFrameLocks noGrp="1"/>
              </p:cNvGraphicFramePr>
              <p:nvPr>
                <p:extLst>
                  <p:ext uri="{D42A27DB-BD31-4B8C-83A1-F6EECF244321}">
                    <p14:modId xmlns:p14="http://schemas.microsoft.com/office/powerpoint/2010/main" val="3686749089"/>
                  </p:ext>
                </p:extLst>
              </p:nvPr>
            </p:nvGraphicFramePr>
            <p:xfrm>
              <a:off x="722376" y="1499939"/>
              <a:ext cx="10707624" cy="2121281"/>
            </p:xfrm>
            <a:graphic>
              <a:graphicData uri="http://schemas.openxmlformats.org/drawingml/2006/table">
                <a:tbl>
                  <a:tblPr/>
                  <a:tblGrid>
                    <a:gridCol w="1810512">
                      <a:extLst>
                        <a:ext uri="{9D8B030D-6E8A-4147-A177-3AD203B41FA5}">
                          <a16:colId xmlns:a16="http://schemas.microsoft.com/office/drawing/2014/main" val="20000"/>
                        </a:ext>
                      </a:extLst>
                    </a:gridCol>
                    <a:gridCol w="2350008">
                      <a:extLst>
                        <a:ext uri="{9D8B030D-6E8A-4147-A177-3AD203B41FA5}">
                          <a16:colId xmlns:a16="http://schemas.microsoft.com/office/drawing/2014/main" val="20001"/>
                        </a:ext>
                      </a:extLst>
                    </a:gridCol>
                    <a:gridCol w="3547872">
                      <a:extLst>
                        <a:ext uri="{9D8B030D-6E8A-4147-A177-3AD203B41FA5}">
                          <a16:colId xmlns:a16="http://schemas.microsoft.com/office/drawing/2014/main" val="20002"/>
                        </a:ext>
                      </a:extLst>
                    </a:gridCol>
                    <a:gridCol w="2999232">
                      <a:extLst>
                        <a:ext uri="{9D8B030D-6E8A-4147-A177-3AD203B41FA5}">
                          <a16:colId xmlns:a16="http://schemas.microsoft.com/office/drawing/2014/main" val="20003"/>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漂粉精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主要成分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有效成分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主要性质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强氧化性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漂白性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保存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阴凉处密封保存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bl>
              </a:graphicData>
            </a:graphic>
          </p:graphicFrame>
        </mc:Choice>
        <mc:Fallback xmlns="">
          <p:graphicFrame>
            <p:nvGraphicFramePr>
              <p:cNvPr id="32" name="P_6_BD#3fc87dfc5?colgroup=6,8,13,11&amp;pid=e73850170&amp;color=0,0,0&amp;vtp=1&amp;bbb=1"/>
              <p:cNvGraphicFramePr>
                <a:graphicFrameLocks noGrp="1"/>
              </p:cNvGraphicFramePr>
              <p:nvPr>
                <p:extLst>
                  <p:ext uri="{D42A27DB-BD31-4B8C-83A1-F6EECF244321}">
                    <p14:modId xmlns:p14="http://schemas.microsoft.com/office/powerpoint/2010/main" val="3686749089"/>
                  </p:ext>
                </p:extLst>
              </p:nvPr>
            </p:nvGraphicFramePr>
            <p:xfrm>
              <a:off x="722376" y="1499939"/>
              <a:ext cx="10707624" cy="2121281"/>
            </p:xfrm>
            <a:graphic>
              <a:graphicData uri="http://schemas.openxmlformats.org/drawingml/2006/table">
                <a:tbl>
                  <a:tblPr/>
                  <a:tblGrid>
                    <a:gridCol w="1810512">
                      <a:extLst>
                        <a:ext uri="{9D8B030D-6E8A-4147-A177-3AD203B41FA5}">
                          <a16:colId xmlns:a16="http://schemas.microsoft.com/office/drawing/2014/main" val="20000"/>
                        </a:ext>
                      </a:extLst>
                    </a:gridCol>
                    <a:gridCol w="2350008">
                      <a:extLst>
                        <a:ext uri="{9D8B030D-6E8A-4147-A177-3AD203B41FA5}">
                          <a16:colId xmlns:a16="http://schemas.microsoft.com/office/drawing/2014/main" val="20001"/>
                        </a:ext>
                      </a:extLst>
                    </a:gridCol>
                    <a:gridCol w="3547872">
                      <a:extLst>
                        <a:ext uri="{9D8B030D-6E8A-4147-A177-3AD203B41FA5}">
                          <a16:colId xmlns:a16="http://schemas.microsoft.com/office/drawing/2014/main" val="20002"/>
                        </a:ext>
                      </a:extLst>
                    </a:gridCol>
                    <a:gridCol w="2999232">
                      <a:extLst>
                        <a:ext uri="{9D8B030D-6E8A-4147-A177-3AD203B41FA5}">
                          <a16:colId xmlns:a16="http://schemas.microsoft.com/office/drawing/2014/main" val="20003"/>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漂粉精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主要成分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7202" t="-102899" r="-278756" b="-33043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17526" t="-102899" r="-84880" b="-33043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7317" t="-102899" r="-407" b="-330435"/>
                          </a:stretch>
                        </a:blipFill>
                      </a:tcPr>
                    </a:tc>
                    <a:extLst>
                      <a:ext uri="{0D108BD9-81ED-4DB2-BD59-A6C34878D82A}">
                        <a16:rowId xmlns:a16="http://schemas.microsoft.com/office/drawing/2014/main" val="10001"/>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有效成分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7202" t="-200000" r="-278756" b="-2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17526" t="-200000" r="-84880" b="-2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7317" t="-200000" r="-407" b="-225714"/>
                          </a:stretch>
                        </a:blipFill>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主要性质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强氧化性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漂白性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保存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阴凉处密封保存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bl>
              </a:graphicData>
            </a:graphic>
          </p:graphicFrame>
        </mc:Fallback>
      </mc:AlternateContent>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5_1#0c2c47cdd?vopoq=1&amp;pid=37790748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例4</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[山西2025高一期中联考]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按如图装置进行实验，将浓盐酸滴入</a:t>
                </a:r>
                <a:r>
                  <a:rPr lang="en-US" altLang="zh-CN" sz="2000" b="0" i="0">
                    <a:solidFill>
                      <a:srgbClr val="000000"/>
                    </a:solidFill>
                    <a:latin typeface="微软雅黑" pitchFamily="34" charset="0"/>
                    <a:ea typeface="微软雅黑" pitchFamily="34" charset="-122"/>
                    <a:cs typeface="微软雅黑" pitchFamily="34" charset="-120"/>
                  </a:rPr>
                  <a:t>Ⅰ中的圆底烧瓶中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溶液在加热条件下会生成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，单质硫是黄色且不溶于水的固体</a:t>
                </a:r>
                <a:r>
                  <a:rPr lang="en-US" altLang="zh-CN" sz="2000" b="0" i="0">
                    <a:solidFill>
                      <a:srgbClr val="000000"/>
                    </a:solidFill>
                    <a:latin typeface="微软雅黑" pitchFamily="34" charset="0"/>
                    <a:ea typeface="微软雅黑" pitchFamily="34" charset="-122"/>
                    <a:cs typeface="微软雅黑" pitchFamily="34" charset="-120"/>
                  </a:rPr>
                  <a:t>)。下列说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15_1#0c2c47cdd?vopoq=1&amp;pid=37790748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b="-11682"/>
                </a:stretch>
              </a:blipFill>
              <a:ln/>
            </p:spPr>
            <p:txBody>
              <a:bodyPr/>
              <a:lstStyle/>
              <a:p>
                <a:r>
                  <a:rPr lang="zh-CN" altLang="en-US">
                    <a:noFill/>
                  </a:rPr>
                  <a:t> </a:t>
                </a:r>
              </a:p>
            </p:txBody>
          </p:sp>
        </mc:Fallback>
      </mc:AlternateContent>
      <p:sp>
        <p:nvSpPr>
          <p:cNvPr id="3" name="QC_6_AN.16_1#0c2c47cdd.bracket?vopoq=1&amp;pid=377907489&amp;color=0,0,0&amp;vpa=6&amp;vtp=1"/>
          <p:cNvSpPr/>
          <p:nvPr/>
        </p:nvSpPr>
        <p:spPr>
          <a:xfrm>
            <a:off x="2192401" y="18673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6_BD.15_2#0c2c47cdd?htil=1&amp;vopoq=1&amp;pid=37790748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170629" y="2404813"/>
            <a:ext cx="5239512"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15_3#0c2c47cdd.choices?htil=1&amp;vopoq=1&amp;pid=377907489&amp;color=0,0,0&amp;vtp=1&amp;bbb=1&amp;hb=1"/>
              <p:cNvSpPr/>
              <p:nvPr/>
            </p:nvSpPr>
            <p:spPr>
              <a:xfrm>
                <a:off x="722376" y="2330010"/>
                <a:ext cx="5376672" cy="27084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A.反应一段时间后，装置Ⅰ中充满黄绿色气体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.装置Ⅱ中溶液先变红，随后红色褪去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.装置Ⅲ和装置</a:t>
                </a:r>
                <a:r>
                  <a:rPr lang="en-US" altLang="zh-CN" sz="2000" b="0" i="0">
                    <a:solidFill>
                      <a:srgbClr val="000000"/>
                    </a:solidFill>
                    <a:latin typeface="微软雅黑" pitchFamily="34" charset="0"/>
                    <a:ea typeface="微软雅黑" pitchFamily="34" charset="-122"/>
                    <a:cs typeface="微软雅黑" pitchFamily="34" charset="-120"/>
                  </a:rPr>
                  <a:t>Ⅳ中还原产物与氧化产物的数目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之比相同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.装置Ⅴ内出现黄色浑浊，说明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的氧化性强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6_BD.15_3#0c2c47cdd.choices?htil=1&amp;vopoq=1&amp;pid=377907489&amp;color=0,0,0&amp;vtp=1&amp;bbb=1&amp;hb=1"/>
              <p:cNvSpPr>
                <a:spLocks noRot="1" noChangeAspect="1" noMove="1" noResize="1" noEditPoints="1" noAdjustHandles="1" noChangeArrowheads="1" noChangeShapeType="1" noTextEdit="1"/>
              </p:cNvSpPr>
              <p:nvPr/>
            </p:nvSpPr>
            <p:spPr>
              <a:xfrm>
                <a:off x="722376" y="2330010"/>
                <a:ext cx="5376672" cy="2708402"/>
              </a:xfrm>
              <a:prstGeom prst="rect">
                <a:avLst/>
              </a:prstGeom>
              <a:blipFill>
                <a:blip r:embed="rId5"/>
                <a:stretch>
                  <a:fillRect l="-2948" r="-1927"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17_1#0c2c47cdd?vopoq=1&amp;pid=377907489&amp;color=0,0,0&amp;vtp=1&amp;bt=1&amp;bbb=1&amp;hb=1"/>
              <p:cNvSpPr/>
              <p:nvPr/>
            </p:nvSpPr>
            <p:spPr>
              <a:xfrm>
                <a:off x="722376" y="972000"/>
                <a:ext cx="10753344" cy="5009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装置Ⅰ中高锰酸钾与浓盐酸反应制备黄绿色氯气，所以反应一段时间后，装置</a:t>
                </a:r>
                <a:r>
                  <a:rPr lang="en-US" altLang="zh-CN" sz="2000" b="0" i="0">
                    <a:solidFill>
                      <a:srgbClr val="000000"/>
                    </a:solidFill>
                    <a:latin typeface="微软雅黑" pitchFamily="34" charset="0"/>
                    <a:ea typeface="微软雅黑" pitchFamily="34" charset="-122"/>
                    <a:cs typeface="微软雅黑" pitchFamily="34" charset="-120"/>
                  </a:rPr>
                  <a:t>Ⅰ中会充满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黄绿色气体</a:t>
                </a:r>
                <a:r>
                  <a:rPr lang="en-US" altLang="zh-CN" sz="2000" b="0" i="0" dirty="0">
                    <a:solidFill>
                      <a:srgbClr val="000000"/>
                    </a:solidFill>
                    <a:latin typeface="微软雅黑" pitchFamily="34" charset="0"/>
                    <a:ea typeface="微软雅黑" pitchFamily="34" charset="-122"/>
                    <a:cs typeface="微软雅黑" pitchFamily="34" charset="-120"/>
                  </a:rPr>
                  <a:t>，A正确。氯气与水反应生成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和具有强氧化性的次氯酸，装置</a:t>
                </a:r>
                <a:r>
                  <a:rPr lang="en-US" altLang="zh-CN" sz="2000" b="0" i="0">
                    <a:solidFill>
                      <a:srgbClr val="000000"/>
                    </a:solidFill>
                    <a:latin typeface="微软雅黑" pitchFamily="34" charset="0"/>
                    <a:ea typeface="微软雅黑" pitchFamily="34" charset="-122"/>
                    <a:cs typeface="微软雅黑" pitchFamily="34" charset="-120"/>
                  </a:rPr>
                  <a:t>Ⅱ中盛有的紫色石蕊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溶液先变红</a:t>
                </a:r>
                <a:r>
                  <a:rPr lang="en-US" altLang="zh-CN" sz="2000" b="0" i="0" dirty="0">
                    <a:solidFill>
                      <a:srgbClr val="000000"/>
                    </a:solidFill>
                    <a:latin typeface="微软雅黑" pitchFamily="34" charset="0"/>
                    <a:ea typeface="微软雅黑" pitchFamily="34" charset="-122"/>
                    <a:cs typeface="微软雅黑" pitchFamily="34" charset="-120"/>
                  </a:rPr>
                  <a:t>，随后红色褪去，B正确。装置Ⅲ</a:t>
                </a:r>
                <a:r>
                  <a:rPr lang="en-US" altLang="zh-CN" sz="2000" b="0" i="0">
                    <a:solidFill>
                      <a:srgbClr val="000000"/>
                    </a:solidFill>
                    <a:latin typeface="微软雅黑" pitchFamily="34" charset="0"/>
                    <a:ea typeface="微软雅黑" pitchFamily="34" charset="-122"/>
                    <a:cs typeface="微软雅黑" pitchFamily="34" charset="-120"/>
                  </a:rPr>
                  <a:t>中氯气与氢氧化钠溶液反应生成氯化钠与次氯酸钠，</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反应的化学方程式为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，反应中部分氯元素的化合价由</a:t>
                </a:r>
                <a:r>
                  <a:rPr lang="en-US" altLang="zh-CN" sz="2000" b="0" i="0">
                    <a:solidFill>
                      <a:srgbClr val="000000"/>
                    </a:solidFill>
                    <a:latin typeface="微软雅黑" pitchFamily="34" charset="0"/>
                    <a:ea typeface="微软雅黑" pitchFamily="34" charset="-122"/>
                    <a:cs typeface="微软雅黑" pitchFamily="34" charset="-120"/>
                  </a:rPr>
                  <a:t>0价升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价，部分降低为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价，还原产物氯化钠与氧化产物次氯酸钠的数目之比为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；装置</a:t>
                </a:r>
                <a:r>
                  <a:rPr lang="en-US" altLang="zh-CN" sz="2000" b="0" i="0">
                    <a:solidFill>
                      <a:srgbClr val="000000"/>
                    </a:solidFill>
                    <a:latin typeface="微软雅黑" pitchFamily="34" charset="0"/>
                    <a:ea typeface="微软雅黑" pitchFamily="34" charset="-122"/>
                    <a:cs typeface="微软雅黑" pitchFamily="34" charset="-120"/>
                  </a:rPr>
                  <a:t>Ⅳ中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氯气与氢氧化钠溶液共热反应生成氯酸钠和氯化钠，反应的化学方程式为</a:t>
                </a: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5</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，反应中部分氯元素的化合价由0价升高为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000" b="0" i="0">
                    <a:solidFill>
                      <a:srgbClr val="000000"/>
                    </a:solidFill>
                    <a:latin typeface="微软雅黑" pitchFamily="34" charset="0"/>
                    <a:ea typeface="微软雅黑" pitchFamily="34" charset="-122"/>
                    <a:cs typeface="微软雅黑" pitchFamily="34" charset="-120"/>
                  </a:rPr>
                  <a:t>，部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分降低为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价，还原产物氯化钠与氧化产物氯酸钠的数目之比为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，所以装置Ⅲ和装置</a:t>
                </a:r>
                <a:r>
                  <a:rPr lang="en-US" altLang="zh-CN" sz="2000" b="0" i="0">
                    <a:solidFill>
                      <a:srgbClr val="000000"/>
                    </a:solidFill>
                    <a:latin typeface="微软雅黑" pitchFamily="34" charset="0"/>
                    <a:ea typeface="微软雅黑" pitchFamily="34" charset="-122"/>
                    <a:cs typeface="微软雅黑" pitchFamily="34" charset="-120"/>
                  </a:rPr>
                  <a:t>Ⅳ中还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原产物与氧化产物的数目之比不同</a:t>
                </a:r>
                <a:r>
                  <a:rPr lang="en-US" altLang="zh-CN" sz="2000" b="0" i="0" dirty="0">
                    <a:solidFill>
                      <a:srgbClr val="000000"/>
                    </a:solidFill>
                    <a:latin typeface="微软雅黑" pitchFamily="34" charset="0"/>
                    <a:ea typeface="微软雅黑" pitchFamily="34" charset="-122"/>
                    <a:cs typeface="微软雅黑" pitchFamily="34" charset="-120"/>
                  </a:rPr>
                  <a:t>，C错误。装置Ⅴ</a:t>
                </a:r>
                <a:r>
                  <a:rPr lang="en-US" altLang="zh-CN" sz="2000" b="0" i="0">
                    <a:solidFill>
                      <a:srgbClr val="000000"/>
                    </a:solidFill>
                    <a:latin typeface="微软雅黑" pitchFamily="34" charset="0"/>
                    <a:ea typeface="微软雅黑" pitchFamily="34" charset="-122"/>
                    <a:cs typeface="微软雅黑" pitchFamily="34" charset="-120"/>
                  </a:rPr>
                  <a:t>中氯气与硫化钠溶液反应生成氯化钠和硫，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反应中硫元素的化合价升高</a:t>
                </a:r>
                <a:r>
                  <a:rPr lang="en-US" altLang="zh-CN" sz="2000" b="0" i="0" dirty="0">
                    <a:solidFill>
                      <a:srgbClr val="000000"/>
                    </a:solidFill>
                    <a:latin typeface="微软雅黑" pitchFamily="34" charset="0"/>
                    <a:ea typeface="微软雅黑" pitchFamily="34" charset="-122"/>
                    <a:cs typeface="微软雅黑" pitchFamily="34" charset="-120"/>
                  </a:rPr>
                  <a:t>，硫是反应的氧化产物，氯元素的化合价降低，</a:t>
                </a:r>
                <a:r>
                  <a:rPr lang="en-US" altLang="zh-CN" sz="2000" b="0" i="0">
                    <a:solidFill>
                      <a:srgbClr val="000000"/>
                    </a:solidFill>
                    <a:latin typeface="微软雅黑" pitchFamily="34" charset="0"/>
                    <a:ea typeface="微软雅黑" pitchFamily="34" charset="-122"/>
                    <a:cs typeface="微软雅黑" pitchFamily="34" charset="-120"/>
                  </a:rPr>
                  <a:t>氯气是反应的氧化剂，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由氧化剂的氧化性强于氧化产物可知</a:t>
                </a:r>
                <a:r>
                  <a:rPr lang="en-US" altLang="zh-CN" sz="2000" b="0" i="0" dirty="0">
                    <a:solidFill>
                      <a:srgbClr val="000000"/>
                    </a:solidFill>
                    <a:latin typeface="微软雅黑" pitchFamily="34" charset="0"/>
                    <a:ea typeface="微软雅黑" pitchFamily="34" charset="-122"/>
                    <a:cs typeface="微软雅黑" pitchFamily="34" charset="-120"/>
                  </a:rPr>
                  <a:t>，氯气的氧化性强于硫，D正确。</a:t>
                </a:r>
                <a:endParaRPr lang="en-US" altLang="zh-CN" sz="2200" dirty="0"/>
              </a:p>
            </p:txBody>
          </p:sp>
        </mc:Choice>
        <mc:Fallback xmlns="">
          <p:sp>
            <p:nvSpPr>
              <p:cNvPr id="2" name="QC_6_AS.17_1#0c2c47cdd?vopoq=1&amp;pid=377907489&amp;color=0,0,0&amp;vtp=1&amp;bt=1&amp;bbb=1&amp;hb=1"/>
              <p:cNvSpPr>
                <a:spLocks noRot="1" noChangeAspect="1" noMove="1" noResize="1" noEditPoints="1" noAdjustHandles="1" noChangeArrowheads="1" noChangeShapeType="1" noTextEdit="1"/>
              </p:cNvSpPr>
              <p:nvPr/>
            </p:nvSpPr>
            <p:spPr>
              <a:xfrm>
                <a:off x="722376" y="972000"/>
                <a:ext cx="10753344" cy="5009134"/>
              </a:xfrm>
              <a:prstGeom prst="rect">
                <a:avLst/>
              </a:prstGeom>
              <a:blipFill>
                <a:blip r:embed="rId3"/>
                <a:stretch>
                  <a:fillRect l="-1587" r="-3175" b="-304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6#6ec4122bb?sp=1&amp;pid=83e94870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1.氯气的物理性质</a:t>
            </a:r>
            <a:endParaRPr lang="en-US" altLang="zh-CN" sz="2000" dirty="0"/>
          </a:p>
        </p:txBody>
      </p:sp>
      <mc:AlternateContent xmlns:mc="http://schemas.openxmlformats.org/markup-compatibility/2006" xmlns:a14="http://schemas.microsoft.com/office/drawing/2010/main">
        <mc:Choice Requires="a14">
          <p:graphicFrame>
            <p:nvGraphicFramePr>
              <p:cNvPr id="5" name="P_6_BD#6ec4122bb?colgroup=4,6,6,2,4,13&amp;pid=83e948704&amp;color=0,0,0&amp;vtp=1&amp;bbb=1&amp;hb=1"/>
              <p:cNvGraphicFramePr>
                <a:graphicFrameLocks noGrp="1"/>
              </p:cNvGraphicFramePr>
              <p:nvPr>
                <p:extLst>
                  <p:ext uri="{D42A27DB-BD31-4B8C-83A1-F6EECF244321}">
                    <p14:modId xmlns:p14="http://schemas.microsoft.com/office/powerpoint/2010/main" val="270448485"/>
                  </p:ext>
                </p:extLst>
              </p:nvPr>
            </p:nvGraphicFramePr>
            <p:xfrm>
              <a:off x="722376" y="1499939"/>
              <a:ext cx="10698480" cy="1243711"/>
            </p:xfrm>
            <a:graphic>
              <a:graphicData uri="http://schemas.openxmlformats.org/drawingml/2006/table">
                <a:tbl>
                  <a:tblPr/>
                  <a:tblGrid>
                    <a:gridCol w="1380744">
                      <a:extLst>
                        <a:ext uri="{9D8B030D-6E8A-4147-A177-3AD203B41FA5}">
                          <a16:colId xmlns:a16="http://schemas.microsoft.com/office/drawing/2014/main" val="20000"/>
                        </a:ext>
                      </a:extLst>
                    </a:gridCol>
                    <a:gridCol w="1810512">
                      <a:extLst>
                        <a:ext uri="{9D8B030D-6E8A-4147-A177-3AD203B41FA5}">
                          <a16:colId xmlns:a16="http://schemas.microsoft.com/office/drawing/2014/main" val="20001"/>
                        </a:ext>
                      </a:extLst>
                    </a:gridCol>
                    <a:gridCol w="1819656">
                      <a:extLst>
                        <a:ext uri="{9D8B030D-6E8A-4147-A177-3AD203B41FA5}">
                          <a16:colId xmlns:a16="http://schemas.microsoft.com/office/drawing/2014/main" val="20002"/>
                        </a:ext>
                      </a:extLst>
                    </a:gridCol>
                    <a:gridCol w="850392">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gridCol w="3557016">
                      <a:extLst>
                        <a:ext uri="{9D8B030D-6E8A-4147-A177-3AD203B41FA5}">
                          <a16:colId xmlns:a16="http://schemas.microsoft.com/office/drawing/2014/main" val="20005"/>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气味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毒性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密度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溶解性</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(25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黄绿色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易液化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有刺激性气味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比空气大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能溶于水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通常状况下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1体</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积水能溶解约</a:t>
                          </a:r>
                          <a:r>
                            <a:rPr lang="en-US" altLang="zh-CN" sz="2000" b="0" i="0" dirty="0">
                              <a:solidFill>
                                <a:srgbClr val="000000"/>
                              </a:solidFill>
                              <a:latin typeface="微软雅黑" pitchFamily="34" charset="0"/>
                              <a:ea typeface="微软雅黑" pitchFamily="34" charset="-122"/>
                              <a:cs typeface="微软雅黑" pitchFamily="34" charset="-120"/>
                            </a:rPr>
                            <a:t>2体积氯气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5" name="P_6_BD#6ec4122bb?colgroup=4,6,6,2,4,13&amp;pid=83e948704&amp;color=0,0,0&amp;vtp=1&amp;bbb=1&amp;hb=1"/>
              <p:cNvGraphicFramePr>
                <a:graphicFrameLocks noGrp="1"/>
              </p:cNvGraphicFramePr>
              <p:nvPr>
                <p:extLst>
                  <p:ext uri="{D42A27DB-BD31-4B8C-83A1-F6EECF244321}">
                    <p14:modId xmlns:p14="http://schemas.microsoft.com/office/powerpoint/2010/main" val="270448485"/>
                  </p:ext>
                </p:extLst>
              </p:nvPr>
            </p:nvGraphicFramePr>
            <p:xfrm>
              <a:off x="722376" y="1499939"/>
              <a:ext cx="10698480" cy="1243711"/>
            </p:xfrm>
            <a:graphic>
              <a:graphicData uri="http://schemas.openxmlformats.org/drawingml/2006/table">
                <a:tbl>
                  <a:tblPr/>
                  <a:tblGrid>
                    <a:gridCol w="1380744">
                      <a:extLst>
                        <a:ext uri="{9D8B030D-6E8A-4147-A177-3AD203B41FA5}">
                          <a16:colId xmlns:a16="http://schemas.microsoft.com/office/drawing/2014/main" val="20000"/>
                        </a:ext>
                      </a:extLst>
                    </a:gridCol>
                    <a:gridCol w="1810512">
                      <a:extLst>
                        <a:ext uri="{9D8B030D-6E8A-4147-A177-3AD203B41FA5}">
                          <a16:colId xmlns:a16="http://schemas.microsoft.com/office/drawing/2014/main" val="20001"/>
                        </a:ext>
                      </a:extLst>
                    </a:gridCol>
                    <a:gridCol w="1819656">
                      <a:extLst>
                        <a:ext uri="{9D8B030D-6E8A-4147-A177-3AD203B41FA5}">
                          <a16:colId xmlns:a16="http://schemas.microsoft.com/office/drawing/2014/main" val="20002"/>
                        </a:ext>
                      </a:extLst>
                    </a:gridCol>
                    <a:gridCol w="850392">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gridCol w="3557016">
                      <a:extLst>
                        <a:ext uri="{9D8B030D-6E8A-4147-A177-3AD203B41FA5}">
                          <a16:colId xmlns:a16="http://schemas.microsoft.com/office/drawing/2014/main" val="20005"/>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气味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毒性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密度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0856" t="-1449" r="-342" b="-224638"/>
                          </a:stretch>
                        </a:blipFill>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黄绿色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气体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易液化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有刺激性气味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比空气大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能溶于水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通常状况下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1体</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积水能溶解约</a:t>
                          </a:r>
                          <a:r>
                            <a:rPr lang="en-US" altLang="zh-CN" sz="2000" b="0" i="0" dirty="0">
                              <a:solidFill>
                                <a:srgbClr val="000000"/>
                              </a:solidFill>
                              <a:latin typeface="微软雅黑" pitchFamily="34" charset="0"/>
                              <a:ea typeface="微软雅黑" pitchFamily="34" charset="-122"/>
                              <a:cs typeface="微软雅黑" pitchFamily="34" charset="-120"/>
                            </a:rPr>
                            <a:t>2体积氯气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3" name="P_6#6ec4122bb?sp=1&amp;pid=83e948704&amp;color=0,0,0&amp;vtp=1&amp;bt=1&amp;bbb=1">
            <a:extLst>
              <a:ext uri="{FF2B5EF4-FFF2-40B4-BE49-F238E27FC236}">
                <a16:creationId xmlns:a16="http://schemas.microsoft.com/office/drawing/2014/main" id="{E124C819-AA40-6BD5-CDC3-94CA7A8EEE71}"/>
              </a:ext>
            </a:extLst>
          </p:cNvPr>
          <p:cNvSpPr/>
          <p:nvPr/>
        </p:nvSpPr>
        <p:spPr>
          <a:xfrm>
            <a:off x="722376" y="2871539"/>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2.氯气的化学性质</a:t>
            </a:r>
            <a:endParaRPr lang="en-US" altLang="zh-CN" sz="2000" dirty="0"/>
          </a:p>
        </p:txBody>
      </p:sp>
      <p:pic>
        <p:nvPicPr>
          <p:cNvPr id="4" name="P_6_BD#6ec4122bb?pid=83e948704&amp;color=0,0,0&amp;tib=255,255,255&amp;vtp=1" descr="preencoded.png">
            <a:extLst>
              <a:ext uri="{FF2B5EF4-FFF2-40B4-BE49-F238E27FC236}">
                <a16:creationId xmlns:a16="http://schemas.microsoft.com/office/drawing/2014/main" id="{64DCDC95-D23B-DCDF-C8EC-E7A15059C16A}"/>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840480" y="3408114"/>
            <a:ext cx="4517136"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C_4#5eed12731.fixed?pid=8463cfcd5&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4#5eed12731.fixed?pid=8463cfcd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氯及其化合物</a:t>
            </a:r>
            <a:endParaRPr lang="en-US" altLang="zh-CN" sz="4400" dirty="0"/>
          </a:p>
        </p:txBody>
      </p:sp>
      <p:pic>
        <p:nvPicPr>
          <p:cNvPr id="4" name="C_4#5eed12731.fixed?pid=8463cfcd5&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4_BD#5eed12731.fixed?pid=8463cfcd5&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2017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B_6_BD.18_1#02deb985b?sp=1&amp;vopoq=1&amp;pid=c0d226632&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[江苏南通2025高一期中]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氯气是制备含氯化合物的重要原料</a:t>
            </a:r>
            <a:r>
              <a:rPr lang="en-US" altLang="zh-CN" sz="2000" b="0" i="0">
                <a:solidFill>
                  <a:srgbClr val="000000"/>
                </a:solidFill>
                <a:latin typeface="微软雅黑" pitchFamily="34" charset="0"/>
                <a:ea typeface="微软雅黑" pitchFamily="34" charset="-122"/>
                <a:cs typeface="微软雅黑" pitchFamily="34" charset="-120"/>
              </a:rPr>
              <a:t>。下列有关氯气的实验装置或操作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能达到实验目的的是(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36" name="QB_6_BD.18_2#02deb985b?colgroup=17,22&amp;vopoq=1&amp;pid=c0d226632&amp;color=0,0,0&amp;vtp=1&amp;bbb=1"/>
              <p:cNvGraphicFramePr>
                <a:graphicFrameLocks noGrp="1"/>
              </p:cNvGraphicFramePr>
              <p:nvPr>
                <p:extLst>
                  <p:ext uri="{D42A27DB-BD31-4B8C-83A1-F6EECF244321}">
                    <p14:modId xmlns:p14="http://schemas.microsoft.com/office/powerpoint/2010/main" val="1329937505"/>
                  </p:ext>
                </p:extLst>
              </p:nvPr>
            </p:nvGraphicFramePr>
            <p:xfrm>
              <a:off x="722376" y="1947613"/>
              <a:ext cx="10725912" cy="3699383"/>
            </p:xfrm>
            <a:graphic>
              <a:graphicData uri="http://schemas.openxmlformats.org/drawingml/2006/table">
                <a:tbl>
                  <a:tblPr/>
                  <a:tblGrid>
                    <a:gridCol w="4718304">
                      <a:extLst>
                        <a:ext uri="{9D8B030D-6E8A-4147-A177-3AD203B41FA5}">
                          <a16:colId xmlns:a16="http://schemas.microsoft.com/office/drawing/2014/main" val="20000"/>
                        </a:ext>
                      </a:extLst>
                    </a:gridCol>
                    <a:gridCol w="6007608">
                      <a:extLst>
                        <a:ext uri="{9D8B030D-6E8A-4147-A177-3AD203B41FA5}">
                          <a16:colId xmlns:a16="http://schemas.microsoft.com/office/drawing/2014/main" val="20001"/>
                        </a:ext>
                      </a:extLst>
                    </a:gridCol>
                  </a:tblGrid>
                  <a:tr h="1581404">
                    <a:tc>
                      <a:txBody>
                        <a:bodyPr/>
                        <a:lstStyle/>
                        <a:p>
                          <a:pPr algn="ctr" latinLnBrk="1" hangingPunct="0">
                            <a:lnSpc>
                              <a:spcPts val="11800"/>
                            </a:lnSpc>
                          </a:pPr>
                          <a:r>
                            <a:rPr lang="en-US" altLang="zh-CN" sz="66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48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A.产生</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B.除去</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70508">
                    <a:tc>
                      <a:txBody>
                        <a:bodyPr/>
                        <a:lstStyle/>
                        <a:p>
                          <a:pPr algn="ctr" latinLnBrk="1" hangingPunct="0">
                            <a:lnSpc>
                              <a:spcPts val="9000"/>
                            </a:lnSpc>
                          </a:pPr>
                          <a:r>
                            <a:rPr lang="en-US" altLang="zh-CN" sz="51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800"/>
                            </a:lnSpc>
                          </a:pPr>
                          <a:r>
                            <a:rPr lang="en-US" altLang="zh-CN" sz="43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C.收集氯气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D.测定氯水</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36" name="QB_6_BD.18_2#02deb985b?colgroup=17,22&amp;vopoq=1&amp;pid=c0d226632&amp;color=0,0,0&amp;vtp=1&amp;bbb=1"/>
              <p:cNvGraphicFramePr>
                <a:graphicFrameLocks noGrp="1"/>
              </p:cNvGraphicFramePr>
              <p:nvPr>
                <p:extLst>
                  <p:ext uri="{D42A27DB-BD31-4B8C-83A1-F6EECF244321}">
                    <p14:modId xmlns:p14="http://schemas.microsoft.com/office/powerpoint/2010/main" val="1329937505"/>
                  </p:ext>
                </p:extLst>
              </p:nvPr>
            </p:nvGraphicFramePr>
            <p:xfrm>
              <a:off x="722376" y="1947613"/>
              <a:ext cx="10725912" cy="3699383"/>
            </p:xfrm>
            <a:graphic>
              <a:graphicData uri="http://schemas.openxmlformats.org/drawingml/2006/table">
                <a:tbl>
                  <a:tblPr/>
                  <a:tblGrid>
                    <a:gridCol w="4718304">
                      <a:extLst>
                        <a:ext uri="{9D8B030D-6E8A-4147-A177-3AD203B41FA5}">
                          <a16:colId xmlns:a16="http://schemas.microsoft.com/office/drawing/2014/main" val="20000"/>
                        </a:ext>
                      </a:extLst>
                    </a:gridCol>
                    <a:gridCol w="6007608">
                      <a:extLst>
                        <a:ext uri="{9D8B030D-6E8A-4147-A177-3AD203B41FA5}">
                          <a16:colId xmlns:a16="http://schemas.microsoft.com/office/drawing/2014/main" val="20001"/>
                        </a:ext>
                      </a:extLst>
                    </a:gridCol>
                  </a:tblGrid>
                  <a:tr h="1581404">
                    <a:tc>
                      <a:txBody>
                        <a:bodyPr/>
                        <a:lstStyle/>
                        <a:p>
                          <a:pPr algn="ctr" latinLnBrk="1" hangingPunct="0">
                            <a:lnSpc>
                              <a:spcPts val="11800"/>
                            </a:lnSpc>
                          </a:pPr>
                          <a:r>
                            <a:rPr lang="en-US" altLang="zh-CN" sz="66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48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29" t="-378261" r="-127649" b="-43043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8600" t="-378261" r="-203" b="-430435"/>
                          </a:stretch>
                        </a:blipFill>
                      </a:tcPr>
                    </a:tc>
                    <a:extLst>
                      <a:ext uri="{0D108BD9-81ED-4DB2-BD59-A6C34878D82A}">
                        <a16:rowId xmlns:a16="http://schemas.microsoft.com/office/drawing/2014/main" val="10001"/>
                      </a:ext>
                    </a:extLst>
                  </a:tr>
                  <a:tr h="1270508">
                    <a:tc>
                      <a:txBody>
                        <a:bodyPr/>
                        <a:lstStyle/>
                        <a:p>
                          <a:pPr algn="ctr" latinLnBrk="1" hangingPunct="0">
                            <a:lnSpc>
                              <a:spcPts val="9000"/>
                            </a:lnSpc>
                          </a:pPr>
                          <a:r>
                            <a:rPr lang="en-US" altLang="zh-CN" sz="510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800"/>
                            </a:lnSpc>
                          </a:pPr>
                          <a:r>
                            <a:rPr lang="en-US" altLang="zh-CN" sz="43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C.收集氯气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8600" t="-770000" r="-203" b="-25714"/>
                          </a:stretch>
                        </a:blipFill>
                      </a:tcPr>
                    </a:tc>
                    <a:extLst>
                      <a:ext uri="{0D108BD9-81ED-4DB2-BD59-A6C34878D82A}">
                        <a16:rowId xmlns:a16="http://schemas.microsoft.com/office/drawing/2014/main" val="10003"/>
                      </a:ext>
                    </a:extLst>
                  </a:tr>
                </a:tbl>
              </a:graphicData>
            </a:graphic>
          </p:graphicFrame>
        </mc:Fallback>
      </mc:AlternateContent>
      <p:pic>
        <p:nvPicPr>
          <p:cNvPr id="4" name="QB_6_BD.18_3#02deb985b.table_image?tii=6&amp;vopoq=1&amp;pid=c0d22663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551176" y="2066231"/>
            <a:ext cx="1060704"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B_6_BD.18_4#02deb985b.table_image?tii=7&amp;vopoq=1&amp;pid=c0d22663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804404" y="2253683"/>
            <a:ext cx="1280160"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B_6_BD.18_5#02deb985b.table_image?tii=8&amp;vopoq=1&amp;pid=c0d226632&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2592324" y="4068767"/>
            <a:ext cx="978408"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B_6_BD.18_6#02deb985b.table_image?tii=9&amp;vopoq=1&amp;pid=c0d226632&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7831836" y="4146491"/>
            <a:ext cx="1225296"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B_6_AN.19_1#02deb985b.bracket?vopoq=1&amp;pid=c0d226632&amp;color=0,0,0&amp;vpa=7&amp;vtp=1"/>
          <p:cNvSpPr/>
          <p:nvPr/>
        </p:nvSpPr>
        <p:spPr>
          <a:xfrm>
            <a:off x="3081401" y="14101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20_1#02deb985b?vopoq=1&amp;pid=c0d226632&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二氧化锰与浓盐酸反应制氯气需加热，A错误；氯气、</a:t>
                </a:r>
                <a:r>
                  <a:rPr lang="en-US" altLang="zh-CN" sz="2000" b="0" i="0">
                    <a:solidFill>
                      <a:srgbClr val="000000"/>
                    </a:solidFill>
                    <a:latin typeface="微软雅黑" pitchFamily="34" charset="0"/>
                    <a:ea typeface="微软雅黑" pitchFamily="34" charset="-122"/>
                    <a:cs typeface="微软雅黑" pitchFamily="34" charset="-120"/>
                  </a:rPr>
                  <a:t>氯化氢均能与氢氧化钠溶液反应，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应该用饱和食盐水除去</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，B错误；氯气采用向上排空气的方法收集，导管长进短出</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；氯水中含有次氯酸，有漂白性，会漂白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试纸，故不能用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2000" b="0" i="0" dirty="0">
                    <a:solidFill>
                      <a:srgbClr val="000000"/>
                    </a:solidFill>
                    <a:latin typeface="微软雅黑" pitchFamily="34" charset="0"/>
                    <a:ea typeface="微软雅黑" pitchFamily="34" charset="-122"/>
                    <a:cs typeface="微软雅黑" pitchFamily="34" charset="-120"/>
                  </a:rPr>
                  <a:t>试纸测定氯水的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B_6_AS.20_1#02deb985b?vopoq=1&amp;pid=c0d226632&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587" r="-1984"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6_EX.21_1#02deb985b?vopoq=1&amp;pid=c0d226632&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微软雅黑" pitchFamily="34" charset="0"/>
                <a:ea typeface="微软雅黑" pitchFamily="34" charset="-122"/>
                <a:cs typeface="微软雅黑" pitchFamily="34" charset="-120"/>
              </a:rPr>
              <a:t>二氧化锰和浓盐酸在加热的条件下可以反应生成氯气</a:t>
            </a:r>
            <a:r>
              <a:rPr lang="en-US" altLang="zh-CN" sz="2000" b="0" i="0">
                <a:solidFill>
                  <a:srgbClr val="000000"/>
                </a:solidFill>
                <a:latin typeface="微软雅黑" pitchFamily="34" charset="0"/>
                <a:ea typeface="微软雅黑" pitchFamily="34" charset="-122"/>
                <a:cs typeface="微软雅黑" pitchFamily="34" charset="-120"/>
              </a:rPr>
              <a:t>，如果把二氧化锰换成氧化性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更强的氧化剂</a:t>
            </a:r>
            <a:r>
              <a:rPr lang="en-US" altLang="zh-CN" sz="2000" b="0" i="0" dirty="0">
                <a:solidFill>
                  <a:srgbClr val="000000"/>
                </a:solidFill>
                <a:latin typeface="微软雅黑" pitchFamily="34" charset="0"/>
                <a:ea typeface="微软雅黑" pitchFamily="34" charset="-122"/>
                <a:cs typeface="微软雅黑" pitchFamily="34" charset="-120"/>
              </a:rPr>
              <a:t>，比如高锰酸钾、重铬酸钾、次氯酸钠、氯酸钠</a:t>
            </a:r>
            <a:r>
              <a:rPr lang="en-US" altLang="zh-CN" sz="2000" b="0" i="0">
                <a:solidFill>
                  <a:srgbClr val="000000"/>
                </a:solidFill>
                <a:latin typeface="微软雅黑" pitchFamily="34" charset="0"/>
                <a:ea typeface="微软雅黑" pitchFamily="34" charset="-122"/>
                <a:cs typeface="微软雅黑" pitchFamily="34" charset="-120"/>
              </a:rPr>
              <a:t>，在常温的条件下就可以和浓盐酸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反应制得氯气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71417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2_1#d2a453516?vopoq=1&amp;pid=c0d226632&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2.下列检验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的方法正确的是(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22_1#d2a453516?vopoq=1&amp;pid=c0d226632&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b="-39063"/>
                </a:stretch>
              </a:blipFill>
              <a:ln/>
            </p:spPr>
            <p:txBody>
              <a:bodyPr/>
              <a:lstStyle/>
              <a:p>
                <a:r>
                  <a:rPr lang="zh-CN" altLang="en-US">
                    <a:noFill/>
                  </a:rPr>
                  <a:t> </a:t>
                </a:r>
              </a:p>
            </p:txBody>
          </p:sp>
        </mc:Fallback>
      </mc:AlternateContent>
      <p:sp>
        <p:nvSpPr>
          <p:cNvPr id="3" name="QC_6_AN.23_1#d2a453516.bracket?vopoq=1&amp;pid=c0d226632&amp;color=0,0,0&amp;vpa=8&amp;vtp=1"/>
          <p:cNvSpPr/>
          <p:nvPr/>
        </p:nvSpPr>
        <p:spPr>
          <a:xfrm>
            <a:off x="4271455" y="952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6_BD.22_2#d2a453516.choices?vopoq=1&amp;pid=c0d226632&amp;color=0,0,0&amp;vtp=1&amp;bbb=1"/>
              <p:cNvSpPr/>
              <p:nvPr/>
            </p:nvSpPr>
            <p:spPr>
              <a:xfrm>
                <a:off x="722376" y="1367477"/>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A.向某溶液中滴加</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溶液，若产生白色沉淀，说明该溶液中有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.向某溶液中先滴加盐酸，再滴加</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溶液，若产生白色沉淀，说明溶液中有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.向某溶液中先滴加</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溶液，再滴加盐酸，若产生白色沉淀，说明溶液中有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.向某溶液中滴加用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酸化的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溶液，若产生白色沉淀，说明溶液中有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6_BD.22_2#d2a453516.choices?vopoq=1&amp;pid=c0d226632&amp;color=0,0,0&amp;vtp=1&amp;bbb=1"/>
              <p:cNvSpPr>
                <a:spLocks noRot="1" noChangeAspect="1" noMove="1" noResize="1" noEditPoints="1" noAdjustHandles="1" noChangeArrowheads="1" noChangeShapeType="1" noTextEdit="1"/>
              </p:cNvSpPr>
              <p:nvPr/>
            </p:nvSpPr>
            <p:spPr>
              <a:xfrm>
                <a:off x="722376" y="1367477"/>
                <a:ext cx="10753344" cy="1781302"/>
              </a:xfrm>
              <a:prstGeom prst="rect">
                <a:avLst/>
              </a:prstGeom>
              <a:blipFill>
                <a:blip r:embed="rId4"/>
                <a:stretch>
                  <a:fillRect l="-1474"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4_1#d2a453516?vopoq=1&amp;pid=c0d226632&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可以和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反应生成不溶于硝酸的白色沉淀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AgCl</m:t>
                    </m:r>
                  </m:oMath>
                </a14:m>
                <a:r>
                  <a:rPr lang="en-US" altLang="zh-CN" sz="2000" b="0" i="0" dirty="0">
                    <a:solidFill>
                      <a:srgbClr val="000000"/>
                    </a:solidFill>
                    <a:latin typeface="微软雅黑" pitchFamily="34" charset="0"/>
                    <a:ea typeface="微软雅黑" pitchFamily="34" charset="-122"/>
                    <a:cs typeface="微软雅黑" pitchFamily="34" charset="-120"/>
                  </a:rPr>
                  <a:t>，为排除</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等离子的干扰，检验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时可加入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酸化的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AgNO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溶液，若产生白色沉淀，则说明溶液中有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24_1#d2a453516?vopoq=1&amp;pid=c0d226632&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a:blip r:embed="rId3"/>
                <a:stretch>
                  <a:fillRect l="-158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785743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6_BD.25_1#952f69657?sp=1&amp;vopoq=1&amp;pid=c0d226632&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3.某兴趣小组进行钠在氯气中燃烧的实验时</a:t>
            </a:r>
            <a:r>
              <a:rPr lang="en-US" altLang="zh-CN" sz="2000" b="0" i="0">
                <a:solidFill>
                  <a:srgbClr val="000000"/>
                </a:solidFill>
                <a:latin typeface="微软雅黑" pitchFamily="34" charset="0"/>
                <a:ea typeface="微软雅黑" pitchFamily="34" charset="-122"/>
                <a:cs typeface="微软雅黑" pitchFamily="34" charset="-120"/>
              </a:rPr>
              <a:t>，发现该实验存在氯气不方便携带和尾气未处理等方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面的不足</a:t>
            </a:r>
            <a:r>
              <a:rPr lang="en-US" altLang="zh-CN" sz="2000" b="0" i="0" dirty="0">
                <a:solidFill>
                  <a:srgbClr val="000000"/>
                </a:solidFill>
                <a:latin typeface="微软雅黑" pitchFamily="34" charset="0"/>
                <a:ea typeface="微软雅黑" pitchFamily="34" charset="-122"/>
                <a:cs typeface="微软雅黑" pitchFamily="34" charset="-120"/>
              </a:rPr>
              <a:t>。对该实验进行改进后的实验装置如图所示。</a:t>
            </a:r>
            <a:r>
              <a:rPr lang="en-US" altLang="zh-CN" sz="2000" b="0" i="0">
                <a:solidFill>
                  <a:srgbClr val="000000"/>
                </a:solidFill>
                <a:latin typeface="微软雅黑" pitchFamily="34" charset="0"/>
                <a:ea typeface="微软雅黑" pitchFamily="34" charset="-122"/>
                <a:cs typeface="微软雅黑" pitchFamily="34" charset="-120"/>
              </a:rPr>
              <a:t>下列有关说法正确的是(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952f69657.bracket?vopoq=1&amp;pid=c0d226632&amp;color=0,0,0&amp;vpa=9&amp;vtp=1"/>
          <p:cNvSpPr/>
          <p:nvPr/>
        </p:nvSpPr>
        <p:spPr>
          <a:xfrm>
            <a:off x="9558401" y="14101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6_BD.25_2#952f69657?htil=2&amp;vopoq=1&amp;pid=c0d2266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70983" y="1947613"/>
            <a:ext cx="4407408"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25_3#952f69657.choices?htil=2&amp;vopoq=1&amp;pid=c0d226632&amp;color=0,0,0&amp;vtp=1&amp;bbb=1&amp;hb=1"/>
          <p:cNvSpPr/>
          <p:nvPr/>
        </p:nvSpPr>
        <p:spPr>
          <a:xfrm>
            <a:off x="722376" y="1872810"/>
            <a:ext cx="6208776"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A.装置甲中高锰酸钾固体可换为二氧化锰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.装置丙的作用是除水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.装置丁中有白色火焰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.装置戊的作用是氯气的尾气处理</a:t>
            </a:r>
            <a:r>
              <a:rPr lang="en-US" altLang="zh-CN" sz="2000" b="0" i="0">
                <a:solidFill>
                  <a:srgbClr val="000000"/>
                </a:solidFill>
                <a:latin typeface="微软雅黑" pitchFamily="34" charset="0"/>
                <a:ea typeface="微软雅黑" pitchFamily="34" charset="-122"/>
                <a:cs typeface="微软雅黑" pitchFamily="34" charset="-120"/>
              </a:rPr>
              <a:t>，可以用澄清石灰水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代替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P_6_BD#6ec4122bb?sp=1&amp;pid=83e94870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(1)氯气与金属单质的反应</a:t>
            </a:r>
            <a:endParaRPr lang="en-US" altLang="zh-CN" sz="2000" dirty="0"/>
          </a:p>
        </p:txBody>
      </p:sp>
      <mc:AlternateContent xmlns:mc="http://schemas.openxmlformats.org/markup-compatibility/2006" xmlns:a14="http://schemas.microsoft.com/office/drawing/2010/main">
        <mc:Choice Requires="a14">
          <p:graphicFrame>
            <p:nvGraphicFramePr>
              <p:cNvPr id="8" name="P_6_BD#6ec4122bb?colgroup=5,5,15,13&amp;pid=83e948704&amp;color=0,0,0&amp;vtp=1&amp;bbb=1"/>
              <p:cNvGraphicFramePr>
                <a:graphicFrameLocks noGrp="1"/>
              </p:cNvGraphicFramePr>
              <p:nvPr>
                <p:extLst>
                  <p:ext uri="{D42A27DB-BD31-4B8C-83A1-F6EECF244321}">
                    <p14:modId xmlns:p14="http://schemas.microsoft.com/office/powerpoint/2010/main" val="3900171614"/>
                  </p:ext>
                </p:extLst>
              </p:nvPr>
            </p:nvGraphicFramePr>
            <p:xfrm>
              <a:off x="722376" y="1504003"/>
              <a:ext cx="10716768" cy="2265745"/>
            </p:xfrm>
            <a:graphic>
              <a:graphicData uri="http://schemas.openxmlformats.org/drawingml/2006/table">
                <a:tbl>
                  <a:tblPr/>
                  <a:tblGrid>
                    <a:gridCol w="1499616">
                      <a:extLst>
                        <a:ext uri="{9D8B030D-6E8A-4147-A177-3AD203B41FA5}">
                          <a16:colId xmlns:a16="http://schemas.microsoft.com/office/drawing/2014/main" val="20000"/>
                        </a:ext>
                      </a:extLst>
                    </a:gridCol>
                    <a:gridCol w="1508760">
                      <a:extLst>
                        <a:ext uri="{9D8B030D-6E8A-4147-A177-3AD203B41FA5}">
                          <a16:colId xmlns:a16="http://schemas.microsoft.com/office/drawing/2014/main" val="20001"/>
                        </a:ext>
                      </a:extLst>
                    </a:gridCol>
                    <a:gridCol w="4133088">
                      <a:extLst>
                        <a:ext uri="{9D8B030D-6E8A-4147-A177-3AD203B41FA5}">
                          <a16:colId xmlns:a16="http://schemas.microsoft.com/office/drawing/2014/main" val="20002"/>
                        </a:ext>
                      </a:extLst>
                    </a:gridCol>
                    <a:gridCol w="3575304">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金属单质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化学方程式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14871">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剧烈燃烧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产生白烟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5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14871">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剧烈燃烧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产生棕褐色的烟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5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14871">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剧烈燃烧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产生棕黄色的烟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5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   △   </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8" name="P_6_BD#6ec4122bb?colgroup=5,5,15,13&amp;pid=83e948704&amp;color=0,0,0&amp;vtp=1&amp;bbb=1"/>
              <p:cNvGraphicFramePr>
                <a:graphicFrameLocks noGrp="1"/>
              </p:cNvGraphicFramePr>
              <p:nvPr>
                <p:extLst>
                  <p:ext uri="{D42A27DB-BD31-4B8C-83A1-F6EECF244321}">
                    <p14:modId xmlns:p14="http://schemas.microsoft.com/office/powerpoint/2010/main" val="3900171614"/>
                  </p:ext>
                </p:extLst>
              </p:nvPr>
            </p:nvGraphicFramePr>
            <p:xfrm>
              <a:off x="722376" y="1504003"/>
              <a:ext cx="10716768" cy="2265745"/>
            </p:xfrm>
            <a:graphic>
              <a:graphicData uri="http://schemas.openxmlformats.org/drawingml/2006/table">
                <a:tbl>
                  <a:tblPr/>
                  <a:tblGrid>
                    <a:gridCol w="1499616">
                      <a:extLst>
                        <a:ext uri="{9D8B030D-6E8A-4147-A177-3AD203B41FA5}">
                          <a16:colId xmlns:a16="http://schemas.microsoft.com/office/drawing/2014/main" val="20000"/>
                        </a:ext>
                      </a:extLst>
                    </a:gridCol>
                    <a:gridCol w="1508760">
                      <a:extLst>
                        <a:ext uri="{9D8B030D-6E8A-4147-A177-3AD203B41FA5}">
                          <a16:colId xmlns:a16="http://schemas.microsoft.com/office/drawing/2014/main" val="20001"/>
                        </a:ext>
                      </a:extLst>
                    </a:gridCol>
                    <a:gridCol w="4133088">
                      <a:extLst>
                        <a:ext uri="{9D8B030D-6E8A-4147-A177-3AD203B41FA5}">
                          <a16:colId xmlns:a16="http://schemas.microsoft.com/office/drawing/2014/main" val="20002"/>
                        </a:ext>
                      </a:extLst>
                    </a:gridCol>
                    <a:gridCol w="3575304">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金属单质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反应条件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化学方程式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1487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 t="-68627" r="-615854" b="-200980"/>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剧烈燃烧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产生白烟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99830" t="-68627" r="-341" b="-200980"/>
                          </a:stretch>
                        </a:blipFill>
                      </a:tcPr>
                    </a:tc>
                    <a:extLst>
                      <a:ext uri="{0D108BD9-81ED-4DB2-BD59-A6C34878D82A}">
                        <a16:rowId xmlns:a16="http://schemas.microsoft.com/office/drawing/2014/main" val="10001"/>
                      </a:ext>
                    </a:extLst>
                  </a:tr>
                  <a:tr h="61487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 t="-170297" r="-615854" b="-102970"/>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剧烈燃烧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产生棕褐色的烟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99830" t="-170297" r="-341" b="-102970"/>
                          </a:stretch>
                        </a:blipFill>
                      </a:tcPr>
                    </a:tc>
                    <a:extLst>
                      <a:ext uri="{0D108BD9-81ED-4DB2-BD59-A6C34878D82A}">
                        <a16:rowId xmlns:a16="http://schemas.microsoft.com/office/drawing/2014/main" val="10002"/>
                      </a:ext>
                    </a:extLst>
                  </a:tr>
                  <a:tr h="61487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 t="-270297" r="-615854" b="-2970"/>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剧烈燃烧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产生棕黄色的烟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99830" t="-270297" r="-341" b="-2970"/>
                          </a:stretch>
                        </a:blipFill>
                      </a:tcPr>
                    </a:tc>
                    <a:extLst>
                      <a:ext uri="{0D108BD9-81ED-4DB2-BD59-A6C34878D82A}">
                        <a16:rowId xmlns:a16="http://schemas.microsoft.com/office/drawing/2014/main" val="10003"/>
                      </a:ext>
                    </a:extLst>
                  </a:tr>
                </a:tbl>
              </a:graphicData>
            </a:graphic>
          </p:graphicFrame>
        </mc:Fallback>
      </mc:AlternateContent>
      <mc:AlternateContent xmlns:mc="http://schemas.openxmlformats.org/markup-compatibility/2006" xmlns:a14="http://schemas.microsoft.com/office/drawing/2010/main">
        <mc:Choice Requires="a14">
          <p:sp>
            <p:nvSpPr>
              <p:cNvPr id="4" name="P_6#6ec4122bb?pid=83e948704&amp;color=0,0,0&amp;vtp=1&amp;bbb=1"/>
              <p:cNvSpPr/>
              <p:nvPr/>
            </p:nvSpPr>
            <p:spPr>
              <a:xfrm>
                <a:off x="722376" y="3904303"/>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氯气的化学性质很活泼</a:t>
                </a:r>
                <a:r>
                  <a:rPr lang="en-US" altLang="zh-CN" sz="2000" b="0" i="0" dirty="0">
                    <a:solidFill>
                      <a:srgbClr val="000000"/>
                    </a:solidFill>
                    <a:latin typeface="微软雅黑" pitchFamily="34" charset="0"/>
                    <a:ea typeface="微软雅黑" pitchFamily="34" charset="-122"/>
                    <a:cs typeface="微软雅黑" pitchFamily="34" charset="-120"/>
                  </a:rPr>
                  <a:t>，具有强氧化性，一般能将金属氧化至最高价，如与</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反应生成</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4" name="P_6#6ec4122bb?pid=83e948704&amp;color=0,0,0&amp;vtp=1&amp;bbb=1"/>
              <p:cNvSpPr>
                <a:spLocks noRot="1" noChangeAspect="1" noMove="1" noResize="1" noEditPoints="1" noAdjustHandles="1" noChangeArrowheads="1" noChangeShapeType="1" noTextEdit="1"/>
              </p:cNvSpPr>
              <p:nvPr/>
            </p:nvSpPr>
            <p:spPr>
              <a:xfrm>
                <a:off x="722376" y="3904303"/>
                <a:ext cx="10753344" cy="856234"/>
              </a:xfrm>
              <a:prstGeom prst="rect">
                <a:avLst/>
              </a:prstGeom>
              <a:blipFill>
                <a:blip r:embed="rId4"/>
                <a:stretch>
                  <a:fillRect l="-1474" b="-17730"/>
                </a:stretch>
              </a:blipFill>
              <a:ln/>
            </p:spPr>
            <p:txBody>
              <a:bodyPr/>
              <a:lstStyle/>
              <a:p>
                <a:r>
                  <a:rPr lang="zh-CN" altLang="en-US">
                    <a:noFill/>
                  </a:rPr>
                  <a:t> </a:t>
                </a:r>
              </a:p>
            </p:txBody>
          </p:sp>
        </mc:Fallback>
      </mc:AlternateContent>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7_1#952f69657?vopoq=1&amp;pid=c0d226632&amp;color=0,0,0&amp;vtp=1&amp;bt=1&amp;bbb=1&amp;hb=1"/>
              <p:cNvSpPr/>
              <p:nvPr/>
            </p:nvSpPr>
            <p:spPr>
              <a:xfrm>
                <a:off x="722376" y="972000"/>
                <a:ext cx="10753344" cy="3637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分析题给装置图</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与浓盐酸发生氧化还原反应生成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，由于浓盐酸易挥发</a:t>
                </a:r>
                <a:r>
                  <a:rPr lang="en-US" altLang="zh-CN" sz="2000" b="0" i="0">
                    <a:solidFill>
                      <a:srgbClr val="000000"/>
                    </a:solidFill>
                    <a:latin typeface="微软雅黑" pitchFamily="34" charset="0"/>
                    <a:ea typeface="微软雅黑" pitchFamily="34" charset="-122"/>
                    <a:cs typeface="微软雅黑" pitchFamily="34" charset="-120"/>
                  </a:rPr>
                  <a:t>，在生成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中混有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及水蒸气，通过饱和食盐水可除去</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，经过浓硫酸除去水，干燥的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和</a:t>
                </a: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2000" b="0" i="0" dirty="0">
                    <a:solidFill>
                      <a:srgbClr val="000000"/>
                    </a:solidFill>
                    <a:latin typeface="微软雅黑" pitchFamily="34" charset="0"/>
                    <a:ea typeface="微软雅黑" pitchFamily="34" charset="-122"/>
                    <a:cs typeface="微软雅黑" pitchFamily="34" charset="-120"/>
                  </a:rPr>
                  <a:t>在加热条件下反应生成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，固体氧化钙能防止空气中的水蒸气进入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与浓盐酸可在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常温下反应制取</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与浓盐酸必须在加热条件下才能反应制取</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装置甲没有加热装置，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错误；由分析知，装置丙中浓硫酸的作用是除去氯气中水蒸气，B正确；干燥的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在加热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条件下反应生成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，钠元素的焰色为黄色，故其燃烧的火焰为黄色，生成固体小颗粒</a:t>
                </a:r>
                <a:r>
                  <a:rPr lang="en-US" altLang="zh-CN" sz="2000" b="0" i="0">
                    <a:solidFill>
                      <a:srgbClr val="000000"/>
                    </a:solidFill>
                    <a:latin typeface="微软雅黑" pitchFamily="34" charset="0"/>
                    <a:ea typeface="微软雅黑" pitchFamily="34" charset="-122"/>
                    <a:cs typeface="微软雅黑" pitchFamily="34" charset="-120"/>
                  </a:rPr>
                  <a:t>，产生白</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烟</a:t>
                </a:r>
                <a:r>
                  <a:rPr lang="en-US" altLang="zh-CN" sz="2000" b="0" i="0" dirty="0">
                    <a:solidFill>
                      <a:srgbClr val="000000"/>
                    </a:solidFill>
                    <a:latin typeface="微软雅黑" pitchFamily="34" charset="0"/>
                    <a:ea typeface="微软雅黑" pitchFamily="34" charset="-122"/>
                    <a:cs typeface="微软雅黑" pitchFamily="34" charset="-120"/>
                  </a:rPr>
                  <a:t>，C错误；干燥的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CaO</m:t>
                    </m:r>
                  </m:oMath>
                </a14:m>
                <a:r>
                  <a:rPr lang="en-US" altLang="zh-CN" sz="2000" b="0" i="0" dirty="0">
                    <a:solidFill>
                      <a:srgbClr val="000000"/>
                    </a:solidFill>
                    <a:latin typeface="微软雅黑" pitchFamily="34" charset="0"/>
                    <a:ea typeface="微软雅黑" pitchFamily="34" charset="-122"/>
                    <a:cs typeface="微软雅黑" pitchFamily="34" charset="-120"/>
                  </a:rPr>
                  <a:t>不反应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具有强吸水性</a:t>
                </a:r>
                <a:r>
                  <a:rPr lang="en-US" altLang="zh-CN" sz="2000" b="0" i="0">
                    <a:solidFill>
                      <a:srgbClr val="000000"/>
                    </a:solidFill>
                    <a:latin typeface="微软雅黑" pitchFamily="34" charset="0"/>
                    <a:ea typeface="微软雅黑" pitchFamily="34" charset="-122"/>
                    <a:cs typeface="微软雅黑" pitchFamily="34" charset="-120"/>
                  </a:rPr>
                  <a:t>，其作用是防止空气的水蒸气进入丁装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置中同时可以吸收少量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，且澄清石灰水中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的浓度低，不适宜用于吸收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6_AS.27_1#952f69657?vopoq=1&amp;pid=c0d226632&amp;color=0,0,0&amp;vtp=1&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a:blip r:embed="rId3"/>
                <a:stretch>
                  <a:fillRect l="-1587" r="-3345" b="-4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3656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pic>
        <p:nvPicPr>
          <p:cNvPr id="2" name="QC_6_BD.28_1#f6bb090a1?htil=3&amp;vopoq=1&amp;pid=c0d2266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20683" y="1063439"/>
            <a:ext cx="3319272"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28_2#f6bb090a1?htil=3&amp;sp=1&amp;vopoq=1&amp;pid=c0d226632&amp;color=0,0,0&amp;vtp=1&amp;bt=1&amp;bbb=1&amp;hb=1"/>
          <p:cNvSpPr/>
          <p:nvPr/>
        </p:nvSpPr>
        <p:spPr>
          <a:xfrm>
            <a:off x="722376" y="972000"/>
            <a:ext cx="7296912"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[广东广州2025高一期中联考]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“价—类</a:t>
            </a:r>
            <a:r>
              <a:rPr lang="en-US" altLang="zh-CN" sz="2000" b="0" i="0">
                <a:solidFill>
                  <a:srgbClr val="000000"/>
                </a:solidFill>
                <a:latin typeface="微软雅黑" pitchFamily="34" charset="0"/>
                <a:ea typeface="微软雅黑" pitchFamily="34" charset="-122"/>
                <a:cs typeface="微软雅黑" pitchFamily="34" charset="-120"/>
              </a:rPr>
              <a:t>”二维图是学习元素及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其化合物知识的高效模型</a:t>
            </a:r>
            <a:r>
              <a:rPr lang="en-US" altLang="zh-CN" sz="2000" b="0" i="0" dirty="0">
                <a:solidFill>
                  <a:srgbClr val="000000"/>
                </a:solidFill>
                <a:latin typeface="微软雅黑" pitchFamily="34" charset="0"/>
                <a:ea typeface="微软雅黑" pitchFamily="34" charset="-122"/>
                <a:cs typeface="微软雅黑" pitchFamily="34" charset="-120"/>
              </a:rPr>
              <a:t>，下列有关氯的“价—类</a:t>
            </a:r>
            <a:r>
              <a:rPr lang="en-US" altLang="zh-CN" sz="2000" b="0" i="0">
                <a:solidFill>
                  <a:srgbClr val="000000"/>
                </a:solidFill>
                <a:latin typeface="微软雅黑" pitchFamily="34" charset="0"/>
                <a:ea typeface="微软雅黑" pitchFamily="34" charset="-122"/>
                <a:cs typeface="微软雅黑" pitchFamily="34" charset="-120"/>
              </a:rPr>
              <a:t>”二维图的说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9_1#f6bb090a1.bracket?vopoq=1&amp;pid=c0d226632&amp;color=0,0,0&amp;vpa=10&amp;vtp=1"/>
          <p:cNvSpPr/>
          <p:nvPr/>
        </p:nvSpPr>
        <p:spPr>
          <a:xfrm>
            <a:off x="2192401" y="18673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5" name="QC_6_BD.28_3#f6bb090a1.choices?htil=3&amp;vopoq=1&amp;pid=c0d226632&amp;color=0,0,0&amp;vtp=1&amp;bbb=1&amp;hb=1"/>
              <p:cNvSpPr/>
              <p:nvPr/>
            </p:nvSpPr>
            <p:spPr>
              <a:xfrm>
                <a:off x="722376" y="2277813"/>
                <a:ext cx="7296912" cy="22512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的某种常见化合物可以用于实验室制备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通入盛有鲜花的试剂瓶，鲜花褪色，说明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具有漂白性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.类比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的分子式，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的分子式为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，是氯元素的最高价态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都能作为消毒剂，84消毒液的有效成分是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的钠盐</a:t>
                </a:r>
                <a:r>
                  <a:rPr lang="en-US" altLang="zh-CN" sz="2000" b="0" i="0">
                    <a:solidFill>
                      <a:srgbClr val="000000"/>
                    </a:solidFill>
                    <a:latin typeface="微软雅黑" pitchFamily="34" charset="0"/>
                    <a:ea typeface="微软雅黑" pitchFamily="34" charset="-122"/>
                    <a:cs typeface="微软雅黑" pitchFamily="34" charset="-120"/>
                  </a:rPr>
                  <a:t>，作用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原理是与空气中的水和二氧化碳反应生成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6_BD.28_3#f6bb090a1.choices?htil=3&amp;vopoq=1&amp;pid=c0d226632&amp;color=0,0,0&amp;vtp=1&amp;bbb=1&amp;hb=1"/>
              <p:cNvSpPr>
                <a:spLocks noRot="1" noChangeAspect="1" noMove="1" noResize="1" noEditPoints="1" noAdjustHandles="1" noChangeArrowheads="1" noChangeShapeType="1" noTextEdit="1"/>
              </p:cNvSpPr>
              <p:nvPr/>
            </p:nvSpPr>
            <p:spPr>
              <a:xfrm>
                <a:off x="722376" y="2277813"/>
                <a:ext cx="7296912" cy="2251202"/>
              </a:xfrm>
              <a:prstGeom prst="rect">
                <a:avLst/>
              </a:prstGeom>
              <a:blipFill>
                <a:blip r:embed="rId4"/>
                <a:stretch>
                  <a:fillRect l="-2172" r="-2339" b="-67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EX.30_1#f6bb090a1?vopoq=1&amp;pid=c0d226632&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【思路导引】</a:t>
                </a:r>
                <a:r>
                  <a:rPr lang="en-US" altLang="zh-CN" sz="2000" b="0" i="0" dirty="0">
                    <a:solidFill>
                      <a:srgbClr val="000000"/>
                    </a:solidFill>
                    <a:latin typeface="微软雅黑" pitchFamily="34" charset="0"/>
                    <a:ea typeface="微软雅黑" pitchFamily="34" charset="-122"/>
                    <a:cs typeface="微软雅黑" pitchFamily="34" charset="-120"/>
                  </a:rPr>
                  <a:t>由题干中氯的“价—类”二维图信息可知，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为氯酸盐、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为次氯酸盐、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EX.30_1#f6bb090a1?vopoq=1&amp;pid=c0d226632&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r="-850" b="-1773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1_1#f6bb090a1?vopoq=1&amp;pid=c0d226632&amp;color=0,0,0&amp;vtp=1&amp;bt=1&amp;bbb=1&amp;hb=1"/>
              <p:cNvSpPr/>
              <p:nvPr/>
            </p:nvSpPr>
            <p:spPr>
              <a:xfrm>
                <a:off x="722376" y="972000"/>
                <a:ext cx="10753344" cy="3205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实验常用加热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的方法来制备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的某种常见化合物可以用于实验室制备</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本身没有漂白性，但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与水反应的产物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具有漂白性，将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通入盛有</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鲜花的试剂瓶</a:t>
                </a:r>
                <a:r>
                  <a:rPr lang="en-US" altLang="zh-CN" sz="2000" b="0" i="0" dirty="0">
                    <a:solidFill>
                      <a:srgbClr val="000000"/>
                    </a:solidFill>
                    <a:latin typeface="微软雅黑" pitchFamily="34" charset="0"/>
                    <a:ea typeface="微软雅黑" pitchFamily="34" charset="-122"/>
                    <a:cs typeface="微软雅黑" pitchFamily="34" charset="-120"/>
                  </a:rPr>
                  <a:t>，鲜花褪色，是因为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与鲜花中水反应生成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漂白鲜花，不能说明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具有</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漂白性</a:t>
                </a:r>
                <a:r>
                  <a:rPr lang="en-US" altLang="zh-CN" sz="2000" b="0" i="0" dirty="0">
                    <a:solidFill>
                      <a:srgbClr val="000000"/>
                    </a:solidFill>
                    <a:latin typeface="微软雅黑" pitchFamily="34" charset="0"/>
                    <a:ea typeface="微软雅黑" pitchFamily="34" charset="-122"/>
                    <a:cs typeface="微软雅黑" pitchFamily="34" charset="-120"/>
                  </a:rPr>
                  <a:t>，B错误；氯元素的最高化合价等于其最外层电子数，故类比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的分子式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的分子式为</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，是氯元素的最高价态，C正确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为次氯酸盐，均具有强氧化性</a:t>
                </a:r>
                <a:r>
                  <a:rPr lang="en-US" altLang="zh-CN" sz="2000" b="0" i="0">
                    <a:solidFill>
                      <a:srgbClr val="000000"/>
                    </a:solidFill>
                    <a:latin typeface="微软雅黑" pitchFamily="34" charset="0"/>
                    <a:ea typeface="微软雅黑" pitchFamily="34" charset="-122"/>
                    <a:cs typeface="微软雅黑" pitchFamily="34" charset="-120"/>
                  </a:rPr>
                  <a:t>，能作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为消毒剂</a:t>
                </a:r>
                <a:r>
                  <a:rPr lang="en-US" altLang="zh-CN" sz="2000" b="0" i="0" dirty="0">
                    <a:solidFill>
                      <a:srgbClr val="000000"/>
                    </a:solidFill>
                    <a:latin typeface="微软雅黑" pitchFamily="34" charset="0"/>
                    <a:ea typeface="微软雅黑" pitchFamily="34" charset="-122"/>
                    <a:cs typeface="微软雅黑" pitchFamily="34" charset="-120"/>
                  </a:rPr>
                  <a:t>，84消毒液的有效成分是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的钠盐即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，作用原理是与空气中的水和二氧化碳反应生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31_1#f6bb090a1?vopoq=1&amp;pid=c0d226632&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a:blip r:embed="rId3"/>
                <a:stretch>
                  <a:fillRect l="-1587" r="-1531" b="-475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71653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6_BD.32_1#909d9c3b7?sp=1&amp;vopoq=1&amp;pid=c0d226632&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[河南南阳一中2024高一月考]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对陈述Ⅰ、</a:t>
            </a:r>
            <a:r>
              <a:rPr lang="en-US" altLang="zh-CN" sz="2000" b="0" i="0">
                <a:solidFill>
                  <a:srgbClr val="000000"/>
                </a:solidFill>
                <a:latin typeface="微软雅黑" pitchFamily="34" charset="0"/>
                <a:ea typeface="微软雅黑" pitchFamily="34" charset="-122"/>
                <a:cs typeface="微软雅黑" pitchFamily="34" charset="-120"/>
              </a:rPr>
              <a:t>Ⅱ的正确性及两者间是否具有因果关系的判断都正确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46" name="QB_6_BD.32_2#909d9c3b7?colgroup=2,20,9,6&amp;vopoq=1&amp;pid=c0d226632&amp;color=0,0,0&amp;vtp=1&amp;bbb=1&amp;hb=1"/>
              <p:cNvGraphicFramePr>
                <a:graphicFrameLocks noGrp="1"/>
              </p:cNvGraphicFramePr>
              <p:nvPr>
                <p:extLst>
                  <p:ext uri="{D42A27DB-BD31-4B8C-83A1-F6EECF244321}">
                    <p14:modId xmlns:p14="http://schemas.microsoft.com/office/powerpoint/2010/main" val="3573035708"/>
                  </p:ext>
                </p:extLst>
              </p:nvPr>
            </p:nvGraphicFramePr>
            <p:xfrm>
              <a:off x="722376" y="1947613"/>
              <a:ext cx="10716768" cy="3711448"/>
            </p:xfrm>
            <a:graphic>
              <a:graphicData uri="http://schemas.openxmlformats.org/drawingml/2006/table">
                <a:tbl>
                  <a:tblPr/>
                  <a:tblGrid>
                    <a:gridCol w="731520">
                      <a:extLst>
                        <a:ext uri="{9D8B030D-6E8A-4147-A177-3AD203B41FA5}">
                          <a16:colId xmlns:a16="http://schemas.microsoft.com/office/drawing/2014/main" val="20000"/>
                        </a:ext>
                      </a:extLst>
                    </a:gridCol>
                    <a:gridCol w="5385816">
                      <a:extLst>
                        <a:ext uri="{9D8B030D-6E8A-4147-A177-3AD203B41FA5}">
                          <a16:colId xmlns:a16="http://schemas.microsoft.com/office/drawing/2014/main" val="20001"/>
                        </a:ext>
                      </a:extLst>
                    </a:gridCol>
                    <a:gridCol w="2679192">
                      <a:extLst>
                        <a:ext uri="{9D8B030D-6E8A-4147-A177-3AD203B41FA5}">
                          <a16:colId xmlns:a16="http://schemas.microsoft.com/office/drawing/2014/main" val="20002"/>
                        </a:ext>
                      </a:extLst>
                    </a:gridCol>
                    <a:gridCol w="1920240">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陈述Ⅰ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陈述Ⅱ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判断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氢气在氯气中燃烧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产生苍白色火焰</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瓶口有</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白雾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氢气与氯气反应产生</a:t>
                          </a:r>
                        </a:p>
                        <a:p>
                          <a:pPr marL="0" lvl="0" indent="0"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对</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有关系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干燥的氯气依次通过干燥的有色布条</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湿润的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有色布条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前者不褪色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后者褪色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证明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具有漂白性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错</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无关系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将盛满氯气的试管倒扣在水槽中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静置一段时</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间后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试管内液面上升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全部与水发生反应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对</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有关系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将红热的铜丝插入盛有氯气的集气瓶中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反应</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后向瓶中加入少量水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得到蓝色溶液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氯气与铜反应生成蓝</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色的氯化铜固体颗粒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对</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无关系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46" name="QB_6_BD.32_2#909d9c3b7?colgroup=2,20,9,6&amp;vopoq=1&amp;pid=c0d226632&amp;color=0,0,0&amp;vtp=1&amp;bbb=1&amp;hb=1"/>
              <p:cNvGraphicFramePr>
                <a:graphicFrameLocks noGrp="1"/>
              </p:cNvGraphicFramePr>
              <p:nvPr>
                <p:extLst>
                  <p:ext uri="{D42A27DB-BD31-4B8C-83A1-F6EECF244321}">
                    <p14:modId xmlns:p14="http://schemas.microsoft.com/office/powerpoint/2010/main" val="3573035708"/>
                  </p:ext>
                </p:extLst>
              </p:nvPr>
            </p:nvGraphicFramePr>
            <p:xfrm>
              <a:off x="722376" y="1947613"/>
              <a:ext cx="10716768" cy="3711448"/>
            </p:xfrm>
            <a:graphic>
              <a:graphicData uri="http://schemas.openxmlformats.org/drawingml/2006/table">
                <a:tbl>
                  <a:tblPr/>
                  <a:tblGrid>
                    <a:gridCol w="731520">
                      <a:extLst>
                        <a:ext uri="{9D8B030D-6E8A-4147-A177-3AD203B41FA5}">
                          <a16:colId xmlns:a16="http://schemas.microsoft.com/office/drawing/2014/main" val="20000"/>
                        </a:ext>
                      </a:extLst>
                    </a:gridCol>
                    <a:gridCol w="5385816">
                      <a:extLst>
                        <a:ext uri="{9D8B030D-6E8A-4147-A177-3AD203B41FA5}">
                          <a16:colId xmlns:a16="http://schemas.microsoft.com/office/drawing/2014/main" val="20001"/>
                        </a:ext>
                      </a:extLst>
                    </a:gridCol>
                    <a:gridCol w="2679192">
                      <a:extLst>
                        <a:ext uri="{9D8B030D-6E8A-4147-A177-3AD203B41FA5}">
                          <a16:colId xmlns:a16="http://schemas.microsoft.com/office/drawing/2014/main" val="20002"/>
                        </a:ext>
                      </a:extLst>
                    </a:gridCol>
                    <a:gridCol w="1920240">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陈述Ⅰ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陈述Ⅱ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判断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氢气在氯气中燃烧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产生苍白色火焰</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瓶口有</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白雾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28409" t="-51852" r="-72045" b="-314815"/>
                          </a:stretch>
                        </a:blipFill>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对</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有关系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干燥的氯气依次通过干燥的有色布条</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湿润的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有色布条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前者不褪色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后者褪色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28409" t="-150735" r="-72045" b="-212500"/>
                          </a:stretch>
                        </a:blipFill>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错</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无关系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将盛满氯气的试管倒扣在水槽中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静置一段时</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间后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试管内液面上升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28409" t="-252593" r="-72045" b="-114074"/>
                          </a:stretch>
                        </a:blipFill>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对</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有关系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将红热的铜丝插入盛有氯气的集气瓶中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反应</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后向瓶中加入少量水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得到蓝色溶液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氯气与铜反应生成蓝</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色的氯化铜固体颗粒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Ⅰ对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微软雅黑" pitchFamily="34" charset="0"/>
                              <a:ea typeface="微软雅黑" pitchFamily="34" charset="-122"/>
                              <a:cs typeface="微软雅黑" pitchFamily="34" charset="-120"/>
                            </a:rPr>
                            <a:t>对</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无关系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p:sp>
        <p:nvSpPr>
          <p:cNvPr id="4" name="QB_6_AN.33_1#909d9c3b7.bracket?vopoq=1&amp;pid=c0d226632&amp;color=0,0,0&amp;vpa=11&amp;vtp=1"/>
          <p:cNvSpPr/>
          <p:nvPr/>
        </p:nvSpPr>
        <p:spPr>
          <a:xfrm>
            <a:off x="1303401" y="14101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34_1#909d9c3b7?vopoq=1&amp;pid=c0d226632&amp;color=0,0,0&amp;vtp=1&amp;bt=1&amp;bbb=1&amp;hb=1"/>
              <p:cNvSpPr/>
              <p:nvPr/>
            </p:nvSpPr>
            <p:spPr>
              <a:xfrm>
                <a:off x="722376" y="972000"/>
                <a:ext cx="10753344" cy="2761234"/>
              </a:xfrm>
              <a:prstGeom prst="rect">
                <a:avLst/>
              </a:prstGeom>
              <a:noFill/>
              <a:ln/>
            </p:spPr>
            <p:txBody>
              <a:bodyPr wrap="none" lIns="0" tIns="0" rIns="0" bIns="0" rtlCol="0" anchor="t"/>
              <a:lstStyle/>
              <a:p>
                <a:pPr algn="l" latinLnBrk="1">
                  <a:lnSpc>
                    <a:spcPts val="41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中燃烧的化学方程式为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点燃</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，现象为产生苍白色火焰，</a:t>
                </a:r>
                <a:r>
                  <a:rPr lang="en-US" altLang="zh-CN" sz="2000" b="0" i="0">
                    <a:solidFill>
                      <a:srgbClr val="000000"/>
                    </a:solidFill>
                    <a:latin typeface="微软雅黑" pitchFamily="34" charset="0"/>
                    <a:ea typeface="微软雅黑" pitchFamily="34" charset="-122"/>
                    <a:cs typeface="微软雅黑" pitchFamily="34" charset="-120"/>
                  </a:rPr>
                  <a:t>瓶口有白雾，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白雾为盐酸酸雾</a:t>
                </a:r>
                <a:r>
                  <a:rPr lang="en-US" altLang="zh-CN" sz="2000" b="0" i="0" dirty="0">
                    <a:solidFill>
                      <a:srgbClr val="000000"/>
                    </a:solidFill>
                    <a:latin typeface="微软雅黑" pitchFamily="34" charset="0"/>
                    <a:ea typeface="微软雅黑" pitchFamily="34" charset="-122"/>
                    <a:cs typeface="微软雅黑" pitchFamily="34" charset="-120"/>
                  </a:rPr>
                  <a:t>，二者有关，A正确；干燥的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依次通过干燥的有色布条、湿润的有色布条</a:t>
                </a:r>
                <a:r>
                  <a:rPr lang="en-US" altLang="zh-CN" sz="2000" b="0" i="0">
                    <a:solidFill>
                      <a:srgbClr val="000000"/>
                    </a:solidFill>
                    <a:latin typeface="微软雅黑" pitchFamily="34" charset="0"/>
                    <a:ea typeface="微软雅黑" pitchFamily="34" charset="-122"/>
                    <a:cs typeface="微软雅黑" pitchFamily="34" charset="-120"/>
                  </a:rPr>
                  <a:t>，干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燥的有色布条不褪色</a:t>
                </a:r>
                <a:r>
                  <a:rPr lang="en-US" altLang="zh-CN" sz="2000" b="0" i="0" dirty="0">
                    <a:solidFill>
                      <a:srgbClr val="000000"/>
                    </a:solidFill>
                    <a:latin typeface="微软雅黑" pitchFamily="34" charset="0"/>
                    <a:ea typeface="微软雅黑" pitchFamily="34" charset="-122"/>
                    <a:cs typeface="微软雅黑" pitchFamily="34" charset="-120"/>
                  </a:rPr>
                  <a:t>、湿润的有色布条褪色，证明干燥的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没有漂白性，</a:t>
                </a:r>
                <a:r>
                  <a:rPr lang="en-US" altLang="zh-CN" sz="2000" b="0" i="0">
                    <a:solidFill>
                      <a:srgbClr val="000000"/>
                    </a:solidFill>
                    <a:latin typeface="微软雅黑" pitchFamily="34" charset="0"/>
                    <a:ea typeface="微软雅黑" pitchFamily="34" charset="-122"/>
                    <a:cs typeface="微软雅黑" pitchFamily="34" charset="-120"/>
                  </a:rPr>
                  <a:t>二者之间有因果关系，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错误；装有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的试管倒扣在水槽中，一部分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与水反应，还有一部分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溶于水中</a:t>
                </a:r>
                <a:r>
                  <a:rPr lang="en-US" altLang="zh-CN" sz="2000" b="0" i="0">
                    <a:solidFill>
                      <a:srgbClr val="000000"/>
                    </a:solidFill>
                    <a:latin typeface="微软雅黑" pitchFamily="34" charset="0"/>
                    <a:ea typeface="微软雅黑" pitchFamily="34" charset="-122"/>
                    <a:cs typeface="微软雅黑" pitchFamily="34" charset="-120"/>
                  </a:rPr>
                  <a:t>，导致试管</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内部压强小于大气压</a:t>
                </a:r>
                <a:r>
                  <a:rPr lang="en-US" altLang="zh-CN" sz="2000" b="0" i="0" dirty="0">
                    <a:solidFill>
                      <a:srgbClr val="000000"/>
                    </a:solidFill>
                    <a:latin typeface="微软雅黑" pitchFamily="34" charset="0"/>
                    <a:ea typeface="微软雅黑" pitchFamily="34" charset="-122"/>
                    <a:cs typeface="微软雅黑" pitchFamily="34" charset="-120"/>
                  </a:rPr>
                  <a:t>，试管内液面上升，但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无法与水全部反应，陈述Ⅱ错误，C错误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a:t>
                </a: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反应生成棕黄色的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固体颗粒，陈述Ⅱ错误，D错误。</a:t>
                </a:r>
                <a:endParaRPr lang="en-US" altLang="zh-CN" sz="2200" dirty="0"/>
              </a:p>
            </p:txBody>
          </p:sp>
        </mc:Choice>
        <mc:Fallback xmlns="">
          <p:sp>
            <p:nvSpPr>
              <p:cNvPr id="2" name="QB_6_AS.34_1#909d9c3b7?vopoq=1&amp;pid=c0d226632&amp;color=0,0,0&amp;vtp=1&amp;bt=1&amp;bbb=1&amp;hb=1"/>
              <p:cNvSpPr>
                <a:spLocks noRot="1" noChangeAspect="1" noMove="1" noResize="1" noEditPoints="1" noAdjustHandles="1" noChangeArrowheads="1" noChangeShapeType="1" noTextEdit="1"/>
              </p:cNvSpPr>
              <p:nvPr/>
            </p:nvSpPr>
            <p:spPr>
              <a:xfrm>
                <a:off x="722376" y="972000"/>
                <a:ext cx="10753344" cy="2761234"/>
              </a:xfrm>
              <a:prstGeom prst="rect">
                <a:avLst/>
              </a:prstGeom>
              <a:blipFill>
                <a:blip r:embed="rId3"/>
                <a:stretch>
                  <a:fillRect l="-1587" r="-1474" b="-551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6_EX.35_1#909d9c3b7?vopoq=1&amp;pid=c0d226632&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spc="-50" dirty="0">
                <a:solidFill>
                  <a:srgbClr val="639319"/>
                </a:solidFill>
                <a:latin typeface="微软雅黑" pitchFamily="34" charset="0"/>
                <a:ea typeface="微软雅黑" pitchFamily="34" charset="-122"/>
                <a:cs typeface="微软雅黑" pitchFamily="34" charset="-120"/>
              </a:rPr>
              <a:t>【关键点拨】</a:t>
            </a:r>
            <a:r>
              <a:rPr lang="en-US" altLang="zh-CN" sz="2000" b="0" i="0" spc="-50" dirty="0">
                <a:solidFill>
                  <a:srgbClr val="000000"/>
                </a:solidFill>
                <a:latin typeface="微软雅黑" pitchFamily="34" charset="0"/>
                <a:ea typeface="微软雅黑" pitchFamily="34" charset="-122"/>
                <a:cs typeface="微软雅黑" pitchFamily="34" charset="-120"/>
              </a:rPr>
              <a:t>烟是由固体小颗粒扩散到气体中形成的；雾是由小液滴扩散到气体中形成的</a:t>
            </a:r>
            <a:r>
              <a:rPr lang="en-US" altLang="zh-CN" sz="2000" b="0" i="0" spc="-50">
                <a:solidFill>
                  <a:srgbClr val="000000"/>
                </a:solidFill>
                <a:latin typeface="微软雅黑" pitchFamily="34" charset="0"/>
                <a:ea typeface="微软雅黑" pitchFamily="34" charset="-122"/>
                <a:cs typeface="微软雅黑" pitchFamily="34" charset="-120"/>
              </a:rPr>
              <a:t>。所以在</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描述实验现象时</a:t>
            </a:r>
            <a:r>
              <a:rPr lang="en-US" altLang="zh-CN" sz="2000" b="0" i="0" spc="-50" dirty="0">
                <a:solidFill>
                  <a:srgbClr val="000000"/>
                </a:solidFill>
                <a:latin typeface="微软雅黑" pitchFamily="34" charset="0"/>
                <a:ea typeface="微软雅黑" pitchFamily="34" charset="-122"/>
                <a:cs typeface="微软雅黑" pitchFamily="34" charset="-120"/>
              </a:rPr>
              <a:t>，“烟”“雾”切不可混为一谈，在判断实验现象正误时，也要注意用词是否正确。</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5898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P_6_BD#6ec4122bb?sp=1&amp;pid=83e94870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(2)氯气与非金属单质的反应</a:t>
            </a:r>
            <a:endParaRPr lang="en-US" altLang="zh-CN" sz="2000" dirty="0"/>
          </a:p>
        </p:txBody>
      </p:sp>
      <mc:AlternateContent xmlns:mc="http://schemas.openxmlformats.org/markup-compatibility/2006" xmlns:a14="http://schemas.microsoft.com/office/drawing/2010/main">
        <mc:Choice Requires="a14">
          <p:graphicFrame>
            <p:nvGraphicFramePr>
              <p:cNvPr id="9" name="P_6_BD#6ec4122bb?colgroup=4,36&amp;pid=83e948704&amp;color=0,0,0&amp;vtp=1&amp;bbb=1"/>
              <p:cNvGraphicFramePr>
                <a:graphicFrameLocks noGrp="1"/>
              </p:cNvGraphicFramePr>
              <p:nvPr>
                <p:extLst>
                  <p:ext uri="{D42A27DB-BD31-4B8C-83A1-F6EECF244321}">
                    <p14:modId xmlns:p14="http://schemas.microsoft.com/office/powerpoint/2010/main" val="3850893276"/>
                  </p:ext>
                </p:extLst>
              </p:nvPr>
            </p:nvGraphicFramePr>
            <p:xfrm>
              <a:off x="722376" y="1504003"/>
              <a:ext cx="10725912" cy="3504756"/>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在空气中点燃</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然后把导管缓缓伸入盛满氯气的集气瓶中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16039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①纯净的</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中安静地燃烧</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火焰呈苍白色</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瓶口上方出现大量的白雾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35191">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7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点燃</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遇空气中的水蒸气形成盐酸小液滴而呈雾状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注意事项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氢气与氯气的混合气体在点燃或用强光照射时会发生爆炸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此反应用于工业上制盐酸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9" name="P_6_BD#6ec4122bb?colgroup=4,36&amp;pid=83e948704&amp;color=0,0,0&amp;vtp=1&amp;bbb=1"/>
              <p:cNvGraphicFramePr>
                <a:graphicFrameLocks noGrp="1"/>
              </p:cNvGraphicFramePr>
              <p:nvPr>
                <p:extLst>
                  <p:ext uri="{D42A27DB-BD31-4B8C-83A1-F6EECF244321}">
                    <p14:modId xmlns:p14="http://schemas.microsoft.com/office/powerpoint/2010/main" val="3850893276"/>
                  </p:ext>
                </p:extLst>
              </p:nvPr>
            </p:nvGraphicFramePr>
            <p:xfrm>
              <a:off x="722376" y="1504003"/>
              <a:ext cx="10725912" cy="3504756"/>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540" t="-1429" r="-129" b="-748571"/>
                          </a:stretch>
                        </a:blipFill>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540" t="-101429" r="-129" b="-648571"/>
                          </a:stretch>
                        </a:blipFill>
                      </a:tcPr>
                    </a:tc>
                    <a:extLst>
                      <a:ext uri="{0D108BD9-81ED-4DB2-BD59-A6C34878D82A}">
                        <a16:rowId xmlns:a16="http://schemas.microsoft.com/office/drawing/2014/main" val="10001"/>
                      </a:ext>
                    </a:extLst>
                  </a:tr>
                  <a:tr h="116420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540" t="-73822" r="-129" b="-137696"/>
                          </a:stretch>
                        </a:blipFill>
                      </a:tcPr>
                    </a:tc>
                    <a:extLst>
                      <a:ext uri="{0D108BD9-81ED-4DB2-BD59-A6C34878D82A}">
                        <a16:rowId xmlns:a16="http://schemas.microsoft.com/office/drawing/2014/main" val="10002"/>
                      </a:ext>
                    </a:extLst>
                  </a:tr>
                  <a:tr h="635191">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540" t="-316190" r="-129" b="-150476"/>
                          </a:stretch>
                        </a:blipFill>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注意事项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氢气与氯气的混合气体在点燃或用强光照射时会发生爆炸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此反应用于工业上制盐酸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Fallback>
      </mc:AlternateContent>
      <mc:AlternateContent xmlns:mc="http://schemas.openxmlformats.org/markup-compatibility/2006" xmlns:a14="http://schemas.microsoft.com/office/drawing/2010/main">
        <mc:Choice Requires="a14">
          <p:sp>
            <p:nvSpPr>
              <p:cNvPr id="4" name="P_6_BD#6ec4122bb?pid=83e948704&amp;color=0,0,0&amp;vtp=1&amp;bbb=1"/>
              <p:cNvSpPr/>
              <p:nvPr/>
            </p:nvSpPr>
            <p:spPr>
              <a:xfrm>
                <a:off x="722376" y="5161603"/>
                <a:ext cx="10753344" cy="977900"/>
              </a:xfrm>
              <a:prstGeom prst="rect">
                <a:avLst/>
              </a:prstGeom>
              <a:noFill/>
              <a:ln/>
            </p:spPr>
            <p:txBody>
              <a:bodyPr wrap="none" lIns="0" tIns="0" rIns="0" bIns="0" rtlCol="0" anchor="t"/>
              <a:lstStyle/>
              <a:p>
                <a:pPr algn="l"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也可与其他非金属单质反应：</a:t>
                </a:r>
                <a:endParaRPr lang="en-US" altLang="zh-CN" sz="100" dirty="0"/>
              </a:p>
              <a:p>
                <a:pPr latinLnBrk="1">
                  <a:lnSpc>
                    <a:spcPts val="41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少量：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点燃</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(液态、空气中形成白雾)</a:t>
                </a:r>
                <a:endParaRPr lang="en-US" altLang="zh-CN" sz="100" dirty="0"/>
              </a:p>
              <a:p>
                <a:pPr algn="l" latinLnBrk="1">
                  <a:lnSpc>
                    <a:spcPct val="150000"/>
                  </a:lnSpc>
                </a:pPr>
                <a:endParaRPr lang="en-US" altLang="zh-CN" sz="100" dirty="0"/>
              </a:p>
            </p:txBody>
          </p:sp>
        </mc:Choice>
        <mc:Fallback xmlns="">
          <p:sp>
            <p:nvSpPr>
              <p:cNvPr id="4" name="P_6_BD#6ec4122bb?pid=83e948704&amp;color=0,0,0&amp;vtp=1&amp;bbb=1"/>
              <p:cNvSpPr>
                <a:spLocks noRot="1" noChangeAspect="1" noMove="1" noResize="1" noEditPoints="1" noAdjustHandles="1" noChangeArrowheads="1" noChangeShapeType="1" noTextEdit="1"/>
              </p:cNvSpPr>
              <p:nvPr/>
            </p:nvSpPr>
            <p:spPr>
              <a:xfrm>
                <a:off x="722376" y="5161603"/>
                <a:ext cx="10753344" cy="977900"/>
              </a:xfrm>
              <a:prstGeom prst="rect">
                <a:avLst/>
              </a:prstGeom>
              <a:blipFill>
                <a:blip r:embed="rId4"/>
                <a:stretch>
                  <a:fillRect l="-850" b="-7500"/>
                </a:stretch>
              </a:blipFill>
              <a:ln/>
            </p:spPr>
            <p:txBody>
              <a:bodyPr/>
              <a:lstStyle/>
              <a:p>
                <a:r>
                  <a:rPr lang="zh-CN" altLang="en-US">
                    <a:noFill/>
                  </a:rPr>
                  <a:t> </a:t>
                </a:r>
              </a:p>
            </p:txBody>
          </p:sp>
        </mc:Fallback>
      </mc:AlternateContent>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O_6_BD.36_1#f3e7ba207?sp=1&amp;vopoq=1&amp;pid=c0d226632&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[宁夏银川2024高一期中节选]</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氯气、漂白液、漂白粉等都是含氯的消毒剂</a:t>
            </a:r>
            <a:r>
              <a:rPr lang="en-US" altLang="zh-CN" sz="2000" b="0" i="0">
                <a:solidFill>
                  <a:srgbClr val="000000"/>
                </a:solidFill>
                <a:latin typeface="微软雅黑" pitchFamily="34" charset="0"/>
                <a:ea typeface="微软雅黑" pitchFamily="34" charset="-122"/>
                <a:cs typeface="微软雅黑" pitchFamily="34" charset="-120"/>
              </a:rPr>
              <a:t>，某化学兴趣小组利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用如图装置制备漂白液</a:t>
            </a:r>
            <a:r>
              <a:rPr lang="en-US" altLang="zh-CN" sz="2000" b="0" i="0" dirty="0">
                <a:solidFill>
                  <a:srgbClr val="000000"/>
                </a:solidFill>
                <a:latin typeface="微软雅黑" pitchFamily="34" charset="0"/>
                <a:ea typeface="微软雅黑" pitchFamily="34" charset="-122"/>
                <a:cs typeface="微软雅黑" pitchFamily="34" charset="-120"/>
              </a:rPr>
              <a:t>、漂白粉，并收集纯净干燥的氯气。回答下列问题：</a:t>
            </a:r>
            <a:endParaRPr lang="en-US" altLang="zh-CN" sz="2000" dirty="0"/>
          </a:p>
        </p:txBody>
      </p:sp>
      <p:pic>
        <p:nvPicPr>
          <p:cNvPr id="3" name="QO_6_BD.36_2#f3e7ba207?vopoq=1&amp;pid=c0d2266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14216" y="1957139"/>
            <a:ext cx="4160520"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7_BD.37_1#f1e43b8d4?vopoq=1&amp;pid=f3e7ba207&amp;color=0,0,0&amp;mp=1&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(1)将氯气通入装置己中制备漂白液</a:t>
            </a:r>
            <a:r>
              <a:rPr lang="en-US" altLang="zh-CN" sz="2000" b="0" i="0">
                <a:solidFill>
                  <a:srgbClr val="000000"/>
                </a:solidFill>
                <a:latin typeface="微软雅黑" pitchFamily="34" charset="0"/>
                <a:ea typeface="微软雅黑" pitchFamily="34" charset="-122"/>
                <a:cs typeface="微软雅黑" pitchFamily="34" charset="-120"/>
              </a:rPr>
              <a:t>，则装置己中发生反应的离子方程式为</a:t>
            </a:r>
            <a:r>
              <a:rPr lang="en-US" altLang="zh-CN" sz="2000" i="0">
                <a:solidFill>
                  <a:srgbClr val="000000"/>
                </a:solidFill>
                <a:latin typeface="SimSun" pitchFamily="34" charset="0"/>
                <a:ea typeface="SimSun" pitchFamily="34" charset="-122"/>
                <a:cs typeface="SimSun" pitchFamily="34" charset="-120"/>
              </a:rPr>
              <a:t>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有同学认为装置己还有一个作用</a:t>
            </a:r>
            <a:r>
              <a:rPr lang="en-US" altLang="zh-CN" sz="2000" b="0" i="0">
                <a:solidFill>
                  <a:srgbClr val="000000"/>
                </a:solidFill>
                <a:latin typeface="微软雅黑" pitchFamily="34" charset="0"/>
                <a:ea typeface="微软雅黑" pitchFamily="34" charset="-122"/>
                <a:cs typeface="微软雅黑" pitchFamily="34" charset="-120"/>
              </a:rPr>
              <a:t>，该作用为</a:t>
            </a:r>
            <a:r>
              <a:rPr lang="en-US" altLang="zh-CN" sz="2000" i="0">
                <a:solidFill>
                  <a:srgbClr val="000000"/>
                </a:solidFill>
                <a:latin typeface="SimSun" pitchFamily="34" charset="0"/>
                <a:ea typeface="SimSun" pitchFamily="34" charset="-122"/>
                <a:cs typeface="SimSun" pitchFamily="34" charset="-120"/>
              </a:rPr>
              <a:t>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，发挥该作用时</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填“能”或“不能”)用澄清石灰水代替。</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7_AN.38_1#f1e43b8d4.blank?vopoq=1&amp;pid=f3e7ba207&amp;color=0,0,0&amp;mp=1&amp;vpa=12&amp;vtp=1&amp;bbb=1&amp;rh=26.38504&amp;hb=1"/>
              <p:cNvSpPr/>
              <p:nvPr/>
            </p:nvSpPr>
            <p:spPr>
              <a:xfrm>
                <a:off x="722377" y="933900"/>
                <a:ext cx="10749631" cy="854266"/>
              </a:xfrm>
              <a:prstGeom prst="rect">
                <a:avLst/>
              </a:prstGeom>
              <a:noFill/>
              <a:ln/>
            </p:spPr>
            <p:txBody>
              <a:bodyPr wrap="square" lIns="0" tIns="0" rIns="0" bIns="0" rtlCol="0" anchor="t"/>
              <a:lstStyle/>
              <a:p>
                <a:pPr latinLnBrk="1">
                  <a:lnSpc>
                    <a:spcPts val="3543"/>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𝐎𝐇</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𝐂𝐥𝐎</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38_1#f1e43b8d4.blank?vopoq=1&amp;pid=f3e7ba207&amp;color=0,0,0&amp;mp=1&amp;vpa=12&amp;vtp=1&amp;bbb=1&amp;rh=26.38504&amp;hb=1"/>
              <p:cNvSpPr>
                <a:spLocks noRot="1" noChangeAspect="1" noMove="1" noResize="1" noEditPoints="1" noAdjustHandles="1" noChangeArrowheads="1" noChangeShapeType="1" noTextEdit="1"/>
              </p:cNvSpPr>
              <p:nvPr/>
            </p:nvSpPr>
            <p:spPr>
              <a:xfrm>
                <a:off x="722377" y="933900"/>
                <a:ext cx="10749631" cy="854266"/>
              </a:xfrm>
              <a:prstGeom prst="rect">
                <a:avLst/>
              </a:prstGeom>
              <a:blipFill>
                <a:blip r:embed="rId3"/>
                <a:stretch>
                  <a:fillRect l="-851" b="-9286"/>
                </a:stretch>
              </a:blipFill>
              <a:ln/>
            </p:spPr>
            <p:txBody>
              <a:bodyPr/>
              <a:lstStyle/>
              <a:p>
                <a:r>
                  <a:rPr lang="zh-CN" altLang="en-US">
                    <a:noFill/>
                  </a:rPr>
                  <a:t> </a:t>
                </a:r>
              </a:p>
            </p:txBody>
          </p:sp>
        </mc:Fallback>
      </mc:AlternateContent>
      <p:sp>
        <p:nvSpPr>
          <p:cNvPr id="4" name="QB_7_AN.39_1#f1e43b8d4.blank?vopoq=1&amp;pid=f3e7ba207&amp;color=0,0,0&amp;mp=1&amp;vpa=13&amp;vtp=1&amp;bbb=1&amp;hb=1"/>
          <p:cNvSpPr/>
          <p:nvPr/>
        </p:nvSpPr>
        <p:spPr>
          <a:xfrm>
            <a:off x="722377" y="1391100"/>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吸收尾气，防止污染大气</a:t>
            </a:r>
            <a:endParaRPr lang="en-US" altLang="zh-CN" sz="2000" dirty="0">
              <a:solidFill>
                <a:srgbClr val="00B050"/>
              </a:solidFill>
            </a:endParaRPr>
          </a:p>
        </p:txBody>
      </p:sp>
      <p:sp>
        <p:nvSpPr>
          <p:cNvPr id="5" name="QB_7_AN.40_1#f1e43b8d4.blank?vopoq=1&amp;pid=f3e7ba207&amp;color=0,0,0&amp;mp=1&amp;vpa=14&amp;vtp=1&amp;bbb=1"/>
          <p:cNvSpPr/>
          <p:nvPr/>
        </p:nvSpPr>
        <p:spPr>
          <a:xfrm>
            <a:off x="3271901" y="182925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不能</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6" name="QB_7_AS.41_1#f1e43b8d4?vopoq=1&amp;pid=f3e7ba207&amp;color=0,0,0&amp;vtp=1&amp;bbb=1&amp;hb=1"/>
              <p:cNvSpPr/>
              <p:nvPr/>
            </p:nvSpPr>
            <p:spPr>
              <a:xfrm>
                <a:off x="722376" y="2281878"/>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漂白液的有效成分为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2000" b="0" i="0" dirty="0">
                    <a:solidFill>
                      <a:srgbClr val="000000"/>
                    </a:solidFill>
                    <a:latin typeface="微软雅黑" pitchFamily="34" charset="0"/>
                    <a:ea typeface="微软雅黑" pitchFamily="34" charset="-122"/>
                    <a:cs typeface="微软雅黑" pitchFamily="34" charset="-120"/>
                  </a:rPr>
                  <a:t>，将氯气通入装置己中制备漂白液，则装置己中溶液为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液</a:t>
                </a:r>
                <a:r>
                  <a:rPr lang="en-US" altLang="zh-CN" sz="2000" b="0" i="0" dirty="0">
                    <a:solidFill>
                      <a:srgbClr val="000000"/>
                    </a:solidFill>
                    <a:latin typeface="微软雅黑" pitchFamily="34" charset="0"/>
                    <a:ea typeface="微软雅黑" pitchFamily="34" charset="-122"/>
                    <a:cs typeface="微软雅黑" pitchFamily="34" charset="-120"/>
                  </a:rPr>
                  <a:t>，发生反应的离子方程式为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；氯气有毒，</a:t>
                </a:r>
                <a:r>
                  <a:rPr lang="en-US" altLang="zh-CN" sz="2000" b="0" i="0">
                    <a:solidFill>
                      <a:srgbClr val="000000"/>
                    </a:solidFill>
                    <a:latin typeface="微软雅黑" pitchFamily="34" charset="0"/>
                    <a:ea typeface="微软雅黑" pitchFamily="34" charset="-122"/>
                    <a:cs typeface="微软雅黑" pitchFamily="34" charset="-120"/>
                  </a:rPr>
                  <a:t>需要进行尾气处理，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装置己可以吸收氯气</a:t>
                </a:r>
                <a:r>
                  <a:rPr lang="en-US" altLang="zh-CN" sz="2000" b="0" i="0" dirty="0">
                    <a:solidFill>
                      <a:srgbClr val="000000"/>
                    </a:solidFill>
                    <a:latin typeface="微软雅黑" pitchFamily="34" charset="0"/>
                    <a:ea typeface="微软雅黑" pitchFamily="34" charset="-122"/>
                    <a:cs typeface="微软雅黑" pitchFamily="34" charset="-120"/>
                  </a:rPr>
                  <a:t>，故其可以作尾气处理装置，防止</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污染大气；由于澄清石灰水中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的浓度太小</a:t>
                </a:r>
                <a:r>
                  <a:rPr lang="en-US" altLang="zh-CN" sz="2000" b="0" i="0" dirty="0">
                    <a:solidFill>
                      <a:srgbClr val="000000"/>
                    </a:solidFill>
                    <a:latin typeface="微软雅黑" pitchFamily="34" charset="0"/>
                    <a:ea typeface="微软雅黑" pitchFamily="34" charset="-122"/>
                    <a:cs typeface="微软雅黑" pitchFamily="34" charset="-120"/>
                  </a:rPr>
                  <a:t>，不能完全吸收氯气，故发挥尾气处理作用时不能用澄清石灰水代替。</a:t>
                </a:r>
                <a:endParaRPr lang="en-US" altLang="zh-CN" sz="2200" dirty="0">
                  <a:solidFill>
                    <a:srgbClr val="000000"/>
                  </a:solidFill>
                </a:endParaRPr>
              </a:p>
            </p:txBody>
          </p:sp>
        </mc:Choice>
        <mc:Fallback xmlns="">
          <p:sp>
            <p:nvSpPr>
              <p:cNvPr id="6" name="QB_7_AS.41_1#f1e43b8d4?vopoq=1&amp;pid=f3e7ba207&amp;color=0,0,0&amp;vtp=1&amp;bbb=1&amp;hb=1"/>
              <p:cNvSpPr>
                <a:spLocks noRot="1" noChangeAspect="1" noMove="1" noResize="1" noEditPoints="1" noAdjustHandles="1" noChangeArrowheads="1" noChangeShapeType="1" noTextEdit="1"/>
              </p:cNvSpPr>
              <p:nvPr/>
            </p:nvSpPr>
            <p:spPr>
              <a:xfrm>
                <a:off x="722376" y="2281878"/>
                <a:ext cx="10753344" cy="1796034"/>
              </a:xfrm>
              <a:prstGeom prst="rect">
                <a:avLst/>
              </a:prstGeom>
              <a:blipFill>
                <a:blip r:embed="rId4"/>
                <a:stretch>
                  <a:fillRect l="-1587" r="-1757"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42_1#ca9bb0ddc?vopoq=1&amp;pid=f3e7ba20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(2)装置戊中盛装石灰乳，用来制备漂白粉，漂白粉的有效成分为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，漂白粉长时间暴露在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空气中容易变质的原因为</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结合化学方程式说明)。</a:t>
                </a:r>
                <a:endParaRPr lang="en-US" altLang="zh-CN" sz="2000" dirty="0">
                  <a:solidFill>
                    <a:srgbClr val="000000"/>
                  </a:solidFill>
                </a:endParaRPr>
              </a:p>
            </p:txBody>
          </p:sp>
        </mc:Choice>
        <mc:Fallback xmlns="">
          <p:sp>
            <p:nvSpPr>
              <p:cNvPr id="2" name="QB_7_BD.42_1#ca9bb0ddc?vopoq=1&amp;pid=f3e7ba20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020" b="-116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43_1#ca9bb0ddc.blank?vopoq=1&amp;pid=f3e7ba207&amp;color=0,0,0&amp;vpa=15&amp;vtp=1&amp;bbb=1&amp;hb=1"/>
              <p:cNvSpPr/>
              <p:nvPr/>
            </p:nvSpPr>
            <p:spPr>
              <a:xfrm>
                <a:off x="722377" y="1391100"/>
                <a:ext cx="10749631" cy="849948"/>
              </a:xfrm>
              <a:prstGeom prst="rect">
                <a:avLst/>
              </a:prstGeom>
              <a:noFill/>
              <a:ln/>
            </p:spPr>
            <p:txBody>
              <a:bodyPr wrap="square" lIns="0" tIns="0" rIns="0" bIns="0" rtlCol="0" anchor="t"/>
              <a:lstStyle/>
              <a:p>
                <a:pPr latinLnBrk="1">
                  <a:lnSpc>
                    <a:spcPts val="3267"/>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长期露置于空气中的漂白粉会发生反应</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𝐂𝐚</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𝐂𝐥𝐎</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𝐂𝐚𝐂𝐎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𝟐𝐇𝐂𝐥𝐎</m:t>
                    </m:r>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𝟐𝐇𝐂𝐥𝐎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2000">
                                          <a:solidFill>
                                            <a:srgbClr val="00B050"/>
                                          </a:solidFill>
                                          <a:latin typeface="Cambria Math" panose="02040503050406030204" pitchFamily="18" charset="0"/>
                                        </a:rPr>
                                        <m:t>光照</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𝟐𝐇𝐂𝐥</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3" name="QB_7_AN.43_1#ca9bb0ddc.blank?vopoq=1&amp;pid=f3e7ba207&amp;color=0,0,0&amp;vpa=15&amp;vtp=1&amp;bbb=1&amp;hb=1"/>
              <p:cNvSpPr>
                <a:spLocks noRot="1" noChangeAspect="1" noMove="1" noResize="1" noEditPoints="1" noAdjustHandles="1" noChangeArrowheads="1" noChangeShapeType="1" noTextEdit="1"/>
              </p:cNvSpPr>
              <p:nvPr/>
            </p:nvSpPr>
            <p:spPr>
              <a:xfrm>
                <a:off x="722377" y="1391100"/>
                <a:ext cx="10749631" cy="849948"/>
              </a:xfrm>
              <a:prstGeom prst="rect">
                <a:avLst/>
              </a:prstGeom>
              <a:blipFill>
                <a:blip r:embed="rId4"/>
                <a:stretch>
                  <a:fillRect t="-714" b="-857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44_1#ca9bb0ddc?vopoq=1&amp;pid=f3e7ba207&amp;color=0,0,0&amp;vtp=1&amp;bbb=1&amp;hb=1"/>
              <p:cNvSpPr/>
              <p:nvPr/>
            </p:nvSpPr>
            <p:spPr>
              <a:xfrm>
                <a:off x="722376" y="2277814"/>
                <a:ext cx="10753344" cy="10160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漂白粉的有效成分是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，长期露置于空气中的漂白粉会发生反应</a:t>
                </a:r>
              </a:p>
              <a:p>
                <a:pPr latinLnBrk="1">
                  <a:lnSpc>
                    <a:spcPts val="40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光照</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，因此失效。</a:t>
                </a:r>
                <a:endParaRPr lang="en-US" altLang="zh-CN" sz="2200" dirty="0">
                  <a:solidFill>
                    <a:srgbClr val="000000"/>
                  </a:solidFill>
                </a:endParaRPr>
              </a:p>
            </p:txBody>
          </p:sp>
        </mc:Choice>
        <mc:Fallback xmlns="">
          <p:sp>
            <p:nvSpPr>
              <p:cNvPr id="4" name="QB_7_AS.44_1#ca9bb0ddc?vopoq=1&amp;pid=f3e7ba207&amp;color=0,0,0&amp;vtp=1&amp;bbb=1&amp;hb=1"/>
              <p:cNvSpPr>
                <a:spLocks noRot="1" noChangeAspect="1" noMove="1" noResize="1" noEditPoints="1" noAdjustHandles="1" noChangeArrowheads="1" noChangeShapeType="1" noTextEdit="1"/>
              </p:cNvSpPr>
              <p:nvPr/>
            </p:nvSpPr>
            <p:spPr>
              <a:xfrm>
                <a:off x="722376" y="2277814"/>
                <a:ext cx="10753344" cy="1016000"/>
              </a:xfrm>
              <a:prstGeom prst="rect">
                <a:avLst/>
              </a:prstGeom>
              <a:blipFill>
                <a:blip r:embed="rId5"/>
                <a:stretch>
                  <a:fillRect l="-1587" b="-963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O_6_AS.45_1#f3e7ba207?vopoq=1&amp;pid=c0d226632&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装置甲制备氯气，装置乙除去氯气中混有的氯化氢，装置丙干燥氯气，</a:t>
            </a:r>
            <a:r>
              <a:rPr lang="en-US" altLang="zh-CN" sz="2000" b="0" i="0">
                <a:solidFill>
                  <a:srgbClr val="000000"/>
                </a:solidFill>
                <a:latin typeface="微软雅黑" pitchFamily="34" charset="0"/>
                <a:ea typeface="微软雅黑" pitchFamily="34" charset="-122"/>
                <a:cs typeface="微软雅黑" pitchFamily="34" charset="-120"/>
              </a:rPr>
              <a:t>装置丁收集氯气，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装置戊制备漂白粉</a:t>
            </a:r>
            <a:r>
              <a:rPr lang="en-US" altLang="zh-CN" sz="2000" b="0" i="0" dirty="0">
                <a:solidFill>
                  <a:srgbClr val="000000"/>
                </a:solidFill>
                <a:latin typeface="微软雅黑" pitchFamily="34" charset="0"/>
                <a:ea typeface="微软雅黑" pitchFamily="34" charset="-122"/>
                <a:cs typeface="微软雅黑" pitchFamily="34" charset="-120"/>
              </a:rPr>
              <a:t>，装置己吸收氯气(制备漂白液)，据此解答。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296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46_1#b9b641f5b?sp=1&amp;vopoq=1&amp;pid=c0d226632&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7.Ⅰ.氯水中含有多种成分，因而具有多种性质</a:t>
                </a:r>
                <a:r>
                  <a:rPr lang="en-US" altLang="zh-CN" sz="2000" b="0" i="0">
                    <a:solidFill>
                      <a:srgbClr val="000000"/>
                    </a:solidFill>
                    <a:latin typeface="微软雅黑" pitchFamily="34" charset="0"/>
                    <a:ea typeface="微软雅黑" pitchFamily="34" charset="-122"/>
                    <a:cs typeface="微软雅黑" pitchFamily="34" charset="-120"/>
                  </a:rPr>
                  <a:t>。根据新制氯水分别与如图甲中四种物质发生的反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应填空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中重合部分代表物质间反应，且氯水足量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O_6_BD.46_1#b9b641f5b?sp=1&amp;vopoq=1&amp;pid=c0d226632&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r="-964" b="-17730"/>
                </a:stretch>
              </a:blipFill>
              <a:ln/>
            </p:spPr>
            <p:txBody>
              <a:bodyPr/>
              <a:lstStyle/>
              <a:p>
                <a:r>
                  <a:rPr lang="zh-CN" altLang="en-US">
                    <a:noFill/>
                  </a:rPr>
                  <a:t> </a:t>
                </a:r>
              </a:p>
            </p:txBody>
          </p:sp>
        </mc:Fallback>
      </mc:AlternateContent>
      <p:pic>
        <p:nvPicPr>
          <p:cNvPr id="3" name="QO_6_BD.46_2#b9b641f5b?vopoq=1&amp;pid=c0d22663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73752" y="1957139"/>
            <a:ext cx="2432304"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B_7_BD.47_1#243364c03?vopoq=1&amp;pid=b9b641f5b&amp;color=0,0,0&amp;vtp=1&amp;bbb=1"/>
              <p:cNvSpPr/>
              <p:nvPr/>
            </p:nvSpPr>
            <p:spPr>
              <a:xfrm>
                <a:off x="722376" y="4357439"/>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)能证明氯水具有漂白性的是</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4" name="QB_7_BD.47_1#243364c03?vopoq=1&amp;pid=b9b641f5b&amp;color=0,0,0&amp;vtp=1&amp;bbb=1"/>
              <p:cNvSpPr>
                <a:spLocks noRot="1" noChangeAspect="1" noMove="1" noResize="1" noEditPoints="1" noAdjustHandles="1" noChangeArrowheads="1" noChangeShapeType="1" noTextEdit="1"/>
              </p:cNvSpPr>
              <p:nvPr/>
            </p:nvSpPr>
            <p:spPr>
              <a:xfrm>
                <a:off x="722376" y="4357439"/>
                <a:ext cx="10753344" cy="385953"/>
              </a:xfrm>
              <a:prstGeom prst="rect">
                <a:avLst/>
              </a:prstGeom>
              <a:blipFill>
                <a:blip r:embed="rId5"/>
                <a:stretch>
                  <a:fillRect l="-1474" t="-4762" b="-396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7_AN.48_1#243364c03.blank?vopoq=1&amp;pid=b9b641f5b&amp;color=0,0,0&amp;vpa=16&amp;vtp=1&amp;bbb=1"/>
              <p:cNvSpPr/>
              <p:nvPr/>
            </p:nvSpPr>
            <p:spPr>
              <a:xfrm>
                <a:off x="4137089" y="4393443"/>
                <a:ext cx="285750"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𝐝</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7_AN.48_1#243364c03.blank?vopoq=1&amp;pid=b9b641f5b&amp;color=0,0,0&amp;vpa=16&amp;vtp=1&amp;bbb=1"/>
              <p:cNvSpPr>
                <a:spLocks noRot="1" noChangeAspect="1" noMove="1" noResize="1" noEditPoints="1" noAdjustHandles="1" noChangeArrowheads="1" noChangeShapeType="1" noTextEdit="1"/>
              </p:cNvSpPr>
              <p:nvPr/>
            </p:nvSpPr>
            <p:spPr>
              <a:xfrm>
                <a:off x="4137089" y="4393443"/>
                <a:ext cx="285750" cy="285052"/>
              </a:xfrm>
              <a:prstGeom prst="rect">
                <a:avLst/>
              </a:prstGeom>
              <a:blipFill>
                <a:blip r:embed="rId6"/>
                <a:stretch>
                  <a:fillRect l="-12766" r="-8511" b="-1521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S.49_1#243364c03?vopoq=1&amp;pid=b9b641f5b&amp;color=0,0,0&amp;vtp=1&amp;bbb=1"/>
              <p:cNvSpPr/>
              <p:nvPr/>
            </p:nvSpPr>
            <p:spPr>
              <a:xfrm>
                <a:off x="722376" y="4744789"/>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氯水具有漂白性，能使有色物质褪色，石蕊为有色溶液，故选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7_AS.49_1#243364c03?vopoq=1&amp;pid=b9b641f5b&amp;color=0,0,0&amp;vtp=1&amp;bbb=1"/>
              <p:cNvSpPr>
                <a:spLocks noRot="1" noChangeAspect="1" noMove="1" noResize="1" noEditPoints="1" noAdjustHandles="1" noChangeArrowheads="1" noChangeShapeType="1" noTextEdit="1"/>
              </p:cNvSpPr>
              <p:nvPr/>
            </p:nvSpPr>
            <p:spPr>
              <a:xfrm>
                <a:off x="722376" y="4744789"/>
                <a:ext cx="10753344" cy="425260"/>
              </a:xfrm>
              <a:prstGeom prst="rect">
                <a:avLst/>
              </a:prstGeom>
              <a:blipFill>
                <a:blip r:embed="rId7"/>
                <a:stretch>
                  <a:fillRect l="-1587" b="-400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50_1#0973c16f4?vopoq=1&amp;pid=b9b641f5b&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处的现象为</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7_BD.50_1#0973c16f4?vopoq=1&amp;pid=b9b641f5b&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p:sp>
        <p:nvSpPr>
          <p:cNvPr id="3" name="QB_7_AN.51_1#0973c16f4.blank?vopoq=1&amp;pid=b9b641f5b&amp;color=0,0,0&amp;vpa=17&amp;vtp=1&amp;bbb=1"/>
          <p:cNvSpPr/>
          <p:nvPr/>
        </p:nvSpPr>
        <p:spPr>
          <a:xfrm>
            <a:off x="2432114" y="952950"/>
            <a:ext cx="170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生成白色沉淀</a:t>
            </a:r>
            <a:endParaRPr lang="en-US" altLang="zh-CN" sz="2000" dirty="0"/>
          </a:p>
        </p:txBody>
      </p:sp>
      <mc:AlternateContent xmlns:mc="http://schemas.openxmlformats.org/markup-compatibility/2006" xmlns:a14="http://schemas.microsoft.com/office/drawing/2010/main">
        <mc:Choice Requires="a14">
          <p:sp>
            <p:nvSpPr>
              <p:cNvPr id="4" name="QB_7_AS.52_1#0973c16f4?vopoq=1&amp;pid=b9b641f5b&amp;color=0,0,0&amp;vtp=1&amp;bbb=1"/>
              <p:cNvSpPr/>
              <p:nvPr/>
            </p:nvSpPr>
            <p:spPr>
              <a:xfrm>
                <a:off x="722376" y="1405577"/>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氯水中的氯离子和硝酸银反应生成氯化银沉淀，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处的现象为生成白色沉淀。</a:t>
                </a:r>
                <a:endParaRPr lang="en-US" altLang="zh-CN" sz="2200" dirty="0"/>
              </a:p>
            </p:txBody>
          </p:sp>
        </mc:Choice>
        <mc:Fallback xmlns="">
          <p:sp>
            <p:nvSpPr>
              <p:cNvPr id="4" name="QB_7_AS.52_1#0973c16f4?vopoq=1&amp;pid=b9b641f5b&amp;color=0,0,0&amp;vtp=1&amp;bbb=1"/>
              <p:cNvSpPr>
                <a:spLocks noRot="1" noChangeAspect="1" noMove="1" noResize="1" noEditPoints="1" noAdjustHandles="1" noChangeArrowheads="1" noChangeShapeType="1" noTextEdit="1"/>
              </p:cNvSpPr>
              <p:nvPr/>
            </p:nvSpPr>
            <p:spPr>
              <a:xfrm>
                <a:off x="722376" y="1405577"/>
                <a:ext cx="10753344" cy="425260"/>
              </a:xfrm>
              <a:prstGeom prst="rect">
                <a:avLst/>
              </a:prstGeom>
              <a:blipFill>
                <a:blip r:embed="rId4"/>
                <a:stretch>
                  <a:fillRect l="-1587" b="-4202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pic>
        <p:nvPicPr>
          <p:cNvPr id="2" name="QC_7_BD.53_1#8b6376001?htil=4&amp;vopoq=1&amp;pid=b9b641f5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67928" y="1063439"/>
            <a:ext cx="2889504" cy="2331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7_BD.53_2#8b6376001?htil=4&amp;sp=1&amp;vopoq=1&amp;pid=b9b641f5b&amp;color=0,0,0&amp;vtp=1&amp;bt=1&amp;bbb=1&amp;hb=1&amp;hs=1"/>
          <p:cNvSpPr/>
          <p:nvPr/>
        </p:nvSpPr>
        <p:spPr>
          <a:xfrm>
            <a:off x="722376" y="972000"/>
            <a:ext cx="773582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(3)数字化实验将传感器、数据采集器和计算机相连</a:t>
            </a:r>
            <a:r>
              <a:rPr lang="en-US" altLang="zh-CN" sz="2000" b="0" i="0">
                <a:solidFill>
                  <a:srgbClr val="000000"/>
                </a:solidFill>
                <a:latin typeface="微软雅黑" pitchFamily="34" charset="0"/>
                <a:ea typeface="微软雅黑" pitchFamily="34" charset="-122"/>
                <a:cs typeface="微软雅黑" pitchFamily="34" charset="-120"/>
              </a:rPr>
              <a:t>，可利用信息技术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对化学实验进行数据的采集和分析。如图乙是将传感器插入盛有氯水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的广口瓶中测定光照氯水过程所得到的图像，该图像表示的意义是</a:t>
            </a:r>
            <a:r>
              <a:rPr lang="en-US" altLang="zh-CN" sz="2000" i="0">
                <a:solidFill>
                  <a:srgbClr val="000000"/>
                </a:solidFill>
                <a:latin typeface="SimSun" pitchFamily="34" charset="0"/>
                <a:ea typeface="SimSun" pitchFamily="34" charset="-122"/>
                <a:cs typeface="SimSun" pitchFamily="34" charset="-120"/>
              </a:rPr>
              <a:t>___</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p:txBody>
      </p:sp>
      <p:sp>
        <p:nvSpPr>
          <p:cNvPr id="4" name="QC_7_AN.54_1#8b6376001.blank?vopoq=1&amp;pid=b9b641f5b&amp;color=0,0,0&amp;vpa=18&amp;vtp=1"/>
          <p:cNvSpPr/>
          <p:nvPr/>
        </p:nvSpPr>
        <p:spPr>
          <a:xfrm>
            <a:off x="8085201" y="184830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5" name="QC_7_BD.53_3#8b6376001.choices?htil=4&amp;vopoq=1&amp;pid=b9b641f5b&amp;color=0,0,0&amp;vtp=1&amp;bbb=1&amp;hs=1"/>
              <p:cNvSpPr/>
              <p:nvPr/>
            </p:nvSpPr>
            <p:spPr>
              <a:xfrm>
                <a:off x="722376" y="2793179"/>
                <a:ext cx="7735824" cy="1326134"/>
              </a:xfrm>
              <a:prstGeom prst="rect">
                <a:avLst/>
              </a:prstGeom>
              <a:noFill/>
              <a:ln/>
            </p:spPr>
            <p:txBody>
              <a:bodyPr wrap="none" lIns="0" tIns="0" rIns="0" bIns="0" rtlCol="0" anchor="t"/>
              <a:lstStyle/>
              <a:p>
                <a:pPr latinLnBrk="1">
                  <a:lnSpc>
                    <a:spcPts val="3600"/>
                  </a:lnSpc>
                  <a:tabLst>
                    <a:tab pos="3975862"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.氯离子浓度随时间的变化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.氧气体积分数随时间的变化</a:t>
                </a:r>
                <a:endParaRPr lang="en-US" altLang="zh-CN" sz="2000" dirty="0"/>
              </a:p>
              <a:p>
                <a:pPr latinLnBrk="1">
                  <a:lnSpc>
                    <a:spcPts val="3700"/>
                  </a:lnSpc>
                  <a:tabLst>
                    <a:tab pos="3975862"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.氯水的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随时间的变化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.氯水导电能力随时间的变化</a:t>
                </a:r>
                <a:endParaRPr lang="en-US" altLang="zh-CN" sz="2000" dirty="0"/>
              </a:p>
              <a:p>
                <a:pPr latinLnBrk="1">
                  <a:lnSpc>
                    <a:spcPts val="3500"/>
                  </a:lnSpc>
                  <a:tabLst>
                    <a:tab pos="3975862" algn="l"/>
                  </a:tabLst>
                </a:pPr>
                <a:r>
                  <a:rPr lang="en-US" altLang="zh-CN" sz="2000" b="0" i="0">
                    <a:solidFill>
                      <a:srgbClr val="000000"/>
                    </a:solidFill>
                    <a:latin typeface="微软雅黑" pitchFamily="34" charset="0"/>
                    <a:ea typeface="微软雅黑" pitchFamily="34" charset="-122"/>
                    <a:cs typeface="微软雅黑" pitchFamily="34" charset="-120"/>
                  </a:rPr>
                  <a:t>E</a:t>
                </a:r>
                <a:r>
                  <a:rPr lang="en-US" altLang="zh-CN" sz="2000" b="0" i="0" dirty="0">
                    <a:solidFill>
                      <a:srgbClr val="000000"/>
                    </a:solidFill>
                    <a:latin typeface="微软雅黑" pitchFamily="34" charset="0"/>
                    <a:ea typeface="微软雅黑" pitchFamily="34" charset="-122"/>
                    <a:cs typeface="微软雅黑" pitchFamily="34" charset="-120"/>
                  </a:rPr>
                  <a:t>.氯气的溶解度随时间的变化</a:t>
                </a:r>
                <a:endParaRPr lang="en-US" altLang="zh-CN" sz="2000" dirty="0"/>
              </a:p>
            </p:txBody>
          </p:sp>
        </mc:Choice>
        <mc:Fallback xmlns="">
          <p:sp>
            <p:nvSpPr>
              <p:cNvPr id="5" name="QC_7_BD.53_3#8b6376001.choices?htil=4&amp;vopoq=1&amp;pid=b9b641f5b&amp;color=0,0,0&amp;vtp=1&amp;bbb=1&amp;hs=1"/>
              <p:cNvSpPr>
                <a:spLocks noRot="1" noChangeAspect="1" noMove="1" noResize="1" noEditPoints="1" noAdjustHandles="1" noChangeArrowheads="1" noChangeShapeType="1" noTextEdit="1"/>
              </p:cNvSpPr>
              <p:nvPr/>
            </p:nvSpPr>
            <p:spPr>
              <a:xfrm>
                <a:off x="722376" y="2793179"/>
                <a:ext cx="7735824" cy="1326134"/>
              </a:xfrm>
              <a:prstGeom prst="rect">
                <a:avLst/>
              </a:prstGeom>
              <a:blipFill>
                <a:blip r:embed="rId4"/>
                <a:stretch>
                  <a:fillRect l="-2049" b="-1146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7_AS.55_1#8b6376001?vopoq=1&amp;pid=b9b641f5b&amp;color=0,0,0&amp;vtp=1&amp;bbb=1&amp;hb=1&amp;hs=1"/>
              <p:cNvSpPr/>
              <p:nvPr/>
            </p:nvSpPr>
            <p:spPr>
              <a:xfrm>
                <a:off x="722376" y="4116138"/>
                <a:ext cx="10753344" cy="1444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光照氯水过程中次氯酸分解为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和氧气，氯离子浓度变大，氧气体积分数变大，A、</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为弱酸</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为强酸</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分解过程中，溶液酸性变强，氯水的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减小，C</a:t>
                </a: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8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分解过程中生成强酸，氯水导电能力增强，D错误；相同温度下，氯气的溶解度不变</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mc:Choice>
        <mc:Fallback xmlns="">
          <p:sp>
            <p:nvSpPr>
              <p:cNvPr id="6" name="QC_7_AS.55_1#8b6376001?vopoq=1&amp;pid=b9b641f5b&amp;color=0,0,0&amp;vtp=1&amp;bbb=1&amp;hb=1&amp;hs=1"/>
              <p:cNvSpPr>
                <a:spLocks noRot="1" noChangeAspect="1" noMove="1" noResize="1" noEditPoints="1" noAdjustHandles="1" noChangeArrowheads="1" noChangeShapeType="1" noTextEdit="1"/>
              </p:cNvSpPr>
              <p:nvPr/>
            </p:nvSpPr>
            <p:spPr>
              <a:xfrm>
                <a:off x="722376" y="4116138"/>
                <a:ext cx="10753344" cy="1444879"/>
              </a:xfrm>
              <a:prstGeom prst="rect">
                <a:avLst/>
              </a:prstGeom>
              <a:blipFill>
                <a:blip r:embed="rId5"/>
                <a:stretch>
                  <a:fillRect l="-1587" r="-4649" b="-118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P_7_BD#129ae5c1c?pid=b9b641f5b&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Ⅱ.用胶头滴管将新制氯水慢慢滴入含有酚酞的氢氧化钠稀溶液中，当滴到一定量时</a:t>
            </a:r>
            <a:r>
              <a:rPr lang="en-US" altLang="zh-CN" sz="2000" b="0" i="0">
                <a:solidFill>
                  <a:srgbClr val="000000"/>
                </a:solidFill>
                <a:latin typeface="微软雅黑" pitchFamily="34" charset="0"/>
                <a:ea typeface="微软雅黑" pitchFamily="34" charset="-122"/>
                <a:cs typeface="微软雅黑" pitchFamily="34" charset="-120"/>
              </a:rPr>
              <a:t>，红色突然褪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试回答下列问题：</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(4)产生上述现象的原因可能有两种：</a:t>
            </a:r>
            <a:endParaRPr kumimoji="0" lang="en-US" altLang="zh-CN" sz="20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7_AN.57_1#129ae5c1c.blank?vopoq=1&amp;pid=b9b641f5b&amp;color=0,0,0&amp;vpa=19&amp;vtp=1&amp;bbb=1"/>
              <p:cNvSpPr/>
              <p:nvPr/>
            </p:nvSpPr>
            <p:spPr>
              <a:xfrm>
                <a:off x="973201" y="2391860"/>
                <a:ext cx="6953250"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氯水中的</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𝐇𝐂𝐥</m:t>
                    </m:r>
                  </m:oMath>
                </a14:m>
                <a:r>
                  <a:rPr lang="en-US" altLang="zh-CN" sz="2000" b="1" i="0" dirty="0">
                    <a:solidFill>
                      <a:srgbClr val="00B050"/>
                    </a:solidFill>
                    <a:latin typeface="微软雅黑" pitchFamily="34" charset="0"/>
                    <a:ea typeface="微软雅黑" pitchFamily="34" charset="-122"/>
                    <a:cs typeface="微软雅黑" pitchFamily="34" charset="-120"/>
                  </a:rPr>
                  <a:t>和氢氧化钠反应，导致溶液碱性减弱，红色褪去</a:t>
                </a:r>
                <a:endParaRPr lang="en-US" altLang="zh-CN" sz="2000" dirty="0">
                  <a:solidFill>
                    <a:srgbClr val="00B050"/>
                  </a:solidFill>
                </a:endParaRPr>
              </a:p>
            </p:txBody>
          </p:sp>
        </mc:Choice>
        <mc:Fallback xmlns="">
          <p:sp>
            <p:nvSpPr>
              <p:cNvPr id="6" name="QB_7_AN.57_1#129ae5c1c.blank?vopoq=1&amp;pid=b9b641f5b&amp;color=0,0,0&amp;vpa=19&amp;vtp=1&amp;bbb=1"/>
              <p:cNvSpPr>
                <a:spLocks noRot="1" noChangeAspect="1" noMove="1" noResize="1" noEditPoints="1" noAdjustHandles="1" noChangeArrowheads="1" noChangeShapeType="1" noTextEdit="1"/>
              </p:cNvSpPr>
              <p:nvPr/>
            </p:nvSpPr>
            <p:spPr>
              <a:xfrm>
                <a:off x="973201" y="2391860"/>
                <a:ext cx="6953250" cy="303784"/>
              </a:xfrm>
              <a:prstGeom prst="rect">
                <a:avLst/>
              </a:prstGeom>
              <a:blipFill>
                <a:blip r:embed="rId3"/>
                <a:stretch>
                  <a:fillRect l="-1140" t="-28000" r="-1053" b="-50000"/>
                </a:stretch>
              </a:blipFill>
              <a:ln/>
            </p:spPr>
            <p:txBody>
              <a:bodyPr/>
              <a:lstStyle/>
              <a:p>
                <a:r>
                  <a:rPr lang="zh-CN" altLang="en-US">
                    <a:noFill/>
                  </a:rPr>
                  <a:t> </a:t>
                </a:r>
              </a:p>
            </p:txBody>
          </p:sp>
        </mc:Fallback>
      </mc:AlternateContent>
      <p:sp>
        <p:nvSpPr>
          <p:cNvPr id="7" name="QB_7_AN.58_1#129ae5c1c.blank?vopoq=1&amp;pid=b9b641f5b&amp;color=0,0,0&amp;vpa=20&amp;vtp=1&amp;bbb=1"/>
          <p:cNvSpPr/>
          <p:nvPr/>
        </p:nvSpPr>
        <p:spPr>
          <a:xfrm>
            <a:off x="985901" y="2743650"/>
            <a:ext cx="475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氯水中的次氯酸具有漂白性，使溶液褪色</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8" name="QB_7_AS.59_1#744ed141d?vopoq=1&amp;pid=b9b641f5b&amp;color=0,0,0&amp;vtp=1&amp;bbb=1&amp;hb=1"/>
              <p:cNvSpPr/>
              <p:nvPr/>
            </p:nvSpPr>
            <p:spPr>
              <a:xfrm>
                <a:off x="722376" y="3196278"/>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结合酚酞的性质知，酚酞遇碱变红，则溶液褪色可能是溶液中</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被氯水中</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消耗</a:t>
                </a:r>
                <a:r>
                  <a:rPr lang="en-US" altLang="zh-CN" sz="2000" b="0" i="0">
                    <a:solidFill>
                      <a:srgbClr val="000000"/>
                    </a:solidFill>
                    <a:latin typeface="微软雅黑" pitchFamily="34" charset="0"/>
                    <a:ea typeface="微软雅黑" pitchFamily="34" charset="-122"/>
                    <a:cs typeface="微软雅黑" pitchFamily="34" charset="-120"/>
                  </a:rPr>
                  <a:t>，溶液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碱性减弱导致的</a:t>
                </a:r>
                <a:r>
                  <a:rPr lang="en-US" altLang="zh-CN" sz="2000" b="0" i="0" dirty="0">
                    <a:solidFill>
                      <a:srgbClr val="000000"/>
                    </a:solidFill>
                    <a:latin typeface="微软雅黑" pitchFamily="34" charset="0"/>
                    <a:ea typeface="微软雅黑" pitchFamily="34" charset="-122"/>
                    <a:cs typeface="微软雅黑" pitchFamily="34" charset="-120"/>
                  </a:rPr>
                  <a:t>；也可能是酚酞被反应导致的，再结合新制氯水中的成分分析即可。</a:t>
                </a:r>
                <a:endParaRPr lang="en-US" altLang="zh-CN" sz="2200" dirty="0">
                  <a:solidFill>
                    <a:srgbClr val="000000"/>
                  </a:solidFill>
                </a:endParaRPr>
              </a:p>
            </p:txBody>
          </p:sp>
        </mc:Choice>
        <mc:Fallback xmlns="">
          <p:sp>
            <p:nvSpPr>
              <p:cNvPr id="8" name="QB_7_AS.59_1#744ed141d?vopoq=1&amp;pid=b9b641f5b&amp;color=0,0,0&amp;vtp=1&amp;bbb=1&amp;hb=1"/>
              <p:cNvSpPr>
                <a:spLocks noRot="1" noChangeAspect="1" noMove="1" noResize="1" noEditPoints="1" noAdjustHandles="1" noChangeArrowheads="1" noChangeShapeType="1" noTextEdit="1"/>
              </p:cNvSpPr>
              <p:nvPr/>
            </p:nvSpPr>
            <p:spPr>
              <a:xfrm>
                <a:off x="722376" y="3196278"/>
                <a:ext cx="10753344" cy="907034"/>
              </a:xfrm>
              <a:prstGeom prst="rect">
                <a:avLst/>
              </a:prstGeom>
              <a:blipFill>
                <a:blip r:embed="rId4"/>
                <a:stretch>
                  <a:fillRect l="-1587" r="-794"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B_7_BD.60_1#723c81517?vopoq=1&amp;pid=b9b641f5b&amp;color=0,0,0&amp;vtp=1&amp;bt=1&amp;bbb=1&amp;hb=1"/>
          <p:cNvSpPr/>
          <p:nvPr/>
        </p:nvSpPr>
        <p:spPr>
          <a:xfrm>
            <a:off x="722376" y="10101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(5)设计实验证明红色褪去的原因是①还是</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i="0">
                <a:solidFill>
                  <a:srgbClr val="000000"/>
                </a:solidFill>
                <a:latin typeface="SimSun" pitchFamily="34" charset="0"/>
                <a:ea typeface="SimSun" pitchFamily="34" charset="-122"/>
                <a:cs typeface="SimSun" pitchFamily="34" charset="-120"/>
              </a:rPr>
              <a:t>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7_AN.61_1#723c81517.blank?vopoq=1&amp;pid=b9b641f5b&amp;color=0,0,0&amp;vpa=21&amp;vtp=1&amp;bbb=1&amp;hb=1"/>
          <p:cNvSpPr/>
          <p:nvPr/>
        </p:nvSpPr>
        <p:spPr>
          <a:xfrm>
            <a:off x="722377" y="972000"/>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向溶液中再加入过量的氢氧化钠溶液，若溶液变红色</a:t>
            </a:r>
            <a:r>
              <a:rPr lang="en-US" altLang="zh-CN" sz="2000" b="1" i="0" dirty="0">
                <a:solidFill>
                  <a:srgbClr val="00B050"/>
                </a:solidFill>
                <a:latin typeface="微软雅黑" pitchFamily="34" charset="0"/>
                <a:ea typeface="微软雅黑" pitchFamily="34" charset="-122"/>
                <a:cs typeface="微软雅黑" pitchFamily="34" charset="-120"/>
              </a:rPr>
              <a:t>，则原因为①；若溶液仍为无色，则原因为②(结论与前文对应)</a:t>
            </a:r>
            <a:endParaRPr lang="en-US" altLang="zh-CN" sz="2000" dirty="0"/>
          </a:p>
        </p:txBody>
      </p:sp>
      <mc:AlternateContent xmlns:mc="http://schemas.openxmlformats.org/markup-compatibility/2006" xmlns:a14="http://schemas.microsoft.com/office/drawing/2010/main">
        <mc:Choice Requires="a14">
          <p:sp>
            <p:nvSpPr>
              <p:cNvPr id="4" name="QB_7_AS.62_1#723c81517?vopoq=1&amp;pid=b9b641f5b&amp;color=0,0,0&amp;vtp=1&amp;bbb=1&amp;hb=1"/>
              <p:cNvSpPr/>
              <p:nvPr/>
            </p:nvSpPr>
            <p:spPr>
              <a:xfrm>
                <a:off x="722376" y="196069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若溶液中还存在酚酞，则再次加入过量氢氧化钠溶液，所得混合溶液会重新变为红色</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实验设计为向溶液中再加入过量的氢氧化钠溶液</a:t>
                </a:r>
                <a:r>
                  <a:rPr lang="en-US" altLang="zh-CN" sz="2000" b="0" i="0" dirty="0">
                    <a:solidFill>
                      <a:srgbClr val="000000"/>
                    </a:solidFill>
                    <a:latin typeface="微软雅黑" pitchFamily="34" charset="0"/>
                    <a:ea typeface="微软雅黑" pitchFamily="34" charset="-122"/>
                    <a:cs typeface="微软雅黑" pitchFamily="34" charset="-120"/>
                  </a:rPr>
                  <a:t>，若溶液变红色，则原因为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a:solidFill>
                      <a:srgbClr val="000000"/>
                    </a:solidFill>
                    <a:latin typeface="微软雅黑" pitchFamily="34" charset="0"/>
                    <a:ea typeface="微软雅黑" pitchFamily="34" charset="-122"/>
                    <a:cs typeface="微软雅黑" pitchFamily="34" charset="-120"/>
                  </a:rPr>
                  <a:t>；若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溶液仍为无色</a:t>
                </a:r>
                <a:r>
                  <a:rPr lang="en-US" altLang="zh-CN" sz="2000" b="0" i="0" dirty="0">
                    <a:solidFill>
                      <a:srgbClr val="000000"/>
                    </a:solidFill>
                    <a:latin typeface="微软雅黑" pitchFamily="34" charset="0"/>
                    <a:ea typeface="微软雅黑" pitchFamily="34" charset="-122"/>
                    <a:cs typeface="微软雅黑" pitchFamily="34" charset="-120"/>
                  </a:rPr>
                  <a:t>，则原因为次氯酸具有漂白性。</a:t>
                </a:r>
                <a:endParaRPr lang="en-US" altLang="zh-CN" sz="2200" dirty="0"/>
              </a:p>
            </p:txBody>
          </p:sp>
        </mc:Choice>
        <mc:Fallback xmlns="">
          <p:sp>
            <p:nvSpPr>
              <p:cNvPr id="4" name="QB_7_AS.62_1#723c81517?vopoq=1&amp;pid=b9b641f5b&amp;color=0,0,0&amp;vtp=1&amp;bbb=1&amp;hb=1"/>
              <p:cNvSpPr>
                <a:spLocks noRot="1" noChangeAspect="1" noMove="1" noResize="1" noEditPoints="1" noAdjustHandles="1" noChangeArrowheads="1" noChangeShapeType="1" noTextEdit="1"/>
              </p:cNvSpPr>
              <p:nvPr/>
            </p:nvSpPr>
            <p:spPr>
              <a:xfrm>
                <a:off x="722376" y="1960695"/>
                <a:ext cx="10753344" cy="1326134"/>
              </a:xfrm>
              <a:prstGeom prst="rect">
                <a:avLst/>
              </a:prstGeom>
              <a:blipFill>
                <a:blip r:embed="rId3"/>
                <a:stretch>
                  <a:fillRect l="-1587" t="-461" r="-850" b="-115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6ec4122bb?pid=83e948704&amp;color=0,0,0&amp;vtp=1&amp;bbb=1">
                <a:extLst>
                  <a:ext uri="{FF2B5EF4-FFF2-40B4-BE49-F238E27FC236}">
                    <a16:creationId xmlns:a16="http://schemas.microsoft.com/office/drawing/2014/main" id="{40F595C8-A3CC-5E65-F391-240E7435F756}"/>
                  </a:ext>
                </a:extLst>
              </p:cNvPr>
              <p:cNvSpPr/>
              <p:nvPr/>
            </p:nvSpPr>
            <p:spPr>
              <a:xfrm>
                <a:off x="722376" y="972000"/>
                <a:ext cx="10753344" cy="2304034"/>
              </a:xfrm>
              <a:prstGeom prst="rect">
                <a:avLst/>
              </a:prstGeom>
              <a:noFill/>
              <a:ln/>
            </p:spPr>
            <p:txBody>
              <a:bodyPr wrap="none" lIns="0" tIns="0" rIns="0" bIns="0" rtlCol="0" anchor="t"/>
              <a:lstStyle/>
              <a:p>
                <a:pPr algn="l" latinLnBrk="1">
                  <a:lnSpc>
                    <a:spcPts val="41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足量：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点燃</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(固态、</a:t>
                </a:r>
                <a:r>
                  <a:rPr lang="en-US" altLang="zh-CN" sz="2000" b="0" i="0">
                    <a:solidFill>
                      <a:srgbClr val="000000"/>
                    </a:solidFill>
                    <a:latin typeface="微软雅黑" pitchFamily="34" charset="0"/>
                    <a:ea typeface="微软雅黑" pitchFamily="34" charset="-122"/>
                    <a:cs typeface="微软雅黑" pitchFamily="34" charset="-120"/>
                  </a:rPr>
                  <a:t>空气中形成白烟)</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(3)氯气与水的反应</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氯气的水溶液称为氯水。在常温下，</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溶于水的部分氯气与水发生反应：</a:t>
                </a:r>
              </a:p>
              <a:p>
                <a:pPr marL="0" marR="0" lvl="0" indent="0" defTabSz="914400" rtl="0" eaLnBrk="1" fontAlgn="auto" latinLnBrk="1" hangingPunct="1">
                  <a:lnSpc>
                    <a:spcPts val="3600"/>
                  </a:lnSpc>
                  <a:spcBef>
                    <a:spcPts val="0"/>
                  </a:spcBef>
                  <a:spcAft>
                    <a:spcPts val="0"/>
                  </a:spcAft>
                  <a:buClrTx/>
                  <a:buSzTx/>
                  <a:buFontTx/>
                  <a:buNone/>
                  <a:tabLst/>
                  <a:defRPr/>
                </a:pP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大部分氯气以</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分子形式存在于水溶液中，</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所以新制氯水呈黄绿色。</a:t>
                </a:r>
                <a:endParaRPr lang="en-US" altLang="zh-CN" sz="100" dirty="0"/>
              </a:p>
            </p:txBody>
          </p:sp>
        </mc:Choice>
        <mc:Fallback xmlns="">
          <p:sp>
            <p:nvSpPr>
              <p:cNvPr id="2" name="P_6_BD#6ec4122bb?pid=83e948704&amp;color=0,0,0&amp;vtp=1&amp;bbb=1">
                <a:extLst>
                  <a:ext uri="{FF2B5EF4-FFF2-40B4-BE49-F238E27FC236}">
                    <a16:creationId xmlns:a16="http://schemas.microsoft.com/office/drawing/2014/main" id="{40F595C8-A3CC-5E65-F391-240E7435F756}"/>
                  </a:ext>
                </a:extLst>
              </p:cNvPr>
              <p:cNvSpPr>
                <a:spLocks noRot="1" noChangeAspect="1" noMove="1" noResize="1" noEditPoints="1" noAdjustHandles="1" noChangeArrowheads="1" noChangeShapeType="1" noTextEdit="1"/>
              </p:cNvSpPr>
              <p:nvPr/>
            </p:nvSpPr>
            <p:spPr>
              <a:xfrm>
                <a:off x="722376" y="972000"/>
                <a:ext cx="10753344" cy="2304034"/>
              </a:xfrm>
              <a:prstGeom prst="rect">
                <a:avLst/>
              </a:prstGeom>
              <a:blipFill>
                <a:blip r:embed="rId2"/>
                <a:stretch>
                  <a:fillRect l="-1474" b="-6614"/>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091525955"/>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57913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BD.63_1#5424cb3a2?sp=1&amp;vopoq=1&amp;pid=e32ff4b21&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[江苏扬州一中2025高一期中]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将氯气持续通入紫色石蕊试液中，溶液颜色呈如图变化：</a:t>
            </a:r>
            <a:endParaRPr lang="en-US" altLang="zh-CN" sz="2000" dirty="0"/>
          </a:p>
        </p:txBody>
      </p:sp>
      <p:pic>
        <p:nvPicPr>
          <p:cNvPr id="3" name="QC_6_BD.63_2#5424cb3a2?vopoq=1&amp;pid=e32ff4b2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80560" y="1490414"/>
            <a:ext cx="3227832" cy="539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63_3#5424cb3a2?vopoq=1&amp;pid=e32ff4b21&amp;color=0,0,0&amp;vtp=1&amp;bbb=1"/>
          <p:cNvSpPr/>
          <p:nvPr/>
        </p:nvSpPr>
        <p:spPr>
          <a:xfrm>
            <a:off x="722376" y="2163514"/>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关于溶液中导致变色的微粒Ⅰ、Ⅱ、Ⅲ</a:t>
            </a:r>
            <a:r>
              <a:rPr lang="en-US" altLang="zh-CN" sz="2000" b="0" i="0">
                <a:solidFill>
                  <a:srgbClr val="000000"/>
                </a:solidFill>
                <a:latin typeface="微软雅黑" pitchFamily="34" charset="0"/>
                <a:ea typeface="微软雅黑" pitchFamily="34" charset="-122"/>
                <a:cs typeface="微软雅黑" pitchFamily="34" charset="-120"/>
              </a:rPr>
              <a:t>的判断正确的是(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64_1#5424cb3a2.bracket?vopoq=1&amp;pid=e32ff4b21&amp;color=0,0,0&amp;vpa=22&amp;vtp=1"/>
          <p:cNvSpPr/>
          <p:nvPr/>
        </p:nvSpPr>
        <p:spPr>
          <a:xfrm>
            <a:off x="7005701" y="2144464"/>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6" name="QC_6_BD.63_4#5424cb3a2.choices?vopoq=1&amp;pid=e32ff4b21&amp;color=0,0,0&amp;vtp=1&amp;bbb=1"/>
              <p:cNvSpPr/>
              <p:nvPr/>
            </p:nvSpPr>
            <p:spPr>
              <a:xfrm>
                <a:off x="722376" y="2597473"/>
                <a:ext cx="10753344" cy="390525"/>
              </a:xfrm>
              <a:prstGeom prst="rect">
                <a:avLst/>
              </a:prstGeom>
              <a:noFill/>
              <a:ln/>
            </p:spPr>
            <p:txBody>
              <a:bodyPr wrap="none" lIns="0" tIns="0" rIns="0" bIns="0" rtlCol="0" anchor="t"/>
              <a:lstStyle/>
              <a:p>
                <a:pPr latinLnBrk="1">
                  <a:lnSpc>
                    <a:spcPts val="3500"/>
                  </a:lnSpc>
                  <a:tabLst>
                    <a:tab pos="2837229" algn="l"/>
                    <a:tab pos="5395057" algn="l"/>
                    <a:tab pos="8181486"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6" name="QC_6_BD.63_4#5424cb3a2.choices?vopoq=1&amp;pid=e32ff4b21&amp;color=0,0,0&amp;vtp=1&amp;bbb=1"/>
              <p:cNvSpPr>
                <a:spLocks noRot="1" noChangeAspect="1" noMove="1" noResize="1" noEditPoints="1" noAdjustHandles="1" noChangeArrowheads="1" noChangeShapeType="1" noTextEdit="1"/>
              </p:cNvSpPr>
              <p:nvPr/>
            </p:nvSpPr>
            <p:spPr>
              <a:xfrm>
                <a:off x="722376" y="2597473"/>
                <a:ext cx="10753344" cy="390525"/>
              </a:xfrm>
              <a:prstGeom prst="rect">
                <a:avLst/>
              </a:prstGeom>
              <a:blipFill>
                <a:blip r:embed="rId4"/>
                <a:stretch>
                  <a:fillRect l="-1474" b="-42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5_1#5424cb3a2?vopoq=1&amp;pid=e32ff4b21&amp;color=0,0,0&amp;vtp=1&amp;bt=1&amp;bbb=1&amp;hb=1"/>
              <p:cNvSpPr/>
              <p:nvPr/>
            </p:nvSpPr>
            <p:spPr>
              <a:xfrm>
                <a:off x="722376" y="972000"/>
                <a:ext cx="10753344" cy="2265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氯气与水反应生成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具有酸性，在水溶液中电离出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具有强氧</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化性</a:t>
                </a:r>
                <a:r>
                  <a:rPr lang="en-US" altLang="zh-CN" sz="2000" b="0" i="0" dirty="0">
                    <a:solidFill>
                      <a:srgbClr val="000000"/>
                    </a:solidFill>
                    <a:latin typeface="微软雅黑" pitchFamily="34" charset="0"/>
                    <a:ea typeface="微软雅黑" pitchFamily="34" charset="-122"/>
                    <a:cs typeface="微软雅黑" pitchFamily="34" charset="-120"/>
                  </a:rPr>
                  <a:t>，能够将有机色质氧化成无色物质，因而具有漂白性。</a:t>
                </a:r>
                <a:r>
                  <a:rPr lang="en-US" altLang="zh-CN" sz="2000" b="0" i="0">
                    <a:solidFill>
                      <a:srgbClr val="000000"/>
                    </a:solidFill>
                    <a:latin typeface="微软雅黑" pitchFamily="34" charset="0"/>
                    <a:ea typeface="微软雅黑" pitchFamily="34" charset="-122"/>
                    <a:cs typeface="微软雅黑" pitchFamily="34" charset="-120"/>
                  </a:rPr>
                  <a:t>若将氯气持续通入紫色石蕊试液</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与水发生反应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，石蕊溶液先与酸作用，溶液变红，因此微粒</a:t>
                </a:r>
                <a:r>
                  <a:rPr lang="en-US" altLang="zh-CN" sz="2000" b="0" i="0">
                    <a:solidFill>
                      <a:srgbClr val="000000"/>
                    </a:solidFill>
                    <a:latin typeface="微软雅黑" pitchFamily="34" charset="0"/>
                    <a:ea typeface="微软雅黑" pitchFamily="34" charset="-122"/>
                    <a:cs typeface="微软雅黑" pitchFamily="34" charset="-120"/>
                  </a:rPr>
                  <a:t>Ⅰ是</a:t>
                </a: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；随后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2000" b="0" i="0" dirty="0">
                    <a:solidFill>
                      <a:srgbClr val="000000"/>
                    </a:solidFill>
                    <a:latin typeface="微软雅黑" pitchFamily="34" charset="0"/>
                    <a:ea typeface="微软雅黑" pitchFamily="34" charset="-122"/>
                    <a:cs typeface="微软雅黑" pitchFamily="34" charset="-120"/>
                  </a:rPr>
                  <a:t>会将石蕊氧化，使得溶液从红色变无色，即微粒Ⅱ为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；最后形成氯水</a:t>
                </a:r>
                <a:r>
                  <a:rPr lang="en-US" altLang="zh-CN" sz="2000" b="0" i="0">
                    <a:solidFill>
                      <a:srgbClr val="000000"/>
                    </a:solidFill>
                    <a:latin typeface="微软雅黑" pitchFamily="34" charset="0"/>
                    <a:ea typeface="微软雅黑" pitchFamily="34" charset="-122"/>
                    <a:cs typeface="微软雅黑" pitchFamily="34" charset="-120"/>
                  </a:rPr>
                  <a:t>，溶液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显浅黄绿色是因为溶液中溶有氯气分子</a:t>
                </a:r>
                <a:r>
                  <a:rPr lang="en-US" altLang="zh-CN" sz="2000" b="0" i="0" dirty="0">
                    <a:solidFill>
                      <a:srgbClr val="000000"/>
                    </a:solidFill>
                    <a:latin typeface="微软雅黑" pitchFamily="34" charset="0"/>
                    <a:ea typeface="微软雅黑" pitchFamily="34" charset="-122"/>
                    <a:cs typeface="微软雅黑" pitchFamily="34" charset="-120"/>
                  </a:rPr>
                  <a:t>，微粒Ⅲ是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，D符合题意。</a:t>
                </a:r>
                <a:endParaRPr lang="en-US" altLang="zh-CN" sz="2200" dirty="0"/>
              </a:p>
            </p:txBody>
          </p:sp>
        </mc:Choice>
        <mc:Fallback xmlns="">
          <p:sp>
            <p:nvSpPr>
              <p:cNvPr id="2" name="QC_6_AS.65_1#5424cb3a2?vopoq=1&amp;pid=e32ff4b21&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a:blip r:embed="rId3"/>
                <a:stretch>
                  <a:fillRect l="-1587" r="-1190" b="-6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5505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6_1#995348e06?vopoq=1&amp;pid=e32ff4b21&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1" i="0" dirty="0">
                    <a:solidFill>
                      <a:srgbClr val="000000"/>
                    </a:solidFill>
                    <a:latin typeface="微软雅黑" pitchFamily="34" charset="0"/>
                    <a:ea typeface="微软雅黑" pitchFamily="34" charset="-122"/>
                    <a:cs typeface="微软雅黑" pitchFamily="34" charset="-120"/>
                  </a:rPr>
                  <a:t>(双选)</a:t>
                </a:r>
                <a:r>
                  <a:rPr lang="en-US" altLang="zh-CN" sz="2000" b="0" i="0" dirty="0">
                    <a:solidFill>
                      <a:srgbClr val="000000"/>
                    </a:solidFill>
                    <a:latin typeface="仿宋" pitchFamily="34" charset="0"/>
                    <a:ea typeface="仿宋" pitchFamily="34" charset="-122"/>
                    <a:cs typeface="仿宋" pitchFamily="34" charset="-120"/>
                  </a:rPr>
                  <a:t>[山东济宁一中2024高一月考]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84消毒液和洁厕灵是大多数家庭必备的生活用品。</a:t>
                </a:r>
                <a:r>
                  <a:rPr lang="en-US" altLang="zh-CN" sz="2000" b="0" i="0">
                    <a:solidFill>
                      <a:srgbClr val="000000"/>
                    </a:solidFill>
                    <a:latin typeface="微软雅黑" pitchFamily="34" charset="0"/>
                    <a:ea typeface="微软雅黑" pitchFamily="34" charset="-122"/>
                    <a:cs typeface="微软雅黑" pitchFamily="34" charset="-120"/>
                  </a:rPr>
                  <a:t>84消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毒液的有效成分为次氯酸钠</a:t>
                </a:r>
                <a:r>
                  <a:rPr lang="en-US" altLang="zh-CN" sz="2000" b="0" i="0" dirty="0">
                    <a:solidFill>
                      <a:srgbClr val="000000"/>
                    </a:solidFill>
                    <a:latin typeface="微软雅黑" pitchFamily="34" charset="0"/>
                    <a:ea typeface="微软雅黑" pitchFamily="34" charset="-122"/>
                    <a:cs typeface="微软雅黑" pitchFamily="34" charset="-120"/>
                  </a:rPr>
                  <a:t>，是一种高效消毒剂；洁厕灵的主要成分是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。若将二者混合后使</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用会对人体产生严重的危害</a:t>
                </a:r>
                <a:r>
                  <a:rPr lang="en-US" altLang="zh-CN" sz="2000" b="0" i="0" dirty="0">
                    <a:solidFill>
                      <a:srgbClr val="000000"/>
                    </a:solidFill>
                    <a:latin typeface="微软雅黑" pitchFamily="34" charset="0"/>
                    <a:ea typeface="微软雅黑" pitchFamily="34" charset="-122"/>
                    <a:cs typeface="微软雅黑" pitchFamily="34" charset="-120"/>
                  </a:rPr>
                  <a:t>，二者发生的反应为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，下列说法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6_BD.66_1#995348e06?vopoq=1&amp;pid=e32ff4b21&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a:blip r:embed="rId3"/>
                <a:stretch>
                  <a:fillRect l="-1474" r="-170" b="-8591"/>
                </a:stretch>
              </a:blipFill>
              <a:ln/>
            </p:spPr>
            <p:txBody>
              <a:bodyPr/>
              <a:lstStyle/>
              <a:p>
                <a:r>
                  <a:rPr lang="zh-CN" altLang="en-US">
                    <a:noFill/>
                  </a:rPr>
                  <a:t> </a:t>
                </a:r>
              </a:p>
            </p:txBody>
          </p:sp>
        </mc:Fallback>
      </mc:AlternateContent>
      <p:sp>
        <p:nvSpPr>
          <p:cNvPr id="3" name="QC_6_AN.67_1#995348e06.bracket?vopoq=1&amp;pid=e32ff4b21&amp;color=0,0,0&amp;vpa=23&amp;vtp=1&amp;bbb=1"/>
          <p:cNvSpPr/>
          <p:nvPr/>
        </p:nvSpPr>
        <p:spPr>
          <a:xfrm>
            <a:off x="1976501" y="2337250"/>
            <a:ext cx="55721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CD</a:t>
            </a:r>
            <a:endParaRPr lang="en-US" altLang="zh-CN" sz="2000" dirty="0"/>
          </a:p>
        </p:txBody>
      </p:sp>
      <mc:AlternateContent xmlns:mc="http://schemas.openxmlformats.org/markup-compatibility/2006" xmlns:a14="http://schemas.microsoft.com/office/drawing/2010/main">
        <mc:Choice Requires="a14">
          <p:sp>
            <p:nvSpPr>
              <p:cNvPr id="4" name="QC_6_BD.66_2#995348e06.choices?vopoq=1&amp;pid=e32ff4b21&amp;color=0,0,0&amp;vtp=1&amp;bbb=1"/>
              <p:cNvSpPr/>
              <p:nvPr/>
            </p:nvSpPr>
            <p:spPr>
              <a:xfrm>
                <a:off x="722376" y="2799656"/>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A.反应物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只体现了还原性</a:t>
                </a:r>
                <a:endParaRPr lang="en-US" altLang="zh-CN" sz="2000" dirty="0"/>
              </a:p>
            </p:txBody>
          </p:sp>
        </mc:Choice>
        <mc:Fallback xmlns="">
          <p:sp>
            <p:nvSpPr>
              <p:cNvPr id="4" name="QC_6_BD.66_2#995348e06.choices?vopoq=1&amp;pid=e32ff4b21&amp;color=0,0,0&amp;vtp=1&amp;bbb=1"/>
              <p:cNvSpPr>
                <a:spLocks noRot="1" noChangeAspect="1" noMove="1" noResize="1" noEditPoints="1" noAdjustHandles="1" noChangeArrowheads="1" noChangeShapeType="1" noTextEdit="1"/>
              </p:cNvSpPr>
              <p:nvPr/>
            </p:nvSpPr>
            <p:spPr>
              <a:xfrm>
                <a:off x="722376" y="2799656"/>
                <a:ext cx="10753344" cy="399034"/>
              </a:xfrm>
              <a:prstGeom prst="rect">
                <a:avLst/>
              </a:prstGeom>
              <a:blipFill>
                <a:blip r:embed="rId4"/>
                <a:stretch>
                  <a:fillRect l="-1474" b="-37879"/>
                </a:stretch>
              </a:blipFill>
              <a:ln/>
            </p:spPr>
            <p:txBody>
              <a:bodyPr/>
              <a:lstStyle/>
              <a:p>
                <a:r>
                  <a:rPr lang="zh-CN" altLang="en-US">
                    <a:noFill/>
                  </a:rPr>
                  <a:t> </a:t>
                </a:r>
              </a:p>
            </p:txBody>
          </p:sp>
        </mc:Fallback>
      </mc:AlternateContent>
      <p:sp>
        <p:nvSpPr>
          <p:cNvPr id="5" name="QC_6_BD.66_3#995348e06.choices?vopoq=1&amp;pid=e32ff4b21&amp;color=0,0,0&amp;vtp=1&amp;bbb=1"/>
          <p:cNvSpPr/>
          <p:nvPr/>
        </p:nvSpPr>
        <p:spPr>
          <a:xfrm>
            <a:off x="722377" y="3200722"/>
            <a:ext cx="10749631" cy="1178433"/>
          </a:xfrm>
          <a:prstGeom prst="rect">
            <a:avLst/>
          </a:prstGeom>
          <a:noFill/>
          <a:ln/>
        </p:spPr>
        <p:txBody>
          <a:bodyPr wrap="none" lIns="0" tIns="0" rIns="0" bIns="0" rtlCol="0" anchor="t"/>
          <a:lstStyle/>
          <a:p>
            <a:pPr algn="l" latinLnBrk="1">
              <a:lnSpc>
                <a:spcPts val="10500"/>
              </a:lnSpc>
            </a:pP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用双线桥法分析上述反应如图所示：</a:t>
            </a:r>
            <a:r>
              <a:rPr lang="en-US" altLang="zh-CN" sz="59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6" name="QC_6_BD.66_3#995348e06.choice_image?vopoq=1&amp;pid=e32ff4b21&amp;color=0,0,0&amp;tib=255,255,255&amp;iip=1&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033361" y="3201865"/>
            <a:ext cx="3547872"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C_6_BD.66_4#995348e06.choices?vopoq=1&amp;pid=e32ff4b21&amp;color=0,0,0&amp;vtp=1&amp;bbb=1&amp;hb=1"/>
              <p:cNvSpPr/>
              <p:nvPr/>
            </p:nvSpPr>
            <p:spPr>
              <a:xfrm>
                <a:off x="722376" y="4383092"/>
                <a:ext cx="10753344" cy="13654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C.84消毒液中的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2000" b="0" i="0" dirty="0">
                    <a:solidFill>
                      <a:srgbClr val="000000"/>
                    </a:solidFill>
                    <a:latin typeface="微软雅黑" pitchFamily="34" charset="0"/>
                    <a:ea typeface="微软雅黑" pitchFamily="34" charset="-122"/>
                    <a:cs typeface="微软雅黑" pitchFamily="34" charset="-120"/>
                  </a:rPr>
                  <a:t>常温下比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能发生，向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NaBr</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NaI</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的混合液中通入少</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，一定能发生的反应是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7" name="QC_6_BD.66_4#995348e06.choices?vopoq=1&amp;pid=e32ff4b21&amp;color=0,0,0&amp;vtp=1&amp;bbb=1&amp;hb=1"/>
              <p:cNvSpPr>
                <a:spLocks noRot="1" noChangeAspect="1" noMove="1" noResize="1" noEditPoints="1" noAdjustHandles="1" noChangeArrowheads="1" noChangeShapeType="1" noTextEdit="1"/>
              </p:cNvSpPr>
              <p:nvPr/>
            </p:nvSpPr>
            <p:spPr>
              <a:xfrm>
                <a:off x="722376" y="4383092"/>
                <a:ext cx="10753344" cy="1365441"/>
              </a:xfrm>
              <a:prstGeom prst="rect">
                <a:avLst/>
              </a:prstGeom>
              <a:blipFill>
                <a:blip r:embed="rId6"/>
                <a:stretch>
                  <a:fillRect l="-1474" r="-1247" b="-102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68_1#995348e06?vopoq=1&amp;pid=e32ff4b21&amp;color=0,0,0&amp;vtp=1&amp;bt=1&amp;bbb=1&amp;hb=1"/>
              <p:cNvSpPr/>
              <p:nvPr/>
            </p:nvSpPr>
            <p:spPr>
              <a:xfrm>
                <a:off x="722377" y="972000"/>
                <a:ext cx="10749631" cy="33339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中，氯化氢中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部分化合价升高</a:t>
                </a:r>
                <a:r>
                  <a:rPr lang="en-US" altLang="zh-CN" sz="2000" b="0" i="0">
                    <a:solidFill>
                      <a:srgbClr val="000000"/>
                    </a:solidFill>
                    <a:latin typeface="微软雅黑" pitchFamily="34" charset="0"/>
                    <a:ea typeface="微软雅黑" pitchFamily="34" charset="-122"/>
                    <a:cs typeface="微软雅黑" pitchFamily="34" charset="-120"/>
                  </a:rPr>
                  <a:t>、部分化合价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不变</a:t>
                </a:r>
                <a:r>
                  <a:rPr lang="en-US" altLang="zh-CN" sz="2000" b="0" i="0" dirty="0">
                    <a:solidFill>
                      <a:srgbClr val="000000"/>
                    </a:solidFill>
                    <a:latin typeface="微软雅黑" pitchFamily="34" charset="0"/>
                    <a:ea typeface="微软雅黑" pitchFamily="34" charset="-122"/>
                    <a:cs typeface="微软雅黑" pitchFamily="34" charset="-120"/>
                  </a:rPr>
                  <a:t>，氯化氢既表现还原性又表现酸性，A错误</a:t>
                </a:r>
                <a:r>
                  <a:rPr lang="en-US" altLang="zh-CN" sz="2000" b="0" i="0">
                    <a:solidFill>
                      <a:srgbClr val="000000"/>
                    </a:solidFill>
                    <a:latin typeface="微软雅黑" pitchFamily="34" charset="0"/>
                    <a:ea typeface="微软雅黑" pitchFamily="34" charset="-122"/>
                    <a:cs typeface="微软雅黑" pitchFamily="34" charset="-120"/>
                  </a:rPr>
                  <a:t>；用双线桥法表示题述反应中电子转移方向和数</a:t>
                </a:r>
              </a:p>
              <a:p>
                <a:pPr latinLnBrk="1">
                  <a:lnSpc>
                    <a:spcPts val="7200"/>
                  </a:lnSpc>
                </a:pPr>
                <a:r>
                  <a:rPr lang="en-US" altLang="zh-CN" sz="2000" b="0" i="0">
                    <a:solidFill>
                      <a:srgbClr val="000000"/>
                    </a:solidFill>
                    <a:latin typeface="微软雅黑" pitchFamily="34" charset="0"/>
                    <a:ea typeface="微软雅黑" pitchFamily="34" charset="-122"/>
                    <a:cs typeface="微软雅黑" pitchFamily="34" charset="-120"/>
                  </a:rPr>
                  <a:t>目为</a:t>
                </a:r>
                <a:r>
                  <a:rPr lang="en-US" altLang="zh-CN" sz="4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得到</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失去</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，B错误；次氯酸不稳定，见光易分解</a:t>
                </a:r>
                <a:r>
                  <a:rPr lang="en-US" altLang="zh-CN" sz="2000" b="0" i="0">
                    <a:solidFill>
                      <a:srgbClr val="000000"/>
                    </a:solidFill>
                    <a:latin typeface="微软雅黑" pitchFamily="34" charset="0"/>
                    <a:ea typeface="微软雅黑" pitchFamily="34" charset="-122"/>
                    <a:cs typeface="微软雅黑" pitchFamily="34" charset="-120"/>
                  </a:rPr>
                  <a:t>，次氯酸</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钠稳定性强于次氯酸</a:t>
                </a:r>
                <a:r>
                  <a:rPr lang="en-US" altLang="zh-CN" sz="2000" b="0" i="0" dirty="0">
                    <a:solidFill>
                      <a:srgbClr val="000000"/>
                    </a:solidFill>
                    <a:latin typeface="微软雅黑" pitchFamily="34" charset="0"/>
                    <a:ea typeface="微软雅黑" pitchFamily="34" charset="-122"/>
                    <a:cs typeface="微软雅黑" pitchFamily="34" charset="-120"/>
                  </a:rPr>
                  <a:t>，C正确；依据</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，还原性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，则向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NaBr</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NaI</m:t>
                    </m:r>
                  </m:oMath>
                </a14:m>
                <a:r>
                  <a:rPr lang="en-US" altLang="zh-CN" sz="2000" b="0" i="0" dirty="0">
                    <a:solidFill>
                      <a:srgbClr val="000000"/>
                    </a:solidFill>
                    <a:latin typeface="微软雅黑" pitchFamily="34" charset="0"/>
                    <a:ea typeface="微软雅黑" pitchFamily="34" charset="-122"/>
                    <a:cs typeface="微软雅黑" pitchFamily="34" charset="-120"/>
                  </a:rPr>
                  <a:t>的混合液中通入少量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先被</a:t>
                </a: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氧化，一定能发生的反应是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6_AS.68_1#995348e06?vopoq=1&amp;pid=e32ff4b21&amp;color=0,0,0&amp;vtp=1&amp;bt=1&amp;bbb=1&amp;hb=1"/>
              <p:cNvSpPr>
                <a:spLocks noRot="1" noChangeAspect="1" noMove="1" noResize="1" noEditPoints="1" noAdjustHandles="1" noChangeArrowheads="1" noChangeShapeType="1" noTextEdit="1"/>
              </p:cNvSpPr>
              <p:nvPr/>
            </p:nvSpPr>
            <p:spPr>
              <a:xfrm>
                <a:off x="722377" y="972000"/>
                <a:ext cx="10749631" cy="3333941"/>
              </a:xfrm>
              <a:prstGeom prst="rect">
                <a:avLst/>
              </a:prstGeom>
              <a:blipFill>
                <a:blip r:embed="rId3"/>
                <a:stretch>
                  <a:fillRect l="-1588" r="-908" b="-4205"/>
                </a:stretch>
              </a:blipFill>
              <a:ln/>
            </p:spPr>
            <p:txBody>
              <a:bodyPr/>
              <a:lstStyle/>
              <a:p>
                <a:r>
                  <a:rPr lang="zh-CN" altLang="en-US">
                    <a:noFill/>
                  </a:rPr>
                  <a:t> </a:t>
                </a:r>
              </a:p>
            </p:txBody>
          </p:sp>
        </mc:Fallback>
      </mc:AlternateContent>
      <p:pic>
        <p:nvPicPr>
          <p:cNvPr id="3" name="QC_6_AS.68_1#995348e06?vopoq=1&amp;pid=e32ff4b21&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245268" y="1932120"/>
            <a:ext cx="2313432" cy="9144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2604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pic>
        <p:nvPicPr>
          <p:cNvPr id="2" name="QO_6_BD.69_1#3601d5c11?htil=5&amp;vopoq=1&amp;pid=e32ff4b21&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81360" y="1063440"/>
            <a:ext cx="4736592" cy="34198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O_6_BD.69_2#3601d5c11?htil=5&amp;sp=1&amp;vopoq=1&amp;pid=e32ff4b21&amp;color=0,0,0&amp;vtp=1&amp;bt=1&amp;bbb=1&amp;hb=1"/>
              <p:cNvSpPr/>
              <p:nvPr/>
            </p:nvSpPr>
            <p:spPr>
              <a:xfrm>
                <a:off x="722376" y="972000"/>
                <a:ext cx="5879592"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[辽宁沈阳五校协作体2024高一期中联考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二氧化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是一种新型环保的饮用水消毒剂</a:t>
                </a:r>
                <a:r>
                  <a:rPr lang="en-US" altLang="zh-CN" sz="2000" b="0" i="0">
                    <a:solidFill>
                      <a:srgbClr val="000000"/>
                    </a:solidFill>
                    <a:latin typeface="微软雅黑" pitchFamily="34" charset="0"/>
                    <a:ea typeface="微软雅黑" pitchFamily="34" charset="-122"/>
                    <a:cs typeface="微软雅黑" pitchFamily="34" charset="-120"/>
                  </a:rPr>
                  <a:t>，某课题小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组拟选择如图所示的部分装置制备并收集二氧化氯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装置不可重复使用，部分夹持装置省略)。</a:t>
                </a:r>
                <a:endParaRPr lang="en-US" altLang="zh-CN" sz="2000" dirty="0"/>
              </a:p>
            </p:txBody>
          </p:sp>
        </mc:Choice>
        <mc:Fallback xmlns="">
          <p:sp>
            <p:nvSpPr>
              <p:cNvPr id="3" name="QO_6_BD.69_2#3601d5c11?htil=5&amp;sp=1&amp;vopoq=1&amp;pid=e32ff4b21&amp;color=0,0,0&amp;vtp=1&amp;bt=1&amp;bbb=1&amp;hb=1"/>
              <p:cNvSpPr>
                <a:spLocks noRot="1" noChangeAspect="1" noMove="1" noResize="1" noEditPoints="1" noAdjustHandles="1" noChangeArrowheads="1" noChangeShapeType="1" noTextEdit="1"/>
              </p:cNvSpPr>
              <p:nvPr/>
            </p:nvSpPr>
            <p:spPr>
              <a:xfrm>
                <a:off x="722376" y="972000"/>
                <a:ext cx="5879592" cy="1770634"/>
              </a:xfrm>
              <a:prstGeom prst="rect">
                <a:avLst/>
              </a:prstGeom>
              <a:blipFill>
                <a:blip r:embed="rId4"/>
                <a:stretch>
                  <a:fillRect l="-2697" r="-1763" b="-85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BD.69_3#3601d5c11?htil=5&amp;vopoq=1&amp;pid=e32ff4b21&amp;color=0,0,0&amp;vtp=1&amp;bbb=1&amp;hb=1"/>
              <p:cNvSpPr/>
              <p:nvPr/>
            </p:nvSpPr>
            <p:spPr>
              <a:xfrm>
                <a:off x="722376" y="2744539"/>
                <a:ext cx="5879592"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已知：①常温下，亚氯酸钠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与氯气反应的产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物之一为二氧化氯</a:t>
                </a:r>
                <a:r>
                  <a:rPr lang="en-US" altLang="zh-CN" sz="2000" b="0" i="0" dirty="0">
                    <a:solidFill>
                      <a:srgbClr val="000000"/>
                    </a:solidFill>
                    <a:latin typeface="微软雅黑" pitchFamily="34" charset="0"/>
                    <a:ea typeface="微软雅黑" pitchFamily="34" charset="-122"/>
                    <a:cs typeface="微软雅黑" pitchFamily="34" charset="-120"/>
                  </a:rPr>
                  <a:t>；②常温常压下，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是一种易溶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于水而难溶于有机溶剂的气体</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可溶于水</a:t>
                </a:r>
                <a:r>
                  <a:rPr lang="en-US" altLang="zh-CN" sz="2000" b="0" i="0">
                    <a:solidFill>
                      <a:srgbClr val="000000"/>
                    </a:solidFill>
                    <a:latin typeface="微软雅黑" pitchFamily="34" charset="0"/>
                    <a:ea typeface="微软雅黑" pitchFamily="34" charset="-122"/>
                    <a:cs typeface="微软雅黑" pitchFamily="34" charset="-120"/>
                  </a:rPr>
                  <a:t>，易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溶于有机溶剂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4" name="QO_6_BD.69_3#3601d5c11?htil=5&amp;vopoq=1&amp;pid=e32ff4b21&amp;color=0,0,0&amp;vtp=1&amp;bbb=1&amp;hb=1"/>
              <p:cNvSpPr>
                <a:spLocks noRot="1" noChangeAspect="1" noMove="1" noResize="1" noEditPoints="1" noAdjustHandles="1" noChangeArrowheads="1" noChangeShapeType="1" noTextEdit="1"/>
              </p:cNvSpPr>
              <p:nvPr/>
            </p:nvSpPr>
            <p:spPr>
              <a:xfrm>
                <a:off x="722376" y="2744539"/>
                <a:ext cx="5879592" cy="1770634"/>
              </a:xfrm>
              <a:prstGeom prst="rect">
                <a:avLst/>
              </a:prstGeom>
              <a:blipFill>
                <a:blip r:embed="rId5"/>
                <a:stretch>
                  <a:fillRect l="-2697" r="-2075" b="-8591"/>
                </a:stretch>
              </a:blipFill>
              <a:ln/>
            </p:spPr>
            <p:txBody>
              <a:bodyPr/>
              <a:lstStyle/>
              <a:p>
                <a:r>
                  <a:rPr lang="zh-CN" altLang="en-US">
                    <a:noFill/>
                  </a:rPr>
                  <a:t> </a:t>
                </a:r>
              </a:p>
            </p:txBody>
          </p:sp>
        </mc:Fallback>
      </mc:AlternateContent>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6_BD.69_4#3601d5c11?vopoq=1&amp;pid=e32ff4b21&amp;color=0,0,0&amp;mp=1&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solidFill>
                <a:srgbClr val="000000"/>
              </a:solidFill>
            </a:endParaRPr>
          </a:p>
        </p:txBody>
      </p:sp>
      <p:sp>
        <p:nvSpPr>
          <p:cNvPr id="3" name="QB_7_BD.70_1#8caeac871?vopoq=1&amp;pid=3601d5c11&amp;color=0,0,0&amp;vtp=1&amp;bbb=1&amp;hb=1"/>
          <p:cNvSpPr/>
          <p:nvPr/>
        </p:nvSpPr>
        <p:spPr>
          <a:xfrm>
            <a:off x="722376" y="142564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(1)制备干燥、纯净的氯气</a:t>
            </a:r>
            <a:r>
              <a:rPr lang="en-US" altLang="zh-CN" sz="2000" b="0" i="0">
                <a:solidFill>
                  <a:srgbClr val="000000"/>
                </a:solidFill>
                <a:latin typeface="微软雅黑" pitchFamily="34" charset="0"/>
                <a:ea typeface="微软雅黑" pitchFamily="34" charset="-122"/>
                <a:cs typeface="微软雅黑" pitchFamily="34" charset="-120"/>
              </a:rPr>
              <a:t>：气体发生装置是</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r>
              <a:rPr lang="en-US" altLang="zh-CN" sz="2000" b="0" i="0">
                <a:solidFill>
                  <a:srgbClr val="000000"/>
                </a:solidFill>
                <a:latin typeface="微软雅黑" pitchFamily="34" charset="0"/>
                <a:ea typeface="微软雅黑" pitchFamily="34" charset="-122"/>
                <a:cs typeface="微软雅黑" pitchFamily="34" charset="-120"/>
              </a:rPr>
              <a:t>)，反应的离子方程式为</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p:sp>
        <p:nvSpPr>
          <p:cNvPr id="4" name="QB_7_AN.71_1#8caeac871.blank?vopoq=1&amp;pid=3601d5c11&amp;color=0,0,0&amp;vpa=24&amp;vtp=1"/>
          <p:cNvSpPr/>
          <p:nvPr/>
        </p:nvSpPr>
        <p:spPr>
          <a:xfrm>
            <a:off x="5596001" y="1387544"/>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7_AN.72_1#8caeac871.blank?vopoq=1&amp;pid=3601d5c11&amp;color=0,0,0&amp;vpa=25&amp;vtp=1&amp;bbb=1&amp;hb=1"/>
              <p:cNvSpPr/>
              <p:nvPr/>
            </p:nvSpPr>
            <p:spPr>
              <a:xfrm>
                <a:off x="722376" y="1844744"/>
                <a:ext cx="10753344" cy="799084"/>
              </a:xfrm>
              <a:prstGeom prst="rect">
                <a:avLst/>
              </a:prstGeom>
              <a:noFill/>
              <a:ln/>
            </p:spPr>
            <p:txBody>
              <a:bodyPr wrap="square" lIns="0" tIns="0" rIns="0" bIns="0" rtlCol="0" anchor="t"/>
              <a:lstStyle/>
              <a:p>
                <a:pPr latinLnBrk="1">
                  <a:lnSpc>
                    <a:spcPts val="3267"/>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𝐌𝐧𝐎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2000">
                                          <a:solidFill>
                                            <a:srgbClr val="00B050"/>
                                          </a:solidFill>
                                          <a:latin typeface="Cambria Math" panose="02040503050406030204" pitchFamily="18" charset="0"/>
                                        </a:rPr>
                                        <m:t>   △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𝐌𝐧</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d>
                  </m:oMath>
                </a14:m>
                <a:r>
                  <a:rPr lang="en-US" altLang="zh-CN" sz="2000" b="1" i="0" dirty="0">
                    <a:solidFill>
                      <a:srgbClr val="00B050"/>
                    </a:solidFill>
                    <a:latin typeface="微软雅黑" pitchFamily="34" charset="0"/>
                    <a:ea typeface="微软雅黑" pitchFamily="34" charset="-122"/>
                    <a:cs typeface="微软雅黑" pitchFamily="34" charset="-120"/>
                  </a:rPr>
                  <a:t>(或</a:t>
                </a:r>
                <a:r>
                  <a:rPr lang="en-US" altLang="zh-CN" sz="2000" b="1" i="0">
                    <a:solidFill>
                      <a:srgbClr val="00B050"/>
                    </a:solidFill>
                    <a:latin typeface="微软雅黑" pitchFamily="34" charset="0"/>
                    <a:ea typeface="微软雅黑" pitchFamily="34" charset="-122"/>
                    <a:cs typeface="微软雅黑" pitchFamily="34" charset="-120"/>
                  </a:rPr>
                  <a:t>B</a:t>
                </a:r>
                <a:r>
                  <a:rPr lang="en-US" altLang="zh-CN" sz="2000" b="1" i="0">
                    <a:solidFill>
                      <a:srgbClr val="00B050"/>
                    </a:solidFill>
                    <a:latin typeface="SimSun" pitchFamily="34" charset="0"/>
                    <a:ea typeface="SimSun" pitchFamily="34" charset="-122"/>
                    <a:cs typeface="SimSun" pitchFamily="34" charset="-120"/>
                  </a:rPr>
                  <a:t> </a:t>
                </a: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Sup>
                          <m:sSub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𝐌𝐧𝐎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b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𝟏𝟔</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𝟏𝟎</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𝐌𝐧</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𝟓</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𝟖</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d>
                  </m:oMath>
                </a14:m>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100" dirty="0">
                  <a:solidFill>
                    <a:srgbClr val="00B050"/>
                  </a:solidFill>
                </a:endParaRPr>
              </a:p>
            </p:txBody>
          </p:sp>
        </mc:Choice>
        <mc:Fallback xmlns="">
          <p:sp>
            <p:nvSpPr>
              <p:cNvPr id="5" name="QB_7_AN.72_1#8caeac871.blank?vopoq=1&amp;pid=3601d5c11&amp;color=0,0,0&amp;vpa=25&amp;vtp=1&amp;bbb=1&amp;hb=1"/>
              <p:cNvSpPr>
                <a:spLocks noRot="1" noChangeAspect="1" noMove="1" noResize="1" noEditPoints="1" noAdjustHandles="1" noChangeArrowheads="1" noChangeShapeType="1" noTextEdit="1"/>
              </p:cNvSpPr>
              <p:nvPr/>
            </p:nvSpPr>
            <p:spPr>
              <a:xfrm>
                <a:off x="722376" y="1844744"/>
                <a:ext cx="10753344" cy="799084"/>
              </a:xfrm>
              <a:prstGeom prst="rect">
                <a:avLst/>
              </a:prstGeom>
              <a:blipFill>
                <a:blip r:embed="rId3"/>
                <a:stretch>
                  <a:fillRect l="-850" t="-6107" b="-183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S.73_1#8caeac871?vopoq=1&amp;pid=3601d5c11&amp;color=0,0,0&amp;vtp=1&amp;bbb=1&amp;hb=1"/>
              <p:cNvSpPr/>
              <p:nvPr/>
            </p:nvSpPr>
            <p:spPr>
              <a:xfrm>
                <a:off x="722376" y="2729553"/>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作氧化剂制备</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，反应需加热，则气体发生装置应选取装置A；若用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氧化剂</a:t>
                </a:r>
                <a:r>
                  <a:rPr lang="en-US" altLang="zh-CN" sz="2000" b="0" i="0" dirty="0">
                    <a:solidFill>
                      <a:srgbClr val="000000"/>
                    </a:solidFill>
                    <a:latin typeface="微软雅黑" pitchFamily="34" charset="0"/>
                    <a:ea typeface="微软雅黑" pitchFamily="34" charset="-122"/>
                    <a:cs typeface="微软雅黑" pitchFamily="34" charset="-120"/>
                  </a:rPr>
                  <a:t>，反应不需要加热，则气体发生装置应选取装置B。</a:t>
                </a:r>
                <a:endParaRPr lang="en-US" altLang="zh-CN" sz="2200" dirty="0">
                  <a:solidFill>
                    <a:srgbClr val="000000"/>
                  </a:solidFill>
                </a:endParaRPr>
              </a:p>
            </p:txBody>
          </p:sp>
        </mc:Choice>
        <mc:Fallback xmlns="">
          <p:sp>
            <p:nvSpPr>
              <p:cNvPr id="6" name="QB_7_AS.73_1#8caeac871?vopoq=1&amp;pid=3601d5c11&amp;color=0,0,0&amp;vtp=1&amp;bbb=1&amp;hb=1"/>
              <p:cNvSpPr>
                <a:spLocks noRot="1" noChangeAspect="1" noMove="1" noResize="1" noEditPoints="1" noAdjustHandles="1" noChangeArrowheads="1" noChangeShapeType="1" noTextEdit="1"/>
              </p:cNvSpPr>
              <p:nvPr/>
            </p:nvSpPr>
            <p:spPr>
              <a:xfrm>
                <a:off x="722376" y="2729553"/>
                <a:ext cx="10753344" cy="907034"/>
              </a:xfrm>
              <a:prstGeom prst="rect">
                <a:avLst/>
              </a:prstGeom>
              <a:blipFill>
                <a:blip r:embed="rId4"/>
                <a:stretch>
                  <a:fillRect l="-1587"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74_1#31866d3a7?vopoq=1&amp;pid=3601d5c1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(2)制备二氧化氯：导管口的连接顺序为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______________________________</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填序号和箭头)。本实验中装置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I</m:t>
                    </m:r>
                  </m:oMath>
                </a14:m>
                <a:r>
                  <a:rPr lang="en-US" altLang="zh-CN" sz="2000" b="0" i="0" dirty="0">
                    <a:solidFill>
                      <a:srgbClr val="000000"/>
                    </a:solidFill>
                    <a:latin typeface="微软雅黑" pitchFamily="34" charset="0"/>
                    <a:ea typeface="微软雅黑" pitchFamily="34" charset="-122"/>
                    <a:cs typeface="微软雅黑" pitchFamily="34" charset="-120"/>
                  </a:rPr>
                  <a:t>不能用装置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替换的原因是</a:t>
                </a:r>
                <a:r>
                  <a:rPr lang="en-US" altLang="zh-CN" sz="2000" i="0">
                    <a:solidFill>
                      <a:srgbClr val="000000"/>
                    </a:solidFill>
                    <a:latin typeface="SimSun" pitchFamily="34" charset="0"/>
                    <a:ea typeface="SimSun" pitchFamily="34" charset="-122"/>
                    <a:cs typeface="SimSun" pitchFamily="34" charset="-120"/>
                  </a:rPr>
                  <a:t>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74_1#31866d3a7?vopoq=1&amp;pid=3601d5c1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247" b="-116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75_1#31866d3a7.blank?vopoq=1&amp;pid=3601d5c11&amp;color=0,0,0&amp;vpa=26&amp;vtp=1&amp;bbb=1"/>
              <p:cNvSpPr/>
              <p:nvPr/>
            </p:nvSpPr>
            <p:spPr>
              <a:xfrm>
                <a:off x="5674487" y="1027308"/>
                <a:ext cx="3749929" cy="285052"/>
              </a:xfrm>
              <a:prstGeom prst="rect">
                <a:avLst/>
              </a:prstGeom>
              <a:noFill/>
              <a:ln/>
            </p:spPr>
            <p:txBody>
              <a:bodyPr wrap="none" lIns="0" tIns="0" rIns="0" bIns="0" rtlCol="0" anchor="t"/>
              <a:lstStyle/>
              <a:p>
                <a:pPr algn="ctr" latinLnBrk="1">
                  <a:lnSpc>
                    <a:spcPts val="24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𝐳</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𝐦</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𝐱</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𝐲</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𝐛</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𝐜</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𝐫</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𝐬</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75_1#31866d3a7.blank?vopoq=1&amp;pid=3601d5c11&amp;color=0,0,0&amp;vpa=26&amp;vtp=1&amp;bbb=1"/>
              <p:cNvSpPr>
                <a:spLocks noRot="1" noChangeAspect="1" noMove="1" noResize="1" noEditPoints="1" noAdjustHandles="1" noChangeArrowheads="1" noChangeShapeType="1" noTextEdit="1"/>
              </p:cNvSpPr>
              <p:nvPr/>
            </p:nvSpPr>
            <p:spPr>
              <a:xfrm>
                <a:off x="5674487" y="1027308"/>
                <a:ext cx="3749929" cy="285052"/>
              </a:xfrm>
              <a:prstGeom prst="rect">
                <a:avLst/>
              </a:prstGeom>
              <a:blipFill>
                <a:blip r:embed="rId4"/>
                <a:stretch>
                  <a:fillRect l="-163" b="-347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N.76_1#31866d3a7.blank?vopoq=1&amp;pid=3601d5c11&amp;color=0,0,0&amp;vpa=27&amp;vtp=1&amp;bbb=1&amp;hb=1"/>
              <p:cNvSpPr/>
              <p:nvPr/>
            </p:nvSpPr>
            <p:spPr>
              <a:xfrm>
                <a:off x="722377" y="1391100"/>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装置</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𝐇</m:t>
                    </m:r>
                  </m:oMath>
                </a14:m>
                <a:r>
                  <a:rPr lang="en-US" altLang="zh-CN" sz="2000" b="1" i="0">
                    <a:solidFill>
                      <a:srgbClr val="00B050"/>
                    </a:solidFill>
                    <a:latin typeface="微软雅黑" pitchFamily="34" charset="0"/>
                    <a:ea typeface="微软雅黑" pitchFamily="34" charset="-122"/>
                    <a:cs typeface="微软雅黑" pitchFamily="34" charset="-120"/>
                  </a:rPr>
                  <a:t>中的水蒸气会进入二氧化氯的收集装置中</a:t>
                </a:r>
                <a:r>
                  <a:rPr lang="en-US" altLang="zh-CN" sz="2000" b="1" i="0" dirty="0">
                    <a:solidFill>
                      <a:srgbClr val="00B050"/>
                    </a:solidFill>
                    <a:latin typeface="微软雅黑" pitchFamily="34" charset="0"/>
                    <a:ea typeface="微软雅黑" pitchFamily="34" charset="-122"/>
                    <a:cs typeface="微软雅黑" pitchFamily="34" charset="-120"/>
                  </a:rPr>
                  <a:t>，且可能会引起倒吸</a:t>
                </a:r>
                <a:endParaRPr lang="en-US" altLang="zh-CN" sz="2000" dirty="0">
                  <a:solidFill>
                    <a:srgbClr val="00B050"/>
                  </a:solidFill>
                </a:endParaRPr>
              </a:p>
            </p:txBody>
          </p:sp>
        </mc:Choice>
        <mc:Fallback xmlns="">
          <p:sp>
            <p:nvSpPr>
              <p:cNvPr id="4" name="QB_7_AN.76_1#31866d3a7.blank?vopoq=1&amp;pid=3601d5c11&amp;color=0,0,0&amp;vpa=27&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a:blip r:embed="rId5"/>
                <a:stretch>
                  <a:fillRect l="-1475" r="-1021" b="-1760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7_AS.77_1#31866d3a7?vopoq=1&amp;pid=3601d5c11&amp;color=0,0,0&amp;vtp=1&amp;bbb=1&amp;hb=1"/>
              <p:cNvSpPr/>
              <p:nvPr/>
            </p:nvSpPr>
            <p:spPr>
              <a:xfrm>
                <a:off x="722376" y="2281878"/>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用装置A或B制备</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，用装置D中的饱和食盐水除去</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中混有的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，用装置</a:t>
                </a:r>
                <a:r>
                  <a:rPr lang="en-US" altLang="zh-CN" sz="2000" b="0" i="0">
                    <a:solidFill>
                      <a:srgbClr val="000000"/>
                    </a:solidFill>
                    <a:latin typeface="微软雅黑" pitchFamily="34" charset="0"/>
                    <a:ea typeface="微软雅黑" pitchFamily="34" charset="-122"/>
                    <a:cs typeface="微软雅黑" pitchFamily="34" charset="-120"/>
                  </a:rPr>
                  <a:t>C中的浓硫酸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干燥</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，用装置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反应生成</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，用装置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吸收多余的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，用装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收集</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，用装置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I</m:t>
                    </m:r>
                  </m:oMath>
                </a14:m>
                <a:r>
                  <a:rPr lang="en-US" altLang="zh-CN" sz="2000" b="0" i="0" dirty="0">
                    <a:solidFill>
                      <a:srgbClr val="000000"/>
                    </a:solidFill>
                    <a:latin typeface="微软雅黑" pitchFamily="34" charset="0"/>
                    <a:ea typeface="微软雅黑" pitchFamily="34" charset="-122"/>
                    <a:cs typeface="微软雅黑" pitchFamily="34" charset="-120"/>
                  </a:rPr>
                  <a:t>吸收有毒尾气，同时防止空气中的水蒸气进入装置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。故导管口的连接顺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序为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e>
                    </m:d>
                  </m:oMath>
                </a14:m>
                <a:r>
                  <a:rPr lang="en-US" altLang="zh-CN" sz="2000" b="0" i="0" dirty="0">
                    <a:solidFill>
                      <a:srgbClr val="000000"/>
                    </a:solidFill>
                    <a:latin typeface="微软雅黑" pitchFamily="34" charset="0"/>
                    <a:ea typeface="微软雅黑" pitchFamily="34" charset="-122"/>
                    <a:cs typeface="微软雅黑" pitchFamily="34" charset="-120"/>
                  </a:rPr>
                  <a:t>。装置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I</m:t>
                    </m:r>
                  </m:oMath>
                </a14:m>
                <a:r>
                  <a:rPr lang="en-US" altLang="zh-CN" sz="2000" b="0" i="0" dirty="0">
                    <a:solidFill>
                      <a:srgbClr val="000000"/>
                    </a:solidFill>
                    <a:latin typeface="微软雅黑" pitchFamily="34" charset="0"/>
                    <a:ea typeface="微软雅黑" pitchFamily="34" charset="-122"/>
                    <a:cs typeface="微软雅黑" pitchFamily="34" charset="-120"/>
                  </a:rPr>
                  <a:t>与装置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的不同之处在于装置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I</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止空气中的水蒸气进入二氧化氯的收集装置中</a:t>
                </a:r>
                <a:r>
                  <a:rPr lang="en-US" altLang="zh-CN" sz="2000" b="0" i="0" dirty="0">
                    <a:solidFill>
                      <a:srgbClr val="000000"/>
                    </a:solidFill>
                    <a:latin typeface="微软雅黑" pitchFamily="34" charset="0"/>
                    <a:ea typeface="微软雅黑" pitchFamily="34" charset="-122"/>
                    <a:cs typeface="微软雅黑" pitchFamily="34" charset="-120"/>
                  </a:rPr>
                  <a:t>，而装置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中盛有烧碱溶液</a:t>
                </a:r>
                <a:r>
                  <a:rPr lang="en-US" altLang="zh-CN" sz="2000" b="0" i="0">
                    <a:solidFill>
                      <a:srgbClr val="000000"/>
                    </a:solidFill>
                    <a:latin typeface="微软雅黑" pitchFamily="34" charset="0"/>
                    <a:ea typeface="微软雅黑" pitchFamily="34" charset="-122"/>
                    <a:cs typeface="微软雅黑" pitchFamily="34" charset="-120"/>
                  </a:rPr>
                  <a:t>，水蒸气会进入收集装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置中</a:t>
                </a:r>
                <a:r>
                  <a:rPr lang="en-US" altLang="zh-CN" sz="20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易溶于水，可能会引起倒吸。</a:t>
                </a:r>
                <a:endParaRPr lang="en-US" altLang="zh-CN" sz="2200" dirty="0">
                  <a:solidFill>
                    <a:srgbClr val="000000"/>
                  </a:solidFill>
                </a:endParaRPr>
              </a:p>
            </p:txBody>
          </p:sp>
        </mc:Choice>
        <mc:Fallback xmlns="">
          <p:sp>
            <p:nvSpPr>
              <p:cNvPr id="5" name="QB_7_AS.77_1#31866d3a7?vopoq=1&amp;pid=3601d5c11&amp;color=0,0,0&amp;vtp=1&amp;bbb=1&amp;hb=1"/>
              <p:cNvSpPr>
                <a:spLocks noRot="1" noChangeAspect="1" noMove="1" noResize="1" noEditPoints="1" noAdjustHandles="1" noChangeArrowheads="1" noChangeShapeType="1" noTextEdit="1"/>
              </p:cNvSpPr>
              <p:nvPr/>
            </p:nvSpPr>
            <p:spPr>
              <a:xfrm>
                <a:off x="722376" y="2281878"/>
                <a:ext cx="10753344" cy="2697734"/>
              </a:xfrm>
              <a:prstGeom prst="rect">
                <a:avLst/>
              </a:prstGeom>
              <a:blipFill>
                <a:blip r:embed="rId6"/>
                <a:stretch>
                  <a:fillRect l="-1587" r="-850"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Effect transition="in" filter="fade">
                                      <p:cBhvr>
                                        <p:cTn id="41"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P_6_BD#6ec4122bb?pid=83e948704&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②实验探究氯水的漂白性</a:t>
            </a:r>
            <a:endParaRPr lang="en-US" altLang="zh-CN" sz="2000" dirty="0"/>
          </a:p>
        </p:txBody>
      </p:sp>
      <mc:AlternateContent xmlns:mc="http://schemas.openxmlformats.org/markup-compatibility/2006" xmlns:a14="http://schemas.microsoft.com/office/drawing/2010/main">
        <mc:Choice Requires="a14">
          <p:graphicFrame>
            <p:nvGraphicFramePr>
              <p:cNvPr id="11" name="P_6_BD#6ec4122bb?colgroup=5,6,6,20&amp;pid=83e948704&amp;color=0,0,0&amp;vtp=1&amp;bbb=1&amp;hb=1"/>
              <p:cNvGraphicFramePr>
                <a:graphicFrameLocks noGrp="1"/>
              </p:cNvGraphicFramePr>
              <p:nvPr>
                <p:extLst>
                  <p:ext uri="{D42A27DB-BD31-4B8C-83A1-F6EECF244321}">
                    <p14:modId xmlns:p14="http://schemas.microsoft.com/office/powerpoint/2010/main" val="4186019233"/>
                  </p:ext>
                </p:extLst>
              </p:nvPr>
            </p:nvGraphicFramePr>
            <p:xfrm>
              <a:off x="722376" y="1504003"/>
              <a:ext cx="10698480" cy="2834132"/>
            </p:xfrm>
            <a:graphic>
              <a:graphicData uri="http://schemas.openxmlformats.org/drawingml/2006/table">
                <a:tbl>
                  <a:tblPr/>
                  <a:tblGrid>
                    <a:gridCol w="1664208">
                      <a:extLst>
                        <a:ext uri="{9D8B030D-6E8A-4147-A177-3AD203B41FA5}">
                          <a16:colId xmlns:a16="http://schemas.microsoft.com/office/drawing/2014/main" val="20000"/>
                        </a:ext>
                      </a:extLst>
                    </a:gridCol>
                    <a:gridCol w="1801368">
                      <a:extLst>
                        <a:ext uri="{9D8B030D-6E8A-4147-A177-3AD203B41FA5}">
                          <a16:colId xmlns:a16="http://schemas.microsoft.com/office/drawing/2014/main" val="20001"/>
                        </a:ext>
                      </a:extLst>
                    </a:gridCol>
                    <a:gridCol w="1801368">
                      <a:extLst>
                        <a:ext uri="{9D8B030D-6E8A-4147-A177-3AD203B41FA5}">
                          <a16:colId xmlns:a16="http://schemas.microsoft.com/office/drawing/2014/main" val="20002"/>
                        </a:ext>
                      </a:extLst>
                    </a:gridCol>
                    <a:gridCol w="1810512">
                      <a:extLst>
                        <a:ext uri="{9D8B030D-6E8A-4147-A177-3AD203B41FA5}">
                          <a16:colId xmlns:a16="http://schemas.microsoft.com/office/drawing/2014/main" val="20003"/>
                        </a:ext>
                      </a:extLst>
                    </a:gridCol>
                    <a:gridCol w="3621024">
                      <a:extLst>
                        <a:ext uri="{9D8B030D-6E8A-4147-A177-3AD203B41FA5}">
                          <a16:colId xmlns:a16="http://schemas.microsoft.com/office/drawing/2014/main" val="20004"/>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1215644">
                    <a:tc>
                      <a:txBody>
                        <a:bodyPr/>
                        <a:lstStyle/>
                        <a:p>
                          <a:pPr algn="ctr" latinLnBrk="1" hangingPunct="0">
                            <a:lnSpc>
                              <a:spcPts val="8700"/>
                            </a:lnSpc>
                          </a:pPr>
                          <a:r>
                            <a:rPr lang="en-US" altLang="zh-CN" sz="48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有色布条不褪</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干燥氯气不具有漂白性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2">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氯气与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反应生成了</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是一种强氧化剂</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能漂白</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有色布条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197356">
                    <a:tc>
                      <a:txBody>
                        <a:bodyPr/>
                        <a:lstStyle/>
                        <a:p>
                          <a:pPr algn="ctr" latinLnBrk="1" hangingPunct="0">
                            <a:lnSpc>
                              <a:spcPts val="8400"/>
                            </a:lnSpc>
                          </a:pPr>
                          <a:r>
                            <a:rPr lang="en-US" altLang="zh-CN" sz="47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有色布条褪色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干燥氯气与水反应的产物具有</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漂白性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2"/>
                      </a:ext>
                    </a:extLst>
                  </a:tr>
                </a:tbl>
              </a:graphicData>
            </a:graphic>
          </p:graphicFrame>
        </mc:Choice>
        <mc:Fallback xmlns="">
          <p:graphicFrame>
            <p:nvGraphicFramePr>
              <p:cNvPr id="11" name="P_6_BD#6ec4122bb?colgroup=5,6,6,20&amp;pid=83e948704&amp;color=0,0,0&amp;vtp=1&amp;bbb=1&amp;hb=1"/>
              <p:cNvGraphicFramePr>
                <a:graphicFrameLocks noGrp="1"/>
              </p:cNvGraphicFramePr>
              <p:nvPr>
                <p:extLst>
                  <p:ext uri="{D42A27DB-BD31-4B8C-83A1-F6EECF244321}">
                    <p14:modId xmlns:p14="http://schemas.microsoft.com/office/powerpoint/2010/main" val="4186019233"/>
                  </p:ext>
                </p:extLst>
              </p:nvPr>
            </p:nvGraphicFramePr>
            <p:xfrm>
              <a:off x="722376" y="1504003"/>
              <a:ext cx="10698480" cy="2834132"/>
            </p:xfrm>
            <a:graphic>
              <a:graphicData uri="http://schemas.openxmlformats.org/drawingml/2006/table">
                <a:tbl>
                  <a:tblPr/>
                  <a:tblGrid>
                    <a:gridCol w="1664208">
                      <a:extLst>
                        <a:ext uri="{9D8B030D-6E8A-4147-A177-3AD203B41FA5}">
                          <a16:colId xmlns:a16="http://schemas.microsoft.com/office/drawing/2014/main" val="20000"/>
                        </a:ext>
                      </a:extLst>
                    </a:gridCol>
                    <a:gridCol w="1801368">
                      <a:extLst>
                        <a:ext uri="{9D8B030D-6E8A-4147-A177-3AD203B41FA5}">
                          <a16:colId xmlns:a16="http://schemas.microsoft.com/office/drawing/2014/main" val="20001"/>
                        </a:ext>
                      </a:extLst>
                    </a:gridCol>
                    <a:gridCol w="1801368">
                      <a:extLst>
                        <a:ext uri="{9D8B030D-6E8A-4147-A177-3AD203B41FA5}">
                          <a16:colId xmlns:a16="http://schemas.microsoft.com/office/drawing/2014/main" val="20002"/>
                        </a:ext>
                      </a:extLst>
                    </a:gridCol>
                    <a:gridCol w="1810512">
                      <a:extLst>
                        <a:ext uri="{9D8B030D-6E8A-4147-A177-3AD203B41FA5}">
                          <a16:colId xmlns:a16="http://schemas.microsoft.com/office/drawing/2014/main" val="20003"/>
                        </a:ext>
                      </a:extLst>
                    </a:gridCol>
                    <a:gridCol w="3621024">
                      <a:extLst>
                        <a:ext uri="{9D8B030D-6E8A-4147-A177-3AD203B41FA5}">
                          <a16:colId xmlns:a16="http://schemas.microsoft.com/office/drawing/2014/main" val="20004"/>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实验解释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1215644">
                    <a:tc>
                      <a:txBody>
                        <a:bodyPr/>
                        <a:lstStyle/>
                        <a:p>
                          <a:pPr algn="ctr" latinLnBrk="1" hangingPunct="0">
                            <a:lnSpc>
                              <a:spcPts val="8700"/>
                            </a:lnSpc>
                          </a:pPr>
                          <a:r>
                            <a:rPr lang="en-US" altLang="zh-CN" sz="48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有色布条不褪</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干燥氯气不具有漂白性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95791" t="-17632" r="-337" b="-9824"/>
                          </a:stretch>
                        </a:blipFill>
                      </a:tcPr>
                    </a:tc>
                    <a:extLst>
                      <a:ext uri="{0D108BD9-81ED-4DB2-BD59-A6C34878D82A}">
                        <a16:rowId xmlns:a16="http://schemas.microsoft.com/office/drawing/2014/main" val="10001"/>
                      </a:ext>
                    </a:extLst>
                  </a:tr>
                  <a:tr h="1197356">
                    <a:tc>
                      <a:txBody>
                        <a:bodyPr/>
                        <a:lstStyle/>
                        <a:p>
                          <a:pPr algn="ctr" latinLnBrk="1" hangingPunct="0">
                            <a:lnSpc>
                              <a:spcPts val="8400"/>
                            </a:lnSpc>
                          </a:pPr>
                          <a:r>
                            <a:rPr lang="en-US" altLang="zh-CN" sz="47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有色布条褪色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干燥氯气与水反应的产物具有</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漂白性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vMerge="1">
                      <a:txBody>
                        <a:bodyPr/>
                        <a:lstStyle/>
                        <a:p>
                          <a:endParaRPr lang="zh-CN"/>
                        </a:p>
                      </a:txBody>
                      <a:tcPr/>
                    </a:tc>
                    <a:extLst>
                      <a:ext uri="{0D108BD9-81ED-4DB2-BD59-A6C34878D82A}">
                        <a16:rowId xmlns:a16="http://schemas.microsoft.com/office/drawing/2014/main" val="10002"/>
                      </a:ext>
                    </a:extLst>
                  </a:tr>
                </a:tbl>
              </a:graphicData>
            </a:graphic>
          </p:graphicFrame>
        </mc:Fallback>
      </mc:AlternateContent>
      <p:pic>
        <p:nvPicPr>
          <p:cNvPr id="4" name="P_6_BD#6ec4122bb.table_image?tii=1&amp;pid=83e94870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59536" y="2043753"/>
            <a:ext cx="1389888" cy="9784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6_BD#6ec4122bb.table_image?tii=2&amp;pid=83e948704&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41248" y="3259397"/>
            <a:ext cx="1426464" cy="9601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78_1#7a14a1e22?vopoq=1&amp;pid=3601d5c11&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(3)写出装置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中发生反应的化学方程式：</a:t>
                </a:r>
                <a:r>
                  <a:rPr lang="en-US" altLang="zh-CN" sz="2000" i="0">
                    <a:solidFill>
                      <a:srgbClr val="000000"/>
                    </a:solidFill>
                    <a:latin typeface="SimSun" pitchFamily="34" charset="0"/>
                    <a:ea typeface="SimSun" pitchFamily="34" charset="-122"/>
                    <a:cs typeface="SimSun" pitchFamily="34" charset="-120"/>
                  </a:rPr>
                  <a:t>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78_1#7a14a1e22?vopoq=1&amp;pid=3601d5c11&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79_1#7a14a1e22.blank?vopoq=1&amp;pid=3601d5c11&amp;color=0,0,0&amp;vpa=28&amp;vtp=1&amp;bbb=1&amp;rh=26.38504"/>
              <p:cNvSpPr/>
              <p:nvPr/>
            </p:nvSpPr>
            <p:spPr>
              <a:xfrm>
                <a:off x="5270563" y="970920"/>
                <a:ext cx="3919792" cy="333566"/>
              </a:xfrm>
              <a:prstGeom prst="rect">
                <a:avLst/>
              </a:prstGeom>
              <a:noFill/>
              <a:ln/>
            </p:spPr>
            <p:txBody>
              <a:bodyPr wrap="none" lIns="0" tIns="0" rIns="0" bIns="0" rtlCol="0" anchor="t"/>
              <a:lstStyle/>
              <a:p>
                <a:pPr algn="ctr" latinLnBrk="1">
                  <a:lnSpc>
                    <a:spcPts val="27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𝐍𝐚𝐂𝐥𝐎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𝟐𝐍𝐚𝐂𝐥</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79_1#7a14a1e22.blank?vopoq=1&amp;pid=3601d5c11&amp;color=0,0,0&amp;vpa=28&amp;vtp=1&amp;bbb=1&amp;rh=26.38504"/>
              <p:cNvSpPr>
                <a:spLocks noRot="1" noChangeAspect="1" noMove="1" noResize="1" noEditPoints="1" noAdjustHandles="1" noChangeArrowheads="1" noChangeShapeType="1" noTextEdit="1"/>
              </p:cNvSpPr>
              <p:nvPr/>
            </p:nvSpPr>
            <p:spPr>
              <a:xfrm>
                <a:off x="5270563" y="970920"/>
                <a:ext cx="3919792" cy="333566"/>
              </a:xfrm>
              <a:prstGeom prst="rect">
                <a:avLst/>
              </a:prstGeom>
              <a:blipFill>
                <a:blip r:embed="rId4"/>
                <a:stretch>
                  <a:fillRect l="-933" r="-778"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80_1#7a14a1e22?vopoq=1&amp;pid=3601d5c11&amp;color=0,0,0&amp;vtp=1&amp;bbb=1&amp;hb=1"/>
              <p:cNvSpPr/>
              <p:nvPr/>
            </p:nvSpPr>
            <p:spPr>
              <a:xfrm>
                <a:off x="722376" y="1367478"/>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结合已知①及氧化还原反应中得失电子守恒、质量守恒，装置</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000" b="0" i="0" dirty="0">
                    <a:solidFill>
                      <a:srgbClr val="000000"/>
                    </a:solidFill>
                    <a:latin typeface="微软雅黑" pitchFamily="34" charset="0"/>
                    <a:ea typeface="微软雅黑" pitchFamily="34" charset="-122"/>
                    <a:cs typeface="微软雅黑" pitchFamily="34" charset="-120"/>
                  </a:rPr>
                  <a:t>中制备</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的化学方程式为</a:t>
                </a:r>
              </a:p>
              <a:p>
                <a:pPr latinLnBrk="1">
                  <a:lnSpc>
                    <a:spcPts val="38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80_1#7a14a1e22?vopoq=1&amp;pid=3601d5c11&amp;color=0,0,0&amp;vtp=1&amp;bbb=1&amp;hb=1"/>
              <p:cNvSpPr>
                <a:spLocks noRot="1" noChangeAspect="1" noMove="1" noResize="1" noEditPoints="1" noAdjustHandles="1" noChangeArrowheads="1" noChangeShapeType="1" noTextEdit="1"/>
              </p:cNvSpPr>
              <p:nvPr/>
            </p:nvSpPr>
            <p:spPr>
              <a:xfrm>
                <a:off x="722376" y="1367478"/>
                <a:ext cx="10753344" cy="946341"/>
              </a:xfrm>
              <a:prstGeom prst="rect">
                <a:avLst/>
              </a:prstGeom>
              <a:blipFill>
                <a:blip r:embed="rId5"/>
                <a:stretch>
                  <a:fillRect l="-1587" r="-1587" b="-147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81_1#22360b081?vopoq=1&amp;pid=3601d5c11&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(4)装置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的作用是</a:t>
                </a: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7_BD.81_1#22360b081?vopoq=1&amp;pid=3601d5c11&amp;color=0,0,0&amp;vtp=1&amp;bt=1&amp;bbb=1"/>
              <p:cNvSpPr>
                <a:spLocks noRot="1" noChangeAspect="1" noMove="1" noResize="1" noEditPoints="1" noAdjustHandles="1" noChangeArrowheads="1" noChangeShapeType="1" noTextEdit="1"/>
              </p:cNvSpPr>
              <p:nvPr/>
            </p:nvSpPr>
            <p:spPr>
              <a:xfrm>
                <a:off x="722376" y="1010100"/>
                <a:ext cx="10753344" cy="385953"/>
              </a:xfrm>
              <a:prstGeom prst="rect">
                <a:avLst/>
              </a:prstGeom>
              <a:blipFill>
                <a:blip r:embed="rId3"/>
                <a:stretch>
                  <a:fillRect l="-1474" t="-4762" b="-39683"/>
                </a:stretch>
              </a:blipFill>
              <a:ln/>
            </p:spPr>
            <p:txBody>
              <a:bodyPr/>
              <a:lstStyle/>
              <a:p>
                <a:r>
                  <a:rPr lang="zh-CN" altLang="en-US">
                    <a:noFill/>
                  </a:rPr>
                  <a:t> </a:t>
                </a:r>
              </a:p>
            </p:txBody>
          </p:sp>
        </mc:Fallback>
      </mc:AlternateContent>
      <p:sp>
        <p:nvSpPr>
          <p:cNvPr id="3" name="QB_7_AN.82_1#22360b081.blank?vopoq=1&amp;pid=3601d5c11&amp;color=0,0,0&amp;vpa=29&amp;vtp=1&amp;bbb=1"/>
          <p:cNvSpPr/>
          <p:nvPr/>
        </p:nvSpPr>
        <p:spPr>
          <a:xfrm>
            <a:off x="2719451" y="952950"/>
            <a:ext cx="2724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吸收二氧化氯中的氯气</a:t>
            </a:r>
            <a:endParaRPr lang="en-US" altLang="zh-CN" sz="2000" dirty="0"/>
          </a:p>
        </p:txBody>
      </p:sp>
      <mc:AlternateContent xmlns:mc="http://schemas.openxmlformats.org/markup-compatibility/2006" xmlns:a14="http://schemas.microsoft.com/office/drawing/2010/main">
        <mc:Choice Requires="a14">
          <p:sp>
            <p:nvSpPr>
              <p:cNvPr id="4" name="QB_7_AS.83_1#22360b081?vopoq=1&amp;pid=3601d5c11&amp;color=0,0,0&amp;vtp=1&amp;bbb=1"/>
              <p:cNvSpPr/>
              <p:nvPr/>
            </p:nvSpPr>
            <p:spPr>
              <a:xfrm>
                <a:off x="722376" y="1405577"/>
                <a:ext cx="11133138"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结合已知条件中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的溶解性差异，可知装置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的作用是吸收二氧化氯中混有的氯气。</a:t>
                </a:r>
                <a:endParaRPr lang="en-US" altLang="zh-CN" sz="2200" dirty="0"/>
              </a:p>
            </p:txBody>
          </p:sp>
        </mc:Choice>
        <mc:Fallback xmlns="">
          <p:sp>
            <p:nvSpPr>
              <p:cNvPr id="4" name="QB_7_AS.83_1#22360b081?vopoq=1&amp;pid=3601d5c11&amp;color=0,0,0&amp;vtp=1&amp;bbb=1"/>
              <p:cNvSpPr>
                <a:spLocks noRot="1" noChangeAspect="1" noMove="1" noResize="1" noEditPoints="1" noAdjustHandles="1" noChangeArrowheads="1" noChangeShapeType="1" noTextEdit="1"/>
              </p:cNvSpPr>
              <p:nvPr/>
            </p:nvSpPr>
            <p:spPr>
              <a:xfrm>
                <a:off x="722376" y="1405577"/>
                <a:ext cx="11133138" cy="425260"/>
              </a:xfrm>
              <a:prstGeom prst="rect">
                <a:avLst/>
              </a:prstGeom>
              <a:blipFill>
                <a:blip r:embed="rId4"/>
                <a:stretch>
                  <a:fillRect l="-1533" b="-4202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84_1#b73cbcef2?vopoq=1&amp;pid=3601d5c11&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(5)二氧化氯还会与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的混合溶液反应，产物之一是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写出该反应的化学方程式：</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7_BD.84_1#b73cbcef2?vopoq=1&amp;pid=3601d5c11&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3571" b="-179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85_1#b73cbcef2.blank?vopoq=1&amp;pid=3601d5c11&amp;color=0,0,0&amp;vpa=30&amp;vtp=1&amp;bbb=1&amp;rh=26.38504"/>
              <p:cNvSpPr/>
              <p:nvPr/>
            </p:nvSpPr>
            <p:spPr>
              <a:xfrm>
                <a:off x="746189" y="1437264"/>
                <a:ext cx="5921883" cy="333566"/>
              </a:xfrm>
              <a:prstGeom prst="rect">
                <a:avLst/>
              </a:prstGeom>
              <a:noFill/>
              <a:ln/>
            </p:spPr>
            <p:txBody>
              <a:bodyPr wrap="none" lIns="0" tIns="0" rIns="0" bIns="0" rtlCol="0" anchor="t"/>
              <a:lstStyle/>
              <a:p>
                <a:pPr algn="ctr" latinLnBrk="1">
                  <a:lnSpc>
                    <a:spcPts val="27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𝟐𝐍𝐚𝐎𝐇</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𝐍𝐚𝐂𝐥𝐎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7_AN.85_1#b73cbcef2.blank?vopoq=1&amp;pid=3601d5c11&amp;color=0,0,0&amp;vpa=30&amp;vtp=1&amp;bbb=1&amp;rh=26.38504"/>
              <p:cNvSpPr>
                <a:spLocks noRot="1" noChangeAspect="1" noMove="1" noResize="1" noEditPoints="1" noAdjustHandles="1" noChangeArrowheads="1" noChangeShapeType="1" noTextEdit="1"/>
              </p:cNvSpPr>
              <p:nvPr/>
            </p:nvSpPr>
            <p:spPr>
              <a:xfrm>
                <a:off x="746189" y="1437264"/>
                <a:ext cx="5921883" cy="333566"/>
              </a:xfrm>
              <a:prstGeom prst="rect">
                <a:avLst/>
              </a:prstGeom>
              <a:blipFill>
                <a:blip r:embed="rId4"/>
                <a:stretch>
                  <a:fillRect l="-412" r="-412" b="-2407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86_1#b73cbcef2?vopoq=1&amp;pid=3601d5c11&amp;color=0,0,0&amp;vtp=1&amp;bbb=1&amp;hb=1"/>
              <p:cNvSpPr/>
              <p:nvPr/>
            </p:nvSpPr>
            <p:spPr>
              <a:xfrm>
                <a:off x="722376" y="1820614"/>
                <a:ext cx="10753344" cy="1454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由题意可知反应物为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，产物之一是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，根据得失电子守恒</a:t>
                </a:r>
                <a:r>
                  <a:rPr lang="en-US" altLang="zh-CN" sz="2000" b="0" i="0">
                    <a:solidFill>
                      <a:srgbClr val="000000"/>
                    </a:solidFill>
                    <a:latin typeface="微软雅黑" pitchFamily="34" charset="0"/>
                    <a:ea typeface="微软雅黑" pitchFamily="34" charset="-122"/>
                    <a:cs typeface="微软雅黑" pitchFamily="34" charset="-120"/>
                  </a:rPr>
                  <a:t>、元素</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守恒可知其余产物为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，故该反应的化学方程式为</a:t>
                </a:r>
              </a:p>
              <a:p>
                <a:pPr latinLnBrk="1">
                  <a:lnSpc>
                    <a:spcPts val="38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7_AS.86_1#b73cbcef2?vopoq=1&amp;pid=3601d5c11&amp;color=0,0,0&amp;vtp=1&amp;bbb=1&amp;hb=1"/>
              <p:cNvSpPr>
                <a:spLocks noRot="1" noChangeAspect="1" noMove="1" noResize="1" noEditPoints="1" noAdjustHandles="1" noChangeArrowheads="1" noChangeShapeType="1" noTextEdit="1"/>
              </p:cNvSpPr>
              <p:nvPr/>
            </p:nvSpPr>
            <p:spPr>
              <a:xfrm>
                <a:off x="722376" y="1820614"/>
                <a:ext cx="10753344" cy="1454341"/>
              </a:xfrm>
              <a:prstGeom prst="rect">
                <a:avLst/>
              </a:prstGeom>
              <a:blipFill>
                <a:blip r:embed="rId5"/>
                <a:stretch>
                  <a:fillRect l="-1587" r="-397" b="-966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6ec4122bb?sp=1&amp;pid=83e948704&amp;color=0,0,0&amp;vtp=1&amp;bt=1&amp;bbb=1&amp;hb=1"/>
              <p:cNvSpPr/>
              <p:nvPr/>
            </p:nvSpPr>
            <p:spPr>
              <a:xfrm>
                <a:off x="722376" y="972000"/>
                <a:ext cx="10753344" cy="3721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(4)氯气与碱的反应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溶液反应：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(制以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为有效成分的漂白液的原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a:t>
                </a:r>
                <a:r>
                  <a:rPr lang="en-US" altLang="zh-CN" sz="2000" b="0" i="0" dirty="0">
                    <a:solidFill>
                      <a:srgbClr val="000000"/>
                    </a:solidFill>
                    <a:latin typeface="微软雅黑" pitchFamily="34" charset="0"/>
                    <a:ea typeface="微软雅黑" pitchFamily="34" charset="-122"/>
                    <a:cs typeface="微软雅黑" pitchFamily="34" charset="-120"/>
                  </a:rPr>
                  <a:t>，可用于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的尾气处理)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与石灰乳反应：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［制以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为有效成分的漂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白粉的原理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的反应受温度影响：常温或低温时，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加热时，</a:t>
                </a: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5</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6_BD#6ec4122bb?sp=1&amp;pid=83e948704&amp;color=0,0,0&amp;vtp=1&amp;bt=1&amp;bbb=1&amp;hb=1"/>
              <p:cNvSpPr>
                <a:spLocks noRot="1" noChangeAspect="1" noMove="1" noResize="1" noEditPoints="1" noAdjustHandles="1" noChangeArrowheads="1" noChangeShapeType="1" noTextEdit="1"/>
              </p:cNvSpPr>
              <p:nvPr/>
            </p:nvSpPr>
            <p:spPr>
              <a:xfrm>
                <a:off x="722376" y="972000"/>
                <a:ext cx="10753344" cy="3721100"/>
              </a:xfrm>
              <a:prstGeom prst="rect">
                <a:avLst/>
              </a:prstGeom>
              <a:blipFill>
                <a:blip r:embed="rId3"/>
                <a:stretch>
                  <a:fillRect l="-1474" r="-737" b="-2128"/>
                </a:stretch>
              </a:blipFill>
              <a:ln/>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P_6#0ce93892f?sp=1&amp;pid=089f47e6c&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1.次氯酸</a:t>
            </a:r>
            <a:endParaRPr lang="en-US" altLang="zh-CN" sz="2000" dirty="0"/>
          </a:p>
        </p:txBody>
      </p:sp>
      <mc:AlternateContent xmlns:mc="http://schemas.openxmlformats.org/markup-compatibility/2006" xmlns:a14="http://schemas.microsoft.com/office/drawing/2010/main">
        <mc:Choice Requires="a14">
          <p:graphicFrame>
            <p:nvGraphicFramePr>
              <p:cNvPr id="14" name="P_6_BD#0ce93892f?colgroup=10,30&amp;pid=089f47e6c&amp;color=0,0,0&amp;vtp=1&amp;bbb=1"/>
              <p:cNvGraphicFramePr>
                <a:graphicFrameLocks noGrp="1"/>
              </p:cNvGraphicFramePr>
              <p:nvPr>
                <p:extLst>
                  <p:ext uri="{D42A27DB-BD31-4B8C-83A1-F6EECF244321}">
                    <p14:modId xmlns:p14="http://schemas.microsoft.com/office/powerpoint/2010/main" val="1878937743"/>
                  </p:ext>
                </p:extLst>
              </p:nvPr>
            </p:nvGraphicFramePr>
            <p:xfrm>
              <a:off x="722376" y="1499939"/>
              <a:ext cx="10725912" cy="1908366"/>
            </p:xfrm>
            <a:graphic>
              <a:graphicData uri="http://schemas.openxmlformats.org/drawingml/2006/table">
                <a:tbl>
                  <a:tblPr/>
                  <a:tblGrid>
                    <a:gridCol w="2862072">
                      <a:extLst>
                        <a:ext uri="{9D8B030D-6E8A-4147-A177-3AD203B41FA5}">
                          <a16:colId xmlns:a16="http://schemas.microsoft.com/office/drawing/2014/main" val="20000"/>
                        </a:ext>
                      </a:extLst>
                    </a:gridCol>
                    <a:gridCol w="7863840">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弱酸性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酸性比碳酸弱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具有酸的通性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3455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6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HClO</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spc="-100" baseline="30000">
                                          <a:solidFill>
                                            <a:srgbClr val="000000"/>
                                          </a:solidFill>
                                          <a:latin typeface="Cambria Math" panose="02040503050406030204" pitchFamily="18" charset="0"/>
                                        </a:rPr>
                                      </m:ctrlPr>
                                    </m:mPr>
                                    <m:mr>
                                      <m:e>
                                        <m:bar>
                                          <m:barPr>
                                            <m:ctrlPr>
                                              <a:rPr lang="en-US" altLang="zh-CN" sz="2000" b="0" i="1" spc="-100" baseline="-2000">
                                                <a:solidFill>
                                                  <a:srgbClr val="000000"/>
                                                </a:solidFill>
                                                <a:latin typeface="Cambria Math" panose="02040503050406030204" pitchFamily="18" charset="0"/>
                                              </a:rPr>
                                            </m:ctrlPr>
                                          </m:barPr>
                                          <m:e>
                                            <m:bar>
                                              <m:barPr>
                                                <m:ctrlPr>
                                                  <a:rPr lang="en-US" altLang="zh-CN" sz="2000" b="0" i="1" spc="-100" baseline="-8000">
                                                    <a:solidFill>
                                                      <a:srgbClr val="000000"/>
                                                    </a:solidFill>
                                                    <a:latin typeface="Cambria Math" panose="02040503050406030204" pitchFamily="18" charset="0"/>
                                                  </a:rPr>
                                                </m:ctrlPr>
                                              </m:barPr>
                                              <m:e>
                                                <m:r>
                                                  <a:rPr lang="en-US" altLang="zh-CN" sz="2000" b="0" spc="-100" baseline="-2000">
                                                    <a:solidFill>
                                                      <a:srgbClr val="000000"/>
                                                    </a:solidFill>
                                                    <a:latin typeface="Cambria Math" panose="02040503050406030204" pitchFamily="18" charset="0"/>
                                                  </a:rPr>
                                                  <m:t>光照</m:t>
                                                </m:r>
                                              </m:e>
                                            </m:bar>
                                          </m:e>
                                        </m:bar>
                                      </m:e>
                                    </m:mr>
                                    <m:m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漂白性(强氧化性)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能破坏物质中的有机色质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使其褪色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能杀菌消毒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14" name="P_6_BD#0ce93892f?colgroup=10,30&amp;pid=089f47e6c&amp;color=0,0,0&amp;vtp=1&amp;bbb=1"/>
              <p:cNvGraphicFramePr>
                <a:graphicFrameLocks noGrp="1"/>
              </p:cNvGraphicFramePr>
              <p:nvPr>
                <p:extLst>
                  <p:ext uri="{D42A27DB-BD31-4B8C-83A1-F6EECF244321}">
                    <p14:modId xmlns:p14="http://schemas.microsoft.com/office/powerpoint/2010/main" val="1878937743"/>
                  </p:ext>
                </p:extLst>
              </p:nvPr>
            </p:nvGraphicFramePr>
            <p:xfrm>
              <a:off x="722376" y="1499939"/>
              <a:ext cx="10725912" cy="1908366"/>
            </p:xfrm>
            <a:graphic>
              <a:graphicData uri="http://schemas.openxmlformats.org/drawingml/2006/table">
                <a:tbl>
                  <a:tblPr/>
                  <a:tblGrid>
                    <a:gridCol w="2862072">
                      <a:extLst>
                        <a:ext uri="{9D8B030D-6E8A-4147-A177-3AD203B41FA5}">
                          <a16:colId xmlns:a16="http://schemas.microsoft.com/office/drawing/2014/main" val="20000"/>
                        </a:ext>
                      </a:extLst>
                    </a:gridCol>
                    <a:gridCol w="7863840">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解释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弱酸性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酸性比碳酸弱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具有酸的通性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34556">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不稳定性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6512" t="-133333" r="-155" b="-83810"/>
                          </a:stretch>
                        </a:blipFill>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漂白性(强氧化性)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能破坏物质中的有机色质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使其褪色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能杀菌消毒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3470</Words>
  <Application>Microsoft Office PowerPoint</Application>
  <PresentationFormat>宽屏</PresentationFormat>
  <Paragraphs>562</Paragraphs>
  <Slides>73</Slides>
  <Notes>62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73</vt:i4>
      </vt:variant>
    </vt:vector>
  </HeadingPairs>
  <TitlesOfParts>
    <vt:vector size="81"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2025-02-27T03:43:35Z</dcterms:created>
  <dcterms:modified xsi:type="dcterms:W3CDTF">2025-02-27T05:13:00Z</dcterms:modified>
  <cp:category/>
  <cp:contentStatus/>
</cp:coreProperties>
</file>