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30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31" r:id="rId28"/>
    <p:sldId id="282" r:id="rId29"/>
    <p:sldId id="283" r:id="rId30"/>
    <p:sldId id="332" r:id="rId31"/>
    <p:sldId id="284" r:id="rId32"/>
    <p:sldId id="285" r:id="rId33"/>
    <p:sldId id="333" r:id="rId34"/>
    <p:sldId id="286" r:id="rId35"/>
    <p:sldId id="287" r:id="rId36"/>
    <p:sldId id="334" r:id="rId37"/>
    <p:sldId id="288" r:id="rId38"/>
    <p:sldId id="289" r:id="rId39"/>
    <p:sldId id="335" r:id="rId40"/>
    <p:sldId id="290" r:id="rId41"/>
    <p:sldId id="291" r:id="rId42"/>
    <p:sldId id="336" r:id="rId43"/>
    <p:sldId id="292" r:id="rId44"/>
    <p:sldId id="293" r:id="rId45"/>
    <p:sldId id="294" r:id="rId46"/>
    <p:sldId id="337" r:id="rId47"/>
    <p:sldId id="295" r:id="rId48"/>
    <p:sldId id="296" r:id="rId49"/>
    <p:sldId id="338" r:id="rId50"/>
    <p:sldId id="297" r:id="rId51"/>
    <p:sldId id="298" r:id="rId52"/>
    <p:sldId id="299" r:id="rId53"/>
    <p:sldId id="339" r:id="rId54"/>
    <p:sldId id="300" r:id="rId55"/>
    <p:sldId id="301" r:id="rId56"/>
    <p:sldId id="302" r:id="rId57"/>
    <p:sldId id="303" r:id="rId58"/>
    <p:sldId id="304" r:id="rId59"/>
    <p:sldId id="305" r:id="rId60"/>
    <p:sldId id="306" r:id="rId6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17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e17b27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基础必刷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bdfe2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素养能力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72dd55c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知识点1 物质的量浓度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8f78afa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知识点2 配制一定物质的量浓度的溶液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e021a74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知识点3 溶液配制的误差分析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924f75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题型1 物质的量浓度的计算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fc1b22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题型2 一定物质的量浓度的溶液的配制及误差分析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21151d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难点 溶液稀释与混合的计算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dc80b4c0009b583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9e3c99433?sp=1&amp;pid=8f78afa71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(3)过程示意图</a:t>
            </a:r>
            <a:endParaRPr lang="en-US" altLang="zh-CN" sz="2000" dirty="0"/>
          </a:p>
        </p:txBody>
      </p:sp>
      <p:pic>
        <p:nvPicPr>
          <p:cNvPr id="3" name="P_7_BD#9e3c99433?pid=8f78afa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760" y="1504003"/>
            <a:ext cx="4599432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8aa528a29?pid=0e021a74e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溶液为例。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容量瓶选取原则“大而近”，故选取容量瓶的规格为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，计算溶质质量时应用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8aa528a29?pid=0e021a74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>
                <a:blip r:embed="rId3"/>
                <a:stretch>
                  <a:fillRect l="-1474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P_7_BD#8aa528a29?colgroup=4,19,9,5&amp;pid=0e021a74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328137"/>
                  </p:ext>
                </p:extLst>
              </p:nvPr>
            </p:nvGraphicFramePr>
            <p:xfrm>
              <a:off x="722376" y="2434024"/>
              <a:ext cx="10707624" cy="3607499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(或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𝑉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26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计算结果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𝑚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)=0.22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×1.00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L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×40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mol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=8.8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砝码生锈或沾有其他物质(没有脱落)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砝码与物品颠倒(使用游码)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称量时间过长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物质吸水潮解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有少量液体溅出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P_7_BD#8aa528a29?colgroup=4,19,9,5&amp;pid=0e021a74e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328137"/>
                  </p:ext>
                </p:extLst>
              </p:nvPr>
            </p:nvGraphicFramePr>
            <p:xfrm>
              <a:off x="722376" y="2434024"/>
              <a:ext cx="10707624" cy="3607499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51409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97619" t="-4724" r="-794" b="-3811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3271" t="-92754" r="-219159" b="-70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0465" t="-92754" r="-118140" b="-70144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960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797" t="-71505" r="-79143" b="-1602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砝码生锈或沾有其他物质(没有脱落)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砝码与物品颠倒(使用游码)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称量时间过长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物质吸水潮解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有少量液体溅出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P_7_BD#8aa528a29?colgroup=4,19,9,5&amp;pid=0e021a74e&amp;color=0,0,0&amp;vtp=1&amp;bbb=1&amp;hb=1">
                <a:extLst>
                  <a:ext uri="{FF2B5EF4-FFF2-40B4-BE49-F238E27FC236}">
                    <a16:creationId xmlns:a16="http://schemas.microsoft.com/office/drawing/2014/main" id="{A491EC6F-B2BD-BC26-D612-C0CE9DEF91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5372090"/>
                  </p:ext>
                </p:extLst>
              </p:nvPr>
            </p:nvGraphicFramePr>
            <p:xfrm>
              <a:off x="722376" y="1492250"/>
              <a:ext cx="10707624" cy="1625219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(或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𝑉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容量瓶内有少量水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未洗涤或洗涤液未注入容量瓶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P_7_BD#8aa528a29?colgroup=4,19,9,5&amp;pid=0e021a74e&amp;color=0,0,0&amp;vtp=1&amp;bbb=1&amp;hb=1">
                <a:extLst>
                  <a:ext uri="{FF2B5EF4-FFF2-40B4-BE49-F238E27FC236}">
                    <a16:creationId xmlns:a16="http://schemas.microsoft.com/office/drawing/2014/main" id="{A491EC6F-B2BD-BC26-D612-C0CE9DEF91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5372090"/>
                  </p:ext>
                </p:extLst>
              </p:nvPr>
            </p:nvGraphicFramePr>
            <p:xfrm>
              <a:off x="722376" y="1492250"/>
              <a:ext cx="10707624" cy="1625219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51409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97619" t="-3937" r="-794" b="-1251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3271" t="-91304" r="-219159" b="-230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00465" t="-91304" r="-118140" b="-23043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容量瓶内有少量水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未洗涤或洗涤液未注入容量瓶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P_7_BD#8aa528a29?colgroup=4,19,9,5&amp;pid=0e021a74e&amp;color=0,0,0&amp;vtp=1&amp;bbb=1&amp;hb=1">
            <a:extLst>
              <a:ext uri="{FF2B5EF4-FFF2-40B4-BE49-F238E27FC236}">
                <a16:creationId xmlns:a16="http://schemas.microsoft.com/office/drawing/2014/main" id="{8602CDCD-B103-1F10-F259-0F0DEC1FEA1D}"/>
              </a:ext>
            </a:extLst>
          </p:cNvPr>
          <p:cNvSpPr txBox="1"/>
          <p:nvPr/>
        </p:nvSpPr>
        <p:spPr>
          <a:xfrm>
            <a:off x="8890000" y="972000"/>
            <a:ext cx="2540000" cy="39767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  <p:extLst>
      <p:ext uri="{BB962C8B-B14F-4D97-AF65-F5344CB8AC3E}">
        <p14:creationId xmlns:p14="http://schemas.microsoft.com/office/powerpoint/2010/main" val="70726476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P_7_BD#8aa528a29?colgroup=4,19,9,5&amp;pid=0e021a74e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5079652"/>
                  </p:ext>
                </p:extLst>
              </p:nvPr>
            </p:nvGraphicFramePr>
            <p:xfrm>
              <a:off x="722376" y="1494478"/>
              <a:ext cx="10707624" cy="3400298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的影响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(或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𝑉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未冷却至室温就进行定容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仰视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俯视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液面超出刻度线后用胶头滴管吸出一部分溶液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摇匀后液面下降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补充水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试剂瓶刚用蒸馏水洗过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P_7_BD#8aa528a29?colgroup=4,19,9,5&amp;pid=0e021a74e&amp;color=0,0,0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5079652"/>
                  </p:ext>
                </p:extLst>
              </p:nvPr>
            </p:nvGraphicFramePr>
            <p:xfrm>
              <a:off x="722376" y="1494478"/>
              <a:ext cx="10707624" cy="3400298"/>
            </p:xfrm>
            <a:graphic>
              <a:graphicData uri="http://schemas.openxmlformats.org/drawingml/2006/table">
                <a:tbl>
                  <a:tblPr/>
                  <a:tblGrid>
                    <a:gridCol w="1298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61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引起误差的操作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影响因素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97619" t="-725" r="-794" b="-3181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03271" t="-101449" r="-219159" b="-6362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00465" t="-101449" r="-118140" b="-636232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未冷却至室温就进行定容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仰视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俯视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液面超出刻度线后用胶头滴管吸出一部分溶液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摇匀后液面下降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补充水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试剂瓶刚用蒸馏水洗过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7_BD#8aa528a29?colgroup=4,19,9,5&amp;pid=0e021a74e&amp;color=0,0,0&amp;mp=1&amp;vtp=1&amp;bt=1&amp;bbb=1">
            <a:extLst>
              <a:ext uri="{FF2B5EF4-FFF2-40B4-BE49-F238E27FC236}">
                <a16:creationId xmlns:a16="http://schemas.microsoft.com/office/drawing/2014/main" id="{8F10E193-3518-4B69-82D4-090861ED5402}"/>
              </a:ext>
            </a:extLst>
          </p:cNvPr>
          <p:cNvSpPr txBox="1"/>
          <p:nvPr/>
        </p:nvSpPr>
        <p:spPr>
          <a:xfrm>
            <a:off x="10917039" y="972000"/>
            <a:ext cx="512961" cy="3976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c4f233775.fixed?pid=419e593f9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c4f233775.fixed?pid=419e593f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物质的量浓度</a:t>
            </a:r>
            <a:endParaRPr lang="en-US" altLang="zh-CN" sz="4400" dirty="0"/>
          </a:p>
        </p:txBody>
      </p:sp>
      <p:pic>
        <p:nvPicPr>
          <p:cNvPr id="4" name="C_5#c4f233775.fixed?pid=419e593f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c4f233775.fixed?pid=419e593f9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思维拓展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3321e6940?sp=1&amp;pid=c21151ddb&amp;color=0,0,0&amp;vtp=1&amp;bt=1&amp;bbb=1"/>
              <p:cNvSpPr/>
              <p:nvPr/>
            </p:nvSpPr>
            <p:spPr>
              <a:xfrm>
                <a:off x="722376" y="972000"/>
                <a:ext cx="10753344" cy="439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1.浓溶液稀释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溶质的物质的量不变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溶质的质量不变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溶液的质量守恒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(水)(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体积一般不守恒)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2.相同溶质的两溶液混合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溶质的物质的量不变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(混)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(混)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溶质的质量不变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(混)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(混)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639319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9319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注意】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混合后溶液的体积：①若题目中指出不考虑溶液体积的改变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，可认为混合后溶液的体积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5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是原溶液的体积之和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；②若题目中给出混合后溶液的密度，应根据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(混)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混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num>
                      <m:den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混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den>
                    </m:f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混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来计算。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3321e6940?sp=1&amp;pid=c21151dd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94200"/>
              </a:xfrm>
              <a:prstGeom prst="rect">
                <a:avLst/>
              </a:prstGeom>
              <a:blipFill>
                <a:blip r:embed="rId3"/>
                <a:stretch>
                  <a:fillRect l="-1474" r="-4649" b="-4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e97eac894.fixed?pid=419e593f9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e97eac894.fixed?pid=419e593f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物质的量浓度</a:t>
            </a:r>
            <a:endParaRPr lang="en-US" altLang="zh-CN" sz="4400" dirty="0"/>
          </a:p>
        </p:txBody>
      </p:sp>
      <p:pic>
        <p:nvPicPr>
          <p:cNvPr id="4" name="C_5#e97eac894.fixed?pid=419e593f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e97eac894.fixed?pid=419e593f9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典例剖析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_1#6c7f03d9d?vopoq=1&amp;pid=1924f759e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例1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下列有关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溶液的叙述中，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1_1#6c7f03d9d?vopoq=1&amp;pid=1924f75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_1#6c7f03d9d.bracket?vopoq=1&amp;pid=1924f759e&amp;color=0,0,0&amp;vpa=1&amp;vtp=1"/>
          <p:cNvSpPr/>
          <p:nvPr/>
        </p:nvSpPr>
        <p:spPr>
          <a:xfrm>
            <a:off x="7256336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_2#6c7f03d9d.choices?vopoq=1&amp;pid=1924f759e&amp;color=0,0,0&amp;vtp=1&amp;bbb=1"/>
              <p:cNvSpPr/>
              <p:nvPr/>
            </p:nvSpPr>
            <p:spPr>
              <a:xfrm>
                <a:off x="722376" y="1367477"/>
                <a:ext cx="10753344" cy="1790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水中溶解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即可配制得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该溶液中加水稀释至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_2#6c7f03d9d.choices?vopoq=1&amp;pid=1924f7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790319"/>
              </a:xfrm>
              <a:prstGeom prst="rect">
                <a:avLst/>
              </a:prstGeom>
              <a:blipFill>
                <a:blip r:embed="rId4"/>
                <a:stretch>
                  <a:fillRect l="-1474" b="-88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_1#6c7f03d9d?vopoq=1&amp;pid=1924f759e&amp;color=0,0,0&amp;vtp=1&amp;bt=1&amp;bbb=1&amp;hb=1"/>
              <p:cNvSpPr/>
              <p:nvPr/>
            </p:nvSpPr>
            <p:spPr>
              <a:xfrm>
                <a:off x="722376" y="972000"/>
                <a:ext cx="10753344" cy="22830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，A错误；该溶液中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量浓度均为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，与溶液体积无关，B错误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是溶液的体积而不是溶剂的体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溶解在水中配成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的溶液，C错误；往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该溶液中加水稀释至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溶液的浓度变为原来的十分之一，为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_1#6c7f03d9d?vopoq=1&amp;pid=1924f75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3079"/>
              </a:xfrm>
              <a:prstGeom prst="rect">
                <a:avLst/>
              </a:prstGeom>
              <a:blipFill>
                <a:blip r:embed="rId3"/>
                <a:stretch>
                  <a:fillRect l="-1587" r="-1077" b="-74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_1#d712bb8d6?vopoq=1&amp;pid=1924f759e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例2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[山东滨州邹平一中2024高一月考]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5_1#d712bb8d6.bracket?vopoq=1&amp;pid=1924f759e&amp;color=0,0,0&amp;vpa=2&amp;vtp=1"/>
          <p:cNvSpPr/>
          <p:nvPr/>
        </p:nvSpPr>
        <p:spPr>
          <a:xfrm>
            <a:off x="7431151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_2#d712bb8d6.choices?vopoq=1&amp;pid=1924f759e&amp;color=0,0,0&amp;vtp=1&amp;bbb=1&amp;hb=1"/>
              <p:cNvSpPr/>
              <p:nvPr/>
            </p:nvSpPr>
            <p:spPr>
              <a:xfrm>
                <a:off x="722376" y="1367477"/>
                <a:ext cx="10753344" cy="31275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固体溶于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蒸馏水中可得物质的量浓度为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.把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混合后，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溶液的物质的量浓度变为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溶液的密度为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氨水的密度为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0.91 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氨水的密度为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0.98 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若将两溶液等体积混合，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所得氨水中溶质的质量分数大于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4_2#d712bb8d6.choices?vopoq=1&amp;pid=1924f759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3127502"/>
              </a:xfrm>
              <a:prstGeom prst="rect">
                <a:avLst/>
              </a:prstGeom>
              <a:blipFill>
                <a:blip r:embed="rId3"/>
                <a:stretch>
                  <a:fillRect l="-1474" r="-2098" b="-50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4980d7af.fixed?pid=5d066b1d1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6000" dirty="0"/>
          </a:p>
        </p:txBody>
      </p:sp>
      <p:sp>
        <p:nvSpPr>
          <p:cNvPr id="3" name="C_3_BD#54980d7af.fixed?pid=5d066b1d1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物质的量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6_1#d712bb8d6?vopoq=1&amp;pid=1924f759e&amp;color=0,0,0&amp;vtp=1&amp;bt=1&amp;bbb=1&amp;hb=1"/>
              <p:cNvSpPr/>
              <p:nvPr/>
            </p:nvSpPr>
            <p:spPr>
              <a:xfrm>
                <a:off x="722376" y="972000"/>
                <a:ext cx="10753344" cy="3021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水中后溶液的体积并不等于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，故无法计算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溶液的物质的量浓度，A错误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，混合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后溶液体积不等于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，无法计算混合后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溶液的物质的量浓度，B错误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；由选项所给数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据可计算出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1 000×1.2×5%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)=5.0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；设氨水的体积为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，则混合后氨水的质量分数为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0.91×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×25%+0.98×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×5%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0.91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+0.98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×100%≈14.6%&lt;15%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6_1#d712bb8d6?vopoq=1&amp;pid=1924f75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21711"/>
              </a:xfrm>
              <a:prstGeom prst="rect">
                <a:avLst/>
              </a:prstGeom>
              <a:blipFill>
                <a:blip r:embed="rId3"/>
                <a:stretch>
                  <a:fillRect l="-1587" r="-567" b="-2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421c0ae89?pid=1924f759e&amp;color=0,0,0&amp;vtp=1&amp;bt=1&amp;bbb=1&amp;hb=1"/>
              <p:cNvSpPr/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巧记结论</a:t>
                </a: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的溶液与水等体积混合：若溶液的密度小于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，则混合后溶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液的质量分数小于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，如乙醇溶液、氨水；若溶液的密度大于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，则混合后溶液的质量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分数大于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，如硫酸、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421c0ae89?pid=1924f75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blipFill>
                <a:blip r:embed="rId3"/>
                <a:stretch>
                  <a:fillRect l="-1474" r="-1531" b="-6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7_1#c77af5a1f?vopoq=1&amp;pid=cfc1b2247&amp;color=0,0,0&amp;mp=1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例3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实验室需要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，根据溶液的配制情况回答下列问题：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7_BD.7_1#c77af5a1f?vopoq=1&amp;pid=cfc1b2247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BD.8_1#5634a929d?vopoq=1&amp;pid=c77af5a1f&amp;color=0,0,0&amp;vtp=1&amp;bbb=1&amp;hb=1"/>
              <p:cNvSpPr/>
              <p:nvPr/>
            </p:nvSpPr>
            <p:spPr>
              <a:xfrm>
                <a:off x="722376" y="1363414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(1)实验中除了托盘天平、量筒、烧杯、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容量瓶、药匙外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，还需要的其他仪器有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B_8_BD.8_1#5634a929d?vopoq=1&amp;pid=c77af5a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414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r="-850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8_AN.9_1#5634a929d.blank?vopoq=1&amp;pid=c77af5a1f&amp;color=0,0,0&amp;vpa=3&amp;vtp=1&amp;bbb=1&amp;hb=1"/>
          <p:cNvSpPr/>
          <p:nvPr/>
        </p:nvSpPr>
        <p:spPr>
          <a:xfrm>
            <a:off x="722377" y="1325314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玻璃棒和胶头滴管</a:t>
            </a:r>
            <a:endParaRPr lang="en-US" altLang="zh-CN" sz="2000" dirty="0"/>
          </a:p>
        </p:txBody>
      </p:sp>
      <p:sp>
        <p:nvSpPr>
          <p:cNvPr id="5" name="QB_8_AS.10_1#5634a929d?vopoq=1&amp;pid=c77af5a1f&amp;color=0,0,0&amp;vtp=1&amp;bbb=1"/>
          <p:cNvSpPr/>
          <p:nvPr/>
        </p:nvSpPr>
        <p:spPr>
          <a:xfrm>
            <a:off x="722376" y="2243461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题目考查配制一定物质的量浓度的溶液实验中所需仪器，容易忘记胶头滴管和玻璃棒。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11_1#e05111dfc?vopoq=1&amp;pid=c77af5a1f&amp;color=0,0,0&amp;vtp=1&amp;bt=1&amp;bbb=1"/>
              <p:cNvSpPr/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(2)根据计算可知，所需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8_BD.11_1#e05111dfc?vopoq=1&amp;pid=c77af5a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12_1#e05111dfc.blank?vopoq=1&amp;pid=c77af5a1f&amp;color=0,0,0&amp;vpa=4&amp;vtp=1&amp;bbb=1"/>
          <p:cNvSpPr/>
          <p:nvPr/>
        </p:nvSpPr>
        <p:spPr>
          <a:xfrm>
            <a:off x="4989576" y="952950"/>
            <a:ext cx="5715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2.0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S.13_1#e05111dfc?vopoq=1&amp;pid=c77af5a1f&amp;color=0,0,0&amp;vtp=1&amp;bbb=1&amp;hb=1"/>
              <p:cNvSpPr/>
              <p:nvPr/>
            </p:nvSpPr>
            <p:spPr>
              <a:xfrm>
                <a:off x="722376" y="1405577"/>
                <a:ext cx="10753344" cy="13255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溶液，应选用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容量瓶。在计算所需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，应按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的溶液进行计算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8_AS.13_1#e05111dfc?vopoq=1&amp;pid=c77af5a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325563"/>
              </a:xfrm>
              <a:prstGeom prst="rect">
                <a:avLst/>
              </a:prstGeom>
              <a:blipFill>
                <a:blip r:embed="rId4"/>
                <a:stretch>
                  <a:fillRect l="-1587" t="-461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14_1#4540d76e7?vopoq=1&amp;pid=c77af5a1f&amp;color=0,0,0&amp;vtp=1&amp;bt=1&amp;bbb=1"/>
              <p:cNvSpPr/>
              <p:nvPr/>
            </p:nvSpPr>
            <p:spPr>
              <a:xfrm>
                <a:off x="722376" y="972000"/>
                <a:ext cx="10753344" cy="2970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)下列操作使所配溶液浓度偏大的有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填序号，下同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)；偏小的有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；无影响的有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.称量时使用生锈的砝码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.往容量瓶转移溶液时，有少量液体溅出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溶解后，未冷却就立即转移到容量瓶中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放在纸张上称量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E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.未洗涤溶解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的烧杯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F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.容量瓶未干燥就用来配制溶液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8_BD.14_1#4540d76e7?vopoq=1&amp;pid=c77af5a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70784"/>
              </a:xfrm>
              <a:prstGeom prst="rect">
                <a:avLst/>
              </a:prstGeom>
              <a:blipFill>
                <a:blip r:embed="rId3"/>
                <a:stretch>
                  <a:fillRect l="-1474" t="-615" b="-51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15_1#4540d76e7.blank?vopoq=1&amp;pid=c77af5a1f&amp;color=0,0,0&amp;vpa=5&amp;vtp=1&amp;bbb=1"/>
              <p:cNvSpPr/>
              <p:nvPr/>
            </p:nvSpPr>
            <p:spPr>
              <a:xfrm>
                <a:off x="4886388" y="1004956"/>
                <a:ext cx="45243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𝐀𝐂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15_1#4540d76e7.blank?vopoq=1&amp;pid=c77af5a1f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6388" y="1004956"/>
                <a:ext cx="452438" cy="285052"/>
              </a:xfrm>
              <a:prstGeom prst="rect">
                <a:avLst/>
              </a:prstGeom>
              <a:blipFill>
                <a:blip r:embed="rId4"/>
                <a:stretch>
                  <a:fillRect l="-6757" r="-5405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N.16_1#4540d76e7.blank?vopoq=1&amp;pid=c77af5a1f&amp;color=0,0,0&amp;vpa=6&amp;vtp=1&amp;bbb=1"/>
              <p:cNvSpPr/>
              <p:nvPr/>
            </p:nvSpPr>
            <p:spPr>
              <a:xfrm>
                <a:off x="8331263" y="1004956"/>
                <a:ext cx="633413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𝐁𝐃𝐄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8_AN.16_1#4540d76e7.blank?vopoq=1&amp;pid=c77af5a1f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1263" y="1004956"/>
                <a:ext cx="633413" cy="285052"/>
              </a:xfrm>
              <a:prstGeom prst="rect">
                <a:avLst/>
              </a:prstGeom>
              <a:blipFill>
                <a:blip r:embed="rId5"/>
                <a:stretch>
                  <a:fillRect l="-4808" r="-2885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N.17_1#4540d76e7.blank?vopoq=1&amp;pid=c77af5a1f&amp;color=0,0,0&amp;vpa=7&amp;vtp=1&amp;bbb=1"/>
              <p:cNvSpPr/>
              <p:nvPr/>
            </p:nvSpPr>
            <p:spPr>
              <a:xfrm>
                <a:off x="10541063" y="1004956"/>
                <a:ext cx="27463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8_AN.17_1#4540d76e7.blank?vopoq=1&amp;pid=c77af5a1f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1063" y="1004956"/>
                <a:ext cx="274638" cy="285052"/>
              </a:xfrm>
              <a:prstGeom prst="rect">
                <a:avLst/>
              </a:prstGeom>
              <a:blipFill>
                <a:blip r:embed="rId6"/>
                <a:stretch>
                  <a:fillRect l="-8889" r="-8889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S.18_1#4540d76e7?vopoq=1&amp;pid=c77af5a1f&amp;color=0,0,0&amp;vtp=1&amp;bbb=1&amp;hb=1"/>
              <p:cNvSpPr/>
              <p:nvPr/>
            </p:nvSpPr>
            <p:spPr>
              <a:xfrm>
                <a:off x="722376" y="3926528"/>
                <a:ext cx="10753344" cy="22799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A项，砝码生锈导致称量的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偏多，所配溶液浓度偏大；B项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，转移时液体溅出导致溶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液中溶质偏少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，所配溶液浓度偏小；C项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溶于水放热，未冷却即移液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，待所配溶液冷却至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室温后液面会低于刻度线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，使所配溶液的体积偏小，浓度偏大；D项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易潮解吸水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，部分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粘在纸上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，导致溶液中的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偏少，所配溶液浓度偏小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项，溶解时会有部分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溶液附着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在烧杯壁上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，不洗涤烧杯会导致溶液中的溶质偏少，所配溶液浓度偏小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项，无影响。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8_AS.18_1#4540d76e7?vopoq=1&amp;pid=c77af5a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26528"/>
                <a:ext cx="10753344" cy="2279904"/>
              </a:xfrm>
              <a:prstGeom prst="rect">
                <a:avLst/>
              </a:prstGeom>
              <a:blipFill>
                <a:blip r:embed="rId7"/>
                <a:stretch>
                  <a:fillRect l="-1587" r="-1474" b="-7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19_1#bb38aba70?vopoq=1&amp;pid=c77af5a1f&amp;color=0,0,0&amp;vtp=1&amp;bt=1&amp;bbb=1"/>
              <p:cNvSpPr/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(4)如图是某同学在实验室配制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溶液的过程示意图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，其中有误的是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8_BD.19_1#bb38aba70?vopoq=1&amp;pid=c77af5a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20_1#bb38aba70.blank?vopoq=1&amp;pid=c77af5a1f&amp;color=0,0,0&amp;vpa=8&amp;vtp=1&amp;bbb=1"/>
          <p:cNvSpPr/>
          <p:nvPr/>
        </p:nvSpPr>
        <p:spPr>
          <a:xfrm>
            <a:off x="8545576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①⑤</a:t>
            </a:r>
            <a:endParaRPr lang="en-US" altLang="zh-CN" sz="2000" dirty="0"/>
          </a:p>
        </p:txBody>
      </p:sp>
      <p:pic>
        <p:nvPicPr>
          <p:cNvPr id="4" name="QB_8_BD.19_2#bb38aba70?vopoq=1&amp;pid=c77af5a1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648" y="1532577"/>
            <a:ext cx="6391656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S.21_1#bb38aba70?vopoq=1&amp;pid=c77af5a1f&amp;color=0,0,0&amp;vtp=1&amp;bbb=1&amp;hb=1"/>
              <p:cNvSpPr/>
              <p:nvPr/>
            </p:nvSpPr>
            <p:spPr>
              <a:xfrm>
                <a:off x="722376" y="319627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①量筒不能用来溶解固体，且称量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固体应用小烧杯，⑤定容时应平视刻度线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，且胶头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滴管不能伸入容量瓶中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，应垂直悬空于容量瓶正上方。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B_8_AS.21_1#bb38aba70?vopoq=1&amp;pid=c77af5a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r="-1474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c6fb9f032.fixed?pid=419e593f9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c6fb9f032.fixed?pid=419e593f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物质的量浓度</a:t>
            </a:r>
            <a:endParaRPr lang="en-US" altLang="zh-CN" sz="4400" dirty="0"/>
          </a:p>
        </p:txBody>
      </p:sp>
      <p:pic>
        <p:nvPicPr>
          <p:cNvPr id="4" name="C_5#c6fb9f032.fixed?pid=419e593f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9704"/>
            <a:ext cx="411480" cy="448056"/>
          </a:xfrm>
          <a:prstGeom prst="rect">
            <a:avLst/>
          </a:prstGeom>
        </p:spPr>
      </p:pic>
      <p:sp>
        <p:nvSpPr>
          <p:cNvPr id="5" name="C_5_BD#c6fb9f032.fixed?pid=419e593f9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越刷越强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01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2_1#fb4886443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8756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[湖北四校2025高一期中联考]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某溶液中只含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四种离子，已知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2:3:3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。则溶液中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的个数比为(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2_1#fb4886443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75602"/>
              </a:xfrm>
              <a:prstGeom prst="rect">
                <a:avLst/>
              </a:prstGeom>
              <a:blipFill>
                <a:blip r:embed="rId3"/>
                <a:stretch>
                  <a:fillRect l="-1474" b="-17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3_1#fb4886443.bracket?vopoq=1&amp;pid=8e17b272f&amp;color=0,0,0&amp;vpa=9&amp;vtp=1"/>
          <p:cNvSpPr/>
          <p:nvPr/>
        </p:nvSpPr>
        <p:spPr>
          <a:xfrm>
            <a:off x="7745349" y="1438218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2_2#fb4886443.choices?vopoq=1&amp;pid=8e17b272f&amp;color=0,0,0&amp;vtp=1&amp;bbb=1"/>
              <p:cNvSpPr/>
              <p:nvPr/>
            </p:nvSpPr>
            <p:spPr>
              <a:xfrm>
                <a:off x="722376" y="1898973"/>
                <a:ext cx="10753344" cy="390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751504" algn="l"/>
                    <a:tab pos="5477607" algn="l"/>
                    <a:tab pos="8216411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3:5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2:5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2_2#fb4886443.choices?vopoq=1&amp;pid=8e17b27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8973"/>
                <a:ext cx="10753344" cy="390525"/>
              </a:xfrm>
              <a:prstGeom prst="rect">
                <a:avLst/>
              </a:prstGeom>
              <a:blipFill>
                <a:blip r:embed="rId4"/>
                <a:stretch>
                  <a:fillRect l="-1474" b="-40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4_1#fb4886443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1922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某溶液中只含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四种离子，溶液呈电中性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，则溶液中阳离子所带正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电荷总数与阴离子所带负电荷总数相等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 3: 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2×2+3×3=3+2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 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4_1#fb4886443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2209"/>
              </a:xfrm>
              <a:prstGeom prst="rect">
                <a:avLst/>
              </a:prstGeom>
              <a:blipFill>
                <a:blip r:embed="rId3"/>
                <a:stretch>
                  <a:fillRect l="-1587" r="-680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a087bb140.fixed?pid=419e593f9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a087bb140.fixed?pid=419e593f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物质的量浓度</a:t>
            </a:r>
            <a:endParaRPr lang="en-US" altLang="zh-CN" sz="4400" dirty="0"/>
          </a:p>
        </p:txBody>
      </p:sp>
      <p:pic>
        <p:nvPicPr>
          <p:cNvPr id="4" name="C_5#a087bb140.fixed?pid=419e593f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a087bb140.fixed?pid=419e593f9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教材梳理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774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5_1#bdada4f7c?vopoq=1&amp;pid=8e17b272f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2.下列溶液中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的浓度与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溶液相同的是(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5_1#bdada4f7c?vopoq=1&amp;pid=8e17b272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6_1#bdada4f7c.bracket?vopoq=1&amp;pid=8e17b272f&amp;color=0,0,0&amp;vpa=10&amp;vtp=1"/>
          <p:cNvSpPr/>
          <p:nvPr/>
        </p:nvSpPr>
        <p:spPr>
          <a:xfrm>
            <a:off x="8258493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5_2#bdada4f7c.choices?vopoq=1&amp;pid=8e17b272f&amp;color=0,0,0&amp;vtp=1&amp;bbb=1&amp;hb=1"/>
              <p:cNvSpPr/>
              <p:nvPr/>
            </p:nvSpPr>
            <p:spPr>
              <a:xfrm>
                <a:off x="722376" y="1367477"/>
                <a:ext cx="10753344" cy="22526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溶液的混合溶液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(溶液混合时体积变化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忽略不计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5_2#bdada4f7c.choices?vopoq=1&amp;pid=8e17b27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2252663"/>
              </a:xfrm>
              <a:prstGeom prst="rect">
                <a:avLst/>
              </a:prstGeom>
              <a:blipFill>
                <a:blip r:embed="rId4"/>
                <a:stretch>
                  <a:fillRect l="-1474" r="-340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7_1#bdada4f7c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3370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)=0.15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×2=0.30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，A不符合题意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；将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溶液混合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，溶液混合时体积变化忽略不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，所得混合溶液中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×0.4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+100 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×0.2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+100 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mL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，B符合题意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据电荷守恒可知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×3=0.15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符合题意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7_1#bdada4f7c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370834"/>
              </a:xfrm>
              <a:prstGeom prst="rect">
                <a:avLst/>
              </a:prstGeom>
              <a:blipFill>
                <a:blip r:embed="rId3"/>
                <a:stretch>
                  <a:fillRect l="-1587" r="-680" b="-4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5142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8_1#a817ecdd9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[江苏无锡一中2025高一期中]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现有下列四种溶液：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4.0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8_1#a817ecdd9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9_1#a817ecdd9.bracket?vopoq=1&amp;pid=8e17b272f&amp;color=0,0,0&amp;vpa=11&amp;vtp=1"/>
          <p:cNvSpPr/>
          <p:nvPr/>
        </p:nvSpPr>
        <p:spPr>
          <a:xfrm>
            <a:off x="6879527" y="18673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8_2#a817ecdd9.choices?vopoq=1&amp;pid=8e17b272f&amp;color=0,0,0&amp;vtp=1&amp;bbb=1"/>
              <p:cNvSpPr/>
              <p:nvPr/>
            </p:nvSpPr>
            <p:spPr>
              <a:xfrm>
                <a:off x="722376" y="2277813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A.溶液的导电能力：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.②④中分别加入足量的铁粉，消耗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5:6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.标准状况下，将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水中可得①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8_2#a817ecdd9.choices?vopoq=1&amp;pid=8e17b27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3"/>
                <a:ext cx="10753344" cy="1796034"/>
              </a:xfrm>
              <a:prstGeom prst="rect">
                <a:avLst/>
              </a:prstGeom>
              <a:blipFill>
                <a:blip r:embed="rId4"/>
                <a:stretch>
                  <a:fillRect l="-1474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0_1#a817ecdd9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49577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由题干可知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4.0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，前者溶液中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自由移动的离子浓度小于后者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，故溶液的导电能力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2.0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×2=0.8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×2=1.2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4.0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溶液中加入足量的铁粉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，发生反应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×4.0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溶液中加入足量的铁粉，发生反应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，消耗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，故②④中消耗的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5: 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；将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标准状况下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水后，溶液的体积不为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，所得溶液中溶质物质的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量浓度不为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，故不可得①，D错误。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0_1#a817ecdd9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957763"/>
              </a:xfrm>
              <a:prstGeom prst="rect">
                <a:avLst/>
              </a:prstGeom>
              <a:blipFill>
                <a:blip r:embed="rId3"/>
                <a:stretch>
                  <a:fillRect l="-1587" r="-624" b="-3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5638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31_1#1851cc164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[山西吕梁2024高一期末]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的混合溶液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，将它均分成两份。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一份滴加稀硫酸，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完全沉淀，另一份滴加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完全沉淀。反应中消耗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。据此可得原混合溶液的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的物质的量浓度(单位：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31_1#1851cc164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96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2_1#1851cc164.bracket?vopoq=1&amp;pid=8e17b272f&amp;color=0,0,0&amp;vpa=12&amp;vtp=1"/>
          <p:cNvSpPr/>
          <p:nvPr/>
        </p:nvSpPr>
        <p:spPr>
          <a:xfrm>
            <a:off x="9504236" y="18673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31_2#1851cc164.choices?vopoq=1&amp;pid=8e17b272f&amp;color=0,0,0&amp;vtp=1&amp;bbb=1"/>
              <p:cNvSpPr/>
              <p:nvPr/>
            </p:nvSpPr>
            <p:spPr>
              <a:xfrm>
                <a:off x="722376" y="2277813"/>
                <a:ext cx="10753344" cy="5749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2726104" algn="l"/>
                    <a:tab pos="5528407" algn="l"/>
                    <a:tab pos="8343411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31_2#1851cc164.choices?vopoq=1&amp;pid=8e17b27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3"/>
                <a:ext cx="10753344" cy="574929"/>
              </a:xfrm>
              <a:prstGeom prst="rect">
                <a:avLst/>
              </a:prstGeom>
              <a:blipFill>
                <a:blip r:embed="rId4"/>
                <a:stretch>
                  <a:fillRect l="-1474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3_1#1851cc164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第一份溶液中发生的反应为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；第二份溶液中发生的反应为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反应的硝酸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银的物质的量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，剩余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，根据化学方程式可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溶液均分为两份进行实验，则原混合溶液中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，原混合溶液中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，选B。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3_1#1851cc164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blipFill>
                <a:blip r:embed="rId3"/>
                <a:stretch>
                  <a:fillRect l="-1587" r="-1531" b="-3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625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c8073fe20?sp=1&amp;pid=d72dd55c7&amp;color=0,0,0&amp;vtp=1&amp;bt=1&amp;bbb=1&amp;hb=1"/>
              <p:cNvSpPr/>
              <p:nvPr/>
            </p:nvSpPr>
            <p:spPr>
              <a:xfrm>
                <a:off x="722376" y="972000"/>
                <a:ext cx="10753344" cy="13255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1.概念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B的物质的量浓度是指单位体积的溶液中所含溶质B的物质的量，符号为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，常用单位是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c8073fe20?sp=1&amp;pid=d72dd55c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563"/>
              </a:xfrm>
              <a:prstGeom prst="rect">
                <a:avLst/>
              </a:prstGeom>
              <a:blipFill>
                <a:blip r:embed="rId3"/>
                <a:stretch>
                  <a:fillRect l="-1474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34_1#3d91d224f?htil=1&amp;vopoq=1&amp;pid=8e17b272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7890" y="1063439"/>
            <a:ext cx="167335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7_BD.34_2#3d91d224f?htil=1&amp;sp=1&amp;vopoq=1&amp;pid=8e17b272f&amp;color=0,0,0&amp;vtp=1&amp;bt=1&amp;bbb=1&amp;hb=1"/>
          <p:cNvSpPr/>
          <p:nvPr/>
        </p:nvSpPr>
        <p:spPr>
          <a:xfrm>
            <a:off x="722376" y="972000"/>
            <a:ext cx="8942832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[山东临沂2025高一期中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如图是实验室从化学商店买回的硫酸试剂标签上的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35_1#3d91d224f.bracket?vopoq=1&amp;pid=8e17b272f&amp;color=0,0,0&amp;vpa=13&amp;vtp=1"/>
          <p:cNvSpPr/>
          <p:nvPr/>
        </p:nvSpPr>
        <p:spPr>
          <a:xfrm>
            <a:off x="4211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34_3#3d91d224f.choices?htil=1&amp;vopoq=1&amp;pid=8e17b272f&amp;color=0,0,0&amp;vtp=1&amp;bbb=1"/>
              <p:cNvSpPr/>
              <p:nvPr/>
            </p:nvSpPr>
            <p:spPr>
              <a:xfrm>
                <a:off x="722376" y="1820613"/>
                <a:ext cx="8942832" cy="1790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A.该硫酸的物质的量浓度为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.该硫酸与等体积的水混合，所得溶液中溶质的质量分数小于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49%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.等质量的水与该硫酸混合所得溶液的物质的量浓度大于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4.6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的稀硫酸需用量筒量取该硫酸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34_3#3d91d224f.choices?htil=1&amp;vopoq=1&amp;pid=8e17b27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8942832" cy="1790319"/>
              </a:xfrm>
              <a:prstGeom prst="rect">
                <a:avLst/>
              </a:prstGeom>
              <a:blipFill>
                <a:blip r:embed="rId4"/>
                <a:stretch>
                  <a:fillRect l="-1772" b="-88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6_1#3d91d224f?vopoq=1&amp;pid=8e17b272f&amp;color=0,0,0&amp;vtp=1&amp;bt=1&amp;bbb=1&amp;hb=1"/>
              <p:cNvSpPr/>
              <p:nvPr/>
            </p:nvSpPr>
            <p:spPr>
              <a:xfrm>
                <a:off x="722376" y="972000"/>
                <a:ext cx="10753344" cy="3904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可知，硫酸的浓度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1 000×1.84×98%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=18.4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；硫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酸与水等体积混合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，设两者体积均为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，硫酸的密度为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，水的密度为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，则混合后溶液中溶质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的质量分数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×98%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×100%=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×98%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×100%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&gt;49%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，即溶液中溶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质的质量分数大于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49%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，B错误；等质量的水与该硫酸混合所得溶液的质量分数是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49%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，硫酸的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密度大于水的密度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，则稀释后溶液的密度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′&lt;1.84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′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1 000×1.84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−3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×49%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98 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=9.2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，即所得溶液的物质的量浓度小于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可知，需要浓硫酸的体积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0.25 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×4.6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18.4 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=0.062 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=62.5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6_1#3d91d224f?vopoq=1&amp;pid=8e17b27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04234"/>
              </a:xfrm>
              <a:prstGeom prst="rect">
                <a:avLst/>
              </a:prstGeom>
              <a:blipFill>
                <a:blip r:embed="rId3"/>
                <a:stretch>
                  <a:fillRect l="-1587" r="-3175" b="-39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3017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7_1#940304275?vopoq=1&amp;pid=8e17b272f&amp;color=0,0,0&amp;vtp=1&amp;bt=1&amp;bbb=1"/>
              <p:cNvSpPr/>
              <p:nvPr/>
            </p:nvSpPr>
            <p:spPr>
              <a:xfrm>
                <a:off x="722376" y="972000"/>
                <a:ext cx="10753344" cy="398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6.某学生计划用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的浓盐酸配制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的稀盐酸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450 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。回答下列问题：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7_BD.37_1#940304275?vopoq=1&amp;pid=8e17b272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8463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BD.38_1#6e5714e53?vopoq=1&amp;pid=940304275&amp;color=0,0,0&amp;vtp=1&amp;bbb=1"/>
              <p:cNvSpPr/>
              <p:nvPr/>
            </p:nvSpPr>
            <p:spPr>
              <a:xfrm>
                <a:off x="722376" y="1419548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)量取浓盐酸的体积约为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，应选用的量筒规格为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B_8_BD.38_1#6e5714e53?vopoq=1&amp;pid=9403042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548"/>
                <a:ext cx="10753344" cy="385953"/>
              </a:xfrm>
              <a:prstGeom prst="rect">
                <a:avLst/>
              </a:prstGeom>
              <a:blipFill>
                <a:blip r:embed="rId4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8_AN.39_1#6e5714e53.blank?vopoq=1&amp;pid=940304275&amp;color=0,0,0&amp;vpa=14&amp;vtp=1&amp;bbb=1"/>
          <p:cNvSpPr/>
          <p:nvPr/>
        </p:nvSpPr>
        <p:spPr>
          <a:xfrm>
            <a:off x="3589401" y="1362398"/>
            <a:ext cx="5715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4.2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N.40_1#6e5714e53.blank?vopoq=1&amp;pid=940304275&amp;color=0,0,0&amp;vpa=15&amp;vtp=1&amp;bbb=1"/>
              <p:cNvSpPr/>
              <p:nvPr/>
            </p:nvSpPr>
            <p:spPr>
              <a:xfrm>
                <a:off x="7139052" y="1465077"/>
                <a:ext cx="71120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𝟓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8_AN.40_1#6e5714e53.blank?vopoq=1&amp;pid=940304275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052" y="1465077"/>
                <a:ext cx="711200" cy="285052"/>
              </a:xfrm>
              <a:prstGeom prst="rect">
                <a:avLst/>
              </a:prstGeom>
              <a:blipFill>
                <a:blip r:embed="rId5"/>
                <a:stretch>
                  <a:fillRect l="-3419" r="-4274" b="-12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41_1#5cac6512d?vopoq=1&amp;pid=940304275&amp;color=0,0,0&amp;mp=1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)配制时应选用的容量瓶规格为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42_1#5cac6512d.blank?vopoq=1&amp;pid=940304275&amp;color=0,0,0&amp;mp=1&amp;vpa=16&amp;vtp=1&amp;bbb=1"/>
              <p:cNvSpPr/>
              <p:nvPr/>
            </p:nvSpPr>
            <p:spPr>
              <a:xfrm>
                <a:off x="4352989" y="1008257"/>
                <a:ext cx="101600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𝟓𝟎𝟎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42_1#5cac6512d.blank?vopoq=1&amp;pid=940304275&amp;color=0,0,0&amp;mp=1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989" y="1008257"/>
                <a:ext cx="1016000" cy="285052"/>
              </a:xfrm>
              <a:prstGeom prst="rect">
                <a:avLst/>
              </a:prstGeom>
              <a:blipFill>
                <a:blip r:embed="rId3"/>
                <a:stretch>
                  <a:fillRect l="-2395" r="-2994" b="-12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43_1#2f44b7cde?vopoq=1&amp;pid=940304275&amp;color=0,0,0&amp;vtp=1&amp;bt=1&amp;bbb=1&amp;hb=1"/>
          <p:cNvSpPr/>
          <p:nvPr/>
        </p:nvSpPr>
        <p:spPr>
          <a:xfrm>
            <a:off x="722376" y="10101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(3)配制溶液时(除容量瓶外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)还需选用的玻璃仪器主要有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和试剂瓶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8_AN.44_1#2f44b7cde.blank?vopoq=1&amp;pid=940304275&amp;color=0,0,0&amp;vpa=17&amp;vtp=1&amp;bbb=1"/>
          <p:cNvSpPr/>
          <p:nvPr/>
        </p:nvSpPr>
        <p:spPr>
          <a:xfrm>
            <a:off x="6805676" y="97200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量筒</a:t>
            </a:r>
            <a:endParaRPr lang="en-US" altLang="zh-CN" sz="2000" dirty="0"/>
          </a:p>
        </p:txBody>
      </p:sp>
      <p:sp>
        <p:nvSpPr>
          <p:cNvPr id="4" name="QB_8_AN.45_1#2f44b7cde.blank?vopoq=1&amp;pid=940304275&amp;color=0,0,0&amp;vpa=18&amp;vtp=1&amp;bbb=1"/>
          <p:cNvSpPr/>
          <p:nvPr/>
        </p:nvSpPr>
        <p:spPr>
          <a:xfrm>
            <a:off x="7821676" y="97200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烧杯</a:t>
            </a:r>
            <a:endParaRPr lang="en-US" altLang="zh-CN" sz="2000" dirty="0"/>
          </a:p>
        </p:txBody>
      </p:sp>
      <p:sp>
        <p:nvSpPr>
          <p:cNvPr id="5" name="QB_8_AN.46_1#2f44b7cde.blank?vopoq=1&amp;pid=940304275&amp;color=0,0,0&amp;vpa=19&amp;vtp=1&amp;bbb=1"/>
          <p:cNvSpPr/>
          <p:nvPr/>
        </p:nvSpPr>
        <p:spPr>
          <a:xfrm>
            <a:off x="8837676" y="972000"/>
            <a:ext cx="946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玻璃棒</a:t>
            </a:r>
            <a:endParaRPr lang="en-US" altLang="zh-CN" sz="2000" dirty="0"/>
          </a:p>
        </p:txBody>
      </p:sp>
      <p:sp>
        <p:nvSpPr>
          <p:cNvPr id="6" name="QB_8_AN.47_1#2f44b7cde.blank?vopoq=1&amp;pid=940304275&amp;color=0,0,0&amp;vpa=20&amp;vtp=1&amp;bbb=1"/>
          <p:cNvSpPr/>
          <p:nvPr/>
        </p:nvSpPr>
        <p:spPr>
          <a:xfrm>
            <a:off x="10107676" y="972000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胶头滴管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S.48_1#940304275?vopoq=1&amp;pid=8e17b272f&amp;color=0,0,0&amp;vtp=1&amp;bbb=1&amp;hb=1"/>
              <p:cNvSpPr/>
              <p:nvPr/>
            </p:nvSpPr>
            <p:spPr>
              <a:xfrm>
                <a:off x="722376" y="1872302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稀盐酸，需要用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的容量瓶。设量取浓盐酸的体积为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，根据稀释前后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的物质的量相等建立关系式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≈4.2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，则应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量筒量取浓盐酸。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7" name="QO_7_AS.48_1#940304275?vopoq=1&amp;pid=8e17b27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2302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r="-1134" b="-107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4363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49_1#24f950fba?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7.侯氏制碱法以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为原料，制取纯碱并获得副产物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为阿伏加德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罗常数的值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49_1#24f950fba?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79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0_1#24f950fba.bracket?vopoq=1&amp;pid=8dbdfe23b&amp;color=0,0,0&amp;vpa=21&amp;vtp=1"/>
          <p:cNvSpPr/>
          <p:nvPr/>
        </p:nvSpPr>
        <p:spPr>
          <a:xfrm>
            <a:off x="4478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9_2#24f950fba.choices?vopoq=1&amp;pid=8dbdfe23b&amp;color=0,0,0&amp;vtp=1&amp;bbb=1"/>
              <p:cNvSpPr/>
              <p:nvPr/>
            </p:nvSpPr>
            <p:spPr>
              <a:xfrm>
                <a:off x="722376" y="1820613"/>
                <a:ext cx="10753344" cy="1790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11.2 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所含的分子数目为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.等质量的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中含有的电子数均为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的混合物中含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溶液中取出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49_2#24f950fba.choices?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1790319"/>
              </a:xfrm>
              <a:prstGeom prst="rect">
                <a:avLst/>
              </a:prstGeom>
              <a:blipFill>
                <a:blip r:embed="rId4"/>
                <a:stretch>
                  <a:fillRect l="-1474" b="-88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51_1#24f950fba?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22526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气体所处状况未知，气体摩尔体积未知，无法计算二氧化碳分子数，A错误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10电子粒子，但没有说明二者的质量，所含有的电子数无法确定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，且等质量的二者所含电子数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的混合物中含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，故该混合物中含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溶液中取出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数目为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0.01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51_1#24f950fba?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2663"/>
              </a:xfrm>
              <a:prstGeom prst="rect">
                <a:avLst/>
              </a:prstGeom>
              <a:blipFill>
                <a:blip r:embed="rId3"/>
                <a:stretch>
                  <a:fillRect l="-1587" r="-1361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2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c8073fe20?sp=1&amp;pid=d72dd55c7&amp;color=0,0,0&amp;mp=1&amp;vtp=1&amp;bt=1&amp;bbb=1&amp;hb=1"/>
              <p:cNvSpPr/>
              <p:nvPr/>
            </p:nvSpPr>
            <p:spPr>
              <a:xfrm>
                <a:off x="722376" y="972000"/>
                <a:ext cx="10753344" cy="4310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2.表达式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在一定物质的量浓度的溶液中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，溶质B的物质的量为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、溶液的体积为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，则溶质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B的物质的量浓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的表达式为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注意已知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：体积为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(单位为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)的溶液的密度为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(单位为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)，溶液中溶质B的质量分数为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摩尔质量为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，则该溶质的物质的量浓度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B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𝑀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𝜌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⋅1 000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𝑉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⋅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𝑤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𝑀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配制溶液时，由于分子间存在空隙，溶液的体积并不等于溶质体积和溶剂体积的简单相加。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从一定物质的量浓度的溶液中取出任意体积的溶液，其物质的量浓度不变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，但溶质的物质的量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随体积的变化而改变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c8073fe20?sp=1&amp;pid=d72dd55c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10634"/>
              </a:xfrm>
              <a:prstGeom prst="rect">
                <a:avLst/>
              </a:prstGeom>
              <a:blipFill>
                <a:blip r:embed="rId3"/>
                <a:stretch>
                  <a:fillRect l="-1474" r="-1927" b="-3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52_1#3466ce3e6?sp=1&amp;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[浙江部分学校2025高一期中联考]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向一定体积的碳酸钠和硫酸钠混合溶液中先后滴加等体积、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溶液和稀盐酸，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点沉淀只含有一种物质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。反应过程中产生沉淀或气体的质量与加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入溶液体积的关系如图所示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52_1#3466ce3e6?sp=1&amp;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>
                <a:blip r:embed="rId3"/>
                <a:stretch>
                  <a:fillRect l="-1474" r="-1587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BD.52_2#3466ce3e6?vopoq=1&amp;pid=8dbdfe23b&amp;color=0,0,0&amp;vtp=1&amp;bbb=1"/>
          <p:cNvSpPr/>
          <p:nvPr/>
        </p:nvSpPr>
        <p:spPr>
          <a:xfrm>
            <a:off x="722376" y="2333948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53_1#3466ce3e6.bracket?vopoq=1&amp;pid=8dbdfe23b&amp;color=0,0,0&amp;vpa=22&amp;vtp=1"/>
          <p:cNvSpPr/>
          <p:nvPr/>
        </p:nvSpPr>
        <p:spPr>
          <a:xfrm>
            <a:off x="2954401" y="2314898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5" name="QC_7_BD.52_3#3466ce3e6?htil=2&amp;vopoq=1&amp;pid=8dbdfe23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3115" y="2852489"/>
            <a:ext cx="2971800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BD.52_4#3466ce3e6.choices?htil=2&amp;vopoq=1&amp;pid=8dbdfe23b&amp;color=0,0,0&amp;vtp=1&amp;bbb=1"/>
              <p:cNvSpPr/>
              <p:nvPr/>
            </p:nvSpPr>
            <p:spPr>
              <a:xfrm>
                <a:off x="722376" y="2725489"/>
                <a:ext cx="7653528" cy="1835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A.稀盐酸的浓度为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.原溶液中：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)=1:1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点溶液中发生反应的离子方程式为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C_7_BD.52_4#3466ce3e6.choices?htil=2&amp;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25489"/>
                <a:ext cx="7653528" cy="1835341"/>
              </a:xfrm>
              <a:prstGeom prst="rect">
                <a:avLst/>
              </a:prstGeom>
              <a:blipFill>
                <a:blip r:embed="rId5"/>
                <a:stretch>
                  <a:fillRect l="-2072" b="-79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EX.54_1#3466ce3e6?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47163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【思路导引】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由题图可知，先向溶液中滴加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，再向体系中滴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加等体积等浓度的盐酸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溶解转化为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气体，所以图中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点发生的反应为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点沉淀质量不变，说明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点发生的反应为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段消耗盐酸体积为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)=0.88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×0.04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0.88 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=0.02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，氯化钡溶液和稀盐酸的浓度相等，则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沉淀总质量为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6.27 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6.27 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−197 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×0.02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233 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原子守恒可知，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)=0.03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EX.54_1#3466ce3e6?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716336"/>
              </a:xfrm>
              <a:prstGeom prst="rect">
                <a:avLst/>
              </a:prstGeom>
              <a:blipFill>
                <a:blip r:embed="rId3"/>
                <a:stretch>
                  <a:fillRect l="-1474" r="-850" b="-32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55_1#3466ce3e6?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1835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由分析知，稀盐酸的浓度为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；原溶液中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)=0.02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: 0.01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=2: 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点溶液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中发生的反应为碳酸钡沉淀和稀盐酸反应生成氯化钡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、水和二氧化碳气体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，离子方程式为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55_1#3466ce3e6?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35341"/>
              </a:xfrm>
              <a:prstGeom prst="rect">
                <a:avLst/>
              </a:prstGeom>
              <a:blipFill>
                <a:blip r:embed="rId3"/>
                <a:stretch>
                  <a:fillRect l="-1587" r="-850" b="-7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1785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6_1#37af2cd06?sp=1&amp;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[浙江杭州二中2024高一期中]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某实验需要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48.00 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，配制步骤包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含以下步骤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7_BD.56_1#37af2cd06?sp=1&amp;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56_2#37af2cd06?sp=1&amp;vopoq=1&amp;pid=8dbdfe23b&amp;color=0,0,0&amp;vtp=1&amp;bbb=1"/>
          <p:cNvSpPr/>
          <p:nvPr/>
        </p:nvSpPr>
        <p:spPr>
          <a:xfrm>
            <a:off x="722376" y="1876748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①将容量瓶塞紧，充分摇匀。</a:t>
            </a:r>
            <a:endParaRPr lang="en-US" altLang="zh-CN" sz="2000" dirty="0"/>
          </a:p>
        </p:txBody>
      </p:sp>
      <p:sp>
        <p:nvSpPr>
          <p:cNvPr id="4" name="QO_7_BD.56_3#37af2cd06?sp=1&amp;vopoq=1&amp;pid=8dbdfe23b&amp;color=0,0,0&amp;vtp=1&amp;bbb=1"/>
          <p:cNvSpPr/>
          <p:nvPr/>
        </p:nvSpPr>
        <p:spPr>
          <a:xfrm>
            <a:off x="722376" y="2324423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②待烧杯中的溶液冷却到室温后，转入____。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56_4#37af2cd06?sp=1&amp;vopoq=1&amp;pid=8dbdfe23b&amp;color=0,0,0&amp;vtp=1&amp;bbb=1"/>
              <p:cNvSpPr/>
              <p:nvPr/>
            </p:nvSpPr>
            <p:spPr>
              <a:xfrm>
                <a:off x="722376" y="2772098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③把称量好的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固体放入烧杯中，加适量蒸馏水溶解。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O_7_BD.56_4#37af2cd06?sp=1&amp;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72098"/>
                <a:ext cx="10753344" cy="399034"/>
              </a:xfrm>
              <a:prstGeom prst="rect">
                <a:avLst/>
              </a:prstGeom>
              <a:blipFill>
                <a:blip r:embed="rId4"/>
                <a:stretch>
                  <a:fillRect l="-1474" b="-38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56_5#37af2cd06?sp=1&amp;vopoq=1&amp;pid=8dbdfe23b&amp;color=0,0,0&amp;vtp=1&amp;bbb=1"/>
              <p:cNvSpPr/>
              <p:nvPr/>
            </p:nvSpPr>
            <p:spPr>
              <a:xfrm>
                <a:off x="722376" y="3219773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④用少量蒸馏水洗涤玻璃棒和烧杯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2∼3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次，每次洗涤的溶液都转入容量瓶，并轻轻摇动。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O_7_BD.56_5#37af2cd06?sp=1&amp;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9773"/>
                <a:ext cx="10753344" cy="399034"/>
              </a:xfrm>
              <a:prstGeom prst="rect">
                <a:avLst/>
              </a:prstGeom>
              <a:blipFill>
                <a:blip r:embed="rId5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BD.56_6#37af2cd06?sp=1&amp;vopoq=1&amp;pid=8dbdfe23b&amp;color=0,0,0&amp;vtp=1&amp;bbb=1"/>
              <p:cNvSpPr/>
              <p:nvPr/>
            </p:nvSpPr>
            <p:spPr>
              <a:xfrm>
                <a:off x="722376" y="3667448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⑤继续加蒸馏水至液面距刻度线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1∼2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处，改用____滴加蒸馏水至溶液凹液面与刻度线相切。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7" name="QO_7_BD.56_6#37af2cd06?sp=1&amp;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7448"/>
                <a:ext cx="10753344" cy="399034"/>
              </a:xfrm>
              <a:prstGeom prst="rect">
                <a:avLst/>
              </a:prstGeom>
              <a:blipFill>
                <a:blip r:embed="rId6"/>
                <a:stretch>
                  <a:fillRect l="-1474" b="-38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BD.56_7#37af2cd06?sp=1&amp;vopoq=1&amp;pid=8dbdfe23b&amp;color=0,0,0&amp;vtp=1&amp;bbb=1"/>
              <p:cNvSpPr/>
              <p:nvPr/>
            </p:nvSpPr>
            <p:spPr>
              <a:xfrm>
                <a:off x="722376" y="4068514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⑥称量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晶体质量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请回答下列问题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8" name="QO_7_BD.56_7#37af2cd06?sp=1&amp;vopoq=1&amp;pid=8dbdfe2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68514"/>
                <a:ext cx="10753344" cy="856234"/>
              </a:xfrm>
              <a:prstGeom prst="rect">
                <a:avLst/>
              </a:prstGeom>
              <a:blipFill>
                <a:blip r:embed="rId7"/>
                <a:stretch>
                  <a:fillRect l="-1474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57_1#fc0851347?vopoq=1&amp;pid=37af2cd06&amp;color=0,0,0&amp;mp=1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实验步骤中使用的仪器分别为②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，⑤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58_1#fc0851347.blank?vopoq=1&amp;pid=37af2cd06&amp;color=0,0,0&amp;mp=1&amp;vpa=23&amp;vtp=1&amp;bbb=1"/>
              <p:cNvSpPr/>
              <p:nvPr/>
            </p:nvSpPr>
            <p:spPr>
              <a:xfrm>
                <a:off x="4554601" y="1039309"/>
                <a:ext cx="1679575" cy="303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𝟓𝟎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𝐦𝐋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QB_8_AN.58_1#fc0851347.blank?vopoq=1&amp;pid=37af2cd06&amp;color=0,0,0&amp;mp=1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601" y="1039309"/>
                <a:ext cx="1679575" cy="303784"/>
              </a:xfrm>
              <a:prstGeom prst="rect">
                <a:avLst/>
              </a:prstGeom>
              <a:blipFill>
                <a:blip r:embed="rId3"/>
                <a:stretch>
                  <a:fillRect t="-28000" r="-3986" b="-5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8_AN.59_1#fc0851347.blank?vopoq=1&amp;pid=37af2cd06&amp;color=0,0,0&amp;mp=1&amp;vpa=24&amp;vtp=1&amp;bbb=1"/>
          <p:cNvSpPr/>
          <p:nvPr/>
        </p:nvSpPr>
        <p:spPr>
          <a:xfrm>
            <a:off x="6764401" y="952950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胶头滴管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S.60_1#fc0851347?vopoq=1&amp;pid=37af2cd06&amp;color=0,0,0&amp;vtp=1&amp;bbb=1&amp;hb=1"/>
              <p:cNvSpPr/>
              <p:nvPr/>
            </p:nvSpPr>
            <p:spPr>
              <a:xfrm>
                <a:off x="722376" y="1503494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由于容量瓶有一定的规格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，故选择容量瓶时应选用与题给体积最接近且略大于该体积的容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，则配制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48.00 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0.100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溶液，需要使用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容量瓶；定容时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，液面至刻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度线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1∼2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时，改用胶头滴管滴加蒸馏水至溶液凹液面与刻度线相切。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8_AS.60_1#fc0851347?vopoq=1&amp;pid=37af2cd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03494"/>
                <a:ext cx="10753344" cy="1326134"/>
              </a:xfrm>
              <a:prstGeom prst="rect">
                <a:avLst/>
              </a:prstGeom>
              <a:blipFill>
                <a:blip r:embed="rId4"/>
                <a:stretch>
                  <a:fillRect l="-1587" t="-461" r="-737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61_1#04525e504?vopoq=1&amp;pid=37af2cd06&amp;color=0,0,0&amp;vtp=1&amp;bt=1&amp;bbb=1"/>
              <p:cNvSpPr/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(2)用托盘天平称量的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晶体的质量为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8_BD.61_1#04525e504?vopoq=1&amp;pid=37af2cd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8_AN.62_1#04525e504.blank?vopoq=1&amp;pid=37af2cd06&amp;color=0,0,0&amp;vpa=25&amp;vtp=1&amp;bbb=1"/>
          <p:cNvSpPr/>
          <p:nvPr/>
        </p:nvSpPr>
        <p:spPr>
          <a:xfrm>
            <a:off x="6380480" y="952950"/>
            <a:ext cx="5715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1.4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S.63_1#04525e504?vopoq=1&amp;pid=37af2cd06&amp;color=0,0,0&amp;vtp=1&amp;bbb=1&amp;hb=1"/>
              <p:cNvSpPr/>
              <p:nvPr/>
            </p:nvSpPr>
            <p:spPr>
              <a:xfrm>
                <a:off x="722376" y="1405577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由于配制时用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的容量瓶，则计算时溶液体积也应按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进行计算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，故需称量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晶体的质量为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×286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=1.43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，但托盘天平精确度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，即用托盘天平称量的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8_AS.63_1#04525e504?vopoq=1&amp;pid=37af2cd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326134"/>
              </a:xfrm>
              <a:prstGeom prst="rect">
                <a:avLst/>
              </a:prstGeom>
              <a:blipFill>
                <a:blip r:embed="rId4"/>
                <a:stretch>
                  <a:fillRect l="-1587" t="-461" r="-567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64_1#853f66293?vopoq=1&amp;pid=37af2cd06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)正确的实验操作顺序为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填序号)。</a:t>
            </a:r>
            <a:endParaRPr lang="en-US" altLang="zh-CN" sz="2000" dirty="0"/>
          </a:p>
        </p:txBody>
      </p:sp>
      <p:sp>
        <p:nvSpPr>
          <p:cNvPr id="3" name="QB_8_AN.65_1#853f66293.blank?vopoq=1&amp;pid=37af2cd06&amp;color=0,0,0&amp;vpa=26&amp;vtp=1&amp;bbb=1"/>
          <p:cNvSpPr/>
          <p:nvPr/>
        </p:nvSpPr>
        <p:spPr>
          <a:xfrm>
            <a:off x="3589401" y="952950"/>
            <a:ext cx="170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⑥③②④⑤①</a:t>
            </a:r>
            <a:endParaRPr lang="en-US" altLang="zh-CN" sz="2000" dirty="0"/>
          </a:p>
        </p:txBody>
      </p:sp>
      <p:sp>
        <p:nvSpPr>
          <p:cNvPr id="4" name="QB_8_AS.66_1#853f66293?vopoq=1&amp;pid=37af2cd06&amp;color=0,0,0&amp;vtp=1&amp;bbb=1&amp;hb=1"/>
          <p:cNvSpPr/>
          <p:nvPr/>
        </p:nvSpPr>
        <p:spPr>
          <a:xfrm>
            <a:off x="722376" y="15034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配制一定物质的量浓度的溶液，所需的步骤有(检漏)计算、称量、溶解(冷却)、移液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、洗涤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摇匀)、定容、摇匀、装瓶贴签，因此顺序为⑥③②④⑤①。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67_1#f055c6c97?sp=1&amp;vopoq=1&amp;pid=37af2cd06&amp;color=0,0,0&amp;vtp=1&amp;bt=1&amp;bb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)下列操作会导致所配溶液浓度偏低的是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.定容时俯视刻度线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.将烧杯中的溶液转移到容量瓶时不慎洒到容量瓶外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.摇匀后发现液面低于容量瓶刻度线，再滴加蒸馏水至刻度线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.转移洗涤液时洒到容量瓶外，继续用未清洗的该容量瓶重新配制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.使用前容量瓶底部有少量蒸馏水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8_BD.67_1#f055c6c97?sp=1&amp;vopoq=1&amp;pid=37af2cd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>
                <a:blip r:embed="rId3"/>
                <a:stretch>
                  <a:fillRect l="-1474" b="-5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68_1#f055c6c97.blank?vopoq=1&amp;pid=37af2cd06&amp;color=0,0,0&amp;vpa=27&amp;vtp=1&amp;bbb=1"/>
              <p:cNvSpPr/>
              <p:nvPr/>
            </p:nvSpPr>
            <p:spPr>
              <a:xfrm>
                <a:off x="5419789" y="1027307"/>
                <a:ext cx="40640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𝐛𝐜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68_1#f055c6c97.blank?vopoq=1&amp;pid=37af2cd06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789" y="1027307"/>
                <a:ext cx="406400" cy="285052"/>
              </a:xfrm>
              <a:prstGeom prst="rect">
                <a:avLst/>
              </a:prstGeom>
              <a:blipFill>
                <a:blip r:embed="rId4"/>
                <a:stretch>
                  <a:fillRect l="-5970" r="-7463" b="-15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S.69_1#f055c6c97?vopoq=1&amp;pid=37af2cd06&amp;color=0,0,0&amp;vtp=1&amp;bbb=1&amp;hb=1"/>
              <p:cNvSpPr/>
              <p:nvPr/>
            </p:nvSpPr>
            <p:spPr>
              <a:xfrm>
                <a:off x="722376" y="3672527"/>
                <a:ext cx="10753344" cy="2460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定容时俯视刻度线，会导致实际溶液的体积偏小，所配溶液的浓度会偏高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；移液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时不慎洒到容量瓶外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，则溶液中碳酸钠的物质的量会减少，则所配溶液的浓度会偏低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摇匀后发现液面低于刻度线而加水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，溶液体积偏大，浓度偏低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正确；未清洗该容量瓶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，则瓶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内会有残留的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，再用该容量瓶重新配制会导致溶质质量偏大，浓度偏高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；使用前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容量瓶底部有少量蒸馏水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，由于后续还有加蒸馏水定容的操作，故不影响溶液的浓度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8_AS.69_1#f055c6c97?vopoq=1&amp;pid=37af2cd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2527"/>
                <a:ext cx="10753344" cy="2460879"/>
              </a:xfrm>
              <a:prstGeom prst="rect">
                <a:avLst/>
              </a:prstGeom>
              <a:blipFill>
                <a:blip r:embed="rId5"/>
                <a:stretch>
                  <a:fillRect l="-1587" r="-794" b="-6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70_1#37af2cd06?vopoq=1&amp;pid=8dbdfe23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【易错警示】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在第(2)问中，称量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的质量，虽计算出需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1.43 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，但托盘天平的精确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，故答案为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7_EX.70_1#37af2cd06?vopoq=1&amp;pid=8dbdfe23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r="-397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9e3c99433?sp=1&amp;pid=8f78afa71&amp;color=0,0,0&amp;vtp=1&amp;bt=1&amp;bbb=1"/>
          <p:cNvSpPr/>
          <p:nvPr/>
        </p:nvSpPr>
        <p:spPr>
          <a:xfrm>
            <a:off x="722376" y="972000"/>
            <a:ext cx="10753344" cy="360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1.认识容量瓶</a:t>
            </a:r>
            <a:endParaRPr lang="en-US" altLang="zh-CN" sz="2000" dirty="0"/>
          </a:p>
        </p:txBody>
      </p:sp>
      <p:pic>
        <p:nvPicPr>
          <p:cNvPr id="3" name="P_7_BD#9e3c99433?pid=8f78afa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040" y="1470729"/>
            <a:ext cx="4690872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7#9e3c99433?pid=8f78afa71&amp;color=0,0,0&amp;vtp=1&amp;bbb=1&amp;hb=1"/>
              <p:cNvSpPr/>
              <p:nvPr/>
            </p:nvSpPr>
            <p:spPr>
              <a:xfrm>
                <a:off x="722376" y="3388429"/>
                <a:ext cx="10753344" cy="2875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容量瓶的选用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容量瓶的规格是固定的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，只能配制容量瓶上标注容积的溶液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，所以配制溶液时要根据溶液的体积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选择合适的容量瓶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，配制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某浓度的溶液，需用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的容量瓶，即配制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该浓度的溶液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溶液。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在使用容量瓶时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，必须指明规格，如“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容量瓶”。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P_7#9e3c99433?pid=8f78afa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88429"/>
                <a:ext cx="10753344" cy="2875534"/>
              </a:xfrm>
              <a:prstGeom prst="rect">
                <a:avLst/>
              </a:prstGeom>
              <a:blipFill>
                <a:blip r:embed="rId4"/>
                <a:stretch>
                  <a:fillRect l="-1474" t="-212" r="-794" b="-5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9e3c99433?sp=1&amp;pid=8f78afa71&amp;color=0,0,0&amp;vtp=1&amp;bt=1&amp;bb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(1)主要仪器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烧杯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容量瓶、量筒、胶头滴管、玻璃棒、药匙、称量纸、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天平等。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9e3c99433?sp=1&amp;pid=8f78afa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>
                <a:blip r:embed="rId3"/>
                <a:stretch>
                  <a:fillRect l="-1474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9e3c99433?sp=1&amp;pid=8f78afa71&amp;color=0,0,0&amp;mp=1&amp;vtp=1&amp;bt=1&amp;bbb=1"/>
          <p:cNvSpPr/>
          <p:nvPr/>
        </p:nvSpPr>
        <p:spPr>
          <a:xfrm>
            <a:off x="722376" y="972000"/>
            <a:ext cx="10753344" cy="3514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(2)实验步骤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P_7_BD#9e3c99433?colgroup=3,16,19&amp;pid=8f78afa71&amp;color=0,0,0&amp;mp=1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8844703"/>
                  </p:ext>
                </p:extLst>
              </p:nvPr>
            </p:nvGraphicFramePr>
            <p:xfrm>
              <a:off x="722376" y="1455870"/>
              <a:ext cx="10735056" cy="4834636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17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57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165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注意事项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7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根据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B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⋅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𝑉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可知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𝑛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)=0.10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mol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𝑚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)=5.85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用天平称量出所需质量的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固体不能直接放在托盘上称量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要在两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侧托盘上各垫一张称量纸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左物右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将称好的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固体放入烧杯中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加入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40 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mL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蒸馏水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用玻璃棒搅拌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使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固体全部溶解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若固体溶解过程吸/放热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要恢复至室温后再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921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将烧杯中的溶液沿玻璃棒注入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容量瓶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引流时玻璃棒下端靠在容量瓶内刻度线以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不让溶液沾在刻度线以上的瓶壁或溅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出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如果转移液体时有溶液洒落在外面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需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要重新配制溶液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P_7_BD#9e3c99433?colgroup=3,16,19&amp;pid=8f78afa71&amp;color=0,0,0&amp;mp=1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8844703"/>
                  </p:ext>
                </p:extLst>
              </p:nvPr>
            </p:nvGraphicFramePr>
            <p:xfrm>
              <a:off x="722376" y="1455870"/>
              <a:ext cx="10735056" cy="4834636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17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57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165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注意事项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7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020" t="-98571" r="-126" b="-9657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585" t="-70558" r="-114286" b="-2431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8392" t="-70558" r="-236" b="-2431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585" t="-169697" r="-114286" b="-1419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若固体溶解过程吸/放热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要恢复至室温后再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921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移液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585" t="-204598" r="-114286" b="-7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引流时玻璃棒下端靠在容量瓶内刻度线以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不让溶液沾在刻度线以上的瓶壁或溅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出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如果转移液体时有溶液洒落在外面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需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要重新配制溶液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P_7_BD#9e3c99433?colgroup=3,16,19&amp;pid=8f78afa71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335949"/>
                  </p:ext>
                </p:extLst>
              </p:nvPr>
            </p:nvGraphicFramePr>
            <p:xfrm>
              <a:off x="722376" y="1446345"/>
              <a:ext cx="10735056" cy="4834636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17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57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165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注意事项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用少量蒸馏水洗涤烧杯内壁和玻璃棒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2∼3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次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并将洗涤液也都注入容量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瓶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轻轻摇动容量瓶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使溶液混合均匀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洗涤时蒸馏水的用量不要过多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以防定容前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溶液已超过容量瓶的容积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921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继续向容量瓶中加入蒸馏水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直到液面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在刻度线以下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1∼2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改用胶头滴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管滴加蒸馏水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至溶液的凹液面与刻度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线相切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在定容之前必须将溶液摇匀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若不摇匀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瓶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内溶液处于不均匀状态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混合后溶液体积可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能有变化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11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盖好容量瓶的瓶塞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反复上下颠倒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摇匀后会有少量溶液沾在瓶塞或磨口处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此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时液面会低于刻度线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这是正常现象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11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将配制好的溶液倒入试剂瓶中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贴好标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容量瓶不能用作长时间贮存溶液的容器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P_7_BD#9e3c99433?colgroup=3,16,19&amp;pid=8f78afa71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335949"/>
                  </p:ext>
                </p:extLst>
              </p:nvPr>
            </p:nvGraphicFramePr>
            <p:xfrm>
              <a:off x="722376" y="1446345"/>
              <a:ext cx="10735056" cy="4834636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17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57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165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注意事项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02055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585" t="-35354" r="-114286" b="-27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洗涤时蒸馏水的用量不要过多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以防定容前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溶液已超过容量瓶的容积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921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定容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585" t="-102682" r="-114286" b="-1091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在定容之前必须将溶液摇匀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若不摇匀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瓶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内溶液处于不均匀状态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混合后溶液体积可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能有变化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11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盖好容量瓶的瓶塞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反复上下颠倒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摇匀后会有少量溶液沾在瓶塞或磨口处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此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时液面会低于刻度线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这是正常现象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11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将配制好的溶液倒入试剂瓶中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贴好标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容量瓶不能用作长时间贮存溶液的容器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7_BD#9e3c99433?colgroup=3,16,19&amp;pid=8f78afa71&amp;color=0,0,0&amp;vtp=1&amp;bt=1&amp;bbb=1">
            <a:extLst>
              <a:ext uri="{FF2B5EF4-FFF2-40B4-BE49-F238E27FC236}">
                <a16:creationId xmlns:a16="http://schemas.microsoft.com/office/drawing/2014/main" id="{78CC2EB5-520D-0192-8B87-AEED855ADE1F}"/>
              </a:ext>
            </a:extLst>
          </p:cNvPr>
          <p:cNvSpPr txBox="1"/>
          <p:nvPr/>
        </p:nvSpPr>
        <p:spPr>
          <a:xfrm>
            <a:off x="10944471" y="972000"/>
            <a:ext cx="512961" cy="34958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3282</Words>
  <Application>Microsoft Office PowerPoint</Application>
  <PresentationFormat>宽屏</PresentationFormat>
  <Paragraphs>445</Paragraphs>
  <Slides>60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8" baseType="lpstr">
      <vt:lpstr>仿宋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2025-02-27T04:25:43Z</dcterms:created>
  <dcterms:modified xsi:type="dcterms:W3CDTF">2025-02-27T05:19:55Z</dcterms:modified>
  <cp:category/>
  <cp:contentStatus/>
</cp:coreProperties>
</file>