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0"/>
  </p:notesMasterIdLst>
  <p:sldIdLst>
    <p:sldId id="256" r:id="rId2"/>
    <p:sldId id="257" r:id="rId3"/>
    <p:sldId id="258" r:id="rId4"/>
    <p:sldId id="259" r:id="rId5"/>
    <p:sldId id="260" r:id="rId6"/>
    <p:sldId id="261" r:id="rId7"/>
    <p:sldId id="263" r:id="rId8"/>
    <p:sldId id="264" r:id="rId9"/>
    <p:sldId id="265" r:id="rId10"/>
    <p:sldId id="266" r:id="rId11"/>
    <p:sldId id="267"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331" r:id="rId27"/>
    <p:sldId id="283" r:id="rId28"/>
    <p:sldId id="284" r:id="rId29"/>
    <p:sldId id="332" r:id="rId30"/>
    <p:sldId id="285" r:id="rId31"/>
    <p:sldId id="286" r:id="rId32"/>
    <p:sldId id="333" r:id="rId33"/>
    <p:sldId id="287" r:id="rId34"/>
    <p:sldId id="288" r:id="rId35"/>
    <p:sldId id="334" r:id="rId36"/>
    <p:sldId id="289" r:id="rId37"/>
    <p:sldId id="290" r:id="rId38"/>
    <p:sldId id="335" r:id="rId39"/>
    <p:sldId id="291" r:id="rId40"/>
    <p:sldId id="292" r:id="rId41"/>
    <p:sldId id="336" r:id="rId42"/>
    <p:sldId id="293" r:id="rId43"/>
    <p:sldId id="294" r:id="rId44"/>
    <p:sldId id="295" r:id="rId45"/>
    <p:sldId id="337" r:id="rId46"/>
    <p:sldId id="296" r:id="rId47"/>
    <p:sldId id="297" r:id="rId48"/>
    <p:sldId id="338" r:id="rId49"/>
    <p:sldId id="298" r:id="rId50"/>
    <p:sldId id="299" r:id="rId51"/>
    <p:sldId id="300" r:id="rId52"/>
    <p:sldId id="339" r:id="rId53"/>
    <p:sldId id="301" r:id="rId54"/>
    <p:sldId id="302" r:id="rId55"/>
    <p:sldId id="303" r:id="rId56"/>
    <p:sldId id="304" r:id="rId57"/>
    <p:sldId id="305" r:id="rId58"/>
    <p:sldId id="306" r:id="rId5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497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15269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9793224" cy="521208"/>
          </a:xfrm>
          <a:prstGeom prst="rect">
            <a:avLst/>
          </a:prstGeom>
          <a:noFill/>
          <a:ln/>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9c521520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微软雅黑" pitchFamily="34" charset="0"/>
                <a:ea typeface="微软雅黑" pitchFamily="34" charset="-122"/>
                <a:cs typeface="微软雅黑" pitchFamily="34" charset="-120"/>
              </a:rPr>
              <a:t>基础必刷</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8967f2e8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微软雅黑" pitchFamily="34" charset="0"/>
                <a:ea typeface="微软雅黑" pitchFamily="34" charset="-122"/>
                <a:cs typeface="微软雅黑" pitchFamily="34" charset="-120"/>
              </a:rPr>
              <a:t>素养能力</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b3e39450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知识点1 物质的量及其单位——摩尔</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a6a64024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知识点2 摩尔质量</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2#df=a84e128c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知识点3 气体摩尔体积</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2#df=de994947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题型1 物质的量</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2#df=491a28f2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题型2 摩尔质量</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2#df=df2893f5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题型3 气体摩尔体积</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emistry#pid=67b6a13d3b01d9be917fdd09#tid=67bee76dc80b4c0009b5833a#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2#df=e26831e9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题型4 阿伏加德罗定律及其推论</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2#df=3d091c92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难点1 气体摩尔质量或相对分子质量的计算</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2#df=1404bfc4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难点2 阿伏加德罗定律及其推论</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668512" y="4709160"/>
            <a:ext cx="1764792" cy="557784"/>
          </a:xfrm>
          <a:prstGeom prst="rect">
            <a:avLst/>
          </a:prstGeom>
          <a:noFill/>
          <a:ln/>
        </p:spPr>
        <p:txBody>
          <a:bodyPr wrap="square" lIns="0" tIns="0" rIns="0" bIns="0" rtlCol="0" anchor="ctr"/>
          <a:lstStyle/>
          <a:p>
            <a:pPr algn="ctr"/>
            <a:r>
              <a:rPr lang="en-US" sz="2400" b="1" i="0" dirty="0">
                <a:solidFill>
                  <a:srgbClr val="639319"/>
                </a:solidFill>
                <a:latin typeface="微软雅黑" pitchFamily="34" charset="0"/>
                <a:ea typeface="微软雅黑" pitchFamily="34" charset="-122"/>
                <a:cs typeface="微软雅黑" pitchFamily="34" charset="-120"/>
              </a:rPr>
              <a:t>化 学</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99616" y="5550408"/>
            <a:ext cx="1618488" cy="256032"/>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19.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20.xml"/><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0.xml"/><Relationship Id="rId1" Type="http://schemas.openxmlformats.org/officeDocument/2006/relationships/slideLayout" Target="../slideLayouts/slideLayout12.xml"/><Relationship Id="rId4" Type="http://schemas.openxmlformats.org/officeDocument/2006/relationships/image" Target="../media/image38.png"/></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2.xml"/><Relationship Id="rId1" Type="http://schemas.openxmlformats.org/officeDocument/2006/relationships/slideLayout" Target="../slideLayouts/slideLayout12.xml"/><Relationship Id="rId4" Type="http://schemas.openxmlformats.org/officeDocument/2006/relationships/image" Target="../media/image41.png"/></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4.xml"/><Relationship Id="rId1" Type="http://schemas.openxmlformats.org/officeDocument/2006/relationships/slideLayout" Target="../slideLayouts/slideLayout12.xml"/><Relationship Id="rId4" Type="http://schemas.openxmlformats.org/officeDocument/2006/relationships/image" Target="../media/image44.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notesSlide" Target="../notesSlides/notesSlide36.xml"/><Relationship Id="rId1" Type="http://schemas.openxmlformats.org/officeDocument/2006/relationships/slideLayout" Target="../slideLayouts/slideLayout13.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4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9.xml"/><Relationship Id="rId1" Type="http://schemas.openxmlformats.org/officeDocument/2006/relationships/slideLayout" Target="../slideLayouts/slideLayout13.xml"/><Relationship Id="rId5" Type="http://schemas.openxmlformats.org/officeDocument/2006/relationships/image" Target="../media/image56.png"/><Relationship Id="rId4" Type="http://schemas.openxmlformats.org/officeDocument/2006/relationships/image" Target="../media/image55.png"/></Relationships>
</file>

<file path=ppt/slides/_rels/slide4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1.xml"/><Relationship Id="rId1" Type="http://schemas.openxmlformats.org/officeDocument/2006/relationships/slideLayout" Target="../slideLayouts/slideLayout13.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2.xml"/><Relationship Id="rId1" Type="http://schemas.openxmlformats.org/officeDocument/2006/relationships/slideLayout" Target="../slideLayouts/slideLayout13.xml"/><Relationship Id="rId5" Type="http://schemas.openxmlformats.org/officeDocument/2006/relationships/image" Target="../media/image64.png"/><Relationship Id="rId4" Type="http://schemas.openxmlformats.org/officeDocument/2006/relationships/image" Target="../media/image63.png"/></Relationships>
</file>

<file path=ppt/slides/_rels/slide5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3.xml"/><Relationship Id="rId1" Type="http://schemas.openxmlformats.org/officeDocument/2006/relationships/slideLayout" Target="../slideLayouts/slideLayout13.xml"/><Relationship Id="rId5" Type="http://schemas.openxmlformats.org/officeDocument/2006/relationships/image" Target="../media/image67.png"/><Relationship Id="rId4" Type="http://schemas.openxmlformats.org/officeDocument/2006/relationships/image" Target="../media/image66.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4.xml"/><Relationship Id="rId1" Type="http://schemas.openxmlformats.org/officeDocument/2006/relationships/slideLayout" Target="../slideLayouts/slideLayout13.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5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5.xml"/><Relationship Id="rId1" Type="http://schemas.openxmlformats.org/officeDocument/2006/relationships/slideLayout" Target="../slideLayouts/slideLayout13.xml"/><Relationship Id="rId5" Type="http://schemas.openxmlformats.org/officeDocument/2006/relationships/image" Target="../media/image74.png"/><Relationship Id="rId4" Type="http://schemas.openxmlformats.org/officeDocument/2006/relationships/image" Target="../media/image73.png"/></Relationships>
</file>

<file path=ppt/slides/_rels/slide5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6.xml"/><Relationship Id="rId1" Type="http://schemas.openxmlformats.org/officeDocument/2006/relationships/slideLayout" Target="../slideLayouts/slideLayout13.xml"/><Relationship Id="rId5" Type="http://schemas.openxmlformats.org/officeDocument/2006/relationships/image" Target="../media/image77.png"/><Relationship Id="rId4" Type="http://schemas.openxmlformats.org/officeDocument/2006/relationships/image" Target="../media/image76.png"/></Relationships>
</file>

<file path=ppt/slides/_rels/slide56.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7.xml"/><Relationship Id="rId1" Type="http://schemas.openxmlformats.org/officeDocument/2006/relationships/slideLayout" Target="../slideLayouts/slideLayout13.xml"/><Relationship Id="rId4" Type="http://schemas.openxmlformats.org/officeDocument/2006/relationships/image" Target="../media/image79.png"/></Relationships>
</file>

<file path=ppt/slides/_rels/slide5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48.xml"/><Relationship Id="rId1" Type="http://schemas.openxmlformats.org/officeDocument/2006/relationships/slideLayout" Target="../slideLayouts/slideLayout13.xml"/><Relationship Id="rId4" Type="http://schemas.openxmlformats.org/officeDocument/2006/relationships/image" Target="../media/image81.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6.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6.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C_5#906752f00.fixed?pid=858ae7e74&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01</a:t>
            </a:r>
            <a:endParaRPr lang="en-US" altLang="zh-CN" sz="6000" dirty="0"/>
          </a:p>
        </p:txBody>
      </p:sp>
      <p:sp>
        <p:nvSpPr>
          <p:cNvPr id="3" name="C_5#906752f00.fixed?pid=858ae7e74&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课时1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物质的量</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气体摩尔体积</a:t>
            </a:r>
            <a:endParaRPr lang="en-US" altLang="zh-CN" sz="4400" dirty="0"/>
          </a:p>
        </p:txBody>
      </p:sp>
      <p:pic>
        <p:nvPicPr>
          <p:cNvPr id="4" name="C_5#906752f00.fixed?pid=858ae7e74&amp;color=0,0,0&amp;tib=255,255,255&amp;vtp=1" descr="preencoded.png"/>
          <p:cNvPicPr>
            <a:picLocks noChangeAspect="1"/>
          </p:cNvPicPr>
          <p:nvPr/>
        </p:nvPicPr>
        <p:blipFill>
          <a:blip r:embed="rId3"/>
          <a:stretch>
            <a:fillRect/>
          </a:stretch>
        </p:blipFill>
        <p:spPr>
          <a:xfrm>
            <a:off x="9866376" y="4480560"/>
            <a:ext cx="402336" cy="438912"/>
          </a:xfrm>
          <a:prstGeom prst="rect">
            <a:avLst/>
          </a:prstGeom>
        </p:spPr>
      </p:pic>
      <p:sp>
        <p:nvSpPr>
          <p:cNvPr id="5" name="C_5_BD#906752f00.fixed?pid=858ae7e74&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思维拓展</a:t>
            </a:r>
            <a:endParaRPr lang="en-US" altLang="zh-CN" sz="2800"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b3f16fb29?sp=1&amp;pid=3d091c924&amp;color=0,0,0&amp;vtp=1&amp;bt=1&amp;bbb=1"/>
              <p:cNvSpPr/>
              <p:nvPr/>
            </p:nvSpPr>
            <p:spPr>
              <a:xfrm>
                <a:off x="722376" y="972000"/>
                <a:ext cx="10753344" cy="2771775"/>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1.利用摩尔质量的定义</a:t>
                </a:r>
                <a:endParaRPr lang="en-US" altLang="zh-CN" sz="2000" dirty="0"/>
              </a:p>
              <a:p>
                <a:pPr algn="ctr" latinLnBrk="1">
                  <a:lnSpc>
                    <a:spcPts val="3700"/>
                  </a:lnSpc>
                </a:pP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𝑚</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&lt;/</a:t>
                </a:r>
                <a:r>
                  <a:rPr lang="en-US" altLang="zh-CN" sz="100" b="0" i="0" kern="0" spc="-99900">
                    <a:solidFill>
                      <a:srgbClr val="FFFFFF"/>
                    </a:solidFill>
                    <a:latin typeface="微软雅黑" pitchFamily="34" charset="0"/>
                    <a:ea typeface="微软雅黑" pitchFamily="34" charset="-122"/>
                    <a:cs typeface="微软雅黑" pitchFamily="34" charset="-120"/>
                  </a:rPr>
                  <a:t>m&gt;</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2.利用气体的摩尔体积和密度</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在一定状况下</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𝑀</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𝑉</m:t>
                        </m:r>
                      </m:e>
                      <m: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𝜌</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3.利用相对密度</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在同温同压下</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，若A气体相对B气体的密度为</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𝐷</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，即</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f>
                      <m:f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fPr>
                      <m:num>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𝜌</m:t>
                            </m:r>
                          </m:e>
                          <m: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A</m:t>
                            </m:r>
                          </m:sub>
                        </m:sSub>
                      </m:num>
                      <m:den>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𝜌</m:t>
                            </m:r>
                          </m:e>
                          <m: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B</m:t>
                            </m:r>
                          </m:sub>
                        </m:sSub>
                      </m:den>
                    </m:f>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𝐷</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，则</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f>
                      <m:f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fPr>
                      <m:num>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𝑀</m:t>
                            </m:r>
                          </m:e>
                          <m: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A</m:t>
                            </m:r>
                          </m:sub>
                        </m:sSub>
                      </m:num>
                      <m:den>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𝑀</m:t>
                            </m:r>
                          </m:e>
                          <m: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B</m:t>
                            </m:r>
                          </m:sub>
                        </m:sSub>
                      </m:den>
                    </m:f>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f>
                      <m:f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fPr>
                      <m:num>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𝜌</m:t>
                            </m:r>
                          </m:e>
                          <m: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A</m:t>
                            </m:r>
                          </m:sub>
                        </m:sSub>
                      </m:num>
                      <m:den>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𝜌</m:t>
                            </m:r>
                          </m:e>
                          <m: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B</m:t>
                            </m:r>
                          </m:sub>
                        </m:sSub>
                      </m:den>
                    </m:f>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𝐷</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𝑀</m:t>
                        </m:r>
                      </m:e>
                      <m: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A</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𝐷</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𝑀</m:t>
                        </m:r>
                      </m:e>
                      <m: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B</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m&gt;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P_7#b3f16fb29?sp=1&amp;pid=3d091c924&amp;color=0,0,0&amp;vtp=1&amp;bt=1&amp;bbb=1"/>
              <p:cNvSpPr>
                <a:spLocks noRot="1" noChangeAspect="1" noMove="1" noResize="1" noEditPoints="1" noAdjustHandles="1" noChangeArrowheads="1" noChangeShapeType="1" noTextEdit="1"/>
              </p:cNvSpPr>
              <p:nvPr/>
            </p:nvSpPr>
            <p:spPr>
              <a:xfrm>
                <a:off x="722376" y="972000"/>
                <a:ext cx="10753344" cy="2771775"/>
              </a:xfrm>
              <a:prstGeom prst="rect">
                <a:avLst/>
              </a:prstGeom>
              <a:blipFill>
                <a:blip r:embed="rId3"/>
                <a:stretch>
                  <a:fillRect l="-1474" b="-1758"/>
                </a:stretch>
              </a:blipFill>
              <a:ln/>
            </p:spPr>
            <p:txBody>
              <a:bodyPr/>
              <a:lstStyle/>
              <a:p>
                <a:r>
                  <a:rPr lang="zh-CN" altLang="en-US">
                    <a:noFill/>
                  </a:rPr>
                  <a:t> </a:t>
                </a:r>
              </a:p>
            </p:txBody>
          </p:sp>
        </mc:Fallback>
      </mc:AlternateContent>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b3f16fb29?sp=1&amp;pid=3d091c924&amp;color=0,0,0&amp;vtp=1&amp;bt=1&amp;bbb=1&amp;hb=1"/>
              <p:cNvSpPr/>
              <p:nvPr/>
            </p:nvSpPr>
            <p:spPr>
              <a:xfrm>
                <a:off x="722376" y="972000"/>
                <a:ext cx="10753344" cy="36576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4.根据混合气体中各组分的物质的量分数或体积分数求混合气体的平均摩尔质量</a:t>
                </a:r>
                <a:endParaRPr lang="en-US" altLang="zh-CN" sz="2000" dirty="0"/>
              </a:p>
              <a:p>
                <a:pPr latinLnBrk="1">
                  <a:lnSpc>
                    <a:spcPts val="4600"/>
                  </a:lnSpc>
                </a:pP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bar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e>
                    </m:ba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𝑚</m:t>
                            </m:r>
                          </m:e>
                          <m:sub>
                            <m:r>
                              <a:rPr lang="en-US" altLang="zh-CN" sz="2000" baseline="-10000">
                                <a:solidFill>
                                  <a:srgbClr val="000000"/>
                                </a:solidFill>
                                <a:latin typeface="Cambria Math" panose="02040503050406030204" pitchFamily="18" charset="0"/>
                              </a:rPr>
                              <m:t>总</m:t>
                            </m:r>
                          </m:sub>
                        </m:sSub>
                      </m:num>
                      <m:den>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e>
                          <m:sub>
                            <m:r>
                              <a:rPr lang="en-US" altLang="zh-CN" sz="2000" baseline="-10000">
                                <a:solidFill>
                                  <a:srgbClr val="000000"/>
                                </a:solidFill>
                                <a:latin typeface="Cambria Math" panose="02040503050406030204" pitchFamily="18" charset="0"/>
                              </a:rPr>
                              <m:t>总</m:t>
                            </m:r>
                          </m:sub>
                        </m:sSub>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𝑖</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𝑖</m:t>
                            </m:r>
                          </m:sub>
                        </m:sSub>
                      </m:num>
                      <m:den>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e>
                          <m:sub>
                            <m:r>
                              <a:rPr lang="en-US" altLang="zh-CN" sz="2000" baseline="-10000">
                                <a:solidFill>
                                  <a:srgbClr val="000000"/>
                                </a:solidFill>
                                <a:latin typeface="Cambria Math" panose="02040503050406030204" pitchFamily="18" charset="0"/>
                              </a:rPr>
                              <m:t>总</m:t>
                            </m:r>
                          </m:sub>
                        </m:sSub>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𝑖</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𝑖</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4300"/>
                  </a:lnSpc>
                </a:pPr>
                <a:r>
                  <a:rPr lang="en-US" altLang="zh-CN" sz="2000" b="0" i="0">
                    <a:solidFill>
                      <a:srgbClr val="000000"/>
                    </a:solidFill>
                    <a:latin typeface="微软雅黑" pitchFamily="34" charset="0"/>
                    <a:ea typeface="微软雅黑" pitchFamily="34" charset="-122"/>
                    <a:cs typeface="微软雅黑" pitchFamily="34" charset="-120"/>
                  </a:rPr>
                  <a:t>其中</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𝑖</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𝑖</m:t>
                            </m:r>
                          </m:sub>
                        </m:sSub>
                      </m:num>
                      <m:den>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e>
                          <m:sub>
                            <m:r>
                              <a:rPr lang="en-US" altLang="zh-CN" sz="2000" baseline="-10000">
                                <a:solidFill>
                                  <a:srgbClr val="000000"/>
                                </a:solidFill>
                                <a:latin typeface="Cambria Math" panose="02040503050406030204" pitchFamily="18" charset="0"/>
                              </a:rPr>
                              <m:t>总</m:t>
                            </m:r>
                          </m:sub>
                        </m:sSub>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×100%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，表示混合气体中某一组分的物质的量分数。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同温同压下</a:t>
                </a:r>
                <a:r>
                  <a:rPr lang="en-US" altLang="zh-CN" sz="2000" b="0" i="0" dirty="0">
                    <a:solidFill>
                      <a:srgbClr val="000000"/>
                    </a:solidFill>
                    <a:latin typeface="微软雅黑" pitchFamily="34" charset="0"/>
                    <a:ea typeface="微软雅黑" pitchFamily="34" charset="-122"/>
                    <a:cs typeface="微软雅黑" pitchFamily="34" charset="-120"/>
                  </a:rPr>
                  <a:t>，气体的体积之比等于气体的物质的量之比，因此</a:t>
                </a:r>
                <a:r>
                  <a:rPr lang="en-US" altLang="zh-CN" sz="2000" b="0" i="0">
                    <a:solidFill>
                      <a:srgbClr val="000000"/>
                    </a:solidFill>
                    <a:latin typeface="微软雅黑" pitchFamily="34" charset="0"/>
                    <a:ea typeface="微软雅黑" pitchFamily="34" charset="-122"/>
                    <a:cs typeface="微软雅黑" pitchFamily="34" charset="-120"/>
                  </a:rPr>
                  <a:t>，混合气体中某一组分的物质的量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分数等于该组分的体积分数</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4500"/>
                  </a:lnSpc>
                </a:pPr>
                <a:r>
                  <a:rPr lang="en-US" altLang="zh-CN" sz="2000" b="0" i="0">
                    <a:solidFill>
                      <a:srgbClr val="000000"/>
                    </a:solidFill>
                    <a:latin typeface="微软雅黑" pitchFamily="34" charset="0"/>
                    <a:ea typeface="微软雅黑" pitchFamily="34" charset="-122"/>
                    <a:cs typeface="微软雅黑" pitchFamily="34" charset="-120"/>
                  </a:rPr>
                  <a:t>则</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bar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e>
                    </m:ba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𝑖</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𝑖</m:t>
                            </m:r>
                          </m:sub>
                        </m:sSub>
                      </m:num>
                      <m:den>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e>
                          <m:sub>
                            <m:r>
                              <a:rPr lang="en-US" altLang="zh-CN" sz="2000" baseline="-10000">
                                <a:solidFill>
                                  <a:srgbClr val="000000"/>
                                </a:solidFill>
                                <a:latin typeface="Cambria Math" panose="02040503050406030204" pitchFamily="18" charset="0"/>
                              </a:rPr>
                              <m:t>总</m:t>
                            </m:r>
                          </m:sub>
                        </m:sSub>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𝑉</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𝑉</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𝑖</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𝑉</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𝑖</m:t>
                            </m:r>
                          </m:sub>
                        </m:sSub>
                      </m:num>
                      <m:den>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𝑉</m:t>
                            </m:r>
                          </m:e>
                          <m:sub>
                            <m:r>
                              <a:rPr lang="en-US" altLang="zh-CN" sz="2000" baseline="-10000">
                                <a:solidFill>
                                  <a:srgbClr val="000000"/>
                                </a:solidFill>
                                <a:latin typeface="Cambria Math" panose="02040503050406030204" pitchFamily="18" charset="0"/>
                              </a:rPr>
                              <m:t>总</m:t>
                            </m:r>
                          </m:sub>
                        </m:sSub>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𝑉</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𝑉</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𝑖</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𝑉</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𝑖</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4500"/>
                  </a:lnSpc>
                </a:pPr>
                <a:r>
                  <a:rPr lang="en-US" altLang="zh-CN" sz="2000" b="0" i="0">
                    <a:solidFill>
                      <a:srgbClr val="000000"/>
                    </a:solidFill>
                    <a:latin typeface="微软雅黑" pitchFamily="34" charset="0"/>
                    <a:ea typeface="微软雅黑" pitchFamily="34" charset="-122"/>
                    <a:cs typeface="微软雅黑" pitchFamily="34" charset="-120"/>
                  </a:rPr>
                  <a:t>其中</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𝑉</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𝑖</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𝑉</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𝑖</m:t>
                            </m:r>
                          </m:sub>
                        </m:sSub>
                      </m:num>
                      <m:den>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𝑉</m:t>
                            </m:r>
                          </m:e>
                          <m:sub>
                            <m:r>
                              <a:rPr lang="en-US" altLang="zh-CN" sz="2000" baseline="-10000">
                                <a:solidFill>
                                  <a:srgbClr val="000000"/>
                                </a:solidFill>
                                <a:latin typeface="Cambria Math" panose="02040503050406030204" pitchFamily="18" charset="0"/>
                              </a:rPr>
                              <m:t>总</m:t>
                            </m:r>
                          </m:sub>
                        </m:sSub>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×100%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，表示混合气体中某一组分的体积分数。</a:t>
                </a:r>
                <a:endParaRPr lang="en-US" altLang="zh-CN" sz="2000" dirty="0"/>
              </a:p>
            </p:txBody>
          </p:sp>
        </mc:Choice>
        <mc:Fallback xmlns="">
          <p:sp>
            <p:nvSpPr>
              <p:cNvPr id="2" name="P_7#b3f16fb29?sp=1&amp;pid=3d091c924&amp;color=0,0,0&amp;vtp=1&amp;bt=1&amp;bbb=1&amp;hb=1"/>
              <p:cNvSpPr>
                <a:spLocks noRot="1" noChangeAspect="1" noMove="1" noResize="1" noEditPoints="1" noAdjustHandles="1" noChangeArrowheads="1" noChangeShapeType="1" noTextEdit="1"/>
              </p:cNvSpPr>
              <p:nvPr/>
            </p:nvSpPr>
            <p:spPr>
              <a:xfrm>
                <a:off x="722376" y="972000"/>
                <a:ext cx="10753344" cy="3657600"/>
              </a:xfrm>
              <a:prstGeom prst="rect">
                <a:avLst/>
              </a:prstGeom>
              <a:blipFill>
                <a:blip r:embed="rId3"/>
                <a:stretch>
                  <a:fillRect l="-1474" r="-794" b="-3000"/>
                </a:stretch>
              </a:blipFill>
              <a:ln/>
            </p:spPr>
            <p:txBody>
              <a:bodyPr/>
              <a:lstStyle/>
              <a:p>
                <a:r>
                  <a:rPr lang="zh-CN" altLang="en-US">
                    <a:noFill/>
                  </a:rPr>
                  <a:t> </a:t>
                </a:r>
              </a:p>
            </p:txBody>
          </p:sp>
        </mc:Fallback>
      </mc:AlternateContent>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P_7#3739402ed?sp=1&amp;pid=1404bfc43&amp;color=0,0,0&amp;vtp=1&amp;bt=1&amp;bb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1.阿伏加德罗定律</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相同温度和压强下</a:t>
            </a:r>
            <a:r>
              <a:rPr lang="en-US" altLang="zh-CN" sz="2000" b="0" i="0" dirty="0">
                <a:solidFill>
                  <a:srgbClr val="000000"/>
                </a:solidFill>
                <a:latin typeface="微软雅黑" pitchFamily="34" charset="0"/>
                <a:ea typeface="微软雅黑" pitchFamily="34" charset="-122"/>
                <a:cs typeface="微软雅黑" pitchFamily="34" charset="-120"/>
              </a:rPr>
              <a:t>，相同体积的任何气体都含有相同数目的粒子(即同温同压同体积同粒子数)。</a:t>
            </a:r>
            <a:endParaRPr lang="en-US" altLang="zh-CN" sz="2000"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P_7#3739402ed?sp=1&amp;pid=1404bfc43&amp;color=0,0,0&amp;mp=1&amp;vtp=1&amp;bt=1&amp;bbb=1"/>
          <p:cNvSpPr/>
          <p:nvPr/>
        </p:nvSpPr>
        <p:spPr>
          <a:xfrm>
            <a:off x="722376" y="972000"/>
            <a:ext cx="10753344" cy="351409"/>
          </a:xfrm>
          <a:prstGeom prst="rect">
            <a:avLst/>
          </a:prstGeom>
          <a:noFill/>
          <a:ln/>
        </p:spPr>
        <p:txBody>
          <a:bodyPr wrap="none" lIns="0" tIns="0" rIns="0" bIns="0" rtlCol="0" anchor="t"/>
          <a:lstStyle/>
          <a:p>
            <a:pPr algn="l" latinLnBrk="1">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2.阿伏加德罗定律的重要推论</a:t>
            </a:r>
            <a:endParaRPr lang="en-US" altLang="zh-CN" sz="2000" dirty="0"/>
          </a:p>
        </p:txBody>
      </p:sp>
      <mc:AlternateContent xmlns:mc="http://schemas.openxmlformats.org/markup-compatibility/2006" xmlns:a14="http://schemas.microsoft.com/office/drawing/2010/main">
        <mc:Choice Requires="a14">
          <p:graphicFrame>
            <p:nvGraphicFramePr>
              <p:cNvPr id="17" name="P_7_BD#3739402ed?colgroup=6,34&amp;pid=1404bfc43&amp;color=0,0,0&amp;mp=1&amp;vtp=1&amp;bbb=1"/>
              <p:cNvGraphicFramePr>
                <a:graphicFrameLocks noGrp="1"/>
              </p:cNvGraphicFramePr>
              <p:nvPr>
                <p:extLst>
                  <p:ext uri="{D42A27DB-BD31-4B8C-83A1-F6EECF244321}">
                    <p14:modId xmlns:p14="http://schemas.microsoft.com/office/powerpoint/2010/main" val="3521585795"/>
                  </p:ext>
                </p:extLst>
              </p:nvPr>
            </p:nvGraphicFramePr>
            <p:xfrm>
              <a:off x="722376" y="1459934"/>
              <a:ext cx="10725912" cy="4780981"/>
            </p:xfrm>
            <a:graphic>
              <a:graphicData uri="http://schemas.openxmlformats.org/drawingml/2006/table">
                <a:tbl>
                  <a:tblPr/>
                  <a:tblGrid>
                    <a:gridCol w="1828800">
                      <a:extLst>
                        <a:ext uri="{9D8B030D-6E8A-4147-A177-3AD203B41FA5}">
                          <a16:colId xmlns:a16="http://schemas.microsoft.com/office/drawing/2014/main" val="20000"/>
                        </a:ext>
                      </a:extLst>
                    </a:gridCol>
                    <a:gridCol w="1408176">
                      <a:extLst>
                        <a:ext uri="{9D8B030D-6E8A-4147-A177-3AD203B41FA5}">
                          <a16:colId xmlns:a16="http://schemas.microsoft.com/office/drawing/2014/main" val="20001"/>
                        </a:ext>
                      </a:extLst>
                    </a:gridCol>
                    <a:gridCol w="7488936">
                      <a:extLst>
                        <a:ext uri="{9D8B030D-6E8A-4147-A177-3AD203B41FA5}">
                          <a16:colId xmlns:a16="http://schemas.microsoft.com/office/drawing/2014/main" val="20002"/>
                        </a:ext>
                      </a:extLst>
                    </a:gridCol>
                  </a:tblGrid>
                  <a:tr h="50800">
                    <a:tc rowSpan="2">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0"/>
                      </a:ext>
                    </a:extLst>
                  </a:tr>
                  <a:tr h="421132">
                    <a:tc vMerge="1">
                      <a:txBody>
                        <a:bodyPr/>
                        <a:lstStyle/>
                        <a:p>
                          <a:endParaRPr lang="zh-CN"/>
                        </a:p>
                      </a:txBody>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公式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语言表达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73291">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𝑇</m:t>
                              </m:r>
                            </m:oMath>
                          </a14:m>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𝑝</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相同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900"/>
                            </a:lnSpc>
                          </a:pPr>
                          <a14:m>
                            <m:oMath xmlns:m="http://schemas.openxmlformats.org/officeDocument/2006/math">
                              <m:f>
                                <m:f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𝑉</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m:t>
                                      </m:r>
                                    </m:sub>
                                  </m:sSub>
                                </m:num>
                                <m:den>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𝑉</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den>
                              </m:f>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𝑛</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m:t>
                                      </m:r>
                                    </m:sub>
                                  </m:sSub>
                                </m:num>
                                <m:den>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𝑛</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同温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同压下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气体的体积与物质的量成正比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640842">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𝑇</m:t>
                              </m:r>
                            </m:oMath>
                          </a14:m>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𝑉</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相同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600"/>
                            </a:lnSpc>
                          </a:pPr>
                          <a14:m>
                            <m:oMath xmlns:m="http://schemas.openxmlformats.org/officeDocument/2006/math">
                              <m:f>
                                <m:f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𝑝</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m:t>
                                      </m:r>
                                    </m:sub>
                                  </m:sSub>
                                </m:num>
                                <m:den>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𝑝</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den>
                              </m:f>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𝑛</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m:t>
                                      </m:r>
                                    </m:sub>
                                  </m:sSub>
                                </m:num>
                                <m:den>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𝑛</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同温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同体积的气体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其压强与物质的量成正比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674434">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𝑇</m:t>
                              </m:r>
                            </m:oMath>
                          </a14:m>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𝑝</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相同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900"/>
                            </a:lnSpc>
                          </a:pPr>
                          <a14:m>
                            <m:oMath xmlns:m="http://schemas.openxmlformats.org/officeDocument/2006/math">
                              <m:f>
                                <m:f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𝜌</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m:t>
                                      </m:r>
                                    </m:sub>
                                  </m:sSub>
                                </m:num>
                                <m:den>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𝜌</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den>
                              </m:f>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𝑀</m:t>
                                      </m:r>
                                    </m:e>
                                    <m: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r</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m:t>
                                      </m:r>
                                    </m:sub>
                                  </m:sSub>
                                </m:num>
                                <m:den>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𝑀</m:t>
                                      </m:r>
                                    </m:e>
                                    <m: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r</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同温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同压下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气体的密度与其相对分子质量成正比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673291">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𝑇</m:t>
                              </m:r>
                            </m:oMath>
                          </a14:m>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𝑝</m:t>
                              </m:r>
                            </m:oMath>
                          </a14:m>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𝑉</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相同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900"/>
                            </a:lnSpc>
                          </a:pPr>
                          <a14:m>
                            <m:oMath xmlns:m="http://schemas.openxmlformats.org/officeDocument/2006/math">
                              <m:f>
                                <m:f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𝑚</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m:t>
                                      </m:r>
                                    </m:sub>
                                  </m:sSub>
                                </m:num>
                                <m:den>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𝑚</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den>
                              </m:f>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𝑀</m:t>
                                      </m:r>
                                    </m:e>
                                    <m: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r</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m:t>
                                      </m:r>
                                    </m:sub>
                                  </m:sSub>
                                </m:num>
                                <m:den>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𝑀</m:t>
                                      </m:r>
                                    </m:e>
                                    <m: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r</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同温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同压下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相同体积的气体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其质量与相对分子质量成正比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673291">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𝑇</m:t>
                              </m:r>
                            </m:oMath>
                          </a14:m>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𝑝</m:t>
                              </m:r>
                            </m:oMath>
                          </a14:m>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相同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900"/>
                            </a:lnSpc>
                          </a:pPr>
                          <a14:m>
                            <m:oMath xmlns:m="http://schemas.openxmlformats.org/officeDocument/2006/math">
                              <m:f>
                                <m:f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𝑉</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m:t>
                                      </m:r>
                                    </m:sub>
                                  </m:sSub>
                                </m:num>
                                <m:den>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𝑉</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den>
                              </m:f>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𝑀</m:t>
                                      </m:r>
                                    </m:e>
                                    <m: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r</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num>
                                <m:den>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𝑀</m:t>
                                      </m:r>
                                    </m:e>
                                    <m: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r</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同温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同压下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等质量的气体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其体积与相对分子质量成反比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673291">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𝑇</m:t>
                              </m:r>
                            </m:oMath>
                          </a14:m>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𝑉</m:t>
                              </m:r>
                            </m:oMath>
                          </a14:m>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相同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900"/>
                            </a:lnSpc>
                          </a:pPr>
                          <a14:m>
                            <m:oMath xmlns:m="http://schemas.openxmlformats.org/officeDocument/2006/math">
                              <m:f>
                                <m:f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𝑝</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m:t>
                                      </m:r>
                                    </m:sub>
                                  </m:sSub>
                                </m:num>
                                <m:den>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𝑝</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den>
                              </m:f>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𝑀</m:t>
                                      </m:r>
                                    </m:e>
                                    <m: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r</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num>
                                <m:den>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𝑀</m:t>
                                      </m:r>
                                    </m:e>
                                    <m: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r</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同温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同体积下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等质量的气体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其压强与相对分子质量成反比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mc:Choice>
        <mc:Fallback xmlns="">
          <p:graphicFrame>
            <p:nvGraphicFramePr>
              <p:cNvPr id="17" name="P_7_BD#3739402ed?colgroup=6,34&amp;pid=1404bfc43&amp;color=0,0,0&amp;mp=1&amp;vtp=1&amp;bbb=1"/>
              <p:cNvGraphicFramePr>
                <a:graphicFrameLocks noGrp="1"/>
              </p:cNvGraphicFramePr>
              <p:nvPr>
                <p:extLst>
                  <p:ext uri="{D42A27DB-BD31-4B8C-83A1-F6EECF244321}">
                    <p14:modId xmlns:p14="http://schemas.microsoft.com/office/powerpoint/2010/main" val="3521585795"/>
                  </p:ext>
                </p:extLst>
              </p:nvPr>
            </p:nvGraphicFramePr>
            <p:xfrm>
              <a:off x="722376" y="1459934"/>
              <a:ext cx="10725912" cy="4780981"/>
            </p:xfrm>
            <a:graphic>
              <a:graphicData uri="http://schemas.openxmlformats.org/drawingml/2006/table">
                <a:tbl>
                  <a:tblPr/>
                  <a:tblGrid>
                    <a:gridCol w="1828800">
                      <a:extLst>
                        <a:ext uri="{9D8B030D-6E8A-4147-A177-3AD203B41FA5}">
                          <a16:colId xmlns:a16="http://schemas.microsoft.com/office/drawing/2014/main" val="20000"/>
                        </a:ext>
                      </a:extLst>
                    </a:gridCol>
                    <a:gridCol w="1408176">
                      <a:extLst>
                        <a:ext uri="{9D8B030D-6E8A-4147-A177-3AD203B41FA5}">
                          <a16:colId xmlns:a16="http://schemas.microsoft.com/office/drawing/2014/main" val="20001"/>
                        </a:ext>
                      </a:extLst>
                    </a:gridCol>
                    <a:gridCol w="7488936">
                      <a:extLst>
                        <a:ext uri="{9D8B030D-6E8A-4147-A177-3AD203B41FA5}">
                          <a16:colId xmlns:a16="http://schemas.microsoft.com/office/drawing/2014/main" val="20002"/>
                        </a:ext>
                      </a:extLst>
                    </a:gridCol>
                  </a:tblGrid>
                  <a:tr h="351409">
                    <a:tc rowSpan="2">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0"/>
                      </a:ext>
                    </a:extLst>
                  </a:tr>
                  <a:tr h="421132">
                    <a:tc vMerge="1">
                      <a:txBody>
                        <a:bodyPr/>
                        <a:lstStyle/>
                        <a:p>
                          <a:endParaRPr lang="zh-CN"/>
                        </a:p>
                      </a:txBody>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公式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语言表达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7329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33" t="-120909" r="-487333" b="-50454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0303" t="-120909" r="-532900" b="-504545"/>
                          </a:stretch>
                        </a:blipFill>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同温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同压下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气体的体积与物质的量成正比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640842">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33" t="-229245" r="-487333" b="-42358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0303" t="-229245" r="-532900" b="-423585"/>
                          </a:stretch>
                        </a:blipFill>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同温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同体积的气体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其压强与物质的量成正比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67443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33" t="-317273" r="-487333" b="-30818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0303" t="-317273" r="-532900" b="-308182"/>
                          </a:stretch>
                        </a:blipFill>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同温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同压下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气体的密度与其相对分子质量成正比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67329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33" t="-413514" r="-487333" b="-20540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0303" t="-413514" r="-532900" b="-205405"/>
                          </a:stretch>
                        </a:blipFill>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同温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同压下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相同体积的气体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其质量与相对分子质量成正比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67329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33" t="-518182" r="-487333" b="-10727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0303" t="-518182" r="-532900" b="-107273"/>
                          </a:stretch>
                        </a:blipFill>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同温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同压下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等质量的气体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其体积与相对分子质量成反比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67329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33" t="-612613" r="-487333" b="-630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0303" t="-612613" r="-532900" b="-6306"/>
                          </a:stretch>
                        </a:blipFill>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同温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同体积下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等质量的气体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其压强与相对分子质量成反比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mc:Fallback>
      </mc:AlternateContent>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C_5#7cdfb6d56.fixed?pid=858ae7e74&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01</a:t>
            </a:r>
            <a:endParaRPr lang="en-US" altLang="zh-CN" sz="6000" dirty="0"/>
          </a:p>
        </p:txBody>
      </p:sp>
      <p:sp>
        <p:nvSpPr>
          <p:cNvPr id="3" name="C_5#7cdfb6d56.fixed?pid=858ae7e74&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课时1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物质的量</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气体摩尔体积</a:t>
            </a:r>
            <a:endParaRPr lang="en-US" altLang="zh-CN" sz="4400" dirty="0"/>
          </a:p>
        </p:txBody>
      </p:sp>
      <p:pic>
        <p:nvPicPr>
          <p:cNvPr id="4" name="C_5#7cdfb6d56.fixed?pid=858ae7e74&amp;color=0,0,0&amp;tib=255,255,255&amp;vtp=1" descr="preencoded.png"/>
          <p:cNvPicPr>
            <a:picLocks noChangeAspect="1"/>
          </p:cNvPicPr>
          <p:nvPr/>
        </p:nvPicPr>
        <p:blipFill>
          <a:blip r:embed="rId3"/>
          <a:stretch>
            <a:fillRect/>
          </a:stretch>
        </p:blipFill>
        <p:spPr>
          <a:xfrm>
            <a:off x="9866376" y="4480560"/>
            <a:ext cx="402336" cy="438912"/>
          </a:xfrm>
          <a:prstGeom prst="rect">
            <a:avLst/>
          </a:prstGeom>
        </p:spPr>
      </p:pic>
      <p:sp>
        <p:nvSpPr>
          <p:cNvPr id="5" name="C_5_BD#7cdfb6d56.fixed?pid=858ae7e74&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典例剖析</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7_BD.1_1#e9b06377d?vopoq=1&amp;pid=de9949470&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例1</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[湖南邵阳2024高一期中]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摩尔作为一种计量单位,在第26届国际计量大会上</a:t>
            </a:r>
            <a:r>
              <a:rPr lang="en-US" altLang="zh-CN" sz="2000" b="0" i="0">
                <a:solidFill>
                  <a:srgbClr val="000000"/>
                </a:solidFill>
                <a:latin typeface="微软雅黑" pitchFamily="34" charset="0"/>
                <a:ea typeface="微软雅黑" pitchFamily="34" charset="-122"/>
                <a:cs typeface="微软雅黑" pitchFamily="34" charset="-120"/>
              </a:rPr>
              <a:t>,以全新的面貌呈</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下列叙述不正确的是(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2_1#e9b06377d.bracket?vopoq=1&amp;pid=de9949470&amp;color=0,0,0&amp;vpa=1&amp;vtp=1"/>
          <p:cNvSpPr/>
          <p:nvPr/>
        </p:nvSpPr>
        <p:spPr>
          <a:xfrm>
            <a:off x="3716401" y="1410150"/>
            <a:ext cx="3746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mc:AlternateContent xmlns:mc="http://schemas.openxmlformats.org/markup-compatibility/2006" xmlns:a14="http://schemas.microsoft.com/office/drawing/2010/main">
        <mc:Choice Requires="a14">
          <p:sp>
            <p:nvSpPr>
              <p:cNvPr id="4" name="QC_7_BD.1_2#e9b06377d.choices?vopoq=1&amp;pid=de9949470&amp;color=0,0,0&amp;vtp=1&amp;bbb=1"/>
              <p:cNvSpPr/>
              <p:nvPr/>
            </p:nvSpPr>
            <p:spPr>
              <a:xfrm>
                <a:off x="722376" y="182061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000" b="0" i="0">
                    <a:solidFill>
                      <a:srgbClr val="000000"/>
                    </a:solidFill>
                    <a:latin typeface="微软雅黑" pitchFamily="34" charset="0"/>
                    <a:ea typeface="微软雅黑" pitchFamily="34" charset="-122"/>
                    <a:cs typeface="微软雅黑" pitchFamily="34" charset="-120"/>
                  </a:rPr>
                  <a:t>任何分子所含的原子数均相等</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可表示1摩尔氢原子</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.摩尔是国际单位制</a:t>
                </a:r>
                <a:r>
                  <a:rPr lang="en-US" altLang="zh-CN" sz="2000" b="0" i="0">
                    <a:solidFill>
                      <a:srgbClr val="000000"/>
                    </a:solidFill>
                    <a:latin typeface="微软雅黑" pitchFamily="34" charset="0"/>
                    <a:ea typeface="微软雅黑" pitchFamily="34" charset="-122"/>
                    <a:cs typeface="微软雅黑" pitchFamily="34" charset="-120"/>
                  </a:rPr>
                  <a:t>7个基本单位之一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.摩尔可以计量所有的微观粒子</a:t>
                </a:r>
                <a:endParaRPr lang="en-US" altLang="zh-CN" sz="2000" dirty="0"/>
              </a:p>
            </p:txBody>
          </p:sp>
        </mc:Choice>
        <mc:Fallback xmlns="">
          <p:sp>
            <p:nvSpPr>
              <p:cNvPr id="4" name="QC_7_BD.1_2#e9b06377d.choices?vopoq=1&amp;pid=de9949470&amp;color=0,0,0&amp;vtp=1&amp;bbb=1"/>
              <p:cNvSpPr>
                <a:spLocks noRot="1" noChangeAspect="1" noMove="1" noResize="1" noEditPoints="1" noAdjustHandles="1" noChangeArrowheads="1" noChangeShapeType="1" noTextEdit="1"/>
              </p:cNvSpPr>
              <p:nvPr/>
            </p:nvSpPr>
            <p:spPr>
              <a:xfrm>
                <a:off x="722376" y="1820613"/>
                <a:ext cx="10753344" cy="843153"/>
              </a:xfrm>
              <a:prstGeom prst="rect">
                <a:avLst/>
              </a:prstGeom>
              <a:blipFill>
                <a:blip r:embed="rId3"/>
                <a:stretch>
                  <a:fillRect l="-1474" b="-1811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3_1#e9b06377d?vopoq=1&amp;pid=de9949470&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不同分子含有的原子数可能不同，所以</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000" b="0" i="0" dirty="0">
                    <a:solidFill>
                      <a:srgbClr val="000000"/>
                    </a:solidFill>
                    <a:latin typeface="微软雅黑" pitchFamily="34" charset="0"/>
                    <a:ea typeface="微软雅黑" pitchFamily="34" charset="-122"/>
                    <a:cs typeface="微软雅黑" pitchFamily="34" charset="-120"/>
                  </a:rPr>
                  <a:t>分子中原子数也可能不同，A错误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oMath>
                </a14:m>
                <a:r>
                  <a:rPr lang="en-US" altLang="zh-CN" sz="2000" b="0" i="0" dirty="0">
                    <a:solidFill>
                      <a:srgbClr val="000000"/>
                    </a:solidFill>
                    <a:latin typeface="微软雅黑" pitchFamily="34" charset="0"/>
                    <a:ea typeface="微软雅黑" pitchFamily="34" charset="-122"/>
                    <a:cs typeface="微软雅黑" pitchFamily="34" charset="-120"/>
                  </a:rPr>
                  <a:t>表示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元素</a:t>
                </a:r>
                <a:r>
                  <a:rPr lang="en-US" altLang="zh-CN" sz="2000" b="0" i="0" dirty="0">
                    <a:solidFill>
                      <a:srgbClr val="000000"/>
                    </a:solidFill>
                    <a:latin typeface="微软雅黑" pitchFamily="34" charset="0"/>
                    <a:ea typeface="微软雅黑" pitchFamily="34" charset="-122"/>
                    <a:cs typeface="微软雅黑" pitchFamily="34" charset="-120"/>
                  </a:rPr>
                  <a:t>、1个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oMath>
                </a14:m>
                <a:r>
                  <a:rPr lang="en-US" altLang="zh-CN" sz="2000" b="0" i="0" dirty="0">
                    <a:solidFill>
                      <a:srgbClr val="000000"/>
                    </a:solidFill>
                    <a:latin typeface="微软雅黑" pitchFamily="34" charset="0"/>
                    <a:ea typeface="微软雅黑" pitchFamily="34" charset="-122"/>
                    <a:cs typeface="微软雅黑" pitchFamily="34" charset="-120"/>
                  </a:rPr>
                  <a:t>原子，元素只有种类没有数量，所以</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可表示1摩尔氢原子，B正确</a:t>
                </a:r>
                <a:r>
                  <a:rPr lang="en-US" altLang="zh-CN" sz="2000" b="0" i="0">
                    <a:solidFill>
                      <a:srgbClr val="000000"/>
                    </a:solidFill>
                    <a:latin typeface="微软雅黑" pitchFamily="34" charset="0"/>
                    <a:ea typeface="微软雅黑" pitchFamily="34" charset="-122"/>
                    <a:cs typeface="微软雅黑" pitchFamily="34" charset="-120"/>
                  </a:rPr>
                  <a:t>；摩尔是国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际单位制</a:t>
                </a:r>
                <a:r>
                  <a:rPr lang="en-US" altLang="zh-CN" sz="2000" b="0" i="0" dirty="0">
                    <a:solidFill>
                      <a:srgbClr val="000000"/>
                    </a:solidFill>
                    <a:latin typeface="微软雅黑" pitchFamily="34" charset="0"/>
                    <a:ea typeface="微软雅黑" pitchFamily="34" charset="-122"/>
                    <a:cs typeface="微软雅黑" pitchFamily="34" charset="-120"/>
                  </a:rPr>
                  <a:t>7个基本单位之一，C正确；摩尔是计量原子、分子、离子等微观粒子的“物质的量</a:t>
                </a:r>
                <a:r>
                  <a:rPr lang="en-US" altLang="zh-CN" sz="2000" b="0" i="0">
                    <a:solidFill>
                      <a:srgbClr val="000000"/>
                    </a:solidFill>
                    <a:latin typeface="微软雅黑" pitchFamily="34" charset="0"/>
                    <a:ea typeface="微软雅黑" pitchFamily="34" charset="-122"/>
                    <a:cs typeface="微软雅黑" pitchFamily="34" charset="-120"/>
                  </a:rPr>
                  <a:t>”的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单位</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7_AS.3_1#e9b06377d?vopoq=1&amp;pid=de9949470&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a:blip r:embed="rId3"/>
                <a:stretch>
                  <a:fillRect l="-1587" r="-1417" b="-853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7_BD.4_1#e70bbab41?vopoq=1&amp;pid=491a28f23&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1" i="0" dirty="0">
                <a:solidFill>
                  <a:srgbClr val="000000"/>
                </a:solidFill>
                <a:latin typeface="微软雅黑" pitchFamily="34" charset="0"/>
                <a:ea typeface="微软雅黑" pitchFamily="34" charset="-122"/>
                <a:cs typeface="微软雅黑" pitchFamily="34" charset="-120"/>
              </a:rPr>
              <a:t>例2</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下列说法中正确的是(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5_1#e70bbab41.bracket?vopoq=1&amp;pid=491a28f23&amp;color=0,0,0&amp;vpa=2&amp;vtp=1"/>
          <p:cNvSpPr/>
          <p:nvPr/>
        </p:nvSpPr>
        <p:spPr>
          <a:xfrm>
            <a:off x="3735451" y="952950"/>
            <a:ext cx="3857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4" name="QC_7_BD.4_2#e70bbab41.choices?vopoq=1&amp;pid=491a28f23&amp;color=0,0,0&amp;vtp=1&amp;bbb=1"/>
              <p:cNvSpPr/>
              <p:nvPr/>
            </p:nvSpPr>
            <p:spPr>
              <a:xfrm>
                <a:off x="722376" y="1367477"/>
                <a:ext cx="10753344" cy="927100"/>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的质量是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.对原子而言，摩尔质量就是相对原子质量</a:t>
                </a:r>
                <a:endParaRPr lang="en-US" altLang="zh-CN" sz="2000" dirty="0"/>
              </a:p>
              <a:p>
                <a:pPr latinLnBrk="1">
                  <a:lnSpc>
                    <a:spcPts val="37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的摩尔质量是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.一个硫酸分子的质量约为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98</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6.02×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23</m:t>
                            </m:r>
                          </m:sup>
                        </m:sSup>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7_BD.4_2#e70bbab41.choices?vopoq=1&amp;pid=491a28f23&amp;color=0,0,0&amp;vtp=1&amp;bbb=1"/>
              <p:cNvSpPr>
                <a:spLocks noRot="1" noChangeAspect="1" noMove="1" noResize="1" noEditPoints="1" noAdjustHandles="1" noChangeArrowheads="1" noChangeShapeType="1" noTextEdit="1"/>
              </p:cNvSpPr>
              <p:nvPr/>
            </p:nvSpPr>
            <p:spPr>
              <a:xfrm>
                <a:off x="722376" y="1367477"/>
                <a:ext cx="10753344" cy="927100"/>
              </a:xfrm>
              <a:prstGeom prst="rect">
                <a:avLst/>
              </a:prstGeom>
              <a:blipFill>
                <a:blip r:embed="rId3"/>
                <a:stretch>
                  <a:fillRect l="-1474" b="-986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6_1#e70bbab41?vopoq=1&amp;pid=491a28f23&amp;color=0,0,0&amp;vtp=1&amp;bt=1&amp;bbb=1&amp;hb=1"/>
              <p:cNvSpPr/>
              <p:nvPr/>
            </p:nvSpPr>
            <p:spPr>
              <a:xfrm>
                <a:off x="722376" y="972000"/>
                <a:ext cx="10753344" cy="1866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的摩尔质量为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的质量是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，A错误；原子的摩尔质量以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为单位时</a:t>
                </a:r>
                <a:r>
                  <a:rPr lang="en-US" altLang="zh-CN" sz="2000" b="0" i="0" dirty="0">
                    <a:solidFill>
                      <a:srgbClr val="000000"/>
                    </a:solidFill>
                    <a:latin typeface="微软雅黑" pitchFamily="34" charset="0"/>
                    <a:ea typeface="微软雅黑" pitchFamily="34" charset="-122"/>
                    <a:cs typeface="微软雅黑" pitchFamily="34" charset="-120"/>
                  </a:rPr>
                  <a:t>，在数值上等于其相对原子质量，但二者的单位不同，不是同一个物理量，B错误</a:t>
                </a:r>
                <a:r>
                  <a:rPr lang="en-US" altLang="zh-CN" sz="2000" b="0" i="0">
                    <a:solidFill>
                      <a:srgbClr val="000000"/>
                    </a:solidFill>
                    <a:latin typeface="微软雅黑" pitchFamily="34" charset="0"/>
                    <a:ea typeface="微软雅黑" pitchFamily="34" charset="-122"/>
                    <a:cs typeface="微软雅黑" pitchFamily="34" charset="-120"/>
                  </a:rPr>
                  <a:t>；摩</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尔质量的单位为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000" b="0" i="0" dirty="0">
                    <a:solidFill>
                      <a:srgbClr val="000000"/>
                    </a:solidFill>
                    <a:latin typeface="微软雅黑" pitchFamily="34" charset="0"/>
                    <a:ea typeface="微软雅黑" pitchFamily="34" charset="-122"/>
                    <a:cs typeface="微软雅黑" pitchFamily="34" charset="-120"/>
                  </a:rPr>
                  <a:t>硫酸的质量为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98 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，即约</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6.02×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个硫酸分子的质量</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98 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，一个硫酸分子的质量约为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98</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6.02×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23</m:t>
                            </m:r>
                          </m:sup>
                        </m:sSup>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7_AS.6_1#e70bbab41?vopoq=1&amp;pid=491a28f23&amp;color=0,0,0&amp;vtp=1&amp;bt=1&amp;bbb=1&amp;hb=1"/>
              <p:cNvSpPr>
                <a:spLocks noRot="1" noChangeAspect="1" noMove="1" noResize="1" noEditPoints="1" noAdjustHandles="1" noChangeArrowheads="1" noChangeShapeType="1" noTextEdit="1"/>
              </p:cNvSpPr>
              <p:nvPr/>
            </p:nvSpPr>
            <p:spPr>
              <a:xfrm>
                <a:off x="722376" y="972000"/>
                <a:ext cx="10753344" cy="1866900"/>
              </a:xfrm>
              <a:prstGeom prst="rect">
                <a:avLst/>
              </a:prstGeom>
              <a:blipFill>
                <a:blip r:embed="rId3"/>
                <a:stretch>
                  <a:fillRect l="-1587" r="-510" b="-456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54980d7af.fixed?pid=5d066b1d1&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03</a:t>
            </a:r>
            <a:endParaRPr lang="en-US" altLang="zh-CN" sz="6000" dirty="0"/>
          </a:p>
        </p:txBody>
      </p:sp>
      <p:sp>
        <p:nvSpPr>
          <p:cNvPr id="3" name="C_3_BD#54980d7af.fixed?pid=5d066b1d1&amp;color=255,255,255&amp;vtp=1&amp;bbb=1"/>
          <p:cNvSpPr/>
          <p:nvPr/>
        </p:nvSpPr>
        <p:spPr>
          <a:xfrm>
            <a:off x="0" y="3776472"/>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物质的量</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7_1#3e2ec80c2?vopoq=1&amp;pid=df2893f51&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1" i="0" dirty="0">
                    <a:solidFill>
                      <a:srgbClr val="000000"/>
                    </a:solidFill>
                    <a:latin typeface="微软雅黑" pitchFamily="34" charset="0"/>
                    <a:ea typeface="微软雅黑" pitchFamily="34" charset="-122"/>
                    <a:cs typeface="微软雅黑" pitchFamily="34" charset="-120"/>
                  </a:rPr>
                  <a:t>例3</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表示阿伏加德罗常数的值，</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BD.7_1#3e2ec80c2?vopoq=1&amp;pid=df2893f51&amp;color=0,0,0&amp;vtp=1&amp;bt=1&amp;bbb=1"/>
              <p:cNvSpPr>
                <a:spLocks noRot="1" noChangeAspect="1" noMove="1" noResize="1" noEditPoints="1" noAdjustHandles="1" noChangeArrowheads="1" noChangeShapeType="1" noTextEdit="1"/>
              </p:cNvSpPr>
              <p:nvPr/>
            </p:nvSpPr>
            <p:spPr>
              <a:xfrm>
                <a:off x="722376" y="972000"/>
                <a:ext cx="10753344" cy="385953"/>
              </a:xfrm>
              <a:prstGeom prst="rect">
                <a:avLst/>
              </a:prstGeom>
              <a:blipFill>
                <a:blip r:embed="rId3"/>
                <a:stretch>
                  <a:fillRect l="-1474" b="-39063"/>
                </a:stretch>
              </a:blipFill>
              <a:ln/>
            </p:spPr>
            <p:txBody>
              <a:bodyPr/>
              <a:lstStyle/>
              <a:p>
                <a:r>
                  <a:rPr lang="zh-CN" altLang="en-US">
                    <a:noFill/>
                  </a:rPr>
                  <a:t> </a:t>
                </a:r>
              </a:p>
            </p:txBody>
          </p:sp>
        </mc:Fallback>
      </mc:AlternateContent>
      <p:sp>
        <p:nvSpPr>
          <p:cNvPr id="3" name="QC_7_AN.8_1#3e2ec80c2.bracket?vopoq=1&amp;pid=df2893f51&amp;color=0,0,0&amp;vpa=3&amp;vtp=1"/>
          <p:cNvSpPr/>
          <p:nvPr/>
        </p:nvSpPr>
        <p:spPr>
          <a:xfrm>
            <a:off x="7088823" y="952950"/>
            <a:ext cx="3857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4" name="QC_7_BD.7_2#3e2ec80c2.choices?vopoq=1&amp;pid=df2893f51&amp;color=0,0,0&amp;vtp=1&amp;bbb=1"/>
              <p:cNvSpPr/>
              <p:nvPr/>
            </p:nvSpPr>
            <p:spPr>
              <a:xfrm>
                <a:off x="722376" y="1367477"/>
                <a:ext cx="10753344" cy="178130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000" b="0" i="0" dirty="0">
                    <a:solidFill>
                      <a:srgbClr val="000000"/>
                    </a:solidFill>
                    <a:latin typeface="微软雅黑" pitchFamily="34" charset="0"/>
                    <a:ea typeface="微软雅黑" pitchFamily="34" charset="-122"/>
                    <a:cs typeface="微软雅黑" pitchFamily="34" charset="-120"/>
                  </a:rPr>
                  <a:t>任何气体所含分子数都相同，体积也都约为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.标准状况下，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含有的原子数为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.标准状况下，</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oMath>
                </a14:m>
                <a:r>
                  <a:rPr lang="en-US" altLang="zh-CN" sz="2000" b="0" i="0" dirty="0">
                    <a:solidFill>
                      <a:srgbClr val="000000"/>
                    </a:solidFill>
                    <a:latin typeface="微软雅黑" pitchFamily="34" charset="0"/>
                    <a:ea typeface="微软雅黑" pitchFamily="34" charset="-122"/>
                    <a:cs typeface="微软雅黑" pitchFamily="34" charset="-120"/>
                  </a:rPr>
                  <a:t>乙醇的分子数为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.常温常压下，</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含有的分子数为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0.5</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7_BD.7_2#3e2ec80c2.choices?vopoq=1&amp;pid=df2893f51&amp;color=0,0,0&amp;vtp=1&amp;bbb=1"/>
              <p:cNvSpPr>
                <a:spLocks noRot="1" noChangeAspect="1" noMove="1" noResize="1" noEditPoints="1" noAdjustHandles="1" noChangeArrowheads="1" noChangeShapeType="1" noTextEdit="1"/>
              </p:cNvSpPr>
              <p:nvPr/>
            </p:nvSpPr>
            <p:spPr>
              <a:xfrm>
                <a:off x="722376" y="1367477"/>
                <a:ext cx="10753344" cy="1781302"/>
              </a:xfrm>
              <a:prstGeom prst="rect">
                <a:avLst/>
              </a:prstGeom>
              <a:blipFill>
                <a:blip r:embed="rId4"/>
                <a:stretch>
                  <a:fillRect l="-1474" b="-853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9_1#3e2ec80c2?vopoq=1&amp;pid=df2893f51&amp;color=0,0,0&amp;vtp=1&amp;bt=1&amp;bbb=1&amp;hb=1"/>
              <p:cNvSpPr/>
              <p:nvPr/>
            </p:nvSpPr>
            <p:spPr>
              <a:xfrm>
                <a:off x="722376" y="972000"/>
                <a:ext cx="10753344" cy="23040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任何气体所含分子数都相同，但气体的体积受温度和压强的影响</a:t>
                </a:r>
                <a:r>
                  <a:rPr lang="en-US" altLang="zh-CN" sz="2000" b="0" i="0">
                    <a:solidFill>
                      <a:srgbClr val="000000"/>
                    </a:solidFill>
                    <a:latin typeface="微软雅黑" pitchFamily="34" charset="0"/>
                    <a:ea typeface="微软雅黑" pitchFamily="34" charset="-122"/>
                    <a:cs typeface="微软雅黑" pitchFamily="34" charset="-120"/>
                  </a:rPr>
                  <a:t>，在不同条件下气体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的体积不同</a:t>
                </a:r>
                <a:r>
                  <a:rPr lang="en-US" altLang="zh-CN" sz="2000" b="0" i="0" dirty="0">
                    <a:solidFill>
                      <a:srgbClr val="000000"/>
                    </a:solidFill>
                    <a:latin typeface="微软雅黑" pitchFamily="34" charset="0"/>
                    <a:ea typeface="微软雅黑" pitchFamily="34" charset="-122"/>
                    <a:cs typeface="微软雅黑" pitchFamily="34" charset="-120"/>
                  </a:rPr>
                  <a:t>，A项错误；没有指明氯气的体积或质量，不能确定标准状况下氯气的物质的量</a:t>
                </a:r>
                <a:r>
                  <a:rPr lang="en-US" altLang="zh-CN" sz="2000" b="0" i="0">
                    <a:solidFill>
                      <a:srgbClr val="000000"/>
                    </a:solidFill>
                    <a:latin typeface="微软雅黑" pitchFamily="34" charset="0"/>
                    <a:ea typeface="微软雅黑" pitchFamily="34" charset="-122"/>
                    <a:cs typeface="微软雅黑" pitchFamily="34" charset="-120"/>
                  </a:rPr>
                  <a:t>，因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此不能确定氯原子的个数</a:t>
                </a:r>
                <a:r>
                  <a:rPr lang="en-US" altLang="zh-CN" sz="2000" b="0" i="0" dirty="0">
                    <a:solidFill>
                      <a:srgbClr val="000000"/>
                    </a:solidFill>
                    <a:latin typeface="微软雅黑" pitchFamily="34" charset="0"/>
                    <a:ea typeface="微软雅黑" pitchFamily="34" charset="-122"/>
                    <a:cs typeface="微软雅黑" pitchFamily="34" charset="-120"/>
                  </a:rPr>
                  <a:t>，B项错误；标准状况下乙醇不是气体</a:t>
                </a:r>
                <a:r>
                  <a:rPr lang="en-US" altLang="zh-CN" sz="2000" b="0" i="0">
                    <a:solidFill>
                      <a:srgbClr val="000000"/>
                    </a:solidFill>
                    <a:latin typeface="微软雅黑" pitchFamily="34" charset="0"/>
                    <a:ea typeface="微软雅黑" pitchFamily="34" charset="-122"/>
                    <a:cs typeface="微软雅黑" pitchFamily="34" charset="-120"/>
                  </a:rPr>
                  <a:t>，不能使用标准状况下的气体摩</a:t>
                </a:r>
              </a:p>
              <a:p>
                <a:pPr latinLnBrk="1">
                  <a:lnSpc>
                    <a:spcPts val="4100"/>
                  </a:lnSpc>
                </a:pPr>
                <a:r>
                  <a:rPr lang="en-US" altLang="zh-CN" sz="2000" b="0" i="0">
                    <a:solidFill>
                      <a:srgbClr val="000000"/>
                    </a:solidFill>
                    <a:latin typeface="微软雅黑" pitchFamily="34" charset="0"/>
                    <a:ea typeface="微软雅黑" pitchFamily="34" charset="-122"/>
                    <a:cs typeface="微软雅黑" pitchFamily="34" charset="-120"/>
                  </a:rPr>
                  <a:t>尔体积计算乙醇的物质的量</a:t>
                </a:r>
                <a:r>
                  <a:rPr lang="en-US" altLang="zh-CN" sz="2000" b="0" i="0" dirty="0">
                    <a:solidFill>
                      <a:srgbClr val="000000"/>
                    </a:solidFill>
                    <a:latin typeface="微软雅黑" pitchFamily="34" charset="0"/>
                    <a:ea typeface="微软雅黑" pitchFamily="34" charset="-122"/>
                    <a:cs typeface="微软雅黑" pitchFamily="34" charset="-120"/>
                  </a:rPr>
                  <a:t>，C项错误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氮气的物质的量为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14 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=0.5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，含有的分子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0.5</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，D项正确。</a:t>
                </a:r>
                <a:endParaRPr lang="en-US" altLang="zh-CN" sz="2200" dirty="0"/>
              </a:p>
            </p:txBody>
          </p:sp>
        </mc:Choice>
        <mc:Fallback xmlns="">
          <p:sp>
            <p:nvSpPr>
              <p:cNvPr id="2" name="QC_7_AS.9_1#3e2ec80c2?vopoq=1&amp;pid=df2893f51&amp;color=0,0,0&amp;vtp=1&amp;bt=1&amp;bbb=1&amp;hb=1"/>
              <p:cNvSpPr>
                <a:spLocks noRot="1" noChangeAspect="1" noMove="1" noResize="1" noEditPoints="1" noAdjustHandles="1" noChangeArrowheads="1" noChangeShapeType="1" noTextEdit="1"/>
              </p:cNvSpPr>
              <p:nvPr/>
            </p:nvSpPr>
            <p:spPr>
              <a:xfrm>
                <a:off x="722376" y="972000"/>
                <a:ext cx="10753344" cy="2304034"/>
              </a:xfrm>
              <a:prstGeom prst="rect">
                <a:avLst/>
              </a:prstGeom>
              <a:blipFill>
                <a:blip r:embed="rId3"/>
                <a:stretch>
                  <a:fillRect l="-1587" r="-1190" b="-661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10_1#8ee77e888?vopoq=1&amp;pid=e26831e9b&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例4</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[河南郑州2025高一期中]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一定条件下，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的混合气体中氧元素的质量分数为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80%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下列有关说法正确的是(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BD.10_1#8ee77e888?vopoq=1&amp;pid=e26831e9b&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b="-17986"/>
                </a:stretch>
              </a:blipFill>
              <a:ln/>
            </p:spPr>
            <p:txBody>
              <a:bodyPr/>
              <a:lstStyle/>
              <a:p>
                <a:r>
                  <a:rPr lang="zh-CN" altLang="en-US">
                    <a:noFill/>
                  </a:rPr>
                  <a:t> </a:t>
                </a:r>
              </a:p>
            </p:txBody>
          </p:sp>
        </mc:Fallback>
      </mc:AlternateContent>
      <p:sp>
        <p:nvSpPr>
          <p:cNvPr id="3" name="QC_7_AN.11_1#8ee77e888.bracket?vopoq=1&amp;pid=e26831e9b&amp;color=0,0,0&amp;vpa=4&amp;vtp=1"/>
          <p:cNvSpPr/>
          <p:nvPr/>
        </p:nvSpPr>
        <p:spPr>
          <a:xfrm>
            <a:off x="3462401" y="1410150"/>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mc:AlternateContent xmlns:mc="http://schemas.openxmlformats.org/markup-compatibility/2006" xmlns:a14="http://schemas.microsoft.com/office/drawing/2010/main">
        <mc:Choice Requires="a14">
          <p:sp>
            <p:nvSpPr>
              <p:cNvPr id="4" name="QC_7_BD.10_2#8ee77e888.choices?vopoq=1&amp;pid=e26831e9b&amp;color=0,0,0&amp;vtp=1&amp;bbb=1"/>
              <p:cNvSpPr/>
              <p:nvPr/>
            </p:nvSpPr>
            <p:spPr>
              <a:xfrm>
                <a:off x="722376" y="1820613"/>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中氧原子的个数比为5</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.相同条件下，混合气体与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的密度之比为5</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.标准状况下，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的体积分数为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.混合气体的平均摩尔质量约为45.7</a:t>
                </a:r>
                <a:endParaRPr lang="en-US" altLang="zh-CN" sz="2000" dirty="0"/>
              </a:p>
            </p:txBody>
          </p:sp>
        </mc:Choice>
        <mc:Fallback xmlns="">
          <p:sp>
            <p:nvSpPr>
              <p:cNvPr id="4" name="QC_7_BD.10_2#8ee77e888.choices?vopoq=1&amp;pid=e26831e9b&amp;color=0,0,0&amp;vtp=1&amp;bbb=1"/>
              <p:cNvSpPr>
                <a:spLocks noRot="1" noChangeAspect="1" noMove="1" noResize="1" noEditPoints="1" noAdjustHandles="1" noChangeArrowheads="1" noChangeShapeType="1" noTextEdit="1"/>
              </p:cNvSpPr>
              <p:nvPr/>
            </p:nvSpPr>
            <p:spPr>
              <a:xfrm>
                <a:off x="722376" y="1820613"/>
                <a:ext cx="10753344" cy="1796034"/>
              </a:xfrm>
              <a:prstGeom prst="rect">
                <a:avLst/>
              </a:prstGeom>
              <a:blipFill>
                <a:blip r:embed="rId4"/>
                <a:stretch>
                  <a:fillRect l="-1474"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EX.12_1#8ee77e888?vopoq=1&amp;pid=e26831e9b&amp;color=0,0,0&amp;vtp=1&amp;bt=1&amp;bbb=1&amp;hb=1"/>
              <p:cNvSpPr/>
              <p:nvPr/>
            </p:nvSpPr>
            <p:spPr>
              <a:xfrm>
                <a:off x="722376" y="972000"/>
                <a:ext cx="10753344" cy="19812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【思路导引】</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的混合气体中，氧元素的质量分数为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80%</m:t>
                    </m:r>
                  </m:oMath>
                </a14:m>
                <a:r>
                  <a:rPr lang="en-US" altLang="zh-CN" sz="20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元素的质量分数</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=1−80%=20%</m:t>
                    </m:r>
                  </m:oMath>
                </a14:m>
                <a:r>
                  <a:rPr lang="en-US" altLang="zh-CN" sz="2000" b="0" i="0" dirty="0">
                    <a:solidFill>
                      <a:srgbClr val="000000"/>
                    </a:solidFill>
                    <a:latin typeface="微软雅黑" pitchFamily="34" charset="0"/>
                    <a:ea typeface="微软雅黑" pitchFamily="34" charset="-122"/>
                    <a:cs typeface="微软雅黑" pitchFamily="34" charset="-120"/>
                  </a:rPr>
                  <a:t>，令混合气体的质量为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元素质量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×20%=20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的质</a:t>
                </a:r>
              </a:p>
              <a:p>
                <a:pPr latinLnBrk="1">
                  <a:lnSpc>
                    <a:spcPts val="4200"/>
                  </a:lnSpc>
                </a:pPr>
                <a:r>
                  <a:rPr lang="en-US" altLang="zh-CN" sz="2000" b="0" i="0">
                    <a:solidFill>
                      <a:srgbClr val="000000"/>
                    </a:solidFill>
                    <a:latin typeface="微软雅黑" pitchFamily="34" charset="0"/>
                    <a:ea typeface="微软雅黑" pitchFamily="34" charset="-122"/>
                    <a:cs typeface="微软雅黑" pitchFamily="34" charset="-120"/>
                  </a:rPr>
                  <a:t>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32</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80</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×100%=50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50 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80 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8</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000" b="0" i="0" dirty="0">
                    <a:solidFill>
                      <a:srgbClr val="000000"/>
                    </a:solidFill>
                    <a:latin typeface="微软雅黑" pitchFamily="34" charset="0"/>
                    <a:ea typeface="微软雅黑" pitchFamily="34" charset="-122"/>
                    <a:cs typeface="微软雅黑" pitchFamily="34" charset="-120"/>
                  </a:rPr>
                  <a:t>，氧气质量为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−50 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=50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42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50 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32 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25</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16</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0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的物质的量之比为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EX.12_1#8ee77e888?vopoq=1&amp;pid=e26831e9b&amp;color=0,0,0&amp;vtp=1&amp;bt=1&amp;bbb=1&amp;hb=1"/>
              <p:cNvSpPr>
                <a:spLocks noRot="1" noChangeAspect="1" noMove="1" noResize="1" noEditPoints="1" noAdjustHandles="1" noChangeArrowheads="1" noChangeShapeType="1" noTextEdit="1"/>
              </p:cNvSpPr>
              <p:nvPr/>
            </p:nvSpPr>
            <p:spPr>
              <a:xfrm>
                <a:off x="722376" y="972000"/>
                <a:ext cx="10753344" cy="1981200"/>
              </a:xfrm>
              <a:prstGeom prst="rect">
                <a:avLst/>
              </a:prstGeom>
              <a:blipFill>
                <a:blip r:embed="rId3"/>
                <a:stretch>
                  <a:fillRect l="-1474" r="-1417" b="-246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13_1#8ee77e888?vopoq=1&amp;pid=e26831e9b&amp;color=0,0,0&amp;vtp=1&amp;bt=1&amp;bbb=1&amp;hb=1"/>
              <p:cNvSpPr/>
              <p:nvPr/>
            </p:nvSpPr>
            <p:spPr>
              <a:xfrm>
                <a:off x="722376" y="972000"/>
                <a:ext cx="10753344" cy="2146237"/>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中氧原子的个数比为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(2×3):(5×2)=3:5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，A错误</a:t>
                </a:r>
                <a:r>
                  <a:rPr lang="en-US" altLang="zh-CN" sz="2000" b="0" i="0">
                    <a:solidFill>
                      <a:srgbClr val="000000"/>
                    </a:solidFill>
                    <a:latin typeface="微软雅黑" pitchFamily="34" charset="0"/>
                    <a:ea typeface="微软雅黑" pitchFamily="34" charset="-122"/>
                    <a:cs typeface="微软雅黑" pitchFamily="34" charset="-120"/>
                  </a:rPr>
                  <a:t>；混合气体的平均摩尔质量为</a:t>
                </a:r>
              </a:p>
              <a:p>
                <a:pPr latinLnBrk="1">
                  <a:lnSpc>
                    <a:spcPts val="4900"/>
                  </a:lnSpc>
                </a:pP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100 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num>
                      <m:den>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35</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16</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320</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2000" b="0" i="0" dirty="0">
                    <a:solidFill>
                      <a:srgbClr val="000000"/>
                    </a:solidFill>
                    <a:latin typeface="微软雅黑" pitchFamily="34" charset="0"/>
                    <a:ea typeface="微软雅黑" pitchFamily="34" charset="-122"/>
                    <a:cs typeface="微软雅黑" pitchFamily="34" charset="-120"/>
                  </a:rPr>
                  <a:t>，相同条件下，混合气体与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的密度之比为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320</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:64=5:7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，B正确</a:t>
                </a:r>
                <a:r>
                  <a:rPr lang="en-US" altLang="zh-CN" sz="2000" b="0" i="0">
                    <a:solidFill>
                      <a:srgbClr val="000000"/>
                    </a:solidFill>
                    <a:latin typeface="微软雅黑" pitchFamily="34" charset="0"/>
                    <a:ea typeface="微软雅黑" pitchFamily="34" charset="-122"/>
                    <a:cs typeface="微软雅黑" pitchFamily="34" charset="-120"/>
                  </a:rPr>
                  <a:t>；标准状</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况下</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是固体，其体积分数趋近于0，C错误</a:t>
                </a:r>
                <a:r>
                  <a:rPr lang="en-US" altLang="zh-CN" sz="2000" b="0" i="0">
                    <a:solidFill>
                      <a:srgbClr val="000000"/>
                    </a:solidFill>
                    <a:latin typeface="微软雅黑" pitchFamily="34" charset="0"/>
                    <a:ea typeface="微软雅黑" pitchFamily="34" charset="-122"/>
                    <a:cs typeface="微软雅黑" pitchFamily="34" charset="-120"/>
                  </a:rPr>
                  <a:t>；混合气体的平均摩尔质量为</a:t>
                </a:r>
              </a:p>
              <a:p>
                <a:pPr latinLnBrk="1">
                  <a:lnSpc>
                    <a:spcPts val="4200"/>
                  </a:lnSpc>
                </a:pP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320</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≈45.7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，漏写单位，D错误。</a:t>
                </a:r>
                <a:endParaRPr lang="en-US" altLang="zh-CN" sz="2200" dirty="0"/>
              </a:p>
            </p:txBody>
          </p:sp>
        </mc:Choice>
        <mc:Fallback xmlns="">
          <p:sp>
            <p:nvSpPr>
              <p:cNvPr id="2" name="QC_7_AS.13_1#8ee77e888?vopoq=1&amp;pid=e26831e9b&amp;color=0,0,0&amp;vtp=1&amp;bt=1&amp;bbb=1&amp;hb=1"/>
              <p:cNvSpPr>
                <a:spLocks noRot="1" noChangeAspect="1" noMove="1" noResize="1" noEditPoints="1" noAdjustHandles="1" noChangeArrowheads="1" noChangeShapeType="1" noTextEdit="1"/>
              </p:cNvSpPr>
              <p:nvPr/>
            </p:nvSpPr>
            <p:spPr>
              <a:xfrm>
                <a:off x="722376" y="972000"/>
                <a:ext cx="10753344" cy="2146237"/>
              </a:xfrm>
              <a:prstGeom prst="rect">
                <a:avLst/>
              </a:prstGeom>
              <a:blipFill>
                <a:blip r:embed="rId3"/>
                <a:stretch>
                  <a:fillRect l="-1587" r="-1020" b="-396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C_5#65c16083f.fixed?pid=858ae7e74&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01</a:t>
            </a:r>
            <a:endParaRPr lang="en-US" altLang="zh-CN" sz="6000" dirty="0"/>
          </a:p>
        </p:txBody>
      </p:sp>
      <p:sp>
        <p:nvSpPr>
          <p:cNvPr id="3" name="C_5#65c16083f.fixed?pid=858ae7e74&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课时1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物质的量</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气体摩尔体积</a:t>
            </a:r>
            <a:endParaRPr lang="en-US" altLang="zh-CN" sz="4400" dirty="0"/>
          </a:p>
        </p:txBody>
      </p:sp>
      <p:pic>
        <p:nvPicPr>
          <p:cNvPr id="4" name="C_5#65c16083f.fixed?pid=858ae7e74&amp;color=0,0,0&amp;tib=255,255,255&amp;vtp=1" descr="preencoded.png"/>
          <p:cNvPicPr>
            <a:picLocks noChangeAspect="1"/>
          </p:cNvPicPr>
          <p:nvPr/>
        </p:nvPicPr>
        <p:blipFill>
          <a:blip r:embed="rId3"/>
          <a:stretch>
            <a:fillRect/>
          </a:stretch>
        </p:blipFill>
        <p:spPr>
          <a:xfrm>
            <a:off x="9866376" y="4489704"/>
            <a:ext cx="411480" cy="448056"/>
          </a:xfrm>
          <a:prstGeom prst="rect">
            <a:avLst/>
          </a:prstGeom>
        </p:spPr>
      </p:pic>
      <p:sp>
        <p:nvSpPr>
          <p:cNvPr id="5" name="C_5_BD#65c16083f.fixed?pid=858ae7e74&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越刷越强</a:t>
            </a:r>
            <a:endParaRPr lang="en-US" altLang="zh-CN" sz="28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92017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7_BD.14_1#99f771a2b?vopoq=1&amp;pid=9c521520a&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[天津静海区一中2025高一期中]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15_1#99f771a2b.bracket?vopoq=1&amp;pid=9c521520a&amp;color=0,0,0&amp;vpa=5&amp;vtp=1"/>
          <p:cNvSpPr/>
          <p:nvPr/>
        </p:nvSpPr>
        <p:spPr>
          <a:xfrm>
            <a:off x="6848539" y="95295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mc:AlternateContent xmlns:mc="http://schemas.openxmlformats.org/markup-compatibility/2006" xmlns:a14="http://schemas.microsoft.com/office/drawing/2010/main">
        <mc:Choice Requires="a14">
          <p:sp>
            <p:nvSpPr>
              <p:cNvPr id="4" name="QC_7_BD.14_2#99f771a2b.choices?vopoq=1&amp;pid=9c521520a&amp;color=0,0,0&amp;vtp=1&amp;bbb=1"/>
              <p:cNvSpPr/>
              <p:nvPr/>
            </p:nvSpPr>
            <p:spPr>
              <a:xfrm>
                <a:off x="722376" y="14196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A.摩尔是联系宏观物质和微观粒子的物理量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6.02×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就是阿伏加德罗常数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中含有的原子总数为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2000" b="0" i="0" dirty="0">
                    <a:solidFill>
                      <a:srgbClr val="000000"/>
                    </a:solidFill>
                    <a:latin typeface="微软雅黑" pitchFamily="34" charset="0"/>
                    <a:ea typeface="微软雅黑" pitchFamily="34" charset="-122"/>
                    <a:cs typeface="微软雅黑" pitchFamily="34" charset="-120"/>
                  </a:rPr>
                  <a:t>为阿伏加德罗常数的值</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.物质的量与物质的数量、物质的质量是等价的</a:t>
                </a:r>
                <a:endParaRPr lang="en-US" altLang="zh-CN" sz="2000" dirty="0"/>
              </a:p>
            </p:txBody>
          </p:sp>
        </mc:Choice>
        <mc:Fallback xmlns="">
          <p:sp>
            <p:nvSpPr>
              <p:cNvPr id="4" name="QC_7_BD.14_2#99f771a2b.choices?vopoq=1&amp;pid=9c521520a&amp;color=0,0,0&amp;vtp=1&amp;bbb=1"/>
              <p:cNvSpPr>
                <a:spLocks noRot="1" noChangeAspect="1" noMove="1" noResize="1" noEditPoints="1" noAdjustHandles="1" noChangeArrowheads="1" noChangeShapeType="1" noTextEdit="1"/>
              </p:cNvSpPr>
              <p:nvPr/>
            </p:nvSpPr>
            <p:spPr>
              <a:xfrm>
                <a:off x="722376" y="1419674"/>
                <a:ext cx="10753344" cy="1796034"/>
              </a:xfrm>
              <a:prstGeom prst="rect">
                <a:avLst/>
              </a:prstGeom>
              <a:blipFill>
                <a:blip r:embed="rId3"/>
                <a:stretch>
                  <a:fillRect l="-1474" b="-813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16_1#99f771a2b?vopoq=1&amp;pid=9c521520a&amp;color=0,0,0&amp;vtp=1&amp;bt=1&amp;bbb=1&amp;hb=1"/>
              <p:cNvSpPr/>
              <p:nvPr/>
            </p:nvSpPr>
            <p:spPr>
              <a:xfrm>
                <a:off x="722376" y="972000"/>
                <a:ext cx="10753344" cy="17960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物质的量是联系宏观物质和微观粒子的物理量，而摩尔是物质的量的单位，A错误</a:t>
                </a:r>
                <a:r>
                  <a:rPr lang="en-US" altLang="zh-CN" sz="2000" b="0" i="0">
                    <a:solidFill>
                      <a:srgbClr val="000000"/>
                    </a:solidFill>
                    <a:latin typeface="微软雅黑" pitchFamily="34" charset="0"/>
                    <a:ea typeface="微软雅黑" pitchFamily="34" charset="-122"/>
                    <a:cs typeface="微软雅黑" pitchFamily="34" charset="-120"/>
                  </a:rPr>
                  <a:t>；阿伏</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加德罗常数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2000" b="0" i="0" dirty="0">
                    <a:solidFill>
                      <a:srgbClr val="000000"/>
                    </a:solidFill>
                    <a:latin typeface="微软雅黑" pitchFamily="34" charset="0"/>
                    <a:ea typeface="微软雅黑" pitchFamily="34" charset="-122"/>
                    <a:cs typeface="微软雅黑" pitchFamily="34" charset="-120"/>
                  </a:rPr>
                  <a:t>为准确值</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≈6.02×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2000" b="0" i="0" dirty="0">
                    <a:solidFill>
                      <a:srgbClr val="000000"/>
                    </a:solidFill>
                    <a:latin typeface="微软雅黑" pitchFamily="34" charset="0"/>
                    <a:ea typeface="微软雅黑" pitchFamily="34" charset="-122"/>
                    <a:cs typeface="微软雅黑" pitchFamily="34" charset="-120"/>
                  </a:rPr>
                  <a:t>，B错误；1个</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分子中含3个原子</a:t>
                </a:r>
                <a:r>
                  <a:rPr lang="en-US" altLang="zh-CN" sz="2000" b="0" i="0">
                    <a:solidFill>
                      <a:srgbClr val="000000"/>
                    </a:solidFill>
                    <a:latin typeface="微软雅黑" pitchFamily="34" charset="0"/>
                    <a:ea typeface="微软雅黑" pitchFamily="34" charset="-122"/>
                    <a:cs typeface="微软雅黑" pitchFamily="34" charset="-120"/>
                  </a:rPr>
                  <a:t>，则</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中含有的原子总数为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，C正确；物质的量表示含有一定数目粒子的集合体</a:t>
                </a:r>
                <a:r>
                  <a:rPr lang="en-US" altLang="zh-CN" sz="2000" b="0" i="0">
                    <a:solidFill>
                      <a:srgbClr val="000000"/>
                    </a:solidFill>
                    <a:latin typeface="微软雅黑" pitchFamily="34" charset="0"/>
                    <a:ea typeface="微软雅黑" pitchFamily="34" charset="-122"/>
                    <a:cs typeface="微软雅黑" pitchFamily="34" charset="-120"/>
                  </a:rPr>
                  <a:t>，是一个</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整体</a:t>
                </a:r>
                <a:r>
                  <a:rPr lang="en-US" altLang="zh-CN" sz="2000" b="0" i="0" dirty="0">
                    <a:solidFill>
                      <a:srgbClr val="000000"/>
                    </a:solidFill>
                    <a:latin typeface="微软雅黑" pitchFamily="34" charset="0"/>
                    <a:ea typeface="微软雅黑" pitchFamily="34" charset="-122"/>
                    <a:cs typeface="微软雅黑" pitchFamily="34" charset="-120"/>
                  </a:rPr>
                  <a:t>，既不表示物质的数量，也不表示物质的质量，不是等价的，D错误。</a:t>
                </a:r>
                <a:endParaRPr lang="en-US" altLang="zh-CN" sz="2200" dirty="0"/>
              </a:p>
            </p:txBody>
          </p:sp>
        </mc:Choice>
        <mc:Fallback xmlns="">
          <p:sp>
            <p:nvSpPr>
              <p:cNvPr id="2" name="QC_7_AS.16_1#99f771a2b?vopoq=1&amp;pid=9c521520a&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a:blip r:embed="rId3"/>
                <a:stretch>
                  <a:fillRect l="-1587" r="-170"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7789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5#0d22c842f.fixed?pid=858ae7e74&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01</a:t>
            </a:r>
            <a:endParaRPr lang="en-US" altLang="zh-CN" sz="6000" dirty="0"/>
          </a:p>
        </p:txBody>
      </p:sp>
      <p:sp>
        <p:nvSpPr>
          <p:cNvPr id="3" name="C_5#0d22c842f.fixed?pid=858ae7e74&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课时1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物质的量</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气体摩尔体积</a:t>
            </a:r>
            <a:endParaRPr lang="en-US" altLang="zh-CN" sz="4400" dirty="0"/>
          </a:p>
        </p:txBody>
      </p:sp>
      <p:pic>
        <p:nvPicPr>
          <p:cNvPr id="4" name="C_5#0d22c842f.fixed?pid=858ae7e74&amp;color=0,0,0&amp;tib=255,255,255&amp;vtp=1" descr="preencoded.png"/>
          <p:cNvPicPr>
            <a:picLocks noChangeAspect="1"/>
          </p:cNvPicPr>
          <p:nvPr/>
        </p:nvPicPr>
        <p:blipFill>
          <a:blip r:embed="rId3"/>
          <a:stretch>
            <a:fillRect/>
          </a:stretch>
        </p:blipFill>
        <p:spPr>
          <a:xfrm>
            <a:off x="9866376" y="4480560"/>
            <a:ext cx="402336" cy="438912"/>
          </a:xfrm>
          <a:prstGeom prst="rect">
            <a:avLst/>
          </a:prstGeom>
        </p:spPr>
      </p:pic>
      <p:sp>
        <p:nvSpPr>
          <p:cNvPr id="5" name="C_5_BD#0d22c842f.fixed?pid=858ae7e74&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教材梳理</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7_BD.17_1#665ae65f3?vopoq=1&amp;pid=9c521520a&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[山西太原五中2024高一月考]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下列有关气体体积的叙述正确的是(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18_1#665ae65f3.bracket?vopoq=1&amp;pid=9c521520a&amp;color=0,0,0&amp;vpa=6&amp;vtp=1"/>
          <p:cNvSpPr/>
          <p:nvPr/>
        </p:nvSpPr>
        <p:spPr>
          <a:xfrm>
            <a:off x="8372539" y="952950"/>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mc:AlternateContent xmlns:mc="http://schemas.openxmlformats.org/markup-compatibility/2006" xmlns:a14="http://schemas.microsoft.com/office/drawing/2010/main">
        <mc:Choice Requires="a14">
          <p:sp>
            <p:nvSpPr>
              <p:cNvPr id="4" name="QC_7_BD.17_2#665ae65f3.choices?vopoq=1&amp;pid=9c521520a&amp;color=0,0,0&amp;vtp=1&amp;bbb=1"/>
              <p:cNvSpPr/>
              <p:nvPr/>
            </p:nvSpPr>
            <p:spPr>
              <a:xfrm>
                <a:off x="722376" y="1419674"/>
                <a:ext cx="10753344" cy="178130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A.一定温度和压强下，各种气态物质体积的大小主要由气体的分子大小决定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.一定温度和压强下，各种气态物质体积的大小主要由气体的分子数决定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.不同的气体，若体积不同，则它们所含的分子数也不同</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.气体摩尔体积是指</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000" b="0" i="0" dirty="0">
                    <a:solidFill>
                      <a:srgbClr val="000000"/>
                    </a:solidFill>
                    <a:latin typeface="微软雅黑" pitchFamily="34" charset="0"/>
                    <a:ea typeface="微软雅黑" pitchFamily="34" charset="-122"/>
                    <a:cs typeface="微软雅黑" pitchFamily="34" charset="-120"/>
                  </a:rPr>
                  <a:t>任何气体所占的体积约为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7_BD.17_2#665ae65f3.choices?vopoq=1&amp;pid=9c521520a&amp;color=0,0,0&amp;vtp=1&amp;bbb=1"/>
              <p:cNvSpPr>
                <a:spLocks noRot="1" noChangeAspect="1" noMove="1" noResize="1" noEditPoints="1" noAdjustHandles="1" noChangeArrowheads="1" noChangeShapeType="1" noTextEdit="1"/>
              </p:cNvSpPr>
              <p:nvPr/>
            </p:nvSpPr>
            <p:spPr>
              <a:xfrm>
                <a:off x="722376" y="1419674"/>
                <a:ext cx="10753344" cy="1781302"/>
              </a:xfrm>
              <a:prstGeom prst="rect">
                <a:avLst/>
              </a:prstGeom>
              <a:blipFill>
                <a:blip r:embed="rId3"/>
                <a:stretch>
                  <a:fillRect l="-1474" b="-856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19_1#665ae65f3?vopoq=1&amp;pid=9c521520a&amp;color=0,0,0&amp;vtp=1&amp;bt=1&amp;bbb=1&amp;hb=1"/>
              <p:cNvSpPr/>
              <p:nvPr/>
            </p:nvSpPr>
            <p:spPr>
              <a:xfrm>
                <a:off x="722376" y="972000"/>
                <a:ext cx="10753344" cy="17960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一定温度和压强下，各种气态物质体积的大小主要由气体的分子数决定，A错误，B</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因为温度和压强不确定</a:t>
                </a:r>
                <a:r>
                  <a:rPr lang="en-US" altLang="zh-CN" sz="2000" b="0" i="0" dirty="0">
                    <a:solidFill>
                      <a:srgbClr val="000000"/>
                    </a:solidFill>
                    <a:latin typeface="微软雅黑" pitchFamily="34" charset="0"/>
                    <a:ea typeface="微软雅黑" pitchFamily="34" charset="-122"/>
                    <a:cs typeface="微软雅黑" pitchFamily="34" charset="-120"/>
                  </a:rPr>
                  <a:t>，所以无法确定不同体积的不同气体所含的分子数是否不同，C错误</a:t>
                </a:r>
                <a:r>
                  <a:rPr lang="en-US" altLang="zh-CN" sz="2000" b="0" i="0">
                    <a:solidFill>
                      <a:srgbClr val="000000"/>
                    </a:solidFill>
                    <a:latin typeface="微软雅黑" pitchFamily="34" charset="0"/>
                    <a:ea typeface="微软雅黑" pitchFamily="34" charset="-122"/>
                    <a:cs typeface="微软雅黑" pitchFamily="34" charset="-120"/>
                  </a:rPr>
                  <a:t>；气</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体摩尔体积是指单位物质的量的气体所占的体积</a:t>
                </a:r>
                <a:r>
                  <a:rPr lang="en-US" altLang="zh-CN" sz="2000" b="0" i="0" dirty="0">
                    <a:solidFill>
                      <a:srgbClr val="000000"/>
                    </a:solidFill>
                    <a:latin typeface="微软雅黑" pitchFamily="34" charset="0"/>
                    <a:ea typeface="微软雅黑" pitchFamily="34" charset="-122"/>
                    <a:cs typeface="微软雅黑" pitchFamily="34" charset="-120"/>
                  </a:rPr>
                  <a:t>，在标准状况下</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任何气体所占的体积约</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7_AS.19_1#665ae65f3?vopoq=1&amp;pid=9c521520a&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a:blip r:embed="rId3"/>
                <a:stretch>
                  <a:fillRect l="-1587" r="-1020"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48168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20_1#206ccb519?vopoq=1&amp;pid=9c521520a&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3.第26届国际计量大会修订了阿伏加德罗常数并于2019年5月</a:t>
                </a:r>
                <a:r>
                  <a:rPr lang="en-US" altLang="zh-CN" sz="2000" b="0" i="0">
                    <a:solidFill>
                      <a:srgbClr val="000000"/>
                    </a:solidFill>
                    <a:latin typeface="微软雅黑" pitchFamily="34" charset="0"/>
                    <a:ea typeface="微软雅黑" pitchFamily="34" charset="-122"/>
                    <a:cs typeface="微软雅黑" pitchFamily="34" charset="-120"/>
                  </a:rPr>
                  <a:t>20日正式生效</a:t>
                </a: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=6.022 140 76×</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。设阿伏加德罗常数的值为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BD.20_1#206ccb519?vopoq=1&amp;pid=9c521520a&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b="-17986"/>
                </a:stretch>
              </a:blipFill>
              <a:ln/>
            </p:spPr>
            <p:txBody>
              <a:bodyPr/>
              <a:lstStyle/>
              <a:p>
                <a:r>
                  <a:rPr lang="zh-CN" altLang="en-US">
                    <a:noFill/>
                  </a:rPr>
                  <a:t> </a:t>
                </a:r>
              </a:p>
            </p:txBody>
          </p:sp>
        </mc:Fallback>
      </mc:AlternateContent>
      <p:sp>
        <p:nvSpPr>
          <p:cNvPr id="3" name="QC_7_AN.21_1#206ccb519.bracket?vopoq=1&amp;pid=9c521520a&amp;color=0,0,0&amp;vpa=7&amp;vtp=1"/>
          <p:cNvSpPr/>
          <p:nvPr/>
        </p:nvSpPr>
        <p:spPr>
          <a:xfrm>
            <a:off x="10369614" y="1410150"/>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mc:AlternateContent xmlns:mc="http://schemas.openxmlformats.org/markup-compatibility/2006" xmlns:a14="http://schemas.microsoft.com/office/drawing/2010/main">
        <mc:Choice Requires="a14">
          <p:sp>
            <p:nvSpPr>
              <p:cNvPr id="4" name="QC_7_BD.20_2#206ccb519.choices?vopoq=1&amp;pid=9c521520a&amp;color=0,0,0&amp;vtp=1&amp;bbb=1&amp;hb=1"/>
              <p:cNvSpPr/>
              <p:nvPr/>
            </p:nvSpPr>
            <p:spPr>
              <a:xfrm>
                <a:off x="722376" y="1820613"/>
                <a:ext cx="10753344" cy="22659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A.摩尔是国际科学界建议采用的一种物理量，单位为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0.5 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含有的原子数为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2000" b="0" i="0" dirty="0">
                    <a:solidFill>
                      <a:srgbClr val="000000"/>
                    </a:solidFill>
                    <a:latin typeface="微软雅黑" pitchFamily="34" charset="0"/>
                    <a:ea typeface="微软雅黑" pitchFamily="34" charset="-122"/>
                    <a:cs typeface="微软雅黑" pitchFamily="34" charset="-120"/>
                  </a:rPr>
                  <a:t>个</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分子含</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原子</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000" b="0" i="0" dirty="0">
                    <a:solidFill>
                      <a:srgbClr val="000000"/>
                    </a:solidFill>
                    <a:latin typeface="微软雅黑" pitchFamily="34" charset="0"/>
                    <a:ea typeface="微软雅黑" pitchFamily="34" charset="-122"/>
                    <a:cs typeface="微软雅黑" pitchFamily="34" charset="-120"/>
                  </a:rPr>
                  <a:t>包含</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6.022 140 76×</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个基本单元，基本单元包括原子、分子及离子等微观粒子</a:t>
                </a:r>
                <a:r>
                  <a:rPr lang="en-US" altLang="zh-CN" sz="2000" b="0" i="0">
                    <a:solidFill>
                      <a:srgbClr val="000000"/>
                    </a:solidFill>
                    <a:latin typeface="微软雅黑" pitchFamily="34" charset="0"/>
                    <a:ea typeface="微软雅黑" pitchFamily="34" charset="-122"/>
                    <a:cs typeface="微软雅黑" pitchFamily="34" charset="-120"/>
                  </a:rPr>
                  <a:t>，不包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括它们的组合</a:t>
                </a:r>
                <a:endParaRPr lang="en-US" altLang="zh-CN" sz="2000" dirty="0"/>
              </a:p>
            </p:txBody>
          </p:sp>
        </mc:Choice>
        <mc:Fallback xmlns="">
          <p:sp>
            <p:nvSpPr>
              <p:cNvPr id="4" name="QC_7_BD.20_2#206ccb519.choices?vopoq=1&amp;pid=9c521520a&amp;color=0,0,0&amp;vtp=1&amp;bbb=1&amp;hb=1"/>
              <p:cNvSpPr>
                <a:spLocks noRot="1" noChangeAspect="1" noMove="1" noResize="1" noEditPoints="1" noAdjustHandles="1" noChangeArrowheads="1" noChangeShapeType="1" noTextEdit="1"/>
              </p:cNvSpPr>
              <p:nvPr/>
            </p:nvSpPr>
            <p:spPr>
              <a:xfrm>
                <a:off x="722376" y="1820613"/>
                <a:ext cx="10753344" cy="2265934"/>
              </a:xfrm>
              <a:prstGeom prst="rect">
                <a:avLst/>
              </a:prstGeom>
              <a:blipFill>
                <a:blip r:embed="rId4"/>
                <a:stretch>
                  <a:fillRect l="-1474" r="-1134" b="-673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22_1#206ccb519?vopoq=1&amp;pid=9c521520a&amp;color=0,0,0&amp;vtp=1&amp;bt=1&amp;bbb=1&amp;hb=1"/>
              <p:cNvSpPr/>
              <p:nvPr/>
            </p:nvSpPr>
            <p:spPr>
              <a:xfrm>
                <a:off x="722376" y="972000"/>
                <a:ext cx="10753344" cy="17960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物质的量是国际科学界建议采用的一种物理量，其单位是摩尔</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，A错误；1个</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分子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中含有</a:t>
                </a:r>
                <a:r>
                  <a:rPr lang="en-US" altLang="zh-CN" sz="2000" b="0" i="0" dirty="0">
                    <a:solidFill>
                      <a:srgbClr val="000000"/>
                    </a:solidFill>
                    <a:latin typeface="微软雅黑" pitchFamily="34" charset="0"/>
                    <a:ea typeface="微软雅黑" pitchFamily="34" charset="-122"/>
                    <a:cs typeface="微软雅黑" pitchFamily="34" charset="-120"/>
                  </a:rPr>
                  <a:t>2个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原子，则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0.5 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含有</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000" b="0" i="0" dirty="0">
                    <a:solidFill>
                      <a:srgbClr val="000000"/>
                    </a:solidFill>
                    <a:latin typeface="微软雅黑" pitchFamily="34" charset="0"/>
                    <a:ea typeface="微软雅黑" pitchFamily="34" charset="-122"/>
                    <a:cs typeface="微软雅黑" pitchFamily="34" charset="-120"/>
                  </a:rPr>
                  <a:t>氧原子，其原子数为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2000" b="0" i="0" dirty="0">
                    <a:solidFill>
                      <a:srgbClr val="000000"/>
                    </a:solidFill>
                    <a:latin typeface="微软雅黑" pitchFamily="34" charset="0"/>
                    <a:ea typeface="微软雅黑" pitchFamily="34" charset="-122"/>
                    <a:cs typeface="微软雅黑" pitchFamily="34" charset="-120"/>
                  </a:rPr>
                  <a:t>，B正确；1个</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分子中含有3</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个原子</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2000" b="0" i="0" dirty="0">
                    <a:solidFill>
                      <a:srgbClr val="000000"/>
                    </a:solidFill>
                    <a:latin typeface="微软雅黑" pitchFamily="34" charset="0"/>
                    <a:ea typeface="微软雅黑" pitchFamily="34" charset="-122"/>
                    <a:cs typeface="微软雅黑" pitchFamily="34" charset="-120"/>
                  </a:rPr>
                  <a:t>个</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分子的物质的量为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分子中含有</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原子，C错误</a:t>
                </a:r>
                <a:r>
                  <a:rPr lang="en-US" altLang="zh-CN" sz="2000" b="0" i="0">
                    <a:solidFill>
                      <a:srgbClr val="000000"/>
                    </a:solidFill>
                    <a:latin typeface="微软雅黑" pitchFamily="34" charset="0"/>
                    <a:ea typeface="微软雅黑" pitchFamily="34" charset="-122"/>
                    <a:cs typeface="微软雅黑" pitchFamily="34" charset="-120"/>
                  </a:rPr>
                  <a:t>；物质的量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的计量范围既包括原子</a:t>
                </a:r>
                <a:r>
                  <a:rPr lang="en-US" altLang="zh-CN" sz="2000" b="0" i="0" dirty="0">
                    <a:solidFill>
                      <a:srgbClr val="000000"/>
                    </a:solidFill>
                    <a:latin typeface="微软雅黑" pitchFamily="34" charset="0"/>
                    <a:ea typeface="微软雅黑" pitchFamily="34" charset="-122"/>
                    <a:cs typeface="微软雅黑" pitchFamily="34" charset="-120"/>
                  </a:rPr>
                  <a:t>、分子及离子等微观粒子，也包括它们的组合，D错误。</a:t>
                </a:r>
                <a:endParaRPr lang="en-US" altLang="zh-CN" sz="2200" dirty="0"/>
              </a:p>
            </p:txBody>
          </p:sp>
        </mc:Choice>
        <mc:Fallback xmlns="">
          <p:sp>
            <p:nvSpPr>
              <p:cNvPr id="2" name="QC_7_AS.22_1#206ccb519?vopoq=1&amp;pid=9c521520a&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a:blip r:embed="rId3"/>
                <a:stretch>
                  <a:fillRect l="-1587" r="-510"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31050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23_1#1d87ff558?vopoq=1&amp;pid=9c521520a&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[湖北鄂东南2025高一期中联考]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设</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为阿伏加德罗常数的值。</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BD.23_1#1d87ff558?vopoq=1&amp;pid=9c521520a&amp;color=0,0,0&amp;vtp=1&amp;bt=1&amp;bbb=1"/>
              <p:cNvSpPr>
                <a:spLocks noRot="1" noChangeAspect="1" noMove="1" noResize="1" noEditPoints="1" noAdjustHandles="1" noChangeArrowheads="1" noChangeShapeType="1" noTextEdit="1"/>
              </p:cNvSpPr>
              <p:nvPr/>
            </p:nvSpPr>
            <p:spPr>
              <a:xfrm>
                <a:off x="722376" y="972000"/>
                <a:ext cx="10753344" cy="385953"/>
              </a:xfrm>
              <a:prstGeom prst="rect">
                <a:avLst/>
              </a:prstGeom>
              <a:blipFill>
                <a:blip r:embed="rId3"/>
                <a:stretch>
                  <a:fillRect l="-1474" t="-4688" b="-39063"/>
                </a:stretch>
              </a:blipFill>
              <a:ln/>
            </p:spPr>
            <p:txBody>
              <a:bodyPr/>
              <a:lstStyle/>
              <a:p>
                <a:r>
                  <a:rPr lang="zh-CN" altLang="en-US">
                    <a:noFill/>
                  </a:rPr>
                  <a:t> </a:t>
                </a:r>
              </a:p>
            </p:txBody>
          </p:sp>
        </mc:Fallback>
      </mc:AlternateContent>
      <p:sp>
        <p:nvSpPr>
          <p:cNvPr id="3" name="QC_7_AN.24_1#1d87ff558.bracket?vopoq=1&amp;pid=9c521520a&amp;color=0,0,0&amp;vpa=8&amp;vtp=1"/>
          <p:cNvSpPr/>
          <p:nvPr/>
        </p:nvSpPr>
        <p:spPr>
          <a:xfrm>
            <a:off x="10201910" y="952950"/>
            <a:ext cx="3746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mc:AlternateContent xmlns:mc="http://schemas.openxmlformats.org/markup-compatibility/2006" xmlns:a14="http://schemas.microsoft.com/office/drawing/2010/main">
        <mc:Choice Requires="a14">
          <p:sp>
            <p:nvSpPr>
              <p:cNvPr id="4" name="QC_7_BD.23_2#1d87ff558.choices?vopoq=1&amp;pid=9c521520a&amp;color=0,0,0&amp;vtp=1&amp;bbb=1"/>
              <p:cNvSpPr/>
              <p:nvPr/>
            </p:nvSpPr>
            <p:spPr>
              <a:xfrm>
                <a:off x="722376" y="1367477"/>
                <a:ext cx="10753344" cy="178130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7.8 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混合物中含有的离子数为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混合气体中含有的分子数为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，则此混合气体的平均摩尔质量为24</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39 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与足量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反应转移电子数为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质量分数为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34%</m:t>
                    </m:r>
                  </m:oMath>
                </a14:m>
                <a:r>
                  <a:rPr lang="en-US" altLang="zh-CN" sz="2000" b="0" i="0" dirty="0">
                    <a:solidFill>
                      <a:srgbClr val="000000"/>
                    </a:solidFill>
                    <a:latin typeface="微软雅黑" pitchFamily="34" charset="0"/>
                    <a:ea typeface="微软雅黑" pitchFamily="34" charset="-122"/>
                    <a:cs typeface="微软雅黑" pitchFamily="34" charset="-120"/>
                  </a:rPr>
                  <a:t>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溶液中，含</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原子的数目为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7_BD.23_2#1d87ff558.choices?vopoq=1&amp;pid=9c521520a&amp;color=0,0,0&amp;vtp=1&amp;bbb=1"/>
              <p:cNvSpPr>
                <a:spLocks noRot="1" noChangeAspect="1" noMove="1" noResize="1" noEditPoints="1" noAdjustHandles="1" noChangeArrowheads="1" noChangeShapeType="1" noTextEdit="1"/>
              </p:cNvSpPr>
              <p:nvPr/>
            </p:nvSpPr>
            <p:spPr>
              <a:xfrm>
                <a:off x="722376" y="1367477"/>
                <a:ext cx="10753344" cy="1781302"/>
              </a:xfrm>
              <a:prstGeom prst="rect">
                <a:avLst/>
              </a:prstGeom>
              <a:blipFill>
                <a:blip r:embed="rId4"/>
                <a:stretch>
                  <a:fillRect l="-1474" b="-853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25_1#1d87ff558?vopoq=1&amp;pid=9c521520a&amp;color=0,0,0&amp;vtp=1&amp;bt=1&amp;bbb=1&amp;hb=1"/>
              <p:cNvSpPr/>
              <p:nvPr/>
            </p:nvSpPr>
            <p:spPr>
              <a:xfrm>
                <a:off x="722376" y="972000"/>
                <a:ext cx="10753344" cy="39296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摩尔质量均为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78 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2000" b="0" i="0" dirty="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均含有</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离子，</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7.8 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混合物含有的离子数为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2000" b="0" i="0" dirty="0">
                    <a:solidFill>
                      <a:srgbClr val="000000"/>
                    </a:solidFill>
                    <a:latin typeface="微软雅黑" pitchFamily="34" charset="0"/>
                    <a:ea typeface="微软雅黑" pitchFamily="34" charset="-122"/>
                    <a:cs typeface="微软雅黑" pitchFamily="34" charset="-120"/>
                  </a:rPr>
                  <a:t>，A正确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混合气体含有的分子数</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2000" b="0" i="0" dirty="0">
                    <a:solidFill>
                      <a:srgbClr val="000000"/>
                    </a:solidFill>
                    <a:latin typeface="微软雅黑" pitchFamily="34" charset="0"/>
                    <a:ea typeface="微软雅黑" pitchFamily="34" charset="-122"/>
                    <a:cs typeface="微软雅黑" pitchFamily="34" charset="-120"/>
                  </a:rPr>
                  <a:t>，则混合气体的物质的量为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000" b="0" i="0" dirty="0">
                    <a:solidFill>
                      <a:srgbClr val="000000"/>
                    </a:solidFill>
                    <a:latin typeface="微软雅黑" pitchFamily="34" charset="0"/>
                    <a:ea typeface="微软雅黑" pitchFamily="34" charset="-122"/>
                    <a:cs typeface="微软雅黑" pitchFamily="34" charset="-120"/>
                  </a:rPr>
                  <a:t>，平均摩尔质量为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48 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，B错误</a:t>
                </a:r>
                <a:r>
                  <a:rPr lang="en-US" altLang="zh-CN" sz="2000" b="0" i="0">
                    <a:solidFill>
                      <a:srgbClr val="000000"/>
                    </a:solidFill>
                    <a:latin typeface="微软雅黑" pitchFamily="34" charset="0"/>
                    <a:ea typeface="微软雅黑" pitchFamily="34" charset="-122"/>
                    <a:cs typeface="微软雅黑" pitchFamily="34" charset="-120"/>
                  </a:rPr>
                  <a:t>；反应</a:t>
                </a:r>
              </a:p>
              <a:p>
                <a:pPr latinLnBrk="1">
                  <a:lnSpc>
                    <a:spcPts val="40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中，氧化剂与还原剂均为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元素化合价由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价分别变</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为</a:t>
                </a:r>
                <a:r>
                  <a:rPr lang="en-US" altLang="zh-CN" sz="2000" b="0" i="0" dirty="0">
                    <a:solidFill>
                      <a:srgbClr val="000000"/>
                    </a:solidFill>
                    <a:latin typeface="微软雅黑" pitchFamily="34" charset="0"/>
                    <a:ea typeface="微软雅黑" pitchFamily="34" charset="-122"/>
                    <a:cs typeface="微软雅黑" pitchFamily="34" charset="-120"/>
                  </a:rPr>
                  <a:t>0价和</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2000" b="0" i="0" dirty="0">
                    <a:solidFill>
                      <a:srgbClr val="000000"/>
                    </a:solidFill>
                    <a:latin typeface="微软雅黑" pitchFamily="34" charset="0"/>
                    <a:ea typeface="微软雅黑" pitchFamily="34" charset="-122"/>
                    <a:cs typeface="微软雅黑" pitchFamily="34" charset="-120"/>
                  </a:rPr>
                  <a:t>价</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发生反应转移</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000" b="0" i="0" dirty="0">
                    <a:solidFill>
                      <a:srgbClr val="000000"/>
                    </a:solidFill>
                    <a:latin typeface="微软雅黑" pitchFamily="34" charset="0"/>
                    <a:ea typeface="微软雅黑" pitchFamily="34" charset="-122"/>
                    <a:cs typeface="微软雅黑" pitchFamily="34" charset="-120"/>
                  </a:rPr>
                  <a:t>电子，则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39 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(0.5 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与足量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反应转移</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电子数为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0.5</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质量分数为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34%</m:t>
                    </m:r>
                  </m:oMath>
                </a14:m>
                <a:r>
                  <a:rPr lang="en-US" altLang="zh-CN" sz="2000" b="0" i="0" dirty="0">
                    <a:solidFill>
                      <a:srgbClr val="000000"/>
                    </a:solidFill>
                    <a:latin typeface="微软雅黑" pitchFamily="34" charset="0"/>
                    <a:ea typeface="微软雅黑" pitchFamily="34" charset="-122"/>
                    <a:cs typeface="微软雅黑" pitchFamily="34" charset="-120"/>
                  </a:rPr>
                  <a:t>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溶液中含有</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物质的量为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含有</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2 </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物质的量约为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3.78 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000" b="0" i="0" dirty="0">
                    <a:solidFill>
                      <a:srgbClr val="000000"/>
                    </a:solidFill>
                    <a:latin typeface="微软雅黑" pitchFamily="34" charset="0"/>
                    <a:ea typeface="微软雅黑" pitchFamily="34" charset="-122"/>
                    <a:cs typeface="微软雅黑" pitchFamily="34" charset="-120"/>
                  </a:rPr>
                  <a:t>，约含</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3.78 </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，所以含</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原子的数目大于</a:t>
                </a: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7_AS.25_1#1d87ff558?vopoq=1&amp;pid=9c521520a&amp;color=0,0,0&amp;vtp=1&amp;bt=1&amp;bbb=1&amp;hb=1"/>
              <p:cNvSpPr>
                <a:spLocks noRot="1" noChangeAspect="1" noMove="1" noResize="1" noEditPoints="1" noAdjustHandles="1" noChangeArrowheads="1" noChangeShapeType="1" noTextEdit="1"/>
              </p:cNvSpPr>
              <p:nvPr/>
            </p:nvSpPr>
            <p:spPr>
              <a:xfrm>
                <a:off x="722376" y="972000"/>
                <a:ext cx="10753344" cy="3929634"/>
              </a:xfrm>
              <a:prstGeom prst="rect">
                <a:avLst/>
              </a:prstGeom>
              <a:blipFill>
                <a:blip r:embed="rId3"/>
                <a:stretch>
                  <a:fillRect l="-1587" r="-964" b="-387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6004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26_1#dfa49c53c?vopoq=1&amp;pid=9c521520a&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5.(双选)</a:t>
                </a:r>
                <a:r>
                  <a:rPr lang="en-US" altLang="zh-CN" sz="2000" b="0" i="0" dirty="0">
                    <a:solidFill>
                      <a:srgbClr val="000000"/>
                    </a:solidFill>
                    <a:latin typeface="仿宋" pitchFamily="34" charset="0"/>
                    <a:ea typeface="仿宋" pitchFamily="34" charset="-122"/>
                    <a:cs typeface="仿宋" pitchFamily="34" charset="-120"/>
                  </a:rPr>
                  <a:t>[山东烟台莱阳2024高一月考]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三种气体</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的相对分子质量关系为</a:t>
                </a:r>
              </a:p>
              <a:p>
                <a:pPr latinLnBrk="1">
                  <a:lnSpc>
                    <a:spcPts val="34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r</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)&lt;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r</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)=0.5</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r</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BD.26_1#dfa49c53c?vopoq=1&amp;pid=9c521520a&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b="-17986"/>
                </a:stretch>
              </a:blipFill>
              <a:ln/>
            </p:spPr>
            <p:txBody>
              <a:bodyPr/>
              <a:lstStyle/>
              <a:p>
                <a:r>
                  <a:rPr lang="zh-CN" altLang="en-US">
                    <a:noFill/>
                  </a:rPr>
                  <a:t> </a:t>
                </a:r>
              </a:p>
            </p:txBody>
          </p:sp>
        </mc:Fallback>
      </mc:AlternateContent>
      <p:sp>
        <p:nvSpPr>
          <p:cNvPr id="3" name="QC_7_AN.27_1#dfa49c53c.bracket?vopoq=1&amp;pid=9c521520a&amp;color=0,0,0&amp;vpa=9&amp;vtp=1&amp;bbb=1"/>
          <p:cNvSpPr/>
          <p:nvPr/>
        </p:nvSpPr>
        <p:spPr>
          <a:xfrm>
            <a:off x="6195441" y="1410150"/>
            <a:ext cx="5476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AB</a:t>
            </a:r>
            <a:endParaRPr lang="en-US" altLang="zh-CN" sz="2000" dirty="0"/>
          </a:p>
        </p:txBody>
      </p:sp>
      <mc:AlternateContent xmlns:mc="http://schemas.openxmlformats.org/markup-compatibility/2006" xmlns:a14="http://schemas.microsoft.com/office/drawing/2010/main">
        <mc:Choice Requires="a14">
          <p:sp>
            <p:nvSpPr>
              <p:cNvPr id="4" name="QC_7_BD.26_2#dfa49c53c.choices?vopoq=1&amp;pid=9c521520a&amp;color=0,0,0&amp;vtp=1&amp;bbb=1"/>
              <p:cNvSpPr/>
              <p:nvPr/>
            </p:nvSpPr>
            <p:spPr>
              <a:xfrm>
                <a:off x="722376" y="1820613"/>
                <a:ext cx="10753344" cy="178130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A.原子数相等的三种气体，质量最大是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.若一定条件下，三种气体体积均为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oMath>
                </a14:m>
                <a:r>
                  <a:rPr lang="en-US" altLang="zh-CN" sz="2000" b="0" i="0" dirty="0">
                    <a:solidFill>
                      <a:srgbClr val="000000"/>
                    </a:solidFill>
                    <a:latin typeface="微软雅黑" pitchFamily="34" charset="0"/>
                    <a:ea typeface="微软雅黑" pitchFamily="34" charset="-122"/>
                    <a:cs typeface="微软雅黑" pitchFamily="34" charset="-120"/>
                  </a:rPr>
                  <a:t>，则它们的物质的量一定均为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.同温同压下，同质量的三种气体，气体密度最小的是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.同温下，向容积相同的两容器分别充入</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oMath>
                </a14:m>
                <a:r>
                  <a:rPr lang="en-US" altLang="zh-CN" sz="2000" b="0" i="0" dirty="0">
                    <a:solidFill>
                      <a:srgbClr val="000000"/>
                    </a:solidFill>
                    <a:latin typeface="微软雅黑" pitchFamily="34" charset="0"/>
                    <a:ea typeface="微软雅黑" pitchFamily="34" charset="-122"/>
                    <a:cs typeface="微软雅黑" pitchFamily="34" charset="-120"/>
                  </a:rPr>
                  <a:t>气体和</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oMath>
                </a14:m>
                <a:r>
                  <a:rPr lang="en-US" altLang="zh-CN" sz="2000" b="0" i="0" dirty="0">
                    <a:solidFill>
                      <a:srgbClr val="000000"/>
                    </a:solidFill>
                    <a:latin typeface="微软雅黑" pitchFamily="34" charset="0"/>
                    <a:ea typeface="微软雅黑" pitchFamily="34" charset="-122"/>
                    <a:cs typeface="微软雅黑" pitchFamily="34" charset="-120"/>
                  </a:rPr>
                  <a:t>气体，则压强之比为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 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7_BD.26_2#dfa49c53c.choices?vopoq=1&amp;pid=9c521520a&amp;color=0,0,0&amp;vtp=1&amp;bbb=1"/>
              <p:cNvSpPr>
                <a:spLocks noRot="1" noChangeAspect="1" noMove="1" noResize="1" noEditPoints="1" noAdjustHandles="1" noChangeArrowheads="1" noChangeShapeType="1" noTextEdit="1"/>
              </p:cNvSpPr>
              <p:nvPr/>
            </p:nvSpPr>
            <p:spPr>
              <a:xfrm>
                <a:off x="722376" y="1820613"/>
                <a:ext cx="10753344" cy="1781302"/>
              </a:xfrm>
              <a:prstGeom prst="rect">
                <a:avLst/>
              </a:prstGeom>
              <a:blipFill>
                <a:blip r:embed="rId4"/>
                <a:stretch>
                  <a:fillRect l="-1474" b="-856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29b377a67?sp=1&amp;pid=b3e394504&amp;color=0,0,0&amp;vtp=1&amp;bt=1&amp;bbb=1&amp;hb=1"/>
              <p:cNvSpPr/>
              <p:nvPr/>
            </p:nvSpPr>
            <p:spPr>
              <a:xfrm>
                <a:off x="722376" y="972000"/>
                <a:ext cx="10753344" cy="27358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1.物质的量及其单位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物质的量表示含有一定数目粒子的集合体</a:t>
                </a:r>
                <a:r>
                  <a:rPr lang="en-US" altLang="zh-CN" sz="2000" b="0" i="0" dirty="0">
                    <a:solidFill>
                      <a:srgbClr val="000000"/>
                    </a:solidFill>
                    <a:latin typeface="微软雅黑" pitchFamily="34" charset="0"/>
                    <a:ea typeface="微软雅黑" pitchFamily="34" charset="-122"/>
                    <a:cs typeface="微软雅黑" pitchFamily="34" charset="-120"/>
                  </a:rPr>
                  <a:t>，符号为</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，单位为摩尔，简称摩，符号为</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1" i="0">
                    <a:solidFill>
                      <a:srgbClr val="639319"/>
                    </a:solidFill>
                    <a:latin typeface="微软雅黑" pitchFamily="34" charset="0"/>
                    <a:ea typeface="微软雅黑" pitchFamily="34" charset="-122"/>
                    <a:cs typeface="微软雅黑" pitchFamily="34" charset="-120"/>
                  </a:rPr>
                  <a:t>【</a:t>
                </a:r>
                <a:r>
                  <a:rPr lang="en-US" altLang="zh-CN" sz="2000" b="1" i="0" dirty="0">
                    <a:solidFill>
                      <a:srgbClr val="639319"/>
                    </a:solidFill>
                    <a:latin typeface="微软雅黑" pitchFamily="34" charset="0"/>
                    <a:ea typeface="微软雅黑" pitchFamily="34" charset="-122"/>
                    <a:cs typeface="微软雅黑" pitchFamily="34" charset="-120"/>
                  </a:rPr>
                  <a:t>划重点】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物质的量只能用来计量微观粒子，如分子、原子、离子、电子等，不能计量宏观物质。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使用物质的量时，要指代具体。例如不能说</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氮，因为“氮</a:t>
                </a:r>
                <a:r>
                  <a:rPr lang="en-US" altLang="zh-CN" sz="2000" b="0" i="0">
                    <a:solidFill>
                      <a:srgbClr val="000000"/>
                    </a:solidFill>
                    <a:latin typeface="微软雅黑" pitchFamily="34" charset="0"/>
                    <a:ea typeface="微软雅黑" pitchFamily="34" charset="-122"/>
                    <a:cs typeface="微软雅黑" pitchFamily="34" charset="-120"/>
                  </a:rPr>
                  <a:t>”没有指明是氮原子还是氮气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分子</a:t>
                </a:r>
                <a:r>
                  <a:rPr lang="en-US" altLang="zh-CN" sz="2000" b="0" i="0" dirty="0">
                    <a:solidFill>
                      <a:srgbClr val="000000"/>
                    </a:solidFill>
                    <a:latin typeface="微软雅黑" pitchFamily="34" charset="0"/>
                    <a:ea typeface="微软雅黑" pitchFamily="34" charset="-122"/>
                    <a:cs typeface="微软雅黑" pitchFamily="34" charset="-120"/>
                  </a:rPr>
                  <a:t>，若是</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氮原子，则写为</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，若是</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氮气分子，则写为</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P_7#29b377a67?sp=1&amp;pid=b3e394504&amp;color=0,0,0&amp;vtp=1&amp;bt=1&amp;bbb=1&amp;hb=1"/>
              <p:cNvSpPr>
                <a:spLocks noRot="1" noChangeAspect="1" noMove="1" noResize="1" noEditPoints="1" noAdjustHandles="1" noChangeArrowheads="1" noChangeShapeType="1" noTextEdit="1"/>
              </p:cNvSpPr>
              <p:nvPr/>
            </p:nvSpPr>
            <p:spPr>
              <a:xfrm>
                <a:off x="722376" y="972000"/>
                <a:ext cx="10753344" cy="2735834"/>
              </a:xfrm>
              <a:prstGeom prst="rect">
                <a:avLst/>
              </a:prstGeom>
              <a:blipFill>
                <a:blip r:embed="rId3"/>
                <a:stretch>
                  <a:fillRect l="-1474" b="-5568"/>
                </a:stretch>
              </a:blipFill>
              <a:ln/>
            </p:spPr>
            <p:txBody>
              <a:bodyPr/>
              <a:lstStyle/>
              <a:p>
                <a:r>
                  <a:rPr lang="zh-CN" altLang="en-US">
                    <a:noFill/>
                  </a:rPr>
                  <a:t> </a:t>
                </a:r>
              </a:p>
            </p:txBody>
          </p:sp>
        </mc:Fallback>
      </mc:AlternateContent>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28_1#dfa49c53c?vopoq=1&amp;pid=9c521520a&amp;color=0,0,0&amp;vtp=1&amp;bt=1&amp;bbb=1&amp;hb=1"/>
              <p:cNvSpPr/>
              <p:nvPr/>
            </p:nvSpPr>
            <p:spPr>
              <a:xfrm>
                <a:off x="722376" y="972000"/>
                <a:ext cx="10753344" cy="273939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三种气体中每个分子各由几个原子构成尚不可知，所以分子数关系无法确定</a:t>
                </a:r>
                <a:r>
                  <a:rPr lang="en-US" altLang="zh-CN" sz="2000" b="0" i="0">
                    <a:solidFill>
                      <a:srgbClr val="000000"/>
                    </a:solidFill>
                    <a:latin typeface="微软雅黑" pitchFamily="34" charset="0"/>
                    <a:ea typeface="微软雅黑" pitchFamily="34" charset="-122"/>
                    <a:cs typeface="微软雅黑" pitchFamily="34" charset="-120"/>
                  </a:rPr>
                  <a:t>，质量关系无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法确定</a:t>
                </a:r>
                <a:r>
                  <a:rPr lang="en-US" altLang="zh-CN" sz="2000" b="0" i="0" dirty="0">
                    <a:solidFill>
                      <a:srgbClr val="000000"/>
                    </a:solidFill>
                    <a:latin typeface="微软雅黑" pitchFamily="34" charset="0"/>
                    <a:ea typeface="微软雅黑" pitchFamily="34" charset="-122"/>
                    <a:cs typeface="微软雅黑" pitchFamily="34" charset="-120"/>
                  </a:rPr>
                  <a:t>，A错误；条件一定时，三种气体的气体摩尔体积相同，但不一定为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，所以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三种气体体积均为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oMath>
                </a14:m>
                <a:r>
                  <a:rPr lang="en-US" altLang="zh-CN" sz="2000" b="0" i="0" dirty="0">
                    <a:solidFill>
                      <a:srgbClr val="000000"/>
                    </a:solidFill>
                    <a:latin typeface="微软雅黑" pitchFamily="34" charset="0"/>
                    <a:ea typeface="微软雅黑" pitchFamily="34" charset="-122"/>
                    <a:cs typeface="微软雅黑" pitchFamily="34" charset="-120"/>
                  </a:rPr>
                  <a:t>时，它们的物质的量不一定均是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，B错误；同温同压下</a:t>
                </a:r>
                <a:r>
                  <a:rPr lang="en-US" altLang="zh-CN" sz="2000" b="0" i="0">
                    <a:solidFill>
                      <a:srgbClr val="000000"/>
                    </a:solidFill>
                    <a:latin typeface="微软雅黑" pitchFamily="34" charset="0"/>
                    <a:ea typeface="微软雅黑" pitchFamily="34" charset="-122"/>
                    <a:cs typeface="微软雅黑" pitchFamily="34" charset="-120"/>
                  </a:rPr>
                  <a:t>，气体密</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度之比等于相对分子质量之比</a:t>
                </a:r>
                <a:r>
                  <a:rPr lang="en-US" altLang="zh-CN" sz="2000" b="0" i="0" dirty="0">
                    <a:solidFill>
                      <a:srgbClr val="000000"/>
                    </a:solidFill>
                    <a:latin typeface="微软雅黑" pitchFamily="34" charset="0"/>
                    <a:ea typeface="微软雅黑" pitchFamily="34" charset="-122"/>
                    <a:cs typeface="微软雅黑" pitchFamily="34" charset="-120"/>
                  </a:rPr>
                  <a:t>，因为</a:t>
                </a:r>
                <a14:m>
                  <m:oMath xmlns:m="http://schemas.openxmlformats.org/officeDocument/2006/math">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𝑀</m:t>
                        </m:r>
                      </m:e>
                      <m:sub>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r</m:t>
                        </m:r>
                      </m:sub>
                    </m:sSub>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X</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)&lt;</m:t>
                    </m:r>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𝑀</m:t>
                        </m:r>
                      </m:e>
                      <m:sub>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r</m:t>
                        </m:r>
                      </m:sub>
                    </m:sSub>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Y</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)=0.5</m:t>
                    </m:r>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𝑀</m:t>
                        </m:r>
                      </m:e>
                      <m:sub>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r</m:t>
                        </m:r>
                      </m:sub>
                    </m:sSub>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Z</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的相对分子质量最小</a:t>
                </a:r>
                <a:r>
                  <a:rPr lang="en-US" altLang="zh-CN" sz="2000" b="0" i="0">
                    <a:solidFill>
                      <a:srgbClr val="000000"/>
                    </a:solidFill>
                    <a:latin typeface="微软雅黑" pitchFamily="34" charset="0"/>
                    <a:ea typeface="微软雅黑" pitchFamily="34" charset="-122"/>
                    <a:cs typeface="微软雅黑" pitchFamily="34" charset="-120"/>
                  </a:rPr>
                  <a:t>，所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以气体密度最小的是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2000" b="0" i="0" dirty="0">
                    <a:solidFill>
                      <a:srgbClr val="000000"/>
                    </a:solidFill>
                    <a:latin typeface="微软雅黑" pitchFamily="34" charset="0"/>
                    <a:ea typeface="微软雅黑" pitchFamily="34" charset="-122"/>
                    <a:cs typeface="微软雅黑" pitchFamily="34" charset="-120"/>
                  </a:rPr>
                  <a:t>，C正确；同温下，向容积相同的两容器分别充入</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oMath>
                </a14:m>
                <a:r>
                  <a:rPr lang="en-US" altLang="zh-CN" sz="2000" b="0" i="0" dirty="0">
                    <a:solidFill>
                      <a:srgbClr val="000000"/>
                    </a:solidFill>
                    <a:latin typeface="微软雅黑" pitchFamily="34" charset="0"/>
                    <a:ea typeface="微软雅黑" pitchFamily="34" charset="-122"/>
                    <a:cs typeface="微软雅黑" pitchFamily="34" charset="-120"/>
                  </a:rPr>
                  <a:t>气体和</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气体</a:t>
                </a:r>
                <a:r>
                  <a:rPr lang="en-US" altLang="zh-CN" sz="2000" b="0" i="0">
                    <a:solidFill>
                      <a:srgbClr val="000000"/>
                    </a:solidFill>
                    <a:latin typeface="微软雅黑" pitchFamily="34" charset="0"/>
                    <a:ea typeface="微软雅黑" pitchFamily="34" charset="-122"/>
                    <a:cs typeface="微软雅黑" pitchFamily="34" charset="-120"/>
                  </a:rPr>
                  <a:t>，由</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于</a:t>
                </a:r>
                <a14:m>
                  <m:oMath xmlns:m="http://schemas.openxmlformats.org/officeDocument/2006/math">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𝑀</m:t>
                        </m:r>
                      </m:e>
                      <m:sub>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r</m:t>
                        </m:r>
                      </m:sub>
                    </m:sSub>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Y</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)=0.5</m:t>
                    </m:r>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𝑀</m:t>
                        </m:r>
                      </m:e>
                      <m:sub>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r</m:t>
                        </m:r>
                      </m:sub>
                    </m:sSub>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Z</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oMath>
                </a14:m>
                <a:r>
                  <a:rPr lang="en-US" altLang="zh-CN" sz="2000" b="0" i="0" dirty="0">
                    <a:solidFill>
                      <a:srgbClr val="000000"/>
                    </a:solidFill>
                    <a:latin typeface="微软雅黑" pitchFamily="34" charset="0"/>
                    <a:ea typeface="微软雅黑" pitchFamily="34" charset="-122"/>
                    <a:cs typeface="微软雅黑" pitchFamily="34" charset="-120"/>
                  </a:rPr>
                  <a:t>的物质的量之比为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 1</m:t>
                    </m:r>
                  </m:oMath>
                </a14:m>
                <a:r>
                  <a:rPr lang="en-US" altLang="zh-CN" sz="2000" b="0" i="0" dirty="0">
                    <a:solidFill>
                      <a:srgbClr val="000000"/>
                    </a:solidFill>
                    <a:latin typeface="微软雅黑" pitchFamily="34" charset="0"/>
                    <a:ea typeface="微软雅黑" pitchFamily="34" charset="-122"/>
                    <a:cs typeface="微软雅黑" pitchFamily="34" charset="-120"/>
                  </a:rPr>
                  <a:t>，则压强之比为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 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7_AS.28_1#dfa49c53c?vopoq=1&amp;pid=9c521520a&amp;color=0,0,0&amp;vtp=1&amp;bt=1&amp;bbb=1&amp;hb=1"/>
              <p:cNvSpPr>
                <a:spLocks noRot="1" noChangeAspect="1" noMove="1" noResize="1" noEditPoints="1" noAdjustHandles="1" noChangeArrowheads="1" noChangeShapeType="1" noTextEdit="1"/>
              </p:cNvSpPr>
              <p:nvPr/>
            </p:nvSpPr>
            <p:spPr>
              <a:xfrm>
                <a:off x="722376" y="972000"/>
                <a:ext cx="10753344" cy="2739390"/>
              </a:xfrm>
              <a:prstGeom prst="rect">
                <a:avLst/>
              </a:prstGeom>
              <a:blipFill>
                <a:blip r:embed="rId3"/>
                <a:stretch>
                  <a:fillRect l="-1587" r="-1587" b="-555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3830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29_1#1da566599?sp=1&amp;vopoq=1&amp;pid=8967f2e83&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[辽宁省实验中学2024高一期中]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一定温度和压强下，用质量相等的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四种</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气体吹出四个体积不同的气球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下列说法中不正确的是(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BD.29_1#1da566599?sp=1&amp;vopoq=1&amp;pid=8967f2e83&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b="-17986"/>
                </a:stretch>
              </a:blipFill>
              <a:ln/>
            </p:spPr>
            <p:txBody>
              <a:bodyPr/>
              <a:lstStyle/>
              <a:p>
                <a:r>
                  <a:rPr lang="zh-CN" altLang="en-US">
                    <a:noFill/>
                  </a:rPr>
                  <a:t> </a:t>
                </a:r>
              </a:p>
            </p:txBody>
          </p:sp>
        </mc:Fallback>
      </mc:AlternateContent>
      <p:pic>
        <p:nvPicPr>
          <p:cNvPr id="3" name="QC_7_BD.29_1#1da566599?vopoq=1&amp;pid=8967f2e83&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064460" y="2068835"/>
            <a:ext cx="338328" cy="64922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7_BD.29_1#1da566599?vopoq=1&amp;pid=8967f2e83&amp;color=0,0,0&amp;tib=255,255,255&amp;iip=2&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491434" y="1986539"/>
            <a:ext cx="411480" cy="7315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7_BD.29_2#1da566599?vopoq=1&amp;pid=8967f2e83&amp;color=0,0,0&amp;tib=255,255,255&amp;iip=3&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5993846" y="1959107"/>
            <a:ext cx="448056" cy="7589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7_BD.29_2#1da566599?vopoq=1&amp;pid=8967f2e83&amp;color=0,0,0&amp;tib=255,255,255&amp;iip=4&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6472763" y="1821947"/>
            <a:ext cx="576072" cy="8961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C_7_AN.30_1#1da566599.bracket?vopoq=1&amp;pid=8967f2e83&amp;color=0,0,0&amp;vpa=10&amp;vtp=1"/>
          <p:cNvSpPr/>
          <p:nvPr/>
        </p:nvSpPr>
        <p:spPr>
          <a:xfrm>
            <a:off x="7018401" y="1410150"/>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mc:AlternateContent xmlns:mc="http://schemas.openxmlformats.org/markup-compatibility/2006" xmlns:a14="http://schemas.microsoft.com/office/drawing/2010/main">
        <mc:Choice Requires="a14">
          <p:sp>
            <p:nvSpPr>
              <p:cNvPr id="9" name="QC_7_BD.29_3#1da566599.choices?vopoq=1&amp;pid=8967f2e83&amp;color=0,0,0&amp;vtp=1&amp;bbb=1"/>
              <p:cNvSpPr/>
              <p:nvPr/>
            </p:nvSpPr>
            <p:spPr>
              <a:xfrm>
                <a:off x="722376" y="2711835"/>
                <a:ext cx="10753344" cy="847725"/>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A.气球②中装的是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.气球①和气球③中气体分子数相等</a:t>
                </a:r>
                <a:endParaRPr lang="en-US" altLang="zh-CN" sz="2000" dirty="0"/>
              </a:p>
              <a:p>
                <a:pPr latinLnBrk="1">
                  <a:lnSpc>
                    <a:spcPts val="35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.气球①和气球②中原子数之比为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11: 16</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.气球③和气球④中气体体积之比为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9" name="QC_7_BD.29_3#1da566599.choices?vopoq=1&amp;pid=8967f2e83&amp;color=0,0,0&amp;vtp=1&amp;bbb=1"/>
              <p:cNvSpPr>
                <a:spLocks noRot="1" noChangeAspect="1" noMove="1" noResize="1" noEditPoints="1" noAdjustHandles="1" noChangeArrowheads="1" noChangeShapeType="1" noTextEdit="1"/>
              </p:cNvSpPr>
              <p:nvPr/>
            </p:nvSpPr>
            <p:spPr>
              <a:xfrm>
                <a:off x="722376" y="2711835"/>
                <a:ext cx="10753344" cy="847725"/>
              </a:xfrm>
              <a:prstGeom prst="rect">
                <a:avLst/>
              </a:prstGeom>
              <a:blipFill>
                <a:blip r:embed="rId8"/>
                <a:stretch>
                  <a:fillRect l="-1474" b="-1870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EX.31_1#1da566599?vopoq=1&amp;pid=8967f2e83&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000" b="0" i="0" dirty="0">
                    <a:solidFill>
                      <a:srgbClr val="639319"/>
                    </a:solidFill>
                    <a:latin typeface="微软雅黑" pitchFamily="34" charset="0"/>
                    <a:ea typeface="微软雅黑" pitchFamily="34" charset="-122"/>
                    <a:cs typeface="微软雅黑" pitchFamily="34" charset="-120"/>
                  </a:rPr>
                  <a:t>【</a:t>
                </a:r>
                <a:r>
                  <a:rPr lang="en-US" altLang="zh-CN" sz="2000" b="1" i="0" dirty="0">
                    <a:solidFill>
                      <a:srgbClr val="639319"/>
                    </a:solidFill>
                    <a:latin typeface="微软雅黑" pitchFamily="34" charset="0"/>
                    <a:ea typeface="微软雅黑" pitchFamily="34" charset="-122"/>
                    <a:cs typeface="微软雅黑" pitchFamily="34" charset="-120"/>
                  </a:rPr>
                  <a:t>思路导引</a:t>
                </a:r>
                <a:r>
                  <a:rPr lang="en-US" altLang="zh-CN" sz="2000" b="0" i="0" dirty="0">
                    <a:solidFill>
                      <a:srgbClr val="639319"/>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𝑚</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，可知相同质量的气体，</a:t>
                </a:r>
                <a:r>
                  <a:rPr lang="en-US" altLang="zh-CN" sz="2000" b="0" i="0">
                    <a:solidFill>
                      <a:srgbClr val="000000"/>
                    </a:solidFill>
                    <a:latin typeface="微软雅黑" pitchFamily="34" charset="0"/>
                    <a:ea typeface="微软雅黑" pitchFamily="34" charset="-122"/>
                    <a:cs typeface="微软雅黑" pitchFamily="34" charset="-120"/>
                  </a:rPr>
                  <a:t>气体的物质的量之比等于其摩尔质量的反比，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又因为在同温同压条件下</a:t>
                </a:r>
                <a:r>
                  <a:rPr lang="en-US" altLang="zh-CN" sz="2000" b="0" i="0" dirty="0">
                    <a:solidFill>
                      <a:srgbClr val="000000"/>
                    </a:solidFill>
                    <a:latin typeface="微软雅黑" pitchFamily="34" charset="0"/>
                    <a:ea typeface="微软雅黑" pitchFamily="34" charset="-122"/>
                    <a:cs typeface="微软雅黑" pitchFamily="34" charset="-120"/>
                  </a:rPr>
                  <a:t>，气体的物质的量之比</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气体分子数之比</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气体体积之比</a:t>
                </a:r>
                <a:r>
                  <a:rPr lang="en-US" altLang="zh-CN" sz="2000" b="0" i="0">
                    <a:solidFill>
                      <a:srgbClr val="000000"/>
                    </a:solidFill>
                    <a:latin typeface="微软雅黑" pitchFamily="34" charset="0"/>
                    <a:ea typeface="微软雅黑" pitchFamily="34" charset="-122"/>
                    <a:cs typeface="微软雅黑" pitchFamily="34" charset="-120"/>
                  </a:rPr>
                  <a:t>，则体积最小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的气球装的是摩尔质量最大的气体</a:t>
                </a:r>
                <a:r>
                  <a:rPr lang="en-US" altLang="zh-CN" sz="2000" b="0" i="0" dirty="0">
                    <a:solidFill>
                      <a:srgbClr val="000000"/>
                    </a:solidFill>
                    <a:latin typeface="微软雅黑" pitchFamily="34" charset="0"/>
                    <a:ea typeface="微软雅黑" pitchFamily="34" charset="-122"/>
                    <a:cs typeface="微软雅黑" pitchFamily="34" charset="-120"/>
                  </a:rPr>
                  <a:t>，可得④、③、②、①四个球中分别是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EX.31_1#1da566599?vopoq=1&amp;pid=8967f2e83&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a:blip r:embed="rId3"/>
                <a:stretch>
                  <a:fillRect l="-1474" r="-1134" b="-1146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32_1#1da566599?vopoq=1&amp;pid=8967f2e83&amp;color=0,0,0&amp;vtp=1&amp;bt=1&amp;bbb=1&amp;hb=1"/>
              <p:cNvSpPr/>
              <p:nvPr/>
            </p:nvSpPr>
            <p:spPr>
              <a:xfrm>
                <a:off x="722376" y="972000"/>
                <a:ext cx="10753344" cy="2628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由分析知气球②中装的气体是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，A正确；气球①和气球</a:t>
                </a:r>
                <a:r>
                  <a:rPr lang="en-US" altLang="zh-CN" sz="2000" b="0" i="0">
                    <a:solidFill>
                      <a:srgbClr val="000000"/>
                    </a:solidFill>
                    <a:latin typeface="微软雅黑" pitchFamily="34" charset="0"/>
                    <a:ea typeface="微软雅黑" pitchFamily="34" charset="-122"/>
                    <a:cs typeface="微软雅黑" pitchFamily="34" charset="-120"/>
                  </a:rPr>
                  <a:t>③中气体分子数之比等于体积之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比</a:t>
                </a:r>
                <a:r>
                  <a:rPr lang="en-US" altLang="zh-CN" sz="2000" b="0" i="0" dirty="0">
                    <a:solidFill>
                      <a:srgbClr val="000000"/>
                    </a:solidFill>
                    <a:latin typeface="微软雅黑" pitchFamily="34" charset="0"/>
                    <a:ea typeface="微软雅黑" pitchFamily="34" charset="-122"/>
                    <a:cs typeface="微软雅黑" pitchFamily="34" charset="-120"/>
                  </a:rPr>
                  <a:t>，体积不等，则所含分子数不等，B错误；气球①和</a:t>
                </a:r>
                <a:r>
                  <a:rPr lang="en-US" altLang="zh-CN" sz="2000" b="0" i="0">
                    <a:solidFill>
                      <a:srgbClr val="000000"/>
                    </a:solidFill>
                    <a:latin typeface="微软雅黑" pitchFamily="34" charset="0"/>
                    <a:ea typeface="微软雅黑" pitchFamily="34" charset="-122"/>
                    <a:cs typeface="微软雅黑" pitchFamily="34" charset="-120"/>
                  </a:rPr>
                  <a:t>②中气体分子数之比等于其相对分子质量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的反比</a:t>
                </a:r>
                <a:r>
                  <a:rPr lang="en-US" altLang="zh-CN" sz="2000" b="0" i="0" dirty="0">
                    <a:solidFill>
                      <a:srgbClr val="000000"/>
                    </a:solidFill>
                    <a:latin typeface="微软雅黑" pitchFamily="34" charset="0"/>
                    <a:ea typeface="微软雅黑" pitchFamily="34" charset="-122"/>
                    <a:cs typeface="微软雅黑" pitchFamily="34" charset="-120"/>
                  </a:rPr>
                  <a:t>，即气体分子数之比为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44: 64=11: 16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，又因为两者都是三原子分子</a:t>
                </a:r>
                <a:r>
                  <a:rPr lang="en-US" altLang="zh-CN" sz="2000" b="0" i="0">
                    <a:solidFill>
                      <a:srgbClr val="000000"/>
                    </a:solidFill>
                    <a:latin typeface="微软雅黑" pitchFamily="34" charset="0"/>
                    <a:ea typeface="微软雅黑" pitchFamily="34" charset="-122"/>
                    <a:cs typeface="微软雅黑" pitchFamily="34" charset="-120"/>
                  </a:rPr>
                  <a:t>，所以原子数之比也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11: 16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，C正确；气球③和气球④中气体体积之比等于对应物质的摩尔质量的反比</a:t>
                </a:r>
                <a:r>
                  <a:rPr lang="en-US" altLang="zh-CN" sz="2000" b="0" i="0">
                    <a:solidFill>
                      <a:srgbClr val="000000"/>
                    </a:solidFill>
                    <a:latin typeface="微软雅黑" pitchFamily="34" charset="0"/>
                    <a:ea typeface="微软雅黑" pitchFamily="34" charset="-122"/>
                    <a:cs typeface="微软雅黑" pitchFamily="34" charset="-120"/>
                  </a:rPr>
                  <a:t>，即</a:t>
                </a:r>
              </a:p>
              <a:p>
                <a:pPr latinLnBrk="1">
                  <a:lnSpc>
                    <a:spcPts val="6200"/>
                  </a:lnSpc>
                </a:pP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𝑉</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③</m:t>
                            </m:r>
                          </m:sub>
                        </m:sSub>
                      </m:num>
                      <m:den>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𝑉</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④</m:t>
                            </m:r>
                          </m:sub>
                        </m:sSub>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④</m:t>
                            </m:r>
                          </m:sub>
                        </m:sSub>
                      </m:num>
                      <m:den>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③</m:t>
                            </m:r>
                          </m:sub>
                        </m:sSub>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16</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32</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7_AS.32_1#1da566599?vopoq=1&amp;pid=8967f2e83&amp;color=0,0,0&amp;vtp=1&amp;bt=1&amp;bbb=1&amp;hb=1"/>
              <p:cNvSpPr>
                <a:spLocks noRot="1" noChangeAspect="1" noMove="1" noResize="1" noEditPoints="1" noAdjustHandles="1" noChangeArrowheads="1" noChangeShapeType="1" noTextEdit="1"/>
              </p:cNvSpPr>
              <p:nvPr/>
            </p:nvSpPr>
            <p:spPr>
              <a:xfrm>
                <a:off x="722376" y="972000"/>
                <a:ext cx="10753344" cy="2628900"/>
              </a:xfrm>
              <a:prstGeom prst="rect">
                <a:avLst/>
              </a:prstGeom>
              <a:blipFill>
                <a:blip r:embed="rId3"/>
                <a:stretch>
                  <a:fillRect l="-1587" r="-1134" b="-23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51676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pic>
        <p:nvPicPr>
          <p:cNvPr id="2" name="QC_7_BD.33_1#4d0d863f5?htil=2&amp;vopoq=1&amp;pid=8967f2e8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115854" y="1063439"/>
            <a:ext cx="2249424" cy="12801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7_BD.33_2#4d0d863f5?htil=2&amp;sp=1&amp;vopoq=1&amp;pid=8967f2e83&amp;color=0,0,0&amp;vtp=1&amp;bt=1&amp;bbb=1&amp;hb=1"/>
              <p:cNvSpPr/>
              <p:nvPr/>
            </p:nvSpPr>
            <p:spPr>
              <a:xfrm>
                <a:off x="722376" y="972000"/>
                <a:ext cx="8366760"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[湖南部分学校2025高一期中联考]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一密闭容器无摩擦</a:t>
                </a:r>
                <a:r>
                  <a:rPr lang="en-US" altLang="zh-CN" sz="2000" b="0" i="0">
                    <a:solidFill>
                      <a:srgbClr val="000000"/>
                    </a:solidFill>
                    <a:latin typeface="微软雅黑" pitchFamily="34" charset="0"/>
                    <a:ea typeface="微软雅黑" pitchFamily="34" charset="-122"/>
                    <a:cs typeface="微软雅黑" pitchFamily="34" charset="-120"/>
                  </a:rPr>
                  <a:t>，被可滑动的两隔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分隔成甲、乙两室，乙室中充入</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，甲室中充入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，静止</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时隔板位置如图所示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3" name="QC_7_BD.33_2#4d0d863f5?htil=2&amp;sp=1&amp;vopoq=1&amp;pid=8967f2e83&amp;color=0,0,0&amp;vtp=1&amp;bt=1&amp;bbb=1&amp;hb=1"/>
              <p:cNvSpPr>
                <a:spLocks noRot="1" noChangeAspect="1" noMove="1" noResize="1" noEditPoints="1" noAdjustHandles="1" noChangeArrowheads="1" noChangeShapeType="1" noTextEdit="1"/>
              </p:cNvSpPr>
              <p:nvPr/>
            </p:nvSpPr>
            <p:spPr>
              <a:xfrm>
                <a:off x="722376" y="972000"/>
                <a:ext cx="8366760" cy="1300353"/>
              </a:xfrm>
              <a:prstGeom prst="rect">
                <a:avLst/>
              </a:prstGeom>
              <a:blipFill>
                <a:blip r:embed="rId4"/>
                <a:stretch>
                  <a:fillRect l="-1895" r="-219" b="-11682"/>
                </a:stretch>
              </a:blipFill>
              <a:ln/>
            </p:spPr>
            <p:txBody>
              <a:bodyPr/>
              <a:lstStyle/>
              <a:p>
                <a:r>
                  <a:rPr lang="zh-CN" altLang="en-US">
                    <a:noFill/>
                  </a:rPr>
                  <a:t> </a:t>
                </a:r>
              </a:p>
            </p:txBody>
          </p:sp>
        </mc:Fallback>
      </mc:AlternateContent>
      <p:sp>
        <p:nvSpPr>
          <p:cNvPr id="4" name="QC_7_AN.34_1#4d0d863f5.bracket?vopoq=1&amp;pid=8967f2e83&amp;color=0,0,0&amp;vpa=11&amp;vtp=1"/>
          <p:cNvSpPr/>
          <p:nvPr/>
        </p:nvSpPr>
        <p:spPr>
          <a:xfrm>
            <a:off x="5481701" y="1867350"/>
            <a:ext cx="3857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5" name="QC_7_BD.33_3#4d0d863f5.choices?htil=2&amp;vopoq=1&amp;pid=8967f2e83&amp;color=0,0,0&amp;vtp=1&amp;bbb=1"/>
              <p:cNvSpPr/>
              <p:nvPr/>
            </p:nvSpPr>
            <p:spPr>
              <a:xfrm>
                <a:off x="722376" y="2277813"/>
                <a:ext cx="8366760" cy="847725"/>
              </a:xfrm>
              <a:prstGeom prst="rect">
                <a:avLst/>
              </a:prstGeom>
              <a:noFill/>
              <a:ln/>
            </p:spPr>
            <p:txBody>
              <a:bodyPr wrap="none" lIns="0" tIns="0" rIns="0" bIns="0" rtlCol="0" anchor="t"/>
              <a:lstStyle/>
              <a:p>
                <a:pPr latinLnBrk="1">
                  <a:lnSpc>
                    <a:spcPts val="3600"/>
                  </a:lnSpc>
                  <a:tabLst>
                    <a:tab pos="4291330" algn="l"/>
                  </a:tabLst>
                </a:pPr>
                <a:r>
                  <a:rPr lang="en-US" altLang="zh-CN" sz="2000" b="0" i="0" dirty="0">
                    <a:solidFill>
                      <a:srgbClr val="000000"/>
                    </a:solidFill>
                    <a:latin typeface="微软雅黑" pitchFamily="34" charset="0"/>
                    <a:ea typeface="微软雅黑" pitchFamily="34" charset="-122"/>
                    <a:cs typeface="微软雅黑" pitchFamily="34" charset="-120"/>
                  </a:rPr>
                  <a:t>A.甲室中气体的质量为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22.0 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.甲室的体积为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13.44 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500"/>
                  </a:lnSpc>
                  <a:tabLst>
                    <a:tab pos="4291330"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.原子数之比：甲∶乙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=3:2</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.气体密度之比：甲∶乙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=11:8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5" name="QC_7_BD.33_3#4d0d863f5.choices?htil=2&amp;vopoq=1&amp;pid=8967f2e83&amp;color=0,0,0&amp;vtp=1&amp;bbb=1"/>
              <p:cNvSpPr>
                <a:spLocks noRot="1" noChangeAspect="1" noMove="1" noResize="1" noEditPoints="1" noAdjustHandles="1" noChangeArrowheads="1" noChangeShapeType="1" noTextEdit="1"/>
              </p:cNvSpPr>
              <p:nvPr/>
            </p:nvSpPr>
            <p:spPr>
              <a:xfrm>
                <a:off x="722376" y="2277813"/>
                <a:ext cx="8366760" cy="847725"/>
              </a:xfrm>
              <a:prstGeom prst="rect">
                <a:avLst/>
              </a:prstGeom>
              <a:blipFill>
                <a:blip r:embed="rId5"/>
                <a:stretch>
                  <a:fillRect l="-1895" b="-1870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35_1#4d0d863f5?vopoq=1&amp;pid=8967f2e83&amp;color=0,0,0&amp;vtp=1&amp;bt=1&amp;bbb=1&amp;hb=1"/>
              <p:cNvSpPr/>
              <p:nvPr/>
            </p:nvSpPr>
            <p:spPr>
              <a:xfrm>
                <a:off x="722376" y="972000"/>
                <a:ext cx="10753344" cy="2811463"/>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由题图可知，二氧化碳和氧气的体积比为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 2</m:t>
                    </m:r>
                  </m:oMath>
                </a14:m>
                <a:r>
                  <a:rPr lang="en-US" altLang="zh-CN" sz="2000" b="0" i="0" dirty="0">
                    <a:solidFill>
                      <a:srgbClr val="000000"/>
                    </a:solidFill>
                    <a:latin typeface="微软雅黑" pitchFamily="34" charset="0"/>
                    <a:ea typeface="微软雅黑" pitchFamily="34" charset="-122"/>
                    <a:cs typeface="微软雅黑" pitchFamily="34" charset="-120"/>
                  </a:rPr>
                  <a:t>，由阿伏加德罗定律推论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𝑇</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𝑝</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相同时</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4500"/>
                  </a:lnSpc>
                </a:pPr>
                <a14:m>
                  <m:oMath xmlns:m="http://schemas.openxmlformats.org/officeDocument/2006/math">
                    <m:f>
                      <m:f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𝑛</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1</m:t>
                            </m:r>
                          </m:sub>
                        </m:sSub>
                      </m:num>
                      <m:den>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𝑛</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b>
                        </m:sSub>
                      </m:den>
                    </m:f>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𝑉</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1</m:t>
                            </m:r>
                          </m:sub>
                        </m:sSub>
                      </m:num>
                      <m:den>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𝑉</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b>
                        </m:sSub>
                      </m:den>
                    </m:f>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可知，二氧化碳的物质的量为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3×0.4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=0.6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。甲室中二氧化碳的质量为</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0.6 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×44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=26.4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，A错误；二氧化碳的物质的量为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0.6 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，没有明确是否为标准状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况</a:t>
                </a:r>
                <a:r>
                  <a:rPr lang="en-US" altLang="zh-CN" sz="2000" b="0" i="0" dirty="0">
                    <a:solidFill>
                      <a:srgbClr val="000000"/>
                    </a:solidFill>
                    <a:latin typeface="微软雅黑" pitchFamily="34" charset="0"/>
                    <a:ea typeface="微软雅黑" pitchFamily="34" charset="-122"/>
                    <a:cs typeface="微软雅黑" pitchFamily="34" charset="-120"/>
                  </a:rPr>
                  <a:t>，无法计算甲室中二氧化碳气体的体积，B错误；二氧化碳的物质的量为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0.6 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，则甲室和乙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室中原子数之比为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(0.6 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×3): (0.4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×2)=9: 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，C错误；同温同压下</a:t>
                </a:r>
                <a:r>
                  <a:rPr lang="en-US" altLang="zh-CN" sz="2000" b="0" i="0">
                    <a:solidFill>
                      <a:srgbClr val="000000"/>
                    </a:solidFill>
                    <a:latin typeface="微软雅黑" pitchFamily="34" charset="0"/>
                    <a:ea typeface="微软雅黑" pitchFamily="34" charset="-122"/>
                    <a:cs typeface="微软雅黑" pitchFamily="34" charset="-120"/>
                  </a:rPr>
                  <a:t>，气体的密度之比等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于摩尔质量之比</a:t>
                </a:r>
                <a:r>
                  <a:rPr lang="en-US" altLang="zh-CN" sz="2000" b="0" i="0" dirty="0">
                    <a:solidFill>
                      <a:srgbClr val="000000"/>
                    </a:solidFill>
                    <a:latin typeface="微软雅黑" pitchFamily="34" charset="0"/>
                    <a:ea typeface="微软雅黑" pitchFamily="34" charset="-122"/>
                    <a:cs typeface="微软雅黑" pitchFamily="34" charset="-120"/>
                  </a:rPr>
                  <a:t>，则甲室和乙室的气体密度之比为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32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=11: 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7_AS.35_1#4d0d863f5?vopoq=1&amp;pid=8967f2e83&amp;color=0,0,0&amp;vtp=1&amp;bt=1&amp;bbb=1&amp;hb=1"/>
              <p:cNvSpPr>
                <a:spLocks noRot="1" noChangeAspect="1" noMove="1" noResize="1" noEditPoints="1" noAdjustHandles="1" noChangeArrowheads="1" noChangeShapeType="1" noTextEdit="1"/>
              </p:cNvSpPr>
              <p:nvPr/>
            </p:nvSpPr>
            <p:spPr>
              <a:xfrm>
                <a:off x="722376" y="972000"/>
                <a:ext cx="10753344" cy="2811463"/>
              </a:xfrm>
              <a:prstGeom prst="rect">
                <a:avLst/>
              </a:prstGeom>
              <a:blipFill>
                <a:blip r:embed="rId3"/>
                <a:stretch>
                  <a:fillRect l="-1587" r="-1417" b="-541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76405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O_7_BD.36_1#f67629ed3?vopoq=1&amp;pid=8967f2e83&amp;color=0,0,0&amp;vtp=1&amp;bt=1&amp;bbb=1"/>
          <p:cNvSpPr/>
          <p:nvPr/>
        </p:nvSpPr>
        <p:spPr>
          <a:xfrm>
            <a:off x="722376" y="972000"/>
            <a:ext cx="11126788"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[吉林长春外国语学校2024高一期中]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物质的量是高中化学常用的物理量，请完成以下有关计算：</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3" name="QB_8_BD.37_1#74e1f7010?vopoq=1&amp;pid=f67629ed3&amp;color=0,0,0&amp;vtp=1&amp;bbb=1"/>
              <p:cNvSpPr/>
              <p:nvPr/>
            </p:nvSpPr>
            <p:spPr>
              <a:xfrm>
                <a:off x="722376" y="1410023"/>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(1)同温同压下，等体积的</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所含原子个数比为</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微软雅黑" pitchFamily="34" charset="0"/>
                    <a:ea typeface="微软雅黑" pitchFamily="34" charset="-122"/>
                    <a:cs typeface="微软雅黑" pitchFamily="34" charset="-120"/>
                  </a:rPr>
                  <a:t>，密度比为</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3" name="QB_8_BD.37_1#74e1f7010?vopoq=1&amp;pid=f67629ed3&amp;color=0,0,0&amp;vtp=1&amp;bbb=1"/>
              <p:cNvSpPr>
                <a:spLocks noRot="1" noChangeAspect="1" noMove="1" noResize="1" noEditPoints="1" noAdjustHandles="1" noChangeArrowheads="1" noChangeShapeType="1" noTextEdit="1"/>
              </p:cNvSpPr>
              <p:nvPr/>
            </p:nvSpPr>
            <p:spPr>
              <a:xfrm>
                <a:off x="722376" y="1410023"/>
                <a:ext cx="10753344" cy="385953"/>
              </a:xfrm>
              <a:prstGeom prst="rect">
                <a:avLst/>
              </a:prstGeom>
              <a:blipFill>
                <a:blip r:embed="rId3"/>
                <a:stretch>
                  <a:fillRect l="-1474" t="-4688" b="-3906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8_AN.38_1#74e1f7010.blank?vopoq=1&amp;pid=f67629ed3&amp;color=0,0,0&amp;vpa=12&amp;vtp=1&amp;bbb=1"/>
              <p:cNvSpPr/>
              <p:nvPr/>
            </p:nvSpPr>
            <p:spPr>
              <a:xfrm>
                <a:off x="6460045" y="1455552"/>
                <a:ext cx="599567" cy="285052"/>
              </a:xfrm>
              <a:prstGeom prst="rect">
                <a:avLst/>
              </a:prstGeom>
              <a:noFill/>
              <a:ln/>
            </p:spPr>
            <p:txBody>
              <a:bodyPr wrap="none" lIns="0" tIns="0" rIns="0" bIns="0" rtlCol="0" anchor="t"/>
              <a:lstStyle/>
              <a:p>
                <a:pPr algn="ctr" latinLnBrk="1">
                  <a:lnSpc>
                    <a:spcPts val="24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𝟑</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4" name="QB_8_AN.38_1#74e1f7010.blank?vopoq=1&amp;pid=f67629ed3&amp;color=0,0,0&amp;vpa=12&amp;vtp=1&amp;bbb=1"/>
              <p:cNvSpPr>
                <a:spLocks noRot="1" noChangeAspect="1" noMove="1" noResize="1" noEditPoints="1" noAdjustHandles="1" noChangeArrowheads="1" noChangeShapeType="1" noTextEdit="1"/>
              </p:cNvSpPr>
              <p:nvPr/>
            </p:nvSpPr>
            <p:spPr>
              <a:xfrm>
                <a:off x="6460045" y="1455552"/>
                <a:ext cx="599567" cy="285052"/>
              </a:xfrm>
              <a:prstGeom prst="rect">
                <a:avLst/>
              </a:prstGeom>
              <a:blipFill>
                <a:blip r:embed="rId4"/>
                <a:stretch>
                  <a:fillRect l="-5102" r="-3061" b="-1063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8_AN.39_1#74e1f7010.blank?vopoq=1&amp;pid=f67629ed3&amp;color=0,0,0&amp;vpa=13&amp;vtp=1&amp;bbb=1"/>
              <p:cNvSpPr/>
              <p:nvPr/>
            </p:nvSpPr>
            <p:spPr>
              <a:xfrm>
                <a:off x="8365045" y="1455552"/>
                <a:ext cx="599567" cy="285052"/>
              </a:xfrm>
              <a:prstGeom prst="rect">
                <a:avLst/>
              </a:prstGeom>
              <a:noFill/>
              <a:ln/>
            </p:spPr>
            <p:txBody>
              <a:bodyPr wrap="none" lIns="0" tIns="0" rIns="0" bIns="0" rtlCol="0" anchor="t"/>
              <a:lstStyle/>
              <a:p>
                <a:pPr algn="ctr" latinLnBrk="1">
                  <a:lnSpc>
                    <a:spcPts val="24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𝟑</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5" name="QB_8_AN.39_1#74e1f7010.blank?vopoq=1&amp;pid=f67629ed3&amp;color=0,0,0&amp;vpa=13&amp;vtp=1&amp;bbb=1"/>
              <p:cNvSpPr>
                <a:spLocks noRot="1" noChangeAspect="1" noMove="1" noResize="1" noEditPoints="1" noAdjustHandles="1" noChangeArrowheads="1" noChangeShapeType="1" noTextEdit="1"/>
              </p:cNvSpPr>
              <p:nvPr/>
            </p:nvSpPr>
            <p:spPr>
              <a:xfrm>
                <a:off x="8365045" y="1455552"/>
                <a:ext cx="599567" cy="285052"/>
              </a:xfrm>
              <a:prstGeom prst="rect">
                <a:avLst/>
              </a:prstGeom>
              <a:blipFill>
                <a:blip r:embed="rId5"/>
                <a:stretch>
                  <a:fillRect l="-4040" r="-3030" b="-1063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8_AS.40_1#74e1f7010?vopoq=1&amp;pid=f67629ed3&amp;color=0,0,0&amp;vtp=1&amp;bbb=1&amp;hb=1"/>
              <p:cNvSpPr/>
              <p:nvPr/>
            </p:nvSpPr>
            <p:spPr>
              <a:xfrm>
                <a:off x="722376" y="1801564"/>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根据阿伏加德罗定律的推论可知，同温同压下气体体积之比等于其分子数之比</a:t>
                </a:r>
                <a:r>
                  <a:rPr lang="en-US" altLang="zh-CN" sz="2000" b="0" i="0">
                    <a:solidFill>
                      <a:srgbClr val="000000"/>
                    </a:solidFill>
                    <a:latin typeface="微软雅黑" pitchFamily="34" charset="0"/>
                    <a:ea typeface="微软雅黑" pitchFamily="34" charset="-122"/>
                    <a:cs typeface="微软雅黑" pitchFamily="34" charset="-120"/>
                  </a:rPr>
                  <a:t>，密度之比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等于其摩尔质量之比</a:t>
                </a:r>
                <a:r>
                  <a:rPr lang="en-US" altLang="zh-CN" sz="2000" b="0" i="0" dirty="0">
                    <a:solidFill>
                      <a:srgbClr val="000000"/>
                    </a:solidFill>
                    <a:latin typeface="微软雅黑" pitchFamily="34" charset="0"/>
                    <a:ea typeface="微软雅黑" pitchFamily="34" charset="-122"/>
                    <a:cs typeface="微软雅黑" pitchFamily="34" charset="-120"/>
                  </a:rPr>
                  <a:t>，所以同温同压下，等体积的</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的分子数之比为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1: 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，原子个数之比为</a:t>
                </a:r>
              </a:p>
              <a:p>
                <a:pPr latinLnBrk="1">
                  <a:lnSpc>
                    <a:spcPts val="35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 3</m:t>
                    </m:r>
                  </m:oMath>
                </a14:m>
                <a:r>
                  <a:rPr lang="en-US" altLang="zh-CN" sz="2000" b="0" i="0" dirty="0">
                    <a:solidFill>
                      <a:srgbClr val="000000"/>
                    </a:solidFill>
                    <a:latin typeface="微软雅黑" pitchFamily="34" charset="0"/>
                    <a:ea typeface="微软雅黑" pitchFamily="34" charset="-122"/>
                    <a:cs typeface="微软雅黑" pitchFamily="34" charset="-120"/>
                  </a:rPr>
                  <a:t>，密度之比为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32: 48=2: 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6" name="QB_8_AS.40_1#74e1f7010?vopoq=1&amp;pid=f67629ed3&amp;color=0,0,0&amp;vtp=1&amp;bbb=1&amp;hb=1"/>
              <p:cNvSpPr>
                <a:spLocks noRot="1" noChangeAspect="1" noMove="1" noResize="1" noEditPoints="1" noAdjustHandles="1" noChangeArrowheads="1" noChangeShapeType="1" noTextEdit="1"/>
              </p:cNvSpPr>
              <p:nvPr/>
            </p:nvSpPr>
            <p:spPr>
              <a:xfrm>
                <a:off x="722376" y="1801564"/>
                <a:ext cx="10753344" cy="1326134"/>
              </a:xfrm>
              <a:prstGeom prst="rect">
                <a:avLst/>
              </a:prstGeom>
              <a:blipFill>
                <a:blip r:embed="rId6"/>
                <a:stretch>
                  <a:fillRect l="-1587" t="-461" r="-794" b="-1152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29b377a67?sp=1&amp;pid=b3e394504&amp;color=0,0,0&amp;vtp=1&amp;bt=1&amp;bbb=1&amp;hb=1"/>
              <p:cNvSpPr/>
              <p:nvPr/>
            </p:nvSpPr>
            <p:spPr>
              <a:xfrm>
                <a:off x="722376" y="972000"/>
                <a:ext cx="10753344" cy="37010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2.阿伏加德罗常数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国际上规定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粒子集合体所含的粒子数约为</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6.02×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a:t>
                </a:r>
                <a:r>
                  <a:rPr lang="en-US" altLang="zh-CN" sz="100" b="0" i="0" kern="0" spc="-99900">
                    <a:solidFill>
                      <a:srgbClr val="FFFFFF"/>
                    </a:solidFill>
                    <a:latin typeface="微软雅黑" pitchFamily="34" charset="0"/>
                    <a:ea typeface="微软雅黑" pitchFamily="34" charset="-122"/>
                    <a:cs typeface="微软雅黑" pitchFamily="34" charset="-120"/>
                  </a:rPr>
                  <a:t>&gt;</a:t>
                </a:r>
                <a:r>
                  <a:rPr lang="en-US" altLang="zh-CN" sz="2000" b="0" i="0">
                    <a:solidFill>
                      <a:srgbClr val="000000"/>
                    </a:solidFill>
                    <a:latin typeface="微软雅黑" pitchFamily="34" charset="0"/>
                    <a:ea typeface="微软雅黑" pitchFamily="34" charset="-122"/>
                    <a:cs typeface="微软雅黑" pitchFamily="34" charset="-120"/>
                  </a:rPr>
                  <a:t>任何粒子的粒子数叫做阿伏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加德罗常数</a:t>
                </a:r>
                <a:r>
                  <a:rPr lang="en-US" altLang="zh-CN" sz="2000" b="0" i="0" dirty="0">
                    <a:solidFill>
                      <a:srgbClr val="000000"/>
                    </a:solidFill>
                    <a:latin typeface="微软雅黑" pitchFamily="34" charset="0"/>
                    <a:ea typeface="微软雅黑" pitchFamily="34" charset="-122"/>
                    <a:cs typeface="微软雅黑" pitchFamily="34" charset="-120"/>
                  </a:rPr>
                  <a:t>，符号为</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，通常用</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6.02×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表示。</a:t>
                </a:r>
                <a:endParaRPr lang="en-US" altLang="zh-CN" sz="2000" dirty="0"/>
              </a:p>
              <a:p>
                <a:pPr latinLnBrk="1">
                  <a:lnSpc>
                    <a:spcPts val="3700"/>
                  </a:lnSpc>
                </a:pPr>
                <a:r>
                  <a:rPr lang="en-US" altLang="zh-CN" sz="2000" b="0" i="0">
                    <a:solidFill>
                      <a:srgbClr val="639319"/>
                    </a:solidFill>
                    <a:latin typeface="微软雅黑" pitchFamily="34" charset="0"/>
                    <a:ea typeface="微软雅黑" pitchFamily="34" charset="-122"/>
                    <a:cs typeface="微软雅黑" pitchFamily="34" charset="-120"/>
                  </a:rPr>
                  <a:t>【</a:t>
                </a:r>
                <a:r>
                  <a:rPr lang="en-US" altLang="zh-CN" sz="2000" b="1" i="0" dirty="0">
                    <a:solidFill>
                      <a:srgbClr val="639319"/>
                    </a:solidFill>
                    <a:latin typeface="微软雅黑" pitchFamily="34" charset="0"/>
                    <a:ea typeface="微软雅黑" pitchFamily="34" charset="-122"/>
                    <a:cs typeface="微软雅黑" pitchFamily="34" charset="-120"/>
                  </a:rPr>
                  <a:t>注意</a:t>
                </a:r>
                <a:r>
                  <a:rPr lang="en-US" altLang="zh-CN" sz="2000" b="0" i="0" dirty="0">
                    <a:solidFill>
                      <a:srgbClr val="639319"/>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①</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阿伏加德罗常数不是一个纯数字，它本身包含单位</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②</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6.02×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a:t>
                </a:r>
                <a:r>
                  <a:rPr lang="en-US" altLang="zh-CN" sz="100" b="0" i="0" kern="0" spc="-99900">
                    <a:solidFill>
                      <a:srgbClr val="FFFFFF"/>
                    </a:solidFill>
                    <a:latin typeface="微软雅黑" pitchFamily="34" charset="0"/>
                    <a:ea typeface="微软雅黑" pitchFamily="34" charset="-122"/>
                    <a:cs typeface="微软雅黑" pitchFamily="34" charset="-120"/>
                  </a:rPr>
                  <a:t>&gt;</a:t>
                </a:r>
                <a:r>
                  <a:rPr lang="en-US" altLang="zh-CN" sz="2000" b="0" i="0">
                    <a:solidFill>
                      <a:srgbClr val="000000"/>
                    </a:solidFill>
                    <a:latin typeface="微软雅黑" pitchFamily="34" charset="0"/>
                    <a:ea typeface="微软雅黑" pitchFamily="34" charset="-122"/>
                    <a:cs typeface="微软雅黑" pitchFamily="34" charset="-120"/>
                  </a:rPr>
                  <a:t>是阿伏加德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罗常数的近似值</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1" i="0">
                    <a:solidFill>
                      <a:srgbClr val="639319"/>
                    </a:solidFill>
                    <a:latin typeface="微软雅黑" pitchFamily="34" charset="0"/>
                    <a:ea typeface="微软雅黑" pitchFamily="34" charset="-122"/>
                    <a:cs typeface="微软雅黑" pitchFamily="34" charset="-120"/>
                  </a:rPr>
                  <a:t>【</a:t>
                </a:r>
                <a:r>
                  <a:rPr lang="en-US" altLang="zh-CN" sz="2000" b="1" i="0" dirty="0">
                    <a:solidFill>
                      <a:srgbClr val="639319"/>
                    </a:solidFill>
                    <a:latin typeface="微软雅黑" pitchFamily="34" charset="0"/>
                    <a:ea typeface="微软雅黑" pitchFamily="34" charset="-122"/>
                    <a:cs typeface="微软雅黑" pitchFamily="34" charset="-120"/>
                  </a:rPr>
                  <a:t>划重点】</a:t>
                </a:r>
                <a:endParaRPr lang="en-US" altLang="zh-CN" sz="2000" dirty="0"/>
              </a:p>
              <a:p>
                <a:pPr latinLnBrk="1">
                  <a:lnSpc>
                    <a:spcPts val="4100"/>
                  </a:lnSpc>
                </a:pPr>
                <a:r>
                  <a:rPr lang="en-US" altLang="zh-CN" sz="2000" b="0" i="0">
                    <a:solidFill>
                      <a:srgbClr val="000000"/>
                    </a:solidFill>
                    <a:latin typeface="微软雅黑" pitchFamily="34" charset="0"/>
                    <a:ea typeface="微软雅黑" pitchFamily="34" charset="-122"/>
                    <a:cs typeface="微软雅黑" pitchFamily="34" charset="-120"/>
                  </a:rPr>
                  <a:t>物质的量</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、粒子数</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与阿伏加德罗常数</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之间的关系：</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num>
                      <m:den>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&lt;/m</a:t>
                </a:r>
                <a:r>
                  <a:rPr lang="en-US" altLang="zh-CN" sz="100" b="0" i="0" kern="0" spc="-99900">
                    <a:solidFill>
                      <a:srgbClr val="FFFFFF"/>
                    </a:solidFill>
                    <a:latin typeface="微软雅黑" pitchFamily="34" charset="0"/>
                    <a:ea typeface="微软雅黑" pitchFamily="34" charset="-122"/>
                    <a:cs typeface="微软雅黑" pitchFamily="34" charset="-120"/>
                  </a:rPr>
                  <a:t>&gt;</a:t>
                </a:r>
                <a:r>
                  <a:rPr lang="en-US" altLang="zh-CN" sz="2000" b="0" i="0">
                    <a:solidFill>
                      <a:srgbClr val="000000"/>
                    </a:solidFill>
                    <a:latin typeface="微软雅黑" pitchFamily="34" charset="0"/>
                    <a:ea typeface="微软雅黑" pitchFamily="34" charset="-122"/>
                    <a:cs typeface="微软雅黑" pitchFamily="34" charset="-120"/>
                  </a:rPr>
                  <a:t>。用这个公式可以计算一定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数目粒子的物质的量或一定物质的量粒子的数目</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P_7#29b377a67?sp=1&amp;pid=b3e394504&amp;color=0,0,0&amp;vtp=1&amp;bt=1&amp;bbb=1&amp;hb=1"/>
              <p:cNvSpPr>
                <a:spLocks noRot="1" noChangeAspect="1" noMove="1" noResize="1" noEditPoints="1" noAdjustHandles="1" noChangeArrowheads="1" noChangeShapeType="1" noTextEdit="1"/>
              </p:cNvSpPr>
              <p:nvPr/>
            </p:nvSpPr>
            <p:spPr>
              <a:xfrm>
                <a:off x="722376" y="972000"/>
                <a:ext cx="10753344" cy="3701034"/>
              </a:xfrm>
              <a:prstGeom prst="rect">
                <a:avLst/>
              </a:prstGeom>
              <a:blipFill>
                <a:blip r:embed="rId3"/>
                <a:stretch>
                  <a:fillRect l="-1474" r="-680" b="-3947"/>
                </a:stretch>
              </a:blipFill>
              <a:ln/>
            </p:spPr>
            <p:txBody>
              <a:bodyPr/>
              <a:lstStyle/>
              <a:p>
                <a:r>
                  <a:rPr lang="zh-CN" altLang="en-US">
                    <a:noFill/>
                  </a:rPr>
                  <a:t> </a:t>
                </a:r>
              </a:p>
            </p:txBody>
          </p:sp>
        </mc:Fallback>
      </mc:AlternateContent>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8_BD.41_1#93fb3f8bf?vopoq=1&amp;pid=f67629ed3&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(2)在</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9.5 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某二价金属的氯化物中含有</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0.2 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，此氯化物的摩尔质量为</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微软雅黑" pitchFamily="34" charset="0"/>
                    <a:ea typeface="微软雅黑" pitchFamily="34" charset="-122"/>
                    <a:cs typeface="微软雅黑" pitchFamily="34" charset="-120"/>
                  </a:rPr>
                  <a:t>，该金</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属元素的相对原子质量为</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8_BD.41_1#93fb3f8bf?vopoq=1&amp;pid=f67629ed3&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b="-1798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8_AN.42_1#93fb3f8bf.blank?vopoq=1&amp;pid=f67629ed3&amp;color=0,0,0&amp;vpa=14&amp;vtp=1&amp;bbb=1"/>
              <p:cNvSpPr/>
              <p:nvPr/>
            </p:nvSpPr>
            <p:spPr>
              <a:xfrm>
                <a:off x="8930767" y="1013337"/>
                <a:ext cx="1528382" cy="304102"/>
              </a:xfrm>
              <a:prstGeom prst="rect">
                <a:avLst/>
              </a:prstGeom>
              <a:noFill/>
              <a:ln/>
            </p:spPr>
            <p:txBody>
              <a:bodyPr wrap="none" lIns="0" tIns="0" rIns="0" bIns="0" rtlCol="0" anchor="t"/>
              <a:lstStyle/>
              <a:p>
                <a:pPr algn="ctr" latinLnBrk="1">
                  <a:lnSpc>
                    <a:spcPts val="26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𝟗𝟓</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𝐠</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𝐦𝐨𝐥</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𝟏</m:t>
                        </m:r>
                      </m:sup>
                    </m:sSup>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8_AN.42_1#93fb3f8bf.blank?vopoq=1&amp;pid=f67629ed3&amp;color=0,0,0&amp;vpa=14&amp;vtp=1&amp;bbb=1"/>
              <p:cNvSpPr>
                <a:spLocks noRot="1" noChangeAspect="1" noMove="1" noResize="1" noEditPoints="1" noAdjustHandles="1" noChangeArrowheads="1" noChangeShapeType="1" noTextEdit="1"/>
              </p:cNvSpPr>
              <p:nvPr/>
            </p:nvSpPr>
            <p:spPr>
              <a:xfrm>
                <a:off x="8930767" y="1013337"/>
                <a:ext cx="1528382" cy="304102"/>
              </a:xfrm>
              <a:prstGeom prst="rect">
                <a:avLst/>
              </a:prstGeom>
              <a:blipFill>
                <a:blip r:embed="rId4"/>
                <a:stretch>
                  <a:fillRect l="-1594" t="-2000" b="-32000"/>
                </a:stretch>
              </a:blipFill>
              <a:ln/>
            </p:spPr>
            <p:txBody>
              <a:bodyPr/>
              <a:lstStyle/>
              <a:p>
                <a:r>
                  <a:rPr lang="zh-CN" altLang="en-US">
                    <a:noFill/>
                  </a:rPr>
                  <a:t> </a:t>
                </a:r>
              </a:p>
            </p:txBody>
          </p:sp>
        </mc:Fallback>
      </mc:AlternateContent>
      <p:sp>
        <p:nvSpPr>
          <p:cNvPr id="4" name="QB_8_AN.43_1#93fb3f8bf.blank?vopoq=1&amp;pid=f67629ed3&amp;color=0,0,0&amp;vpa=15&amp;vtp=1&amp;bbb=1"/>
          <p:cNvSpPr/>
          <p:nvPr/>
        </p:nvSpPr>
        <p:spPr>
          <a:xfrm>
            <a:off x="3500501" y="1372050"/>
            <a:ext cx="498475"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24</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5" name="QB_8_AS.44_1#93fb3f8bf?vopoq=1&amp;pid=f67629ed3&amp;color=0,0,0&amp;vtp=1&amp;bbb=1&amp;hb=1"/>
              <p:cNvSpPr/>
              <p:nvPr/>
            </p:nvSpPr>
            <p:spPr>
              <a:xfrm>
                <a:off x="722376" y="1824677"/>
                <a:ext cx="10753344" cy="1017397"/>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设二价金属的氯化物的化学式为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RCl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，其中含有</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0.2 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RCl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)=0.1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RCl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a:t>
                </a:r>
              </a:p>
              <a:p>
                <a:pPr latinLnBrk="1">
                  <a:lnSpc>
                    <a:spcPts val="4200"/>
                  </a:lnSpc>
                </a:pPr>
                <a:r>
                  <a:rPr lang="en-US" altLang="zh-CN" sz="2000" b="0" i="0">
                    <a:solidFill>
                      <a:srgbClr val="000000"/>
                    </a:solidFill>
                    <a:latin typeface="微软雅黑" pitchFamily="34" charset="0"/>
                    <a:ea typeface="微软雅黑" pitchFamily="34" charset="-122"/>
                    <a:cs typeface="微软雅黑" pitchFamily="34" charset="-120"/>
                  </a:rPr>
                  <a:t>摩尔质量</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𝑀</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𝑚</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den>
                    </m:f>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9.5 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0.1 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den>
                    </m:f>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=95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2000" b="0" i="0" dirty="0">
                    <a:solidFill>
                      <a:srgbClr val="000000"/>
                    </a:solidFill>
                    <a:latin typeface="微软雅黑" pitchFamily="34" charset="0"/>
                    <a:ea typeface="微软雅黑" pitchFamily="34" charset="-122"/>
                    <a:cs typeface="微软雅黑" pitchFamily="34" charset="-120"/>
                  </a:rPr>
                  <a:t>，金属元素的相对原子质量为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95−35.5×2=24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5" name="QB_8_AS.44_1#93fb3f8bf?vopoq=1&amp;pid=f67629ed3&amp;color=0,0,0&amp;vtp=1&amp;bbb=1&amp;hb=1"/>
              <p:cNvSpPr>
                <a:spLocks noRot="1" noChangeAspect="1" noMove="1" noResize="1" noEditPoints="1" noAdjustHandles="1" noChangeArrowheads="1" noChangeShapeType="1" noTextEdit="1"/>
              </p:cNvSpPr>
              <p:nvPr/>
            </p:nvSpPr>
            <p:spPr>
              <a:xfrm>
                <a:off x="722376" y="1824677"/>
                <a:ext cx="10753344" cy="1017397"/>
              </a:xfrm>
              <a:prstGeom prst="rect">
                <a:avLst/>
              </a:prstGeom>
              <a:blipFill>
                <a:blip r:embed="rId5"/>
                <a:stretch>
                  <a:fillRect l="-1587" r="-1474" b="-898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8_BD.45_1#057c9d688?vopoq=1&amp;pid=f67629ed3&amp;color=0,0,0&amp;vtp=1&amp;bt=1&amp;bbb=1&amp;hb=1"/>
              <p:cNvSpPr/>
              <p:nvPr/>
            </p:nvSpPr>
            <p:spPr>
              <a:xfrm>
                <a:off x="722376" y="972000"/>
                <a:ext cx="10753344" cy="1034034"/>
              </a:xfrm>
              <a:prstGeom prst="rect">
                <a:avLst/>
              </a:prstGeom>
              <a:noFill/>
              <a:ln/>
            </p:spPr>
            <p:txBody>
              <a:bodyPr wrap="none" lIns="0" tIns="0" rIns="0" bIns="0" rtlCol="0" anchor="t"/>
              <a:lstStyle/>
              <a:p>
                <a:pPr algn="l" latinLnBrk="1">
                  <a:lnSpc>
                    <a:spcPts val="5000"/>
                  </a:lnSpc>
                </a:pPr>
                <a:r>
                  <a:rPr lang="en-US" altLang="zh-CN" sz="2000" b="0" i="0" dirty="0">
                    <a:solidFill>
                      <a:srgbClr val="000000"/>
                    </a:solidFill>
                    <a:latin typeface="微软雅黑" pitchFamily="34" charset="0"/>
                    <a:ea typeface="微软雅黑" pitchFamily="34" charset="-122"/>
                    <a:cs typeface="微软雅黑" pitchFamily="34" charset="-120"/>
                  </a:rPr>
                  <a:t>(3)若</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𝑎</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某气体中含有的分子数为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20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𝑐</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a:solidFill>
                      <a:srgbClr val="000000"/>
                    </a:solidFill>
                    <a:latin typeface="微软雅黑" pitchFamily="34" charset="0"/>
                    <a:ea typeface="微软雅黑" pitchFamily="34" charset="-122"/>
                    <a:cs typeface="微软雅黑" pitchFamily="34" charset="-120"/>
                  </a:rPr>
                  <a:t>该气体在标准状况下的体积是</a:t>
                </a:r>
                <a:r>
                  <a:rPr lang="en-US" altLang="zh-CN" sz="2000" i="0">
                    <a:solidFill>
                      <a:srgbClr val="000000"/>
                    </a:solidFill>
                    <a:latin typeface="SimSun" pitchFamily="34" charset="0"/>
                    <a:ea typeface="SimSun" pitchFamily="34" charset="-122"/>
                    <a:cs typeface="SimSun" pitchFamily="34" charset="-120"/>
                  </a:rPr>
                  <a:t>_</a:t>
                </a:r>
                <a:r>
                  <a:rPr lang="en-US" altLang="zh-CN" sz="2750" b="1" i="0" u="sng" kern="0" spc="-99900">
                    <a:solidFill>
                      <a:srgbClr val="FF00FF"/>
                    </a:solidFill>
                    <a:latin typeface="SimSun" panose="02010600030101010101" pitchFamily="2" charset="-122"/>
                    <a:ea typeface="微软雅黑" pitchFamily="34" charset="-122"/>
                    <a:cs typeface="微软雅黑" pitchFamily="34" charset="-120"/>
                  </a:rPr>
                  <a:t> </a:t>
                </a:r>
                <a:r>
                  <a:rPr lang="en-US" altLang="zh-CN" sz="2000" i="0" dirty="0">
                    <a:solidFill>
                      <a:srgbClr val="000000"/>
                    </a:solidFill>
                    <a:latin typeface="SimSun" pitchFamily="34" charset="0"/>
                    <a:ea typeface="SimSun" pitchFamily="34" charset="-122"/>
                    <a:cs typeface="SimSun" pitchFamily="34" charset="-120"/>
                  </a:rPr>
                  <a:t>_______</a:t>
                </a:r>
                <a:r>
                  <a:rPr lang="en-US" altLang="zh-CN" sz="2000" b="0" i="0" dirty="0">
                    <a:solidFill>
                      <a:srgbClr val="000000"/>
                    </a:solidFill>
                    <a:latin typeface="微软雅黑" pitchFamily="34" charset="0"/>
                    <a:ea typeface="微软雅黑" pitchFamily="34" charset="-122"/>
                    <a:cs typeface="微软雅黑" pitchFamily="34" charset="-120"/>
                  </a:rPr>
                  <a:t>(设</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为阿伏加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德罗常数的值</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8_BD.45_1#057c9d688?vopoq=1&amp;pid=f67629ed3&amp;color=0,0,0&amp;vtp=1&amp;bt=1&amp;bbb=1&amp;hb=1"/>
              <p:cNvSpPr>
                <a:spLocks noRot="1" noChangeAspect="1" noMove="1" noResize="1" noEditPoints="1" noAdjustHandles="1" noChangeArrowheads="1" noChangeShapeType="1" noTextEdit="1"/>
              </p:cNvSpPr>
              <p:nvPr/>
            </p:nvSpPr>
            <p:spPr>
              <a:xfrm>
                <a:off x="722376" y="972000"/>
                <a:ext cx="10753344" cy="1034034"/>
              </a:xfrm>
              <a:prstGeom prst="rect">
                <a:avLst/>
              </a:prstGeom>
              <a:blipFill>
                <a:blip r:embed="rId3"/>
                <a:stretch>
                  <a:fillRect l="-1474" r="-397" b="-1470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8_AN.46_1#057c9d688.blank?vopoq=1&amp;pid=f67629ed3&amp;color=0,0,0&amp;vpa=16&amp;vtp=1&amp;bbb=1&amp;rh=37.9"/>
              <p:cNvSpPr/>
              <p:nvPr/>
            </p:nvSpPr>
            <p:spPr>
              <a:xfrm>
                <a:off x="8711502" y="987239"/>
                <a:ext cx="948817" cy="472758"/>
              </a:xfrm>
              <a:prstGeom prst="rect">
                <a:avLst/>
              </a:prstGeom>
              <a:noFill/>
              <a:ln/>
            </p:spPr>
            <p:txBody>
              <a:bodyPr wrap="none" lIns="0" tIns="0" rIns="0" bIns="0" rtlCol="0" anchor="t"/>
              <a:lstStyle/>
              <a:p>
                <a:pPr algn="ctr" latinLnBrk="1">
                  <a:lnSpc>
                    <a:spcPts val="3700"/>
                  </a:lnSpc>
                </a:pP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fPr>
                      <m:num>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𝟐𝟐</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𝟒</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𝒃𝒄</m:t>
                        </m:r>
                      </m:num>
                      <m:den>
                        <m:r>
                          <a:rPr lang="en-US" altLang="zh-CN" sz="2000" b="1" i="0" dirty="0">
                            <a:solidFill>
                              <a:srgbClr val="00B050"/>
                            </a:solidFill>
                            <a:latin typeface="Cambria Math" panose="02040503050406030204" pitchFamily="18" charset="0"/>
                            <a:ea typeface="微软雅黑" pitchFamily="34" charset="-122"/>
                            <a:cs typeface="微软雅黑" pitchFamily="34" charset="-120"/>
                          </a:rPr>
                          <m:t>𝒂</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𝑵</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𝐀</m:t>
                            </m:r>
                          </m:sub>
                        </m:sSub>
                      </m:den>
                    </m:f>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𝐋</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8_AN.46_1#057c9d688.blank?vopoq=1&amp;pid=f67629ed3&amp;color=0,0,0&amp;vpa=16&amp;vtp=1&amp;bbb=1&amp;rh=37.9"/>
              <p:cNvSpPr>
                <a:spLocks noRot="1" noChangeAspect="1" noMove="1" noResize="1" noEditPoints="1" noAdjustHandles="1" noChangeArrowheads="1" noChangeShapeType="1" noTextEdit="1"/>
              </p:cNvSpPr>
              <p:nvPr/>
            </p:nvSpPr>
            <p:spPr>
              <a:xfrm>
                <a:off x="8711502" y="987239"/>
                <a:ext cx="948817" cy="472758"/>
              </a:xfrm>
              <a:prstGeom prst="rect">
                <a:avLst/>
              </a:prstGeom>
              <a:blipFill>
                <a:blip r:embed="rId4"/>
                <a:stretch>
                  <a:fillRect/>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8_AS.47_1#057c9d688?vopoq=1&amp;pid=f67629ed3&amp;color=0,0,0&amp;vtp=1&amp;bbb=1&amp;hb=1"/>
              <p:cNvSpPr/>
              <p:nvPr/>
            </p:nvSpPr>
            <p:spPr>
              <a:xfrm>
                <a:off x="722376" y="2016320"/>
                <a:ext cx="10753344" cy="1841500"/>
              </a:xfrm>
              <a:prstGeom prst="rect">
                <a:avLst/>
              </a:prstGeom>
              <a:noFill/>
              <a:ln/>
            </p:spPr>
            <p:txBody>
              <a:bodyPr wrap="none" lIns="0" tIns="0" rIns="0" bIns="0" rtlCol="0" anchor="t"/>
              <a:lstStyle/>
              <a:p>
                <a:pPr algn="l" latinLnBrk="1">
                  <a:lnSpc>
                    <a:spcPts val="42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𝑎</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气体中的分子数为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20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𝑎</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该气体的物质的量为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num>
                      <m:den>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den>
                    </m:f>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，摩尔质量</a:t>
                </a:r>
              </a:p>
              <a:p>
                <a:pPr latinLnBrk="1">
                  <a:lnSpc>
                    <a:spcPts val="53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𝑀</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𝑚</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den>
                    </m:f>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num>
                      <m:den>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num>
                          <m:den>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den>
                    </m:f>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den>
                    </m:f>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20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𝑐</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该气体在标准状况下的体积</a:t>
                </a:r>
              </a:p>
              <a:p>
                <a:pPr latinLnBrk="1">
                  <a:lnSpc>
                    <a:spcPts val="50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𝑉</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𝑉</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𝑚</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den>
                    </m:f>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𝑉</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num>
                      <m:den>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den>
                    </m:f>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L</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22.4</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𝑏𝑐</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den>
                    </m:f>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8_AS.47_1#057c9d688?vopoq=1&amp;pid=f67629ed3&amp;color=0,0,0&amp;vtp=1&amp;bbb=1&amp;hb=1"/>
              <p:cNvSpPr>
                <a:spLocks noRot="1" noChangeAspect="1" noMove="1" noResize="1" noEditPoints="1" noAdjustHandles="1" noChangeArrowheads="1" noChangeShapeType="1" noTextEdit="1"/>
              </p:cNvSpPr>
              <p:nvPr/>
            </p:nvSpPr>
            <p:spPr>
              <a:xfrm>
                <a:off x="722376" y="2016320"/>
                <a:ext cx="10753344" cy="1841500"/>
              </a:xfrm>
              <a:prstGeom prst="rect">
                <a:avLst/>
              </a:prstGeom>
              <a:blipFill>
                <a:blip r:embed="rId5"/>
                <a:stretch>
                  <a:fillRect l="-158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118326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48_1#935f60ec8?vopoq=1&amp;pid=8967f2e83&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[安徽安庆2024高一期中]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现有</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𝑚</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气体,它的摩尔质量为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𝑀</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,阿伏加德罗常数的值用</a:t>
                </a:r>
              </a:p>
              <a:p>
                <a:pPr latinLnBrk="1">
                  <a:lnSpc>
                    <a:spcPts val="3500"/>
                  </a:lnSpc>
                </a:pP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表示,则:</a:t>
                </a:r>
                <a:endParaRPr lang="en-US" altLang="zh-CN" sz="2000" dirty="0">
                  <a:solidFill>
                    <a:srgbClr val="000000"/>
                  </a:solidFill>
                </a:endParaRPr>
              </a:p>
            </p:txBody>
          </p:sp>
        </mc:Choice>
        <mc:Fallback xmlns="">
          <p:sp>
            <p:nvSpPr>
              <p:cNvPr id="2" name="QO_7_BD.48_1#935f60ec8?vopoq=1&amp;pid=8967f2e83&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a:blip r:embed="rId3"/>
                <a:stretch>
                  <a:fillRect l="-1474" b="-1773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8_BD.49_1#8eb4872d8?vopoq=1&amp;pid=935f60ec8&amp;color=0,0,0&amp;vtp=1&amp;bbb=1"/>
              <p:cNvSpPr/>
              <p:nvPr/>
            </p:nvSpPr>
            <p:spPr>
              <a:xfrm>
                <a:off x="722376" y="1830139"/>
                <a:ext cx="10753344" cy="542417"/>
              </a:xfrm>
              <a:prstGeom prst="rect">
                <a:avLst/>
              </a:prstGeom>
              <a:noFill/>
              <a:ln/>
            </p:spPr>
            <p:txBody>
              <a:bodyPr wrap="none" lIns="0" tIns="0" rIns="0" bIns="0" rtlCol="0" anchor="t"/>
              <a:lstStyle/>
              <a:p>
                <a:pPr algn="l" latinLnBrk="1">
                  <a:lnSpc>
                    <a:spcPts val="50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该气体的物质的量为</a:t>
                </a:r>
                <a:r>
                  <a:rPr lang="en-US" altLang="zh-CN" sz="2000" i="0">
                    <a:solidFill>
                      <a:srgbClr val="000000"/>
                    </a:solidFill>
                    <a:latin typeface="SimSun" pitchFamily="34" charset="0"/>
                    <a:ea typeface="SimSun" pitchFamily="34" charset="-122"/>
                    <a:cs typeface="SimSun" pitchFamily="34" charset="-120"/>
                  </a:rPr>
                  <a:t>_</a:t>
                </a:r>
                <a:r>
                  <a:rPr lang="en-US" altLang="zh-CN" sz="2850" b="1" i="0" u="sng" kern="0" spc="-99900">
                    <a:solidFill>
                      <a:srgbClr val="FF00FF"/>
                    </a:solidFill>
                    <a:latin typeface="SimSun" panose="02010600030101010101" pitchFamily="2" charset="-122"/>
                    <a:ea typeface="微软雅黑" pitchFamily="34" charset="-122"/>
                    <a:cs typeface="微软雅黑" pitchFamily="34" charset="-120"/>
                  </a:rPr>
                  <a:t> </a:t>
                </a:r>
                <a:r>
                  <a:rPr lang="en-US" altLang="zh-CN" sz="2000" i="0" dirty="0">
                    <a:solidFill>
                      <a:srgbClr val="000000"/>
                    </a:solidFill>
                    <a:latin typeface="SimSun" pitchFamily="34" charset="0"/>
                    <a:ea typeface="SimSun" pitchFamily="34" charset="-122"/>
                    <a:cs typeface="SimSun" pitchFamily="34" charset="-120"/>
                  </a:rPr>
                  <a:t>__</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3" name="QB_8_BD.49_1#8eb4872d8?vopoq=1&amp;pid=935f60ec8&amp;color=0,0,0&amp;vtp=1&amp;bbb=1"/>
              <p:cNvSpPr>
                <a:spLocks noRot="1" noChangeAspect="1" noMove="1" noResize="1" noEditPoints="1" noAdjustHandles="1" noChangeArrowheads="1" noChangeShapeType="1" noTextEdit="1"/>
              </p:cNvSpPr>
              <p:nvPr/>
            </p:nvSpPr>
            <p:spPr>
              <a:xfrm>
                <a:off x="722376" y="1830139"/>
                <a:ext cx="10753344" cy="542417"/>
              </a:xfrm>
              <a:prstGeom prst="rect">
                <a:avLst/>
              </a:prstGeom>
              <a:blipFill>
                <a:blip r:embed="rId4"/>
                <a:stretch>
                  <a:fillRect l="-1474" b="-2809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8_AN.50_1#8eb4872d8.blank?vopoq=1&amp;pid=935f60ec8&amp;color=0,0,0&amp;vpa=17&amp;vtp=1&amp;bbb=1&amp;rh=31.89504"/>
              <p:cNvSpPr/>
              <p:nvPr/>
            </p:nvSpPr>
            <p:spPr>
              <a:xfrm>
                <a:off x="3375089" y="1944311"/>
                <a:ext cx="301625" cy="405067"/>
              </a:xfrm>
              <a:prstGeom prst="rect">
                <a:avLst/>
              </a:prstGeom>
              <a:noFill/>
              <a:ln/>
            </p:spPr>
            <p:txBody>
              <a:bodyPr wrap="none" lIns="0" tIns="0" rIns="0" bIns="0" rtlCol="0" anchor="t"/>
              <a:lstStyle/>
              <a:p>
                <a:pPr algn="ctr" latinLnBrk="1">
                  <a:lnSpc>
                    <a:spcPts val="3190"/>
                  </a:lnSpc>
                </a:pP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fPr>
                      <m:num>
                        <m:r>
                          <a:rPr lang="en-US" altLang="zh-CN" sz="2000" b="1" i="0" dirty="0">
                            <a:solidFill>
                              <a:srgbClr val="00B050"/>
                            </a:solidFill>
                            <a:latin typeface="Cambria Math" panose="02040503050406030204" pitchFamily="18" charset="0"/>
                            <a:ea typeface="微软雅黑" pitchFamily="34" charset="-122"/>
                            <a:cs typeface="微软雅黑" pitchFamily="34" charset="-120"/>
                          </a:rPr>
                          <m:t>𝒎</m:t>
                        </m:r>
                      </m:num>
                      <m:den>
                        <m:r>
                          <a:rPr lang="en-US" altLang="zh-CN" sz="2000" b="1" i="0" dirty="0">
                            <a:solidFill>
                              <a:srgbClr val="00B050"/>
                            </a:solidFill>
                            <a:latin typeface="Cambria Math" panose="02040503050406030204" pitchFamily="18" charset="0"/>
                            <a:ea typeface="微软雅黑" pitchFamily="34" charset="-122"/>
                            <a:cs typeface="微软雅黑" pitchFamily="34" charset="-120"/>
                          </a:rPr>
                          <m:t>𝑴</m:t>
                        </m:r>
                      </m:den>
                    </m:f>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4" name="QB_8_AN.50_1#8eb4872d8.blank?vopoq=1&amp;pid=935f60ec8&amp;color=0,0,0&amp;vpa=17&amp;vtp=1&amp;bbb=1&amp;rh=31.89504"/>
              <p:cNvSpPr>
                <a:spLocks noRot="1" noChangeAspect="1" noMove="1" noResize="1" noEditPoints="1" noAdjustHandles="1" noChangeArrowheads="1" noChangeShapeType="1" noTextEdit="1"/>
              </p:cNvSpPr>
              <p:nvPr/>
            </p:nvSpPr>
            <p:spPr>
              <a:xfrm>
                <a:off x="3375089" y="1944311"/>
                <a:ext cx="301625" cy="405067"/>
              </a:xfrm>
              <a:prstGeom prst="rect">
                <a:avLst/>
              </a:prstGeom>
              <a:blipFill>
                <a:blip r:embed="rId5"/>
                <a:stretch>
                  <a:fillRect l="-2041" b="-1818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8_AS.51_1#8eb4872d8?vopoq=1&amp;pid=935f60ec8&amp;color=0,0,0&amp;vtp=1&amp;bbb=1"/>
              <p:cNvSpPr/>
              <p:nvPr/>
            </p:nvSpPr>
            <p:spPr>
              <a:xfrm>
                <a:off x="722376" y="2380747"/>
                <a:ext cx="10753344" cy="622300"/>
              </a:xfrm>
              <a:prstGeom prst="rect">
                <a:avLst/>
              </a:prstGeom>
              <a:noFill/>
              <a:ln/>
            </p:spPr>
            <p:txBody>
              <a:bodyPr wrap="none" lIns="0" tIns="0" rIns="0" bIns="0" rtlCol="0" anchor="t"/>
              <a:lstStyle/>
              <a:p>
                <a:pPr algn="l" latinLnBrk="1">
                  <a:lnSpc>
                    <a:spcPts val="4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该气体的物质的量为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𝑚</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den>
                    </m:f>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𝑚</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den>
                    </m:f>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5" name="QB_8_AS.51_1#8eb4872d8?vopoq=1&amp;pid=935f60ec8&amp;color=0,0,0&amp;vtp=1&amp;bbb=1"/>
              <p:cNvSpPr>
                <a:spLocks noRot="1" noChangeAspect="1" noMove="1" noResize="1" noEditPoints="1" noAdjustHandles="1" noChangeArrowheads="1" noChangeShapeType="1" noTextEdit="1"/>
              </p:cNvSpPr>
              <p:nvPr/>
            </p:nvSpPr>
            <p:spPr>
              <a:xfrm>
                <a:off x="722376" y="2380747"/>
                <a:ext cx="10753344" cy="622300"/>
              </a:xfrm>
              <a:prstGeom prst="rect">
                <a:avLst/>
              </a:prstGeom>
              <a:blipFill>
                <a:blip r:embed="rId6"/>
                <a:stretch>
                  <a:fillRect l="-1587" b="-1176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8_BD.52_1#1366fe9fc?vopoq=1&amp;pid=935f60ec8&amp;color=0,0,0&amp;vtp=1&amp;bt=1&amp;bbb=1"/>
              <p:cNvSpPr/>
              <p:nvPr/>
            </p:nvSpPr>
            <p:spPr>
              <a:xfrm>
                <a:off x="722376" y="972000"/>
                <a:ext cx="10753344" cy="622110"/>
              </a:xfrm>
              <a:prstGeom prst="rect">
                <a:avLst/>
              </a:prstGeom>
              <a:noFill/>
              <a:ln/>
            </p:spPr>
            <p:txBody>
              <a:bodyPr wrap="none" lIns="0" tIns="0" rIns="0" bIns="0" rtlCol="0" anchor="t"/>
              <a:lstStyle/>
              <a:p>
                <a:pPr algn="l" latinLnBrk="1">
                  <a:lnSpc>
                    <a:spcPts val="5800"/>
                  </a:lnSpc>
                </a:pPr>
                <a:r>
                  <a:rPr lang="en-US" altLang="zh-CN" sz="2000" b="0" i="0" dirty="0">
                    <a:solidFill>
                      <a:srgbClr val="000000"/>
                    </a:solidFill>
                    <a:latin typeface="微软雅黑" pitchFamily="34" charset="0"/>
                    <a:ea typeface="微软雅黑" pitchFamily="34" charset="-122"/>
                    <a:cs typeface="微软雅黑" pitchFamily="34" charset="-120"/>
                  </a:rPr>
                  <a:t>(2)一个</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X</m:t>
                    </m:r>
                  </m:oMath>
                </a14:m>
                <a:r>
                  <a:rPr lang="en-US" altLang="zh-CN" sz="2000" b="0" i="0">
                    <a:solidFill>
                      <a:srgbClr val="000000"/>
                    </a:solidFill>
                    <a:latin typeface="微软雅黑" pitchFamily="34" charset="0"/>
                    <a:ea typeface="微软雅黑" pitchFamily="34" charset="-122"/>
                    <a:cs typeface="微软雅黑" pitchFamily="34" charset="-120"/>
                  </a:rPr>
                  <a:t>原子的质量为</a:t>
                </a:r>
                <a:r>
                  <a:rPr lang="en-US" altLang="zh-CN" sz="2000" i="0">
                    <a:solidFill>
                      <a:srgbClr val="000000"/>
                    </a:solidFill>
                    <a:latin typeface="SimSun" pitchFamily="34" charset="0"/>
                    <a:ea typeface="SimSun" pitchFamily="34" charset="-122"/>
                    <a:cs typeface="SimSun" pitchFamily="34" charset="-120"/>
                  </a:rPr>
                  <a:t>_</a:t>
                </a:r>
                <a:r>
                  <a:rPr lang="en-US" altLang="zh-CN" sz="3250" b="1" i="0" u="sng" kern="0" spc="-99900">
                    <a:solidFill>
                      <a:srgbClr val="FF00FF"/>
                    </a:solidFill>
                    <a:latin typeface="SimSun" panose="02010600030101010101" pitchFamily="2" charset="-122"/>
                    <a:ea typeface="微软雅黑" pitchFamily="34" charset="-122"/>
                    <a:cs typeface="微软雅黑" pitchFamily="34" charset="-120"/>
                  </a:rPr>
                  <a:t> </a:t>
                </a:r>
                <a:r>
                  <a:rPr lang="en-US" altLang="zh-CN" sz="2000" i="0" dirty="0">
                    <a:solidFill>
                      <a:srgbClr val="000000"/>
                    </a:solidFill>
                    <a:latin typeface="SimSun" pitchFamily="34" charset="0"/>
                    <a:ea typeface="SimSun" pitchFamily="34" charset="-122"/>
                    <a:cs typeface="SimSun" pitchFamily="34" charset="-120"/>
                  </a:rPr>
                  <a:t>___</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8_BD.52_1#1366fe9fc?vopoq=1&amp;pid=935f60ec8&amp;color=0,0,0&amp;vtp=1&amp;bt=1&amp;bbb=1"/>
              <p:cNvSpPr>
                <a:spLocks noRot="1" noChangeAspect="1" noMove="1" noResize="1" noEditPoints="1" noAdjustHandles="1" noChangeArrowheads="1" noChangeShapeType="1" noTextEdit="1"/>
              </p:cNvSpPr>
              <p:nvPr/>
            </p:nvSpPr>
            <p:spPr>
              <a:xfrm>
                <a:off x="722376" y="972000"/>
                <a:ext cx="10753344" cy="622110"/>
              </a:xfrm>
              <a:prstGeom prst="rect">
                <a:avLst/>
              </a:prstGeom>
              <a:blipFill>
                <a:blip r:embed="rId3"/>
                <a:stretch>
                  <a:fillRect l="-1474" b="-2330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8_AN.53_1#1366fe9fc.blank?vopoq=1&amp;pid=935f60ec8&amp;color=0,0,0&amp;vpa=18&amp;vtp=1&amp;bbb=1&amp;rh=37.42"/>
              <p:cNvSpPr/>
              <p:nvPr/>
            </p:nvSpPr>
            <p:spPr>
              <a:xfrm>
                <a:off x="3227451" y="1066805"/>
                <a:ext cx="493459" cy="471234"/>
              </a:xfrm>
              <a:prstGeom prst="rect">
                <a:avLst/>
              </a:prstGeom>
              <a:noFill/>
              <a:ln/>
            </p:spPr>
            <p:txBody>
              <a:bodyPr wrap="none" lIns="0" tIns="0" rIns="0" bIns="0" rtlCol="0" anchor="t"/>
              <a:lstStyle/>
              <a:p>
                <a:pPr algn="ctr" latinLnBrk="1">
                  <a:lnSpc>
                    <a:spcPts val="3700"/>
                  </a:lnSpc>
                </a:pP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fPr>
                      <m:num>
                        <m:r>
                          <a:rPr lang="en-US" altLang="zh-CN" sz="2000" b="1" i="0" dirty="0">
                            <a:solidFill>
                              <a:srgbClr val="00B050"/>
                            </a:solidFill>
                            <a:latin typeface="Cambria Math" panose="02040503050406030204" pitchFamily="18" charset="0"/>
                            <a:ea typeface="微软雅黑" pitchFamily="34" charset="-122"/>
                            <a:cs typeface="微软雅黑" pitchFamily="34" charset="-120"/>
                          </a:rPr>
                          <m:t>𝑴</m:t>
                        </m:r>
                      </m:num>
                      <m:den>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𝑵</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𝐀</m:t>
                            </m:r>
                          </m:sub>
                        </m:sSub>
                      </m:den>
                    </m:f>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8_AN.53_1#1366fe9fc.blank?vopoq=1&amp;pid=935f60ec8&amp;color=0,0,0&amp;vpa=18&amp;vtp=1&amp;bbb=1&amp;rh=37.42"/>
              <p:cNvSpPr>
                <a:spLocks noRot="1" noChangeAspect="1" noMove="1" noResize="1" noEditPoints="1" noAdjustHandles="1" noChangeArrowheads="1" noChangeShapeType="1" noTextEdit="1"/>
              </p:cNvSpPr>
              <p:nvPr/>
            </p:nvSpPr>
            <p:spPr>
              <a:xfrm>
                <a:off x="3227451" y="1066805"/>
                <a:ext cx="493459" cy="471234"/>
              </a:xfrm>
              <a:prstGeom prst="rect">
                <a:avLst/>
              </a:prstGeom>
              <a:blipFill>
                <a:blip r:embed="rId4"/>
                <a:stretch>
                  <a:fillRect/>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8_AS.54_1#1366fe9fc?vopoq=1&amp;pid=935f60ec8&amp;color=0,0,0&amp;vtp=1&amp;bbb=1"/>
              <p:cNvSpPr/>
              <p:nvPr/>
            </p:nvSpPr>
            <p:spPr>
              <a:xfrm>
                <a:off x="722376" y="1604777"/>
                <a:ext cx="10753344" cy="647700"/>
              </a:xfrm>
              <a:prstGeom prst="rect">
                <a:avLst/>
              </a:prstGeom>
              <a:noFill/>
              <a:ln/>
            </p:spPr>
            <p:txBody>
              <a:bodyPr wrap="none" lIns="0" tIns="0" rIns="0" bIns="0" rtlCol="0" anchor="t"/>
              <a:lstStyle/>
              <a:p>
                <a:pPr algn="l" latinLnBrk="1">
                  <a:lnSpc>
                    <a:spcPts val="51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由摩尔质量可知1个</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分子的质量为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num>
                      <m:den>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den>
                    </m:f>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,而该分子是双原子分子,则1个</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X</m:t>
                    </m:r>
                  </m:oMath>
                </a14:m>
                <a:r>
                  <a:rPr lang="en-US" altLang="zh-CN" sz="2000" b="0" i="0" dirty="0">
                    <a:solidFill>
                      <a:srgbClr val="000000"/>
                    </a:solidFill>
                    <a:latin typeface="微软雅黑" pitchFamily="34" charset="0"/>
                    <a:ea typeface="微软雅黑" pitchFamily="34" charset="-122"/>
                    <a:cs typeface="微软雅黑" pitchFamily="34" charset="-120"/>
                  </a:rPr>
                  <a:t>原子的质量为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sub>
                        </m:sSub>
                      </m:den>
                    </m:f>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oMath>
                </a14:m>
                <a:r>
                  <a:rPr lang="zh-CN" altLang="en-US" sz="100" b="0" i="0" kern="0" spc="-99900" dirty="0">
                    <a:solidFill>
                      <a:srgbClr val="FFFFFF"/>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200" dirty="0"/>
              </a:p>
            </p:txBody>
          </p:sp>
        </mc:Choice>
        <mc:Fallback xmlns="">
          <p:sp>
            <p:nvSpPr>
              <p:cNvPr id="4" name="QB_8_AS.54_1#1366fe9fc?vopoq=1&amp;pid=935f60ec8&amp;color=0,0,0&amp;vtp=1&amp;bbb=1"/>
              <p:cNvSpPr>
                <a:spLocks noRot="1" noChangeAspect="1" noMove="1" noResize="1" noEditPoints="1" noAdjustHandles="1" noChangeArrowheads="1" noChangeShapeType="1" noTextEdit="1"/>
              </p:cNvSpPr>
              <p:nvPr/>
            </p:nvSpPr>
            <p:spPr>
              <a:xfrm>
                <a:off x="722376" y="1604777"/>
                <a:ext cx="10753344" cy="647700"/>
              </a:xfrm>
              <a:prstGeom prst="rect">
                <a:avLst/>
              </a:prstGeom>
              <a:blipFill>
                <a:blip r:embed="rId5"/>
                <a:stretch>
                  <a:fillRect l="-1587" r="-907" b="-1028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8_BD.55_1#e6f5a9e0e?vopoq=1&amp;pid=935f60ec8&amp;color=0,0,0&amp;vtp=1&amp;bt=1&amp;bbb=1"/>
              <p:cNvSpPr/>
              <p:nvPr/>
            </p:nvSpPr>
            <p:spPr>
              <a:xfrm>
                <a:off x="722376" y="972000"/>
                <a:ext cx="10753344" cy="581152"/>
              </a:xfrm>
              <a:prstGeom prst="rect">
                <a:avLst/>
              </a:prstGeom>
              <a:noFill/>
              <a:ln/>
            </p:spPr>
            <p:txBody>
              <a:bodyPr wrap="none" lIns="0" tIns="0" rIns="0" bIns="0" rtlCol="0" anchor="t"/>
              <a:lstStyle/>
              <a:p>
                <a:pPr algn="l" latinLnBrk="1">
                  <a:lnSpc>
                    <a:spcPts val="54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该气体在标准状况下的体积为</a:t>
                </a:r>
                <a:r>
                  <a:rPr lang="en-US" altLang="zh-CN" sz="2000" i="0">
                    <a:solidFill>
                      <a:srgbClr val="000000"/>
                    </a:solidFill>
                    <a:latin typeface="SimSun" pitchFamily="34" charset="0"/>
                    <a:ea typeface="SimSun" pitchFamily="34" charset="-122"/>
                    <a:cs typeface="SimSun" pitchFamily="34" charset="-120"/>
                  </a:rPr>
                  <a:t>_</a:t>
                </a:r>
                <a:r>
                  <a:rPr lang="en-US" altLang="zh-CN" sz="3050" b="1" i="0" u="sng" kern="0" spc="-99900">
                    <a:solidFill>
                      <a:srgbClr val="FF00FF"/>
                    </a:solidFill>
                    <a:latin typeface="SimSun" panose="02010600030101010101" pitchFamily="2" charset="-122"/>
                    <a:ea typeface="微软雅黑" pitchFamily="34" charset="-122"/>
                    <a:cs typeface="微软雅黑" pitchFamily="34" charset="-120"/>
                  </a:rPr>
                  <a:t> </a:t>
                </a:r>
                <a:r>
                  <a:rPr lang="en-US" altLang="zh-CN" sz="2000" i="0" dirty="0">
                    <a:solidFill>
                      <a:srgbClr val="000000"/>
                    </a:solidFill>
                    <a:latin typeface="SimSun" pitchFamily="34" charset="0"/>
                    <a:ea typeface="SimSun" pitchFamily="34" charset="-122"/>
                    <a:cs typeface="SimSun" pitchFamily="34" charset="-120"/>
                  </a:rPr>
                  <a:t>_____</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8_BD.55_1#e6f5a9e0e?vopoq=1&amp;pid=935f60ec8&amp;color=0,0,0&amp;vtp=1&amp;bt=1&amp;bbb=1"/>
              <p:cNvSpPr>
                <a:spLocks noRot="1" noChangeAspect="1" noMove="1" noResize="1" noEditPoints="1" noAdjustHandles="1" noChangeArrowheads="1" noChangeShapeType="1" noTextEdit="1"/>
              </p:cNvSpPr>
              <p:nvPr/>
            </p:nvSpPr>
            <p:spPr>
              <a:xfrm>
                <a:off x="722376" y="972000"/>
                <a:ext cx="10753344" cy="581152"/>
              </a:xfrm>
              <a:prstGeom prst="rect">
                <a:avLst/>
              </a:prstGeom>
              <a:blipFill>
                <a:blip r:embed="rId3"/>
                <a:stretch>
                  <a:fillRect l="-1474" b="-250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8_AN.56_1#e6f5a9e0e.blank?vopoq=1&amp;pid=935f60ec8&amp;color=0,0,0&amp;vpa=19&amp;vtp=1&amp;bbb=1&amp;rh=34.55504"/>
              <p:cNvSpPr/>
              <p:nvPr/>
            </p:nvSpPr>
            <p:spPr>
              <a:xfrm>
                <a:off x="4391089" y="1053659"/>
                <a:ext cx="673100" cy="433515"/>
              </a:xfrm>
              <a:prstGeom prst="rect">
                <a:avLst/>
              </a:prstGeom>
              <a:noFill/>
              <a:ln/>
            </p:spPr>
            <p:txBody>
              <a:bodyPr wrap="none" lIns="0" tIns="0" rIns="0" bIns="0" rtlCol="0" anchor="t"/>
              <a:lstStyle/>
              <a:p>
                <a:pPr algn="ctr" latinLnBrk="1">
                  <a:lnSpc>
                    <a:spcPts val="3400"/>
                  </a:lnSpc>
                </a:pP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fPr>
                      <m:num>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𝟐𝟐</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𝟒</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𝒎</m:t>
                        </m:r>
                      </m:num>
                      <m:den>
                        <m:r>
                          <a:rPr lang="en-US" altLang="zh-CN" sz="2000" b="1" i="0" dirty="0">
                            <a:solidFill>
                              <a:srgbClr val="00B050"/>
                            </a:solidFill>
                            <a:latin typeface="Cambria Math" panose="02040503050406030204" pitchFamily="18" charset="0"/>
                            <a:ea typeface="微软雅黑" pitchFamily="34" charset="-122"/>
                            <a:cs typeface="微软雅黑" pitchFamily="34" charset="-120"/>
                          </a:rPr>
                          <m:t>𝑴</m:t>
                        </m:r>
                      </m:den>
                    </m:f>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8_AN.56_1#e6f5a9e0e.blank?vopoq=1&amp;pid=935f60ec8&amp;color=0,0,0&amp;vpa=19&amp;vtp=1&amp;bbb=1&amp;rh=34.55504"/>
              <p:cNvSpPr>
                <a:spLocks noRot="1" noChangeAspect="1" noMove="1" noResize="1" noEditPoints="1" noAdjustHandles="1" noChangeArrowheads="1" noChangeShapeType="1" noTextEdit="1"/>
              </p:cNvSpPr>
              <p:nvPr/>
            </p:nvSpPr>
            <p:spPr>
              <a:xfrm>
                <a:off x="4391089" y="1053659"/>
                <a:ext cx="673100" cy="433515"/>
              </a:xfrm>
              <a:prstGeom prst="rect">
                <a:avLst/>
              </a:prstGeom>
              <a:blipFill>
                <a:blip r:embed="rId4"/>
                <a:stretch>
                  <a:fillRect/>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8_AS.57_1#e6f5a9e0e?vopoq=1&amp;pid=935f60ec8&amp;color=0,0,0&amp;vtp=1&amp;bbb=1&amp;hb=1"/>
              <p:cNvSpPr/>
              <p:nvPr/>
            </p:nvSpPr>
            <p:spPr>
              <a:xfrm>
                <a:off x="722376" y="1559310"/>
                <a:ext cx="10753344" cy="101581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标准状况下，气体摩尔体积</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𝑉</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L</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，则该气体在标准状况下的体积为</a:t>
                </a:r>
              </a:p>
              <a:p>
                <a:pPr latinLnBrk="1">
                  <a:lnSpc>
                    <a:spcPts val="4200"/>
                  </a:lnSpc>
                </a:pP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𝑚</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den>
                    </m:f>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L</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22.4</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𝑚</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den>
                    </m:f>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8_AS.57_1#e6f5a9e0e?vopoq=1&amp;pid=935f60ec8&amp;color=0,0,0&amp;vtp=1&amp;bbb=1&amp;hb=1"/>
              <p:cNvSpPr>
                <a:spLocks noRot="1" noChangeAspect="1" noMove="1" noResize="1" noEditPoints="1" noAdjustHandles="1" noChangeArrowheads="1" noChangeShapeType="1" noTextEdit="1"/>
              </p:cNvSpPr>
              <p:nvPr/>
            </p:nvSpPr>
            <p:spPr>
              <a:xfrm>
                <a:off x="722376" y="1559310"/>
                <a:ext cx="10753344" cy="1015810"/>
              </a:xfrm>
              <a:prstGeom prst="rect">
                <a:avLst/>
              </a:prstGeom>
              <a:blipFill>
                <a:blip r:embed="rId5"/>
                <a:stretch>
                  <a:fillRect l="-1587" b="-903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8_BD.58_1#612ccf30f?vopoq=1&amp;pid=935f60ec8&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(4)相同状况下,若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与氮气以体积比为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1:4</m:t>
                    </m:r>
                  </m:oMath>
                </a14:m>
                <a:r>
                  <a:rPr lang="en-US" altLang="zh-CN" sz="2000" b="0" i="0" dirty="0">
                    <a:solidFill>
                      <a:srgbClr val="000000"/>
                    </a:solidFill>
                    <a:latin typeface="微软雅黑" pitchFamily="34" charset="0"/>
                    <a:ea typeface="微软雅黑" pitchFamily="34" charset="-122"/>
                    <a:cs typeface="微软雅黑" pitchFamily="34" charset="-120"/>
                  </a:rPr>
                  <a:t>混合,该混合气体相对氢气密度为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14.4</m:t>
                    </m:r>
                  </m:oMath>
                </a14:m>
                <a:r>
                  <a:rPr lang="en-US" altLang="zh-CN" sz="20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的相对分子</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质量为</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B_8_BD.58_1#612ccf30f?vopoq=1&amp;pid=935f60ec8&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b="-17986"/>
                </a:stretch>
              </a:blipFill>
              <a:ln/>
            </p:spPr>
            <p:txBody>
              <a:bodyPr/>
              <a:lstStyle/>
              <a:p>
                <a:r>
                  <a:rPr lang="zh-CN" altLang="en-US">
                    <a:noFill/>
                  </a:rPr>
                  <a:t> </a:t>
                </a:r>
              </a:p>
            </p:txBody>
          </p:sp>
        </mc:Fallback>
      </mc:AlternateContent>
      <p:sp>
        <p:nvSpPr>
          <p:cNvPr id="3" name="QB_8_AN.59_1#612ccf30f.blank?vopoq=1&amp;pid=935f60ec8&amp;color=0,0,0&amp;vpa=20&amp;vtp=1&amp;bbb=1"/>
          <p:cNvSpPr/>
          <p:nvPr/>
        </p:nvSpPr>
        <p:spPr>
          <a:xfrm>
            <a:off x="1468501" y="1372050"/>
            <a:ext cx="498475"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32</a:t>
            </a:r>
            <a:endParaRPr lang="en-US" altLang="zh-CN" sz="2000" dirty="0"/>
          </a:p>
        </p:txBody>
      </p:sp>
      <mc:AlternateContent xmlns:mc="http://schemas.openxmlformats.org/markup-compatibility/2006" xmlns:a14="http://schemas.microsoft.com/office/drawing/2010/main">
        <mc:Choice Requires="a14">
          <p:sp>
            <p:nvSpPr>
              <p:cNvPr id="4" name="QB_8_AS.60_1#612ccf30f?vopoq=1&amp;pid=935f60ec8&amp;color=0,0,0&amp;vtp=1&amp;bbb=1&amp;hb=1"/>
              <p:cNvSpPr/>
              <p:nvPr/>
            </p:nvSpPr>
            <p:spPr>
              <a:xfrm>
                <a:off x="722376" y="1820613"/>
                <a:ext cx="10753344" cy="1859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根据混合气体相对</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密度为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14.4</m:t>
                    </m:r>
                  </m:oMath>
                </a14:m>
                <a:r>
                  <a:rPr lang="en-US" altLang="zh-CN" sz="2000" b="0" i="0" dirty="0">
                    <a:solidFill>
                      <a:srgbClr val="000000"/>
                    </a:solidFill>
                    <a:latin typeface="微软雅黑" pitchFamily="34" charset="0"/>
                    <a:ea typeface="微软雅黑" pitchFamily="34" charset="-122"/>
                    <a:cs typeface="微软雅黑" pitchFamily="34" charset="-120"/>
                  </a:rPr>
                  <a:t>,可知混合气体的平均相对分子质量为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14.4×2=28.8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知混合气体中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的体积比为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4</m:t>
                    </m:r>
                  </m:oMath>
                </a14:m>
                <a:r>
                  <a:rPr lang="en-US" altLang="zh-CN" sz="2000" b="0" i="0" dirty="0">
                    <a:solidFill>
                      <a:srgbClr val="000000"/>
                    </a:solidFill>
                    <a:latin typeface="微软雅黑" pitchFamily="34" charset="0"/>
                    <a:ea typeface="微软雅黑" pitchFamily="34" charset="-122"/>
                    <a:cs typeface="微软雅黑" pitchFamily="34" charset="-120"/>
                  </a:rPr>
                  <a:t>，则混合气体中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的物质的量之比为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4</m:t>
                    </m:r>
                  </m:oMath>
                </a14:m>
                <a:r>
                  <a:rPr lang="en-US" altLang="zh-CN" sz="20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的物质</a:t>
                </a:r>
              </a:p>
              <a:p>
                <a:pPr latinLnBrk="1">
                  <a:lnSpc>
                    <a:spcPts val="4200"/>
                  </a:lnSpc>
                </a:pPr>
                <a:r>
                  <a:rPr lang="en-US" altLang="zh-CN" sz="2000" b="0" i="0">
                    <a:solidFill>
                      <a:srgbClr val="000000"/>
                    </a:solidFill>
                    <a:latin typeface="微软雅黑" pitchFamily="34" charset="0"/>
                    <a:ea typeface="微软雅黑" pitchFamily="34" charset="-122"/>
                    <a:cs typeface="微软雅黑" pitchFamily="34" charset="-120"/>
                  </a:rPr>
                  <a:t>的量为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000" b="0" i="0" dirty="0">
                    <a:solidFill>
                      <a:srgbClr val="000000"/>
                    </a:solidFill>
                    <a:latin typeface="微软雅黑" pitchFamily="34" charset="0"/>
                    <a:ea typeface="微软雅黑" pitchFamily="34" charset="-122"/>
                    <a:cs typeface="微软雅黑" pitchFamily="34" charset="-120"/>
                  </a:rPr>
                  <a:t>，则混合气体的平均摩尔质量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=28.8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,解得</a:t>
                </a: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=32</m:t>
                    </m:r>
                  </m:oMath>
                </a14:m>
                <a:r>
                  <a:rPr lang="en-US" altLang="zh-CN" sz="20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的相对分子质量为32。</a:t>
                </a:r>
                <a:endParaRPr lang="en-US" altLang="zh-CN" sz="2200" dirty="0"/>
              </a:p>
            </p:txBody>
          </p:sp>
        </mc:Choice>
        <mc:Fallback xmlns="">
          <p:sp>
            <p:nvSpPr>
              <p:cNvPr id="4" name="QB_8_AS.60_1#612ccf30f?vopoq=1&amp;pid=935f60ec8&amp;color=0,0,0&amp;vtp=1&amp;bbb=1&amp;hb=1"/>
              <p:cNvSpPr>
                <a:spLocks noRot="1" noChangeAspect="1" noMove="1" noResize="1" noEditPoints="1" noAdjustHandles="1" noChangeArrowheads="1" noChangeShapeType="1" noTextEdit="1"/>
              </p:cNvSpPr>
              <p:nvPr/>
            </p:nvSpPr>
            <p:spPr>
              <a:xfrm>
                <a:off x="722376" y="1820613"/>
                <a:ext cx="10753344" cy="1859534"/>
              </a:xfrm>
              <a:prstGeom prst="rect">
                <a:avLst/>
              </a:prstGeom>
              <a:blipFill>
                <a:blip r:embed="rId4"/>
                <a:stretch>
                  <a:fillRect l="-1587" t="-328" r="-737" b="-786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8_BD.61_1#6e45ee993?vopoq=1&amp;pid=935f60ec8&amp;color=0,0,0&amp;vtp=1&amp;bt=1&amp;bbb=1"/>
              <p:cNvSpPr/>
              <p:nvPr/>
            </p:nvSpPr>
            <p:spPr>
              <a:xfrm>
                <a:off x="722376" y="10101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(5)若标准状况下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的密度为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1.25 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20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原子最外层有</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微软雅黑" pitchFamily="34" charset="0"/>
                    <a:ea typeface="微软雅黑" pitchFamily="34" charset="-122"/>
                    <a:cs typeface="微软雅黑" pitchFamily="34" charset="-120"/>
                  </a:rPr>
                  <a:t>个电子</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B_8_BD.61_1#6e45ee993?vopoq=1&amp;pid=935f60ec8&amp;color=0,0,0&amp;vtp=1&amp;bt=1&amp;bbb=1"/>
              <p:cNvSpPr>
                <a:spLocks noRot="1" noChangeAspect="1" noMove="1" noResize="1" noEditPoints="1" noAdjustHandles="1" noChangeArrowheads="1" noChangeShapeType="1" noTextEdit="1"/>
              </p:cNvSpPr>
              <p:nvPr/>
            </p:nvSpPr>
            <p:spPr>
              <a:xfrm>
                <a:off x="722376" y="1010100"/>
                <a:ext cx="10753344" cy="385953"/>
              </a:xfrm>
              <a:prstGeom prst="rect">
                <a:avLst/>
              </a:prstGeom>
              <a:blipFill>
                <a:blip r:embed="rId3"/>
                <a:stretch>
                  <a:fillRect l="-1474" t="-4762" b="-39683"/>
                </a:stretch>
              </a:blipFill>
              <a:ln/>
            </p:spPr>
            <p:txBody>
              <a:bodyPr/>
              <a:lstStyle/>
              <a:p>
                <a:r>
                  <a:rPr lang="zh-CN" altLang="en-US">
                    <a:noFill/>
                  </a:rPr>
                  <a:t> </a:t>
                </a:r>
              </a:p>
            </p:txBody>
          </p:sp>
        </mc:Fallback>
      </mc:AlternateContent>
      <p:sp>
        <p:nvSpPr>
          <p:cNvPr id="3" name="QB_8_AN.62_1#6e45ee993.blank?vopoq=1&amp;pid=935f60ec8&amp;color=0,0,0&amp;vpa=21&amp;vtp=1"/>
          <p:cNvSpPr/>
          <p:nvPr/>
        </p:nvSpPr>
        <p:spPr>
          <a:xfrm>
            <a:off x="7042531" y="952950"/>
            <a:ext cx="34131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5</a:t>
            </a:r>
            <a:endParaRPr lang="en-US" altLang="zh-CN" sz="2000" dirty="0"/>
          </a:p>
        </p:txBody>
      </p:sp>
      <mc:AlternateContent xmlns:mc="http://schemas.openxmlformats.org/markup-compatibility/2006" xmlns:a14="http://schemas.microsoft.com/office/drawing/2010/main">
        <mc:Choice Requires="a14">
          <p:sp>
            <p:nvSpPr>
              <p:cNvPr id="4" name="QB_8_AS.63_1#6e45ee993?vopoq=1&amp;pid=935f60ec8&amp;color=0,0,0&amp;vtp=1&amp;bbb=1&amp;hb=1"/>
              <p:cNvSpPr/>
              <p:nvPr/>
            </p:nvSpPr>
            <p:spPr>
              <a:xfrm>
                <a:off x="722376" y="1405577"/>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的摩尔质量为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1.25 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=28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20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2000" b="0" i="0" dirty="0">
                    <a:solidFill>
                      <a:srgbClr val="000000"/>
                    </a:solidFill>
                    <a:latin typeface="微软雅黑" pitchFamily="34" charset="0"/>
                    <a:ea typeface="微软雅黑" pitchFamily="34" charset="-122"/>
                    <a:cs typeface="微软雅黑" pitchFamily="34" charset="-120"/>
                  </a:rPr>
                  <a:t>的相对原子质量为14</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20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原子</a:t>
                </a:r>
                <a:r>
                  <a:rPr lang="en-US" altLang="zh-CN" sz="2000" b="0" i="0" dirty="0">
                    <a:solidFill>
                      <a:srgbClr val="000000"/>
                    </a:solidFill>
                    <a:latin typeface="微软雅黑" pitchFamily="34" charset="0"/>
                    <a:ea typeface="微软雅黑" pitchFamily="34" charset="-122"/>
                    <a:cs typeface="微软雅黑" pitchFamily="34" charset="-120"/>
                  </a:rPr>
                  <a:t>,其最外层电子数为5。</a:t>
                </a:r>
                <a:endParaRPr lang="en-US" altLang="zh-CN" sz="2200" dirty="0"/>
              </a:p>
            </p:txBody>
          </p:sp>
        </mc:Choice>
        <mc:Fallback xmlns="">
          <p:sp>
            <p:nvSpPr>
              <p:cNvPr id="4" name="QB_8_AS.63_1#6e45ee993?vopoq=1&amp;pid=935f60ec8&amp;color=0,0,0&amp;vtp=1&amp;bbb=1&amp;hb=1"/>
              <p:cNvSpPr>
                <a:spLocks noRot="1" noChangeAspect="1" noMove="1" noResize="1" noEditPoints="1" noAdjustHandles="1" noChangeArrowheads="1" noChangeShapeType="1" noTextEdit="1"/>
              </p:cNvSpPr>
              <p:nvPr/>
            </p:nvSpPr>
            <p:spPr>
              <a:xfrm>
                <a:off x="722376" y="1405577"/>
                <a:ext cx="10753344" cy="907034"/>
              </a:xfrm>
              <a:prstGeom prst="rect">
                <a:avLst/>
              </a:prstGeom>
              <a:blipFill>
                <a:blip r:embed="rId4"/>
                <a:stretch>
                  <a:fillRect l="-1587" b="-1689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e07e4cfb1?sp=1&amp;pid=a6a640240&amp;color=0,0,0&amp;vtp=1&amp;bt=1&amp;bbb=1"/>
              <p:cNvSpPr/>
              <p:nvPr/>
            </p:nvSpPr>
            <p:spPr>
              <a:xfrm>
                <a:off x="722376" y="972000"/>
                <a:ext cx="10753344" cy="5319586"/>
              </a:xfrm>
              <a:prstGeom prst="rect">
                <a:avLst/>
              </a:prstGeom>
              <a:noFill/>
              <a:ln/>
            </p:spPr>
            <p:txBody>
              <a:bodyPr wrap="none" lIns="0" tIns="0" rIns="0" bIns="0" rtlCol="0" anchor="t"/>
              <a:lstStyle/>
              <a:p>
                <a:pPr algn="l" latinLnBrk="1">
                  <a:lnSpc>
                    <a:spcPts val="3400"/>
                  </a:lnSpc>
                </a:pPr>
                <a:r>
                  <a:rPr lang="en-US" altLang="zh-CN" sz="2000" b="1" i="0" dirty="0">
                    <a:solidFill>
                      <a:srgbClr val="000000"/>
                    </a:solidFill>
                    <a:latin typeface="微软雅黑" pitchFamily="34" charset="0"/>
                    <a:ea typeface="微软雅黑" pitchFamily="34" charset="-122"/>
                    <a:cs typeface="微软雅黑" pitchFamily="34" charset="-120"/>
                  </a:rPr>
                  <a:t>1.摩尔质量的含义</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单位物质的量的物质所具有的质量叫做摩尔质量</a:t>
                </a:r>
                <a:r>
                  <a:rPr lang="en-US" altLang="zh-CN" sz="2000" b="0" i="0" dirty="0">
                    <a:solidFill>
                      <a:srgbClr val="000000"/>
                    </a:solidFill>
                    <a:latin typeface="微软雅黑" pitchFamily="34" charset="0"/>
                    <a:ea typeface="微软雅黑" pitchFamily="34" charset="-122"/>
                    <a:cs typeface="微软雅黑" pitchFamily="34" charset="-120"/>
                  </a:rPr>
                  <a:t>。摩尔质量的符号为</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，常用单位为</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a:t>
                </a:r>
                <a:r>
                  <a:rPr lang="en-US" altLang="zh-CN" sz="100" b="0" i="0" kern="0" spc="-99900">
                    <a:solidFill>
                      <a:srgbClr val="FFFFFF"/>
                    </a:solidFill>
                    <a:latin typeface="微软雅黑" pitchFamily="34" charset="0"/>
                    <a:ea typeface="微软雅黑" pitchFamily="34" charset="-122"/>
                    <a:cs typeface="微软雅黑" pitchFamily="34" charset="-120"/>
                  </a:rPr>
                  <a:t>m&gt;</a:t>
                </a:r>
                <a:r>
                  <a:rPr lang="en-US" altLang="zh-CN" sz="2000" b="0" i="0">
                    <a:solidFill>
                      <a:srgbClr val="000000"/>
                    </a:solidFill>
                    <a:latin typeface="微软雅黑" pitchFamily="34" charset="0"/>
                    <a:ea typeface="微软雅黑" pitchFamily="34" charset="-122"/>
                    <a:cs typeface="微软雅黑" pitchFamily="34" charset="-120"/>
                  </a:rPr>
                  <a:t>。</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2.摩尔质量与相对原子(分子)质量的关系</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1 </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mol</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任何粒子或物质的质量以克为单位时</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，其数值都与该粒子的相对原子质量或相对分子质量</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相等</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。但摩尔质量和相对原子(分子)质量的物理意义、单位不同，</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在计算或使用时要注意区分。</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例如</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𝑀</m:t>
                        </m:r>
                      </m:e>
                      <m: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r</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)=18</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，而</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𝑀</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)=18 </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g</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mol</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−1</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=0.018 </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kg</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mol</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−1</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639319"/>
                    </a:solidFill>
                    <a:effectLst/>
                    <a:uLnTx/>
                    <a:uFillTx/>
                    <a:latin typeface="微软雅黑" pitchFamily="34" charset="0"/>
                    <a:ea typeface="微软雅黑" pitchFamily="34" charset="-122"/>
                    <a:cs typeface="微软雅黑" pitchFamily="34" charset="-120"/>
                  </a:rPr>
                  <a:t>【</a:t>
                </a:r>
                <a:r>
                  <a:rPr kumimoji="0" lang="en-US" altLang="zh-CN" sz="2000" b="1" i="0" u="none" strike="noStrike" kern="1200" cap="none" spc="0" normalizeH="0" baseline="0" noProof="0" dirty="0">
                    <a:ln>
                      <a:noFill/>
                    </a:ln>
                    <a:solidFill>
                      <a:srgbClr val="639319"/>
                    </a:solidFill>
                    <a:effectLst/>
                    <a:uLnTx/>
                    <a:uFillTx/>
                    <a:latin typeface="微软雅黑" pitchFamily="34" charset="0"/>
                    <a:ea typeface="微软雅黑" pitchFamily="34" charset="-122"/>
                    <a:cs typeface="微软雅黑" pitchFamily="34" charset="-120"/>
                  </a:rPr>
                  <a:t>划重点】</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质量</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𝑚</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、物质的量</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𝑛</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与粒子数</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𝑁</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之间的关系如下：</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algn="ctr" defTabSz="914400" rtl="0" eaLnBrk="1" fontAlgn="auto" latinLnBrk="1" hangingPunct="1">
                  <a:lnSpc>
                    <a:spcPts val="45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𝑚</m:t>
                    </m:r>
                    <m:limUpp>
                      <m:limUp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limUppPr>
                      <m:e>
                        <m:limLow>
                          <m:limLow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limLow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e>
                          <m:li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𝑀</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lim>
                        </m:limLow>
                      </m:e>
                      <m:li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𝑀</m:t>
                        </m:r>
                      </m:lim>
                    </m:limUp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𝑛</m:t>
                    </m:r>
                    <m:limUpp>
                      <m:limUp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limUppPr>
                      <m:e>
                        <m:limLow>
                          <m:limLow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limLow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e>
                          <m:lim>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𝑁</m:t>
                                </m:r>
                              </m:e>
                              <m: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A</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lim>
                        </m:limLow>
                      </m:e>
                      <m:li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𝑁</m:t>
                            </m:r>
                          </m:e>
                          <m: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A</m:t>
                            </m:r>
                          </m:sub>
                        </m:sSub>
                      </m:lim>
                    </m:limUp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𝑁</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在上面的转化关系中</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，物质的量处于核心位置</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，通过物质的量能把宏观物质的质量与微观粒子的</a:t>
                </a:r>
              </a:p>
              <a:p>
                <a:pPr marL="0" marR="0" lvl="0" indent="0" defTabSz="914400" rtl="0" eaLnBrk="1" fontAlgn="auto" latinLnBrk="1" hangingPunct="1">
                  <a:lnSpc>
                    <a:spcPts val="38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数目联系起来</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。例如：</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32 </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g</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的物质的量</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𝑛</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f>
                      <m:f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fPr>
                      <m:nu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𝑚</m:t>
                        </m:r>
                      </m:num>
                      <m:den>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𝑀</m:t>
                        </m:r>
                      </m:den>
                    </m:f>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f>
                      <m:f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fPr>
                      <m:nu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32 </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g</m:t>
                        </m:r>
                      </m:num>
                      <m:den>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32 </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g</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mol</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−1</m:t>
                            </m:r>
                          </m:sup>
                        </m:sSup>
                      </m:den>
                    </m:f>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=1 </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mol</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&gt;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的数目</a:t>
                </a:r>
              </a:p>
              <a:p>
                <a:pPr marL="0" marR="0" lvl="0" indent="0" defTabSz="914400" rtl="0" eaLnBrk="1" fontAlgn="auto" latinLnBrk="1" hangingPunct="1">
                  <a:lnSpc>
                    <a:spcPts val="33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𝑁</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𝑛</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𝑁</m:t>
                        </m:r>
                      </m:e>
                      <m: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A</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≈1 </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mol</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×6.02×</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10</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23</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mol</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−1</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=6.02×</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10</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23</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m&gt;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P_7#e07e4cfb1?sp=1&amp;pid=a6a640240&amp;color=0,0,0&amp;vtp=1&amp;bt=1&amp;bbb=1"/>
              <p:cNvSpPr>
                <a:spLocks noRot="1" noChangeAspect="1" noMove="1" noResize="1" noEditPoints="1" noAdjustHandles="1" noChangeArrowheads="1" noChangeShapeType="1" noTextEdit="1"/>
              </p:cNvSpPr>
              <p:nvPr/>
            </p:nvSpPr>
            <p:spPr>
              <a:xfrm>
                <a:off x="722376" y="972000"/>
                <a:ext cx="10753344" cy="5319586"/>
              </a:xfrm>
              <a:prstGeom prst="rect">
                <a:avLst/>
              </a:prstGeom>
              <a:blipFill>
                <a:blip r:embed="rId3"/>
                <a:stretch>
                  <a:fillRect l="-1474" r="-794" b="-2864"/>
                </a:stretch>
              </a:blipFill>
              <a:ln/>
            </p:spPr>
            <p:txBody>
              <a:bodyPr/>
              <a:lstStyle/>
              <a:p>
                <a:r>
                  <a:rPr lang="zh-CN" altLang="en-US">
                    <a:noFill/>
                  </a:rPr>
                  <a:t> </a:t>
                </a:r>
              </a:p>
            </p:txBody>
          </p:sp>
        </mc:Fallback>
      </mc:AlternateContent>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dfb6745e6?sp=1&amp;pid=a84e128c4&amp;color=0,0,0&amp;vtp=1&amp;bt=1&amp;bbb=1&amp;hb=1"/>
              <p:cNvSpPr/>
              <p:nvPr/>
            </p:nvSpPr>
            <p:spPr>
              <a:xfrm>
                <a:off x="722376" y="972000"/>
                <a:ext cx="10753344" cy="221830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1.影响物质体积大小的因素</a:t>
                </a:r>
                <a:endParaRPr lang="en-US" altLang="zh-CN" sz="2000" dirty="0"/>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物质体积的大小取决于构成这种物质的粒子数目</a:t>
                </a:r>
                <a:r>
                  <a:rPr lang="en-US" altLang="zh-CN" sz="2000" b="0" i="0" dirty="0">
                    <a:solidFill>
                      <a:srgbClr val="000000"/>
                    </a:solidFill>
                    <a:latin typeface="微软雅黑" pitchFamily="34" charset="0"/>
                    <a:ea typeface="微软雅黑" pitchFamily="34" charset="-122"/>
                    <a:cs typeface="微软雅黑" pitchFamily="34" charset="-120"/>
                  </a:rPr>
                  <a:t>、粒子大小和粒子之间的距离。</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a:t>
                </a:r>
                <a:r>
                  <a:rPr lang="en-US" altLang="zh-CN" sz="100" b="0" i="0" kern="0" spc="-99900">
                    <a:solidFill>
                      <a:srgbClr val="FFFFFF"/>
                    </a:solidFill>
                    <a:latin typeface="微软雅黑" pitchFamily="34" charset="0"/>
                    <a:ea typeface="微软雅黑" pitchFamily="34" charset="-122"/>
                    <a:cs typeface="微软雅黑" pitchFamily="34" charset="-120"/>
                  </a:rPr>
                  <a:t>&gt;</a:t>
                </a:r>
                <a:r>
                  <a:rPr lang="en-US" altLang="zh-CN" sz="2000" b="0" i="0">
                    <a:solidFill>
                      <a:srgbClr val="000000"/>
                    </a:solidFill>
                    <a:latin typeface="微软雅黑" pitchFamily="34" charset="0"/>
                    <a:ea typeface="微软雅黑" pitchFamily="34" charset="-122"/>
                    <a:cs typeface="微软雅黑" pitchFamily="34" charset="-120"/>
                  </a:rPr>
                  <a:t>任何物质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中的粒子数均约为</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6.02×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，因此，</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a:t>
                </a:r>
                <a:r>
                  <a:rPr lang="en-US" altLang="zh-CN" sz="100" b="0" i="0" kern="0" spc="-99900">
                    <a:solidFill>
                      <a:srgbClr val="FFFFFF"/>
                    </a:solidFill>
                    <a:latin typeface="微软雅黑" pitchFamily="34" charset="0"/>
                    <a:ea typeface="微软雅黑" pitchFamily="34" charset="-122"/>
                    <a:cs typeface="微软雅黑" pitchFamily="34" charset="-120"/>
                  </a:rPr>
                  <a:t>&gt;</a:t>
                </a:r>
                <a:r>
                  <a:rPr lang="en-US" altLang="zh-CN" sz="2000" b="0" i="0">
                    <a:solidFill>
                      <a:srgbClr val="000000"/>
                    </a:solidFill>
                    <a:latin typeface="微软雅黑" pitchFamily="34" charset="0"/>
                    <a:ea typeface="微软雅黑" pitchFamily="34" charset="-122"/>
                    <a:cs typeface="微软雅黑" pitchFamily="34" charset="-120"/>
                  </a:rPr>
                  <a:t>物质体积的大小就主要取决于构成物质的粒子的大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小和粒子之间的距离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400"/>
                  </a:lnSpc>
                </a:pPr>
                <a:r>
                  <a:rPr lang="en-US" altLang="zh-CN" sz="2000" b="1" i="0">
                    <a:solidFill>
                      <a:srgbClr val="639319"/>
                    </a:solidFill>
                    <a:latin typeface="微软雅黑" pitchFamily="34" charset="0"/>
                    <a:ea typeface="微软雅黑" pitchFamily="34" charset="-122"/>
                    <a:cs typeface="微软雅黑" pitchFamily="34" charset="-120"/>
                  </a:rPr>
                  <a:t>【</a:t>
                </a:r>
                <a:r>
                  <a:rPr lang="en-US" altLang="zh-CN" sz="2000" b="1" i="0" dirty="0">
                    <a:solidFill>
                      <a:srgbClr val="639319"/>
                    </a:solidFill>
                    <a:latin typeface="微软雅黑" pitchFamily="34" charset="0"/>
                    <a:ea typeface="微软雅黑" pitchFamily="34" charset="-122"/>
                    <a:cs typeface="微软雅黑" pitchFamily="34" charset="-120"/>
                  </a:rPr>
                  <a:t>划重点】</a:t>
                </a:r>
                <a:endParaRPr lang="en-US" altLang="zh-CN" sz="2000" dirty="0"/>
              </a:p>
            </p:txBody>
          </p:sp>
        </mc:Choice>
        <mc:Fallback xmlns="">
          <p:sp>
            <p:nvSpPr>
              <p:cNvPr id="2" name="P_7#dfb6745e6?sp=1&amp;pid=a84e128c4&amp;color=0,0,0&amp;vtp=1&amp;bt=1&amp;bbb=1&amp;hb=1"/>
              <p:cNvSpPr>
                <a:spLocks noRot="1" noChangeAspect="1" noMove="1" noResize="1" noEditPoints="1" noAdjustHandles="1" noChangeArrowheads="1" noChangeShapeType="1" noTextEdit="1"/>
              </p:cNvSpPr>
              <p:nvPr/>
            </p:nvSpPr>
            <p:spPr>
              <a:xfrm>
                <a:off x="722376" y="972000"/>
                <a:ext cx="10753344" cy="2218309"/>
              </a:xfrm>
              <a:prstGeom prst="rect">
                <a:avLst/>
              </a:prstGeom>
              <a:blipFill>
                <a:blip r:embed="rId3"/>
                <a:stretch>
                  <a:fillRect l="-1474" b="-6868"/>
                </a:stretch>
              </a:blipFill>
              <a:ln/>
            </p:spPr>
            <p:txBody>
              <a:bodyPr/>
              <a:lstStyle/>
              <a:p>
                <a:r>
                  <a:rPr lang="zh-CN" altLang="en-US">
                    <a:noFill/>
                  </a:rPr>
                  <a:t> </a:t>
                </a:r>
              </a:p>
            </p:txBody>
          </p:sp>
        </mc:Fallback>
      </mc:AlternateContent>
      <p:pic>
        <p:nvPicPr>
          <p:cNvPr id="3" name="P_7_BD#dfb6745e6?htil=1&amp;pid=a84e128c4&amp;color=0,0,0&amp;tib=255,255,255&amp;vtp=1&amp;hs=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181742" y="3300164"/>
            <a:ext cx="5239512" cy="1307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7_BD#dfb6745e6?htil=1&amp;pid=a84e128c4&amp;color=0,0,0&amp;vtp=1&amp;bbb=1&amp;hb=1&amp;hs=1"/>
          <p:cNvSpPr/>
          <p:nvPr/>
        </p:nvSpPr>
        <p:spPr>
          <a:xfrm>
            <a:off x="722376" y="3219519"/>
            <a:ext cx="5376672" cy="176110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①对于固态物质和液态物质而言</a:t>
            </a:r>
            <a:r>
              <a:rPr lang="en-US" altLang="zh-CN" sz="2000" b="0" i="0">
                <a:solidFill>
                  <a:srgbClr val="000000"/>
                </a:solidFill>
                <a:latin typeface="微软雅黑" pitchFamily="34" charset="0"/>
                <a:ea typeface="微软雅黑" pitchFamily="34" charset="-122"/>
                <a:cs typeface="微软雅黑" pitchFamily="34" charset="-120"/>
              </a:rPr>
              <a:t>，粒子间的距离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很小，固态物质和液态物质的体积主要取决于粒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子的大小和数目</a:t>
            </a:r>
            <a:r>
              <a:rPr lang="en-US" altLang="zh-CN" sz="2000" b="0" i="0" dirty="0">
                <a:solidFill>
                  <a:srgbClr val="000000"/>
                </a:solidFill>
                <a:latin typeface="微软雅黑" pitchFamily="34" charset="0"/>
                <a:ea typeface="微软雅黑" pitchFamily="34" charset="-122"/>
                <a:cs typeface="微软雅黑" pitchFamily="34" charset="-120"/>
              </a:rPr>
              <a:t>。②对于气体而言</a:t>
            </a:r>
            <a:r>
              <a:rPr lang="en-US" altLang="zh-CN" sz="2000" b="0" i="0">
                <a:solidFill>
                  <a:srgbClr val="000000"/>
                </a:solidFill>
                <a:latin typeface="微软雅黑" pitchFamily="34" charset="0"/>
                <a:ea typeface="微软雅黑" pitchFamily="34" charset="-122"/>
                <a:cs typeface="微软雅黑" pitchFamily="34" charset="-120"/>
              </a:rPr>
              <a:t>，粒子间的距</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离</a:t>
            </a:r>
            <a:r>
              <a:rPr lang="en-US" altLang="zh-CN" sz="2000" b="0" i="0" dirty="0">
                <a:solidFill>
                  <a:srgbClr val="000000"/>
                </a:solidFill>
                <a:latin typeface="微软雅黑" pitchFamily="34" charset="0"/>
                <a:ea typeface="微软雅黑" pitchFamily="34" charset="-122"/>
                <a:cs typeface="微软雅黑" pitchFamily="34" charset="-120"/>
              </a:rPr>
              <a:t>(一般指平均距离)</a:t>
            </a:r>
            <a:r>
              <a:rPr lang="en-US" altLang="zh-CN" sz="2000" b="0" i="0">
                <a:solidFill>
                  <a:srgbClr val="000000"/>
                </a:solidFill>
                <a:latin typeface="微软雅黑" pitchFamily="34" charset="0"/>
                <a:ea typeface="微软雅黑" pitchFamily="34" charset="-122"/>
                <a:cs typeface="微软雅黑" pitchFamily="34" charset="-120"/>
              </a:rPr>
              <a:t>远远大于粒子本身的直径，</a:t>
            </a:r>
            <a:endParaRPr lang="en-US" altLang="zh-CN" sz="2000" dirty="0"/>
          </a:p>
        </p:txBody>
      </p:sp>
      <mc:AlternateContent xmlns:mc="http://schemas.openxmlformats.org/markup-compatibility/2006" xmlns:a14="http://schemas.microsoft.com/office/drawing/2010/main">
        <mc:Choice Requires="a14">
          <p:sp>
            <p:nvSpPr>
              <p:cNvPr id="5" name="P_7_BD#dfb6745e6?htil=1&amp;pid=a84e128c4&amp;color=0,0,0&amp;vtp=1&amp;bbb=1&amp;hb=1&amp;hs=1">
                <a:extLst>
                  <a:ext uri="{FF2B5EF4-FFF2-40B4-BE49-F238E27FC236}">
                    <a16:creationId xmlns:a16="http://schemas.microsoft.com/office/drawing/2014/main" id="{2524E01B-A018-E2AD-703E-377F493590CB}"/>
                  </a:ext>
                </a:extLst>
              </p:cNvPr>
              <p:cNvSpPr/>
              <p:nvPr/>
            </p:nvSpPr>
            <p:spPr>
              <a:xfrm>
                <a:off x="719993" y="4976564"/>
                <a:ext cx="10752014" cy="1303909"/>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单个气体分子的体积可忽略，气体的体积主要取决于粒子之间的距离和粒子的数目</a:t>
                </a:r>
                <a:r>
                  <a:rPr lang="en-US" altLang="zh-CN" sz="2000" b="0" i="0" dirty="0">
                    <a:solidFill>
                      <a:srgbClr val="000000"/>
                    </a:solidFill>
                    <a:latin typeface="微软雅黑" pitchFamily="34" charset="0"/>
                    <a:ea typeface="微软雅黑" pitchFamily="34" charset="-122"/>
                    <a:cs typeface="微软雅黑" pitchFamily="34" charset="-120"/>
                  </a:rPr>
                  <a:t>，因此</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任何气体在相同的温度</a:t>
                </a:r>
                <a:r>
                  <a:rPr lang="en-US" altLang="zh-CN" sz="2000" b="0" i="0" dirty="0">
                    <a:solidFill>
                      <a:srgbClr val="000000"/>
                    </a:solidFill>
                    <a:latin typeface="微软雅黑" pitchFamily="34" charset="0"/>
                    <a:ea typeface="微软雅黑" pitchFamily="34" charset="-122"/>
                    <a:cs typeface="微软雅黑" pitchFamily="34" charset="-120"/>
                  </a:rPr>
                  <a:t>、压强下(相同温度</a:t>
                </a:r>
                <a:r>
                  <a:rPr lang="en-US" altLang="zh-CN" sz="2000" b="0" i="0">
                    <a:solidFill>
                      <a:srgbClr val="000000"/>
                    </a:solidFill>
                    <a:latin typeface="微软雅黑" pitchFamily="34" charset="0"/>
                    <a:ea typeface="微软雅黑" pitchFamily="34" charset="-122"/>
                    <a:cs typeface="微软雅黑" pitchFamily="34" charset="-120"/>
                  </a:rPr>
                  <a:t>、压强下，任何气体粒子之间的距离可以看成是相等</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)，体积相同。</a:t>
                </a:r>
                <a:endParaRPr lang="en-US" altLang="zh-CN" sz="2000" dirty="0"/>
              </a:p>
            </p:txBody>
          </p:sp>
        </mc:Choice>
        <mc:Fallback xmlns="">
          <p:sp>
            <p:nvSpPr>
              <p:cNvPr id="5" name="P_7_BD#dfb6745e6?htil=1&amp;pid=a84e128c4&amp;color=0,0,0&amp;vtp=1&amp;bbb=1&amp;hb=1&amp;hs=1">
                <a:extLst>
                  <a:ext uri="{FF2B5EF4-FFF2-40B4-BE49-F238E27FC236}">
                    <a16:creationId xmlns:a16="http://schemas.microsoft.com/office/drawing/2014/main" id="{2524E01B-A018-E2AD-703E-377F493590CB}"/>
                  </a:ext>
                </a:extLst>
              </p:cNvPr>
              <p:cNvSpPr>
                <a:spLocks noRot="1" noChangeAspect="1" noMove="1" noResize="1" noEditPoints="1" noAdjustHandles="1" noChangeArrowheads="1" noChangeShapeType="1" noTextEdit="1"/>
              </p:cNvSpPr>
              <p:nvPr/>
            </p:nvSpPr>
            <p:spPr>
              <a:xfrm>
                <a:off x="719993" y="4976564"/>
                <a:ext cx="10752014" cy="1303909"/>
              </a:xfrm>
              <a:prstGeom prst="rect">
                <a:avLst/>
              </a:prstGeom>
              <a:blipFill>
                <a:blip r:embed="rId5"/>
                <a:stretch>
                  <a:fillRect l="-1417" b="-11682"/>
                </a:stretch>
              </a:blipFill>
              <a:ln/>
            </p:spPr>
            <p:txBody>
              <a:bodyPr/>
              <a:lstStyle/>
              <a:p>
                <a:r>
                  <a:rPr lang="zh-CN" altLang="en-US">
                    <a:noFill/>
                  </a:rPr>
                  <a:t> </a:t>
                </a:r>
              </a:p>
            </p:txBody>
          </p:sp>
        </mc:Fallback>
      </mc:AlternateContent>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dfb6745e6?sp=1&amp;pid=a84e128c4&amp;color=0,0,0&amp;vtp=1&amp;bt=1&amp;bbb=1"/>
              <p:cNvSpPr/>
              <p:nvPr/>
            </p:nvSpPr>
            <p:spPr>
              <a:xfrm>
                <a:off x="722376" y="972000"/>
                <a:ext cx="10753344" cy="1782636"/>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2</a:t>
                </a:r>
                <a:r>
                  <a:rPr lang="en-US" altLang="zh-CN" sz="2000" b="1" i="0">
                    <a:solidFill>
                      <a:srgbClr val="000000"/>
                    </a:solidFill>
                    <a:latin typeface="微软雅黑" pitchFamily="34" charset="0"/>
                    <a:ea typeface="微软雅黑" pitchFamily="34" charset="-122"/>
                    <a:cs typeface="微软雅黑" pitchFamily="34" charset="-120"/>
                  </a:rPr>
                  <a:t>.气体摩尔体积</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(1)气体摩尔体积的概念</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单位物质的量的气体所占的体积叫做气体摩尔体积</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。符号为</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𝑉</m:t>
                        </m:r>
                      </m:e>
                      <m: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，常用的单位有</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L</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mol</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−1</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&gt;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和</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m&gt;</a:t>
                </a:r>
                <a14:m>
                  <m:oMath xmlns:m="http://schemas.openxmlformats.org/officeDocument/2006/math">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mol</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−1</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m&gt;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P_7#dfb6745e6?sp=1&amp;pid=a84e128c4&amp;color=0,0,0&amp;vtp=1&amp;bt=1&amp;bbb=1"/>
              <p:cNvSpPr>
                <a:spLocks noRot="1" noChangeAspect="1" noMove="1" noResize="1" noEditPoints="1" noAdjustHandles="1" noChangeArrowheads="1" noChangeShapeType="1" noTextEdit="1"/>
              </p:cNvSpPr>
              <p:nvPr/>
            </p:nvSpPr>
            <p:spPr>
              <a:xfrm>
                <a:off x="722376" y="972000"/>
                <a:ext cx="10753344" cy="1782636"/>
              </a:xfrm>
              <a:prstGeom prst="rect">
                <a:avLst/>
              </a:prstGeom>
              <a:blipFill>
                <a:blip r:embed="rId3"/>
                <a:stretch>
                  <a:fillRect l="-1474" b="-853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P_7_BD#dfb6745e6?sp=1&amp;pid=a84e128c4&amp;color=0,0,0&amp;vtp=1&amp;bbb=1&amp;hb=1"/>
              <p:cNvSpPr/>
              <p:nvPr/>
            </p:nvSpPr>
            <p:spPr>
              <a:xfrm>
                <a:off x="722376" y="2754064"/>
                <a:ext cx="10753344" cy="1792288"/>
              </a:xfrm>
              <a:prstGeom prst="rect">
                <a:avLst/>
              </a:prstGeom>
              <a:noFill/>
              <a:ln/>
            </p:spPr>
            <p:txBody>
              <a:bodyPr wrap="squar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(2)气体摩尔体积的数值</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气体摩尔体积的数值不是固定不变的</a:t>
                </a:r>
                <a:r>
                  <a:rPr lang="en-US" altLang="zh-CN" sz="2000" b="0" i="0" dirty="0">
                    <a:solidFill>
                      <a:srgbClr val="000000"/>
                    </a:solidFill>
                    <a:latin typeface="微软雅黑" pitchFamily="34" charset="0"/>
                    <a:ea typeface="微软雅黑" pitchFamily="34" charset="-122"/>
                    <a:cs typeface="微软雅黑" pitchFamily="34" charset="-120"/>
                  </a:rPr>
                  <a:t>，它取决于气体所处的温度和压强</a:t>
                </a:r>
                <a:r>
                  <a:rPr lang="en-US" altLang="zh-CN" sz="2000" b="0" i="0">
                    <a:solidFill>
                      <a:srgbClr val="000000"/>
                    </a:solidFill>
                    <a:latin typeface="微软雅黑" pitchFamily="34" charset="0"/>
                    <a:ea typeface="微软雅黑" pitchFamily="34" charset="-122"/>
                    <a:cs typeface="微软雅黑" pitchFamily="34" charset="-120"/>
                  </a:rPr>
                  <a:t>。在标准状况</a:t>
                </a:r>
                <a:r>
                  <a:rPr lang="en-US" altLang="zh-CN" sz="100" b="0" i="0" kern="0" spc="-99900">
                    <a:solidFill>
                      <a:srgbClr val="FFFFFF"/>
                    </a:solidFill>
                    <a:latin typeface="微软雅黑" pitchFamily="34" charset="0"/>
                    <a:ea typeface="微软雅黑" pitchFamily="34" charset="-122"/>
                    <a:cs typeface="微软雅黑" pitchFamily="34" charset="-120"/>
                  </a:rPr>
                  <a:t> </a:t>
                </a:r>
                <a:endParaRPr lang="zh-CN" altLang="en-US" sz="2000" b="0" i="0" dirty="0">
                  <a:solidFill>
                    <a:srgbClr val="000000"/>
                  </a:solidFill>
                  <a:latin typeface="Cambria Math" panose="02040503050406030204" pitchFamily="18" charset="0"/>
                  <a:ea typeface="微软雅黑" pitchFamily="34" charset="-122"/>
                  <a:cs typeface="微软雅黑" pitchFamily="34" charset="-120"/>
                </a:endParaRPr>
              </a:p>
              <a:p>
                <a:pPr latinLnBrk="1">
                  <a:lnSpc>
                    <a:spcPct val="1500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 ℃</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kPa</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下，</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2000" b="0" i="0" dirty="0">
                    <a:solidFill>
                      <a:srgbClr val="000000"/>
                    </a:solidFill>
                    <a:latin typeface="微软雅黑" pitchFamily="34" charset="0"/>
                    <a:ea typeface="微软雅黑" pitchFamily="34" charset="-122"/>
                    <a:cs typeface="微软雅黑" pitchFamily="34" charset="-120"/>
                  </a:rPr>
                  <a:t>任何气体所占的体积都约为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oMath>
                </a14:m>
                <a:r>
                  <a:rPr lang="en-US" altLang="zh-CN" sz="2000" b="0" i="0" dirty="0">
                    <a:solidFill>
                      <a:srgbClr val="000000"/>
                    </a:solidFill>
                    <a:latin typeface="微软雅黑" pitchFamily="34" charset="0"/>
                    <a:ea typeface="微软雅黑" pitchFamily="34" charset="-122"/>
                    <a:cs typeface="微软雅黑" pitchFamily="34" charset="-120"/>
                  </a:rPr>
                  <a:t>，即在标准状况下，气体摩尔体积约为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4" name="P_7_BD#dfb6745e6?sp=1&amp;pid=a84e128c4&amp;color=0,0,0&amp;vtp=1&amp;bbb=1&amp;hb=1"/>
              <p:cNvSpPr>
                <a:spLocks noRot="1" noChangeAspect="1" noMove="1" noResize="1" noEditPoints="1" noAdjustHandles="1" noChangeArrowheads="1" noChangeShapeType="1" noTextEdit="1"/>
              </p:cNvSpPr>
              <p:nvPr/>
            </p:nvSpPr>
            <p:spPr>
              <a:xfrm>
                <a:off x="722376" y="2754064"/>
                <a:ext cx="10753344" cy="1792288"/>
              </a:xfrm>
              <a:prstGeom prst="rect">
                <a:avLst/>
              </a:prstGeom>
              <a:blipFill>
                <a:blip r:embed="rId4"/>
                <a:stretch>
                  <a:fillRect l="-1474" r="-850" b="-8163"/>
                </a:stretch>
              </a:blipFill>
              <a:ln/>
            </p:spPr>
            <p:txBody>
              <a:bodyPr/>
              <a:lstStyle/>
              <a:p>
                <a:r>
                  <a:rPr lang="zh-CN" altLang="en-US">
                    <a:noFill/>
                  </a:rPr>
                  <a:t> </a:t>
                </a:r>
              </a:p>
            </p:txBody>
          </p:sp>
        </mc:Fallback>
      </mc:AlternateContent>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dfb6745e6?pid=a84e128c4&amp;color=0,0,0&amp;vtp=1&amp;bt=1&amp;bbb=1&amp;hb=1"/>
              <p:cNvSpPr/>
              <p:nvPr/>
            </p:nvSpPr>
            <p:spPr>
              <a:xfrm>
                <a:off x="722376" y="972000"/>
                <a:ext cx="10753344" cy="3649663"/>
              </a:xfrm>
              <a:prstGeom prst="rect">
                <a:avLst/>
              </a:prstGeom>
              <a:noFill/>
              <a:ln/>
            </p:spPr>
            <p:txBody>
              <a:bodyPr wrap="none" lIns="0" tIns="0" rIns="0" bIns="0" rtlCol="0" anchor="t"/>
              <a:lstStyle/>
              <a:p>
                <a:pPr algn="l" latinLnBrk="1">
                  <a:lnSpc>
                    <a:spcPts val="3600"/>
                  </a:lnSpc>
                </a:pPr>
                <a:r>
                  <a:rPr lang="en-US" altLang="zh-CN" sz="2000" b="1" i="0" dirty="0">
                    <a:solidFill>
                      <a:srgbClr val="639319"/>
                    </a:solidFill>
                    <a:latin typeface="微软雅黑" pitchFamily="34" charset="0"/>
                    <a:ea typeface="微软雅黑" pitchFamily="34" charset="-122"/>
                    <a:cs typeface="微软雅黑" pitchFamily="34" charset="-120"/>
                  </a:rPr>
                  <a:t>【划重点】</a:t>
                </a:r>
                <a:endParaRPr lang="en-US" altLang="zh-CN" sz="2000" dirty="0"/>
              </a:p>
              <a:p>
                <a:pPr latinLnBrk="1">
                  <a:lnSpc>
                    <a:spcPts val="3700"/>
                  </a:lnSpc>
                </a:pP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𝑉</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使用时的注意事项：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适用对象为标准状况下的任何气体，不管是单一气体还是混合气体。</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注意限定条件——标准状况</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 ℃</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kPa</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a:t>
                </a:r>
                <a:r>
                  <a:rPr lang="en-US" altLang="zh-CN" sz="100" b="0" i="0" kern="0" spc="-99900">
                    <a:solidFill>
                      <a:srgbClr val="FFFFFF"/>
                    </a:solidFill>
                    <a:latin typeface="微软雅黑" pitchFamily="34" charset="0"/>
                    <a:ea typeface="微软雅黑" pitchFamily="34" charset="-122"/>
                    <a:cs typeface="微软雅黑" pitchFamily="34" charset="-120"/>
                  </a:rPr>
                  <a:t>&gt;</a:t>
                </a:r>
                <a:r>
                  <a:rPr lang="en-US" altLang="zh-CN" sz="2000" b="0" i="0">
                    <a:solidFill>
                      <a:srgbClr val="000000"/>
                    </a:solidFill>
                    <a:latin typeface="微软雅黑" pitchFamily="34" charset="0"/>
                    <a:ea typeface="微软雅黑" pitchFamily="34" charset="-122"/>
                    <a:cs typeface="微软雅黑" pitchFamily="34" charset="-120"/>
                  </a:rPr>
                  <a:t>。在未说明气体所处温度和压强的情况下就说</a:t>
                </a:r>
              </a:p>
              <a:p>
                <a:pPr latinLnBrk="1">
                  <a:lnSpc>
                    <a:spcPts val="3600"/>
                  </a:lnSpc>
                </a:pP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某气体的体积约为</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是错误的。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当</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气体的体积约为</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时，该气体所处的温度和压强不一定是标准状况</a:t>
                </a:r>
                <a:r>
                  <a:rPr lang="en-US" altLang="zh-CN" sz="2000" b="0" i="0">
                    <a:solidFill>
                      <a:srgbClr val="000000"/>
                    </a:solidFill>
                    <a:latin typeface="微软雅黑" pitchFamily="34" charset="0"/>
                    <a:ea typeface="微软雅黑" pitchFamily="34" charset="-122"/>
                    <a:cs typeface="微软雅黑" pitchFamily="34" charset="-120"/>
                  </a:rPr>
                  <a:t>。如温度略高于</a:t>
                </a:r>
              </a:p>
              <a:p>
                <a:pPr latinLnBrk="1">
                  <a:lnSpc>
                    <a:spcPts val="3600"/>
                  </a:lnSpc>
                </a:pP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 ℃</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、压强略高于</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kPa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时，</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气体的体积也可能约为</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标准状况是</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 ℃</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，而常温是</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25 ℃</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，所以常温常压下</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𝑉</m:t>
                        </m:r>
                      </m:e>
                      <m: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≠22.4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mol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P_7#dfb6745e6?pid=a84e128c4&amp;color=0,0,0&amp;vtp=1&amp;bt=1&amp;bbb=1&amp;hb=1"/>
              <p:cNvSpPr>
                <a:spLocks noRot="1" noChangeAspect="1" noMove="1" noResize="1" noEditPoints="1" noAdjustHandles="1" noChangeArrowheads="1" noChangeShapeType="1" noTextEdit="1"/>
              </p:cNvSpPr>
              <p:nvPr/>
            </p:nvSpPr>
            <p:spPr>
              <a:xfrm>
                <a:off x="722376" y="972000"/>
                <a:ext cx="10753344" cy="3649663"/>
              </a:xfrm>
              <a:prstGeom prst="rect">
                <a:avLst/>
              </a:prstGeom>
              <a:blipFill>
                <a:blip r:embed="rId3"/>
                <a:stretch>
                  <a:fillRect l="-1474" r="-907" b="-4174"/>
                </a:stretch>
              </a:blipFill>
              <a:ln/>
            </p:spPr>
            <p:txBody>
              <a:bodyPr/>
              <a:lstStyle/>
              <a:p>
                <a:r>
                  <a:rPr lang="zh-CN" altLang="en-US">
                    <a:noFill/>
                  </a:rPr>
                  <a:t> </a:t>
                </a:r>
              </a:p>
            </p:txBody>
          </p:sp>
        </mc:Fallback>
      </mc:AlternateContent>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2986</Words>
  <Application>Microsoft Office PowerPoint</Application>
  <PresentationFormat>宽屏</PresentationFormat>
  <Paragraphs>323</Paragraphs>
  <Slides>58</Slides>
  <Notes>49</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58</vt:i4>
      </vt:variant>
    </vt:vector>
  </HeadingPairs>
  <TitlesOfParts>
    <vt:vector size="66" baseType="lpstr">
      <vt:lpstr>仿宋</vt:lpstr>
      <vt:lpstr>SimHei</vt:lpstr>
      <vt:lpstr>SimSun</vt:lpstr>
      <vt:lpstr>微软雅黑</vt:lpstr>
      <vt:lpstr>Arial</vt:lpstr>
      <vt:lpstr>Calibri</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和标 邓</cp:lastModifiedBy>
  <cp:revision>3</cp:revision>
  <dcterms:created xsi:type="dcterms:W3CDTF">2025-02-27T04:23:54Z</dcterms:created>
  <dcterms:modified xsi:type="dcterms:W3CDTF">2025-02-27T05:33:07Z</dcterms:modified>
  <cp:category/>
  <cp:contentStatus/>
</cp:coreProperties>
</file>