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309" r:id="rId4"/>
    <p:sldId id="258" r:id="rId5"/>
    <p:sldId id="259" r:id="rId6"/>
    <p:sldId id="310" r:id="rId7"/>
    <p:sldId id="260" r:id="rId8"/>
    <p:sldId id="261" r:id="rId9"/>
    <p:sldId id="311" r:id="rId10"/>
    <p:sldId id="262" r:id="rId11"/>
    <p:sldId id="263" r:id="rId12"/>
    <p:sldId id="312" r:id="rId13"/>
    <p:sldId id="264" r:id="rId14"/>
    <p:sldId id="265" r:id="rId15"/>
    <p:sldId id="313" r:id="rId16"/>
    <p:sldId id="266" r:id="rId17"/>
    <p:sldId id="267" r:id="rId18"/>
    <p:sldId id="314" r:id="rId19"/>
    <p:sldId id="268" r:id="rId20"/>
    <p:sldId id="269" r:id="rId21"/>
    <p:sldId id="315" r:id="rId22"/>
    <p:sldId id="270" r:id="rId23"/>
    <p:sldId id="271" r:id="rId24"/>
    <p:sldId id="316" r:id="rId25"/>
    <p:sldId id="272" r:id="rId26"/>
    <p:sldId id="273" r:id="rId27"/>
    <p:sldId id="317" r:id="rId28"/>
    <p:sldId id="274" r:id="rId29"/>
    <p:sldId id="275" r:id="rId30"/>
    <p:sldId id="318" r:id="rId31"/>
    <p:sldId id="276" r:id="rId32"/>
    <p:sldId id="277" r:id="rId33"/>
    <p:sldId id="319" r:id="rId34"/>
    <p:sldId id="278" r:id="rId35"/>
    <p:sldId id="279" r:id="rId36"/>
    <p:sldId id="320" r:id="rId37"/>
    <p:sldId id="280" r:id="rId38"/>
    <p:sldId id="281" r:id="rId39"/>
    <p:sldId id="321" r:id="rId40"/>
    <p:sldId id="282" r:id="rId41"/>
    <p:sldId id="283" r:id="rId42"/>
    <p:sldId id="322" r:id="rId43"/>
    <p:sldId id="284" r:id="rId44"/>
    <p:sldId id="285" r:id="rId45"/>
    <p:sldId id="323" r:id="rId46"/>
    <p:sldId id="286" r:id="rId47"/>
    <p:sldId id="287" r:id="rId48"/>
    <p:sldId id="288" r:id="rId49"/>
    <p:sldId id="289" r:id="rId50"/>
    <p:sldId id="290" r:id="rId51"/>
    <p:sldId id="324" r:id="rId52"/>
    <p:sldId id="291" r:id="rId53"/>
    <p:sldId id="292" r:id="rId54"/>
    <p:sldId id="293" r:id="rId55"/>
    <p:sldId id="294" r:id="rId56"/>
    <p:sldId id="295" r:id="rId57"/>
    <p:sldId id="325" r:id="rId58"/>
    <p:sldId id="296" r:id="rId59"/>
    <p:sldId id="297" r:id="rId60"/>
    <p:sldId id="298" r:id="rId61"/>
    <p:sldId id="299" r:id="rId62"/>
    <p:sldId id="300" r:id="rId63"/>
    <p:sldId id="301" r:id="rId64"/>
    <p:sldId id="302" r:id="rId6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7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675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268da9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一、选择题（本题包括14小题，每小题4分，共56分）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d8137ef3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二、非选择题（本题包括3小题，共44分）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ec80b4c0009b5833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ec7dc8e59?vopoq=1&amp;pid=2268da91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3.中国银行发行的中国航天普通纪念币，面额为10元，直径为27毫米，材质为双色铜合金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关于合金的叙述正确的是(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ec7dc8e59.bracket?vopoq=1&amp;pid=2268da910&amp;color=0,0,0&amp;vpa=3&amp;vtp=1"/>
          <p:cNvSpPr/>
          <p:nvPr/>
        </p:nvSpPr>
        <p:spPr>
          <a:xfrm>
            <a:off x="3716401" y="14101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ec7dc8e59.choices?vopoq=1&amp;pid=2268da910&amp;color=0,0,0&amp;vtp=1&amp;bbb=1"/>
          <p:cNvSpPr/>
          <p:nvPr/>
        </p:nvSpPr>
        <p:spPr>
          <a:xfrm>
            <a:off x="722376" y="1872810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A.铜合金和单质铜一样，具有良好的导电性、导热性和延展性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.铜合金的硬度比单质铜小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.铜合金的熔点比单质铜高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.该纪念币能完全溶解于稀硫酸中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ec7dc8e59?vopoq=1&amp;pid=2268da91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金属铜单质和铜合金都有良好的导电性、导热性和延展性，A正确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；合金的硬度一般比各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成分金属大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，故铜合金的硬度比单质铜大，B错误；合金的熔点一般比各成分金属低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，故铜合金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的熔点比单质铜低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，C错误；该纪念币中含有铜，铜不能与稀硫酸反应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，该纪念币不能完全溶解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于稀硫酸中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148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8a90e8a41?vopoq=1&amp;pid=2268da91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4.铝钠合金(单质钠和单质铝熔合而成)是最常见的液态金属。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下列有关说法错误的是(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8a90e8a41.bracket?vopoq=1&amp;pid=2268da910&amp;color=0,0,0&amp;vpa=4&amp;vtp=1"/>
          <p:cNvSpPr/>
          <p:nvPr/>
        </p:nvSpPr>
        <p:spPr>
          <a:xfrm>
            <a:off x="10191814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0_2#8a90e8a41.choices?vopoq=1&amp;pid=2268da910&amp;color=0,0,0&amp;vtp=1&amp;bbb=1"/>
              <p:cNvSpPr/>
              <p:nvPr/>
            </p:nvSpPr>
            <p:spPr>
              <a:xfrm>
                <a:off x="722376" y="1419674"/>
                <a:ext cx="10753344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A.自然界中没有游离态的钠和铝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.为了减缓钠与水的反应程度，可以用铝箔包裹钠并扎些小孔再放入水中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.铝钠合金投入足量硫酸铜溶液中，一定有氢氧化铜沉淀生成，不可能生成单质铜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.若铝钠合金投入水中得无色溶液，则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0_2#8a90e8a41.choices?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9674"/>
                <a:ext cx="10753344" cy="1781302"/>
              </a:xfrm>
              <a:prstGeom prst="rect">
                <a:avLst/>
              </a:prstGeom>
              <a:blipFill>
                <a:blip r:embed="rId3"/>
                <a:stretch>
                  <a:fillRect l="-1474" b="-85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2_1#8a90e8a41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钠很活泼，极易和氧气反应生成氧化钠，和水反应生成氢氧化钠；铝属于亲氧元素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，极易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和氧气反应生成氧化铝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，所以自然界中没有游离态的钠和铝，A正确。钠与水反应剧烈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，用铝箔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包裹钠并扎些小孔再放入水中可以减缓钠与水的反应程度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。铝钠合金投入足量硫酸铜溶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，钠和水反应生成的氢氧化钠可以和硫酸铜反应生成氢氧化铜沉淀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，但金属铝可能会与溶液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反应，置换出金属铜，C错误。氢氧化钠会和铝反应生成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，若铝钠合金投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入水中得无色溶液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，则铝和氢氧化钠完全反应，根据钠、铝原子守恒可知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2_1#8a90e8a41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>
                <a:blip r:embed="rId3"/>
                <a:stretch>
                  <a:fillRect l="-1587" r="-794" b="-47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086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fc25db97a?vopoq=1&amp;pid=2268da91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[河北石家庄2025高一期中]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类比是研究物质性质的常用方法之一，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下列结论正确的是(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fc25db97a.bracket?vopoq=1&amp;pid=2268da910&amp;color=0,0,0&amp;vpa=5&amp;vtp=1"/>
          <p:cNvSpPr/>
          <p:nvPr/>
        </p:nvSpPr>
        <p:spPr>
          <a:xfrm>
            <a:off x="10658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3_2#fc25db97a.choices?vopoq=1&amp;pid=2268da910&amp;color=0,0,0&amp;vtp=1&amp;bbb=1"/>
              <p:cNvSpPr/>
              <p:nvPr/>
            </p:nvSpPr>
            <p:spPr>
              <a:xfrm>
                <a:off x="722376" y="1367477"/>
                <a:ext cx="10753344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溶液可以置换出铜，推测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溶液也可以置换出铜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能化合生成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也能化合生成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是碱性氧化物，推测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也是碱性氧化物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溶液也反应生成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3_2#fc25db97a.choices?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781302"/>
              </a:xfrm>
              <a:prstGeom prst="rect">
                <a:avLst/>
              </a:prstGeom>
              <a:blipFill>
                <a:blip r:embed="rId3"/>
                <a:stretch>
                  <a:fillRect l="-1474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5_1#fc25db97a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344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的金属性强于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可以从溶液中置换出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是非常活泼的金属，常温下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先与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不能置换出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溶液中的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有较强的氧化性，与变价金属反应生成高价金属氯化物，故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可分别与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，B正确。碱性氧化物是指与酸反应只生成一种盐和水的氧化物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酸反应生成两种盐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，不属于碱性氧化物，C错误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溶液能反应是因为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较活泼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是两性氢氧化物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进一步反应，但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常温下不与水反应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溶液不反应，D错误。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5_1#fc25db97a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47034"/>
              </a:xfrm>
              <a:prstGeom prst="rect">
                <a:avLst/>
              </a:prstGeom>
              <a:blipFill>
                <a:blip r:embed="rId3"/>
                <a:stretch>
                  <a:fillRect l="-1587" r="-1587" b="-4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538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6_1#6d6e447db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[福建福州一中2025开学考]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有一块铁的“氧化物”样品，用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5.0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盐酸恰好将之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完全溶解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，所得溶液还能吸收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0.025 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，恰好使其中的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全部转变为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，则该样品可能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的化学式为(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6_1#6d6e447db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1190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6d6e447db.bracket?vopoq=1&amp;pid=2268da910&amp;color=0,0,0&amp;vpa=6&amp;vtp=1"/>
          <p:cNvSpPr/>
          <p:nvPr/>
        </p:nvSpPr>
        <p:spPr>
          <a:xfrm>
            <a:off x="2192401" y="18673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6_2#6d6e447db.choices?vopoq=1&amp;pid=2268da910&amp;color=0,0,0&amp;vtp=1&amp;bbb=1"/>
              <p:cNvSpPr/>
              <p:nvPr/>
            </p:nvSpPr>
            <p:spPr>
              <a:xfrm>
                <a:off x="722376" y="2324422"/>
                <a:ext cx="10753344" cy="390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757854" algn="l"/>
                    <a:tab pos="5477607" algn="l"/>
                    <a:tab pos="8210061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6_2#6d6e447db.choices?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4422"/>
                <a:ext cx="10753344" cy="390525"/>
              </a:xfrm>
              <a:prstGeom prst="rect">
                <a:avLst/>
              </a:prstGeom>
              <a:blipFill>
                <a:blip r:embed="rId4"/>
                <a:stretch>
                  <a:fillRect l="-1474" b="-42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77b9d63c.fixed?pid=45d635119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_BD#277b9d63c.fixed?pid=45d635119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第三章综合检测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8_1#6d6e447db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2456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0.025 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可恰好使溶液中的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全部转变为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，由反应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；依据题意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5.0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盐酸恰好将该铁的“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氧化物” 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样品完全溶解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，则溶液中溶质为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元素守恒知，反应生成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0.14 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×5.0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−0.05 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，所以原混合物中“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”的物质的量之比为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: 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=1: 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，从而得出该样品可能的化学式为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，故选B。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8_1#6d6e447db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56434"/>
              </a:xfrm>
              <a:prstGeom prst="rect">
                <a:avLst/>
              </a:prstGeom>
              <a:blipFill>
                <a:blip r:embed="rId3"/>
                <a:stretch>
                  <a:fillRect l="-1587" r="-1190" b="-62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0268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4d5c79bd3?sp=1&amp;vopoq=1&amp;pid=2268da91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7.下列各组物质中，能一步实现如图所示①~⑤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转化关系的是(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B_5_AN.20_1#4d5c79bd3.bracket?vopoq=1&amp;pid=2268da910&amp;color=0,0,0&amp;vpa=7&amp;vtp=1"/>
          <p:cNvSpPr/>
          <p:nvPr/>
        </p:nvSpPr>
        <p:spPr>
          <a:xfrm>
            <a:off x="7545451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B_5_BD.19_2#4d5c79bd3?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1494477"/>
            <a:ext cx="1444752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QB_5_BD.19_3#4d5c79bd3?colgroup=4,4,9,9,9&amp;vopoq=1&amp;pid=2268da91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3444885"/>
                  </p:ext>
                </p:extLst>
              </p:nvPr>
            </p:nvGraphicFramePr>
            <p:xfrm>
              <a:off x="722376" y="2739077"/>
              <a:ext cx="10707624" cy="2131695"/>
            </p:xfrm>
            <a:graphic>
              <a:graphicData uri="http://schemas.openxmlformats.org/drawingml/2006/table">
                <a:tbl>
                  <a:tblPr/>
                  <a:tblGrid>
                    <a:gridCol w="13716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80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791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X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Y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W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Fe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Fe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NaOH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HClO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QB_5_BD.19_3#4d5c79bd3?colgroup=4,4,9,9,9&amp;vopoq=1&amp;pid=2268da91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3444885"/>
                  </p:ext>
                </p:extLst>
              </p:nvPr>
            </p:nvGraphicFramePr>
            <p:xfrm>
              <a:off x="722376" y="2739077"/>
              <a:ext cx="10707624" cy="2131695"/>
            </p:xfrm>
            <a:graphic>
              <a:graphicData uri="http://schemas.openxmlformats.org/drawingml/2006/table">
                <a:tbl>
                  <a:tblPr/>
                  <a:tblGrid>
                    <a:gridCol w="13716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80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791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88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7619" t="-1429" r="-630476" b="-4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091" t="-1429" r="-200909" b="-4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39" t="-1429" r="-100454" b="-4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8639" t="-1429" r="-454" b="-4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091" t="-101429" r="-200909" b="-3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39" t="-101429" r="-100454" b="-3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8639" t="-101429" r="-454" b="-3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7619" t="-198592" r="-630476" b="-2225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091" t="-198592" r="-200909" b="-2225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39" t="-198592" r="-100454" b="-2225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8639" t="-198592" r="-454" b="-2225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7619" t="-302857" r="-630476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091" t="-302857" r="-200909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39" t="-302857" r="-100454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8639" t="-302857" r="-454" b="-12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7619" t="-402857" r="-630476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091" t="-402857" r="-200909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39" t="-402857" r="-100454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8639" t="-402857" r="-454" b="-2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21_1#4d5c79bd3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18131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一氧化碳不能一步转化为碳酸钠，A错误；氯化铁不能一步转化为氧化铁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，氧化铁不能一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步转化为氢氧化铁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，B错误；钠燃烧生成过氧化钠，过氧化钠和二氧化碳反应生成碳酸钠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，过氧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化钠和水反应生成氢氧化钠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，氢氧化钠和二氧化碳反应生成碳酸钠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，碳酸钠和氢氧化钙反应生成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氢氧化钠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，均能一步转化，C正确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不能一步转化为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5_AS.21_1#4d5c79bd3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13179"/>
              </a:xfrm>
              <a:prstGeom prst="rect">
                <a:avLst/>
              </a:prstGeom>
              <a:blipFill>
                <a:blip r:embed="rId3"/>
                <a:stretch>
                  <a:fillRect l="-1587" r="-794" b="-90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15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f50ff737?vopoq=1&amp;pid=2268da91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[广东茂名2024高一期末]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铁粉与水蒸气反应的实验装置图(夹持装置已略去)如图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，下列说法错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7f50ff737.bracket?vopoq=1&amp;pid=2268da910&amp;color=0,0,0&amp;vpa=8&amp;vtp=1"/>
          <p:cNvSpPr/>
          <p:nvPr/>
        </p:nvSpPr>
        <p:spPr>
          <a:xfrm>
            <a:off x="1684401" y="14101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22_2#7f50ff737?htil=1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7558" y="1947613"/>
            <a:ext cx="4069080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2_3#7f50ff737.choices?htil=1&amp;vopoq=1&amp;pid=2268da910&amp;color=0,0,0&amp;vtp=1&amp;bbb=1"/>
          <p:cNvSpPr/>
          <p:nvPr/>
        </p:nvSpPr>
        <p:spPr>
          <a:xfrm>
            <a:off x="722376" y="1872810"/>
            <a:ext cx="654710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A.实验进行前，应检查装置的气密性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.该实验表明：高温下，铁可与水蒸气反应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.生成的气体在点燃之前，不用验纯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.该反应的基本反应类型为置换反应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7f50ff737?vopoq=1&amp;pid=2268da91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连接装置后，在进行实验之前，需要检查装置的气密性，A正确；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该实验可以表明高温下，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铁可与水蒸气反应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，B正确；铁与水蒸气反应生成四氧化三铁和氢气，氢气为可燃性气体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气混合会引发爆炸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，所以在点燃生成的气体之前，需要验纯，C错误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；铁与水蒸气反应生成四氧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化三铁和氢气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，该反应属于置换反应，D正确。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729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5_1#691fb00a4?sp=1&amp;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[江苏无锡2025月考]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用表面有油污的铁屑等原料可以制备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，实验中的部分装置和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操作如图所示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其中不能达到实验目的的是(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5_1#691fb00a4?sp=1&amp;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96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691fb00a4.bracket?vopoq=1&amp;pid=2268da910&amp;color=0,0,0&amp;vpa=9&amp;vtp=1"/>
          <p:cNvSpPr/>
          <p:nvPr/>
        </p:nvSpPr>
        <p:spPr>
          <a:xfrm>
            <a:off x="5735701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5_2#691fb00a4?htil=2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42542" y="1947613"/>
            <a:ext cx="407822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25_3#691fb00a4.choices?htil=2&amp;vopoq=1&amp;pid=2268da910&amp;color=0,0,0&amp;vtp=1&amp;bbb=1"/>
              <p:cNvSpPr/>
              <p:nvPr/>
            </p:nvSpPr>
            <p:spPr>
              <a:xfrm>
                <a:off x="722376" y="1872810"/>
                <a:ext cx="6537960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A.用装置甲去除铁屑表面的油污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.用装置乙溶解铁屑制备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.用装置丙除去铁屑溶解过程中产生的酸性气体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.用装置丁蒸干溶液，获得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25_3#691fb00a4.choices?htil=2&amp;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2810"/>
                <a:ext cx="6537960" cy="1781302"/>
              </a:xfrm>
              <a:prstGeom prst="rect">
                <a:avLst/>
              </a:prstGeom>
              <a:blipFill>
                <a:blip r:embed="rId5"/>
                <a:stretch>
                  <a:fillRect l="-2425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7_1#691fb00a4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17953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溶液显碱性，可促进油污水解成易溶于水的物质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，故用装置甲可除去废铁屑表面的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油污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，B正确；铁屑表面残留有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时会产生酸性气体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溶液可吸收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气体，C正确；蒸干溶液会使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失去结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晶水且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在空气中加热时易被氧化为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，不能获得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7_1#691fb00a4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5336"/>
              </a:xfrm>
              <a:prstGeom prst="rect">
                <a:avLst/>
              </a:prstGeom>
              <a:blipFill>
                <a:blip r:embed="rId3"/>
                <a:stretch>
                  <a:fillRect l="-1587" r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658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7705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8_1#4cd9a3567?sp=1&amp;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[浙江宁波五校2025高一期中]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高铁酸钾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是一种环保、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高效的多功能饮用水处理剂，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制备流程如下所示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8_1#4cd9a3567?sp=1&amp;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>
                <a:blip r:embed="rId3"/>
                <a:stretch>
                  <a:fillRect l="-1474" r="-850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28_2#4cd9a3567?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9896" y="1957139"/>
            <a:ext cx="4709160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8_3#4cd9a3567?vopoq=1&amp;pid=2268da910&amp;color=0,0,0&amp;vtp=1&amp;bbb=1"/>
          <p:cNvSpPr/>
          <p:nvPr/>
        </p:nvSpPr>
        <p:spPr>
          <a:xfrm>
            <a:off x="722376" y="3341439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9_1#4cd9a3567.bracket?vopoq=1&amp;pid=2268da910&amp;color=0,0,0&amp;vpa=10&amp;vtp=1"/>
          <p:cNvSpPr/>
          <p:nvPr/>
        </p:nvSpPr>
        <p:spPr>
          <a:xfrm>
            <a:off x="2954401" y="3322389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28_4#4cd9a3567.choices?vopoq=1&amp;pid=2268da910&amp;color=0,0,0&amp;vtp=1&amp;bbb=1"/>
              <p:cNvSpPr/>
              <p:nvPr/>
            </p:nvSpPr>
            <p:spPr>
              <a:xfrm>
                <a:off x="722376" y="3780986"/>
                <a:ext cx="10753344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A.反应Ⅰ不能在常温下进行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.尾气可用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溶液吸收，其离子方程式为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.反应Ⅱ中氧化剂与还原剂的物质的量之比为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.最后一步能制取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晶体的原因可能是相同温度下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的溶解度小于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QC_5_BD.28_4#4cd9a3567.choices?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80986"/>
                <a:ext cx="10753344" cy="1781302"/>
              </a:xfrm>
              <a:prstGeom prst="rect">
                <a:avLst/>
              </a:prstGeom>
              <a:blipFill>
                <a:blip r:embed="rId5"/>
                <a:stretch>
                  <a:fillRect l="-1474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0_1#4cd9a3567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铁与氯气反应生成氯化铁，次氯酸钠在碱性环境中将氯化铁氧化成高铁酸钠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，高铁酸钠在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饱和氢氧化钾溶液中析出溶解度较小的高铁酸钾晶体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Ⅰ为铁与氯气在加热的条件下反应生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成氯化铁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，铁与氯气在常温下不反应，A正确；“尾气”的主要成分是氯气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，氯气能与氯化亚铁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反应生成氯化铁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，则氯化亚铁溶液可以吸收氯气，防止其污染环境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，B正确；反应Ⅱ中氯元素的化合价降低被还原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，次氯酸钠作氧化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，铁元素的化合价升高被氧化，氯化铁作还原剂，由得失电子守恒可知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，反应中氧化剂与还原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剂的物质的量之比为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，C错误；相同温度下高铁酸钾的溶解度小于高铁酸钠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，溶解度小的物质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先析出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0_1#4cd9a3567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blipFill>
                <a:blip r:embed="rId3"/>
                <a:stretch>
                  <a:fillRect l="-1587" r="-1304" b="-4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3979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1_1#b6e98235a?sp=1&amp;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881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11.某实验小组测定铁的氧化物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的化学式，已知该氧化物中铁元素只有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价两种价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，实验步骤如图，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31_1#b6e98235a?sp=1&amp;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81253"/>
              </a:xfrm>
              <a:prstGeom prst="rect">
                <a:avLst/>
              </a:prstGeom>
              <a:blipFill>
                <a:blip r:embed="rId3"/>
                <a:stretch>
                  <a:fillRect l="-1474" r="-57" b="-172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31_2#b6e98235a?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1376" y="1987873"/>
            <a:ext cx="3895344" cy="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32_1#b6e98235a.bracket?vopoq=1&amp;pid=2268da910&amp;color=0,0,0&amp;vpa=11&amp;vtp=1"/>
          <p:cNvSpPr/>
          <p:nvPr/>
        </p:nvSpPr>
        <p:spPr>
          <a:xfrm>
            <a:off x="5227701" y="14482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1_3#b6e98235a.choices?vopoq=1&amp;pid=2268da910&amp;color=0,0,0&amp;vtp=1&amp;bbb=1"/>
              <p:cNvSpPr/>
              <p:nvPr/>
            </p:nvSpPr>
            <p:spPr>
              <a:xfrm>
                <a:off x="722376" y="2699073"/>
                <a:ext cx="10753344" cy="8477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A.步骤①和步骤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②都发生了氧化还原反应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中阳离子只有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)=1: 3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.计算可得该氧化物的化学式为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31_3#b6e98235a.choices?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99073"/>
                <a:ext cx="10753344" cy="847725"/>
              </a:xfrm>
              <a:prstGeom prst="rect">
                <a:avLst/>
              </a:prstGeom>
              <a:blipFill>
                <a:blip r:embed="rId5"/>
                <a:stretch>
                  <a:fillRect l="-1474" b="-18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3_1#b6e98235a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4272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该氧化物与盐酸反应后得到含有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的溶液，通入氯气后溶液中的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被氧化成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，其反应为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。步骤①的反应过程中没有元素化合价的变化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，属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于非氧化还原反应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，步骤②为氧化还原反应，A错误；因为盐酸过量，所以溶液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中阳离子除了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外，还有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，B错误；因为盐酸过量，且量未知，所以无法得知溶液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物质的量之比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，C错误；步骤②反应为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，原氧化物中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，假设该氧化物中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式存在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×72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=14.4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形式存在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，则其质量为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−14.4 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=16.0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，其物质的量为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16.0 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160 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，则该氧化物中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)=4: 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即该氧化物为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3_1#b6e98235a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272534"/>
              </a:xfrm>
              <a:prstGeom prst="rect">
                <a:avLst/>
              </a:prstGeom>
              <a:blipFill>
                <a:blip r:embed="rId3"/>
                <a:stretch>
                  <a:fillRect l="-1587" r="-1304" b="-35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8251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4_1#c3dc4408f?sp=1&amp;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[山东济南2025高一学情检测]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向盛有一定质量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混合溶液的烧杯中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，逐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渐加入锌粉至过量使其充分反应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。烧杯里“溶液中溶质的质量”和“金属固体的质量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”随锌粉质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量变化情况如图所示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34_1#c3dc4408f?sp=1&amp;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130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5_1#c3dc4408f.bracket?vopoq=1&amp;pid=2268da910&amp;color=0,0,0&amp;vpa=12&amp;vtp=1"/>
          <p:cNvSpPr/>
          <p:nvPr/>
        </p:nvSpPr>
        <p:spPr>
          <a:xfrm>
            <a:off x="5481701" y="18673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34_2#c3dc4408f?htil=3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3414" y="2404813"/>
            <a:ext cx="1801368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4_3#c3dc4408f.choices?htil=3&amp;vopoq=1&amp;pid=2268da910&amp;color=0,0,0&amp;vtp=1&amp;bbb=1"/>
              <p:cNvSpPr/>
              <p:nvPr/>
            </p:nvSpPr>
            <p:spPr>
              <a:xfrm>
                <a:off x="722376" y="2277813"/>
                <a:ext cx="8823960" cy="18028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A.甲曲线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段发生反应：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.乙曲线表示“溶液中溶质的质量”随锌粉质量变化情况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.反应过程中溶液质量减小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点时，溶液中大量存在的金属阳离子是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34_3#c3dc4408f.choices?htil=3&amp;vopoq=1&amp;pid=2268da9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813"/>
                <a:ext cx="8823960" cy="1802892"/>
              </a:xfrm>
              <a:prstGeom prst="rect">
                <a:avLst/>
              </a:prstGeom>
              <a:blipFill>
                <a:blip r:embed="rId5"/>
                <a:stretch>
                  <a:fillRect l="-1797" b="-8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6_1#c3dc4408f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46020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由金属活动性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可知，向盛有一定质量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混合溶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液的烧杯中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，逐渐加入锌粉至过量，锌不能与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反应，锌先与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，硫酸铜消耗完毕，锌才能与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，反应前，烧杯中没有金属，因此乙曲线为“金属固体的质量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”随锌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粉质量变化情况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，则甲曲线为“溶液中溶质的质量”随锌粉质量变化情况，据此分析。甲曲线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段发生反应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，A错误；乙曲线表示“金属固体的质量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”随锌粉质量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可知，每65份质量的锌可置换出64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份质量的铜，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溶液质量会增加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可知，每65份质量的锌可置换出56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份质量的铁，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溶液质量会增加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，因此反应过程中溶液质量会增大，C错误；硫酸镁不能与锌发生反应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，因此最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终反应后溶液中所含金属阳离子是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6_1#c3dc4408f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02036"/>
              </a:xfrm>
              <a:prstGeom prst="rect">
                <a:avLst/>
              </a:prstGeom>
              <a:blipFill>
                <a:blip r:embed="rId3"/>
                <a:stretch>
                  <a:fillRect l="-1587" r="-3061" b="-3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45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_1#f96c7db78?sp=1&amp;vopoq=1&amp;pid=2268da91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[山西大同2024高一月考]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我国出土的文物呈现了中华民族悠久的历史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、灿烂的文化和当时先进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的生产技术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。下列文物中，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主要成分属于合金的是(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B_5_BD.1_2#f96c7db78?colgroup=20,20&amp;vopoq=1&amp;pid=2268da910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47044"/>
              </p:ext>
            </p:extLst>
          </p:nvPr>
        </p:nvGraphicFramePr>
        <p:xfrm>
          <a:off x="722376" y="1947613"/>
          <a:ext cx="10716768" cy="3195447"/>
        </p:xfrm>
        <a:graphic>
          <a:graphicData uri="http://schemas.openxmlformats.org/drawingml/2006/table">
            <a:tbl>
              <a:tblPr/>
              <a:tblGrid>
                <a:gridCol w="5358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516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8100"/>
                        </a:lnSpc>
                      </a:pPr>
                      <a:r>
                        <a:rPr lang="en-US" altLang="zh-CN" sz="45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8100"/>
                        </a:lnSpc>
                      </a:pPr>
                      <a:r>
                        <a:rPr lang="en-US" altLang="zh-CN" sz="45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8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A.西夏佛经纸本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.西汉素纱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16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6800"/>
                        </a:lnSpc>
                      </a:pPr>
                      <a:r>
                        <a:rPr lang="en-US" altLang="zh-CN" sz="390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8100"/>
                        </a:lnSpc>
                      </a:pPr>
                      <a:r>
                        <a:rPr lang="en-US" altLang="zh-CN" sz="45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C.唐兽首玛瑙杯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D.东汉铜奔马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QB_5_BD.1_3#f96c7db78.table_image?tii=1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472" y="2066231"/>
            <a:ext cx="153619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5_BD.1_4#f96c7db78.table_image?tii=2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2732" y="2066231"/>
            <a:ext cx="123444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5_BD.1_5#f96c7db78.table_image?tii=3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55303" y="3150747"/>
            <a:ext cx="192024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5_BD.1_6#f96c7db78.table_image?tii=4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8336" y="3747711"/>
            <a:ext cx="1426464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5_BD.1_7#f96c7db78.table_image?tii=5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5884" y="3683703"/>
            <a:ext cx="108813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AN.2_1#f96c7db78.bracket?vopoq=1&amp;pid=2268da910&amp;color=0,0,0&amp;vpa=1&amp;vtp=1"/>
          <p:cNvSpPr/>
          <p:nvPr/>
        </p:nvSpPr>
        <p:spPr>
          <a:xfrm>
            <a:off x="6370701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7_1#7e5e76739?sp=1&amp;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[福建福州六校2024高一期中联考]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我国首艘使用了钛合金材料的国产航母已成功下水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Ti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常温下与酸、碱均不反应，但高温下能被空气氧化。由钛铁矿(主要成分是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TiO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)提取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金属钛的主要工艺流程如下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37_1#7e5e76739?sp=1&amp;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907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8_1#7e5e76739.bracket?vopoq=1&amp;pid=2268da910&amp;color=0,0,0&amp;vpa=13&amp;vtp=1"/>
          <p:cNvSpPr/>
          <p:nvPr/>
        </p:nvSpPr>
        <p:spPr>
          <a:xfrm>
            <a:off x="6256401" y="18673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37_2#7e5e76739?htil=4&amp;vopoq=1&amp;pid=2268da91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2546" y="2404813"/>
            <a:ext cx="4014216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7_3#7e5e76739.choices?htil=4&amp;vopoq=1&amp;pid=2268da910&amp;color=0,0,0&amp;vtp=1&amp;bbb=1"/>
          <p:cNvSpPr/>
          <p:nvPr/>
        </p:nvSpPr>
        <p:spPr>
          <a:xfrm>
            <a:off x="722376" y="2330010"/>
            <a:ext cx="6611112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A.步骤Ⅰ、Ⅱ中均发生氧化还原反应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.步骤Ⅰ、Ⅱ中碳元素的化合价均升高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.步骤Ⅲ中反应可在氩气环境中进行，也可在空气中进行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.可用稀硫酸除去金属钛中的少量镁杂质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9_1#7e5e76739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步骤Ⅰ中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与碳在高温下发生氧化还原反应生成铁和碳的氧化物；步骤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Ⅱ中二氧化钛与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、氯气在高温下发生氧化还原反应生成四氯化钛和碳的氧化物；步骤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Ⅲ中四氯化钛和过量镁粉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在高温下发生置换反应生成氯化镁和钛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，据此分析解答。由分析可知，步骤Ⅰ、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Ⅱ中均发生氧化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，A正确；结合得失电子守恒可知，步骤Ⅰ、Ⅱ中碳元素的化合价均升高，B正确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；钛在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高温下能被空气氧化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，所以步骤Ⅲ不可在空气中进行，C错误；钛在常温下与酸、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碱均不反应，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镁可以与稀硫酸反应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，可用稀硫酸除去金属钛中的少量镁杂质，D正确。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9_1#7e5e76739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>
                <a:blip r:embed="rId3"/>
                <a:stretch>
                  <a:fillRect l="-1587" r="-1587" b="-5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5429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0_1#80a36cad9?htil=5&amp;vopoq=1&amp;pid=2268da91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4027" y="1063439"/>
            <a:ext cx="2980944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40_2#80a36cad9?htil=5&amp;sp=1&amp;vopoq=1&amp;pid=2268da910&amp;color=0,0,0&amp;vtp=1&amp;bt=1&amp;bbb=1&amp;hb=1&amp;hs=1"/>
          <p:cNvSpPr/>
          <p:nvPr/>
        </p:nvSpPr>
        <p:spPr>
          <a:xfrm>
            <a:off x="722376" y="972000"/>
            <a:ext cx="7635240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[山西太原五中2024高一月考]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元素的“价—类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”二维图是我们学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习元素及其化合物相关知识的重要模型和工具，它指的是以元素的化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合价为纵坐标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，以物质的类别为横坐标所绘制的二维平面图像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。如图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为铁元素的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“价—类”二维图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，其中的箭头表示部分物质间的转化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41_1#80a36cad9.bracket?vopoq=1&amp;pid=2268da910&amp;color=0,0,0&amp;vpa=14&amp;vtp=1"/>
          <p:cNvSpPr/>
          <p:nvPr/>
        </p:nvSpPr>
        <p:spPr>
          <a:xfrm>
            <a:off x="3716401" y="27817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40_3#80a36cad9.choices?vopoq=1&amp;pid=2268da910&amp;color=0,0,0&amp;vtp=1&amp;bbb=1&amp;hb=1&amp;hs=1"/>
              <p:cNvSpPr/>
              <p:nvPr/>
            </p:nvSpPr>
            <p:spPr>
              <a:xfrm>
                <a:off x="722376" y="3238950"/>
                <a:ext cx="10753344" cy="2253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A.铁与水蒸气在高温下的反应可实现上述转化①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是一种黑色粉末，不稳定，在空气中受热，迅速发生转化②生成红棕色粉末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.由图可预测：高铁酸盐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具有强氧化性，可用于消毒；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与水反应最终可生成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胶体，从而吸附水中的悬浮物，故高铁酸盐可用作净水剂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.加热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发生转化⑥，加水溶解可实现转化③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40_3#80a36cad9.choices?vopoq=1&amp;pid=2268da91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38950"/>
                <a:ext cx="10753344" cy="2253234"/>
              </a:xfrm>
              <a:prstGeom prst="rect">
                <a:avLst/>
              </a:prstGeom>
              <a:blipFill>
                <a:blip r:embed="rId4"/>
                <a:stretch>
                  <a:fillRect l="-1474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2_1#80a36cad9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高温下，铁与水蒸气反应时生成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是一种黑色粉末，不稳定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，在空气中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，迅速反应生成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，B错误；由题图可预测：高铁酸盐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中的铁元素处于最高价态，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容易得到电子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，具有强氧化性，可用于消毒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发生还原反应后最终可生成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从而吸附水中的悬浮物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，故高铁酸盐可用作净水剂，C正确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受热分解生成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和水，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不溶于水，D错误。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42_1#80a36cad9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blipFill>
                <a:blip r:embed="rId3"/>
                <a:stretch>
                  <a:fillRect l="-1587" r="-3345" b="-6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2549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43_1#4d7facb4c?htil=6&amp;vopoq=1&amp;pid=d8137ef3f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9981" y="1063440"/>
            <a:ext cx="3529584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43_2#4d7facb4c?htil=6&amp;sp=1&amp;vopoq=1&amp;pid=d8137ef3f&amp;color=0,0,0&amp;vtp=1&amp;bt=1&amp;bbb=1&amp;hb=1&amp;hs=1"/>
              <p:cNvSpPr/>
              <p:nvPr/>
            </p:nvSpPr>
            <p:spPr>
              <a:xfrm>
                <a:off x="722376" y="972000"/>
                <a:ext cx="7095744" cy="13127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15.(13分)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[北京师大附中2024高一期末]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印刷电路板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PCB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腐蚀液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将覆铜板上的部分铜腐蚀而制得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。一种制作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PCB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并将腐蚀后的废液(金属离子主要含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)回收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O_5_BD.43_2#4d7facb4c?htil=6&amp;sp=1&amp;vopoq=1&amp;pid=d8137ef3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095744" cy="1312736"/>
              </a:xfrm>
              <a:prstGeom prst="rect">
                <a:avLst/>
              </a:prstGeom>
              <a:blipFill>
                <a:blip r:embed="rId4"/>
                <a:stretch>
                  <a:fillRect l="-2234" r="-1031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BD.44_1#7356bcf45?vopoq=1&amp;pid=4d7facb4c&amp;color=0,0,0&amp;vtp=1&amp;bbb=1&amp;hs=1"/>
          <p:cNvSpPr/>
          <p:nvPr/>
        </p:nvSpPr>
        <p:spPr>
          <a:xfrm>
            <a:off x="722376" y="274092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)腐蚀池中发生反应的离子方程式是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45_1#7356bcf45.blank?vopoq=1&amp;pid=4d7facb4c&amp;color=0,0,0&amp;vpa=15&amp;vtp=1&amp;bbb=1&amp;rh=26.38504"/>
              <p:cNvSpPr/>
              <p:nvPr/>
            </p:nvSpPr>
            <p:spPr>
              <a:xfrm>
                <a:off x="4886388" y="2734950"/>
                <a:ext cx="3481642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𝐂𝐮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45_1#7356bcf45.blank?vopoq=1&amp;pid=4d7facb4c&amp;color=0,0,0&amp;vpa=15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6388" y="2734950"/>
                <a:ext cx="3481642" cy="333566"/>
              </a:xfrm>
              <a:prstGeom prst="rect">
                <a:avLst/>
              </a:prstGeom>
              <a:blipFill>
                <a:blip r:embed="rId5"/>
                <a:stretch>
                  <a:fillRect l="-876" b="-240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46_1#7356bcf45?vopoq=1&amp;pid=4d7facb4c&amp;color=0,0,0&amp;vtp=1&amp;bbb=1&amp;hb=1&amp;hs=1"/>
              <p:cNvSpPr/>
              <p:nvPr/>
            </p:nvSpPr>
            <p:spPr>
              <a:xfrm>
                <a:off x="722376" y="3132461"/>
                <a:ext cx="10753344" cy="946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腐蚀池中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和氯化铁发生氧化还原反应生成氯化亚铁和氯化铜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，则腐蚀池中发生反应的离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子方程式是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6_AS.46_1#7356bcf45?vopoq=1&amp;pid=4d7facb4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2461"/>
                <a:ext cx="10753344" cy="946341"/>
              </a:xfrm>
              <a:prstGeom prst="rect">
                <a:avLst/>
              </a:prstGeom>
              <a:blipFill>
                <a:blip r:embed="rId6"/>
                <a:stretch>
                  <a:fillRect l="-1587" r="-454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5_BD.43_2#4d7facb4c?htil=6&amp;sp=1&amp;vopoq=1&amp;pid=d8137ef3f&amp;color=0,0,0&amp;vtp=1&amp;bt=1&amp;bbb=1&amp;hb=1&amp;hs=1">
            <a:extLst>
              <a:ext uri="{FF2B5EF4-FFF2-40B4-BE49-F238E27FC236}">
                <a16:creationId xmlns:a16="http://schemas.microsoft.com/office/drawing/2014/main" id="{9A0479D1-4AED-7DD6-2C88-6B312FAA1A22}"/>
              </a:ext>
            </a:extLst>
          </p:cNvPr>
          <p:cNvSpPr/>
          <p:nvPr/>
        </p:nvSpPr>
        <p:spPr>
          <a:xfrm>
            <a:off x="719993" y="2284736"/>
            <a:ext cx="1075201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再生的流程如下：</a:t>
            </a:r>
            <a:r>
              <a:rPr lang="zh-CN" altLang="en-US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请回答以下问题：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b5571c858?vopoq=1&amp;pid=4d7facb4c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)由置换池中得到固体的操作名称是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48_1#b5571c858.blank?vopoq=1&amp;pid=4d7facb4c&amp;color=0,0,0&amp;vpa=16&amp;vtp=1&amp;bbb=1"/>
          <p:cNvSpPr/>
          <p:nvPr/>
        </p:nvSpPr>
        <p:spPr>
          <a:xfrm>
            <a:off x="4859401" y="9529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过滤</a:t>
            </a:r>
            <a:endParaRPr lang="en-US" altLang="zh-CN" sz="2000" dirty="0"/>
          </a:p>
        </p:txBody>
      </p:sp>
      <p:sp>
        <p:nvSpPr>
          <p:cNvPr id="4" name="QB_6_AS.49_1#b5571c858?vopoq=1&amp;pid=4d7facb4c&amp;color=0,0,0&amp;vtp=1&amp;bbb=1"/>
          <p:cNvSpPr/>
          <p:nvPr/>
        </p:nvSpPr>
        <p:spPr>
          <a:xfrm>
            <a:off x="722376" y="1441074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分离难溶性固体和溶液采用过滤的方法，所以由置换池中得到固体的操作名称是过滤。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0_1#05a889daf?vopoq=1&amp;pid=4d7facb4c&amp;color=0,0,0&amp;vtp=1&amp;bt=1&amp;bbb=1&amp;hb=1"/>
          <p:cNvSpPr/>
          <p:nvPr/>
        </p:nvSpPr>
        <p:spPr>
          <a:xfrm>
            <a:off x="722376" y="10101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(3)取少量再生池中的溶液，滴入足量的氢氧化钠溶液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，产生的现象是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，该现象对应反应的化学方程式是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6_AN.51_1#05a889daf.blank?vopoq=1&amp;pid=4d7facb4c&amp;color=0,0,0&amp;vpa=17&amp;vtp=1&amp;bbb=1&amp;hb=1"/>
          <p:cNvSpPr/>
          <p:nvPr/>
        </p:nvSpPr>
        <p:spPr>
          <a:xfrm>
            <a:off x="722377" y="972000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有白色沉淀生成，然后迅速变为灰绿色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，最后变为红褐色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52_1#05a889daf.blank?vopoq=1&amp;pid=4d7facb4c&amp;color=0,0,0&amp;vpa=18&amp;vtp=1&amp;bbb=1&amp;rh=21.38504&amp;hb=1"/>
              <p:cNvSpPr/>
              <p:nvPr/>
            </p:nvSpPr>
            <p:spPr>
              <a:xfrm>
                <a:off x="722377" y="1429200"/>
                <a:ext cx="10749631" cy="78759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43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𝐅𝐞𝐂𝐥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𝟐𝐍𝐚𝐎𝐇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𝐎𝐇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𝟒𝐅𝐞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𝟒𝐅𝐞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52_1#05a889daf.blank?vopoq=1&amp;pid=4d7facb4c&amp;color=0,0,0&amp;vpa=18&amp;vtp=1&amp;bbb=1&amp;rh=21.3850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429200"/>
                <a:ext cx="10749631" cy="787591"/>
              </a:xfrm>
              <a:prstGeom prst="rect">
                <a:avLst/>
              </a:prstGeom>
              <a:blipFill>
                <a:blip r:embed="rId3"/>
                <a:stretch>
                  <a:fillRect l="-851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53_1#05a889daf?vopoq=1&amp;pid=4d7facb4c&amp;color=0,0,0&amp;vtp=1&amp;bbb=1&amp;hb=1"/>
              <p:cNvSpPr/>
              <p:nvPr/>
            </p:nvSpPr>
            <p:spPr>
              <a:xfrm>
                <a:off x="722376" y="2319978"/>
                <a:ext cx="10753344" cy="1835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再生池中的溶液中的溶质为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，滴入足量的氢氧化钠溶液，生成氢氧化亚铁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，会迅速被空气中氧气氧化，所以产生的现象是有白色沉淀生成，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然后迅速变为灰绿色，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最后变为红褐色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，该现象对应反应的化学方程式是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FeCl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4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53_1#05a889daf?vopoq=1&amp;pid=4d7facb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19978"/>
                <a:ext cx="10753344" cy="1835341"/>
              </a:xfrm>
              <a:prstGeom prst="rect">
                <a:avLst/>
              </a:prstGeom>
              <a:blipFill>
                <a:blip r:embed="rId4"/>
                <a:stretch>
                  <a:fillRect l="-1587" t="-332" r="-794" b="-7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4_1#9a4571dfe?vopoq=1&amp;pid=4d7facb4c&amp;color=0,0,0&amp;vtp=1&amp;bt=1&amp;bbb=1&amp;hb=1"/>
              <p:cNvSpPr/>
              <p:nvPr/>
            </p:nvSpPr>
            <p:spPr>
              <a:xfrm>
                <a:off x="722376" y="10101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(4)在未通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，再生池中的金属阳离子的检验方法是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6_BD.54_1#9a4571dfe?vopoq=1&amp;pid=4d7facb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907" b="-18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5_1#9a4571dfe.blank?vopoq=1&amp;pid=4d7facb4c&amp;color=0,0,0&amp;vpa=19&amp;vtp=1&amp;bbb=1&amp;hb=1"/>
          <p:cNvSpPr/>
          <p:nvPr/>
        </p:nvSpPr>
        <p:spPr>
          <a:xfrm>
            <a:off x="722377" y="972000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取适量溶液于试管中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滴加铁氰化钾溶液，产生蓝色沉淀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56_1#9a4571dfe?vopoq=1&amp;pid=4d7facb4c&amp;color=0,0,0&amp;vtp=1&amp;bbb=1&amp;hb=1"/>
              <p:cNvSpPr/>
              <p:nvPr/>
            </p:nvSpPr>
            <p:spPr>
              <a:xfrm>
                <a:off x="722376" y="1862777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在未通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前，再生池中的金属阳离子是亚铁离子，检验方法是取适量溶液于试管中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，滴加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铁氰化钾溶液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，产生蓝色沉淀。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6_AS.56_1#9a4571dfe?vopoq=1&amp;pid=4d7facb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2777"/>
                <a:ext cx="10753344" cy="907034"/>
              </a:xfrm>
              <a:prstGeom prst="rect">
                <a:avLst/>
              </a:prstGeom>
              <a:blipFill>
                <a:blip r:embed="rId4"/>
                <a:stretch>
                  <a:fillRect l="-1587" r="-907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3_1#f96c7db78?vopoq=1&amp;pid=2268da910&amp;color=0,0,0&amp;vtp=1&amp;bt=1&amp;bbb=1&amp;hb=1"/>
          <p:cNvSpPr/>
          <p:nvPr/>
        </p:nvSpPr>
        <p:spPr>
          <a:xfrm>
            <a:off x="722377" y="972000"/>
            <a:ext cx="10749631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西夏佛经纸本的主要成分是纤维素，不属于合金，A不符合题意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；西汉素纱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衣是丝绸制品，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主要成分是蛋白质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，不属于合金，B不符合题意；唐兽首玛瑙杯的主要成分是二氧化硅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机非金属材料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，不属于合金，C不符合题意；东汉铜奔马的主要成分是铜合金，属于合金，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D符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pic>
        <p:nvPicPr>
          <p:cNvPr id="3" name="QB_5_AS.3_1#f96c7db78?vopoq=1&amp;pid=2268da91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3313" y="1145736"/>
            <a:ext cx="164592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S.57_1#4d7facb4c?vopoq=1&amp;pid=d8137ef3f&amp;color=0,0,0&amp;vtp=1&amp;bt=1&amp;bbb=1&amp;hb=1"/>
              <p:cNvSpPr/>
              <p:nvPr/>
            </p:nvSpPr>
            <p:spPr>
              <a:xfrm>
                <a:off x="722376" y="972000"/>
                <a:ext cx="10753344" cy="1835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由流程可知覆铜板加入腐蚀液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，发生反应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沉降池经沉降后加入铁粉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，可置换出铜，同时生成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，发生反应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过滤后得到固体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和过量的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，氯化亚铁在再生池中与氯气发生反应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，据此解答。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5_AS.57_1#4d7facb4c?vopoq=1&amp;pid=d8137ef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35341"/>
              </a:xfrm>
              <a:prstGeom prst="rect">
                <a:avLst/>
              </a:prstGeom>
              <a:blipFill>
                <a:blip r:embed="rId3"/>
                <a:stretch>
                  <a:fillRect l="-1587" b="-7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9511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58_1#ee52a023d?sp=1&amp;vopoq=1&amp;pid=d8137ef3f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16.(15分)某校课外活动小组的同学在老师的帮助下，探究用赤铁矿(主要成分是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)炼铁的主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要反应原理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。他们设计的实验装置如图甲、乙所示。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O_5_BD.58_1#ee52a023d?sp=1&amp;vopoq=1&amp;pid=d8137ef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>
                <a:blip r:embed="rId3"/>
                <a:stretch>
                  <a:fillRect l="-1474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8_2#ee52a023d?vopoq=1&amp;pid=d8137ef3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00" y="1957139"/>
            <a:ext cx="395935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59_1#6aaf2dfa7?vopoq=1&amp;pid=ee52a023d&amp;color=0,0,0&amp;vtp=1&amp;bbb=1"/>
          <p:cNvSpPr/>
          <p:nvPr/>
        </p:nvSpPr>
        <p:spPr>
          <a:xfrm>
            <a:off x="722376" y="3455739"/>
            <a:ext cx="10753344" cy="5424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</a:t>
            </a:r>
            <a:r>
              <a:rPr lang="en-US" altLang="zh-CN" sz="2000" b="0" i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写出一氧化碳还原氧化铁的化学方程式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850" b="1" i="0" u="sng" kern="0" spc="-99900">
                <a:solidFill>
                  <a:srgbClr val="FF00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20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60_1#6aaf2dfa7.blank?vopoq=1&amp;pid=ee52a023d&amp;color=0,0,0&amp;vpa=20&amp;vtp=1&amp;bbb=1&amp;rh=31.88"/>
              <p:cNvSpPr/>
              <p:nvPr/>
            </p:nvSpPr>
            <p:spPr>
              <a:xfrm>
                <a:off x="5661088" y="3569848"/>
                <a:ext cx="3472117" cy="4048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𝟑𝐂𝐎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高温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𝟐𝐅𝐞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𝟑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60_1#6aaf2dfa7.blank?vopoq=1&amp;pid=ee52a023d&amp;color=0,0,0&amp;vpa=20&amp;vtp=1&amp;bbb=1&amp;rh=31.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1088" y="3569848"/>
                <a:ext cx="3472117" cy="404876"/>
              </a:xfrm>
              <a:prstGeom prst="rect">
                <a:avLst/>
              </a:prstGeom>
              <a:blipFill>
                <a:blip r:embed="rId5"/>
                <a:stretch>
                  <a:fillRect t="-75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61_1#6aaf2dfa7?vopoq=1&amp;pid=ee52a023d&amp;color=0,0,0&amp;vtp=1&amp;bbb=1&amp;hb=1"/>
              <p:cNvSpPr/>
              <p:nvPr/>
            </p:nvSpPr>
            <p:spPr>
              <a:xfrm>
                <a:off x="722376" y="4002156"/>
                <a:ext cx="10753344" cy="101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在高温下反应产生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还原氧化铁的化学方程式为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高温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6_AS.61_1#6aaf2dfa7?vopoq=1&amp;pid=ee52a02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02156"/>
                <a:ext cx="10753344" cy="1016000"/>
              </a:xfrm>
              <a:prstGeom prst="rect">
                <a:avLst/>
              </a:prstGeom>
              <a:blipFill>
                <a:blip r:embed="rId6"/>
                <a:stretch>
                  <a:fillRect l="-1587" b="-72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436832ddd?vopoq=1&amp;pid=ee52a023d&amp;color=0,0,0&amp;vtp=1&amp;bt=1&amp;bbb=1"/>
          <p:cNvSpPr/>
          <p:nvPr/>
        </p:nvSpPr>
        <p:spPr>
          <a:xfrm>
            <a:off x="722376" y="1010100"/>
            <a:ext cx="11106150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写出在装置甲中观察到的实验现象：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63_1#436832ddd.blank?vopoq=1&amp;pid=ee52a023d&amp;color=0,0,0&amp;vpa=21&amp;vtp=1&amp;bbb=1"/>
          <p:cNvSpPr/>
          <p:nvPr/>
        </p:nvSpPr>
        <p:spPr>
          <a:xfrm>
            <a:off x="5113401" y="952950"/>
            <a:ext cx="628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玻璃管中红棕色固体变为黑色固体，澄清石灰水变浑浊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4_1#436832ddd?vopoq=1&amp;pid=ee52a023d&amp;color=0,0,0&amp;vtp=1&amp;bbb=1&amp;hb=1"/>
              <p:cNvSpPr/>
              <p:nvPr/>
            </p:nvSpPr>
            <p:spPr>
              <a:xfrm>
                <a:off x="722376" y="1405577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在高温下反应产生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，可观察到玻璃管中固体由红棕色变为黑色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，将反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应产生的气体通入澄清石灰水中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，因此还可看到澄清的石灰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水变浑浊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6_AS.64_1#436832ddd?vopoq=1&amp;pid=ee52a02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1415034"/>
              </a:xfrm>
              <a:prstGeom prst="rect">
                <a:avLst/>
              </a:prstGeom>
              <a:blipFill>
                <a:blip r:embed="rId3"/>
                <a:stretch>
                  <a:fillRect l="-1587" r="-1304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fee8ce044?vopoq=1&amp;pid=ee52a023d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(3)与装置甲相比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，装置乙的主要优点是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66_1#fee8ce044.blank?vopoq=1&amp;pid=ee52a023d&amp;color=0,0,0&amp;vpa=22&amp;vtp=1&amp;bbb=1"/>
          <p:cNvSpPr/>
          <p:nvPr/>
        </p:nvSpPr>
        <p:spPr>
          <a:xfrm>
            <a:off x="5113401" y="952950"/>
            <a:ext cx="424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尾气燃烧放出的热量可以被充分利用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7_1#fee8ce044?vopoq=1&amp;pid=ee52a023d&amp;color=0,0,0&amp;vtp=1&amp;bbb=1&amp;hb=1"/>
              <p:cNvSpPr/>
              <p:nvPr/>
            </p:nvSpPr>
            <p:spPr>
              <a:xfrm>
                <a:off x="722376" y="1405578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装置乙中未反应的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是可燃性气体，其燃烧产生的热量会为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提供能量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，故与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装置甲相比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，装置乙的主要优点是尾气燃烧放出的热量可以被充分利用。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6_AS.67_1#fee8ce044?vopoq=1&amp;pid=ee52a02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8"/>
                <a:ext cx="10753344" cy="907034"/>
              </a:xfrm>
              <a:prstGeom prst="rect">
                <a:avLst/>
              </a:prstGeom>
              <a:blipFill>
                <a:blip r:embed="rId3"/>
                <a:stretch>
                  <a:fillRect l="-1587" r="-397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8_1#c44f4ff46?vopoq=1&amp;pid=ee52a023d&amp;color=0,0,0&amp;vtp=1&amp;bt=1&amp;bbb=1"/>
          <p:cNvSpPr/>
          <p:nvPr/>
        </p:nvSpPr>
        <p:spPr>
          <a:xfrm>
            <a:off x="722376" y="972000"/>
            <a:ext cx="11106150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(4)铁制容器不能用来盛放硫酸铜溶液，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请用化学方程式解释原因：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9_1#c44f4ff46.blank?vopoq=1&amp;pid=ee52a023d&amp;color=0,0,0&amp;vpa=23&amp;vtp=1&amp;bbb=1&amp;rh=26.38504"/>
              <p:cNvSpPr/>
              <p:nvPr/>
            </p:nvSpPr>
            <p:spPr>
              <a:xfrm>
                <a:off x="8201089" y="970919"/>
                <a:ext cx="3223451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𝐅𝐞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𝐂𝐮𝐒𝐎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𝐂𝐮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9_1#c44f4ff46.blank?vopoq=1&amp;pid=ee52a023d&amp;color=0,0,0&amp;vpa=23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089" y="970919"/>
                <a:ext cx="3223451" cy="333566"/>
              </a:xfrm>
              <a:prstGeom prst="rect">
                <a:avLst/>
              </a:prstGeom>
              <a:blipFill>
                <a:blip r:embed="rId3"/>
                <a:stretch>
                  <a:fillRect l="-567" r="-945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70_1#c44f4ff46?vopoq=1&amp;pid=ee52a023d&amp;color=0,0,0&amp;vtp=1&amp;bbb=1&amp;hb=1"/>
              <p:cNvSpPr/>
              <p:nvPr/>
            </p:nvSpPr>
            <p:spPr>
              <a:xfrm>
                <a:off x="722376" y="1367477"/>
                <a:ext cx="10753344" cy="9441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铁制容器不能用来盛放硫酸铜溶液，这是由于金属活动性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发生置换反应产生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，该反应的化学方程式为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70_1#c44f4ff46?vopoq=1&amp;pid=ee52a02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944118"/>
              </a:xfrm>
              <a:prstGeom prst="rect">
                <a:avLst/>
              </a:prstGeom>
              <a:blipFill>
                <a:blip r:embed="rId4"/>
                <a:stretch>
                  <a:fillRect l="-1587" r="-1190" b="-174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1_1#3e56279f5?vopoq=1&amp;pid=ee52a023d&amp;color=0,0,0&amp;vtp=1&amp;bt=1&amp;bbb=1&amp;hb=1"/>
          <p:cNvSpPr/>
          <p:nvPr/>
        </p:nvSpPr>
        <p:spPr>
          <a:xfrm>
            <a:off x="722376" y="10101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(5)每年因腐蚀而浪费掉的金属材料数量惊人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，日常生活中可采用的防锈措施是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任写一种)。</a:t>
            </a:r>
            <a:endParaRPr lang="en-US" altLang="zh-CN" sz="2000" dirty="0"/>
          </a:p>
        </p:txBody>
      </p:sp>
      <p:sp>
        <p:nvSpPr>
          <p:cNvPr id="3" name="QB_6_AN.72_1#3e56279f5.blank?vopoq=1&amp;pid=ee52a023d&amp;color=0,0,0&amp;vpa=24&amp;vtp=1&amp;bbb=1&amp;hb=1"/>
          <p:cNvSpPr/>
          <p:nvPr/>
        </p:nvSpPr>
        <p:spPr>
          <a:xfrm>
            <a:off x="722377" y="972000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刷油漆 (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合理答案均可)</a:t>
            </a:r>
            <a:endParaRPr lang="en-US" altLang="zh-CN" sz="2000" dirty="0"/>
          </a:p>
        </p:txBody>
      </p:sp>
      <p:sp>
        <p:nvSpPr>
          <p:cNvPr id="4" name="QB_6_AS.73_1#3e56279f5?vopoq=1&amp;pid=ee52a023d&amp;color=0,0,0&amp;vtp=1&amp;bbb=1"/>
          <p:cNvSpPr/>
          <p:nvPr/>
        </p:nvSpPr>
        <p:spPr>
          <a:xfrm>
            <a:off x="722376" y="1898274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日常生活中可采用的防锈措施是刷油漆、涂油等。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9211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74_1#5a4d13412?sp=1&amp;vopoq=1&amp;pid=d8137ef3f&amp;color=0,0,0&amp;vtp=1&amp;bt=1&amp;bbb=1&amp;hb=1"/>
              <p:cNvSpPr/>
              <p:nvPr/>
            </p:nvSpPr>
            <p:spPr>
              <a:xfrm>
                <a:off x="722376" y="972000"/>
                <a:ext cx="10753344" cy="22525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17.(16分)某兴趣小组的同学为探究黑木耳中的含铁量，进行如下实验。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：ⅰ.黑木耳富含蛋白质、糖类、卵磷脂、铁元素及一些还原性物质(如维生素C等)。每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黑木耳中铁元素含量高达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185 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.紫色的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溶液在酸性条件下具有强氧化性，其还原产物是无色的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CN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溶液可用于检验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生成蓝色沉淀。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5_BD.74_1#5a4d13412?sp=1&amp;vopoq=1&amp;pid=d8137ef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2536"/>
              </a:xfrm>
              <a:prstGeom prst="rect">
                <a:avLst/>
              </a:prstGeom>
              <a:blipFill>
                <a:blip r:embed="rId3"/>
                <a:stretch>
                  <a:fillRect l="-1474" r="-113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74_2#5a4d13412?vopoq=1&amp;pid=d8137ef3f&amp;color=0,0,0&amp;vtp=1&amp;bbb=1"/>
          <p:cNvSpPr/>
          <p:nvPr/>
        </p:nvSpPr>
        <p:spPr>
          <a:xfrm>
            <a:off x="722376" y="3211264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Ⅰ：为确定黑木耳中含有铁元素，甲同学设计的实验方案如图。</a:t>
            </a:r>
            <a:endParaRPr lang="en-US" altLang="zh-CN" sz="2000" dirty="0"/>
          </a:p>
        </p:txBody>
      </p:sp>
      <p:pic>
        <p:nvPicPr>
          <p:cNvPr id="4" name="QO_5_BD.74_3#5a4d13412?vopoq=1&amp;pid=d8137ef3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3747839"/>
            <a:ext cx="411480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BD.75_1#0d6a2001d?vopoq=1&amp;pid=5a4d13412&amp;color=0,0,0&amp;vtp=1&amp;bbb=1"/>
          <p:cNvSpPr/>
          <p:nvPr/>
        </p:nvSpPr>
        <p:spPr>
          <a:xfrm>
            <a:off x="722376" y="4763839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(1)步骤②得到滤液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A的操作是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76_1#0d6a2001d.blank?vopoq=1&amp;pid=5a4d13412&amp;color=0,0,0&amp;vpa=25&amp;vtp=1&amp;bbb=1"/>
          <p:cNvSpPr/>
          <p:nvPr/>
        </p:nvSpPr>
        <p:spPr>
          <a:xfrm>
            <a:off x="4022789" y="4706689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过滤</a:t>
            </a:r>
            <a:endParaRPr lang="en-US" altLang="zh-CN" sz="2000" dirty="0"/>
          </a:p>
        </p:txBody>
      </p:sp>
      <p:sp>
        <p:nvSpPr>
          <p:cNvPr id="7" name="QB_6_AS.77_1#0d6a2001d?vopoq=1&amp;pid=5a4d13412&amp;color=0,0,0&amp;vtp=1&amp;bbb=1"/>
          <p:cNvSpPr/>
          <p:nvPr/>
        </p:nvSpPr>
        <p:spPr>
          <a:xfrm>
            <a:off x="722376" y="5186686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不溶性固体和液体的分离需要过滤，因此步骤②得到滤液A的操作是过滤。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78_1#e7e6bd431?vopoq=1&amp;pid=5a4d13412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(2)步骤④检验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所用试剂是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78_1#e7e6bd431?vopoq=1&amp;pid=5a4d1341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79_1#e7e6bd431.blank?vopoq=1&amp;pid=5a4d13412&amp;color=0,0,0&amp;vpa=26&amp;vtp=1&amp;bbb=1"/>
              <p:cNvSpPr/>
              <p:nvPr/>
            </p:nvSpPr>
            <p:spPr>
              <a:xfrm>
                <a:off x="4155568" y="1008257"/>
                <a:ext cx="76517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𝐊𝐒𝐂𝐍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79_1#e7e6bd431.blank?vopoq=1&amp;pid=5a4d13412&amp;color=0,0,0&amp;vpa=2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568" y="1008257"/>
                <a:ext cx="765175" cy="285052"/>
              </a:xfrm>
              <a:prstGeom prst="rect">
                <a:avLst/>
              </a:prstGeom>
              <a:blipFill>
                <a:blip r:embed="rId4"/>
                <a:stretch>
                  <a:fillRect l="-3200" r="-4000" b="-12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80_1#e7e6bd431?vopoq=1&amp;pid=5a4d13412&amp;color=0,0,0&amp;vtp=1&amp;bbb=1&amp;hb=1"/>
              <p:cNvSpPr/>
              <p:nvPr/>
            </p:nvSpPr>
            <p:spPr>
              <a:xfrm>
                <a:off x="722376" y="1367477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一般用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KSCN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溶液检验铁离子，实验现象是溶液显红色，则步骤④检验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所用试剂是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KSCN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80_1#e7e6bd431?vopoq=1&amp;pid=5a4d134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8196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1_1#edf1de55b?sp=1&amp;vopoq=1&amp;pid=5a4d13412&amp;color=0,0,0&amp;vtp=1&amp;bt=1&amp;bbb=1"/>
              <p:cNvSpPr/>
              <p:nvPr/>
            </p:nvSpPr>
            <p:spPr>
              <a:xfrm>
                <a:off x="722376" y="972000"/>
                <a:ext cx="10753344" cy="13202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)下列有关上述实验得出的结论正确的是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.黑木耳中一定含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.滤液A中一定含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6_BD.81_1#edf1de55b?sp=1&amp;vopoq=1&amp;pid=5a4d1341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0292"/>
              </a:xfrm>
              <a:prstGeom prst="rect">
                <a:avLst/>
              </a:prstGeom>
              <a:blipFill>
                <a:blip r:embed="rId3"/>
                <a:stretch>
                  <a:fillRect l="-1474" b="-119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82_1#edf1de55b.blank?vopoq=1&amp;pid=5a4d13412&amp;color=0,0,0&amp;vpa=27&amp;vtp=1&amp;bbb=1"/>
              <p:cNvSpPr/>
              <p:nvPr/>
            </p:nvSpPr>
            <p:spPr>
              <a:xfrm>
                <a:off x="5407088" y="1027307"/>
                <a:ext cx="284163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82_1#edf1de55b.blank?vopoq=1&amp;pid=5a4d13412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088" y="1027307"/>
                <a:ext cx="284163" cy="285052"/>
              </a:xfrm>
              <a:prstGeom prst="rect">
                <a:avLst/>
              </a:prstGeom>
              <a:blipFill>
                <a:blip r:embed="rId4"/>
                <a:stretch>
                  <a:fillRect l="-10638" r="-8511" b="-15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83_1#edf1de55b?vopoq=1&amp;pid=5a4d13412&amp;color=0,0,0&amp;vtp=1&amp;bbb=1&amp;hb=1"/>
              <p:cNvSpPr/>
              <p:nvPr/>
            </p:nvSpPr>
            <p:spPr>
              <a:xfrm>
                <a:off x="722376" y="2300927"/>
                <a:ext cx="10753344" cy="1444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结合已知ⅲ，根据步骤③中产生蓝色沉淀可知滤液A中含有亚铁离子，根据步骤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④中溶液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显红色可知滤液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A中含有铁离子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正确；由于在灼烧过程中亚铁离子可能被氧化为铁离子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以黑木耳中不一定含有铁离子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83_1#edf1de55b?vopoq=1&amp;pid=5a4d134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0927"/>
                <a:ext cx="10753344" cy="1444879"/>
              </a:xfrm>
              <a:prstGeom prst="rect">
                <a:avLst/>
              </a:prstGeom>
              <a:blipFill>
                <a:blip r:embed="rId5"/>
                <a:stretch>
                  <a:fillRect l="-1587" b="-11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83047650?pid=5a4d13412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Ⅱ：为测定黑木耳中铁元素的含量，乙同学设计的实验方案如图。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pic>
        <p:nvPicPr>
          <p:cNvPr id="3" name="P_6_BD#d83047650?pid=5a4d134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2232" y="1504003"/>
            <a:ext cx="390448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BD.84_1#54e0ca1e8?vopoq=1&amp;pid=5a4d13412&amp;color=0,0,0&amp;vtp=1&amp;bbb=1"/>
              <p:cNvSpPr/>
              <p:nvPr/>
            </p:nvSpPr>
            <p:spPr>
              <a:xfrm>
                <a:off x="722376" y="2393003"/>
                <a:ext cx="10753344" cy="8375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(4)可选作试剂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B的物质是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B_6_BD.84_1#54e0ca1e8?vopoq=1&amp;pid=5a4d134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3003"/>
                <a:ext cx="10753344" cy="837502"/>
              </a:xfrm>
              <a:prstGeom prst="rect">
                <a:avLst/>
              </a:prstGeom>
              <a:blipFill>
                <a:blip r:embed="rId4"/>
                <a:stretch>
                  <a:fillRect l="-1474" b="-4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85_1#54e0ca1e8.blank?vopoq=1&amp;pid=5a4d13412&amp;color=0,0,0&amp;vpa=28&amp;vtp=1&amp;bbb=1"/>
              <p:cNvSpPr/>
              <p:nvPr/>
            </p:nvSpPr>
            <p:spPr>
              <a:xfrm>
                <a:off x="3533839" y="2451105"/>
                <a:ext cx="28575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𝐝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85_1#54e0ca1e8.blank?vopoq=1&amp;pid=5a4d13412&amp;color=0,0,0&amp;vpa=2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839" y="2451105"/>
                <a:ext cx="285750" cy="285052"/>
              </a:xfrm>
              <a:prstGeom prst="rect">
                <a:avLst/>
              </a:prstGeom>
              <a:blipFill>
                <a:blip r:embed="rId5"/>
                <a:stretch>
                  <a:fillRect l="-12766" r="-8511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86_1#54e0ca1e8?vopoq=1&amp;pid=5a4d13412&amp;color=0,0,0&amp;vtp=1&amp;bbb=1&amp;hb=1"/>
              <p:cNvSpPr/>
              <p:nvPr/>
            </p:nvSpPr>
            <p:spPr>
              <a:xfrm>
                <a:off x="722376" y="3232727"/>
                <a:ext cx="10753344" cy="1825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滤液A中含有铁离子，需要加入还原剂使铁离子转化为亚铁离子，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但不能再引入铁元素，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也不能干扰亚铁离子与高锰酸钾的反应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。加入金属钠，生成的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与铁离子和亚铁离子反应均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生成沉淀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错误；金属锌与铁离子和亚铁离子均反应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错误；加入金属铁会引入铁元素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；金属铜与铁离子反应生成亚铁离子和铜离子，且不会影响亚铁离子与高锰酸钾的反应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6_AS.86_1#54e0ca1e8?vopoq=1&amp;pid=5a4d134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32727"/>
                <a:ext cx="10753344" cy="1825879"/>
              </a:xfrm>
              <a:prstGeom prst="rect">
                <a:avLst/>
              </a:prstGeom>
              <a:blipFill>
                <a:blip r:embed="rId6"/>
                <a:stretch>
                  <a:fillRect l="-1587" r="-4705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e09d7a424?vopoq=1&amp;pid=5a4d13412&amp;color=0,0,0&amp;vtp=1&amp;bt=1&amp;bbb=1&amp;hb=1"/>
          <p:cNvSpPr/>
          <p:nvPr/>
        </p:nvSpPr>
        <p:spPr>
          <a:xfrm>
            <a:off x="722376" y="10101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(5)步骤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⑥中观察到的实验现象是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，反应的离子方程式是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6_AN.88_1#e09d7a424.blank?vopoq=1&amp;pid=5a4d13412&amp;color=0,0,0&amp;vpa=29&amp;vtp=1&amp;bbb=1"/>
          <p:cNvSpPr/>
          <p:nvPr/>
        </p:nvSpPr>
        <p:spPr>
          <a:xfrm>
            <a:off x="4351401" y="972000"/>
            <a:ext cx="2724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溶液由紫色变为棕黄色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89_1#e09d7a424.blank?vopoq=1&amp;pid=5a4d13412&amp;color=0,0,0&amp;vpa=30&amp;vtp=1&amp;bbb=1&amp;rh=26.38504&amp;hb=1"/>
              <p:cNvSpPr/>
              <p:nvPr/>
            </p:nvSpPr>
            <p:spPr>
              <a:xfrm>
                <a:off x="722377" y="972000"/>
                <a:ext cx="10749631" cy="78759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157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𝐌𝐧𝐎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𝟖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𝐌𝐧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𝟒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89_1#e09d7a424.blank?vopoq=1&amp;pid=5a4d13412&amp;color=0,0,0&amp;vpa=30&amp;vtp=1&amp;bbb=1&amp;rh=26.3850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1" cy="787591"/>
              </a:xfrm>
              <a:prstGeom prst="rect">
                <a:avLst/>
              </a:prstGeom>
              <a:blipFill>
                <a:blip r:embed="rId3"/>
                <a:stretch>
                  <a:fillRect l="-851" b="-9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90_1#e09d7a424?vopoq=1&amp;pid=5a4d13412&amp;color=0,0,0&amp;vtp=1&amp;bbb=1&amp;hb=1"/>
              <p:cNvSpPr/>
              <p:nvPr/>
            </p:nvSpPr>
            <p:spPr>
              <a:xfrm>
                <a:off x="722376" y="1960695"/>
                <a:ext cx="10753344" cy="13654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酸性高锰酸钾溶液与亚铁离子反应生成铁离子、锰离子和水，则步骤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⑥中观察到的实验现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象是溶液由紫色变为棕黄色，反应的离子方程式是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+8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5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+4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90_1#e09d7a424?vopoq=1&amp;pid=5a4d134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60695"/>
                <a:ext cx="10753344" cy="1365441"/>
              </a:xfrm>
              <a:prstGeom prst="rect">
                <a:avLst/>
              </a:prstGeom>
              <a:blipFill>
                <a:blip r:embed="rId4"/>
                <a:stretch>
                  <a:fillRect l="-1587" t="-446" r="-227" b="-98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cb1397007?vopoq=1&amp;pid=5a4d13412&amp;color=0,0,0&amp;vtp=1&amp;bt=1&amp;bbb=1&amp;hb=1"/>
          <p:cNvSpPr/>
          <p:nvPr/>
        </p:nvSpPr>
        <p:spPr>
          <a:xfrm>
            <a:off x="722376" y="10101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(6)若乙同学实验操作规范，但测得的含铁量远大于实际的含量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，其可能的原因是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92_1#cb1397007.blank?vopoq=1&amp;pid=5a4d13412&amp;color=0,0,0&amp;vpa=31&amp;vtp=1&amp;bbb=1&amp;hb=1"/>
          <p:cNvSpPr/>
          <p:nvPr/>
        </p:nvSpPr>
        <p:spPr>
          <a:xfrm>
            <a:off x="722377" y="972000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黑木耳中含有其他还原性物质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(或含维生素C)</a:t>
            </a:r>
            <a:endParaRPr lang="en-US" altLang="zh-CN" sz="2000" dirty="0"/>
          </a:p>
        </p:txBody>
      </p:sp>
      <p:sp>
        <p:nvSpPr>
          <p:cNvPr id="4" name="QB_6_AS.93_1#cb1397007?vopoq=1&amp;pid=5a4d13412&amp;color=0,0,0&amp;vtp=1&amp;bbb=1&amp;hb=1"/>
          <p:cNvSpPr/>
          <p:nvPr/>
        </p:nvSpPr>
        <p:spPr>
          <a:xfrm>
            <a:off x="722376" y="1960694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黑木耳中含有其他具有还原性的物质(或含维生素C)，导致消耗高锰酸钾溶液的量增加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以测得的含铁量远大于实际的含量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68781d2d8?vopoq=1&amp;pid=2268da91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[浙江强基联盟2025高一联考]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关于铁及其化合物的说法正确的是(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68781d2d8.bracket?vopoq=1&amp;pid=2268da910&amp;color=0,0,0&amp;vpa=2&amp;vtp=1"/>
          <p:cNvSpPr/>
          <p:nvPr/>
        </p:nvSpPr>
        <p:spPr>
          <a:xfrm>
            <a:off x="8372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68781d2d8.choices?vopoq=1&amp;pid=2268da910&amp;color=0,0,0&amp;vtp=1&amp;bbb=1"/>
          <p:cNvSpPr/>
          <p:nvPr/>
        </p:nvSpPr>
        <p:spPr>
          <a:xfrm>
            <a:off x="722376" y="14196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A.铁与氯气不反应，故可用钢瓶储存液氯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.铁能与水蒸气反应，钢铁生产中的模具须提前进行干燥处理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.氢氧化铁是一种红褐色沉淀，常用作红色颜料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.湿法炼铜过程中，铜离子将铁氧化为三价铁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6_1#68781d2d8?vopoq=1&amp;pid=2268da910&amp;color=0,0,0&amp;vtp=1&amp;bt=1&amp;bbb=1&amp;hb=1"/>
              <p:cNvSpPr/>
              <p:nvPr/>
            </p:nvSpPr>
            <p:spPr>
              <a:xfrm>
                <a:off x="722376" y="972000"/>
                <a:ext cx="10753344" cy="18331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铁与氯气在常温下不反应，因此可以用钢瓶储存液氯，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铁与氯气在加热条件下可以反应，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错误；在高温条件下铁能与水蒸气反应生成四氧化三铁和氢气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，钢铁生产中的模具须提前进行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干燥处理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，避免发生危险，B正确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是红褐色沉淀，但常用作红色颜料的是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；湿法炼铜过程中发生反应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，铜离子将铁氧化为二价铁离子，D错误。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6_1#68781d2d8?vopoq=1&amp;pid=2268da9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33118"/>
              </a:xfrm>
              <a:prstGeom prst="rect">
                <a:avLst/>
              </a:prstGeom>
              <a:blipFill>
                <a:blip r:embed="rId3"/>
                <a:stretch>
                  <a:fillRect l="-1587" r="-4252" b="-89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86381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2558</Words>
  <Application>Microsoft Office PowerPoint</Application>
  <PresentationFormat>宽屏</PresentationFormat>
  <Paragraphs>344</Paragraphs>
  <Slides>64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71" baseType="lpstr">
      <vt:lpstr>仿宋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2025-02-27T03:32:02Z</dcterms:created>
  <dcterms:modified xsi:type="dcterms:W3CDTF">2025-02-27T04:49:42Z</dcterms:modified>
  <cp:category/>
  <cp:contentStatus/>
</cp:coreProperties>
</file>