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40" d="100"/>
        <a:sy n="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82361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cba8bc7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一、单项选择题（本部分包括5小题，每题只有一个选项最符合题意）</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05a59aa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二、多项选择题（本部分包括2小题，每题有不止一个选项符合题意）</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9da265f8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493776"/>
            <a:ext cx="8842248" cy="521208"/>
          </a:xfrm>
          <a:prstGeom prst="rect">
            <a:avLst/>
          </a:prstGeom>
          <a:noFill/>
          <a:ln/>
        </p:spPr>
        <p:txBody>
          <a:bodyPr wrap="square" lIns="0" tIns="0" rIns="0" bIns="0" rtlCol="0" anchor="ctr"/>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三、非选择题（本部分包括2小题）</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6eb3a68e51442c4105fbf#tid=688b4253d5ecdb0009caf70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15968"/>
            <a:ext cx="3666744" cy="923544"/>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生物学 选择性必修2        生物与环境 SJ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高中必刷题</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wrap="square" lIns="0" tIns="0" rIns="0" bIns="0" rtlCol="0" anchor="ctr"/>
          <a:lstStyle/>
          <a:p>
            <a:pPr algn="l"/>
            <a:r>
              <a:rPr lang="en-US" sz="5400" b="1" i="0" dirty="0">
                <a:solidFill>
                  <a:srgbClr val="649225"/>
                </a:solidFill>
                <a:latin typeface="微软雅黑" pitchFamily="34" charset="0"/>
                <a:ea typeface="微软雅黑" pitchFamily="34" charset="-122"/>
                <a:cs typeface="微软雅黑" pitchFamily="34" charset="-120"/>
              </a:rPr>
              <a:t>高考强化</a:t>
            </a:r>
            <a:endParaRPr lang="en-US" sz="5400" dirty="0"/>
          </a:p>
        </p:txBody>
      </p:sp>
      <p:sp>
        <p:nvSpPr>
          <p:cNvPr id="4"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a:ln/>
        </p:spPr>
        <p:txBody>
          <a:bodyPr/>
          <a:lstStyle/>
          <a:p>
            <a:endParaRPr lang="zh-CN" altLang="en-US"/>
          </a:p>
        </p:txBody>
      </p:sp>
      <p:sp>
        <p:nvSpPr>
          <p:cNvPr id="4" name="MasterShapeName"/>
          <p:cNvSpPr/>
          <p:nvPr/>
        </p:nvSpPr>
        <p:spPr>
          <a:xfrm>
            <a:off x="557784" y="2011680"/>
            <a:ext cx="6784848" cy="813816"/>
          </a:xfrm>
          <a:prstGeom prst="rect">
            <a:avLst/>
          </a:prstGeom>
          <a:noFill/>
          <a:ln/>
        </p:spPr>
        <p:txBody>
          <a:bodyPr/>
          <a:lstStyle/>
          <a:p>
            <a:endParaRPr lang="zh-CN" altLang="en-US"/>
          </a:p>
        </p:txBody>
      </p:sp>
      <p:sp>
        <p:nvSpPr>
          <p:cNvPr id="5"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0.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2_1#2f562c4b5?vop=1&amp;pid=cba8bc77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该水生群落的层次性主要是由光照决定的，A错误。丁所在位置为底泥层</a:t>
                </a:r>
                <a:r>
                  <a:rPr lang="en-US" altLang="zh-CN" sz="2000" b="0" i="0">
                    <a:solidFill>
                      <a:srgbClr val="000000"/>
                    </a:solidFill>
                    <a:latin typeface="微软雅黑" pitchFamily="34" charset="0"/>
                    <a:ea typeface="微软雅黑" pitchFamily="34" charset="-122"/>
                    <a:cs typeface="微软雅黑" pitchFamily="34" charset="-120"/>
                  </a:rPr>
                  <a:t>，微生物多分布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于此</a:t>
                </a:r>
                <a:r>
                  <a:rPr lang="en-US" altLang="zh-CN" sz="2000" b="0" i="0" dirty="0">
                    <a:solidFill>
                      <a:srgbClr val="000000"/>
                    </a:solidFill>
                    <a:latin typeface="微软雅黑" pitchFamily="34" charset="0"/>
                    <a:ea typeface="微软雅黑" pitchFamily="34" charset="-122"/>
                    <a:cs typeface="微软雅黑" pitchFamily="34" charset="-120"/>
                  </a:rPr>
                  <a:t>，动、植物体的腐败和分解过程主要发生在丁所在位置，B正确。由题图可知，甲、乙、</a:t>
                </a:r>
                <a:r>
                  <a:rPr lang="en-US" altLang="zh-CN" sz="2000" b="0" i="0">
                    <a:solidFill>
                      <a:srgbClr val="000000"/>
                    </a:solidFill>
                    <a:latin typeface="微软雅黑" pitchFamily="34" charset="0"/>
                    <a:ea typeface="微软雅黑" pitchFamily="34" charset="-122"/>
                    <a:cs typeface="微软雅黑" pitchFamily="34" charset="-120"/>
                  </a:rPr>
                  <a:t>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丁所代表的水层的温度</a:t>
                </a:r>
                <a:r>
                  <a:rPr lang="en-US" altLang="zh-CN" sz="2000" b="0" i="0" dirty="0">
                    <a:solidFill>
                      <a:srgbClr val="000000"/>
                    </a:solidFill>
                    <a:latin typeface="微软雅黑" pitchFamily="34" charset="0"/>
                    <a:ea typeface="微软雅黑" pitchFamily="34" charset="-122"/>
                    <a:cs typeface="微软雅黑" pitchFamily="34" charset="-120"/>
                  </a:rPr>
                  <a:t>、光强等不同，故其优势种群可能不同，C正确。曲线</a:t>
                </a:r>
                <a:r>
                  <a:rPr lang="en-US" altLang="zh-CN" sz="2000" b="0" i="0">
                    <a:solidFill>
                      <a:srgbClr val="000000"/>
                    </a:solidFill>
                    <a:latin typeface="微软雅黑" pitchFamily="34" charset="0"/>
                    <a:ea typeface="微软雅黑" pitchFamily="34" charset="-122"/>
                    <a:cs typeface="微软雅黑" pitchFamily="34" charset="-120"/>
                  </a:rPr>
                  <a:t>1表示水体表层温度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较低</a:t>
                </a:r>
                <a:r>
                  <a:rPr lang="en-US" altLang="zh-CN" sz="2000" b="0" i="0" dirty="0">
                    <a:solidFill>
                      <a:srgbClr val="000000"/>
                    </a:solidFill>
                    <a:latin typeface="微软雅黑" pitchFamily="34" charset="0"/>
                    <a:ea typeface="微软雅黑" pitchFamily="34" charset="-122"/>
                    <a:cs typeface="微软雅黑" pitchFamily="34" charset="-120"/>
                  </a:rPr>
                  <a:t>，表层以下温度约为</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4 ℃</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且不随水深改变，为冬季湖泊不同水深温度的垂直变化；曲线</a:t>
                </a:r>
                <a:r>
                  <a:rPr lang="en-US" altLang="zh-CN" sz="2000" b="0" i="0">
                    <a:solidFill>
                      <a:srgbClr val="000000"/>
                    </a:solidFill>
                    <a:latin typeface="微软雅黑" pitchFamily="34" charset="0"/>
                    <a:ea typeface="微软雅黑" pitchFamily="34" charset="-122"/>
                    <a:cs typeface="微软雅黑" pitchFamily="34" charset="-120"/>
                  </a:rPr>
                  <a:t>2表示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水体表层温度较高</a:t>
                </a:r>
                <a:r>
                  <a:rPr lang="en-US" altLang="zh-CN" sz="2000" b="0" i="0" dirty="0">
                    <a:solidFill>
                      <a:srgbClr val="000000"/>
                    </a:solidFill>
                    <a:latin typeface="微软雅黑" pitchFamily="34" charset="0"/>
                    <a:ea typeface="微软雅黑" pitchFamily="34" charset="-122"/>
                    <a:cs typeface="微软雅黑" pitchFamily="34" charset="-120"/>
                  </a:rPr>
                  <a:t>，温度随水深逐渐降低，为夏季湖泊不同水深温度的垂直变化，D正确。</a:t>
                </a:r>
                <a:endParaRPr lang="en-US" altLang="zh-CN" sz="2200" dirty="0"/>
              </a:p>
            </p:txBody>
          </p:sp>
        </mc:Choice>
        <mc:Fallback xmlns="">
          <p:sp>
            <p:nvSpPr>
              <p:cNvPr id="2" name="QC_5_AS.12_1#2f562c4b5?vop=1&amp;pid=cba8bc77c&amp;color=0,0,0&amp;vtp=1&amp;bt=1&amp;bbb=1&amp;hb=1"/>
              <p:cNvSpPr>
                <a:spLocks noRot="1" noChangeAspect="1" noMove="1" noResize="1" noEditPoints="1" noAdjustHandles="1" noChangeArrowheads="1" noChangeShapeType="1" noTextEdit="1"/>
              </p:cNvSpPr>
              <p:nvPr/>
            </p:nvSpPr>
            <p:spPr>
              <a:xfrm>
                <a:off x="722376" y="972000"/>
                <a:ext cx="10753344" cy="2240534"/>
              </a:xfrm>
              <a:prstGeom prst="rect">
                <a:avLst/>
              </a:prstGeom>
              <a:blipFill>
                <a:blip r:embed="rId3"/>
                <a:stretch>
                  <a:fillRect l="-1587" r="-2268" b="-6793"/>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5_BD.13_1#36149d10b?htil=2&amp;pid=cba8bc77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90451" y="1054295"/>
            <a:ext cx="3054096" cy="2542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3_2#36149d10b?htil=2&amp;pid=cba8bc77c&amp;color=0,0,0&amp;vtp=1&amp;bt=1&amp;bbb=1&amp;hb=1&amp;hs=1"/>
          <p:cNvSpPr/>
          <p:nvPr/>
        </p:nvSpPr>
        <p:spPr>
          <a:xfrm>
            <a:off x="722376" y="972000"/>
            <a:ext cx="7571232" cy="3129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仿宋" pitchFamily="34" charset="0"/>
                <a:ea typeface="仿宋" pitchFamily="34" charset="-122"/>
                <a:cs typeface="仿宋" pitchFamily="34" charset="-120"/>
              </a:rPr>
              <a:t>［江西部分高中2025联考］</a:t>
            </a:r>
            <a:r>
              <a:rPr lang="en-US" altLang="zh-CN" sz="2000" b="0" i="0" dirty="0">
                <a:solidFill>
                  <a:srgbClr val="000000"/>
                </a:solidFill>
                <a:latin typeface="微软雅黑" pitchFamily="34" charset="0"/>
                <a:ea typeface="微软雅黑" pitchFamily="34" charset="-122"/>
                <a:cs typeface="微软雅黑" pitchFamily="34" charset="-120"/>
              </a:rPr>
              <a:t>由于气候变暖</a:t>
            </a:r>
            <a:r>
              <a:rPr lang="en-US" altLang="zh-CN" sz="2000" b="0" i="0">
                <a:solidFill>
                  <a:srgbClr val="000000"/>
                </a:solidFill>
                <a:latin typeface="微软雅黑" pitchFamily="34" charset="0"/>
                <a:ea typeface="微软雅黑" pitchFamily="34" charset="-122"/>
                <a:cs typeface="微软雅黑" pitchFamily="34" charset="-120"/>
              </a:rPr>
              <a:t>，高山冰川从山脚至山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顶逐渐消退。生态学家通过对某高山冰川不同时期的冰川退缩区典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型样地的调查</a:t>
            </a:r>
            <a:r>
              <a:rPr lang="en-US" altLang="zh-CN" sz="2000" b="0" i="0" dirty="0">
                <a:solidFill>
                  <a:srgbClr val="000000"/>
                </a:solidFill>
                <a:latin typeface="微软雅黑" pitchFamily="34" charset="0"/>
                <a:ea typeface="微软雅黑" pitchFamily="34" charset="-122"/>
                <a:cs typeface="微软雅黑" pitchFamily="34" charset="-120"/>
              </a:rPr>
              <a:t>，反演了历史上植被演替的动态</a:t>
            </a:r>
            <a:r>
              <a:rPr lang="en-US" altLang="zh-CN" sz="2000" b="0" i="0">
                <a:solidFill>
                  <a:srgbClr val="000000"/>
                </a:solidFill>
                <a:latin typeface="微软雅黑" pitchFamily="34" charset="0"/>
                <a:ea typeface="微软雅黑" pitchFamily="34" charset="-122"/>
                <a:cs typeface="微软雅黑" pitchFamily="34" charset="-120"/>
              </a:rPr>
              <a:t>。研究发现各样地乔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木层的几种优势植物各具不同的生长特性</a:t>
            </a:r>
            <a:r>
              <a:rPr lang="en-US" altLang="zh-CN" sz="2000" b="0" i="0" dirty="0">
                <a:solidFill>
                  <a:srgbClr val="000000"/>
                </a:solidFill>
                <a:latin typeface="微软雅黑" pitchFamily="34" charset="0"/>
                <a:ea typeface="微软雅黑" pitchFamily="34" charset="-122"/>
                <a:cs typeface="微软雅黑" pitchFamily="34" charset="-120"/>
              </a:rPr>
              <a:t>：柳</a:t>
            </a:r>
            <a:r>
              <a:rPr lang="en-US" altLang="zh-CN" sz="2000" b="0" i="0">
                <a:solidFill>
                  <a:srgbClr val="000000"/>
                </a:solidFill>
                <a:latin typeface="微软雅黑" pitchFamily="34" charset="0"/>
                <a:ea typeface="微软雅黑" pitchFamily="34" charset="-122"/>
                <a:cs typeface="微软雅黑" pitchFamily="34" charset="-120"/>
              </a:rPr>
              <a:t>、沙棘根系中有固氮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根瘤</a:t>
            </a:r>
            <a:r>
              <a:rPr lang="en-US" altLang="zh-CN" sz="2000" b="0" i="0" dirty="0">
                <a:solidFill>
                  <a:srgbClr val="000000"/>
                </a:solidFill>
                <a:latin typeface="微软雅黑" pitchFamily="34" charset="0"/>
                <a:ea typeface="微软雅黑" pitchFamily="34" charset="-122"/>
                <a:cs typeface="微软雅黑" pitchFamily="34" charset="-120"/>
              </a:rPr>
              <a:t>；冬瓜杨生长迅速，并形成较大树冠占据上层空间</a:t>
            </a:r>
            <a:r>
              <a:rPr lang="en-US" altLang="zh-CN" sz="2000" b="0" i="0">
                <a:solidFill>
                  <a:srgbClr val="000000"/>
                </a:solidFill>
                <a:latin typeface="微软雅黑" pitchFamily="34" charset="0"/>
                <a:ea typeface="微软雅黑" pitchFamily="34" charset="-122"/>
                <a:cs typeface="微软雅黑" pitchFamily="34" charset="-120"/>
              </a:rPr>
              <a:t>；云冷杉幼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体喜阴</a:t>
            </a:r>
            <a:r>
              <a:rPr lang="en-US" altLang="zh-CN" sz="2000" b="0" i="0" dirty="0">
                <a:solidFill>
                  <a:srgbClr val="000000"/>
                </a:solidFill>
                <a:latin typeface="微软雅黑" pitchFamily="34" charset="0"/>
                <a:ea typeface="微软雅黑" pitchFamily="34" charset="-122"/>
                <a:cs typeface="微软雅黑" pitchFamily="34" charset="-120"/>
              </a:rPr>
              <a:t>，成体更为高大，但生长相对较慢</a:t>
            </a:r>
            <a:r>
              <a:rPr lang="en-US" altLang="zh-CN" sz="2000" b="0" i="0">
                <a:solidFill>
                  <a:srgbClr val="000000"/>
                </a:solidFill>
                <a:latin typeface="微软雅黑" pitchFamily="34" charset="0"/>
                <a:ea typeface="微软雅黑" pitchFamily="34" charset="-122"/>
                <a:cs typeface="微软雅黑" pitchFamily="34" charset="-120"/>
              </a:rPr>
              <a:t>。对乔木层生物量的调查</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结果如图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14_1#36149d10b.bracket?pid=cba8bc77c&amp;color=0,0,0&amp;vpa=5&amp;vtp=1"/>
          <p:cNvSpPr/>
          <p:nvPr/>
        </p:nvSpPr>
        <p:spPr>
          <a:xfrm>
            <a:off x="4732401" y="3696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mc:AlternateContent xmlns:mc="http://schemas.openxmlformats.org/markup-compatibility/2006" xmlns:a14="http://schemas.microsoft.com/office/drawing/2010/main">
        <mc:Choice Requires="a14">
          <p:sp>
            <p:nvSpPr>
              <p:cNvPr id="5" name="QC_5_BD.13_3#36149d10b.choices?pid=cba8bc77c&amp;color=0,0,0&amp;vtp=1&amp;bbb=1&amp;hs=1"/>
              <p:cNvSpPr/>
              <p:nvPr/>
            </p:nvSpPr>
            <p:spPr>
              <a:xfrm>
                <a:off x="722376" y="4162874"/>
                <a:ext cx="10753344" cy="1782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A.山脚冰川退缩区的优势种为柳、沙棘，山顶冰川退缩区的优势种为云冷杉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.演替早期，土壤的含氮量增加，为冬瓜杨的快速生长提供了良好的生境条件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.冬瓜杨快速生长取代了柳、沙棘成为优势种，并为云冷杉幼体生长提供遮阴环境</a:t>
                </a:r>
                <a:endParaRPr lang="en-US" altLang="zh-CN" sz="2000" dirty="0"/>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.群落乔木层优势种演替的方向为柳、沙棘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云冷杉</a:t>
                </a:r>
                <a:endParaRPr lang="en-US" altLang="zh-CN" sz="2000" dirty="0"/>
              </a:p>
            </p:txBody>
          </p:sp>
        </mc:Choice>
        <mc:Fallback xmlns="">
          <p:sp>
            <p:nvSpPr>
              <p:cNvPr id="5" name="QC_5_BD.13_3#36149d10b.choices?pid=cba8bc77c&amp;color=0,0,0&amp;vtp=1&amp;bbb=1&amp;hs=1"/>
              <p:cNvSpPr>
                <a:spLocks noRot="1" noChangeAspect="1" noMove="1" noResize="1" noEditPoints="1" noAdjustHandles="1" noChangeArrowheads="1" noChangeShapeType="1" noTextEdit="1"/>
              </p:cNvSpPr>
              <p:nvPr/>
            </p:nvSpPr>
            <p:spPr>
              <a:xfrm>
                <a:off x="722376" y="4162874"/>
                <a:ext cx="10753344" cy="1782953"/>
              </a:xfrm>
              <a:prstGeom prst="rect">
                <a:avLst/>
              </a:prstGeom>
              <a:blipFill>
                <a:blip r:embed="rId4"/>
                <a:stretch>
                  <a:fillRect l="-1474" b="-8562"/>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15_1#36149d10b?vop=1&amp;pid=cba8bc77c&amp;color=0,0,0&amp;vtp=1&amp;bt=1&amp;bbb=1&amp;hb=1"/>
              <p:cNvSpPr/>
              <p:nvPr/>
            </p:nvSpPr>
            <p:spPr>
              <a:xfrm>
                <a:off x="722376" y="972000"/>
                <a:ext cx="10753344" cy="26846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由于气候变暖，高山冰川从山脚至山顶逐渐消退，山脚冰川退缩区演替时间较长</a:t>
                </a:r>
                <a:r>
                  <a:rPr lang="en-US" altLang="zh-CN" sz="2000" b="0" i="0">
                    <a:solidFill>
                      <a:srgbClr val="000000"/>
                    </a:solidFill>
                    <a:latin typeface="微软雅黑" pitchFamily="34" charset="0"/>
                    <a:ea typeface="微软雅黑" pitchFamily="34" charset="-122"/>
                    <a:cs typeface="微软雅黑" pitchFamily="34" charset="-120"/>
                  </a:rPr>
                  <a:t>，优势种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可能为云冷杉</a:t>
                </a:r>
                <a:r>
                  <a:rPr lang="en-US" altLang="zh-CN" sz="2000" b="0" i="0" dirty="0">
                    <a:solidFill>
                      <a:srgbClr val="000000"/>
                    </a:solidFill>
                    <a:latin typeface="微软雅黑" pitchFamily="34" charset="0"/>
                    <a:ea typeface="微软雅黑" pitchFamily="34" charset="-122"/>
                    <a:cs typeface="微软雅黑" pitchFamily="34" charset="-120"/>
                  </a:rPr>
                  <a:t>，山顶冰川退缩区演替时间较短，优势种可能为柳、沙棘，A错误；演替早期</a:t>
                </a:r>
                <a:r>
                  <a:rPr lang="en-US" altLang="zh-CN" sz="2000" b="0" i="0">
                    <a:solidFill>
                      <a:srgbClr val="000000"/>
                    </a:solidFill>
                    <a:latin typeface="微软雅黑" pitchFamily="34" charset="0"/>
                    <a:ea typeface="微软雅黑" pitchFamily="34" charset="-122"/>
                    <a:cs typeface="微软雅黑" pitchFamily="34" charset="-120"/>
                  </a:rPr>
                  <a:t>，优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势种为柳</a:t>
                </a:r>
                <a:r>
                  <a:rPr lang="en-US" altLang="zh-CN" sz="2000" b="0" i="0" dirty="0">
                    <a:solidFill>
                      <a:srgbClr val="000000"/>
                    </a:solidFill>
                    <a:latin typeface="微软雅黑" pitchFamily="34" charset="0"/>
                    <a:ea typeface="微软雅黑" pitchFamily="34" charset="-122"/>
                    <a:cs typeface="微软雅黑" pitchFamily="34" charset="-120"/>
                  </a:rPr>
                  <a:t>、沙棘，其根系中有固氮根瘤，可提高土壤中氮的含量</a:t>
                </a:r>
                <a:r>
                  <a:rPr lang="en-US" altLang="zh-CN" sz="2000" b="0" i="0">
                    <a:solidFill>
                      <a:srgbClr val="000000"/>
                    </a:solidFill>
                    <a:latin typeface="微软雅黑" pitchFamily="34" charset="0"/>
                    <a:ea typeface="微软雅黑" pitchFamily="34" charset="-122"/>
                    <a:cs typeface="微软雅黑" pitchFamily="34" charset="-120"/>
                  </a:rPr>
                  <a:t>，为冬瓜杨的快速生长提供了良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好的生境条件</a:t>
                </a:r>
                <a:r>
                  <a:rPr lang="en-US" altLang="zh-CN" sz="2000" b="0" i="0" dirty="0">
                    <a:solidFill>
                      <a:srgbClr val="000000"/>
                    </a:solidFill>
                    <a:latin typeface="微软雅黑" pitchFamily="34" charset="0"/>
                    <a:ea typeface="微软雅黑" pitchFamily="34" charset="-122"/>
                    <a:cs typeface="微软雅黑" pitchFamily="34" charset="-120"/>
                  </a:rPr>
                  <a:t>，B正确；冬瓜杨快速生长取代了柳、沙棘成为优势种</a:t>
                </a:r>
                <a:r>
                  <a:rPr lang="en-US" altLang="zh-CN" sz="2000" b="0" i="0">
                    <a:solidFill>
                      <a:srgbClr val="000000"/>
                    </a:solidFill>
                    <a:latin typeface="微软雅黑" pitchFamily="34" charset="0"/>
                    <a:ea typeface="微软雅黑" pitchFamily="34" charset="-122"/>
                    <a:cs typeface="微软雅黑" pitchFamily="34" charset="-120"/>
                  </a:rPr>
                  <a:t>，并且冬瓜杨可以形成较大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树冠占据上层空间</a:t>
                </a:r>
                <a:r>
                  <a:rPr lang="en-US" altLang="zh-CN" sz="2000" b="0" i="0" dirty="0">
                    <a:solidFill>
                      <a:srgbClr val="000000"/>
                    </a:solidFill>
                    <a:latin typeface="微软雅黑" pitchFamily="34" charset="0"/>
                    <a:ea typeface="微软雅黑" pitchFamily="34" charset="-122"/>
                    <a:cs typeface="微软雅黑" pitchFamily="34" charset="-120"/>
                  </a:rPr>
                  <a:t>，为云冷杉幼体生长提供遮阴环境，C正确；据题图分析，</a:t>
                </a:r>
                <a:r>
                  <a:rPr lang="en-US" altLang="zh-CN" sz="2000" b="0" i="0">
                    <a:solidFill>
                      <a:srgbClr val="000000"/>
                    </a:solidFill>
                    <a:latin typeface="微软雅黑" pitchFamily="34" charset="0"/>
                    <a:ea typeface="微软雅黑" pitchFamily="34" charset="-122"/>
                    <a:cs typeface="微软雅黑" pitchFamily="34" charset="-120"/>
                  </a:rPr>
                  <a:t>随演替时间延长，</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乔木层优势种演替的方向为柳</a:t>
                </a:r>
                <a:r>
                  <a:rPr lang="en-US" altLang="zh-CN" sz="2000" b="0" i="0" dirty="0">
                    <a:solidFill>
                      <a:srgbClr val="000000"/>
                    </a:solidFill>
                    <a:latin typeface="微软雅黑" pitchFamily="34" charset="0"/>
                    <a:ea typeface="微软雅黑" pitchFamily="34" charset="-122"/>
                    <a:cs typeface="微软雅黑" pitchFamily="34" charset="-120"/>
                  </a:rPr>
                  <a:t>、沙棘</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冬瓜杨</a:t>
                </a:r>
                <a14:m>
                  <m:oMath xmlns:m="http://schemas.openxmlformats.org/officeDocument/2006/math">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云冷杉，D正确。</a:t>
                </a:r>
                <a:endParaRPr lang="en-US" altLang="zh-CN" sz="2200" dirty="0"/>
              </a:p>
            </p:txBody>
          </p:sp>
        </mc:Choice>
        <mc:Fallback xmlns="">
          <p:sp>
            <p:nvSpPr>
              <p:cNvPr id="2" name="QC_5_AS.15_1#36149d10b?vop=1&amp;pid=cba8bc77c&amp;color=0,0,0&amp;vtp=1&amp;bt=1&amp;bbb=1&amp;hb=1"/>
              <p:cNvSpPr>
                <a:spLocks noRot="1" noChangeAspect="1" noMove="1" noResize="1" noEditPoints="1" noAdjustHandles="1" noChangeArrowheads="1" noChangeShapeType="1" noTextEdit="1"/>
              </p:cNvSpPr>
              <p:nvPr/>
            </p:nvSpPr>
            <p:spPr>
              <a:xfrm>
                <a:off x="722376" y="972000"/>
                <a:ext cx="10753344" cy="2684653"/>
              </a:xfrm>
              <a:prstGeom prst="rect">
                <a:avLst/>
              </a:prstGeom>
              <a:blipFill>
                <a:blip r:embed="rId3"/>
                <a:stretch>
                  <a:fillRect l="-1587" r="-794" b="-5669"/>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16_1#608e35a64?pid=05a59aa84&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a:t>
            </a:r>
            <a:r>
              <a:rPr lang="en-US" altLang="zh-CN" sz="2000" b="0" i="0" dirty="0">
                <a:solidFill>
                  <a:srgbClr val="000000"/>
                </a:solidFill>
                <a:latin typeface="仿宋" pitchFamily="34" charset="0"/>
                <a:ea typeface="仿宋" pitchFamily="34" charset="-122"/>
                <a:cs typeface="仿宋" pitchFamily="34" charset="-120"/>
              </a:rPr>
              <a:t>［吉林通化2025高二期末］</a:t>
            </a:r>
            <a:r>
              <a:rPr lang="en-US" altLang="zh-CN" sz="2000" b="0" i="0" dirty="0">
                <a:solidFill>
                  <a:srgbClr val="000000"/>
                </a:solidFill>
                <a:latin typeface="微软雅黑" pitchFamily="34" charset="0"/>
                <a:ea typeface="微软雅黑" pitchFamily="34" charset="-122"/>
                <a:cs typeface="微软雅黑" pitchFamily="34" charset="-120"/>
              </a:rPr>
              <a:t>为研究退耕还林的群落演替规律，利用</a:t>
            </a:r>
            <a:r>
              <a:rPr lang="en-US" altLang="zh-CN" sz="2000" b="0" i="0">
                <a:solidFill>
                  <a:srgbClr val="000000"/>
                </a:solidFill>
                <a:latin typeface="微软雅黑" pitchFamily="34" charset="0"/>
                <a:ea typeface="微软雅黑" pitchFamily="34" charset="-122"/>
                <a:cs typeface="微软雅黑" pitchFamily="34" charset="-120"/>
              </a:rPr>
              <a:t>“把同一时间内的不同群落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当作同一群落不同演替阶段</a:t>
            </a:r>
            <a:r>
              <a:rPr lang="en-US" altLang="zh-CN" sz="2000" b="0" i="0" dirty="0">
                <a:solidFill>
                  <a:srgbClr val="000000"/>
                </a:solidFill>
                <a:latin typeface="微软雅黑" pitchFamily="34" charset="0"/>
                <a:ea typeface="微软雅黑" pitchFamily="34" charset="-122"/>
                <a:cs typeface="微软雅黑" pitchFamily="34" charset="-120"/>
              </a:rPr>
              <a:t>”的原理，调查随退耕时间的增加</a:t>
            </a:r>
            <a:r>
              <a:rPr lang="en-US" altLang="zh-CN" sz="2000" b="0" i="0">
                <a:solidFill>
                  <a:srgbClr val="000000"/>
                </a:solidFill>
                <a:latin typeface="微软雅黑" pitchFamily="34" charset="0"/>
                <a:ea typeface="微软雅黑" pitchFamily="34" charset="-122"/>
                <a:cs typeface="微软雅黑" pitchFamily="34" charset="-120"/>
              </a:rPr>
              <a:t>，群落中不同植物类群的物种数变</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，结果如图所示。</a:t>
            </a:r>
            <a:r>
              <a:rPr lang="en-US" altLang="zh-CN" sz="2000" b="0" i="0">
                <a:solidFill>
                  <a:srgbClr val="000000"/>
                </a:solidFill>
                <a:latin typeface="微软雅黑" pitchFamily="34" charset="0"/>
                <a:ea typeface="微软雅黑" pitchFamily="34" charset="-122"/>
                <a:cs typeface="微软雅黑" pitchFamily="34" charset="-120"/>
              </a:rPr>
              <a:t>下列叙述正确的是(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608e35a64.bracket?pid=05a59aa84&amp;color=0,0,0&amp;vpa=6&amp;vtp=1&amp;bbb=1"/>
          <p:cNvSpPr/>
          <p:nvPr/>
        </p:nvSpPr>
        <p:spPr>
          <a:xfrm>
            <a:off x="5253101" y="1867350"/>
            <a:ext cx="7302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BCD</a:t>
            </a:r>
            <a:endParaRPr lang="en-US" altLang="zh-CN" sz="2000" dirty="0"/>
          </a:p>
        </p:txBody>
      </p:sp>
      <p:pic>
        <p:nvPicPr>
          <p:cNvPr id="4" name="QC_5_BD.16_2#608e35a64?htil=3&amp;pid=05a59aa8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40685" y="2408877"/>
            <a:ext cx="3218688" cy="20391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6_3#608e35a64.choices?htil=3&amp;pid=05a59aa84&amp;color=0,0,0&amp;vtp=1&amp;bbb=1"/>
          <p:cNvSpPr/>
          <p:nvPr/>
        </p:nvSpPr>
        <p:spPr>
          <a:xfrm>
            <a:off x="722376" y="2334074"/>
            <a:ext cx="7397496"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A.在第2年人工种植乔木，草本植物物种数出现峰值的时间会推迟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.随着退耕时间的延长，群落对光能等环境资源的利用更充分</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.群落演替过程中，前一阶段为后一阶段的形成提供了适宜条件</a:t>
            </a:r>
            <a:endParaRPr lang="en-US" altLang="zh-CN" sz="2000" dirty="0"/>
          </a:p>
          <a:p>
            <a:pPr latinLnBrk="1">
              <a:lnSpc>
                <a:spcPts val="3500"/>
              </a:lnSpc>
            </a:pPr>
            <a:r>
              <a:rPr lang="en-US" altLang="zh-CN" sz="2000" b="0" i="0" spc="-100">
                <a:solidFill>
                  <a:srgbClr val="000000"/>
                </a:solidFill>
                <a:latin typeface="微软雅黑" pitchFamily="34" charset="0"/>
                <a:ea typeface="微软雅黑" pitchFamily="34" charset="-122"/>
                <a:cs typeface="微软雅黑" pitchFamily="34" charset="-120"/>
              </a:rPr>
              <a:t>D</a:t>
            </a:r>
            <a:r>
              <a:rPr lang="en-US" altLang="zh-CN" sz="2000" b="0" i="0" spc="-100" dirty="0">
                <a:solidFill>
                  <a:srgbClr val="000000"/>
                </a:solidFill>
                <a:latin typeface="微软雅黑" pitchFamily="34" charset="0"/>
                <a:ea typeface="微软雅黑" pitchFamily="34" charset="-122"/>
                <a:cs typeface="微软雅黑" pitchFamily="34" charset="-120"/>
              </a:rPr>
              <a:t>.植物为动物提供食物和栖息场所，群落演替主要表现为植物的更替</a:t>
            </a:r>
            <a:endParaRPr lang="en-US" altLang="zh-CN" sz="2000" spc="-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EX.18_1#608e35a64?vop=1&amp;pid=05a59aa8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18_2#608e35a64?vop=1&amp;pid=05a59aa8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21608" y="1511300"/>
            <a:ext cx="4745736" cy="37673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AS.19_1#608e35a64?vop=1&amp;pid=05a59aa84&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分析题图可知，随着退耕时间的延长，群落的垂直结构更复杂</a:t>
            </a:r>
            <a:r>
              <a:rPr lang="en-US" altLang="zh-CN" sz="2000" b="0" i="0">
                <a:solidFill>
                  <a:srgbClr val="000000"/>
                </a:solidFill>
                <a:latin typeface="微软雅黑" pitchFamily="34" charset="0"/>
                <a:ea typeface="微软雅黑" pitchFamily="34" charset="-122"/>
                <a:cs typeface="微软雅黑" pitchFamily="34" charset="-120"/>
              </a:rPr>
              <a:t>，对光能等环境资源的利用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更充分</a:t>
            </a:r>
            <a:r>
              <a:rPr lang="en-US" altLang="zh-CN" sz="2000" b="0" i="0" dirty="0">
                <a:solidFill>
                  <a:srgbClr val="000000"/>
                </a:solidFill>
                <a:latin typeface="微软雅黑" pitchFamily="34" charset="0"/>
                <a:ea typeface="微软雅黑" pitchFamily="34" charset="-122"/>
                <a:cs typeface="微软雅黑" pitchFamily="34" charset="-120"/>
              </a:rPr>
              <a:t>，B正确；群落演替过程中，前一阶段为后一阶段的形成提供了适宜条件，C正确</a:t>
            </a:r>
            <a:r>
              <a:rPr lang="en-US" altLang="zh-CN" sz="2000" b="0" i="0">
                <a:solidFill>
                  <a:srgbClr val="000000"/>
                </a:solidFill>
                <a:latin typeface="微软雅黑" pitchFamily="34" charset="0"/>
                <a:ea typeface="微软雅黑" pitchFamily="34" charset="-122"/>
                <a:cs typeface="微软雅黑" pitchFamily="34" charset="-120"/>
              </a:rPr>
              <a:t>；植物为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动物提供食物和栖息场所</a:t>
            </a:r>
            <a:r>
              <a:rPr lang="en-US" altLang="zh-CN" sz="2000" b="0" i="0" dirty="0">
                <a:solidFill>
                  <a:srgbClr val="000000"/>
                </a:solidFill>
                <a:latin typeface="微软雅黑" pitchFamily="34" charset="0"/>
                <a:ea typeface="微软雅黑" pitchFamily="34" charset="-122"/>
                <a:cs typeface="微软雅黑" pitchFamily="34" charset="-120"/>
              </a:rPr>
              <a:t>，群落演替主要表现为植物的更替，动物也发生更替，D正确。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5_BD.20_1#53b552773?htil=4&amp;pid=05a59aa8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739270" y="1054295"/>
            <a:ext cx="3648456" cy="27523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0_2#53b552773?htil=4&amp;pid=05a59aa84&amp;color=0,0,0&amp;vtp=1&amp;bt=1&amp;bbb=1&amp;hb=1"/>
          <p:cNvSpPr/>
          <p:nvPr/>
        </p:nvSpPr>
        <p:spPr>
          <a:xfrm>
            <a:off x="722376" y="972000"/>
            <a:ext cx="6967728"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a:t>
            </a:r>
            <a:r>
              <a:rPr lang="en-US" altLang="zh-CN" sz="2000" b="0" i="0" dirty="0">
                <a:solidFill>
                  <a:srgbClr val="000000"/>
                </a:solidFill>
                <a:latin typeface="仿宋" pitchFamily="34" charset="0"/>
                <a:ea typeface="仿宋" pitchFamily="34" charset="-122"/>
                <a:cs typeface="仿宋" pitchFamily="34" charset="-120"/>
              </a:rPr>
              <a:t>［江苏常州2025高二期中］</a:t>
            </a:r>
            <a:r>
              <a:rPr lang="en-US" altLang="zh-CN" sz="2000" b="0" i="0" dirty="0">
                <a:solidFill>
                  <a:srgbClr val="000000"/>
                </a:solidFill>
                <a:latin typeface="微软雅黑" pitchFamily="34" charset="0"/>
                <a:ea typeface="微软雅黑" pitchFamily="34" charset="-122"/>
                <a:cs typeface="微软雅黑" pitchFamily="34" charset="-120"/>
              </a:rPr>
              <a:t>图中①为甲</a:t>
            </a:r>
            <a:r>
              <a:rPr lang="en-US" altLang="zh-CN" sz="2000" b="0" i="0">
                <a:solidFill>
                  <a:srgbClr val="000000"/>
                </a:solidFill>
                <a:latin typeface="微软雅黑" pitchFamily="34" charset="0"/>
                <a:ea typeface="微软雅黑" pitchFamily="34" charset="-122"/>
                <a:cs typeface="微软雅黑" pitchFamily="34" charset="-120"/>
              </a:rPr>
              <a:t>、乙两种涡虫单独生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活时</a:t>
            </a:r>
            <a:r>
              <a:rPr lang="en-US" altLang="zh-CN" sz="2000" b="0" i="0" dirty="0">
                <a:solidFill>
                  <a:srgbClr val="000000"/>
                </a:solidFill>
                <a:latin typeface="微软雅黑" pitchFamily="34" charset="0"/>
                <a:ea typeface="微软雅黑" pitchFamily="34" charset="-122"/>
                <a:cs typeface="微软雅黑" pitchFamily="34" charset="-120"/>
              </a:rPr>
              <a:t>，沿溪流温度梯度的分布情况；图中</a:t>
            </a:r>
            <a:r>
              <a:rPr lang="en-US" altLang="zh-CN" sz="2000" b="0" i="0">
                <a:solidFill>
                  <a:srgbClr val="000000"/>
                </a:solidFill>
                <a:latin typeface="微软雅黑" pitchFamily="34" charset="0"/>
                <a:ea typeface="微软雅黑" pitchFamily="34" charset="-122"/>
                <a:cs typeface="微软雅黑" pitchFamily="34" charset="-120"/>
              </a:rPr>
              <a:t>②为两种涡虫共同生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活时</a:t>
            </a:r>
            <a:r>
              <a:rPr lang="en-US" altLang="zh-CN" sz="2000" b="0" i="0" dirty="0">
                <a:solidFill>
                  <a:srgbClr val="000000"/>
                </a:solidFill>
                <a:latin typeface="微软雅黑" pitchFamily="34" charset="0"/>
                <a:ea typeface="微软雅黑" pitchFamily="34" charset="-122"/>
                <a:cs typeface="微软雅黑" pitchFamily="34" charset="-120"/>
              </a:rPr>
              <a:t>，沿溪流温度梯度的分布情况</a:t>
            </a:r>
            <a:r>
              <a:rPr lang="en-US" altLang="zh-CN" sz="2000" b="0" i="0">
                <a:solidFill>
                  <a:srgbClr val="000000"/>
                </a:solidFill>
                <a:latin typeface="微软雅黑" pitchFamily="34" charset="0"/>
                <a:ea typeface="微软雅黑" pitchFamily="34" charset="-122"/>
                <a:cs typeface="微软雅黑" pitchFamily="34" charset="-120"/>
              </a:rPr>
              <a:t>。下列相关叙述错误的是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1_1#53b552773.bracket?pid=05a59aa84&amp;color=0,0,0&amp;vpa=7&amp;vtp=1&amp;bbb=1"/>
          <p:cNvSpPr/>
          <p:nvPr/>
        </p:nvSpPr>
        <p:spPr>
          <a:xfrm>
            <a:off x="960501" y="2324550"/>
            <a:ext cx="5588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BD</a:t>
            </a:r>
            <a:endParaRPr lang="en-US" altLang="zh-CN" sz="2000" dirty="0"/>
          </a:p>
        </p:txBody>
      </p:sp>
      <p:sp>
        <p:nvSpPr>
          <p:cNvPr id="5" name="QC_5_BD.20_3#53b552773.choices?htil=4&amp;pid=05a59aa84&amp;color=0,0,0&amp;vtp=1&amp;bbb=1"/>
          <p:cNvSpPr/>
          <p:nvPr/>
        </p:nvSpPr>
        <p:spPr>
          <a:xfrm>
            <a:off x="722376" y="2791274"/>
            <a:ext cx="6967728"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A.生态学家对两种涡虫生态位的研究属于在群落水平上的研究</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.由于种内竞争，两种涡虫沿温度梯度分布的范围都减小</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.随着时间的推移，共同生活的两种涡虫可能长时间共存</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.①②两种情况比较，甲更适应低温环境而乙不适应低温环境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EX.22_1#53b552773?vop=1&amp;pid=05a59aa84&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题图解读</a:t>
            </a:r>
            <a:endParaRPr lang="en-US" altLang="zh-CN" sz="2000" dirty="0"/>
          </a:p>
        </p:txBody>
      </p:sp>
      <p:pic>
        <p:nvPicPr>
          <p:cNvPr id="3" name="QC_5_EX.22_2#53b552773?vop=1&amp;pid=05a59aa84&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94176" y="1511300"/>
            <a:ext cx="4800600" cy="44988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C_5_AS.23_1#53b552773?vop=1&amp;pid=05a59aa84&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生态位是指一个物种在群落中的地位和作用，包括所处的空间位置</a:t>
            </a:r>
            <a:r>
              <a:rPr lang="en-US" altLang="zh-CN" sz="2000" b="0" i="0">
                <a:solidFill>
                  <a:srgbClr val="000000"/>
                </a:solidFill>
                <a:latin typeface="微软雅黑" pitchFamily="34" charset="0"/>
                <a:ea typeface="微软雅黑" pitchFamily="34" charset="-122"/>
                <a:cs typeface="微软雅黑" pitchFamily="34" charset="-120"/>
              </a:rPr>
              <a:t>、占用资源的情况以及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与其他物种的关系等</a:t>
            </a:r>
            <a:r>
              <a:rPr lang="en-US" altLang="zh-CN" sz="2000" b="0" i="0" dirty="0">
                <a:solidFill>
                  <a:srgbClr val="000000"/>
                </a:solidFill>
                <a:latin typeface="微软雅黑" pitchFamily="34" charset="0"/>
                <a:ea typeface="微软雅黑" pitchFamily="34" charset="-122"/>
                <a:cs typeface="微软雅黑" pitchFamily="34" charset="-120"/>
              </a:rPr>
              <a:t>，对两种涡虫生态位的研究属于群落水平上的研究，A正确</a:t>
            </a:r>
            <a:r>
              <a:rPr lang="en-US" altLang="zh-CN" sz="2000" b="0" i="0">
                <a:solidFill>
                  <a:srgbClr val="000000"/>
                </a:solidFill>
                <a:latin typeface="微软雅黑" pitchFamily="34" charset="0"/>
                <a:ea typeface="微软雅黑" pitchFamily="34" charset="-122"/>
                <a:cs typeface="微软雅黑" pitchFamily="34" charset="-120"/>
              </a:rPr>
              <a:t>；两种涡虫存在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种间竞争</a:t>
            </a:r>
            <a:r>
              <a:rPr lang="en-US" altLang="zh-CN" sz="2000" b="0" i="0" dirty="0">
                <a:solidFill>
                  <a:srgbClr val="000000"/>
                </a:solidFill>
                <a:latin typeface="微软雅黑" pitchFamily="34" charset="0"/>
                <a:ea typeface="微软雅黑" pitchFamily="34" charset="-122"/>
                <a:cs typeface="微软雅黑" pitchFamily="34" charset="-120"/>
              </a:rPr>
              <a:t>，共同生活时它们的分布区有一定的分化，随着时间的推移，</a:t>
            </a:r>
            <a:r>
              <a:rPr lang="en-US" altLang="zh-CN" sz="2000" b="0" i="0">
                <a:solidFill>
                  <a:srgbClr val="000000"/>
                </a:solidFill>
                <a:latin typeface="微软雅黑" pitchFamily="34" charset="0"/>
                <a:ea typeface="微软雅黑" pitchFamily="34" charset="-122"/>
                <a:cs typeface="微软雅黑" pitchFamily="34" charset="-120"/>
              </a:rPr>
              <a:t>它们可能实现长时间共存，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5_BD.24_1#3339928d6?pid=9da265f80&amp;color=0,0,0&amp;vtp=1&amp;bt=1&amp;bbb=1&amp;hb=1"/>
          <p:cNvSpPr/>
          <p:nvPr/>
        </p:nvSpPr>
        <p:spPr>
          <a:xfrm>
            <a:off x="722376" y="972000"/>
            <a:ext cx="10753344" cy="17706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a:t>
            </a:r>
            <a:r>
              <a:rPr lang="en-US" altLang="zh-CN" sz="2000" b="0" i="0" dirty="0">
                <a:solidFill>
                  <a:srgbClr val="000000"/>
                </a:solidFill>
                <a:latin typeface="仿宋" pitchFamily="34" charset="0"/>
                <a:ea typeface="仿宋" pitchFamily="34" charset="-122"/>
                <a:cs typeface="仿宋" pitchFamily="34" charset="-120"/>
              </a:rPr>
              <a:t>［广东茂名2025高二期末］</a:t>
            </a:r>
            <a:r>
              <a:rPr lang="en-US" altLang="zh-CN" sz="2000" b="0" i="0" dirty="0">
                <a:solidFill>
                  <a:srgbClr val="000000"/>
                </a:solidFill>
                <a:latin typeface="微软雅黑" pitchFamily="34" charset="0"/>
                <a:ea typeface="微软雅黑" pitchFamily="34" charset="-122"/>
                <a:cs typeface="微软雅黑" pitchFamily="34" charset="-120"/>
              </a:rPr>
              <a:t>在自然界中，竞争是一个非常普遍的现象</a:t>
            </a:r>
            <a:r>
              <a:rPr lang="en-US" altLang="zh-CN" sz="2000" b="0" i="0">
                <a:solidFill>
                  <a:srgbClr val="000000"/>
                </a:solidFill>
                <a:latin typeface="微软雅黑" pitchFamily="34" charset="0"/>
                <a:ea typeface="微软雅黑" pitchFamily="34" charset="-122"/>
                <a:cs typeface="微软雅黑" pitchFamily="34" charset="-120"/>
              </a:rPr>
              <a:t>。竞争排斥原理是指在一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个稳定的环境中</a:t>
            </a:r>
            <a:r>
              <a:rPr lang="en-US" altLang="zh-CN" sz="2000" b="0" i="0" dirty="0">
                <a:solidFill>
                  <a:srgbClr val="000000"/>
                </a:solidFill>
                <a:latin typeface="微软雅黑" pitchFamily="34" charset="0"/>
                <a:ea typeface="微软雅黑" pitchFamily="34" charset="-122"/>
                <a:cs typeface="微软雅黑" pitchFamily="34" charset="-120"/>
              </a:rPr>
              <a:t>，两个或两个以上受资源限制的</a:t>
            </a:r>
            <a:r>
              <a:rPr lang="en-US" altLang="zh-CN" sz="2000" b="0" i="0">
                <a:solidFill>
                  <a:srgbClr val="000000"/>
                </a:solidFill>
                <a:latin typeface="微软雅黑" pitchFamily="34" charset="0"/>
                <a:ea typeface="微软雅黑" pitchFamily="34" charset="-122"/>
                <a:cs typeface="微软雅黑" pitchFamily="34" charset="-120"/>
              </a:rPr>
              <a:t>，但具有相同资源利用方式的物种不能长期共存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在一起</a:t>
            </a:r>
            <a:r>
              <a:rPr lang="en-US" altLang="zh-CN" sz="2000" b="0" i="0" dirty="0">
                <a:solidFill>
                  <a:srgbClr val="000000"/>
                </a:solidFill>
                <a:latin typeface="微软雅黑" pitchFamily="34" charset="0"/>
                <a:ea typeface="微软雅黑" pitchFamily="34" charset="-122"/>
                <a:cs typeface="微软雅黑" pitchFamily="34" charset="-120"/>
              </a:rPr>
              <a:t>。研究生态位有助于人们认识群落中物种间及物种内的竞争关系，从而调节种群密度</a:t>
            </a:r>
            <a:r>
              <a:rPr lang="en-US" altLang="zh-CN" sz="2000" b="0" i="0">
                <a:solidFill>
                  <a:srgbClr val="000000"/>
                </a:solidFill>
                <a:latin typeface="微软雅黑" pitchFamily="34" charset="0"/>
                <a:ea typeface="微软雅黑" pitchFamily="34" charset="-122"/>
                <a:cs typeface="微软雅黑" pitchFamily="34" charset="-120"/>
              </a:rPr>
              <a:t>，使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资源利用达到最优</a:t>
            </a:r>
            <a:r>
              <a:rPr lang="en-US" altLang="zh-CN" sz="2000" b="0" i="0" dirty="0">
                <a:solidFill>
                  <a:srgbClr val="000000"/>
                </a:solidFill>
                <a:latin typeface="微软雅黑" pitchFamily="34" charset="0"/>
                <a:ea typeface="微软雅黑" pitchFamily="34" charset="-122"/>
                <a:cs typeface="微软雅黑" pitchFamily="34" charset="-120"/>
              </a:rPr>
              <a:t>。请结合题干回答下列问题：</a:t>
            </a:r>
            <a:endParaRPr lang="en-US" altLang="zh-CN" sz="2000" dirty="0"/>
          </a:p>
        </p:txBody>
      </p:sp>
      <p:sp>
        <p:nvSpPr>
          <p:cNvPr id="3" name="QB_6_BD.25_1#914dd8c63?pid=3339928d6&amp;color=0,0,0&amp;vtp=1&amp;bbb=1&amp;hb=1"/>
          <p:cNvSpPr/>
          <p:nvPr/>
        </p:nvSpPr>
        <p:spPr>
          <a:xfrm>
            <a:off x="722376" y="2797244"/>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（1）当两个物种利用同一资源时就会发生生态位重叠</a:t>
            </a:r>
            <a:r>
              <a:rPr lang="en-US" altLang="zh-CN" sz="2000" b="0" i="0">
                <a:solidFill>
                  <a:srgbClr val="000000"/>
                </a:solidFill>
                <a:latin typeface="微软雅黑" pitchFamily="34" charset="0"/>
                <a:ea typeface="微软雅黑" pitchFamily="34" charset="-122"/>
                <a:cs typeface="微软雅黑" pitchFamily="34" charset="-120"/>
              </a:rPr>
              <a:t>。在同一群落中</a:t>
            </a:r>
            <a:r>
              <a:rPr lang="en-US" altLang="zh-CN" sz="2000" i="0">
                <a:solidFill>
                  <a:srgbClr val="000000"/>
                </a:solidFill>
                <a:latin typeface="SimSun" pitchFamily="34" charset="0"/>
                <a:ea typeface="SimSun" pitchFamily="34" charset="-122"/>
                <a:cs typeface="SimSun" pitchFamily="34" charset="-120"/>
              </a:rPr>
              <a:t>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填“存在</a:t>
            </a:r>
            <a:r>
              <a:rPr lang="en-US" altLang="zh-CN" sz="2000" b="0" i="0">
                <a:solidFill>
                  <a:srgbClr val="000000"/>
                </a:solidFill>
                <a:latin typeface="微软雅黑" pitchFamily="34" charset="0"/>
                <a:ea typeface="微软雅黑" pitchFamily="34" charset="-122"/>
                <a:cs typeface="微软雅黑" pitchFamily="34" charset="-120"/>
              </a:rPr>
              <a:t>”或 </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不存在”）两个物种生态位完全相同的情况，因为自然界的资源通常是有限的</a:t>
            </a:r>
            <a:r>
              <a:rPr lang="en-US" altLang="zh-CN" sz="2000" b="0" i="0">
                <a:solidFill>
                  <a:srgbClr val="000000"/>
                </a:solidFill>
                <a:latin typeface="微软雅黑" pitchFamily="34" charset="0"/>
                <a:ea typeface="微软雅黑" pitchFamily="34" charset="-122"/>
                <a:cs typeface="微软雅黑" pitchFamily="34" charset="-120"/>
              </a:rPr>
              <a:t>，当两个物种生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态位发生重叠时，必然会发生</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，最终重叠的生态位可能会被</a:t>
            </a:r>
            <a:r>
              <a:rPr lang="en-US" altLang="zh-CN" sz="2000" i="0">
                <a:solidFill>
                  <a:srgbClr val="000000"/>
                </a:solidFill>
                <a:latin typeface="SimSun" pitchFamily="34" charset="0"/>
                <a:ea typeface="SimSun" pitchFamily="34" charset="-122"/>
                <a:cs typeface="SimSun" pitchFamily="34" charset="-120"/>
              </a:rPr>
              <a:t>______________________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a:t>
            </a:r>
            <a:r>
              <a:rPr lang="en-US" altLang="zh-CN" sz="2000" b="0" i="0">
                <a:solidFill>
                  <a:srgbClr val="000000"/>
                </a:solidFill>
                <a:latin typeface="微软雅黑" pitchFamily="34" charset="0"/>
                <a:ea typeface="微软雅黑" pitchFamily="34" charset="-122"/>
                <a:cs typeface="微软雅黑" pitchFamily="34" charset="-120"/>
              </a:rPr>
              <a:t>占有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B_6_AN.26_1#914dd8c63.blank?pid=3339928d6&amp;color=0,0,0&amp;vpa=8&amp;vtp=1&amp;bbb=1"/>
          <p:cNvSpPr/>
          <p:nvPr/>
        </p:nvSpPr>
        <p:spPr>
          <a:xfrm>
            <a:off x="8501126" y="2759144"/>
            <a:ext cx="94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不存在</a:t>
            </a:r>
            <a:endParaRPr lang="en-US" altLang="zh-CN" sz="2000" dirty="0"/>
          </a:p>
        </p:txBody>
      </p:sp>
      <p:sp>
        <p:nvSpPr>
          <p:cNvPr id="5" name="QB_6_AN.27_1#914dd8c63.blank?pid=3339928d6&amp;color=0,0,0&amp;vpa=9&amp;vtp=1&amp;bbb=1"/>
          <p:cNvSpPr/>
          <p:nvPr/>
        </p:nvSpPr>
        <p:spPr>
          <a:xfrm>
            <a:off x="4033901" y="3673544"/>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种间竞争</a:t>
            </a:r>
            <a:endParaRPr lang="en-US" altLang="zh-CN" sz="2000" dirty="0"/>
          </a:p>
        </p:txBody>
      </p:sp>
      <p:sp>
        <p:nvSpPr>
          <p:cNvPr id="6" name="QB_6_AN.28_1#914dd8c63.blank?pid=3339928d6&amp;color=0,0,0&amp;vpa=10&amp;vtp=1&amp;bbb=1&amp;hb=1"/>
          <p:cNvSpPr/>
          <p:nvPr/>
        </p:nvSpPr>
        <p:spPr>
          <a:xfrm>
            <a:off x="722377" y="3673544"/>
            <a:ext cx="10749631" cy="865759"/>
          </a:xfrm>
          <a:prstGeom prst="rect">
            <a:avLst/>
          </a:prstGeom>
          <a:noFill/>
          <a:ln/>
        </p:spPr>
        <p:txBody>
          <a:bodyPr wrap="square" lIns="0" tIns="0" rIns="0" bIns="0" rtlCol="0" anchor="t"/>
          <a:lstStyle/>
          <a:p>
            <a:pPr latinLnBrk="1">
              <a:lnSpc>
                <a:spcPct val="1500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在竞争中占有优势的物种</a:t>
            </a:r>
            <a:endParaRPr lang="en-US" altLang="zh-CN" sz="2000" dirty="0"/>
          </a:p>
        </p:txBody>
      </p:sp>
      <p:sp>
        <p:nvSpPr>
          <p:cNvPr id="7" name="QB_6_AS.29_1#914dd8c63?vop=1&amp;pid=3339928d6&amp;color=0,0,0&amp;vtp=1&amp;bbb=1&amp;hb=1"/>
          <p:cNvSpPr/>
          <p:nvPr/>
        </p:nvSpPr>
        <p:spPr>
          <a:xfrm>
            <a:off x="722376" y="465627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在同一群落中不存在两个物种生态位完全相同的情况，</a:t>
            </a:r>
            <a:r>
              <a:rPr lang="en-US" altLang="zh-CN" sz="2000" b="0" i="0">
                <a:solidFill>
                  <a:srgbClr val="000000"/>
                </a:solidFill>
                <a:latin typeface="微软雅黑" pitchFamily="34" charset="0"/>
                <a:ea typeface="微软雅黑" pitchFamily="34" charset="-122"/>
                <a:cs typeface="微软雅黑" pitchFamily="34" charset="-120"/>
              </a:rPr>
              <a:t>因为自然界的资源通常是有限的，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当两个物种生态位发生重叠时</a:t>
            </a:r>
            <a:r>
              <a:rPr lang="en-US" altLang="zh-CN" sz="2000" b="0" i="0" dirty="0">
                <a:solidFill>
                  <a:srgbClr val="000000"/>
                </a:solidFill>
                <a:latin typeface="微软雅黑" pitchFamily="34" charset="0"/>
                <a:ea typeface="微软雅黑" pitchFamily="34" charset="-122"/>
                <a:cs typeface="微软雅黑" pitchFamily="34" charset="-120"/>
              </a:rPr>
              <a:t>，必然会发生种间竞争</a:t>
            </a:r>
            <a:r>
              <a:rPr lang="en-US" altLang="zh-CN" sz="2000" b="0" i="0">
                <a:solidFill>
                  <a:srgbClr val="000000"/>
                </a:solidFill>
                <a:latin typeface="微软雅黑" pitchFamily="34" charset="0"/>
                <a:ea typeface="微软雅黑" pitchFamily="34" charset="-122"/>
                <a:cs typeface="微软雅黑" pitchFamily="34" charset="-120"/>
              </a:rPr>
              <a:t>，最终重叠的生态位可能会被在竞争中占有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优势的物种占有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2" end="2"/>
                                            </p:txEl>
                                          </p:spTgt>
                                        </p:tgtEl>
                                        <p:attrNameLst>
                                          <p:attrName>style.visibility</p:attrName>
                                        </p:attrNameLst>
                                      </p:cBhvr>
                                      <p:to>
                                        <p:strVal val="visible"/>
                                      </p:to>
                                    </p:set>
                                    <p:animEffect transition="in" filter="fade">
                                      <p:cBhvr>
                                        <p:cTn id="40"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3#76db580a9.fixed?pid=2eeb7ec0a&amp;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2</a:t>
            </a:r>
            <a:endParaRPr lang="en-US" altLang="zh-CN" sz="7200" dirty="0"/>
          </a:p>
        </p:txBody>
      </p:sp>
      <p:sp>
        <p:nvSpPr>
          <p:cNvPr id="3" name="C_3#76db580a9.fixed?pid=2eeb7ec0a&amp;color=255,255,255&amp;vtp=1&amp;bbb=1"/>
          <p:cNvSpPr/>
          <p:nvPr/>
        </p:nvSpPr>
        <p:spPr>
          <a:xfrm>
            <a:off x="0" y="3493008"/>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第二章素养检测</a:t>
            </a:r>
            <a:endParaRPr lang="en-US" altLang="zh-CN" sz="4400" dirty="0"/>
          </a:p>
        </p:txBody>
      </p:sp>
      <p:pic>
        <p:nvPicPr>
          <p:cNvPr id="4" name="C_3#76db580a9.fixed?pid=2eeb7ec0a&amp;color=0,0,0&amp;tib=255,255,255&amp;vtp=1" descr="preencoded.png"/>
          <p:cNvPicPr>
            <a:picLocks noChangeAspect="1"/>
          </p:cNvPicPr>
          <p:nvPr/>
        </p:nvPicPr>
        <p:blipFill>
          <a:blip r:embed="rId3"/>
          <a:stretch>
            <a:fillRect/>
          </a:stretch>
        </p:blipFill>
        <p:spPr>
          <a:xfrm>
            <a:off x="9939528" y="4507992"/>
            <a:ext cx="402336" cy="438912"/>
          </a:xfrm>
          <a:prstGeom prst="rect">
            <a:avLst/>
          </a:prstGeom>
        </p:spPr>
      </p:pic>
      <p:sp>
        <p:nvSpPr>
          <p:cNvPr id="5" name="C_3_BD#76db580a9.fixed?pid=2eeb7ec0a&amp;color=255,255,255&amp;vtp=1&amp;bbb=1"/>
          <p:cNvSpPr/>
          <p:nvPr/>
        </p:nvSpPr>
        <p:spPr>
          <a:xfrm>
            <a:off x="10460736" y="4379944"/>
            <a:ext cx="1709928" cy="566992"/>
          </a:xfrm>
          <a:prstGeom prst="rect">
            <a:avLst/>
          </a:prstGeom>
          <a:noFill/>
          <a:ln/>
        </p:spPr>
        <p:txBody>
          <a:bodyPr wrap="none" lIns="0" tIns="0" rIns="0" bIns="0" rtlCol="0" anchor="ctr"/>
          <a:lstStyle/>
          <a:p>
            <a:pPr algn="l" latinLnBrk="1">
              <a:lnSpc>
                <a:spcPts val="5000"/>
              </a:lnSpc>
            </a:pPr>
            <a:r>
              <a:rPr lang="en-US" altLang="zh-CN" sz="2800" b="1" i="0" dirty="0">
                <a:solidFill>
                  <a:srgbClr val="FFFFFF"/>
                </a:solidFill>
                <a:latin typeface="SimHei" pitchFamily="34" charset="0"/>
                <a:ea typeface="SimHei" pitchFamily="34" charset="-122"/>
                <a:cs typeface="SimHei" pitchFamily="34" charset="-120"/>
              </a:rPr>
              <a:t>刷速度</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6_BD.30_1#b759dfa71?pid=3339928d6&amp;color=0,0,0&amp;vtp=1&amp;bt=1&amp;bbb=1&amp;hb=1"/>
          <p:cNvSpPr/>
          <p:nvPr/>
        </p:nvSpPr>
        <p:spPr>
          <a:xfrm>
            <a:off x="722376" y="972000"/>
            <a:ext cx="10753344" cy="2214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（2）在自然界中，两个物种的生态位持久性重叠的事件是很罕见的。在同一地理区域内</a:t>
            </a:r>
            <a:r>
              <a:rPr lang="en-US" altLang="zh-CN" sz="2000" b="0" i="0">
                <a:solidFill>
                  <a:srgbClr val="000000"/>
                </a:solidFill>
                <a:latin typeface="微软雅黑" pitchFamily="34" charset="0"/>
                <a:ea typeface="微软雅黑" pitchFamily="34" charset="-122"/>
                <a:cs typeface="微软雅黑" pitchFamily="34" charset="-120"/>
              </a:rPr>
              <a:t>，生态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位相同的物种之间</a:t>
            </a:r>
            <a:r>
              <a:rPr lang="en-US" altLang="zh-CN" sz="2000" b="0" i="0" dirty="0">
                <a:solidFill>
                  <a:srgbClr val="000000"/>
                </a:solidFill>
                <a:latin typeface="微软雅黑" pitchFamily="34" charset="0"/>
                <a:ea typeface="微软雅黑" pitchFamily="34" charset="-122"/>
                <a:cs typeface="微软雅黑" pitchFamily="34" charset="-120"/>
              </a:rPr>
              <a:t>，常常通过多种方式减少生态位的重叠，</a:t>
            </a:r>
            <a:r>
              <a:rPr lang="en-US" altLang="zh-CN" sz="2000" b="0" i="0">
                <a:solidFill>
                  <a:srgbClr val="000000"/>
                </a:solidFill>
                <a:latin typeface="微软雅黑" pitchFamily="34" charset="0"/>
                <a:ea typeface="微软雅黑" pitchFamily="34" charset="-122"/>
                <a:cs typeface="微软雅黑" pitchFamily="34" charset="-120"/>
              </a:rPr>
              <a:t>从而使群落形成了一定的空间结构，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如绿头鸭和鹤鹬均生活在低潮盐沼</a:t>
            </a:r>
            <a:r>
              <a:rPr lang="en-US" altLang="zh-CN" sz="2000" b="0" i="0" dirty="0">
                <a:solidFill>
                  <a:srgbClr val="000000"/>
                </a:solidFill>
                <a:latin typeface="微软雅黑" pitchFamily="34" charset="0"/>
                <a:ea typeface="微软雅黑" pitchFamily="34" charset="-122"/>
                <a:cs typeface="微软雅黑" pitchFamily="34" charset="-120"/>
              </a:rPr>
              <a:t>—光滩带，但绿头鸭主要取食小坚果，鹤鹬主要取食草屑</a:t>
            </a:r>
            <a:r>
              <a:rPr lang="en-US" altLang="zh-CN" sz="2000" b="0" i="0">
                <a:solidFill>
                  <a:srgbClr val="000000"/>
                </a:solidFill>
                <a:latin typeface="微软雅黑" pitchFamily="34" charset="0"/>
                <a:ea typeface="微软雅黑" pitchFamily="34" charset="-122"/>
                <a:cs typeface="微软雅黑" pitchFamily="34" charset="-120"/>
              </a:rPr>
              <a:t>，这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是通过</a:t>
            </a:r>
            <a:r>
              <a:rPr lang="en-US" altLang="zh-CN" sz="2000" i="0">
                <a:solidFill>
                  <a:srgbClr val="000000"/>
                </a:solidFill>
                <a:latin typeface="SimSun" pitchFamily="34" charset="0"/>
                <a:ea typeface="SimSun" pitchFamily="34" charset="-122"/>
                <a:cs typeface="SimSun" pitchFamily="34" charset="-120"/>
              </a:rPr>
              <a:t>__________</a:t>
            </a:r>
            <a:r>
              <a:rPr lang="en-US" altLang="zh-CN" sz="2000" b="0" i="0">
                <a:solidFill>
                  <a:srgbClr val="000000"/>
                </a:solidFill>
                <a:latin typeface="微软雅黑" pitchFamily="34" charset="0"/>
                <a:ea typeface="微软雅黑" pitchFamily="34" charset="-122"/>
                <a:cs typeface="微软雅黑" pitchFamily="34" charset="-120"/>
              </a:rPr>
              <a:t>降低了生态位的重叠</a:t>
            </a:r>
            <a:r>
              <a:rPr lang="en-US" altLang="zh-CN" sz="2000" b="0" i="0" dirty="0">
                <a:solidFill>
                  <a:srgbClr val="000000"/>
                </a:solidFill>
                <a:latin typeface="微软雅黑" pitchFamily="34" charset="0"/>
                <a:ea typeface="微软雅黑" pitchFamily="34" charset="-122"/>
                <a:cs typeface="微软雅黑" pitchFamily="34" charset="-120"/>
              </a:rPr>
              <a:t>；森莺和柳莺虽然都吃有翅昆虫，</a:t>
            </a:r>
            <a:r>
              <a:rPr lang="en-US" altLang="zh-CN" sz="2000" b="0" i="0">
                <a:solidFill>
                  <a:srgbClr val="000000"/>
                </a:solidFill>
                <a:latin typeface="微软雅黑" pitchFamily="34" charset="0"/>
                <a:ea typeface="微软雅黑" pitchFamily="34" charset="-122"/>
                <a:cs typeface="微软雅黑" pitchFamily="34" charset="-120"/>
              </a:rPr>
              <a:t>但前者生活在乔木层，</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后者生活在灌木层，这是通过</a:t>
            </a:r>
            <a:r>
              <a:rPr lang="en-US" altLang="zh-CN" sz="2000" i="0">
                <a:solidFill>
                  <a:srgbClr val="000000"/>
                </a:solidFill>
                <a:latin typeface="SimSun" pitchFamily="34" charset="0"/>
                <a:ea typeface="SimSun" pitchFamily="34" charset="-122"/>
                <a:cs typeface="SimSun" pitchFamily="34" charset="-120"/>
              </a:rPr>
              <a:t>______________</a:t>
            </a:r>
            <a:r>
              <a:rPr lang="en-US" altLang="zh-CN" sz="2000" b="0" i="0">
                <a:solidFill>
                  <a:srgbClr val="000000"/>
                </a:solidFill>
                <a:latin typeface="微软雅黑" pitchFamily="34" charset="0"/>
                <a:ea typeface="微软雅黑" pitchFamily="34" charset="-122"/>
                <a:cs typeface="微软雅黑" pitchFamily="34" charset="-120"/>
              </a:rPr>
              <a:t>降低了生态位的重叠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1_1#b759dfa71.blank?pid=3339928d6&amp;color=0,0,0&amp;vpa=11&amp;vtp=1&amp;bbb=1"/>
          <p:cNvSpPr/>
          <p:nvPr/>
        </p:nvSpPr>
        <p:spPr>
          <a:xfrm>
            <a:off x="1493901" y="2305500"/>
            <a:ext cx="1200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取食不同</a:t>
            </a:r>
            <a:endParaRPr lang="en-US" altLang="zh-CN" sz="2000" dirty="0"/>
          </a:p>
        </p:txBody>
      </p:sp>
      <p:sp>
        <p:nvSpPr>
          <p:cNvPr id="4" name="QB_6_AN.32_1#b759dfa71.blank?pid=3339928d6&amp;color=0,0,0&amp;vpa=12&amp;vtp=1&amp;bbb=1"/>
          <p:cNvSpPr/>
          <p:nvPr/>
        </p:nvSpPr>
        <p:spPr>
          <a:xfrm>
            <a:off x="4033901" y="2743650"/>
            <a:ext cx="1708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栖息场所不同</a:t>
            </a:r>
            <a:endParaRPr lang="en-US" altLang="zh-CN" sz="2000" dirty="0"/>
          </a:p>
        </p:txBody>
      </p:sp>
      <p:sp>
        <p:nvSpPr>
          <p:cNvPr id="5" name="QB_6_AS.33_1#b759dfa71?vop=1&amp;pid=3339928d6&amp;color=0,0,0&amp;vtp=1&amp;bbb=1&amp;hb=1"/>
          <p:cNvSpPr/>
          <p:nvPr/>
        </p:nvSpPr>
        <p:spPr>
          <a:xfrm>
            <a:off x="722376" y="3294194"/>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绿头鸭和鹤鹬均生活在低潮盐沼—光滩带，但绿头鸭主要取食小坚果，</a:t>
            </a:r>
            <a:r>
              <a:rPr lang="en-US" altLang="zh-CN" sz="2000" b="0" i="0">
                <a:solidFill>
                  <a:srgbClr val="000000"/>
                </a:solidFill>
                <a:latin typeface="微软雅黑" pitchFamily="34" charset="0"/>
                <a:ea typeface="微软雅黑" pitchFamily="34" charset="-122"/>
                <a:cs typeface="微软雅黑" pitchFamily="34" charset="-120"/>
              </a:rPr>
              <a:t>鹤鹬主要取食草屑，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这是通过取食不同降低了生态位的重叠</a:t>
            </a:r>
            <a:r>
              <a:rPr lang="en-US" altLang="zh-CN" sz="2000" b="0" i="0" dirty="0">
                <a:solidFill>
                  <a:srgbClr val="000000"/>
                </a:solidFill>
                <a:latin typeface="微软雅黑" pitchFamily="34" charset="0"/>
                <a:ea typeface="微软雅黑" pitchFamily="34" charset="-122"/>
                <a:cs typeface="微软雅黑" pitchFamily="34" charset="-120"/>
              </a:rPr>
              <a:t>；森莺和柳莺虽然都吃有翅目昆虫，</a:t>
            </a:r>
            <a:r>
              <a:rPr lang="en-US" altLang="zh-CN" sz="2000" b="0" i="0">
                <a:solidFill>
                  <a:srgbClr val="000000"/>
                </a:solidFill>
                <a:latin typeface="微软雅黑" pitchFamily="34" charset="0"/>
                <a:ea typeface="微软雅黑" pitchFamily="34" charset="-122"/>
                <a:cs typeface="微软雅黑" pitchFamily="34" charset="-120"/>
              </a:rPr>
              <a:t>但前者生活在乔木层，</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后者生活在灌木层</a:t>
            </a:r>
            <a:r>
              <a:rPr lang="en-US" altLang="zh-CN" sz="2000" b="0" i="0" dirty="0">
                <a:solidFill>
                  <a:srgbClr val="000000"/>
                </a:solidFill>
                <a:latin typeface="微软雅黑" pitchFamily="34" charset="0"/>
                <a:ea typeface="微软雅黑" pitchFamily="34" charset="-122"/>
                <a:cs typeface="微软雅黑" pitchFamily="34" charset="-120"/>
              </a:rPr>
              <a:t>，这是通过栖息场所不同降低了生态位的重叠。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BD.34_1#3c7dad4b5?pid=9da265f80&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9.人类活动导致呼伦贝尔草原退化不断加剧</a:t>
            </a:r>
            <a:r>
              <a:rPr lang="en-US" altLang="zh-CN" sz="2000" b="0" i="0">
                <a:solidFill>
                  <a:srgbClr val="000000"/>
                </a:solidFill>
                <a:latin typeface="微软雅黑" pitchFamily="34" charset="0"/>
                <a:ea typeface="微软雅黑" pitchFamily="34" charset="-122"/>
                <a:cs typeface="微软雅黑" pitchFamily="34" charset="-120"/>
              </a:rPr>
              <a:t>。研究围栏封育和自由放牧两种管理方式下草原植物</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群落的特征</a:t>
            </a:r>
            <a:r>
              <a:rPr lang="en-US" altLang="zh-CN" sz="2000" b="0" i="0" dirty="0">
                <a:solidFill>
                  <a:srgbClr val="000000"/>
                </a:solidFill>
                <a:latin typeface="微软雅黑" pitchFamily="34" charset="0"/>
                <a:ea typeface="微软雅黑" pitchFamily="34" charset="-122"/>
                <a:cs typeface="微软雅黑" pitchFamily="34" charset="-120"/>
              </a:rPr>
              <a:t>，以期为制定退化草原的恢复措施提供依据。</a:t>
            </a:r>
            <a:endParaRPr lang="en-US" altLang="zh-CN" sz="2000" dirty="0"/>
          </a:p>
        </p:txBody>
      </p:sp>
      <p:pic>
        <p:nvPicPr>
          <p:cNvPr id="3" name="QO_5_BD.34_3#3c7dad4b5?htil=1&amp;pid=9da265f80&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499616" y="1961203"/>
            <a:ext cx="3813048" cy="238658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5_BD.34_4#3c7dad4b5?htil=1&amp;pid=9da265f80&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031736" y="2061787"/>
            <a:ext cx="3493008" cy="228600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6_BD.35_1#c999c95f3?pid=3c7dad4b5&amp;color=0,0,0&amp;vtp=1&amp;bt=1&amp;bbb=1&amp;hb=1"/>
          <p:cNvSpPr/>
          <p:nvPr/>
        </p:nvSpPr>
        <p:spPr>
          <a:xfrm>
            <a:off x="722376" y="969264"/>
            <a:ext cx="10753344"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（1）生物量是生态系统生产力的重要体现。欲研究围栏封育对草原生物量的影响</a:t>
            </a:r>
            <a:r>
              <a:rPr lang="en-US" altLang="zh-CN" sz="2000" b="0" i="0">
                <a:solidFill>
                  <a:srgbClr val="000000"/>
                </a:solidFill>
                <a:latin typeface="微软雅黑" pitchFamily="34" charset="0"/>
                <a:ea typeface="微软雅黑" pitchFamily="34" charset="-122"/>
                <a:cs typeface="微软雅黑" pitchFamily="34" charset="-120"/>
              </a:rPr>
              <a:t>，可采用</a:t>
            </a:r>
            <a:r>
              <a:rPr lang="en-US" altLang="zh-CN" sz="2000" i="0">
                <a:solidFill>
                  <a:srgbClr val="000000"/>
                </a:solidFill>
                <a:latin typeface="SimSun" pitchFamily="34" charset="0"/>
                <a:ea typeface="SimSun" pitchFamily="34" charset="-122"/>
                <a:cs typeface="SimSun" pitchFamily="34" charset="-120"/>
              </a:rPr>
              <a:t>_____</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法在围栏内外进行</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取样</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图中结果显示，围栏内外的地下生物量表现为</a:t>
            </a:r>
            <a:r>
              <a:rPr lang="en-US" altLang="zh-CN" sz="2000" i="0">
                <a:solidFill>
                  <a:srgbClr val="000000"/>
                </a:solidFill>
                <a:latin typeface="SimSun" pitchFamily="34" charset="0"/>
                <a:ea typeface="SimSun" pitchFamily="34" charset="-122"/>
                <a:cs typeface="SimSun" pitchFamily="34" charset="-120"/>
              </a:rPr>
              <a:t>____________________________________________</a:t>
            </a:r>
          </a:p>
          <a:p>
            <a:pPr latinLnBrk="1">
              <a:lnSpc>
                <a:spcPts val="36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a:t>
            </a:r>
            <a:r>
              <a:rPr lang="en-US" altLang="zh-CN" sz="2000" b="0" i="0">
                <a:solidFill>
                  <a:srgbClr val="000000"/>
                </a:solidFill>
                <a:latin typeface="微软雅黑" pitchFamily="34" charset="0"/>
                <a:ea typeface="微软雅黑" pitchFamily="34" charset="-122"/>
                <a:cs typeface="微软雅黑" pitchFamily="34" charset="-120"/>
              </a:rPr>
              <a:t>；地上生</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物量表现为</a:t>
            </a:r>
            <a:r>
              <a:rPr lang="en-US" altLang="zh-CN" sz="2000" i="0">
                <a:solidFill>
                  <a:srgbClr val="000000"/>
                </a:solidFill>
                <a:latin typeface="SimSun" pitchFamily="34" charset="0"/>
                <a:ea typeface="SimSun" pitchFamily="34" charset="-122"/>
                <a:cs typeface="SimSun" pitchFamily="34" charset="-120"/>
              </a:rPr>
              <a:t>__________________________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36_1#c999c95f3.blank?pid=3c7dad4b5&amp;color=0,0,0&amp;vpa=13&amp;vtp=1&amp;bbb=1"/>
          <p:cNvSpPr/>
          <p:nvPr/>
        </p:nvSpPr>
        <p:spPr>
          <a:xfrm>
            <a:off x="10723626" y="9311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样方</a:t>
            </a:r>
            <a:endParaRPr lang="en-US" altLang="zh-CN" sz="2000" dirty="0"/>
          </a:p>
        </p:txBody>
      </p:sp>
      <p:sp>
        <p:nvSpPr>
          <p:cNvPr id="4" name="QB_6_AN.37_1#c999c95f3.blank?pid=3c7dad4b5&amp;color=0,0,0&amp;vpa=14&amp;vtp=1&amp;bbb=1"/>
          <p:cNvSpPr/>
          <p:nvPr/>
        </p:nvSpPr>
        <p:spPr>
          <a:xfrm>
            <a:off x="2763901" y="1388364"/>
            <a:ext cx="69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随机</a:t>
            </a:r>
            <a:endParaRPr lang="en-US" altLang="zh-CN" sz="2000" dirty="0"/>
          </a:p>
        </p:txBody>
      </p:sp>
      <p:sp>
        <p:nvSpPr>
          <p:cNvPr id="5" name="QB_6_AN.38_1#c999c95f3.blank?pid=3c7dad4b5&amp;color=0,0,0&amp;vpa=15&amp;vtp=1&amp;bbb=1&amp;hb=1"/>
          <p:cNvSpPr/>
          <p:nvPr/>
        </p:nvSpPr>
        <p:spPr>
          <a:xfrm>
            <a:off x="722377" y="1858264"/>
            <a:ext cx="10749631" cy="856234"/>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随着土壤深度的增加，围栏内外的地下生物量均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呈下降趋势</a:t>
            </a:r>
            <a:r>
              <a:rPr lang="en-US" altLang="zh-CN" sz="2000" b="1" i="0" dirty="0">
                <a:solidFill>
                  <a:srgbClr val="00B050"/>
                </a:solidFill>
                <a:latin typeface="微软雅黑" pitchFamily="34" charset="0"/>
                <a:ea typeface="微软雅黑" pitchFamily="34" charset="-122"/>
                <a:cs typeface="微软雅黑" pitchFamily="34" charset="-120"/>
              </a:rPr>
              <a:t>，且无论哪个深度均表现为围栏内的地下生物量大于围栏外的地下生物量</a:t>
            </a:r>
            <a:endParaRPr lang="en-US" altLang="zh-CN" sz="2000" dirty="0"/>
          </a:p>
        </p:txBody>
      </p:sp>
      <p:sp>
        <p:nvSpPr>
          <p:cNvPr id="6" name="QB_6_AN.39_1#c999c95f3.blank?pid=3c7dad4b5&amp;color=0,0,0&amp;vpa=16&amp;vtp=1&amp;bbb=1"/>
          <p:cNvSpPr/>
          <p:nvPr/>
        </p:nvSpPr>
        <p:spPr>
          <a:xfrm>
            <a:off x="2001901" y="2753614"/>
            <a:ext cx="323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围栏内的显著大于围栏外的</a:t>
            </a:r>
            <a:endParaRPr lang="en-US" altLang="zh-CN" sz="2000" dirty="0"/>
          </a:p>
        </p:txBody>
      </p:sp>
      <p:sp>
        <p:nvSpPr>
          <p:cNvPr id="7" name="QB_6_AS.40_1#c999c95f3?vop=1&amp;pid=3c7dad4b5&amp;color=0,0,0&amp;vtp=1&amp;bbb=1&amp;hb=1"/>
          <p:cNvSpPr/>
          <p:nvPr/>
        </p:nvSpPr>
        <p:spPr>
          <a:xfrm>
            <a:off x="722376" y="3304667"/>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生物量是生态系统生产力的重要体现。欲研究围栏封育对草原生物量的影响</a:t>
            </a:r>
            <a:r>
              <a:rPr lang="en-US" altLang="zh-CN" sz="2000" b="0" i="0">
                <a:solidFill>
                  <a:srgbClr val="000000"/>
                </a:solidFill>
                <a:latin typeface="微软雅黑" pitchFamily="34" charset="0"/>
                <a:ea typeface="微软雅黑" pitchFamily="34" charset="-122"/>
                <a:cs typeface="微软雅黑" pitchFamily="34" charset="-120"/>
              </a:rPr>
              <a:t>，可采用样方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法在围栏内外进行随机取样调查</a:t>
            </a:r>
            <a:r>
              <a:rPr lang="en-US" altLang="zh-CN" sz="2000" b="0" i="0" dirty="0">
                <a:solidFill>
                  <a:srgbClr val="000000"/>
                </a:solidFill>
                <a:latin typeface="微软雅黑" pitchFamily="34" charset="0"/>
                <a:ea typeface="微软雅黑" pitchFamily="34" charset="-122"/>
                <a:cs typeface="微软雅黑" pitchFamily="34" charset="-120"/>
              </a:rPr>
              <a:t>。图中结果显示</a:t>
            </a:r>
            <a:r>
              <a:rPr lang="en-US" altLang="zh-CN" sz="2000" b="0" i="0">
                <a:solidFill>
                  <a:srgbClr val="000000"/>
                </a:solidFill>
                <a:latin typeface="微软雅黑" pitchFamily="34" charset="0"/>
                <a:ea typeface="微软雅黑" pitchFamily="34" charset="-122"/>
                <a:cs typeface="微软雅黑" pitchFamily="34" charset="-120"/>
              </a:rPr>
              <a:t>，围栏内外的地下生物量均随着土壤深度的增加</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呈下降趋势</a:t>
            </a:r>
            <a:r>
              <a:rPr lang="en-US" altLang="zh-CN" sz="2000" b="0" i="0" dirty="0">
                <a:solidFill>
                  <a:srgbClr val="000000"/>
                </a:solidFill>
                <a:latin typeface="微软雅黑" pitchFamily="34" charset="0"/>
                <a:ea typeface="微软雅黑" pitchFamily="34" charset="-122"/>
                <a:cs typeface="微软雅黑" pitchFamily="34" charset="-120"/>
              </a:rPr>
              <a:t>，且无论哪个深度均表现为围栏内的生物量大于围栏外的生物量</a:t>
            </a:r>
            <a:r>
              <a:rPr lang="en-US" altLang="zh-CN" sz="2000" b="0" i="0">
                <a:solidFill>
                  <a:srgbClr val="000000"/>
                </a:solidFill>
                <a:latin typeface="微软雅黑" pitchFamily="34" charset="0"/>
                <a:ea typeface="微软雅黑" pitchFamily="34" charset="-122"/>
                <a:cs typeface="微软雅黑" pitchFamily="34" charset="-120"/>
              </a:rPr>
              <a:t>；地上生物量表现为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围栏内的显著大于围栏外的</a:t>
            </a:r>
            <a:r>
              <a:rPr lang="en-US" altLang="zh-CN" sz="2000" b="0" i="0" dirty="0">
                <a:solidFill>
                  <a:srgbClr val="000000"/>
                </a:solidFill>
                <a:latin typeface="微软雅黑" pitchFamily="34" charset="0"/>
                <a:ea typeface="微软雅黑" pitchFamily="34" charset="-122"/>
                <a:cs typeface="微软雅黑" pitchFamily="34" charset="-120"/>
              </a:rPr>
              <a:t>。据此可推测围栏封育有利于草原植物生物量的增加。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7">
                                            <p:txEl>
                                              <p:pRg st="0" end="0"/>
                                            </p:txEl>
                                          </p:spTgt>
                                        </p:tgtEl>
                                        <p:attrNameLst>
                                          <p:attrName>style.visibility</p:attrName>
                                        </p:attrNameLst>
                                      </p:cBhvr>
                                      <p:to>
                                        <p:strVal val="visible"/>
                                      </p:to>
                                    </p:set>
                                    <p:animEffect transition="in" filter="fade">
                                      <p:cBhvr>
                                        <p:cTn id="45" dur="500"/>
                                        <p:tgtEl>
                                          <p:spTgt spid="7">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7">
                                            <p:txEl>
                                              <p:pRg st="1" end="1"/>
                                            </p:txEl>
                                          </p:spTgt>
                                        </p:tgtEl>
                                        <p:attrNameLst>
                                          <p:attrName>style.visibility</p:attrName>
                                        </p:attrNameLst>
                                      </p:cBhvr>
                                      <p:to>
                                        <p:strVal val="visible"/>
                                      </p:to>
                                    </p:set>
                                    <p:animEffect transition="in" filter="fade">
                                      <p:cBhvr>
                                        <p:cTn id="48" dur="500"/>
                                        <p:tgtEl>
                                          <p:spTgt spid="7">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
                                            <p:txEl>
                                              <p:pRg st="2" end="2"/>
                                            </p:txEl>
                                          </p:spTgt>
                                        </p:tgtEl>
                                        <p:attrNameLst>
                                          <p:attrName>style.visibility</p:attrName>
                                        </p:attrNameLst>
                                      </p:cBhvr>
                                      <p:to>
                                        <p:strVal val="visible"/>
                                      </p:to>
                                    </p:set>
                                    <p:animEffect transition="in" filter="fade">
                                      <p:cBhvr>
                                        <p:cTn id="51" dur="500"/>
                                        <p:tgtEl>
                                          <p:spTgt spid="7">
                                            <p:txEl>
                                              <p:pRg st="2" end="2"/>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
                                            <p:txEl>
                                              <p:pRg st="3" end="3"/>
                                            </p:txEl>
                                          </p:spTgt>
                                        </p:tgtEl>
                                        <p:attrNameLst>
                                          <p:attrName>style.visibility</p:attrName>
                                        </p:attrNameLst>
                                      </p:cBhvr>
                                      <p:to>
                                        <p:strVal val="visible"/>
                                      </p:to>
                                    </p:set>
                                    <p:animEffect transition="in" filter="fade">
                                      <p:cBhvr>
                                        <p:cTn id="54"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6" grpId="0" build="p" animBg="1"/>
      <p:bldP spid="7"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B_6_BD.41_1#8c2de9ec4?pid=3c7dad4b5&amp;color=0,0,0&amp;vtp=1&amp;bt=1&amp;bbb=1&amp;hb=1"/>
              <p:cNvSpPr/>
              <p:nvPr/>
            </p:nvSpPr>
            <p:spPr>
              <a:xfrm>
                <a:off x="722376" y="972000"/>
                <a:ext cx="10753344" cy="2723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（2）科研人员在本研究中发现，围栏封育可使草原的物种丰富度增大</a:t>
                </a:r>
                <a:r>
                  <a:rPr lang="en-US" altLang="zh-CN" sz="2000" b="0" i="0">
                    <a:solidFill>
                      <a:srgbClr val="000000"/>
                    </a:solidFill>
                    <a:latin typeface="微软雅黑" pitchFamily="34" charset="0"/>
                    <a:ea typeface="微软雅黑" pitchFamily="34" charset="-122"/>
                    <a:cs typeface="微软雅黑" pitchFamily="34" charset="-120"/>
                  </a:rPr>
                  <a:t>。但另有研究曾得出相反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的结论。可能导致不同研究的结论不一致的因素有</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填字母序号）。</a:t>
                </a:r>
                <a:endParaRPr lang="en-US" altLang="zh-CN" sz="2000" dirty="0">
                  <a:solidFill>
                    <a:srgbClr val="000000"/>
                  </a:solidFill>
                </a:endParaRPr>
              </a:p>
              <a:p>
                <a:pPr latinLnBrk="1">
                  <a:lnSpc>
                    <a:spcPts val="37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．封育前草地退化程度不同</a:t>
                </a:r>
                <a:endParaRPr lang="en-US" altLang="zh-CN" sz="2000" dirty="0">
                  <a:solidFill>
                    <a:srgbClr val="000000"/>
                  </a:solidFill>
                </a:endParaRPr>
              </a:p>
              <a:p>
                <a:pPr latinLnBrk="1">
                  <a:lnSpc>
                    <a:spcPts val="37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．草地类型或生境不同</a:t>
                </a:r>
                <a:endParaRPr lang="en-US" altLang="zh-CN" sz="2000" dirty="0">
                  <a:solidFill>
                    <a:srgbClr val="000000"/>
                  </a:solidFill>
                </a:endParaRPr>
              </a:p>
              <a:p>
                <a:pPr latinLnBrk="1">
                  <a:lnSpc>
                    <a:spcPts val="37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．封育时间长短不同</a:t>
                </a:r>
                <a:endParaRPr lang="en-US" altLang="zh-CN" sz="2000" dirty="0">
                  <a:solidFill>
                    <a:srgbClr val="000000"/>
                  </a:solidFill>
                </a:endParaRPr>
              </a:p>
              <a:p>
                <a:pPr latinLnBrk="1">
                  <a:lnSpc>
                    <a:spcPts val="3500"/>
                  </a:lnSpc>
                </a:pP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．对照组放牧强度不同</a:t>
                </a:r>
                <a:endParaRPr lang="en-US" altLang="zh-CN" sz="2000" dirty="0">
                  <a:solidFill>
                    <a:srgbClr val="000000"/>
                  </a:solidFill>
                </a:endParaRPr>
              </a:p>
            </p:txBody>
          </p:sp>
        </mc:Choice>
        <mc:Fallback xmlns="">
          <p:sp>
            <p:nvSpPr>
              <p:cNvPr id="2" name="QB_6_BD.41_1#8c2de9ec4?pid=3c7dad4b5&amp;color=0,0,0&amp;vtp=1&amp;bt=1&amp;bbb=1&amp;hb=1"/>
              <p:cNvSpPr>
                <a:spLocks noRot="1" noChangeAspect="1" noMove="1" noResize="1" noEditPoints="1" noAdjustHandles="1" noChangeArrowheads="1" noChangeShapeType="1" noTextEdit="1"/>
              </p:cNvSpPr>
              <p:nvPr/>
            </p:nvSpPr>
            <p:spPr>
              <a:xfrm>
                <a:off x="722376" y="972000"/>
                <a:ext cx="10753344" cy="2723134"/>
              </a:xfrm>
              <a:prstGeom prst="rect">
                <a:avLst/>
              </a:prstGeom>
              <a:blipFill>
                <a:blip r:embed="rId3"/>
                <a:stretch>
                  <a:fillRect l="-1474" b="-559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B_6_AN.42_1#8c2de9ec4.blank?pid=3c7dad4b5&amp;color=0,0,0&amp;vpa=17&amp;vtp=1&amp;bbb=1"/>
              <p:cNvSpPr/>
              <p:nvPr/>
            </p:nvSpPr>
            <p:spPr>
              <a:xfrm>
                <a:off x="6346889" y="1479935"/>
                <a:ext cx="701675" cy="294577"/>
              </a:xfrm>
              <a:prstGeom prst="rect">
                <a:avLst/>
              </a:prstGeom>
              <a:noFill/>
              <a:ln/>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itchFamily="34" charset="-122"/>
                        <a:cs typeface="微软雅黑" pitchFamily="34" charset="-120"/>
                      </a:rPr>
                      <m:t>𝐚𝐛𝐜𝐝</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xmlns="">
          <p:sp>
            <p:nvSpPr>
              <p:cNvPr id="3" name="QB_6_AN.42_1#8c2de9ec4.blank?pid=3c7dad4b5&amp;color=0,0,0&amp;vpa=17&amp;vtp=1&amp;bbb=1"/>
              <p:cNvSpPr>
                <a:spLocks noRot="1" noChangeAspect="1" noMove="1" noResize="1" noEditPoints="1" noAdjustHandles="1" noChangeArrowheads="1" noChangeShapeType="1" noTextEdit="1"/>
              </p:cNvSpPr>
              <p:nvPr/>
            </p:nvSpPr>
            <p:spPr>
              <a:xfrm>
                <a:off x="6346889" y="1479935"/>
                <a:ext cx="701675" cy="294577"/>
              </a:xfrm>
              <a:prstGeom prst="rect">
                <a:avLst/>
              </a:prstGeom>
              <a:blipFill>
                <a:blip r:embed="rId4"/>
                <a:stretch>
                  <a:fillRect l="-4348" r="-4348" b="-1250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B_6_AS.43_1#8c2de9ec4?vop=1&amp;pid=3c7dad4b5&amp;color=0,0,0&amp;vtp=1&amp;bbb=1&amp;hb=1"/>
              <p:cNvSpPr/>
              <p:nvPr/>
            </p:nvSpPr>
            <p:spPr>
              <a:xfrm>
                <a:off x="722376" y="3672527"/>
                <a:ext cx="10753344" cy="1355979"/>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本研究中,围栏封育可使草原的物种丰富度增大</a:t>
                </a:r>
                <a:r>
                  <a:rPr lang="en-US" altLang="zh-CN" sz="2000" b="0" i="0">
                    <a:solidFill>
                      <a:srgbClr val="000000"/>
                    </a:solidFill>
                    <a:latin typeface="微软雅黑" pitchFamily="34" charset="0"/>
                    <a:ea typeface="微软雅黑" pitchFamily="34" charset="-122"/>
                    <a:cs typeface="微软雅黑" pitchFamily="34" charset="-120"/>
                  </a:rPr>
                  <a:t>。但植物的生长还会受到放牧强度和无机环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境等的影响</a:t>
                </a:r>
                <a:r>
                  <a:rPr lang="en-US" altLang="zh-CN" sz="2000" b="0" i="0" dirty="0">
                    <a:solidFill>
                      <a:srgbClr val="000000"/>
                    </a:solidFill>
                    <a:latin typeface="微软雅黑" pitchFamily="34" charset="0"/>
                    <a:ea typeface="微软雅黑" pitchFamily="34" charset="-122"/>
                    <a:cs typeface="微软雅黑" pitchFamily="34" charset="-120"/>
                  </a:rPr>
                  <a:t>，即封育前草地退化程度不同、草地类型或生境不同、封育时间长短不同</a:t>
                </a:r>
                <a:r>
                  <a:rPr lang="en-US" altLang="zh-CN" sz="2000" b="0" i="0">
                    <a:solidFill>
                      <a:srgbClr val="000000"/>
                    </a:solidFill>
                    <a:latin typeface="微软雅黑" pitchFamily="34" charset="0"/>
                    <a:ea typeface="微软雅黑" pitchFamily="34" charset="-122"/>
                    <a:cs typeface="微软雅黑" pitchFamily="34" charset="-120"/>
                  </a:rPr>
                  <a:t>、对照组放</a:t>
                </a:r>
              </a:p>
              <a:p>
                <a:pPr latinLnBrk="1">
                  <a:lnSpc>
                    <a:spcPts val="3800"/>
                  </a:lnSpc>
                </a:pPr>
                <a:r>
                  <a:rPr lang="en-US" altLang="zh-CN" sz="2000" b="0" i="0">
                    <a:solidFill>
                      <a:srgbClr val="000000"/>
                    </a:solidFill>
                    <a:latin typeface="微软雅黑" pitchFamily="34" charset="0"/>
                    <a:ea typeface="微软雅黑" pitchFamily="34" charset="-122"/>
                    <a:cs typeface="微软雅黑" pitchFamily="34" charset="-120"/>
                  </a:rPr>
                  <a:t>牧强度不同等因素均会影响草原植物生物量的变化</a:t>
                </a:r>
                <a:r>
                  <a:rPr lang="en-US" altLang="zh-CN" sz="2000" b="0" i="0" dirty="0">
                    <a:solidFill>
                      <a:srgbClr val="000000"/>
                    </a:solidFill>
                    <a:latin typeface="微软雅黑" pitchFamily="34" charset="0"/>
                    <a:ea typeface="微软雅黑" pitchFamily="34" charset="-122"/>
                    <a:cs typeface="微软雅黑" pitchFamily="34" charset="-120"/>
                  </a:rPr>
                  <a:t>，进而会影响调查的结果，故选</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a</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b</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c</m:t>
                    </m:r>
                  </m:oMath>
                </a14:m>
                <a:r>
                  <a:rPr lang="en-US" altLang="zh-CN" sz="2200" b="0" i="0" dirty="0">
                    <a:solidFill>
                      <a:srgbClr val="639319"/>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itchFamily="34" charset="-122"/>
                        <a:cs typeface="微软雅黑" pitchFamily="34" charset="-120"/>
                      </a:rPr>
                      <m:t>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Choice>
        <mc:Fallback xmlns="">
          <p:sp>
            <p:nvSpPr>
              <p:cNvPr id="4" name="QB_6_AS.43_1#8c2de9ec4?vop=1&amp;pid=3c7dad4b5&amp;color=0,0,0&amp;vtp=1&amp;bbb=1&amp;hb=1"/>
              <p:cNvSpPr>
                <a:spLocks noRot="1" noChangeAspect="1" noMove="1" noResize="1" noEditPoints="1" noAdjustHandles="1" noChangeArrowheads="1" noChangeShapeType="1" noTextEdit="1"/>
              </p:cNvSpPr>
              <p:nvPr/>
            </p:nvSpPr>
            <p:spPr>
              <a:xfrm>
                <a:off x="722376" y="3672527"/>
                <a:ext cx="10753344" cy="1355979"/>
              </a:xfrm>
              <a:prstGeom prst="rect">
                <a:avLst/>
              </a:prstGeom>
              <a:blipFill>
                <a:blip r:embed="rId5"/>
                <a:stretch>
                  <a:fillRect l="-1587" r="-1531" b="-12108"/>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6_BD.44_1#1944db315?pid=3c7dad4b5&amp;color=0,0,0&amp;vtp=1&amp;bt=1&amp;bbb=1&amp;hb=1"/>
          <p:cNvSpPr/>
          <p:nvPr/>
        </p:nvSpPr>
        <p:spPr>
          <a:xfrm>
            <a:off x="722376" y="938472"/>
            <a:ext cx="10753344" cy="1519428"/>
          </a:xfrm>
          <a:prstGeom prst="rect">
            <a:avLst/>
          </a:prstGeom>
          <a:noFill/>
          <a:ln/>
        </p:spPr>
        <p:txBody>
          <a:bodyPr wrap="none" lIns="0" tIns="0" rIns="0" bIns="0" rtlCol="0" anchor="t"/>
          <a:lstStyle/>
          <a:p>
            <a:pPr algn="l" latinLnBrk="1">
              <a:lnSpc>
                <a:spcPts val="3100"/>
              </a:lnSpc>
            </a:pPr>
            <a:r>
              <a:rPr lang="en-US" altLang="zh-CN" sz="2000" b="0" i="0" dirty="0">
                <a:solidFill>
                  <a:srgbClr val="000000"/>
                </a:solidFill>
                <a:latin typeface="微软雅黑" pitchFamily="34" charset="0"/>
                <a:ea typeface="微软雅黑" pitchFamily="34" charset="-122"/>
                <a:cs typeface="微软雅黑" pitchFamily="34" charset="-120"/>
              </a:rPr>
              <a:t>（3）进一步研究围栏封育对群落中植物生态位的影响</a:t>
            </a:r>
            <a:r>
              <a:rPr lang="en-US" altLang="zh-CN" sz="2000" b="0" i="0">
                <a:solidFill>
                  <a:srgbClr val="000000"/>
                </a:solidFill>
                <a:latin typeface="微软雅黑" pitchFamily="34" charset="0"/>
                <a:ea typeface="微软雅黑" pitchFamily="34" charset="-122"/>
                <a:cs typeface="微软雅黑" pitchFamily="34" charset="-120"/>
              </a:rPr>
              <a:t>。生态位宽度可反映种群对资源的利用及</a:t>
            </a:r>
          </a:p>
          <a:p>
            <a:pPr latinLnBrk="1">
              <a:lnSpc>
                <a:spcPts val="3100"/>
              </a:lnSpc>
            </a:pPr>
            <a:r>
              <a:rPr lang="en-US" altLang="zh-CN" sz="2000" b="0" i="0">
                <a:solidFill>
                  <a:srgbClr val="000000"/>
                </a:solidFill>
                <a:latin typeface="微软雅黑" pitchFamily="34" charset="0"/>
                <a:ea typeface="微软雅黑" pitchFamily="34" charset="-122"/>
                <a:cs typeface="微软雅黑" pitchFamily="34" charset="-120"/>
              </a:rPr>
              <a:t>对环境的</a:t>
            </a:r>
            <a:r>
              <a:rPr lang="en-US" altLang="zh-CN" sz="2000" i="0">
                <a:solidFill>
                  <a:srgbClr val="000000"/>
                </a:solidFill>
                <a:latin typeface="SimSun" pitchFamily="34" charset="0"/>
                <a:ea typeface="SimSun" pitchFamily="34" charset="-122"/>
                <a:cs typeface="SimSun" pitchFamily="34" charset="-120"/>
              </a:rPr>
              <a:t>______</a:t>
            </a:r>
            <a:r>
              <a:rPr lang="en-US" altLang="zh-CN" sz="2000" b="0" i="0">
                <a:solidFill>
                  <a:srgbClr val="000000"/>
                </a:solidFill>
                <a:latin typeface="微软雅黑" pitchFamily="34" charset="0"/>
                <a:ea typeface="微软雅黑" pitchFamily="34" charset="-122"/>
                <a:cs typeface="微软雅黑" pitchFamily="34" charset="-120"/>
              </a:rPr>
              <a:t>能力</a:t>
            </a:r>
            <a:r>
              <a:rPr lang="en-US" altLang="zh-CN" sz="2000" b="0" i="0" dirty="0">
                <a:solidFill>
                  <a:srgbClr val="000000"/>
                </a:solidFill>
                <a:latin typeface="微软雅黑" pitchFamily="34" charset="0"/>
                <a:ea typeface="微软雅黑" pitchFamily="34" charset="-122"/>
                <a:cs typeface="微软雅黑" pitchFamily="34" charset="-120"/>
              </a:rPr>
              <a:t>。由表可知一些植物的围栏内生态位宽度大于围栏外</a:t>
            </a:r>
            <a:r>
              <a:rPr lang="en-US" altLang="zh-CN" sz="2000" b="0" i="0">
                <a:solidFill>
                  <a:srgbClr val="000000"/>
                </a:solidFill>
                <a:latin typeface="微软雅黑" pitchFamily="34" charset="0"/>
                <a:ea typeface="微软雅黑" pitchFamily="34" charset="-122"/>
                <a:cs typeface="微软雅黑" pitchFamily="34" charset="-120"/>
              </a:rPr>
              <a:t>，原因是</a:t>
            </a:r>
            <a:r>
              <a:rPr lang="en-US" altLang="zh-CN" sz="2000" i="0">
                <a:solidFill>
                  <a:srgbClr val="000000"/>
                </a:solidFill>
                <a:latin typeface="SimSun" pitchFamily="34" charset="0"/>
                <a:ea typeface="SimSun" pitchFamily="34" charset="-122"/>
                <a:cs typeface="SimSun" pitchFamily="34" charset="-120"/>
              </a:rPr>
              <a:t>____________</a:t>
            </a:r>
          </a:p>
          <a:p>
            <a:pPr latinLnBrk="1">
              <a:lnSpc>
                <a:spcPts val="31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____________________________________________________________________________________</a:t>
            </a:r>
          </a:p>
          <a:p>
            <a:pPr latinLnBrk="1">
              <a:lnSpc>
                <a:spcPts val="29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N.45_1#1944db315.blank?pid=3c7dad4b5&amp;color=0,0,0&amp;vpa=18&amp;vtp=1&amp;bbb=1"/>
          <p:cNvSpPr/>
          <p:nvPr/>
        </p:nvSpPr>
        <p:spPr>
          <a:xfrm>
            <a:off x="1747901" y="1303724"/>
            <a:ext cx="692150" cy="360934"/>
          </a:xfrm>
          <a:prstGeom prst="rect">
            <a:avLst/>
          </a:prstGeom>
          <a:noFill/>
          <a:ln/>
        </p:spPr>
        <p:txBody>
          <a:bodyPr wrap="none" lIns="0" tIns="0" rIns="0" bIns="0" rtlCol="0" anchor="t"/>
          <a:lstStyle/>
          <a:p>
            <a:pPr algn="ctr" latinLnBrk="1">
              <a:lnSpc>
                <a:spcPts val="3100"/>
              </a:lnSpc>
            </a:pPr>
            <a:r>
              <a:rPr lang="en-US" altLang="zh-CN" sz="2000" b="1" i="0" dirty="0">
                <a:solidFill>
                  <a:srgbClr val="00B050"/>
                </a:solidFill>
                <a:latin typeface="微软雅黑" pitchFamily="34" charset="0"/>
                <a:ea typeface="微软雅黑" pitchFamily="34" charset="-122"/>
                <a:cs typeface="微软雅黑" pitchFamily="34" charset="-120"/>
              </a:rPr>
              <a:t>适应</a:t>
            </a:r>
            <a:endParaRPr lang="en-US" altLang="zh-CN" sz="2000" dirty="0"/>
          </a:p>
        </p:txBody>
      </p:sp>
      <p:sp>
        <p:nvSpPr>
          <p:cNvPr id="4" name="QB_6_AN.47_1#1944db315.blank?pid=3c7dad4b5&amp;color=0,0,0&amp;vpa=19&amp;vtp=1&amp;bbb=1&amp;hb=1"/>
          <p:cNvSpPr/>
          <p:nvPr/>
        </p:nvSpPr>
        <p:spPr>
          <a:xfrm>
            <a:off x="722377" y="1303724"/>
            <a:ext cx="10749631" cy="1129284"/>
          </a:xfrm>
          <a:prstGeom prst="rect">
            <a:avLst/>
          </a:prstGeom>
          <a:noFill/>
          <a:ln/>
        </p:spPr>
        <p:txBody>
          <a:bodyPr wrap="square" lIns="0" tIns="0" rIns="0" bIns="0" rtlCol="0" anchor="t"/>
          <a:lstStyle/>
          <a:p>
            <a:pPr latinLnBrk="1">
              <a:lnSpc>
                <a:spcPts val="31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围栏封育情</a:t>
            </a:r>
          </a:p>
          <a:p>
            <a:pPr latinLnBrk="1">
              <a:lnSpc>
                <a:spcPts val="3100"/>
              </a:lnSpc>
            </a:pPr>
            <a:r>
              <a:rPr lang="en-US" altLang="zh-CN" sz="2000" b="1" i="0">
                <a:solidFill>
                  <a:srgbClr val="00B050"/>
                </a:solidFill>
                <a:latin typeface="微软雅黑" pitchFamily="34" charset="0"/>
                <a:ea typeface="微软雅黑" pitchFamily="34" charset="-122"/>
                <a:cs typeface="微软雅黑" pitchFamily="34" charset="-120"/>
              </a:rPr>
              <a:t>况下群落中这些植物长势良好</a:t>
            </a:r>
            <a:r>
              <a:rPr lang="en-US" altLang="zh-CN" sz="2000" b="1" i="0" dirty="0">
                <a:solidFill>
                  <a:srgbClr val="00B050"/>
                </a:solidFill>
                <a:latin typeface="微软雅黑" pitchFamily="34" charset="0"/>
                <a:ea typeface="微软雅黑" pitchFamily="34" charset="-122"/>
                <a:cs typeface="微软雅黑" pitchFamily="34" charset="-120"/>
              </a:rPr>
              <a:t>、发育较快，进而表现为利用空间、资源能力增强</a:t>
            </a:r>
            <a:r>
              <a:rPr lang="en-US" altLang="zh-CN" sz="2000" b="1" i="0">
                <a:solidFill>
                  <a:srgbClr val="00B050"/>
                </a:solidFill>
                <a:latin typeface="微软雅黑" pitchFamily="34" charset="0"/>
                <a:ea typeface="微软雅黑" pitchFamily="34" charset="-122"/>
                <a:cs typeface="微软雅黑" pitchFamily="34" charset="-120"/>
              </a:rPr>
              <a:t>，适应环境能力</a:t>
            </a:r>
          </a:p>
          <a:p>
            <a:pPr latinLnBrk="1">
              <a:lnSpc>
                <a:spcPts val="2900"/>
              </a:lnSpc>
            </a:pPr>
            <a:r>
              <a:rPr lang="en-US" altLang="zh-CN" sz="2000" b="1" i="0">
                <a:solidFill>
                  <a:srgbClr val="00B050"/>
                </a:solidFill>
                <a:latin typeface="微软雅黑" pitchFamily="34" charset="0"/>
                <a:ea typeface="微软雅黑" pitchFamily="34" charset="-122"/>
                <a:cs typeface="微软雅黑" pitchFamily="34" charset="-120"/>
              </a:rPr>
              <a:t>增强</a:t>
            </a:r>
            <a:endParaRPr lang="en-US" altLang="zh-CN" sz="2000" dirty="0"/>
          </a:p>
        </p:txBody>
      </p:sp>
      <mc:AlternateContent xmlns:mc="http://schemas.openxmlformats.org/markup-compatibility/2006" xmlns:a14="http://schemas.microsoft.com/office/drawing/2010/main">
        <mc:Choice Requires="a14">
          <p:graphicFrame>
            <p:nvGraphicFramePr>
              <p:cNvPr id="25" name="QB_6_BD.46_1#1944db315?colgroup=7,32&amp;pid=3c7dad4b5&amp;color=0,0,0&amp;vtp=1&amp;bbb=1"/>
              <p:cNvGraphicFramePr>
                <a:graphicFrameLocks noGrp="1"/>
              </p:cNvGraphicFramePr>
              <p:nvPr>
                <p:extLst>
                  <p:ext uri="{D42A27DB-BD31-4B8C-83A1-F6EECF244321}">
                    <p14:modId xmlns:p14="http://schemas.microsoft.com/office/powerpoint/2010/main" val="3360446057"/>
                  </p:ext>
                </p:extLst>
              </p:nvPr>
            </p:nvGraphicFramePr>
            <p:xfrm>
              <a:off x="722376" y="2457900"/>
              <a:ext cx="10716768" cy="4100957"/>
            </p:xfrm>
            <a:graphic>
              <a:graphicData uri="http://schemas.openxmlformats.org/drawingml/2006/table">
                <a:tbl>
                  <a:tblPr/>
                  <a:tblGrid>
                    <a:gridCol w="2139696">
                      <a:extLst>
                        <a:ext uri="{9D8B030D-6E8A-4147-A177-3AD203B41FA5}">
                          <a16:colId xmlns:a16="http://schemas.microsoft.com/office/drawing/2014/main" val="20000"/>
                        </a:ext>
                      </a:extLst>
                    </a:gridCol>
                    <a:gridCol w="4288536">
                      <a:extLst>
                        <a:ext uri="{9D8B030D-6E8A-4147-A177-3AD203B41FA5}">
                          <a16:colId xmlns:a16="http://schemas.microsoft.com/office/drawing/2014/main" val="20001"/>
                        </a:ext>
                      </a:extLst>
                    </a:gridCol>
                    <a:gridCol w="4288536">
                      <a:extLst>
                        <a:ext uri="{9D8B030D-6E8A-4147-A177-3AD203B41FA5}">
                          <a16:colId xmlns:a16="http://schemas.microsoft.com/office/drawing/2014/main" val="20002"/>
                        </a:ext>
                      </a:extLst>
                    </a:gridCol>
                  </a:tblGrid>
                  <a:tr h="50800">
                    <a:tc rowSpan="2">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物种编号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生态位宽度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相对值）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11988">
                    <a:tc vMerge="1">
                      <a:txBody>
                        <a:bodyPr/>
                        <a:lstStyle/>
                        <a:p>
                          <a:endParaRPr lang="zh-CN"/>
                        </a:p>
                      </a:txBody>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围栏内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围栏外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0.873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0.681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0.496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0.757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0.912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17195">
                    <a:tc>
                      <a:txBody>
                        <a:bodyPr/>
                        <a:lstStyle/>
                        <a:p>
                          <a:pPr algn="ctr" latinLnBrk="1" hangingPunct="0">
                            <a:lnSpc>
                              <a:spcPts val="2800"/>
                            </a:lnSpc>
                          </a:pPr>
                          <a14:m>
                            <m:oMath xmlns:m="http://schemas.openxmlformats.org/officeDocument/2006/math">
                              <m:r>
                                <m:rPr>
                                  <m:sty m:val="p"/>
                                </m:rP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S</m:t>
                              </m:r>
                              <m:r>
                                <a:rPr lang="en-US" altLang="zh-CN" sz="2000" b="0" i="0" spc="-100" dirty="0">
                                  <a:solidFill>
                                    <a:srgbClr val="000000"/>
                                  </a:solidFill>
                                  <a:latin typeface="Cambria Math" panose="02040503050406030204" pitchFamily="18" charset="0"/>
                                  <a:ea typeface="微软雅黑" pitchFamily="34" charset="-122"/>
                                  <a:cs typeface="微软雅黑" pitchFamily="34" charset="-120"/>
                                </a:rPr>
                                <m:t>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mc:Choice>
        <mc:Fallback xmlns="">
          <p:graphicFrame>
            <p:nvGraphicFramePr>
              <p:cNvPr id="25" name="QB_6_BD.46_1#1944db315?colgroup=7,32&amp;pid=3c7dad4b5&amp;color=0,0,0&amp;vtp=1&amp;bbb=1"/>
              <p:cNvGraphicFramePr>
                <a:graphicFrameLocks noGrp="1"/>
              </p:cNvGraphicFramePr>
              <p:nvPr>
                <p:extLst>
                  <p:ext uri="{D42A27DB-BD31-4B8C-83A1-F6EECF244321}">
                    <p14:modId xmlns:p14="http://schemas.microsoft.com/office/powerpoint/2010/main" val="3360446057"/>
                  </p:ext>
                </p:extLst>
              </p:nvPr>
            </p:nvGraphicFramePr>
            <p:xfrm>
              <a:off x="722376" y="2457900"/>
              <a:ext cx="10716768" cy="4100957"/>
            </p:xfrm>
            <a:graphic>
              <a:graphicData uri="http://schemas.openxmlformats.org/drawingml/2006/table">
                <a:tbl>
                  <a:tblPr/>
                  <a:tblGrid>
                    <a:gridCol w="2139696">
                      <a:extLst>
                        <a:ext uri="{9D8B030D-6E8A-4147-A177-3AD203B41FA5}">
                          <a16:colId xmlns:a16="http://schemas.microsoft.com/office/drawing/2014/main" val="20000"/>
                        </a:ext>
                      </a:extLst>
                    </a:gridCol>
                    <a:gridCol w="4288536">
                      <a:extLst>
                        <a:ext uri="{9D8B030D-6E8A-4147-A177-3AD203B41FA5}">
                          <a16:colId xmlns:a16="http://schemas.microsoft.com/office/drawing/2014/main" val="20001"/>
                        </a:ext>
                      </a:extLst>
                    </a:gridCol>
                    <a:gridCol w="4288536">
                      <a:extLst>
                        <a:ext uri="{9D8B030D-6E8A-4147-A177-3AD203B41FA5}">
                          <a16:colId xmlns:a16="http://schemas.microsoft.com/office/drawing/2014/main" val="20002"/>
                        </a:ext>
                      </a:extLst>
                    </a:gridCol>
                  </a:tblGrid>
                  <a:tr h="351409">
                    <a:tc rowSpan="2">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物种编号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生态位宽度</a:t>
                          </a:r>
                          <a:r>
                            <a:rPr lang="en-US" altLang="zh-CN" sz="2000" b="1" i="0" dirty="0">
                              <a:solidFill>
                                <a:srgbClr val="000000"/>
                              </a:solidFill>
                              <a:latin typeface="微软雅黑" pitchFamily="34" charset="0"/>
                              <a:ea typeface="微软雅黑" pitchFamily="34" charset="-122"/>
                              <a:cs typeface="微软雅黑" pitchFamily="34" charset="-120"/>
                            </a:rPr>
                            <a:t>（</a:t>
                          </a:r>
                          <a:r>
                            <a:rPr lang="en-US" altLang="zh-CN" sz="2000" b="1" i="0">
                              <a:solidFill>
                                <a:srgbClr val="000000"/>
                              </a:solidFill>
                              <a:latin typeface="微软雅黑" pitchFamily="34" charset="0"/>
                              <a:ea typeface="微软雅黑" pitchFamily="34" charset="-122"/>
                              <a:cs typeface="微软雅黑" pitchFamily="34" charset="-120"/>
                            </a:rPr>
                            <a:t>相对值）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extLst>
                      <a:ext uri="{0D108BD9-81ED-4DB2-BD59-A6C34878D82A}">
                        <a16:rowId xmlns:a16="http://schemas.microsoft.com/office/drawing/2014/main" val="10000"/>
                      </a:ext>
                    </a:extLst>
                  </a:tr>
                  <a:tr h="411988">
                    <a:tc vMerge="1">
                      <a:txBody>
                        <a:bodyPr/>
                        <a:lstStyle/>
                        <a:p>
                          <a:endParaRPr lang="zh-CN"/>
                        </a:p>
                      </a:txBody>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围栏内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itchFamily="34" charset="0"/>
                              <a:ea typeface="微软雅黑" pitchFamily="34" charset="-122"/>
                              <a:cs typeface="微软雅黑" pitchFamily="34" charset="-120"/>
                            </a:rPr>
                            <a:t>围栏外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189855" r="-401709" b="-720290"/>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0.873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294118" r="-401709" b="-630882"/>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0.681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0.496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388406" r="-401709" b="-521739"/>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0.757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0.586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495588" r="-401709" b="-429412"/>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586957" r="-401709" b="-323188"/>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0.429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697059" r="-401709" b="-227941"/>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0.507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785507" r="-401709" b="-124638"/>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0.912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4171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5" t="-898529" r="-401709" b="-26471"/>
                          </a:stretch>
                        </a:blipFill>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0" i="0" dirty="0">
                              <a:solidFill>
                                <a:srgbClr val="000000"/>
                              </a:solidFill>
                              <a:latin typeface="微软雅黑" pitchFamily="34" charset="0"/>
                              <a:ea typeface="微软雅黑" pitchFamily="34" charset="-122"/>
                              <a:cs typeface="微软雅黑" pitchFamily="34" charset="-120"/>
                            </a:rPr>
                            <a:t>0.273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6_AS.48_1#1944db315?vop=1&amp;pid=3c7dad4b5&amp;color=0,0,0&amp;vtp=1&amp;bt=1&amp;bbb=1&amp;hb=1"/>
          <p:cNvSpPr/>
          <p:nvPr/>
        </p:nvSpPr>
        <p:spPr>
          <a:xfrm>
            <a:off x="722376" y="972000"/>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生态位宽度可反映种群对资源的利用及对环境的适应能力的强弱</a:t>
            </a:r>
            <a:r>
              <a:rPr lang="en-US" altLang="zh-CN" sz="2000" b="0" i="0">
                <a:solidFill>
                  <a:srgbClr val="000000"/>
                </a:solidFill>
                <a:latin typeface="微软雅黑" pitchFamily="34" charset="0"/>
                <a:ea typeface="微软雅黑" pitchFamily="34" charset="-122"/>
                <a:cs typeface="微软雅黑" pitchFamily="34" charset="-120"/>
              </a:rPr>
              <a:t>，即生态位越宽说明种群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对资源的利用能力越强</a:t>
            </a:r>
            <a:r>
              <a:rPr lang="en-US" altLang="zh-CN" sz="2000" b="0" i="0" dirty="0">
                <a:solidFill>
                  <a:srgbClr val="000000"/>
                </a:solidFill>
                <a:latin typeface="微软雅黑" pitchFamily="34" charset="0"/>
                <a:ea typeface="微软雅黑" pitchFamily="34" charset="-122"/>
                <a:cs typeface="微软雅黑" pitchFamily="34" charset="-120"/>
              </a:rPr>
              <a:t>、适应性越强。由表可知，一些植物的围栏内生态位宽度大于围栏外</a:t>
            </a:r>
            <a:r>
              <a:rPr lang="en-US" altLang="zh-CN" sz="2000" b="0" i="0">
                <a:solidFill>
                  <a:srgbClr val="000000"/>
                </a:solidFill>
                <a:latin typeface="微软雅黑" pitchFamily="34" charset="0"/>
                <a:ea typeface="微软雅黑" pitchFamily="34" charset="-122"/>
                <a:cs typeface="微软雅黑" pitchFamily="34" charset="-120"/>
              </a:rPr>
              <a:t>，说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明在围栏封育群落中这些植物长势良好</a:t>
            </a:r>
            <a:r>
              <a:rPr lang="en-US" altLang="zh-CN" sz="2000" b="0" i="0" dirty="0">
                <a:solidFill>
                  <a:srgbClr val="000000"/>
                </a:solidFill>
                <a:latin typeface="微软雅黑" pitchFamily="34" charset="0"/>
                <a:ea typeface="微软雅黑" pitchFamily="34" charset="-122"/>
                <a:cs typeface="微软雅黑" pitchFamily="34" charset="-120"/>
              </a:rPr>
              <a:t>、发育较快，进而表现为利用空间资源能力增强</a:t>
            </a:r>
            <a:r>
              <a:rPr lang="en-US" altLang="zh-CN" sz="2000" b="0" i="0">
                <a:solidFill>
                  <a:srgbClr val="000000"/>
                </a:solidFill>
                <a:latin typeface="微软雅黑" pitchFamily="34" charset="0"/>
                <a:ea typeface="微软雅黑" pitchFamily="34" charset="-122"/>
                <a:cs typeface="微软雅黑" pitchFamily="34" charset="-120"/>
              </a:rPr>
              <a:t>，适应环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境能力增强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6_BD.52_1#3569b6eff?pid=3c7dad4b5&amp;color=0,0,0&amp;vtp=1&amp;bt=1&amp;bbb=1&amp;hb=1&amp;hltap=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（4）本研究是否为“围栏封育是应对退化草原恢复的有效措施”提供了一定的证据</a:t>
            </a:r>
            <a:r>
              <a:rPr lang="en-US" altLang="zh-CN" sz="2000" b="0" i="0">
                <a:solidFill>
                  <a:srgbClr val="000000"/>
                </a:solidFill>
                <a:latin typeface="微软雅黑" pitchFamily="34" charset="0"/>
                <a:ea typeface="微软雅黑" pitchFamily="34" charset="-122"/>
                <a:cs typeface="微软雅黑" pitchFamily="34" charset="-120"/>
              </a:rPr>
              <a:t>？请陈述理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由：</a:t>
            </a:r>
            <a:r>
              <a:rPr lang="en-US" altLang="zh-CN" sz="2000" b="0" i="0">
                <a:solidFill>
                  <a:srgbClr val="000000"/>
                </a:solidFill>
                <a:latin typeface="SimSun" pitchFamily="34" charset="0"/>
                <a:ea typeface="SimSun" pitchFamily="34" charset="-122"/>
                <a:cs typeface="SimSun" pitchFamily="34" charset="-120"/>
              </a:rPr>
              <a:t> </a:t>
            </a:r>
            <a:r>
              <a:rPr lang="en-US" altLang="zh-CN" sz="20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SimSun" pitchFamily="34" charset="-122"/>
                <a:cs typeface="SimSun"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SimSun" pitchFamily="34" charset="-122"/>
                <a:cs typeface="SimSun" pitchFamily="34" charset="-120"/>
              </a:rPr>
              <a:t>______________</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B_6_AS.54_1#3569b6eff?vop=1&amp;pid=3c7dad4b5&amp;color=0,0,0&amp;vtp=1&amp;bbb=1"/>
          <p:cNvSpPr/>
          <p:nvPr/>
        </p:nvSpPr>
        <p:spPr>
          <a:xfrm>
            <a:off x="722376" y="2774575"/>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本研究可作为“围栏封育是应对退化草原恢复的有效措施”的证据，原因见答案。</a:t>
            </a:r>
            <a:endParaRPr lang="en-US" altLang="zh-CN" sz="2200" dirty="0"/>
          </a:p>
        </p:txBody>
      </p:sp>
      <p:sp>
        <p:nvSpPr>
          <p:cNvPr id="4" name="QB_6_AN.53_1#3569b6eff?pid=3c7dad4b5&amp;color=0,0,0&amp;vtp=1&amp;bt=1&amp;bbb=1&amp;hb=1&amp;hla=1">
            <a:extLst>
              <a:ext uri="{FF2B5EF4-FFF2-40B4-BE49-F238E27FC236}">
                <a16:creationId xmlns:a16="http://schemas.microsoft.com/office/drawing/2014/main" id="{14885C61-B858-BFF0-F4DA-4D968BFB2EBD}"/>
              </a:ext>
            </a:extLst>
          </p:cNvPr>
          <p:cNvSpPr/>
          <p:nvPr/>
        </p:nvSpPr>
        <p:spPr>
          <a:xfrm>
            <a:off x="722376" y="1403800"/>
            <a:ext cx="10753344" cy="1288034"/>
          </a:xfrm>
          <a:prstGeom prst="rect">
            <a:avLst/>
          </a:prstGeom>
          <a:noFill/>
          <a:ln/>
        </p:spPr>
        <p:txBody>
          <a:bodyPr wrap="none" lIns="0" tIns="0" rIns="0" bIns="0" rtlCol="0" anchor="t"/>
          <a:lstStyle/>
          <a:p>
            <a:pPr latinLnBrk="1">
              <a:lnSpc>
                <a:spcPts val="3500"/>
              </a:lnSpc>
            </a:pPr>
            <a:r>
              <a:rPr lang="en-US" altLang="zh-CN" sz="2000" b="0" i="0">
                <a:solidFill>
                  <a:srgbClr val="000000"/>
                </a:solidFill>
                <a:latin typeface="SimSun" panose="02010600030101010101" pitchFamily="2" charset="-122"/>
                <a:ea typeface="SimSun" pitchFamily="34" charset="-122"/>
                <a:cs typeface="SimSun" pitchFamily="34" charset="-120"/>
              </a:rPr>
              <a:t>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是</a:t>
            </a:r>
            <a:r>
              <a:rPr lang="en-US" altLang="zh-CN" sz="2000" b="1" i="0" dirty="0">
                <a:solidFill>
                  <a:srgbClr val="00B050"/>
                </a:solidFill>
                <a:latin typeface="微软雅黑" pitchFamily="34" charset="0"/>
                <a:ea typeface="微软雅黑" pitchFamily="34" charset="-122"/>
                <a:cs typeface="微软雅黑" pitchFamily="34" charset="-120"/>
              </a:rPr>
              <a:t>。在围栏封育状态下，草原植物群落无论地上还是地下,其生物量均高于围栏外</a:t>
            </a:r>
            <a:r>
              <a:rPr lang="en-US" altLang="zh-CN" sz="2000" b="1" i="0">
                <a:solidFill>
                  <a:srgbClr val="00B050"/>
                </a:solidFill>
                <a:latin typeface="微软雅黑" pitchFamily="34" charset="0"/>
                <a:ea typeface="微软雅黑" pitchFamily="34" charset="-122"/>
                <a:cs typeface="微软雅黑" pitchFamily="34" charset="-120"/>
              </a:rPr>
              <a:t>，且一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些植物的围栏内生态位宽度大于围栏外，说明围栏封育也提高了草原植物群落对资源的利用率和</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适应环境的能力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d8bce05f0?pid=76db580a9&amp;color=0,0,0&amp;vtp=1&amp;bt=1&amp;bbb=1"/>
          <p:cNvSpPr/>
          <p:nvPr/>
        </p:nvSpPr>
        <p:spPr>
          <a:xfrm>
            <a:off x="722376" y="969264"/>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建议用时：30分钟</a:t>
            </a:r>
            <a:endParaRPr lang="en-US" altLang="zh-CN" sz="2000" dirty="0"/>
          </a:p>
        </p:txBody>
      </p:sp>
      <p:sp>
        <p:nvSpPr>
          <p:cNvPr id="3" name="QC_5_BD.1_1#c7deffd78?pid=cba8bc77c&amp;color=0,0,0&amp;vtp=1&amp;bbb=1&amp;hb=1"/>
          <p:cNvSpPr/>
          <p:nvPr/>
        </p:nvSpPr>
        <p:spPr>
          <a:xfrm>
            <a:off x="722376" y="1432941"/>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a:t>
            </a:r>
            <a:r>
              <a:rPr lang="en-US" altLang="zh-CN" sz="2000" b="0" i="0" dirty="0">
                <a:solidFill>
                  <a:srgbClr val="000000"/>
                </a:solidFill>
                <a:latin typeface="仿宋" pitchFamily="34" charset="0"/>
                <a:ea typeface="仿宋" pitchFamily="34" charset="-122"/>
                <a:cs typeface="仿宋" pitchFamily="34" charset="-120"/>
              </a:rPr>
              <a:t>［江苏南京六校联合体2025高二期末］</a:t>
            </a:r>
            <a:r>
              <a:rPr lang="en-US" altLang="zh-CN" sz="2000" b="0" i="0" dirty="0">
                <a:solidFill>
                  <a:srgbClr val="000000"/>
                </a:solidFill>
                <a:latin typeface="微软雅黑" pitchFamily="34" charset="0"/>
                <a:ea typeface="微软雅黑" pitchFamily="34" charset="-122"/>
                <a:cs typeface="微软雅黑" pitchFamily="34" charset="-120"/>
              </a:rPr>
              <a:t>马尾松具有适应能力强、生长速度快</a:t>
            </a:r>
            <a:r>
              <a:rPr lang="en-US" altLang="zh-CN" sz="2000" b="0" i="0">
                <a:solidFill>
                  <a:srgbClr val="000000"/>
                </a:solidFill>
                <a:latin typeface="微软雅黑" pitchFamily="34" charset="0"/>
                <a:ea typeface="微软雅黑" pitchFamily="34" charset="-122"/>
                <a:cs typeface="微软雅黑" pitchFamily="34" charset="-120"/>
              </a:rPr>
              <a:t>、耐干旱贫瘠的特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点</a:t>
            </a:r>
            <a:r>
              <a:rPr lang="en-US" altLang="zh-CN" sz="2000" b="0" i="0" dirty="0">
                <a:solidFill>
                  <a:srgbClr val="000000"/>
                </a:solidFill>
                <a:latin typeface="微软雅黑" pitchFamily="34" charset="0"/>
                <a:ea typeface="微软雅黑" pitchFamily="34" charset="-122"/>
                <a:cs typeface="微软雅黑" pitchFamily="34" charset="-120"/>
              </a:rPr>
              <a:t>，是重要的荒山造林和生态建设树种之一，有较高的生态、经济和社会价值</a:t>
            </a:r>
            <a:r>
              <a:rPr lang="en-US" altLang="zh-CN" sz="2000" b="0" i="0">
                <a:solidFill>
                  <a:srgbClr val="000000"/>
                </a:solidFill>
                <a:latin typeface="微软雅黑" pitchFamily="34" charset="0"/>
                <a:ea typeface="微软雅黑" pitchFamily="34" charset="-122"/>
                <a:cs typeface="微软雅黑" pitchFamily="34" charset="-120"/>
              </a:rPr>
              <a:t>。下列关于马尾松</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群落的叙述正确的是(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4" name="QC_5_AN.2_1#c7deffd78.bracket?pid=cba8bc77c&amp;color=0,0,0&amp;vpa=1&amp;vtp=1"/>
          <p:cNvSpPr/>
          <p:nvPr/>
        </p:nvSpPr>
        <p:spPr>
          <a:xfrm>
            <a:off x="3208401" y="2328291"/>
            <a:ext cx="35560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5" name="QC_5_BD.1_2#c7deffd78.choices?pid=cba8bc77c&amp;color=0,0,0&amp;vtp=1&amp;bbb=1"/>
          <p:cNvSpPr/>
          <p:nvPr/>
        </p:nvSpPr>
        <p:spPr>
          <a:xfrm>
            <a:off x="722376" y="278904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A.在群落水平上可以研究马尾松群落的空间结构、演替情况以及马尾松的年龄结构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.研究马尾松群落要研究优势种，优势种就是群落中比较常见的物种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.马尾松占据的生态位宽度越宽，说明马尾松对环境资源的利用能力越强</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.因为马尾松适应能力强、耐干旱贫瘠，所以群落的季节性变化对马尾松无影响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AS.3_1#c7deffd78?vop=1&amp;pid=cba8bc77c&amp;color=0,0,0&amp;vtp=1&amp;bt=1&amp;bbb=1&amp;hb=1"/>
          <p:cNvSpPr/>
          <p:nvPr/>
        </p:nvSpPr>
        <p:spPr>
          <a:xfrm>
            <a:off x="722376" y="972000"/>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在群落水平上可以研究马尾松群落的空间结构、演替情况等</a:t>
            </a:r>
            <a:r>
              <a:rPr lang="en-US" altLang="zh-CN" sz="2000" b="0" i="0">
                <a:solidFill>
                  <a:srgbClr val="000000"/>
                </a:solidFill>
                <a:latin typeface="微软雅黑" pitchFamily="34" charset="0"/>
                <a:ea typeface="微软雅黑" pitchFamily="34" charset="-122"/>
                <a:cs typeface="微软雅黑" pitchFamily="34" charset="-120"/>
              </a:rPr>
              <a:t>，马尾松的年龄结构属于种群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水平的研究</a:t>
            </a:r>
            <a:r>
              <a:rPr lang="en-US" altLang="zh-CN" sz="2000" b="0" i="0" dirty="0">
                <a:solidFill>
                  <a:srgbClr val="000000"/>
                </a:solidFill>
                <a:latin typeface="微软雅黑" pitchFamily="34" charset="0"/>
                <a:ea typeface="微软雅黑" pitchFamily="34" charset="-122"/>
                <a:cs typeface="微软雅黑" pitchFamily="34" charset="-120"/>
              </a:rPr>
              <a:t>，A错误；优势种在群落中数量很多，对群落中其他物种的影响很大</a:t>
            </a:r>
            <a:r>
              <a:rPr lang="en-US" altLang="zh-CN" sz="2000" b="0" i="0">
                <a:solidFill>
                  <a:srgbClr val="000000"/>
                </a:solidFill>
                <a:latin typeface="微软雅黑" pitchFamily="34" charset="0"/>
                <a:ea typeface="微软雅黑" pitchFamily="34" charset="-122"/>
                <a:cs typeface="微软雅黑" pitchFamily="34" charset="-120"/>
              </a:rPr>
              <a:t>，有一些物种虽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然在群落中比较常见但不属于优势种</a:t>
            </a:r>
            <a:r>
              <a:rPr lang="en-US" altLang="zh-CN" sz="2000" b="0" i="0" dirty="0">
                <a:solidFill>
                  <a:srgbClr val="000000"/>
                </a:solidFill>
                <a:latin typeface="微软雅黑" pitchFamily="34" charset="0"/>
                <a:ea typeface="微软雅黑" pitchFamily="34" charset="-122"/>
                <a:cs typeface="微软雅黑" pitchFamily="34" charset="-120"/>
              </a:rPr>
              <a:t>，B错误；马尾松占据的生态位宽度越宽</a:t>
            </a:r>
            <a:r>
              <a:rPr lang="en-US" altLang="zh-CN" sz="2000" b="0" i="0">
                <a:solidFill>
                  <a:srgbClr val="000000"/>
                </a:solidFill>
                <a:latin typeface="微软雅黑" pitchFamily="34" charset="0"/>
                <a:ea typeface="微软雅黑" pitchFamily="34" charset="-122"/>
                <a:cs typeface="微软雅黑" pitchFamily="34" charset="-120"/>
              </a:rPr>
              <a:t>，说明马尾松对环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境资源的利用能力越强</a:t>
            </a:r>
            <a:r>
              <a:rPr lang="en-US" altLang="zh-CN" sz="2000" b="0" i="0" dirty="0">
                <a:solidFill>
                  <a:srgbClr val="000000"/>
                </a:solidFill>
                <a:latin typeface="微软雅黑" pitchFamily="34" charset="0"/>
                <a:ea typeface="微软雅黑" pitchFamily="34" charset="-122"/>
                <a:cs typeface="微软雅黑" pitchFamily="34" charset="-120"/>
              </a:rPr>
              <a:t>，适应能力往往也更强，C正确；尽管马尾松适应能力强、</a:t>
            </a:r>
            <a:r>
              <a:rPr lang="en-US" altLang="zh-CN" sz="2000" b="0" i="0">
                <a:solidFill>
                  <a:srgbClr val="000000"/>
                </a:solidFill>
                <a:latin typeface="微软雅黑" pitchFamily="34" charset="0"/>
                <a:ea typeface="微软雅黑" pitchFamily="34" charset="-122"/>
                <a:cs typeface="微软雅黑" pitchFamily="34" charset="-120"/>
              </a:rPr>
              <a:t>耐干旱贫瘠，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但季节变化会影响阳光</a:t>
            </a:r>
            <a:r>
              <a:rPr lang="en-US" altLang="zh-CN" sz="2000" b="0" i="0" dirty="0">
                <a:solidFill>
                  <a:srgbClr val="000000"/>
                </a:solidFill>
                <a:latin typeface="微软雅黑" pitchFamily="34" charset="0"/>
                <a:ea typeface="微软雅黑" pitchFamily="34" charset="-122"/>
                <a:cs typeface="微软雅黑" pitchFamily="34" charset="-120"/>
              </a:rPr>
              <a:t>、温度、水分等，所以依然会对马尾松产生影响，D错误。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4_1#2bb68f68d?pid=cba8bc77c&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仿宋" pitchFamily="34" charset="0"/>
                <a:ea typeface="仿宋" pitchFamily="34" charset="-122"/>
                <a:cs typeface="仿宋" pitchFamily="34" charset="-120"/>
              </a:rPr>
              <a:t>［河南五市2024高二联考］</a:t>
            </a:r>
            <a:r>
              <a:rPr lang="en-US" altLang="zh-CN" sz="2000" b="0" i="0" dirty="0">
                <a:solidFill>
                  <a:srgbClr val="000000"/>
                </a:solidFill>
                <a:latin typeface="微软雅黑" pitchFamily="34" charset="0"/>
                <a:ea typeface="微软雅黑" pitchFamily="34" charset="-122"/>
                <a:cs typeface="微软雅黑" pitchFamily="34" charset="-120"/>
              </a:rPr>
              <a:t>在一个群落中，当一个早到物种占用系统资源</a:t>
            </a:r>
            <a:r>
              <a:rPr lang="en-US" altLang="zh-CN" sz="2000" b="0" i="0">
                <a:solidFill>
                  <a:srgbClr val="000000"/>
                </a:solidFill>
                <a:latin typeface="微软雅黑" pitchFamily="34" charset="0"/>
                <a:ea typeface="微软雅黑" pitchFamily="34" charset="-122"/>
                <a:cs typeface="微软雅黑" pitchFamily="34" charset="-120"/>
              </a:rPr>
              <a:t>，从而抑制了晚到物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种在该群落的建立</a:t>
            </a:r>
            <a:r>
              <a:rPr lang="en-US" altLang="zh-CN" sz="2000" b="0" i="0" dirty="0">
                <a:solidFill>
                  <a:srgbClr val="000000"/>
                </a:solidFill>
                <a:latin typeface="微软雅黑" pitchFamily="34" charset="0"/>
                <a:ea typeface="微软雅黑" pitchFamily="34" charset="-122"/>
                <a:cs typeface="微软雅黑" pitchFamily="34" charset="-120"/>
              </a:rPr>
              <a:t>，这种情况称为“抢占生态位”；当一个早到物种改变环境</a:t>
            </a:r>
            <a:r>
              <a:rPr lang="en-US" altLang="zh-CN" sz="2000" b="0" i="0">
                <a:solidFill>
                  <a:srgbClr val="000000"/>
                </a:solidFill>
                <a:latin typeface="微软雅黑" pitchFamily="34" charset="0"/>
                <a:ea typeface="微软雅黑" pitchFamily="34" charset="-122"/>
                <a:cs typeface="微软雅黑" pitchFamily="34" charset="-120"/>
              </a:rPr>
              <a:t>，使另一个晚到物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种受益的情况称为</a:t>
            </a:r>
            <a:r>
              <a:rPr lang="en-US" altLang="zh-CN" sz="2000" b="0" i="0" dirty="0">
                <a:solidFill>
                  <a:srgbClr val="000000"/>
                </a:solidFill>
                <a:latin typeface="微软雅黑" pitchFamily="34" charset="0"/>
                <a:ea typeface="微软雅黑" pitchFamily="34" charset="-122"/>
                <a:cs typeface="微软雅黑" pitchFamily="34" charset="-120"/>
              </a:rPr>
              <a:t>“促进生态位”；当一个早到物种改变了环境状况（而不是资源水平</a:t>
            </a:r>
            <a:r>
              <a:rPr lang="en-US" altLang="zh-CN" sz="2000" b="0" i="0">
                <a:solidFill>
                  <a:srgbClr val="000000"/>
                </a:solidFill>
                <a:latin typeface="微软雅黑" pitchFamily="34" charset="0"/>
                <a:ea typeface="微软雅黑" pitchFamily="34" charset="-122"/>
                <a:cs typeface="微软雅黑" pitchFamily="34" charset="-120"/>
              </a:rPr>
              <a:t>），以减</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缓或阻止晚到物种在该系统的建立</a:t>
            </a:r>
            <a:r>
              <a:rPr lang="en-US" altLang="zh-CN" sz="2000" b="0" i="0" dirty="0">
                <a:solidFill>
                  <a:srgbClr val="000000"/>
                </a:solidFill>
                <a:latin typeface="微软雅黑" pitchFamily="34" charset="0"/>
                <a:ea typeface="微软雅黑" pitchFamily="34" charset="-122"/>
                <a:cs typeface="微软雅黑" pitchFamily="34" charset="-120"/>
              </a:rPr>
              <a:t>，这种情况称为“抑制生态位</a:t>
            </a:r>
            <a:r>
              <a:rPr lang="en-US" altLang="zh-CN" sz="2000" b="0" i="0">
                <a:solidFill>
                  <a:srgbClr val="000000"/>
                </a:solidFill>
                <a:latin typeface="微软雅黑" pitchFamily="34" charset="0"/>
                <a:ea typeface="微软雅黑" pitchFamily="34" charset="-122"/>
                <a:cs typeface="微软雅黑" pitchFamily="34" charset="-120"/>
              </a:rPr>
              <a:t>”。下列相关叙述错误的是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5_1#2bb68f68d.bracket?pid=cba8bc77c&amp;color=0,0,0&amp;vpa=2&amp;vtp=1"/>
          <p:cNvSpPr/>
          <p:nvPr/>
        </p:nvSpPr>
        <p:spPr>
          <a:xfrm>
            <a:off x="11157014" y="23245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4_2#2bb68f68d.choices?pid=cba8bc77c&amp;color=0,0,0&amp;vtp=1&amp;bbb=1&amp;hb=1"/>
          <p:cNvSpPr/>
          <p:nvPr/>
        </p:nvSpPr>
        <p:spPr>
          <a:xfrm>
            <a:off x="722376" y="2791275"/>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A.要研究某种植物的生态位，通常要研究它的种群密度、植株高度、</a:t>
            </a:r>
            <a:r>
              <a:rPr lang="en-US" altLang="zh-CN" sz="2000" b="0" i="0">
                <a:solidFill>
                  <a:srgbClr val="000000"/>
                </a:solidFill>
                <a:latin typeface="微软雅黑" pitchFamily="34" charset="0"/>
                <a:ea typeface="微软雅黑" pitchFamily="34" charset="-122"/>
                <a:cs typeface="微软雅黑" pitchFamily="34" charset="-120"/>
              </a:rPr>
              <a:t>在研究区域内出现的频率，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以及与其他物种的关系等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.次生演替过程中，由于灌木对光的遮挡，导致草本植物很难生长，这属于“抢占生态位”</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.地衣分泌有机酸腐蚀岩石、增加土壤，此后到达的苔藓有了更高的存活概率，这属于</a:t>
            </a:r>
            <a:r>
              <a:rPr lang="en-US" altLang="zh-CN" sz="2000" b="0" i="0">
                <a:solidFill>
                  <a:srgbClr val="000000"/>
                </a:solidFill>
                <a:latin typeface="微软雅黑" pitchFamily="34" charset="0"/>
                <a:ea typeface="微软雅黑" pitchFamily="34" charset="-122"/>
                <a:cs typeface="微软雅黑" pitchFamily="34" charset="-120"/>
              </a:rPr>
              <a:t>“促进生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态位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.泡菜中乳酸菌的大量繁殖，会使乳酸积累，后续到达的细菌无法繁殖，这属于“抑制生态位”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AS.6_1#2bb68f68d?vop=1&amp;pid=cba8bc77c&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研究某种植物的生态位，通常要研究它在研究区域内的出现频率、种群密度</a:t>
            </a:r>
            <a:r>
              <a:rPr lang="en-US" altLang="zh-CN" sz="2000" b="0" i="0">
                <a:solidFill>
                  <a:srgbClr val="000000"/>
                </a:solidFill>
                <a:latin typeface="微软雅黑" pitchFamily="34" charset="0"/>
                <a:ea typeface="微软雅黑" pitchFamily="34" charset="-122"/>
                <a:cs typeface="微软雅黑" pitchFamily="34" charset="-120"/>
              </a:rPr>
              <a:t>、植株高度等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特征</a:t>
            </a:r>
            <a:r>
              <a:rPr lang="en-US" altLang="zh-CN" sz="2000" b="0" i="0" dirty="0">
                <a:solidFill>
                  <a:srgbClr val="000000"/>
                </a:solidFill>
                <a:latin typeface="微软雅黑" pitchFamily="34" charset="0"/>
                <a:ea typeface="微软雅黑" pitchFamily="34" charset="-122"/>
                <a:cs typeface="微软雅黑" pitchFamily="34" charset="-120"/>
              </a:rPr>
              <a:t>，以及它与其他物种的关系等，A正确；在一个群落中，当一个早到物种占用系统资源</a:t>
            </a:r>
            <a:r>
              <a:rPr lang="en-US" altLang="zh-CN" sz="2000" b="0" i="0">
                <a:solidFill>
                  <a:srgbClr val="000000"/>
                </a:solidFill>
                <a:latin typeface="微软雅黑" pitchFamily="34" charset="0"/>
                <a:ea typeface="微软雅黑"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而抑制了晚到物种在该群落的建立</a:t>
            </a:r>
            <a:r>
              <a:rPr lang="en-US" altLang="zh-CN" sz="2000" b="0" i="0" dirty="0">
                <a:solidFill>
                  <a:srgbClr val="000000"/>
                </a:solidFill>
                <a:latin typeface="微软雅黑" pitchFamily="34" charset="0"/>
                <a:ea typeface="微软雅黑" pitchFamily="34" charset="-122"/>
                <a:cs typeface="微软雅黑" pitchFamily="34" charset="-120"/>
              </a:rPr>
              <a:t>，这种情况称为“抢占生态位”，而在次生演替过程中</a:t>
            </a:r>
            <a:r>
              <a:rPr lang="en-US" altLang="zh-CN" sz="2000" b="0" i="0">
                <a:solidFill>
                  <a:srgbClr val="000000"/>
                </a:solidFill>
                <a:latin typeface="微软雅黑" pitchFamily="34" charset="0"/>
                <a:ea typeface="微软雅黑" pitchFamily="34" charset="-122"/>
                <a:cs typeface="微软雅黑" pitchFamily="34" charset="-120"/>
              </a:rPr>
              <a:t>，灌木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出现在草本植物之后</a:t>
            </a:r>
            <a:r>
              <a:rPr lang="en-US" altLang="zh-CN" sz="2000" b="0" i="0" dirty="0">
                <a:solidFill>
                  <a:srgbClr val="000000"/>
                </a:solidFill>
                <a:latin typeface="微软雅黑" pitchFamily="34" charset="0"/>
                <a:ea typeface="微软雅黑" pitchFamily="34" charset="-122"/>
                <a:cs typeface="微软雅黑" pitchFamily="34" charset="-120"/>
              </a:rPr>
              <a:t>，所以灌木对光的遮挡，导致草本植物很难生长，不属于“</a:t>
            </a:r>
            <a:r>
              <a:rPr lang="en-US" altLang="zh-CN" sz="2000" b="0" i="0">
                <a:solidFill>
                  <a:srgbClr val="000000"/>
                </a:solidFill>
                <a:latin typeface="微软雅黑" pitchFamily="34" charset="0"/>
                <a:ea typeface="微软雅黑" pitchFamily="34" charset="-122"/>
                <a:cs typeface="微软雅黑" pitchFamily="34" charset="-120"/>
              </a:rPr>
              <a:t>抢占生态位”，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错误；当一个早到物种改变环境，使另一个晚到物种受益的情况称为“促进生态位</a:t>
            </a:r>
            <a:r>
              <a:rPr lang="en-US" altLang="zh-CN" sz="2000" b="0" i="0">
                <a:solidFill>
                  <a:srgbClr val="000000"/>
                </a:solidFill>
                <a:latin typeface="微软雅黑" pitchFamily="34" charset="0"/>
                <a:ea typeface="微软雅黑" pitchFamily="34" charset="-122"/>
                <a:cs typeface="微软雅黑" pitchFamily="34" charset="-120"/>
              </a:rPr>
              <a:t>”，如地衣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分泌有机酸腐蚀岩石</a:t>
            </a:r>
            <a:r>
              <a:rPr lang="en-US" altLang="zh-CN" sz="2000" b="0" i="0" dirty="0">
                <a:solidFill>
                  <a:srgbClr val="000000"/>
                </a:solidFill>
                <a:latin typeface="微软雅黑" pitchFamily="34" charset="0"/>
                <a:ea typeface="微软雅黑" pitchFamily="34" charset="-122"/>
                <a:cs typeface="微软雅黑" pitchFamily="34" charset="-120"/>
              </a:rPr>
              <a:t>、增加土壤，此后到达的苔藓有了更高的存活概率，这属于“</a:t>
            </a:r>
            <a:r>
              <a:rPr lang="en-US" altLang="zh-CN" sz="2000" b="0" i="0">
                <a:solidFill>
                  <a:srgbClr val="000000"/>
                </a:solidFill>
                <a:latin typeface="微软雅黑" pitchFamily="34" charset="0"/>
                <a:ea typeface="微软雅黑" pitchFamily="34" charset="-122"/>
                <a:cs typeface="微软雅黑" pitchFamily="34" charset="-120"/>
              </a:rPr>
              <a:t>促进生态位”，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正确；当一个早到物种改变了环境状况（而不是资源水平</a:t>
            </a:r>
            <a:r>
              <a:rPr lang="en-US" altLang="zh-CN" sz="2000" b="0" i="0">
                <a:solidFill>
                  <a:srgbClr val="000000"/>
                </a:solidFill>
                <a:latin typeface="微软雅黑" pitchFamily="34" charset="0"/>
                <a:ea typeface="微软雅黑" pitchFamily="34" charset="-122"/>
                <a:cs typeface="微软雅黑" pitchFamily="34" charset="-120"/>
              </a:rPr>
              <a:t>），以减缓或阻止晚到物种在该系统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的建立</a:t>
            </a:r>
            <a:r>
              <a:rPr lang="en-US" altLang="zh-CN" sz="2000" b="0" i="0" dirty="0">
                <a:solidFill>
                  <a:srgbClr val="000000"/>
                </a:solidFill>
                <a:latin typeface="微软雅黑" pitchFamily="34" charset="0"/>
                <a:ea typeface="微软雅黑" pitchFamily="34" charset="-122"/>
                <a:cs typeface="微软雅黑" pitchFamily="34" charset="-120"/>
              </a:rPr>
              <a:t>，这种情况称为“抑制生态位”，泡菜中乳酸菌的大量繁殖，会使乳酸积累</a:t>
            </a:r>
            <a:r>
              <a:rPr lang="en-US" altLang="zh-CN" sz="2000" b="0" i="0">
                <a:solidFill>
                  <a:srgbClr val="000000"/>
                </a:solidFill>
                <a:latin typeface="微软雅黑" pitchFamily="34" charset="0"/>
                <a:ea typeface="微软雅黑" pitchFamily="34" charset="-122"/>
                <a:cs typeface="微软雅黑" pitchFamily="34" charset="-120"/>
              </a:rPr>
              <a:t>，后续到达的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细菌无法繁殖</a:t>
            </a:r>
            <a:r>
              <a:rPr lang="en-US" altLang="zh-CN" sz="2000" b="0" i="0" dirty="0">
                <a:solidFill>
                  <a:srgbClr val="000000"/>
                </a:solidFill>
                <a:latin typeface="微软雅黑" pitchFamily="34" charset="0"/>
                <a:ea typeface="微软雅黑" pitchFamily="34" charset="-122"/>
                <a:cs typeface="微软雅黑" pitchFamily="34" charset="-120"/>
              </a:rPr>
              <a:t>，这属于“抑制生态位”，D正确。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7_1#a3452b9c7?pid=cba8bc77c&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仿宋" pitchFamily="34" charset="0"/>
                <a:ea typeface="仿宋" pitchFamily="34" charset="-122"/>
                <a:cs typeface="仿宋" pitchFamily="34" charset="-120"/>
              </a:rPr>
              <a:t>［河北石家庄2025高二期末改编］</a:t>
            </a:r>
            <a:r>
              <a:rPr lang="en-US" altLang="zh-CN" sz="2000" b="0" i="0" dirty="0">
                <a:solidFill>
                  <a:srgbClr val="000000"/>
                </a:solidFill>
                <a:latin typeface="微软雅黑" pitchFamily="34" charset="0"/>
                <a:ea typeface="微软雅黑" pitchFamily="34" charset="-122"/>
                <a:cs typeface="微软雅黑" pitchFamily="34" charset="-120"/>
              </a:rPr>
              <a:t>生活在同一地区的不同物种</a:t>
            </a:r>
            <a:r>
              <a:rPr lang="en-US" altLang="zh-CN" sz="2000" b="0" i="0">
                <a:solidFill>
                  <a:srgbClr val="000000"/>
                </a:solidFill>
                <a:latin typeface="微软雅黑" pitchFamily="34" charset="0"/>
                <a:ea typeface="微软雅黑" pitchFamily="34" charset="-122"/>
                <a:cs typeface="微软雅黑" pitchFamily="34" charset="-120"/>
              </a:rPr>
              <a:t>，它们的生态位总是有一定的差</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别</a:t>
            </a:r>
            <a:r>
              <a:rPr lang="en-US" altLang="zh-CN" sz="2000" b="0" i="0" dirty="0">
                <a:solidFill>
                  <a:srgbClr val="000000"/>
                </a:solidFill>
                <a:latin typeface="微软雅黑" pitchFamily="34" charset="0"/>
                <a:ea typeface="微软雅黑" pitchFamily="34" charset="-122"/>
                <a:cs typeface="微软雅黑" pitchFamily="34" charset="-120"/>
              </a:rPr>
              <a:t>。如图表示运用食物资源利用曲线来表示不同物种生态位的关系</a:t>
            </a:r>
            <a:r>
              <a:rPr lang="en-US" altLang="zh-CN" sz="2000" b="0" i="0">
                <a:solidFill>
                  <a:srgbClr val="000000"/>
                </a:solidFill>
                <a:latin typeface="微软雅黑" pitchFamily="34" charset="0"/>
                <a:ea typeface="微软雅黑" pitchFamily="34" charset="-122"/>
                <a:cs typeface="微软雅黑" pitchFamily="34" charset="-120"/>
              </a:rPr>
              <a:t>。下列相关叙述错误的是 (</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8_1#a3452b9c7.bracket?pid=cba8bc77c&amp;color=0,0,0&amp;vpa=3&amp;vtp=1"/>
          <p:cNvSpPr/>
          <p:nvPr/>
        </p:nvSpPr>
        <p:spPr>
          <a:xfrm>
            <a:off x="11157014" y="1410150"/>
            <a:ext cx="357188"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pic>
        <p:nvPicPr>
          <p:cNvPr id="4" name="QC_5_BD.7_3#a3452b9c7?htil=1&amp;pid=cba8bc7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700784" y="1951678"/>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7_4#a3452b9c7?htil=1&amp;pid=cba8bc77c&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5232" y="1951678"/>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7_5#a3452b9c7?htil=1&amp;pid=cba8bc77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869680" y="1951678"/>
            <a:ext cx="1618488" cy="144475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C_5_BD.7_6#a3452b9c7?pid=cba8bc77c&amp;color=0,0,0&amp;vtp=1&amp;bbb=1"/>
          <p:cNvSpPr/>
          <p:nvPr/>
        </p:nvSpPr>
        <p:spPr>
          <a:xfrm>
            <a:off x="722376" y="3526478"/>
            <a:ext cx="10753344" cy="408559"/>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两个物种的食物资源利用曲线</a:t>
            </a:r>
            <a:endParaRPr lang="en-US" altLang="zh-CN" sz="2000" dirty="0"/>
          </a:p>
        </p:txBody>
      </p:sp>
      <mc:AlternateContent xmlns:mc="http://schemas.openxmlformats.org/markup-compatibility/2006" xmlns:a14="http://schemas.microsoft.com/office/drawing/2010/main">
        <mc:Choice Requires="a14">
          <p:sp>
            <p:nvSpPr>
              <p:cNvPr id="8" name="QC_5_BD.7_7#a3452b9c7.choices?pid=cba8bc77c&amp;color=0,0,0&amp;vtp=1&amp;bbb=1"/>
              <p:cNvSpPr/>
              <p:nvPr/>
            </p:nvSpPr>
            <p:spPr>
              <a:xfrm>
                <a:off x="722376" y="3945578"/>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A.三种食物资源利用曲线中，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的两个物种在捕食方面竞争更激烈</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.生态位就是指物种在群落中所处的空间</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.在生物进化的过程中，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的生态位关系可能向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进化</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.生态位的形成是群落中物种之间及生物与环境间协同进化的结果</a:t>
                </a:r>
                <a:endParaRPr lang="en-US" altLang="zh-CN" sz="2000" dirty="0"/>
              </a:p>
            </p:txBody>
          </p:sp>
        </mc:Choice>
        <mc:Fallback xmlns="">
          <p:sp>
            <p:nvSpPr>
              <p:cNvPr id="8" name="QC_5_BD.7_7#a3452b9c7.choices?pid=cba8bc77c&amp;color=0,0,0&amp;vtp=1&amp;bbb=1"/>
              <p:cNvSpPr>
                <a:spLocks noRot="1" noChangeAspect="1" noMove="1" noResize="1" noEditPoints="1" noAdjustHandles="1" noChangeArrowheads="1" noChangeShapeType="1" noTextEdit="1"/>
              </p:cNvSpPr>
              <p:nvPr/>
            </p:nvSpPr>
            <p:spPr>
              <a:xfrm>
                <a:off x="722376" y="3945578"/>
                <a:ext cx="10753344" cy="1796034"/>
              </a:xfrm>
              <a:prstGeom prst="rect">
                <a:avLst/>
              </a:prstGeom>
              <a:blipFill>
                <a:blip r:embed="rId6"/>
                <a:stretch>
                  <a:fillRect l="-1474" b="-8475"/>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C_5_AS.9_1#a3452b9c7?vop=1&amp;pid=cba8bc77c&amp;color=0,0,0&amp;vtp=1&amp;bt=1&amp;bbb=1&amp;hb=1"/>
              <p:cNvSpPr/>
              <p:nvPr/>
            </p:nvSpPr>
            <p:spPr>
              <a:xfrm>
                <a:off x="722376" y="972000"/>
                <a:ext cx="10753344" cy="22532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三种食物资源利用曲线中</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2000" b="0" i="0" dirty="0">
                    <a:solidFill>
                      <a:srgbClr val="000000"/>
                    </a:solidFill>
                    <a:latin typeface="微软雅黑" pitchFamily="34" charset="0"/>
                    <a:ea typeface="微软雅黑" pitchFamily="34" charset="-122"/>
                    <a:cs typeface="微软雅黑" pitchFamily="34" charset="-120"/>
                  </a:rPr>
                  <a:t>中两个物种的食物种类重叠更大，即</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中两个物种在捕食方面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竞争更激烈</a:t>
                </a:r>
                <a:r>
                  <a:rPr lang="en-US" altLang="zh-CN" sz="2000" b="0" i="0" dirty="0">
                    <a:solidFill>
                      <a:srgbClr val="000000"/>
                    </a:solidFill>
                    <a:latin typeface="微软雅黑" pitchFamily="34" charset="0"/>
                    <a:ea typeface="微软雅黑" pitchFamily="34" charset="-122"/>
                    <a:cs typeface="微软雅黑" pitchFamily="34" charset="-120"/>
                  </a:rPr>
                  <a:t>，A正确。生态位是指一个物种在群落中的地位和作用，包括所处的空间位置</a:t>
                </a:r>
                <a:r>
                  <a:rPr lang="en-US" altLang="zh-CN" sz="2000" b="0" i="0">
                    <a:solidFill>
                      <a:srgbClr val="000000"/>
                    </a:solidFill>
                    <a:latin typeface="微软雅黑" pitchFamily="34" charset="0"/>
                    <a:ea typeface="微软雅黑" pitchFamily="34" charset="-122"/>
                    <a:cs typeface="微软雅黑" pitchFamily="34" charset="-120"/>
                  </a:rPr>
                  <a:t>、占用</a:t>
                </a:r>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资源情况以及与其他物种的关系等</a:t>
                </a:r>
                <a:r>
                  <a:rPr lang="en-US" altLang="zh-CN" sz="2000" b="0" i="0" dirty="0">
                    <a:solidFill>
                      <a:srgbClr val="000000"/>
                    </a:solidFill>
                    <a:latin typeface="微软雅黑" pitchFamily="34" charset="0"/>
                    <a:ea typeface="微软雅黑" pitchFamily="34" charset="-122"/>
                    <a:cs typeface="微软雅黑" pitchFamily="34" charset="-120"/>
                  </a:rPr>
                  <a:t>，B错误</a:t>
                </a:r>
                <a:r>
                  <a:rPr lang="en-US" altLang="zh-CN" sz="22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a</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中食物种类重叠最大，种间竞争激烈</a:t>
                </a:r>
                <a:r>
                  <a:rPr lang="en-US" altLang="zh-CN" sz="2000" b="0" i="0">
                    <a:solidFill>
                      <a:srgbClr val="000000"/>
                    </a:solidFill>
                    <a:latin typeface="微软雅黑" pitchFamily="34" charset="0"/>
                    <a:ea typeface="微软雅黑" pitchFamily="34" charset="-122"/>
                    <a:cs typeface="微软雅黑" pitchFamily="34" charset="-120"/>
                  </a:rPr>
                  <a:t>，两个物种可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能通过减少取食共同食物种类来减小竞争</a:t>
                </a:r>
                <a:r>
                  <a:rPr lang="en-US" altLang="zh-CN" sz="2000" b="0" i="0" dirty="0">
                    <a:solidFill>
                      <a:srgbClr val="000000"/>
                    </a:solidFill>
                    <a:latin typeface="微软雅黑" pitchFamily="34" charset="0"/>
                    <a:ea typeface="微软雅黑" pitchFamily="34" charset="-122"/>
                    <a:cs typeface="微软雅黑" pitchFamily="34" charset="-120"/>
                  </a:rPr>
                  <a:t>，从而向</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itchFamily="34" charset="-122"/>
                        <a:cs typeface="微软雅黑" pitchFamily="34" charset="-120"/>
                      </a:rPr>
                      <m:t>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进化，C正确</a:t>
                </a:r>
                <a:r>
                  <a:rPr lang="en-US" altLang="zh-CN" sz="2000" b="0" i="0">
                    <a:solidFill>
                      <a:srgbClr val="000000"/>
                    </a:solidFill>
                    <a:latin typeface="微软雅黑" pitchFamily="34" charset="0"/>
                    <a:ea typeface="微软雅黑" pitchFamily="34" charset="-122"/>
                    <a:cs typeface="微软雅黑" pitchFamily="34" charset="-120"/>
                  </a:rPr>
                  <a:t>。生态位的形成是群落中物种之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间及生物与环境之间协同进化的结果</a:t>
                </a:r>
                <a:r>
                  <a:rPr lang="en-US" altLang="zh-CN" sz="2000" b="0" i="0" dirty="0">
                    <a:solidFill>
                      <a:srgbClr val="000000"/>
                    </a:solidFill>
                    <a:latin typeface="微软雅黑" pitchFamily="34" charset="0"/>
                    <a:ea typeface="微软雅黑" pitchFamily="34" charset="-122"/>
                    <a:cs typeface="微软雅黑" pitchFamily="34" charset="-120"/>
                  </a:rPr>
                  <a:t>，D正确。</a:t>
                </a:r>
                <a:endParaRPr lang="en-US" altLang="zh-CN" sz="2200" dirty="0"/>
              </a:p>
            </p:txBody>
          </p:sp>
        </mc:Choice>
        <mc:Fallback xmlns="">
          <p:sp>
            <p:nvSpPr>
              <p:cNvPr id="2" name="QC_5_AS.9_1#a3452b9c7?vop=1&amp;pid=cba8bc77c&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a:blip r:embed="rId3"/>
                <a:stretch>
                  <a:fillRect l="-1587" r="-1304" b="-6757"/>
                </a:stretch>
              </a:blipFill>
              <a:ln/>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BD.10_1#2f562c4b5?pid=cba8bc77c&amp;color=0,0,0&amp;vtp=1&amp;bt=1&amp;bbb=1&amp;h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仿宋" pitchFamily="34" charset="0"/>
                <a:ea typeface="仿宋" pitchFamily="34" charset="-122"/>
                <a:cs typeface="仿宋" pitchFamily="34" charset="-120"/>
              </a:rPr>
              <a:t>［天津滨海新区2025高二期中］</a:t>
            </a:r>
            <a:r>
              <a:rPr lang="en-US" altLang="zh-CN" sz="2000" b="0" i="0" dirty="0">
                <a:solidFill>
                  <a:srgbClr val="000000"/>
                </a:solidFill>
                <a:latin typeface="微软雅黑" pitchFamily="34" charset="0"/>
                <a:ea typeface="微软雅黑" pitchFamily="34" charset="-122"/>
                <a:cs typeface="微软雅黑" pitchFamily="34" charset="-120"/>
              </a:rPr>
              <a:t>如图表示北温带一湖泊的垂直结构示意图和冬季</a:t>
            </a:r>
            <a:r>
              <a:rPr lang="en-US" altLang="zh-CN" sz="2000" b="0" i="0">
                <a:solidFill>
                  <a:srgbClr val="000000"/>
                </a:solidFill>
                <a:latin typeface="微软雅黑" pitchFamily="34" charset="0"/>
                <a:ea typeface="微软雅黑" pitchFamily="34" charset="-122"/>
                <a:cs typeface="微软雅黑" pitchFamily="34" charset="-120"/>
              </a:rPr>
              <a:t>、夏季有关温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度的垂直分布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以下说法错误的是(</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1_1#2f562c4b5.bracket?pid=cba8bc77c&amp;color=0,0,0&amp;vpa=4&amp;vtp=1"/>
          <p:cNvSpPr/>
          <p:nvPr/>
        </p:nvSpPr>
        <p:spPr>
          <a:xfrm>
            <a:off x="4732401" y="1410150"/>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pic>
        <p:nvPicPr>
          <p:cNvPr id="4" name="QC_5_BD.10_2#2f562c4b5?pid=cba8bc77c&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56432" y="1951677"/>
            <a:ext cx="5285232" cy="1783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0_3#2f562c4b5.choices?pid=cba8bc77c&amp;color=0,0,0&amp;vtp=1&amp;bbb=1"/>
          <p:cNvSpPr/>
          <p:nvPr/>
        </p:nvSpPr>
        <p:spPr>
          <a:xfrm>
            <a:off x="722376" y="386937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A.该水生群落的层次性是由温度的垂直分布决定的</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.动、植物体的腐败和分解过程主要发生在丁所在位置</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.甲、乙、丙、丁所代表的水层的优势种群可能不同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.曲线1、2分别表示冬季和夏季湖泊不同水深温度的垂直分布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1131</Words>
  <Application>Microsoft Office PowerPoint</Application>
  <PresentationFormat>宽屏</PresentationFormat>
  <Paragraphs>230</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等线 (正文)</vt:lpstr>
      <vt:lpstr>仿宋</vt:lpstr>
      <vt:lpstr>汉仪舒圆黑简体</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js s</cp:lastModifiedBy>
  <cp:revision>4</cp:revision>
  <dcterms:created xsi:type="dcterms:W3CDTF">2025-08-01T01:58:29Z</dcterms:created>
  <dcterms:modified xsi:type="dcterms:W3CDTF">2025-08-04T07:15:08Z</dcterms:modified>
  <cp:category/>
  <cp:contentStatus/>
</cp:coreProperties>
</file>