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p:scale>
          <a:sx n="40" d="100"/>
          <a:sy n="40" d="100"/>
        </p:scale>
        <p:origin x="4900" y="2680"/>
      </p:cViewPr>
      <p:guideLst/>
    </p:cSldViewPr>
  </p:slideViewPr>
  <p:notesTextViewPr>
    <p:cViewPr>
      <p:scale>
        <a:sx n="1" d="1"/>
        <a:sy n="1" d="1"/>
      </p:scale>
      <p:origin x="0" y="0"/>
    </p:cViewPr>
  </p:notesTextViewPr>
  <p:sorterViewPr>
    <p:cViewPr>
      <p:scale>
        <a:sx n="43" d="100"/>
        <a:sy n="43"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514911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1e1abf6b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群落的水平结构和垂直结构</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1dd0ad18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生态位</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a6370fb2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群落的季相</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b3a68e51442c4105fbf#tid=688b4253d5ecdb0009caf700#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15968"/>
            <a:ext cx="3666744" cy="923544"/>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生物学 选择性必修2        生物与环境 SJ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10.xml"/><Relationship Id="rId5" Type="http://schemas.openxmlformats.org/officeDocument/2006/relationships/image" Target="../media/image18.png"/><Relationship Id="rId4" Type="http://schemas.openxmlformats.org/officeDocument/2006/relationships/image" Target="../media/image17.png"/></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6.xml"/><Relationship Id="rId1" Type="http://schemas.openxmlformats.org/officeDocument/2006/relationships/slideLayout" Target="../slideLayouts/slideLayout10.xml"/><Relationship Id="rId4" Type="http://schemas.openxmlformats.org/officeDocument/2006/relationships/image" Target="../media/image23.png"/></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7.xml"/><Relationship Id="rId1" Type="http://schemas.openxmlformats.org/officeDocument/2006/relationships/slideLayout" Target="../slideLayouts/slideLayout10.xml"/><Relationship Id="rId5" Type="http://schemas.openxmlformats.org/officeDocument/2006/relationships/image" Target="../media/image26.png"/><Relationship Id="rId4" Type="http://schemas.openxmlformats.org/officeDocument/2006/relationships/image" Target="../media/image25.png"/></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28.xml"/><Relationship Id="rId1" Type="http://schemas.openxmlformats.org/officeDocument/2006/relationships/slideLayout" Target="../slideLayouts/slideLayout10.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0.xml"/><Relationship Id="rId1" Type="http://schemas.openxmlformats.org/officeDocument/2006/relationships/slideLayout" Target="../slideLayouts/slideLayout10.xml"/><Relationship Id="rId4" Type="http://schemas.openxmlformats.org/officeDocument/2006/relationships/image" Target="../media/image3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BD.11_1#e5ef83b20?pid=1dd0ad189&amp;color=0,0,0&amp;vtp=1&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［陕西西安2025高二期中］</a:t>
            </a:r>
            <a:r>
              <a:rPr lang="en-US" altLang="zh-CN" sz="2000" b="0" i="0" dirty="0">
                <a:solidFill>
                  <a:srgbClr val="000000"/>
                </a:solidFill>
                <a:latin typeface="微软雅黑" pitchFamily="34" charset="0"/>
                <a:ea typeface="微软雅黑" pitchFamily="34" charset="-122"/>
                <a:cs typeface="微软雅黑" pitchFamily="34" charset="-120"/>
              </a:rPr>
              <a:t>生态位是指一个物种在群落中的地位和作用</a:t>
            </a:r>
            <a:r>
              <a:rPr lang="en-US" altLang="zh-CN" sz="2000" b="0" i="0">
                <a:solidFill>
                  <a:srgbClr val="000000"/>
                </a:solidFill>
                <a:latin typeface="微软雅黑" pitchFamily="34" charset="0"/>
                <a:ea typeface="微软雅黑" pitchFamily="34" charset="-122"/>
                <a:cs typeface="微软雅黑" pitchFamily="34" charset="-120"/>
              </a:rPr>
              <a:t>。生态位宽度是指被一</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个生物所利用的各种资源的总和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下列叙述错误的是(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2_1#e5ef83b20.bracket?pid=1dd0ad189&amp;color=0,0,0&amp;vpa=4&amp;vtp=1"/>
          <p:cNvSpPr/>
          <p:nvPr/>
        </p:nvSpPr>
        <p:spPr>
          <a:xfrm>
            <a:off x="6764401" y="1453134"/>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11_2#e5ef83b20.choices?pid=1dd0ad189&amp;color=0,0,0&amp;vtp=1&amp;bbb=1"/>
          <p:cNvSpPr/>
          <p:nvPr/>
        </p:nvSpPr>
        <p:spPr>
          <a:xfrm>
            <a:off x="722376" y="1919858"/>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A.同一生态系统中不同植食性动物种群的生态位相同</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.群落中的种群生态位差异越大，群落的结构一般越复杂</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.生态位相似但存在地理隔离的种群常会进化出相似的生理结构</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.生态位宽度大的种群遇到外来物种入侵时，一般不易被淘汰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C_5_AS.13_1#e5ef83b20?vop=1&amp;pid=1dd0ad189&amp;color=0,0,0&amp;vtp=1&amp;bt=1&amp;bbb=1&amp;hb=1"/>
          <p:cNvSpPr/>
          <p:nvPr/>
        </p:nvSpPr>
        <p:spPr>
          <a:xfrm>
            <a:off x="722376" y="1014984"/>
            <a:ext cx="10753344" cy="2240534"/>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生态系统中一个种群在时间、空间上所占据的位置及其与相关种群之间的功能关系</a:t>
            </a:r>
            <a:r>
              <a:rPr lang="en-US" altLang="zh-CN" sz="2000" b="0" i="0" spc="-50">
                <a:solidFill>
                  <a:srgbClr val="000000"/>
                </a:solidFill>
                <a:latin typeface="微软雅黑" pitchFamily="34" charset="0"/>
                <a:ea typeface="微软雅黑" pitchFamily="34" charset="-122"/>
                <a:cs typeface="微软雅黑" pitchFamily="34" charset="-120"/>
              </a:rPr>
              <a:t>，称为这</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个物种的生态位</a:t>
            </a:r>
            <a:r>
              <a:rPr lang="en-US" altLang="zh-CN" sz="2000" b="0" i="0" spc="-50" dirty="0">
                <a:solidFill>
                  <a:srgbClr val="000000"/>
                </a:solidFill>
                <a:latin typeface="微软雅黑" pitchFamily="34" charset="0"/>
                <a:ea typeface="微软雅黑" pitchFamily="34" charset="-122"/>
                <a:cs typeface="微软雅黑" pitchFamily="34" charset="-120"/>
              </a:rPr>
              <a:t>。故同一生态系统中不同植食性动物种群的生态位不完全相同，A错误</a:t>
            </a:r>
            <a:r>
              <a:rPr lang="en-US" altLang="zh-CN" sz="2000" b="0" i="0" spc="-50">
                <a:solidFill>
                  <a:srgbClr val="000000"/>
                </a:solidFill>
                <a:latin typeface="微软雅黑" pitchFamily="34" charset="0"/>
                <a:ea typeface="微软雅黑" pitchFamily="34" charset="-122"/>
                <a:cs typeface="微软雅黑" pitchFamily="34" charset="-120"/>
              </a:rPr>
              <a:t>。群落中的</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种群生态位差异越大</a:t>
            </a:r>
            <a:r>
              <a:rPr lang="en-US" altLang="zh-CN" sz="2000" b="0" i="0" spc="-50" dirty="0">
                <a:solidFill>
                  <a:srgbClr val="000000"/>
                </a:solidFill>
                <a:latin typeface="微软雅黑" pitchFamily="34" charset="0"/>
                <a:ea typeface="微软雅黑" pitchFamily="34" charset="-122"/>
                <a:cs typeface="微软雅黑" pitchFamily="34" charset="-120"/>
              </a:rPr>
              <a:t>，对各种环境资源的利用越充分，群落的结构一般越复杂，B正确</a:t>
            </a:r>
            <a:r>
              <a:rPr lang="en-US" altLang="zh-CN" sz="2000" b="0" i="0" spc="-50">
                <a:solidFill>
                  <a:srgbClr val="000000"/>
                </a:solidFill>
                <a:latin typeface="微软雅黑" pitchFamily="34" charset="0"/>
                <a:ea typeface="微软雅黑" pitchFamily="34" charset="-122"/>
                <a:cs typeface="微软雅黑" pitchFamily="34" charset="-120"/>
              </a:rPr>
              <a:t>。种群生态</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位相似</a:t>
            </a:r>
            <a:r>
              <a:rPr lang="en-US" altLang="zh-CN" sz="2000" b="0" i="0" spc="-50" dirty="0">
                <a:solidFill>
                  <a:srgbClr val="000000"/>
                </a:solidFill>
                <a:latin typeface="微软雅黑" pitchFamily="34" charset="0"/>
                <a:ea typeface="微软雅黑" pitchFamily="34" charset="-122"/>
                <a:cs typeface="微软雅黑" pitchFamily="34" charset="-120"/>
              </a:rPr>
              <a:t>，说明其利用的资源相似，即使存在地理隔离，种群也常会进化出相似的生理结构，C</a:t>
            </a:r>
            <a:r>
              <a:rPr lang="en-US" altLang="zh-CN" sz="2000" b="0" i="0" spc="-50">
                <a:solidFill>
                  <a:srgbClr val="000000"/>
                </a:solidFill>
                <a:latin typeface="微软雅黑" pitchFamily="34" charset="0"/>
                <a:ea typeface="微软雅黑" pitchFamily="34" charset="-122"/>
                <a:cs typeface="微软雅黑" pitchFamily="34" charset="-120"/>
              </a:rPr>
              <a:t>正确。</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生态位宽度大的种群遇到外来物种入侵时</a:t>
            </a:r>
            <a:r>
              <a:rPr lang="en-US" altLang="zh-CN" sz="2000" b="0" i="0" spc="-50" dirty="0">
                <a:solidFill>
                  <a:srgbClr val="000000"/>
                </a:solidFill>
                <a:latin typeface="微软雅黑" pitchFamily="34" charset="0"/>
                <a:ea typeface="微软雅黑" pitchFamily="34" charset="-122"/>
                <a:cs typeface="微软雅黑" pitchFamily="34" charset="-120"/>
              </a:rPr>
              <a:t>，因其利用的资源多，一般不易被淘汰，D正确。</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BD.14_1#491d2a551?pid=a6370fb2b&amp;color=0,0,0&amp;vtp=1&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1" i="0" dirty="0">
                <a:solidFill>
                  <a:srgbClr val="000000"/>
                </a:solidFill>
                <a:latin typeface="微软雅黑" pitchFamily="34" charset="0"/>
                <a:ea typeface="微软雅黑" pitchFamily="34" charset="-122"/>
                <a:cs typeface="微软雅黑" pitchFamily="34" charset="-120"/>
              </a:rPr>
              <a:t>多选题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仿宋" pitchFamily="34" charset="0"/>
                <a:ea typeface="仿宋" pitchFamily="34" charset="-122"/>
                <a:cs typeface="仿宋" pitchFamily="34" charset="-120"/>
              </a:rPr>
              <a:t>［安徽蚌埠2025高二月考］</a:t>
            </a:r>
            <a:r>
              <a:rPr lang="en-US" altLang="zh-CN" sz="2000" b="0" i="0" dirty="0">
                <a:solidFill>
                  <a:srgbClr val="000000"/>
                </a:solidFill>
                <a:latin typeface="微软雅黑" pitchFamily="34" charset="0"/>
                <a:ea typeface="微软雅黑" pitchFamily="34" charset="-122"/>
                <a:cs typeface="微软雅黑" pitchFamily="34" charset="-120"/>
              </a:rPr>
              <a:t>生物群落的外貌随季节变化的现象，叫作群落季相</a:t>
            </a:r>
            <a:r>
              <a:rPr lang="en-US" altLang="zh-CN" sz="2000" b="0" i="0">
                <a:solidFill>
                  <a:srgbClr val="000000"/>
                </a:solidFill>
                <a:latin typeface="微软雅黑" pitchFamily="34" charset="0"/>
                <a:ea typeface="微软雅黑" pitchFamily="34" charset="-122"/>
                <a:cs typeface="微软雅黑" pitchFamily="34" charset="-120"/>
              </a:rPr>
              <a:t>。下</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列有关叙述正确的是(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5_1#491d2a551.bracket?pid=a6370fb2b&amp;color=0,0,0&amp;vpa=5&amp;vtp=1&amp;bbb=1"/>
          <p:cNvSpPr/>
          <p:nvPr/>
        </p:nvSpPr>
        <p:spPr>
          <a:xfrm>
            <a:off x="3208401" y="1453134"/>
            <a:ext cx="7493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ABD</a:t>
            </a:r>
            <a:endParaRPr lang="en-US" altLang="zh-CN" sz="2000" dirty="0"/>
          </a:p>
        </p:txBody>
      </p:sp>
      <p:sp>
        <p:nvSpPr>
          <p:cNvPr id="4" name="QC_5_BD.14_2#491d2a551.choices?pid=a6370fb2b&amp;color=0,0,0&amp;vtp=1&amp;bbb=1"/>
          <p:cNvSpPr/>
          <p:nvPr/>
        </p:nvSpPr>
        <p:spPr>
          <a:xfrm>
            <a:off x="722376" y="1919858"/>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A.影响群落季节性变化的环境因素有阳光、温度、水分等</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.一般情况下，群落季相更替具有一定的周期性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.季节性变化不会影响群落的物种组成</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.群落季相的变化也会影响动植物的空间结构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AS.16_1#491d2a551?vop=1&amp;pid=a6370fb2b&amp;color=0,0,0&amp;vtp=1&amp;bt=1&amp;bbb=1&amp;hb=1"/>
          <p:cNvSpPr/>
          <p:nvPr/>
        </p:nvSpPr>
        <p:spPr>
          <a:xfrm>
            <a:off x="722376" y="101498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阳光、温度、水分等都会影响群落季节性变化，A正确</a:t>
            </a:r>
            <a:r>
              <a:rPr lang="en-US" altLang="zh-CN" sz="2000" b="0" i="0">
                <a:solidFill>
                  <a:srgbClr val="000000"/>
                </a:solidFill>
                <a:latin typeface="微软雅黑" pitchFamily="34" charset="0"/>
                <a:ea typeface="微软雅黑" pitchFamily="34" charset="-122"/>
                <a:cs typeface="微软雅黑" pitchFamily="34" charset="-120"/>
              </a:rPr>
              <a:t>；群落季相是指群落的景观特征随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季节而变化</a:t>
            </a:r>
            <a:r>
              <a:rPr lang="en-US" altLang="zh-CN" sz="2000" b="0" i="0" dirty="0">
                <a:solidFill>
                  <a:srgbClr val="000000"/>
                </a:solidFill>
                <a:latin typeface="微软雅黑" pitchFamily="34" charset="0"/>
                <a:ea typeface="微软雅黑" pitchFamily="34" charset="-122"/>
                <a:cs typeface="微软雅黑" pitchFamily="34" charset="-120"/>
              </a:rPr>
              <a:t>，春、夏、秋、冬四季更替是周期性的，群落季相的更替也具有周期性，B正确</a:t>
            </a:r>
            <a:r>
              <a:rPr lang="en-US" altLang="zh-CN" sz="2000" b="0" i="0">
                <a:solidFill>
                  <a:srgbClr val="000000"/>
                </a:solidFill>
                <a:latin typeface="微软雅黑" pitchFamily="34" charset="0"/>
                <a:ea typeface="微软雅黑" pitchFamily="34" charset="-122"/>
                <a:cs typeface="微软雅黑" pitchFamily="34" charset="-120"/>
              </a:rPr>
              <a:t>；群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落中的各种植物生长期</a:t>
            </a:r>
            <a:r>
              <a:rPr lang="en-US" altLang="zh-CN" sz="2000" b="0" i="0" dirty="0">
                <a:solidFill>
                  <a:srgbClr val="000000"/>
                </a:solidFill>
                <a:latin typeface="微软雅黑" pitchFamily="34" charset="0"/>
                <a:ea typeface="微软雅黑" pitchFamily="34" charset="-122"/>
                <a:cs typeface="微软雅黑" pitchFamily="34" charset="-120"/>
              </a:rPr>
              <a:t>、繁殖期等出现的时间各不相同，某些动物的繁殖、</a:t>
            </a:r>
            <a:r>
              <a:rPr lang="en-US" altLang="zh-CN" sz="2000" b="0" i="0">
                <a:solidFill>
                  <a:srgbClr val="000000"/>
                </a:solidFill>
                <a:latin typeface="微软雅黑" pitchFamily="34" charset="0"/>
                <a:ea typeface="微软雅黑" pitchFamily="34" charset="-122"/>
                <a:cs typeface="微软雅黑" pitchFamily="34" charset="-120"/>
              </a:rPr>
              <a:t>迁徙等习性也不相同，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因此不同季节群落的物种组成会发生变化</a:t>
            </a:r>
            <a:r>
              <a:rPr lang="en-US" altLang="zh-CN" sz="2000" b="0" i="0" dirty="0">
                <a:solidFill>
                  <a:srgbClr val="000000"/>
                </a:solidFill>
                <a:latin typeface="微软雅黑" pitchFamily="34" charset="0"/>
                <a:ea typeface="微软雅黑" pitchFamily="34" charset="-122"/>
                <a:cs typeface="微软雅黑" pitchFamily="34" charset="-120"/>
              </a:rPr>
              <a:t>，C错误；</a:t>
            </a:r>
            <a:r>
              <a:rPr lang="en-US" altLang="zh-CN" sz="2000" b="0" i="0">
                <a:solidFill>
                  <a:srgbClr val="000000"/>
                </a:solidFill>
                <a:latin typeface="微软雅黑" pitchFamily="34" charset="0"/>
                <a:ea typeface="微软雅黑" pitchFamily="34" charset="-122"/>
                <a:cs typeface="微软雅黑" pitchFamily="34" charset="-120"/>
              </a:rPr>
              <a:t>群落季相的变化也会影响动植物的空间结构，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C_3#33819f89e.fixed?pid=5a6e1f692&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3#33819f89e.fixed?pid=5a6e1f692&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第一节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生物群落的结构</a:t>
            </a:r>
            <a:endParaRPr lang="en-US" altLang="zh-CN" sz="4400" dirty="0"/>
          </a:p>
        </p:txBody>
      </p:sp>
      <p:pic>
        <p:nvPicPr>
          <p:cNvPr id="4" name="C_3#33819f89e.fixed?pid=5a6e1f692&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33819f89e.fixed?pid=5a6e1f692&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4_BD.17_1#d14c4eafd?pid=33819f89e&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［吉林通化2024高二月考］</a:t>
            </a:r>
            <a:r>
              <a:rPr lang="en-US" altLang="zh-CN" sz="2000" b="0" i="0" dirty="0">
                <a:solidFill>
                  <a:srgbClr val="000000"/>
                </a:solidFill>
                <a:latin typeface="微软雅黑" pitchFamily="34" charset="0"/>
                <a:ea typeface="微软雅黑" pitchFamily="34" charset="-122"/>
                <a:cs typeface="微软雅黑" pitchFamily="34" charset="-120"/>
              </a:rPr>
              <a:t>立体高效栽培是目前日光温室发展的一个方向</a:t>
            </a:r>
            <a:r>
              <a:rPr lang="en-US" altLang="zh-CN" sz="2000" b="0" i="0">
                <a:solidFill>
                  <a:srgbClr val="000000"/>
                </a:solidFill>
                <a:latin typeface="微软雅黑" pitchFamily="34" charset="0"/>
                <a:ea typeface="微软雅黑" pitchFamily="34" charset="-122"/>
                <a:cs typeface="微软雅黑" pitchFamily="34" charset="-120"/>
              </a:rPr>
              <a:t>，这种栽培方式能在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有限的空间内创造出更高的经济效益</a:t>
            </a:r>
            <a:r>
              <a:rPr lang="en-US" altLang="zh-CN" sz="2000" b="0" i="0" dirty="0">
                <a:solidFill>
                  <a:srgbClr val="000000"/>
                </a:solidFill>
                <a:latin typeface="微软雅黑" pitchFamily="34" charset="0"/>
                <a:ea typeface="微软雅黑" pitchFamily="34" charset="-122"/>
                <a:cs typeface="微软雅黑" pitchFamily="34" charset="-120"/>
              </a:rPr>
              <a:t>。采用草莓、甜瓜套作栽培</a:t>
            </a:r>
            <a:r>
              <a:rPr lang="en-US" altLang="zh-CN" sz="2000" b="0" i="0">
                <a:solidFill>
                  <a:srgbClr val="000000"/>
                </a:solidFill>
                <a:latin typeface="微软雅黑" pitchFamily="34" charset="0"/>
                <a:ea typeface="微软雅黑" pitchFamily="34" charset="-122"/>
                <a:cs typeface="微软雅黑" pitchFamily="34" charset="-120"/>
              </a:rPr>
              <a:t>，打破了传统日光温室中单一栽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培草莓的形式</a:t>
            </a:r>
            <a:r>
              <a:rPr lang="en-US" altLang="zh-CN" sz="2000" b="0" i="0" dirty="0">
                <a:solidFill>
                  <a:srgbClr val="000000"/>
                </a:solidFill>
                <a:latin typeface="微软雅黑" pitchFamily="34" charset="0"/>
                <a:ea typeface="微软雅黑" pitchFamily="34" charset="-122"/>
                <a:cs typeface="微软雅黑" pitchFamily="34" charset="-120"/>
              </a:rPr>
              <a:t>。在早春季节草莓的收获将要结束时，垄间定植甜瓜</a:t>
            </a:r>
            <a:r>
              <a:rPr lang="en-US" altLang="zh-CN" sz="2000" b="0" i="0">
                <a:solidFill>
                  <a:srgbClr val="000000"/>
                </a:solidFill>
                <a:latin typeface="微软雅黑" pitchFamily="34" charset="0"/>
                <a:ea typeface="微软雅黑" pitchFamily="34" charset="-122"/>
                <a:cs typeface="微软雅黑" pitchFamily="34" charset="-120"/>
              </a:rPr>
              <a:t>，将再一次获得可观的经济收</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入</a:t>
            </a:r>
            <a:r>
              <a:rPr lang="en-US" altLang="zh-CN" sz="2000" b="0" i="0" dirty="0">
                <a:solidFill>
                  <a:srgbClr val="000000"/>
                </a:solidFill>
                <a:latin typeface="微软雅黑" pitchFamily="34" charset="0"/>
                <a:ea typeface="微软雅黑" pitchFamily="34" charset="-122"/>
                <a:cs typeface="微软雅黑" pitchFamily="34" charset="-120"/>
              </a:rPr>
              <a:t>。潜叶蝇是危害甜瓜的害虫之一，</a:t>
            </a:r>
            <a:r>
              <a:rPr lang="en-US" altLang="zh-CN" sz="2000" b="0" i="0">
                <a:solidFill>
                  <a:srgbClr val="000000"/>
                </a:solidFill>
                <a:latin typeface="微软雅黑" pitchFamily="34" charset="0"/>
                <a:ea typeface="微软雅黑" pitchFamily="34" charset="-122"/>
                <a:cs typeface="微软雅黑" pitchFamily="34" charset="-120"/>
              </a:rPr>
              <a:t>下列叙述错误的是(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18_1#d14c4eafd.bracket?pid=33819f89e&amp;color=0,0,0&amp;vpa=6&amp;vtp=1"/>
          <p:cNvSpPr/>
          <p:nvPr/>
        </p:nvSpPr>
        <p:spPr>
          <a:xfrm>
            <a:off x="7018401" y="23245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4_BD.17_2#d14c4eafd.choices?pid=33819f89e&amp;color=0,0,0&amp;vtp=1&amp;bbb=1"/>
          <p:cNvSpPr/>
          <p:nvPr/>
        </p:nvSpPr>
        <p:spPr>
          <a:xfrm>
            <a:off x="722376" y="27912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A.立体栽培充分利用了群落的空间结构，提高了阳光的利用率</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.甜瓜与草莓套作后群落的水平结构发生改变</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.该草莓、甜瓜套作栽培模式中草莓与甜瓜之间竞争程度较强</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.若利用黑光灯可以诱捕潜叶蝇，则说明潜叶蝇是一种趋光性昆虫</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4_AS.19_1#d14c4eafd?vop=1&amp;pid=33819f89e&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立体栽培能在有限的空间内创造出更高的经济效益，充分利用了群落的空间结构</a:t>
            </a:r>
            <a:r>
              <a:rPr lang="en-US" altLang="zh-CN" sz="2000" b="0" i="0">
                <a:solidFill>
                  <a:srgbClr val="000000"/>
                </a:solidFill>
                <a:latin typeface="微软雅黑" pitchFamily="34" charset="0"/>
                <a:ea typeface="微软雅黑" pitchFamily="34" charset="-122"/>
                <a:cs typeface="微软雅黑" pitchFamily="34" charset="-120"/>
              </a:rPr>
              <a:t>，更有效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地利用了阳光等环境资源</a:t>
            </a:r>
            <a:r>
              <a:rPr lang="en-US" altLang="zh-CN" sz="2000" b="0" i="0" dirty="0">
                <a:solidFill>
                  <a:srgbClr val="000000"/>
                </a:solidFill>
                <a:latin typeface="微软雅黑" pitchFamily="34" charset="0"/>
                <a:ea typeface="微软雅黑" pitchFamily="34" charset="-122"/>
                <a:cs typeface="微软雅黑" pitchFamily="34" charset="-120"/>
              </a:rPr>
              <a:t>，A正确；相比单一栽培草莓，甜瓜与草莓套作后，</a:t>
            </a:r>
            <a:r>
              <a:rPr lang="en-US" altLang="zh-CN" sz="2000" b="0" i="0">
                <a:solidFill>
                  <a:srgbClr val="000000"/>
                </a:solidFill>
                <a:latin typeface="微软雅黑" pitchFamily="34" charset="0"/>
                <a:ea typeface="微软雅黑" pitchFamily="34" charset="-122"/>
                <a:cs typeface="微软雅黑" pitchFamily="34" charset="-120"/>
              </a:rPr>
              <a:t>垄间定植了甜瓜，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不同地段分布着不同的种群</a:t>
            </a:r>
            <a:r>
              <a:rPr lang="en-US" altLang="zh-CN" sz="2000" b="0" i="0" dirty="0">
                <a:solidFill>
                  <a:srgbClr val="000000"/>
                </a:solidFill>
                <a:latin typeface="微软雅黑" pitchFamily="34" charset="0"/>
                <a:ea typeface="微软雅黑" pitchFamily="34" charset="-122"/>
                <a:cs typeface="微软雅黑" pitchFamily="34" charset="-120"/>
              </a:rPr>
              <a:t>，群落的水平结构发生改变，B正确；该草莓、</a:t>
            </a:r>
            <a:r>
              <a:rPr lang="en-US" altLang="zh-CN" sz="2000" b="0" i="0">
                <a:solidFill>
                  <a:srgbClr val="000000"/>
                </a:solidFill>
                <a:latin typeface="微软雅黑" pitchFamily="34" charset="0"/>
                <a:ea typeface="微软雅黑" pitchFamily="34" charset="-122"/>
                <a:cs typeface="微软雅黑" pitchFamily="34" charset="-120"/>
              </a:rPr>
              <a:t>甜瓜套作栽培模式中，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由于草莓与甜瓜的种植存在时间差</a:t>
            </a:r>
            <a:r>
              <a:rPr lang="en-US" altLang="zh-CN" sz="2000" b="0" i="0" dirty="0">
                <a:solidFill>
                  <a:srgbClr val="000000"/>
                </a:solidFill>
                <a:latin typeface="微软雅黑" pitchFamily="34" charset="0"/>
                <a:ea typeface="微软雅黑" pitchFamily="34" charset="-122"/>
                <a:cs typeface="微软雅黑" pitchFamily="34" charset="-120"/>
              </a:rPr>
              <a:t>，因此两者之间竞争较弱，C错误</a:t>
            </a:r>
            <a:r>
              <a:rPr lang="en-US" altLang="zh-CN" sz="2000" b="0" i="0">
                <a:solidFill>
                  <a:srgbClr val="000000"/>
                </a:solidFill>
                <a:latin typeface="微软雅黑" pitchFamily="34" charset="0"/>
                <a:ea typeface="微软雅黑" pitchFamily="34" charset="-122"/>
                <a:cs typeface="微软雅黑" pitchFamily="34" charset="-120"/>
              </a:rPr>
              <a:t>；若利用黑光灯可以诱捕潜</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叶蝇</a:t>
            </a:r>
            <a:r>
              <a:rPr lang="en-US" altLang="zh-CN" sz="2000" b="0" i="0" dirty="0">
                <a:solidFill>
                  <a:srgbClr val="000000"/>
                </a:solidFill>
                <a:latin typeface="微软雅黑" pitchFamily="34" charset="0"/>
                <a:ea typeface="微软雅黑" pitchFamily="34" charset="-122"/>
                <a:cs typeface="微软雅黑" pitchFamily="34" charset="-120"/>
              </a:rPr>
              <a:t>，则说明潜叶蝇是一种趋光性昆虫，D正确。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4_BD.20_1#1bfdb3f25?pid=33819f89e&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1" i="0" dirty="0">
                <a:solidFill>
                  <a:srgbClr val="000000"/>
                </a:solidFill>
                <a:latin typeface="微软雅黑" pitchFamily="34" charset="0"/>
                <a:ea typeface="微软雅黑" pitchFamily="34" charset="-122"/>
                <a:cs typeface="微软雅黑" pitchFamily="34" charset="-120"/>
              </a:rPr>
              <a:t>多选题</a:t>
            </a:r>
            <a:r>
              <a:rPr lang="en-US" altLang="zh-CN" sz="2000" b="0" i="0" dirty="0">
                <a:solidFill>
                  <a:srgbClr val="000000"/>
                </a:solidFill>
                <a:latin typeface="微软雅黑" pitchFamily="34" charset="0"/>
                <a:ea typeface="微软雅黑" pitchFamily="34" charset="-122"/>
                <a:cs typeface="微软雅黑" pitchFamily="34" charset="-120"/>
              </a:rPr>
              <a:t>）为改善某湖泊周围的环境，结合离岸距离对群落的结构进行研究</a:t>
            </a:r>
            <a:r>
              <a:rPr lang="en-US" altLang="zh-CN" sz="2000" b="0" i="0">
                <a:solidFill>
                  <a:srgbClr val="000000"/>
                </a:solidFill>
                <a:latin typeface="微软雅黑" pitchFamily="34" charset="0"/>
                <a:ea typeface="微软雅黑" pitchFamily="34" charset="-122"/>
                <a:cs typeface="微软雅黑" pitchFamily="34" charset="-120"/>
              </a:rPr>
              <a:t>。下列相关叙述正</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18" name="QC_4_BD.20_2#1bfdb3f25?colgroup=11,29&amp;pid=33819f89e&amp;color=0,0,0&amp;vtp=1&amp;bbb=1"/>
              <p:cNvGraphicFramePr>
                <a:graphicFrameLocks noGrp="1"/>
              </p:cNvGraphicFramePr>
              <p:nvPr>
                <p:extLst>
                  <p:ext uri="{D42A27DB-BD31-4B8C-83A1-F6EECF244321}">
                    <p14:modId xmlns:p14="http://schemas.microsoft.com/office/powerpoint/2010/main" val="1583551542"/>
                  </p:ext>
                </p:extLst>
              </p:nvPr>
            </p:nvGraphicFramePr>
            <p:xfrm>
              <a:off x="722376" y="1951677"/>
              <a:ext cx="10725912" cy="2552827"/>
            </p:xfrm>
            <a:graphic>
              <a:graphicData uri="http://schemas.openxmlformats.org/drawingml/2006/table">
                <a:tbl>
                  <a:tblPr/>
                  <a:tblGrid>
                    <a:gridCol w="3099816">
                      <a:extLst>
                        <a:ext uri="{9D8B030D-6E8A-4147-A177-3AD203B41FA5}">
                          <a16:colId xmlns:a16="http://schemas.microsoft.com/office/drawing/2014/main" val="20000"/>
                        </a:ext>
                      </a:extLst>
                    </a:gridCol>
                    <a:gridCol w="7626096">
                      <a:extLst>
                        <a:ext uri="{9D8B030D-6E8A-4147-A177-3AD203B41FA5}">
                          <a16:colId xmlns:a16="http://schemas.microsoft.com/office/drawing/2014/main" val="20001"/>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区域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离岸距离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0∼34 </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34∼230 </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230∼350 </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350∼380 </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380 </m:t>
                              </m:r>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以外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mc:Choice>
        <mc:Fallback xmlns="">
          <p:graphicFrame>
            <p:nvGraphicFramePr>
              <p:cNvPr id="18" name="QC_4_BD.20_2#1bfdb3f25?colgroup=11,29&amp;pid=33819f89e&amp;color=0,0,0&amp;vtp=1&amp;bbb=1"/>
              <p:cNvGraphicFramePr>
                <a:graphicFrameLocks noGrp="1"/>
              </p:cNvGraphicFramePr>
              <p:nvPr>
                <p:extLst>
                  <p:ext uri="{D42A27DB-BD31-4B8C-83A1-F6EECF244321}">
                    <p14:modId xmlns:p14="http://schemas.microsoft.com/office/powerpoint/2010/main" val="1583551542"/>
                  </p:ext>
                </p:extLst>
              </p:nvPr>
            </p:nvGraphicFramePr>
            <p:xfrm>
              <a:off x="722376" y="1951677"/>
              <a:ext cx="10725912" cy="2552827"/>
            </p:xfrm>
            <a:graphic>
              <a:graphicData uri="http://schemas.openxmlformats.org/drawingml/2006/table">
                <a:tbl>
                  <a:tblPr/>
                  <a:tblGrid>
                    <a:gridCol w="3099816">
                      <a:extLst>
                        <a:ext uri="{9D8B030D-6E8A-4147-A177-3AD203B41FA5}">
                          <a16:colId xmlns:a16="http://schemas.microsoft.com/office/drawing/2014/main" val="20000"/>
                        </a:ext>
                      </a:extLst>
                    </a:gridCol>
                    <a:gridCol w="7626096">
                      <a:extLst>
                        <a:ext uri="{9D8B030D-6E8A-4147-A177-3AD203B41FA5}">
                          <a16:colId xmlns:a16="http://schemas.microsoft.com/office/drawing/2014/main" val="20001"/>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区域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离岸距离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40767" t="-100000" r="-160" b="-427143"/>
                          </a:stretch>
                        </a:blipFill>
                      </a:tcPr>
                    </a:tc>
                    <a:extLst>
                      <a:ext uri="{0D108BD9-81ED-4DB2-BD59-A6C34878D82A}">
                        <a16:rowId xmlns:a16="http://schemas.microsoft.com/office/drawing/2014/main" val="10001"/>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40767" t="-200000" r="-160" b="-327143"/>
                          </a:stretch>
                        </a:blipFill>
                      </a:tcPr>
                    </a:tc>
                    <a:extLst>
                      <a:ext uri="{0D108BD9-81ED-4DB2-BD59-A6C34878D82A}">
                        <a16:rowId xmlns:a16="http://schemas.microsoft.com/office/drawing/2014/main" val="10002"/>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40767" t="-300000" r="-160" b="-227143"/>
                          </a:stretch>
                        </a:blipFill>
                      </a:tcPr>
                    </a:tc>
                    <a:extLst>
                      <a:ext uri="{0D108BD9-81ED-4DB2-BD59-A6C34878D82A}">
                        <a16:rowId xmlns:a16="http://schemas.microsoft.com/office/drawing/2014/main" val="10003"/>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40767" t="-400000" r="-160" b="-127143"/>
                          </a:stretch>
                        </a:blipFill>
                      </a:tcPr>
                    </a:tc>
                    <a:extLst>
                      <a:ext uri="{0D108BD9-81ED-4DB2-BD59-A6C34878D82A}">
                        <a16:rowId xmlns:a16="http://schemas.microsoft.com/office/drawing/2014/main" val="10004"/>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40767" t="-500000" r="-160" b="-27143"/>
                          </a:stretch>
                        </a:blipFill>
                      </a:tcPr>
                    </a:tc>
                    <a:extLst>
                      <a:ext uri="{0D108BD9-81ED-4DB2-BD59-A6C34878D82A}">
                        <a16:rowId xmlns:a16="http://schemas.microsoft.com/office/drawing/2014/main" val="10005"/>
                      </a:ext>
                    </a:extLst>
                  </a:tr>
                </a:tbl>
              </a:graphicData>
            </a:graphic>
          </p:graphicFrame>
        </mc:Fallback>
      </mc:AlternateContent>
      <p:sp>
        <p:nvSpPr>
          <p:cNvPr id="4" name="QC_4_AN.21_1#1bfdb3f25.bracket?pid=33819f89e&amp;color=0,0,0&amp;vpa=7&amp;vtp=1&amp;bbb=1"/>
          <p:cNvSpPr/>
          <p:nvPr/>
        </p:nvSpPr>
        <p:spPr>
          <a:xfrm>
            <a:off x="1697101" y="1410150"/>
            <a:ext cx="7302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BCD</a:t>
            </a:r>
            <a:endParaRPr lang="en-US" altLang="zh-CN" sz="2000" dirty="0"/>
          </a:p>
        </p:txBody>
      </p:sp>
      <p:sp>
        <p:nvSpPr>
          <p:cNvPr id="5" name="QC_4_BD.20_3#1bfdb3f25.choices?pid=33819f89e&amp;color=0,0,0&amp;vtp=1&amp;bbb=1"/>
          <p:cNvSpPr/>
          <p:nvPr/>
        </p:nvSpPr>
        <p:spPr>
          <a:xfrm>
            <a:off x="722376" y="464407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A.调查发现菖蒲主要生长在丙区域，其长势高低错落，属于群落的垂直结构</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.表中五个区域分布着不同的种群，在空间上构成了群落的水平结构</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.丁区域分布着沉水植物、挺水植物、浮水植物，主要原因是光照强度不同</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.种植荷花、芦苇等净化能力较强的水生植物，是改善湖泊周围环境的有效途径之一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4_AS.22_1#1bfdb3f25?vop=1&amp;pid=33819f89e&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丙区域的菖蒲属于一个种群，其长势高低错落是同种生物不同个体之间的差异</a:t>
            </a:r>
            <a:r>
              <a:rPr lang="en-US" altLang="zh-CN" sz="2000" b="0" i="0">
                <a:solidFill>
                  <a:srgbClr val="000000"/>
                </a:solidFill>
                <a:latin typeface="微软雅黑" pitchFamily="34" charset="0"/>
                <a:ea typeface="微软雅黑" pitchFamily="34" charset="-122"/>
                <a:cs typeface="微软雅黑" pitchFamily="34" charset="-120"/>
              </a:rPr>
              <a:t>，不属于群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落的垂直结构</a:t>
            </a:r>
            <a:r>
              <a:rPr lang="en-US" altLang="zh-CN" sz="2000" b="0" i="0" dirty="0">
                <a:solidFill>
                  <a:srgbClr val="000000"/>
                </a:solidFill>
                <a:latin typeface="微软雅黑" pitchFamily="34" charset="0"/>
                <a:ea typeface="微软雅黑" pitchFamily="34" charset="-122"/>
                <a:cs typeface="微软雅黑" pitchFamily="34" charset="-120"/>
              </a:rPr>
              <a:t>，A错误；群落的水平结构指群落的水平配置状况或水平格局</a:t>
            </a:r>
            <a:r>
              <a:rPr lang="en-US" altLang="zh-CN" sz="2000" b="0" i="0">
                <a:solidFill>
                  <a:srgbClr val="000000"/>
                </a:solidFill>
                <a:latin typeface="微软雅黑" pitchFamily="34" charset="0"/>
                <a:ea typeface="微软雅黑" pitchFamily="34" charset="-122"/>
                <a:cs typeface="微软雅黑" pitchFamily="34" charset="-120"/>
              </a:rPr>
              <a:t>，其主要表现特征是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镶嵌性</a:t>
            </a:r>
            <a:r>
              <a:rPr lang="en-US" altLang="zh-CN" sz="2000" b="0" i="0" dirty="0">
                <a:solidFill>
                  <a:srgbClr val="000000"/>
                </a:solidFill>
                <a:latin typeface="微软雅黑" pitchFamily="34" charset="0"/>
                <a:ea typeface="微软雅黑" pitchFamily="34" charset="-122"/>
                <a:cs typeface="微软雅黑" pitchFamily="34" charset="-120"/>
              </a:rPr>
              <a:t>，表中五个区域分布着不同的种群，在空间上构成了群落的水平结构，B正确</a:t>
            </a:r>
            <a:r>
              <a:rPr lang="en-US" altLang="zh-CN" sz="2000" b="0" i="0">
                <a:solidFill>
                  <a:srgbClr val="000000"/>
                </a:solidFill>
                <a:latin typeface="微软雅黑" pitchFamily="34" charset="0"/>
                <a:ea typeface="微软雅黑" pitchFamily="34" charset="-122"/>
                <a:cs typeface="微软雅黑" pitchFamily="34" charset="-120"/>
              </a:rPr>
              <a:t>;丁区域分布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着沉水植物</a:t>
            </a:r>
            <a:r>
              <a:rPr lang="en-US" altLang="zh-CN" sz="2000" b="0" i="0" dirty="0">
                <a:solidFill>
                  <a:srgbClr val="000000"/>
                </a:solidFill>
                <a:latin typeface="微软雅黑" pitchFamily="34" charset="0"/>
                <a:ea typeface="微软雅黑" pitchFamily="34" charset="-122"/>
                <a:cs typeface="微软雅黑" pitchFamily="34" charset="-120"/>
              </a:rPr>
              <a:t>、挺水植物、浮水植物，属于群落的垂直结构,主要原因是不同水层的光照强度不同</a:t>
            </a:r>
            <a:r>
              <a:rPr lang="en-US" altLang="zh-CN" sz="2000" b="0" i="0">
                <a:solidFill>
                  <a:srgbClr val="000000"/>
                </a:solidFill>
                <a:latin typeface="微软雅黑" pitchFamily="34" charset="0"/>
                <a:ea typeface="微软雅黑" pitchFamily="34" charset="-122"/>
                <a:cs typeface="微软雅黑" pitchFamily="34" charset="-120"/>
              </a:rPr>
              <a:t>,C</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正确</a:t>
            </a:r>
            <a:r>
              <a:rPr lang="en-US" altLang="zh-CN" sz="2000" b="0" i="0" dirty="0">
                <a:solidFill>
                  <a:srgbClr val="000000"/>
                </a:solidFill>
                <a:latin typeface="微软雅黑" pitchFamily="34" charset="0"/>
                <a:ea typeface="微软雅黑" pitchFamily="34" charset="-122"/>
                <a:cs typeface="微软雅黑" pitchFamily="34" charset="-120"/>
              </a:rPr>
              <a:t>;种植荷花、芦苇等净化能力较强的水生植物，可以降低水体中磷、氮等元素的含量</a:t>
            </a:r>
            <a:r>
              <a:rPr lang="en-US" altLang="zh-CN" sz="2000" b="0" i="0">
                <a:solidFill>
                  <a:srgbClr val="000000"/>
                </a:solidFill>
                <a:latin typeface="微软雅黑" pitchFamily="34" charset="0"/>
                <a:ea typeface="微软雅黑" pitchFamily="34" charset="-122"/>
                <a:cs typeface="微软雅黑" pitchFamily="34" charset="-120"/>
              </a:rPr>
              <a:t>，是改善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湖泊周围环境的有效途径之一</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4_BD.23_1#ba5d44883?pid=33819f89e&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［辽宁名校联盟2025高二联考］</a:t>
            </a:r>
            <a:r>
              <a:rPr lang="en-US" altLang="zh-CN" sz="2000" b="0" i="0" dirty="0">
                <a:solidFill>
                  <a:srgbClr val="000000"/>
                </a:solidFill>
                <a:latin typeface="微软雅黑" pitchFamily="34" charset="0"/>
                <a:ea typeface="微软雅黑" pitchFamily="34" charset="-122"/>
                <a:cs typeface="微软雅黑" pitchFamily="34" charset="-120"/>
              </a:rPr>
              <a:t>某湖泊是越冬水鸟的重要聚集区</a:t>
            </a:r>
            <a:r>
              <a:rPr lang="en-US" altLang="zh-CN" sz="2000" b="0" i="0">
                <a:solidFill>
                  <a:srgbClr val="000000"/>
                </a:solidFill>
                <a:latin typeface="微软雅黑" pitchFamily="34" charset="0"/>
                <a:ea typeface="微软雅黑" pitchFamily="34" charset="-122"/>
                <a:cs typeface="微软雅黑" pitchFamily="34" charset="-120"/>
              </a:rPr>
              <a:t>。科研人员将湖中水鸟划分为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微软雅黑" pitchFamily="34" charset="0"/>
                <a:ea typeface="微软雅黑" pitchFamily="34" charset="-122"/>
                <a:cs typeface="微软雅黑" pitchFamily="34" charset="-120"/>
              </a:rPr>
              <a:t>个集群（每个集群包括若干种水鸟），并对它们的觅食行为和觅食生境进行调查</a:t>
            </a:r>
            <a:r>
              <a:rPr lang="en-US" altLang="zh-CN" sz="2000" b="0" i="0">
                <a:solidFill>
                  <a:srgbClr val="000000"/>
                </a:solidFill>
                <a:latin typeface="微软雅黑" pitchFamily="34" charset="0"/>
                <a:ea typeface="微软雅黑" pitchFamily="34" charset="-122"/>
                <a:cs typeface="微软雅黑" pitchFamily="34" charset="-120"/>
              </a:rPr>
              <a:t>，结果如表所</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示</a:t>
            </a:r>
            <a:r>
              <a:rPr lang="en-US" altLang="zh-CN" sz="2000" b="0" i="0" dirty="0">
                <a:solidFill>
                  <a:srgbClr val="000000"/>
                </a:solidFill>
                <a:latin typeface="微软雅黑" pitchFamily="34" charset="0"/>
                <a:ea typeface="微软雅黑" pitchFamily="34" charset="-122"/>
                <a:cs typeface="微软雅黑" pitchFamily="34" charset="-120"/>
              </a:rPr>
              <a:t>（百分比代表使用频率）。</a:t>
            </a:r>
            <a:r>
              <a:rPr lang="en-US" altLang="zh-CN" sz="2000" b="0" i="0">
                <a:solidFill>
                  <a:srgbClr val="000000"/>
                </a:solidFill>
                <a:latin typeface="微软雅黑" pitchFamily="34" charset="0"/>
                <a:ea typeface="微软雅黑" pitchFamily="34" charset="-122"/>
                <a:cs typeface="微软雅黑" pitchFamily="34" charset="-120"/>
              </a:rPr>
              <a:t>下列说法正确的是(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20" name="QC_4_BD.23_2#ba5d44883?colgroup=2,21,16&amp;pid=33819f89e&amp;color=0,0,0&amp;vtp=1&amp;bbb=1"/>
              <p:cNvGraphicFramePr>
                <a:graphicFrameLocks noGrp="1"/>
              </p:cNvGraphicFramePr>
              <p:nvPr>
                <p:extLst>
                  <p:ext uri="{D42A27DB-BD31-4B8C-83A1-F6EECF244321}">
                    <p14:modId xmlns:p14="http://schemas.microsoft.com/office/powerpoint/2010/main" val="3754323480"/>
                  </p:ext>
                </p:extLst>
              </p:nvPr>
            </p:nvGraphicFramePr>
            <p:xfrm>
              <a:off x="722376" y="2408877"/>
              <a:ext cx="10716768" cy="2110867"/>
            </p:xfrm>
            <a:graphic>
              <a:graphicData uri="http://schemas.openxmlformats.org/drawingml/2006/table">
                <a:tbl>
                  <a:tblPr/>
                  <a:tblGrid>
                    <a:gridCol w="749808">
                      <a:extLst>
                        <a:ext uri="{9D8B030D-6E8A-4147-A177-3AD203B41FA5}">
                          <a16:colId xmlns:a16="http://schemas.microsoft.com/office/drawing/2014/main" val="20000"/>
                        </a:ext>
                      </a:extLst>
                    </a:gridCol>
                    <a:gridCol w="5641848">
                      <a:extLst>
                        <a:ext uri="{9D8B030D-6E8A-4147-A177-3AD203B41FA5}">
                          <a16:colId xmlns:a16="http://schemas.microsoft.com/office/drawing/2014/main" val="20001"/>
                        </a:ext>
                      </a:extLst>
                    </a:gridCol>
                    <a:gridCol w="4325112">
                      <a:extLst>
                        <a:ext uri="{9D8B030D-6E8A-4147-A177-3AD203B41FA5}">
                          <a16:colId xmlns:a16="http://schemas.microsoft.com/office/drawing/2014/main" val="20002"/>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集群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觅食行为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觅食生境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1132">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E</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间歇性啄食</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(100%)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草滩</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(68.6%)</m:t>
                              </m:r>
                            </m:oMath>
                          </a14:m>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泥滩</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(15.4%)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1132">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F</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间歇性啄食</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(86.5%)</m:t>
                              </m:r>
                            </m:oMath>
                          </a14:m>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泥滩挖掘取食</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(9.9%)</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浅水区</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(44.2%)</m:t>
                              </m:r>
                            </m:oMath>
                          </a14:m>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泥滩</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(39.1%)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G</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多种觅食行为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中水区</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(41.3%)</m:t>
                              </m:r>
                            </m:oMath>
                          </a14:m>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深水区</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(30.4%)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21132">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潜水取食</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(99.3%)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深水区</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(74.7%)</m:t>
                              </m:r>
                            </m:oMath>
                          </a14:m>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中水区</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(17.1%)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mc:Choice>
        <mc:Fallback xmlns="">
          <p:graphicFrame>
            <p:nvGraphicFramePr>
              <p:cNvPr id="20" name="QC_4_BD.23_2#ba5d44883?colgroup=2,21,16&amp;pid=33819f89e&amp;color=0,0,0&amp;vtp=1&amp;bbb=1"/>
              <p:cNvGraphicFramePr>
                <a:graphicFrameLocks noGrp="1"/>
              </p:cNvGraphicFramePr>
              <p:nvPr>
                <p:extLst>
                  <p:ext uri="{D42A27DB-BD31-4B8C-83A1-F6EECF244321}">
                    <p14:modId xmlns:p14="http://schemas.microsoft.com/office/powerpoint/2010/main" val="3754323480"/>
                  </p:ext>
                </p:extLst>
              </p:nvPr>
            </p:nvGraphicFramePr>
            <p:xfrm>
              <a:off x="722376" y="2408877"/>
              <a:ext cx="10716768" cy="2110867"/>
            </p:xfrm>
            <a:graphic>
              <a:graphicData uri="http://schemas.openxmlformats.org/drawingml/2006/table">
                <a:tbl>
                  <a:tblPr/>
                  <a:tblGrid>
                    <a:gridCol w="749808">
                      <a:extLst>
                        <a:ext uri="{9D8B030D-6E8A-4147-A177-3AD203B41FA5}">
                          <a16:colId xmlns:a16="http://schemas.microsoft.com/office/drawing/2014/main" val="20000"/>
                        </a:ext>
                      </a:extLst>
                    </a:gridCol>
                    <a:gridCol w="5641848">
                      <a:extLst>
                        <a:ext uri="{9D8B030D-6E8A-4147-A177-3AD203B41FA5}">
                          <a16:colId xmlns:a16="http://schemas.microsoft.com/office/drawing/2014/main" val="20001"/>
                        </a:ext>
                      </a:extLst>
                    </a:gridCol>
                    <a:gridCol w="4325112">
                      <a:extLst>
                        <a:ext uri="{9D8B030D-6E8A-4147-A177-3AD203B41FA5}">
                          <a16:colId xmlns:a16="http://schemas.microsoft.com/office/drawing/2014/main" val="20002"/>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集群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觅食行为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觅食生境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1132">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813" t="-101449" r="-1331707" b="-330435"/>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3391" t="-101449" r="-76890" b="-330435"/>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47887" t="-101449" r="-282" b="-330435"/>
                          </a:stretch>
                        </a:blipFill>
                      </a:tcPr>
                    </a:tc>
                    <a:extLst>
                      <a:ext uri="{0D108BD9-81ED-4DB2-BD59-A6C34878D82A}">
                        <a16:rowId xmlns:a16="http://schemas.microsoft.com/office/drawing/2014/main" val="10001"/>
                      </a:ext>
                    </a:extLst>
                  </a:tr>
                  <a:tr h="421132">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813" t="-198571" r="-1331707" b="-225714"/>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3391" t="-198571" r="-76890" b="-225714"/>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47887" t="-198571" r="-282" b="-225714"/>
                          </a:stretch>
                        </a:blipFill>
                      </a:tcPr>
                    </a:tc>
                    <a:extLst>
                      <a:ext uri="{0D108BD9-81ED-4DB2-BD59-A6C34878D82A}">
                        <a16:rowId xmlns:a16="http://schemas.microsoft.com/office/drawing/2014/main" val="10002"/>
                      </a:ext>
                    </a:extLst>
                  </a:tr>
                  <a:tr h="426339">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813" t="-298571" r="-1331707" b="-125714"/>
                          </a:stretch>
                        </a:blipFill>
                      </a:tcPr>
                    </a:tc>
                    <a:tc>
                      <a:txBody>
                        <a:bodyPr/>
                        <a:lstStyle/>
                        <a:p>
                          <a:pPr algn="l"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多种觅食行为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47887" t="-298571" r="-282" b="-125714"/>
                          </a:stretch>
                        </a:blipFill>
                      </a:tcPr>
                    </a:tc>
                    <a:extLst>
                      <a:ext uri="{0D108BD9-81ED-4DB2-BD59-A6C34878D82A}">
                        <a16:rowId xmlns:a16="http://schemas.microsoft.com/office/drawing/2014/main" val="10003"/>
                      </a:ext>
                    </a:extLst>
                  </a:tr>
                  <a:tr h="421132">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813" t="-404348" r="-1331707" b="-27536"/>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3391" t="-404348" r="-76890" b="-27536"/>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47887" t="-404348" r="-282" b="-27536"/>
                          </a:stretch>
                        </a:blipFill>
                      </a:tcPr>
                    </a:tc>
                    <a:extLst>
                      <a:ext uri="{0D108BD9-81ED-4DB2-BD59-A6C34878D82A}">
                        <a16:rowId xmlns:a16="http://schemas.microsoft.com/office/drawing/2014/main" val="10004"/>
                      </a:ext>
                    </a:extLst>
                  </a:tr>
                </a:tbl>
              </a:graphicData>
            </a:graphic>
          </p:graphicFrame>
        </mc:Fallback>
      </mc:AlternateContent>
      <p:sp>
        <p:nvSpPr>
          <p:cNvPr id="4" name="QC_4_AN.24_1#ba5d44883.bracket?pid=33819f89e&amp;color=0,0,0&amp;vpa=8&amp;vtp=1"/>
          <p:cNvSpPr/>
          <p:nvPr/>
        </p:nvSpPr>
        <p:spPr>
          <a:xfrm>
            <a:off x="6243701" y="18673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5" name="QC_4_BD.23_3#ba5d44883.choices?pid=33819f89e&amp;color=0,0,0&amp;vtp=1&amp;bbb=1"/>
          <p:cNvSpPr/>
          <p:nvPr/>
        </p:nvSpPr>
        <p:spPr>
          <a:xfrm>
            <a:off x="722376" y="465677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A.冬天食物短缺会使集群间的生态位重叠程度减小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.与集群内相比，集群间水鸟的生态位重叠程度更大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.越冬水鸟生态位重叠程度仅取决于觅食行为和觅食生境的重叠程度</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.集群间觅食行为和觅食生境适当错开是长期协同进化的结果</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a6aabdd80.fixed?pid=5a6e1f692&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1</a:t>
            </a:r>
            <a:endParaRPr lang="en-US" altLang="zh-CN" sz="7200" dirty="0"/>
          </a:p>
        </p:txBody>
      </p:sp>
      <p:sp>
        <p:nvSpPr>
          <p:cNvPr id="3" name="C_3#a6aabdd80.fixed?pid=5a6e1f692&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第一节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生物群落的结构</a:t>
            </a:r>
            <a:endParaRPr lang="en-US" altLang="zh-CN" sz="4400" dirty="0"/>
          </a:p>
        </p:txBody>
      </p:sp>
      <p:pic>
        <p:nvPicPr>
          <p:cNvPr id="4" name="C_3#a6aabdd80.fixed?pid=5a6e1f692&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a6aabdd80.fixed?pid=5a6e1f692&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4_AS.25_1#ba5d44883?vop=1&amp;pid=33819f89e&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冬天食物短缺会使集群间的生态位重叠程度增大，A错误；与集群内相比</a:t>
            </a:r>
            <a:r>
              <a:rPr lang="en-US" altLang="zh-CN" sz="2000" b="0" i="0">
                <a:solidFill>
                  <a:srgbClr val="000000"/>
                </a:solidFill>
                <a:latin typeface="微软雅黑" pitchFamily="34" charset="0"/>
                <a:ea typeface="微软雅黑" pitchFamily="34" charset="-122"/>
                <a:cs typeface="微软雅黑" pitchFamily="34" charset="-120"/>
              </a:rPr>
              <a:t>，集群间水鸟的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觅食生境和觅食行为差异更大</a:t>
            </a:r>
            <a:r>
              <a:rPr lang="en-US" altLang="zh-CN" sz="2000" b="0" i="0" dirty="0">
                <a:solidFill>
                  <a:srgbClr val="000000"/>
                </a:solidFill>
                <a:latin typeface="微软雅黑" pitchFamily="34" charset="0"/>
                <a:ea typeface="微软雅黑" pitchFamily="34" charset="-122"/>
                <a:cs typeface="微软雅黑" pitchFamily="34" charset="-120"/>
              </a:rPr>
              <a:t>，故与集群内相比，集群间水鸟的生态位重叠程度更小，B</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越冬水鸟生态位重叠程度不仅受觅食行为和觅食生境的影响</a:t>
            </a:r>
            <a:r>
              <a:rPr lang="en-US" altLang="zh-CN" sz="2000" b="0" i="0" dirty="0">
                <a:solidFill>
                  <a:srgbClr val="000000"/>
                </a:solidFill>
                <a:latin typeface="微软雅黑" pitchFamily="34" charset="0"/>
                <a:ea typeface="微软雅黑" pitchFamily="34" charset="-122"/>
                <a:cs typeface="微软雅黑" pitchFamily="34" charset="-120"/>
              </a:rPr>
              <a:t>，还与天敌</a:t>
            </a:r>
            <a:r>
              <a:rPr lang="en-US" altLang="zh-CN" sz="2000" b="0" i="0">
                <a:solidFill>
                  <a:srgbClr val="000000"/>
                </a:solidFill>
                <a:latin typeface="微软雅黑" pitchFamily="34" charset="0"/>
                <a:ea typeface="微软雅黑" pitchFamily="34" charset="-122"/>
                <a:cs typeface="微软雅黑" pitchFamily="34" charset="-120"/>
              </a:rPr>
              <a:t>、与其他物种的关系等有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关</a:t>
            </a:r>
            <a:r>
              <a:rPr lang="en-US" altLang="zh-CN" sz="2000" b="0" i="0" dirty="0">
                <a:solidFill>
                  <a:srgbClr val="000000"/>
                </a:solidFill>
                <a:latin typeface="微软雅黑" pitchFamily="34" charset="0"/>
                <a:ea typeface="微软雅黑" pitchFamily="34" charset="-122"/>
                <a:cs typeface="微软雅黑" pitchFamily="34" charset="-120"/>
              </a:rPr>
              <a:t>，C错误；集群间觅食行为和觅食生境适当错开是长期协同进化的结果</a:t>
            </a:r>
            <a:r>
              <a:rPr lang="en-US" altLang="zh-CN" sz="2000" b="0" i="0">
                <a:solidFill>
                  <a:srgbClr val="000000"/>
                </a:solidFill>
                <a:latin typeface="微软雅黑" pitchFamily="34" charset="0"/>
                <a:ea typeface="微软雅黑" pitchFamily="34" charset="-122"/>
                <a:cs typeface="微软雅黑" pitchFamily="34" charset="-120"/>
              </a:rPr>
              <a:t>，有利于更好地利用环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境资源</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BD.26_1#1b4ae7754?pid=33819f89e&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1" i="0" dirty="0">
                    <a:solidFill>
                      <a:srgbClr val="000000"/>
                    </a:solidFill>
                    <a:latin typeface="微软雅黑" pitchFamily="34" charset="0"/>
                    <a:ea typeface="微软雅黑" pitchFamily="34" charset="-122"/>
                    <a:cs typeface="微软雅黑" pitchFamily="34" charset="-120"/>
                  </a:rPr>
                  <a:t>多选题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仿宋" pitchFamily="34" charset="0"/>
                    <a:ea typeface="仿宋" pitchFamily="34" charset="-122"/>
                    <a:cs typeface="仿宋" pitchFamily="34" charset="-120"/>
                  </a:rPr>
                  <a:t>［江苏盐城五校2025高二联考］</a:t>
                </a:r>
                <a:r>
                  <a:rPr lang="en-US" altLang="zh-CN" sz="2000" b="0" i="0" dirty="0">
                    <a:solidFill>
                      <a:srgbClr val="000000"/>
                    </a:solidFill>
                    <a:latin typeface="微软雅黑" pitchFamily="34" charset="0"/>
                    <a:ea typeface="微软雅黑" pitchFamily="34" charset="-122"/>
                    <a:cs typeface="微软雅黑" pitchFamily="34" charset="-120"/>
                  </a:rPr>
                  <a:t>如图是大豆和杂草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R</m:t>
                    </m:r>
                  </m:oMath>
                </a14:m>
                <a:r>
                  <a:rPr lang="en-US" altLang="zh-CN" sz="2000" b="0" i="0" dirty="0">
                    <a:solidFill>
                      <a:srgbClr val="000000"/>
                    </a:solidFill>
                    <a:latin typeface="微软雅黑" pitchFamily="34" charset="0"/>
                    <a:ea typeface="微软雅黑" pitchFamily="34" charset="-122"/>
                    <a:cs typeface="微软雅黑" pitchFamily="34" charset="-120"/>
                  </a:rPr>
                  <a:t>、杂草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在某种养分生态位上的</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分布曲线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相关叙述正确的是(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4_BD.26_1#1b4ae7754?pid=33819f89e&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a:blip r:embed="rId3"/>
                <a:stretch>
                  <a:fillRect l="-1474" r="-680" b="-17986"/>
                </a:stretch>
              </a:blipFill>
              <a:ln/>
            </p:spPr>
            <p:txBody>
              <a:bodyPr/>
              <a:lstStyle/>
              <a:p>
                <a:r>
                  <a:rPr lang="zh-CN" altLang="en-US">
                    <a:noFill/>
                  </a:rPr>
                  <a:t> </a:t>
                </a:r>
              </a:p>
            </p:txBody>
          </p:sp>
        </mc:Fallback>
      </mc:AlternateContent>
      <p:sp>
        <p:nvSpPr>
          <p:cNvPr id="3" name="QC_4_AN.27_1#1b4ae7754.bracket?pid=33819f89e&amp;color=0,0,0&amp;vpa=9&amp;vtp=1&amp;bbb=1"/>
          <p:cNvSpPr/>
          <p:nvPr/>
        </p:nvSpPr>
        <p:spPr>
          <a:xfrm>
            <a:off x="4262501" y="1410150"/>
            <a:ext cx="5588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BD</a:t>
            </a:r>
            <a:endParaRPr lang="en-US" altLang="zh-CN" sz="2000" dirty="0"/>
          </a:p>
        </p:txBody>
      </p:sp>
      <p:pic>
        <p:nvPicPr>
          <p:cNvPr id="4" name="QC_4_BD.26_2#1b4ae7754?htil=2&amp;pid=33819f89e&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231524" y="1951677"/>
            <a:ext cx="3840480" cy="16550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C_4_BD.26_3#1b4ae7754.choices?htil=2&amp;pid=33819f89e&amp;color=0,0,0&amp;vtp=1&amp;bbb=1"/>
              <p:cNvSpPr/>
              <p:nvPr/>
            </p:nvSpPr>
            <p:spPr>
              <a:xfrm>
                <a:off x="722376" y="1824677"/>
                <a:ext cx="677570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oMath>
                </a14:m>
                <a:r>
                  <a:rPr lang="en-US" altLang="zh-CN" sz="2000" b="0" i="0" dirty="0">
                    <a:solidFill>
                      <a:srgbClr val="000000"/>
                    </a:solidFill>
                    <a:latin typeface="微软雅黑" pitchFamily="34" charset="0"/>
                    <a:ea typeface="微软雅黑" pitchFamily="34" charset="-122"/>
                    <a:cs typeface="微软雅黑" pitchFamily="34" charset="-120"/>
                  </a:rPr>
                  <a:t>越大，表明杂草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R</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个体间对该养分的竞争越激烈</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.大豆与杂草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R</m:t>
                    </m:r>
                  </m:oMath>
                </a14:m>
                <a:r>
                  <a:rPr lang="en-US" altLang="zh-CN" sz="2000" b="0" i="0" dirty="0">
                    <a:solidFill>
                      <a:srgbClr val="000000"/>
                    </a:solidFill>
                    <a:latin typeface="微软雅黑" pitchFamily="34" charset="0"/>
                    <a:ea typeface="微软雅黑" pitchFamily="34" charset="-122"/>
                    <a:cs typeface="微软雅黑" pitchFamily="34" charset="-120"/>
                  </a:rPr>
                  <a:t>对该养分的竞争程度比大豆与杂草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弱</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𝑏</m:t>
                    </m:r>
                  </m:oMath>
                </a14:m>
                <a:r>
                  <a:rPr lang="en-US" altLang="zh-CN" sz="2000" b="0" i="0" dirty="0">
                    <a:solidFill>
                      <a:srgbClr val="000000"/>
                    </a:solidFill>
                    <a:latin typeface="微软雅黑" pitchFamily="34" charset="0"/>
                    <a:ea typeface="微软雅黑" pitchFamily="34" charset="-122"/>
                    <a:cs typeface="微软雅黑" pitchFamily="34" charset="-120"/>
                  </a:rPr>
                  <a:t>的大小会随着环境的变化而变化，但</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oMath>
                </a14:m>
                <a:r>
                  <a:rPr lang="en-US" altLang="zh-CN" sz="20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𝑑</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不会</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.若</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𝑐</m:t>
                    </m:r>
                  </m:oMath>
                </a14:m>
                <a:r>
                  <a:rPr lang="en-US" altLang="zh-CN" sz="2000" b="0" i="0" dirty="0">
                    <a:solidFill>
                      <a:srgbClr val="000000"/>
                    </a:solidFill>
                    <a:latin typeface="微软雅黑" pitchFamily="34" charset="0"/>
                    <a:ea typeface="微软雅黑" pitchFamily="34" charset="-122"/>
                    <a:cs typeface="微软雅黑" pitchFamily="34" charset="-120"/>
                  </a:rPr>
                  <a:t>减小，说明大豆和杂草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R</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的该养分生态位发生分化</a:t>
                </a:r>
                <a:endParaRPr lang="en-US" altLang="zh-CN" sz="2000" dirty="0"/>
              </a:p>
            </p:txBody>
          </p:sp>
        </mc:Choice>
        <mc:Fallback xmlns="">
          <p:sp>
            <p:nvSpPr>
              <p:cNvPr id="5" name="QC_4_BD.26_3#1b4ae7754.choices?htil=2&amp;pid=33819f89e&amp;color=0,0,0&amp;vtp=1&amp;bbb=1"/>
              <p:cNvSpPr>
                <a:spLocks noRot="1" noChangeAspect="1" noMove="1" noResize="1" noEditPoints="1" noAdjustHandles="1" noChangeArrowheads="1" noChangeShapeType="1" noTextEdit="1"/>
              </p:cNvSpPr>
              <p:nvPr/>
            </p:nvSpPr>
            <p:spPr>
              <a:xfrm>
                <a:off x="722376" y="1824677"/>
                <a:ext cx="6775704" cy="1796034"/>
              </a:xfrm>
              <a:prstGeom prst="rect">
                <a:avLst/>
              </a:prstGeom>
              <a:blipFill>
                <a:blip r:embed="rId5"/>
                <a:stretch>
                  <a:fillRect l="-2340" b="-847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4_EX.28_1#1b4ae7754?vop=1&amp;pid=33819f89e&amp;color=0,0,0&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题图解读</a:t>
            </a:r>
            <a:endParaRPr lang="en-US" altLang="zh-CN" sz="2000" dirty="0"/>
          </a:p>
        </p:txBody>
      </p:sp>
      <p:pic>
        <p:nvPicPr>
          <p:cNvPr id="3" name="QC_4_EX.28_2#1b4ae7754?vop=1&amp;pid=33819f89e&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118104" y="1511300"/>
            <a:ext cx="5961888" cy="470916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AS.29_1#1b4ae7754?vop=1&amp;pid=33819f89e&amp;color=0,0,0&amp;vtp=1&amp;bt=1&amp;bbb=1&amp;hb=1"/>
              <p:cNvSpPr/>
              <p:nvPr/>
            </p:nvSpPr>
            <p:spPr>
              <a:xfrm>
                <a:off x="722376" y="972000"/>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若环境发生改变，杂草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R</m:t>
                    </m:r>
                  </m:oMath>
                </a14:m>
                <a:r>
                  <a:rPr lang="en-US" altLang="zh-CN" sz="2000" b="0" i="0" dirty="0">
                    <a:solidFill>
                      <a:srgbClr val="000000"/>
                    </a:solidFill>
                    <a:latin typeface="微软雅黑" pitchFamily="34" charset="0"/>
                    <a:ea typeface="微软雅黑" pitchFamily="34" charset="-122"/>
                    <a:cs typeface="微软雅黑" pitchFamily="34" charset="-120"/>
                  </a:rPr>
                  <a:t>、大豆、杂草</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2000" b="0" i="0" dirty="0">
                    <a:solidFill>
                      <a:srgbClr val="000000"/>
                    </a:solidFill>
                    <a:latin typeface="微软雅黑" pitchFamily="34" charset="0"/>
                    <a:ea typeface="微软雅黑" pitchFamily="34" charset="-122"/>
                    <a:cs typeface="微软雅黑" pitchFamily="34" charset="-120"/>
                  </a:rPr>
                  <a:t>生态位会发生改变，可能使得</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𝑎</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𝑏</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𝑐</m:t>
                    </m:r>
                  </m:oMath>
                </a14:m>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𝑑</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都发生</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改变</a:t>
                </a:r>
                <a:r>
                  <a:rPr lang="en-US" altLang="zh-CN" sz="2000" b="0" i="0" dirty="0">
                    <a:solidFill>
                      <a:srgbClr val="000000"/>
                    </a:solidFill>
                    <a:latin typeface="微软雅黑" pitchFamily="34" charset="0"/>
                    <a:ea typeface="微软雅黑" pitchFamily="34" charset="-122"/>
                    <a:cs typeface="微软雅黑" pitchFamily="34" charset="-120"/>
                  </a:rPr>
                  <a:t>，C错误。</a:t>
                </a:r>
                <a:endParaRPr lang="en-US" altLang="zh-CN" sz="2200" dirty="0"/>
              </a:p>
            </p:txBody>
          </p:sp>
        </mc:Choice>
        <mc:Fallback xmlns="">
          <p:sp>
            <p:nvSpPr>
              <p:cNvPr id="2" name="QC_4_AS.29_1#1b4ae7754?vop=1&amp;pid=33819f89e&amp;color=0,0,0&amp;vtp=1&amp;bt=1&amp;bbb=1&amp;hb=1"/>
              <p:cNvSpPr>
                <a:spLocks noRot="1" noChangeAspect="1" noMove="1" noResize="1" noEditPoints="1" noAdjustHandles="1" noChangeArrowheads="1" noChangeShapeType="1" noTextEdit="1"/>
              </p:cNvSpPr>
              <p:nvPr/>
            </p:nvSpPr>
            <p:spPr>
              <a:xfrm>
                <a:off x="722376" y="972000"/>
                <a:ext cx="10753344" cy="907034"/>
              </a:xfrm>
              <a:prstGeom prst="rect">
                <a:avLst/>
              </a:prstGeom>
              <a:blipFill>
                <a:blip r:embed="rId3"/>
                <a:stretch>
                  <a:fillRect l="-1587" b="-1677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4_BD.30_1#de722349a?pid=33819f89e&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［江苏省苏锡常镇四市2024教学调研］</a:t>
            </a:r>
            <a:r>
              <a:rPr lang="en-US" altLang="zh-CN" sz="2000" b="0" i="0">
                <a:solidFill>
                  <a:srgbClr val="000000"/>
                </a:solidFill>
                <a:latin typeface="微软雅黑" pitchFamily="34" charset="0"/>
                <a:ea typeface="微软雅黑" pitchFamily="34" charset="-122"/>
                <a:cs typeface="微软雅黑" pitchFamily="34" charset="-120"/>
              </a:rPr>
              <a:t>一个物种所能占据的生态位受竞争和捕食强度的影响。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一般来说</a:t>
            </a:r>
            <a:r>
              <a:rPr lang="en-US" altLang="zh-CN" sz="2000" b="0" i="0" dirty="0">
                <a:solidFill>
                  <a:srgbClr val="000000"/>
                </a:solidFill>
                <a:latin typeface="微软雅黑" pitchFamily="34" charset="0"/>
                <a:ea typeface="微软雅黑" pitchFamily="34" charset="-122"/>
                <a:cs typeface="微软雅黑" pitchFamily="34" charset="-120"/>
              </a:rPr>
              <a:t>，没有竞争和捕食的胁迫，物种能够在更广的空间和资源范围内得以繁荣</a:t>
            </a:r>
            <a:r>
              <a:rPr lang="en-US" altLang="zh-CN" sz="2000" b="0" i="0">
                <a:solidFill>
                  <a:srgbClr val="000000"/>
                </a:solidFill>
                <a:latin typeface="微软雅黑" pitchFamily="34" charset="0"/>
                <a:ea typeface="微软雅黑" pitchFamily="34" charset="-122"/>
                <a:cs typeface="微软雅黑" pitchFamily="34" charset="-120"/>
              </a:rPr>
              <a:t>，这种潜在的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生态位就是基础生态位</a:t>
            </a:r>
            <a:r>
              <a:rPr lang="en-US" altLang="zh-CN" sz="2000" b="0" i="0" dirty="0">
                <a:solidFill>
                  <a:srgbClr val="000000"/>
                </a:solidFill>
                <a:latin typeface="微软雅黑" pitchFamily="34" charset="0"/>
                <a:ea typeface="微软雅黑" pitchFamily="34" charset="-122"/>
                <a:cs typeface="微软雅黑" pitchFamily="34" charset="-120"/>
              </a:rPr>
              <a:t>，即物种所能获得的理论上的最大生态位</a:t>
            </a:r>
            <a:r>
              <a:rPr lang="en-US" altLang="zh-CN" sz="2000" b="0" i="0">
                <a:solidFill>
                  <a:srgbClr val="000000"/>
                </a:solidFill>
                <a:latin typeface="微软雅黑" pitchFamily="34" charset="0"/>
                <a:ea typeface="微软雅黑" pitchFamily="34" charset="-122"/>
                <a:cs typeface="微软雅黑" pitchFamily="34" charset="-120"/>
              </a:rPr>
              <a:t>；而一种生物实际占有的生态位</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叫作实际生态位</a:t>
            </a:r>
            <a:r>
              <a:rPr lang="en-US" altLang="zh-CN" sz="2000" b="0" i="0" dirty="0">
                <a:solidFill>
                  <a:srgbClr val="000000"/>
                </a:solidFill>
                <a:latin typeface="微软雅黑" pitchFamily="34" charset="0"/>
                <a:ea typeface="微软雅黑" pitchFamily="34" charset="-122"/>
                <a:cs typeface="微软雅黑" pitchFamily="34" charset="-120"/>
              </a:rPr>
              <a:t>。如图是某地三种食虫蝙蝠觅食活动的时间分布图，</a:t>
            </a:r>
            <a:r>
              <a:rPr lang="en-US" altLang="zh-CN" sz="2000" b="0" i="0">
                <a:solidFill>
                  <a:srgbClr val="000000"/>
                </a:solidFill>
                <a:latin typeface="微软雅黑" pitchFamily="34" charset="0"/>
                <a:ea typeface="微软雅黑" pitchFamily="34" charset="-122"/>
                <a:cs typeface="微软雅黑" pitchFamily="34" charset="-120"/>
              </a:rPr>
              <a:t>下列叙述正确的是(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31_1#de722349a.bracket?pid=33819f89e&amp;color=0,0,0&amp;vpa=10&amp;vtp=1"/>
          <p:cNvSpPr/>
          <p:nvPr/>
        </p:nvSpPr>
        <p:spPr>
          <a:xfrm>
            <a:off x="10574401" y="2324550"/>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pic>
        <p:nvPicPr>
          <p:cNvPr id="4" name="QC_4_BD.30_2#de722349a?htil=3&amp;pid=33819f89e&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671707" y="2866077"/>
            <a:ext cx="4754880" cy="26060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4_BD.30_3#de722349a.choices?htil=3&amp;pid=33819f89e&amp;color=0,0,0&amp;vtp=1&amp;bbb=1&amp;hb=1"/>
          <p:cNvSpPr/>
          <p:nvPr/>
        </p:nvSpPr>
        <p:spPr>
          <a:xfrm>
            <a:off x="722376" y="2791274"/>
            <a:ext cx="5870448" cy="36375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A.三种蝙蝠栖息在不同的树洞中</a:t>
            </a:r>
            <a:r>
              <a:rPr lang="en-US" altLang="zh-CN" sz="2000" b="0" i="0">
                <a:solidFill>
                  <a:srgbClr val="000000"/>
                </a:solidFill>
                <a:latin typeface="微软雅黑" pitchFamily="34" charset="0"/>
                <a:ea typeface="微软雅黑" pitchFamily="34" charset="-122"/>
                <a:cs typeface="微软雅黑" pitchFamily="34" charset="-120"/>
              </a:rPr>
              <a:t>，这是三种蝙蝠各自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占据的实际生态位</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.棕蝙蝠比银毛蝙蝠、蓬毛蝙蝠更适于夜间捕食</a:t>
            </a:r>
            <a:r>
              <a:rPr lang="en-US" altLang="zh-CN" sz="2000" b="0" i="0">
                <a:solidFill>
                  <a:srgbClr val="000000"/>
                </a:solidFill>
                <a:latin typeface="微软雅黑" pitchFamily="34" charset="0"/>
                <a:ea typeface="微软雅黑" pitchFamily="34" charset="-122"/>
                <a:cs typeface="微软雅黑" pitchFamily="34" charset="-120"/>
              </a:rPr>
              <a:t>，这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是长期自然选择的结果</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C.三种蝙蝠主要在特定的时间段活动有利于对当地环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境资源的充分利用</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.如果气候适宜、空间充足</a:t>
            </a:r>
            <a:r>
              <a:rPr lang="en-US" altLang="zh-CN" sz="2000" b="0" i="0">
                <a:solidFill>
                  <a:srgbClr val="000000"/>
                </a:solidFill>
                <a:latin typeface="微软雅黑" pitchFamily="34" charset="0"/>
                <a:ea typeface="微软雅黑" pitchFamily="34" charset="-122"/>
                <a:cs typeface="微软雅黑" pitchFamily="34" charset="-120"/>
              </a:rPr>
              <a:t>，三种生物占据的生态位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为基础生态位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4_AS.32_1#de722349a?vop=1&amp;pid=33819f89e&amp;color=0,0,0&amp;vtp=1&amp;bt=1&amp;bbb=1&amp;hb=1"/>
          <p:cNvSpPr/>
          <p:nvPr/>
        </p:nvSpPr>
        <p:spPr>
          <a:xfrm>
            <a:off x="722376" y="972000"/>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由题干可知，一种生物实际占有的生态位叫作实际生态位，包括所处的空间位置</a:t>
            </a:r>
            <a:r>
              <a:rPr lang="en-US" altLang="zh-CN" sz="2000" b="0" i="0">
                <a:solidFill>
                  <a:srgbClr val="000000"/>
                </a:solidFill>
                <a:latin typeface="微软雅黑" pitchFamily="34" charset="0"/>
                <a:ea typeface="微软雅黑" pitchFamily="34" charset="-122"/>
                <a:cs typeface="微软雅黑" pitchFamily="34" charset="-120"/>
              </a:rPr>
              <a:t>、占用资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源的情况</a:t>
            </a:r>
            <a:r>
              <a:rPr lang="en-US" altLang="zh-CN" sz="2000" b="0" i="0" dirty="0">
                <a:solidFill>
                  <a:srgbClr val="000000"/>
                </a:solidFill>
                <a:latin typeface="微软雅黑" pitchFamily="34" charset="0"/>
                <a:ea typeface="微软雅黑" pitchFamily="34" charset="-122"/>
                <a:cs typeface="微软雅黑" pitchFamily="34" charset="-120"/>
              </a:rPr>
              <a:t>、与其他物种的关系、活动时间等多个维度</a:t>
            </a:r>
            <a:r>
              <a:rPr lang="en-US" altLang="zh-CN" sz="2000" b="0" i="0">
                <a:solidFill>
                  <a:srgbClr val="000000"/>
                </a:solidFill>
                <a:latin typeface="微软雅黑" pitchFamily="34" charset="0"/>
                <a:ea typeface="微软雅黑" pitchFamily="34" charset="-122"/>
                <a:cs typeface="微软雅黑" pitchFamily="34" charset="-120"/>
              </a:rPr>
              <a:t>，故三种蝙蝠的实际生态位不仅仅是它们分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别占据的树洞</a:t>
            </a:r>
            <a:r>
              <a:rPr lang="en-US" altLang="zh-CN" sz="2000" b="0" i="0" dirty="0">
                <a:solidFill>
                  <a:srgbClr val="000000"/>
                </a:solidFill>
                <a:latin typeface="微软雅黑" pitchFamily="34" charset="0"/>
                <a:ea typeface="微软雅黑" pitchFamily="34" charset="-122"/>
                <a:cs typeface="微软雅黑" pitchFamily="34" charset="-120"/>
              </a:rPr>
              <a:t>，A错误；由图可知，银毛蝙蝠和蓬毛蝙蝠集中活动的时间比棕蝙蝠更晚</a:t>
            </a:r>
            <a:r>
              <a:rPr lang="en-US" altLang="zh-CN" sz="2000" b="0" i="0">
                <a:solidFill>
                  <a:srgbClr val="000000"/>
                </a:solidFill>
                <a:latin typeface="微软雅黑" pitchFamily="34" charset="0"/>
                <a:ea typeface="微软雅黑" pitchFamily="34" charset="-122"/>
                <a:cs typeface="微软雅黑" pitchFamily="34" charset="-120"/>
              </a:rPr>
              <a:t>，说明银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毛蝙蝠</a:t>
            </a:r>
            <a:r>
              <a:rPr lang="en-US" altLang="zh-CN" sz="2000" b="0" i="0" dirty="0">
                <a:solidFill>
                  <a:srgbClr val="000000"/>
                </a:solidFill>
                <a:latin typeface="微软雅黑" pitchFamily="34" charset="0"/>
                <a:ea typeface="微软雅黑" pitchFamily="34" charset="-122"/>
                <a:cs typeface="微软雅黑" pitchFamily="34" charset="-120"/>
              </a:rPr>
              <a:t>、蓬毛蝙蝠比棕蝙蝠更适于夜间捕食，这是长期自然选择的结果，B错误</a:t>
            </a:r>
            <a:r>
              <a:rPr lang="en-US" altLang="zh-CN" sz="2000" b="0" i="0">
                <a:solidFill>
                  <a:srgbClr val="000000"/>
                </a:solidFill>
                <a:latin typeface="微软雅黑" pitchFamily="34" charset="0"/>
                <a:ea typeface="微软雅黑" pitchFamily="34" charset="-122"/>
                <a:cs typeface="微软雅黑" pitchFamily="34" charset="-120"/>
              </a:rPr>
              <a:t>；三种蝙蝠之间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存在种间竞争关系</a:t>
            </a:r>
            <a:r>
              <a:rPr lang="en-US" altLang="zh-CN" sz="2000" b="0" i="0" dirty="0">
                <a:solidFill>
                  <a:srgbClr val="000000"/>
                </a:solidFill>
                <a:latin typeface="微软雅黑" pitchFamily="34" charset="0"/>
                <a:ea typeface="微软雅黑" pitchFamily="34" charset="-122"/>
                <a:cs typeface="微软雅黑" pitchFamily="34" charset="-120"/>
              </a:rPr>
              <a:t>，三种蝙蝠主要在特定的时间段活动，可降低它们之间的竞争压力</a:t>
            </a:r>
            <a:r>
              <a:rPr lang="en-US" altLang="zh-CN" sz="2000" b="0" i="0">
                <a:solidFill>
                  <a:srgbClr val="000000"/>
                </a:solidFill>
                <a:latin typeface="微软雅黑" pitchFamily="34" charset="0"/>
                <a:ea typeface="微软雅黑" pitchFamily="34" charset="-122"/>
                <a:cs typeface="微软雅黑" pitchFamily="34" charset="-120"/>
              </a:rPr>
              <a:t>，有利于对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当地环境资源的充分利用</a:t>
            </a:r>
            <a:r>
              <a:rPr lang="en-US" altLang="zh-CN" sz="2000" b="0" i="0" dirty="0">
                <a:solidFill>
                  <a:srgbClr val="000000"/>
                </a:solidFill>
                <a:latin typeface="微软雅黑" pitchFamily="34" charset="0"/>
                <a:ea typeface="微软雅黑" pitchFamily="34" charset="-122"/>
                <a:cs typeface="微软雅黑" pitchFamily="34" charset="-120"/>
              </a:rPr>
              <a:t>，C正确；由题意可知，环境条件均最适宜</a:t>
            </a:r>
            <a:r>
              <a:rPr lang="en-US" altLang="zh-CN" sz="2000" b="0" i="0">
                <a:solidFill>
                  <a:srgbClr val="000000"/>
                </a:solidFill>
                <a:latin typeface="微软雅黑" pitchFamily="34" charset="0"/>
                <a:ea typeface="微软雅黑" pitchFamily="34" charset="-122"/>
                <a:cs typeface="微软雅黑" pitchFamily="34" charset="-120"/>
              </a:rPr>
              <a:t>，而且没有竞争和捕食的胁</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迫</a:t>
            </a:r>
            <a:r>
              <a:rPr lang="en-US" altLang="zh-CN" sz="2000" b="0" i="0" dirty="0">
                <a:solidFill>
                  <a:srgbClr val="000000"/>
                </a:solidFill>
                <a:latin typeface="微软雅黑" pitchFamily="34" charset="0"/>
                <a:ea typeface="微软雅黑" pitchFamily="34" charset="-122"/>
                <a:cs typeface="微软雅黑" pitchFamily="34" charset="-120"/>
              </a:rPr>
              <a:t>，这样的潜在生态位叫基础生态位，而三种食虫蝙蝠之间存在种间竞争，D错误。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4_BD.33_1#f43acc8b3?pid=33819f89e&amp;color=0,0,0&amp;vtp=1&amp;bt=1&amp;bbb=1&amp;hb=1"/>
              <p:cNvSpPr/>
              <p:nvPr/>
            </p:nvSpPr>
            <p:spPr>
              <a:xfrm>
                <a:off x="719328" y="77896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［江西宜春2025高二联考］</a:t>
                </a:r>
                <a:r>
                  <a:rPr lang="en-US" altLang="zh-CN" sz="2000" b="0" i="0" dirty="0">
                    <a:solidFill>
                      <a:srgbClr val="000000"/>
                    </a:solidFill>
                    <a:latin typeface="微软雅黑" pitchFamily="34" charset="0"/>
                    <a:ea typeface="微软雅黑" pitchFamily="34" charset="-122"/>
                    <a:cs typeface="微软雅黑" pitchFamily="34" charset="-120"/>
                  </a:rPr>
                  <a:t>为探究外来物种入侵的原因，研究者在加拿大一枝黄花</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SC</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入侵地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以其入侵不同阶段的植物群落为研究对象，对本土植物物种常见优势种的生态位变化进行了定量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分析</a:t>
                </a:r>
                <a:r>
                  <a:rPr lang="en-US" altLang="zh-CN" sz="2000" b="0" i="0" dirty="0">
                    <a:solidFill>
                      <a:srgbClr val="000000"/>
                    </a:solidFill>
                    <a:latin typeface="微软雅黑" pitchFamily="34" charset="0"/>
                    <a:ea typeface="微软雅黑" pitchFamily="34" charset="-122"/>
                    <a:cs typeface="微软雅黑" pitchFamily="34" charset="-120"/>
                  </a:rPr>
                  <a:t>，如表所示。请回答下列问题：</a:t>
                </a:r>
                <a:endParaRPr lang="en-US" altLang="zh-CN" sz="2000" dirty="0"/>
              </a:p>
              <a:p>
                <a:pPr algn="ct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表</a:t>
                </a: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不同入侵密度样地中常见本土植物的生态位宽度</a:t>
                </a:r>
                <a:endParaRPr lang="en-US" altLang="zh-CN" sz="2000" dirty="0"/>
              </a:p>
            </p:txBody>
          </p:sp>
        </mc:Choice>
        <mc:Fallback xmlns="">
          <p:sp>
            <p:nvSpPr>
              <p:cNvPr id="2" name="QO_4_BD.33_1#f43acc8b3?pid=33819f89e&amp;color=0,0,0&amp;vtp=1&amp;bt=1&amp;bbb=1&amp;hb=1"/>
              <p:cNvSpPr>
                <a:spLocks noRot="1" noChangeAspect="1" noMove="1" noResize="1" noEditPoints="1" noAdjustHandles="1" noChangeArrowheads="1" noChangeShapeType="1" noTextEdit="1"/>
              </p:cNvSpPr>
              <p:nvPr/>
            </p:nvSpPr>
            <p:spPr>
              <a:xfrm>
                <a:off x="719328" y="778960"/>
                <a:ext cx="10753344" cy="1757553"/>
              </a:xfrm>
              <a:prstGeom prst="rect">
                <a:avLst/>
              </a:prstGeom>
              <a:blipFill>
                <a:blip r:embed="rId3"/>
                <a:stretch>
                  <a:fillRect l="-1417" r="-794" b="-868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27" name="QO_4_BD.33_2#f43acc8b3?colgroup=7,32&amp;pid=33819f89e&amp;color=0,0,0&amp;vtp=1&amp;bbb=1"/>
              <p:cNvGraphicFramePr>
                <a:graphicFrameLocks noGrp="1"/>
              </p:cNvGraphicFramePr>
              <p:nvPr>
                <p:extLst>
                  <p:ext uri="{D42A27DB-BD31-4B8C-83A1-F6EECF244321}">
                    <p14:modId xmlns:p14="http://schemas.microsoft.com/office/powerpoint/2010/main" val="3980918283"/>
                  </p:ext>
                </p:extLst>
              </p:nvPr>
            </p:nvGraphicFramePr>
            <p:xfrm>
              <a:off x="719328" y="2673038"/>
              <a:ext cx="10680192" cy="3831209"/>
            </p:xfrm>
            <a:graphic>
              <a:graphicData uri="http://schemas.openxmlformats.org/drawingml/2006/table">
                <a:tbl>
                  <a:tblPr/>
                  <a:tblGrid>
                    <a:gridCol w="2157984">
                      <a:extLst>
                        <a:ext uri="{9D8B030D-6E8A-4147-A177-3AD203B41FA5}">
                          <a16:colId xmlns:a16="http://schemas.microsoft.com/office/drawing/2014/main" val="20000"/>
                        </a:ext>
                      </a:extLst>
                    </a:gridCol>
                    <a:gridCol w="2130552">
                      <a:extLst>
                        <a:ext uri="{9D8B030D-6E8A-4147-A177-3AD203B41FA5}">
                          <a16:colId xmlns:a16="http://schemas.microsoft.com/office/drawing/2014/main" val="20001"/>
                        </a:ext>
                      </a:extLst>
                    </a:gridCol>
                    <a:gridCol w="2130552">
                      <a:extLst>
                        <a:ext uri="{9D8B030D-6E8A-4147-A177-3AD203B41FA5}">
                          <a16:colId xmlns:a16="http://schemas.microsoft.com/office/drawing/2014/main" val="20002"/>
                        </a:ext>
                      </a:extLst>
                    </a:gridCol>
                    <a:gridCol w="2130552">
                      <a:extLst>
                        <a:ext uri="{9D8B030D-6E8A-4147-A177-3AD203B41FA5}">
                          <a16:colId xmlns:a16="http://schemas.microsoft.com/office/drawing/2014/main" val="20003"/>
                        </a:ext>
                      </a:extLst>
                    </a:gridCol>
                    <a:gridCol w="2130552">
                      <a:extLst>
                        <a:ext uri="{9D8B030D-6E8A-4147-A177-3AD203B41FA5}">
                          <a16:colId xmlns:a16="http://schemas.microsoft.com/office/drawing/2014/main" val="20004"/>
                        </a:ext>
                      </a:extLst>
                    </a:gridCol>
                  </a:tblGrid>
                  <a:tr h="420497">
                    <a:tc rowSpan="2">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本土植物物种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4">
                      <a:txBody>
                        <a:bodyPr/>
                        <a:lstStyle/>
                        <a:p>
                          <a:pPr algn="ctr" latinLnBrk="1" hangingPunct="0">
                            <a:lnSpc>
                              <a:spcPts val="31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SC</m:t>
                              </m:r>
                            </m:oMath>
                          </a14:m>
                          <a:r>
                            <a:rPr lang="en-US" altLang="zh-CN" sz="2000" b="1" i="0" dirty="0">
                              <a:solidFill>
                                <a:srgbClr val="000000"/>
                              </a:solidFill>
                              <a:latin typeface="微软雅黑" pitchFamily="34" charset="0"/>
                              <a:ea typeface="微软雅黑" pitchFamily="34" charset="-122"/>
                              <a:cs typeface="微软雅黑" pitchFamily="34" charset="-120"/>
                            </a:rPr>
                            <a:t>入侵密度</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1" i="0" dirty="0">
                              <a:solidFill>
                                <a:srgbClr val="000000"/>
                              </a:solidFill>
                              <a:latin typeface="微软雅黑" pitchFamily="34" charset="0"/>
                              <a:ea typeface="微软雅黑" pitchFamily="34" charset="-122"/>
                              <a:cs typeface="微软雅黑" pitchFamily="34" charset="-120"/>
                            </a:rPr>
                            <a:t>株/</a:t>
                          </a:r>
                          <a14:m>
                            <m:oMath xmlns:m="http://schemas.openxmlformats.org/officeDocument/2006/math">
                              <m:sSup>
                                <m:sSupPr>
                                  <m:ctrlPr>
                                    <a:rPr lang="en-US" altLang="zh-CN" sz="2000" b="0" i="1" spc="-100"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m:t>
                                  </m:r>
                                </m:e>
                                <m: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sup>
                              </m:sSup>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0"/>
                      </a:ext>
                    </a:extLst>
                  </a:tr>
                  <a:tr h="426339">
                    <a:tc vMerge="1">
                      <a:txBody>
                        <a:bodyPr/>
                        <a:lstStyle/>
                        <a:p>
                          <a:endParaRPr lang="zh-CN"/>
                        </a:p>
                      </a:txBody>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5∼7</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11∼13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&gt;18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①野老鹳草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0.675 3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0.486 4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0.395 5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0.199 1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②禺毛茛</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0.2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0.382 7</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0.399 7</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0.489 4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③天胡荽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0.298 2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0.347 6</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0.381 6</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0.450 3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④蛇含委陵菜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0.387 5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0.472 7</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0.486 9</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0.587 8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⑤细柄草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0.697 9</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0.686 4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0.788 5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0.871 5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⑥白茅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0.7695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0.543 8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0.466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0.383 9</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⑦雀稗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0.887 6</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0.464 8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0.281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0.199 3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bl>
              </a:graphicData>
            </a:graphic>
          </p:graphicFrame>
        </mc:Choice>
        <mc:Fallback xmlns="">
          <p:graphicFrame>
            <p:nvGraphicFramePr>
              <p:cNvPr id="27" name="QO_4_BD.33_2#f43acc8b3?colgroup=7,32&amp;pid=33819f89e&amp;color=0,0,0&amp;vtp=1&amp;bbb=1"/>
              <p:cNvGraphicFramePr>
                <a:graphicFrameLocks noGrp="1"/>
              </p:cNvGraphicFramePr>
              <p:nvPr>
                <p:extLst>
                  <p:ext uri="{D42A27DB-BD31-4B8C-83A1-F6EECF244321}">
                    <p14:modId xmlns:p14="http://schemas.microsoft.com/office/powerpoint/2010/main" val="3980918283"/>
                  </p:ext>
                </p:extLst>
              </p:nvPr>
            </p:nvGraphicFramePr>
            <p:xfrm>
              <a:off x="719328" y="2673038"/>
              <a:ext cx="10680192" cy="3831209"/>
            </p:xfrm>
            <a:graphic>
              <a:graphicData uri="http://schemas.openxmlformats.org/drawingml/2006/table">
                <a:tbl>
                  <a:tblPr/>
                  <a:tblGrid>
                    <a:gridCol w="2157984">
                      <a:extLst>
                        <a:ext uri="{9D8B030D-6E8A-4147-A177-3AD203B41FA5}">
                          <a16:colId xmlns:a16="http://schemas.microsoft.com/office/drawing/2014/main" val="20000"/>
                        </a:ext>
                      </a:extLst>
                    </a:gridCol>
                    <a:gridCol w="2130552">
                      <a:extLst>
                        <a:ext uri="{9D8B030D-6E8A-4147-A177-3AD203B41FA5}">
                          <a16:colId xmlns:a16="http://schemas.microsoft.com/office/drawing/2014/main" val="20001"/>
                        </a:ext>
                      </a:extLst>
                    </a:gridCol>
                    <a:gridCol w="2130552">
                      <a:extLst>
                        <a:ext uri="{9D8B030D-6E8A-4147-A177-3AD203B41FA5}">
                          <a16:colId xmlns:a16="http://schemas.microsoft.com/office/drawing/2014/main" val="20002"/>
                        </a:ext>
                      </a:extLst>
                    </a:gridCol>
                    <a:gridCol w="2130552">
                      <a:extLst>
                        <a:ext uri="{9D8B030D-6E8A-4147-A177-3AD203B41FA5}">
                          <a16:colId xmlns:a16="http://schemas.microsoft.com/office/drawing/2014/main" val="20003"/>
                        </a:ext>
                      </a:extLst>
                    </a:gridCol>
                    <a:gridCol w="2130552">
                      <a:extLst>
                        <a:ext uri="{9D8B030D-6E8A-4147-A177-3AD203B41FA5}">
                          <a16:colId xmlns:a16="http://schemas.microsoft.com/office/drawing/2014/main" val="20004"/>
                        </a:ext>
                      </a:extLst>
                    </a:gridCol>
                  </a:tblGrid>
                  <a:tr h="420497">
                    <a:tc rowSpan="2">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本土植物物种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4">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5393" t="-1449" r="-143" b="-839130"/>
                          </a:stretch>
                        </a:blipFill>
                      </a:tcPr>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0"/>
                      </a:ext>
                    </a:extLst>
                  </a:tr>
                  <a:tr h="426339">
                    <a:tc vMerge="1">
                      <a:txBody>
                        <a:bodyPr/>
                        <a:lstStyle/>
                        <a:p>
                          <a:endParaRPr lang="zh-CN"/>
                        </a:p>
                      </a:txBody>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02006" t="-100000" r="-200860" b="-72714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301143" t="-100000" r="-100286" b="-72714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402292" t="-100000" r="-573" b="-727143"/>
                          </a:stretch>
                        </a:blipFill>
                      </a:tcPr>
                    </a:tc>
                    <a:extLst>
                      <a:ext uri="{0D108BD9-81ED-4DB2-BD59-A6C34878D82A}">
                        <a16:rowId xmlns:a16="http://schemas.microsoft.com/office/drawing/2014/main" val="10001"/>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①野老鹳草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01429" t="-200000" r="-300000" b="-62714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02006" t="-200000" r="-200860" b="-62714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301143" t="-200000" r="-100286" b="-62714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402292" t="-200000" r="-573" b="-627143"/>
                          </a:stretch>
                        </a:blipFill>
                      </a:tcPr>
                    </a:tc>
                    <a:extLst>
                      <a:ext uri="{0D108BD9-81ED-4DB2-BD59-A6C34878D82A}">
                        <a16:rowId xmlns:a16="http://schemas.microsoft.com/office/drawing/2014/main" val="10002"/>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②禺毛茛</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0.2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02006" t="-300000" r="-200860" b="-52714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301143" t="-300000" r="-100286" b="-52714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402292" t="-300000" r="-573" b="-527143"/>
                          </a:stretch>
                        </a:blipFill>
                      </a:tcPr>
                    </a:tc>
                    <a:extLst>
                      <a:ext uri="{0D108BD9-81ED-4DB2-BD59-A6C34878D82A}">
                        <a16:rowId xmlns:a16="http://schemas.microsoft.com/office/drawing/2014/main" val="10003"/>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③天胡荽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01429" t="-400000" r="-300000" b="-42714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02006" t="-400000" r="-200860" b="-42714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301143" t="-400000" r="-100286" b="-42714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402292" t="-400000" r="-573" b="-427143"/>
                          </a:stretch>
                        </a:blipFill>
                      </a:tcPr>
                    </a:tc>
                    <a:extLst>
                      <a:ext uri="{0D108BD9-81ED-4DB2-BD59-A6C34878D82A}">
                        <a16:rowId xmlns:a16="http://schemas.microsoft.com/office/drawing/2014/main" val="10004"/>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④蛇含委陵菜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01429" t="-500000" r="-300000" b="-32714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02006" t="-500000" r="-200860" b="-32714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301143" t="-500000" r="-100286" b="-32714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402292" t="-500000" r="-573" b="-327143"/>
                          </a:stretch>
                        </a:blipFill>
                      </a:tcPr>
                    </a:tc>
                    <a:extLst>
                      <a:ext uri="{0D108BD9-81ED-4DB2-BD59-A6C34878D82A}">
                        <a16:rowId xmlns:a16="http://schemas.microsoft.com/office/drawing/2014/main" val="10005"/>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⑤细柄草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01429" t="-600000" r="-300000" b="-22714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02006" t="-600000" r="-200860" b="-22714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301143" t="-600000" r="-100286" b="-22714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402292" t="-600000" r="-573" b="-227143"/>
                          </a:stretch>
                        </a:blipFill>
                      </a:tcPr>
                    </a:tc>
                    <a:extLst>
                      <a:ext uri="{0D108BD9-81ED-4DB2-BD59-A6C34878D82A}">
                        <a16:rowId xmlns:a16="http://schemas.microsoft.com/office/drawing/2014/main" val="10006"/>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⑥白茅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0.7695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02006" t="-700000" r="-200860" b="-127143"/>
                          </a:stretch>
                        </a:blipFill>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0.466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402292" t="-700000" r="-573" b="-127143"/>
                          </a:stretch>
                        </a:blipFill>
                      </a:tcPr>
                    </a:tc>
                    <a:extLst>
                      <a:ext uri="{0D108BD9-81ED-4DB2-BD59-A6C34878D82A}">
                        <a16:rowId xmlns:a16="http://schemas.microsoft.com/office/drawing/2014/main" val="10007"/>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⑦雀稗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01429" t="-800000" r="-300000" b="-2714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02006" t="-800000" r="-200860" b="-27143"/>
                          </a:stretch>
                        </a:blipFill>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0.281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402292" t="-800000" r="-573" b="-27143"/>
                          </a:stretch>
                        </a:blipFill>
                      </a:tcPr>
                    </a:tc>
                    <a:extLst>
                      <a:ext uri="{0D108BD9-81ED-4DB2-BD59-A6C34878D82A}">
                        <a16:rowId xmlns:a16="http://schemas.microsoft.com/office/drawing/2014/main" val="10008"/>
                      </a:ext>
                    </a:extLst>
                  </a:tr>
                </a:tbl>
              </a:graphicData>
            </a:graphic>
          </p:graphicFrame>
        </mc:Fallback>
      </mc:AlternateContent>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5_BD.34_1#c8b68d9ca?pid=f43acc8b3&amp;color=0,0,0&amp;vtp=1&amp;bt=1&amp;bbb=1&amp;hb=1"/>
              <p:cNvSpPr/>
              <p:nvPr/>
            </p:nvSpPr>
            <p:spPr>
              <a:xfrm>
                <a:off x="722376" y="96926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（1）由表中数据可得，随</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SC</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入侵密度逐渐增加，</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填表中序号</a:t>
                </a:r>
                <a:r>
                  <a:rPr lang="en-US" altLang="zh-CN" sz="2000" b="0" i="0">
                    <a:solidFill>
                      <a:srgbClr val="000000"/>
                    </a:solidFill>
                    <a:latin typeface="微软雅黑" pitchFamily="34" charset="0"/>
                    <a:ea typeface="微软雅黑" pitchFamily="34" charset="-122"/>
                    <a:cs typeface="微软雅黑" pitchFamily="34" charset="-120"/>
                  </a:rPr>
                  <a:t>）的生态位宽度明显减</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少，这说明</a:t>
                </a:r>
                <a:r>
                  <a:rPr lang="en-US" altLang="zh-CN" sz="2000" i="0">
                    <a:solidFill>
                      <a:srgbClr val="000000"/>
                    </a:solidFill>
                    <a:latin typeface="SimSun" pitchFamily="34" charset="0"/>
                    <a:ea typeface="SimSun" pitchFamily="34" charset="-122"/>
                    <a:cs typeface="SimSun" pitchFamily="34" charset="-120"/>
                  </a:rPr>
                  <a:t>______________________________________________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solidFill>
                    <a:srgbClr val="000000"/>
                  </a:solidFill>
                </a:endParaRPr>
              </a:p>
            </p:txBody>
          </p:sp>
        </mc:Choice>
        <mc:Fallback xmlns="">
          <p:sp>
            <p:nvSpPr>
              <p:cNvPr id="2" name="QB_5_BD.34_1#c8b68d9ca?pid=f43acc8b3&amp;color=0,0,0&amp;vtp=1&amp;bt=1&amp;bbb=1&amp;hb=1"/>
              <p:cNvSpPr>
                <a:spLocks noRot="1" noChangeAspect="1" noMove="1" noResize="1" noEditPoints="1" noAdjustHandles="1" noChangeArrowheads="1" noChangeShapeType="1" noTextEdit="1"/>
              </p:cNvSpPr>
              <p:nvPr/>
            </p:nvSpPr>
            <p:spPr>
              <a:xfrm>
                <a:off x="722376" y="969264"/>
                <a:ext cx="10753344" cy="843153"/>
              </a:xfrm>
              <a:prstGeom prst="rect">
                <a:avLst/>
              </a:prstGeom>
              <a:blipFill>
                <a:blip r:embed="rId3"/>
                <a:stretch>
                  <a:fillRect l="-1474" b="-18116"/>
                </a:stretch>
              </a:blipFill>
              <a:ln/>
            </p:spPr>
            <p:txBody>
              <a:bodyPr/>
              <a:lstStyle/>
              <a:p>
                <a:r>
                  <a:rPr lang="zh-CN" altLang="en-US">
                    <a:noFill/>
                  </a:rPr>
                  <a:t> </a:t>
                </a:r>
              </a:p>
            </p:txBody>
          </p:sp>
        </mc:Fallback>
      </mc:AlternateContent>
      <p:sp>
        <p:nvSpPr>
          <p:cNvPr id="3" name="QB_5_AN.35_1#c8b68d9ca.blank?pid=f43acc8b3&amp;color=0,0,0&amp;vpa=11&amp;vtp=1&amp;bbb=1"/>
          <p:cNvSpPr/>
          <p:nvPr/>
        </p:nvSpPr>
        <p:spPr>
          <a:xfrm>
            <a:off x="6229414" y="931164"/>
            <a:ext cx="946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①⑥⑦</a:t>
            </a:r>
            <a:endParaRPr lang="en-US" altLang="zh-CN" sz="2000" dirty="0">
              <a:solidFill>
                <a:srgbClr val="00B050"/>
              </a:solidFill>
            </a:endParaRPr>
          </a:p>
        </p:txBody>
      </p:sp>
      <mc:AlternateContent xmlns:mc="http://schemas.openxmlformats.org/markup-compatibility/2006" xmlns:a14="http://schemas.microsoft.com/office/drawing/2010/main">
        <mc:Choice Requires="a14">
          <p:sp>
            <p:nvSpPr>
              <p:cNvPr id="4" name="QB_5_AN.36_1#c8b68d9ca.blank?pid=f43acc8b3&amp;color=0,0,0&amp;vpa=12&amp;vtp=1&amp;bbb=1"/>
              <p:cNvSpPr/>
              <p:nvPr/>
            </p:nvSpPr>
            <p:spPr>
              <a:xfrm>
                <a:off x="1989201" y="1453388"/>
                <a:ext cx="5800725" cy="303784"/>
              </a:xfrm>
              <a:prstGeom prst="rect">
                <a:avLst/>
              </a:prstGeom>
              <a:noFill/>
              <a:ln/>
            </p:spPr>
            <p:txBody>
              <a:bodyPr wrap="none" lIns="0" tIns="0" rIns="0" bIns="0" rtlCol="0" anchor="t"/>
              <a:lstStyle/>
              <a:p>
                <a:pPr algn="ctr" latinLnBrk="1">
                  <a:lnSpc>
                    <a:spcPts val="2500"/>
                  </a:lnSpc>
                </a:pPr>
                <a:r>
                  <a:rPr lang="en-US" altLang="zh-CN" sz="2000" b="1" i="0" dirty="0">
                    <a:solidFill>
                      <a:srgbClr val="00B050"/>
                    </a:solidFill>
                    <a:latin typeface="微软雅黑" pitchFamily="34" charset="0"/>
                    <a:ea typeface="微软雅黑" pitchFamily="34" charset="-122"/>
                    <a:cs typeface="微软雅黑" pitchFamily="34" charset="-120"/>
                  </a:rPr>
                  <a:t>入侵种</a:t>
                </a: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𝐒𝐂</m:t>
                    </m:r>
                  </m:oMath>
                </a14:m>
                <a:r>
                  <a:rPr lang="en-US" altLang="zh-CN" sz="2000" b="1" i="0" dirty="0">
                    <a:solidFill>
                      <a:srgbClr val="00B050"/>
                    </a:solidFill>
                    <a:latin typeface="微软雅黑" pitchFamily="34" charset="0"/>
                    <a:ea typeface="微软雅黑" pitchFamily="34" charset="-122"/>
                    <a:cs typeface="微软雅黑" pitchFamily="34" charset="-120"/>
                  </a:rPr>
                  <a:t>与①⑥⑦的生态位重叠大，种间竞争激烈</a:t>
                </a:r>
                <a:endParaRPr lang="en-US" altLang="zh-CN" sz="2000" dirty="0">
                  <a:solidFill>
                    <a:srgbClr val="00B050"/>
                  </a:solidFill>
                </a:endParaRPr>
              </a:p>
            </p:txBody>
          </p:sp>
        </mc:Choice>
        <mc:Fallback xmlns="">
          <p:sp>
            <p:nvSpPr>
              <p:cNvPr id="4" name="QB_5_AN.36_1#c8b68d9ca.blank?pid=f43acc8b3&amp;color=0,0,0&amp;vpa=12&amp;vtp=1&amp;bbb=1"/>
              <p:cNvSpPr>
                <a:spLocks noRot="1" noChangeAspect="1" noMove="1" noResize="1" noEditPoints="1" noAdjustHandles="1" noChangeArrowheads="1" noChangeShapeType="1" noTextEdit="1"/>
              </p:cNvSpPr>
              <p:nvPr/>
            </p:nvSpPr>
            <p:spPr>
              <a:xfrm>
                <a:off x="1989201" y="1453388"/>
                <a:ext cx="5800725" cy="303784"/>
              </a:xfrm>
              <a:prstGeom prst="rect">
                <a:avLst/>
              </a:prstGeom>
              <a:blipFill>
                <a:blip r:embed="rId4"/>
                <a:stretch>
                  <a:fillRect l="-1155" t="-28000" r="-1261" b="-5000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B_5_AS.37_1#c8b68d9ca?vop=1&amp;pid=f43acc8b3&amp;color=0,0,0&amp;vtp=1&amp;bbb=1&amp;hb=1"/>
              <p:cNvSpPr/>
              <p:nvPr/>
            </p:nvSpPr>
            <p:spPr>
              <a:xfrm>
                <a:off x="722376" y="1822450"/>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根据表格数据可知，随</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SC</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入侵密度逐渐增加，①⑥⑦的生态位宽度明显减小</a:t>
                </a:r>
                <a:r>
                  <a:rPr lang="en-US" altLang="zh-CN" sz="2000" b="0" i="0">
                    <a:solidFill>
                      <a:srgbClr val="000000"/>
                    </a:solidFill>
                    <a:latin typeface="微软雅黑" pitchFamily="34" charset="0"/>
                    <a:ea typeface="微软雅黑" pitchFamily="34" charset="-122"/>
                    <a:cs typeface="微软雅黑" pitchFamily="34" charset="-120"/>
                  </a:rPr>
                  <a:t>，这说明入侵</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种</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SC</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与①⑥⑦的生态位重叠大，种间竞争激烈。</a:t>
                </a:r>
                <a:endParaRPr lang="en-US" altLang="zh-CN" sz="2200" dirty="0">
                  <a:solidFill>
                    <a:srgbClr val="000000"/>
                  </a:solidFill>
                </a:endParaRPr>
              </a:p>
            </p:txBody>
          </p:sp>
        </mc:Choice>
        <mc:Fallback xmlns="">
          <p:sp>
            <p:nvSpPr>
              <p:cNvPr id="5" name="QB_5_AS.37_1#c8b68d9ca?vop=1&amp;pid=f43acc8b3&amp;color=0,0,0&amp;vtp=1&amp;bbb=1&amp;hb=1"/>
              <p:cNvSpPr>
                <a:spLocks noRot="1" noChangeAspect="1" noMove="1" noResize="1" noEditPoints="1" noAdjustHandles="1" noChangeArrowheads="1" noChangeShapeType="1" noTextEdit="1"/>
              </p:cNvSpPr>
              <p:nvPr/>
            </p:nvSpPr>
            <p:spPr>
              <a:xfrm>
                <a:off x="722376" y="1822450"/>
                <a:ext cx="10753344" cy="907034"/>
              </a:xfrm>
              <a:prstGeom prst="rect">
                <a:avLst/>
              </a:prstGeom>
              <a:blipFill>
                <a:blip r:embed="rId5"/>
                <a:stretch>
                  <a:fillRect l="-1587" r="-340" b="-16107"/>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5_BD.38_1#d835ba2a3?pid=f43acc8b3&amp;color=0,0,0&amp;vtp=1&amp;bt=1&amp;bbb=1&amp;hb=1"/>
              <p:cNvSpPr/>
              <p:nvPr/>
            </p:nvSpPr>
            <p:spPr>
              <a:xfrm>
                <a:off x="722376" y="972000"/>
                <a:ext cx="10753344" cy="177006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（2）研究者测量了上述几种植物体内氮元素的含量，发现</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SC</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体内氮元素含量远高于生态位宽度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明显减少的植物</a:t>
                </a:r>
                <a:r>
                  <a:rPr lang="en-US" altLang="zh-CN" sz="2000" b="0" i="0" dirty="0">
                    <a:solidFill>
                      <a:srgbClr val="000000"/>
                    </a:solidFill>
                    <a:latin typeface="微软雅黑" pitchFamily="34" charset="0"/>
                    <a:ea typeface="微软雅黑" pitchFamily="34" charset="-122"/>
                    <a:cs typeface="微软雅黑" pitchFamily="34" charset="-120"/>
                  </a:rPr>
                  <a:t>，据此可初步推测</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SC</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能成功入侵的原因是</a:t>
                </a:r>
                <a:r>
                  <a:rPr lang="en-US" altLang="zh-CN" sz="2000" i="0">
                    <a:solidFill>
                      <a:srgbClr val="000000"/>
                    </a:solidFill>
                    <a:latin typeface="SimSun" pitchFamily="34" charset="0"/>
                    <a:ea typeface="SimSun" pitchFamily="34" charset="-122"/>
                    <a:cs typeface="SimSun" pitchFamily="34" charset="-120"/>
                  </a:rPr>
                  <a:t>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为进一步验证该推测</a:t>
                </a:r>
                <a:r>
                  <a:rPr lang="en-US" altLang="zh-CN" sz="2000" b="0" i="0" dirty="0">
                    <a:solidFill>
                      <a:srgbClr val="000000"/>
                    </a:solidFill>
                    <a:latin typeface="微软雅黑" pitchFamily="34" charset="0"/>
                    <a:ea typeface="微软雅黑" pitchFamily="34" charset="-122"/>
                    <a:cs typeface="微软雅黑" pitchFamily="34" charset="-120"/>
                  </a:rPr>
                  <a:t>，科研人员探究了氮元素</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用铵态氮处理，单位：</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mmol</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对</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SC</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地下部分</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和地上部分生物量的影响</a:t>
                </a:r>
                <a:r>
                  <a:rPr lang="en-US" altLang="zh-CN" sz="2000" b="0" i="0" dirty="0">
                    <a:solidFill>
                      <a:srgbClr val="000000"/>
                    </a:solidFill>
                    <a:latin typeface="微软雅黑" pitchFamily="34" charset="0"/>
                    <a:ea typeface="微软雅黑" pitchFamily="34" charset="-122"/>
                    <a:cs typeface="微软雅黑" pitchFamily="34" charset="-120"/>
                  </a:rPr>
                  <a:t>，部分结果如图（对照组用</a:t>
                </a:r>
                <a14:m>
                  <m:oMath xmlns:m="http://schemas.openxmlformats.org/officeDocument/2006/math">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10 </m:t>
                    </m:r>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mmol</m:t>
                    </m:r>
                    <m: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m:t>
                    </m:r>
                    <m:sSup>
                      <m:sSupPr>
                        <m:ctrlPr>
                          <a:rPr lang="en-US" altLang="zh-CN" sz="2000" b="0" i="1" dirty="0" smtClean="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L</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−1</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铵态氮处理）所示。</a:t>
                </a:r>
                <a:endParaRPr lang="en-US" altLang="zh-CN" sz="2000" dirty="0">
                  <a:solidFill>
                    <a:srgbClr val="000000"/>
                  </a:solidFill>
                </a:endParaRPr>
              </a:p>
            </p:txBody>
          </p:sp>
        </mc:Choice>
        <mc:Fallback xmlns="">
          <p:sp>
            <p:nvSpPr>
              <p:cNvPr id="2" name="QB_5_BD.38_1#d835ba2a3?pid=f43acc8b3&amp;color=0,0,0&amp;vtp=1&amp;bt=1&amp;bbb=1&amp;hb=1"/>
              <p:cNvSpPr>
                <a:spLocks noRot="1" noChangeAspect="1" noMove="1" noResize="1" noEditPoints="1" noAdjustHandles="1" noChangeArrowheads="1" noChangeShapeType="1" noTextEdit="1"/>
              </p:cNvSpPr>
              <p:nvPr/>
            </p:nvSpPr>
            <p:spPr>
              <a:xfrm>
                <a:off x="722376" y="972000"/>
                <a:ext cx="10753344" cy="1770063"/>
              </a:xfrm>
              <a:prstGeom prst="rect">
                <a:avLst/>
              </a:prstGeom>
              <a:blipFill>
                <a:blip r:embed="rId3"/>
                <a:stretch>
                  <a:fillRect l="-1474" r="-3288" b="-859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5_AN.39_1#d835ba2a3.blank?pid=f43acc8b3&amp;color=0,0,0&amp;vpa=13&amp;vtp=1&amp;bbb=1"/>
              <p:cNvSpPr/>
              <p:nvPr/>
            </p:nvSpPr>
            <p:spPr>
              <a:xfrm>
                <a:off x="7083489" y="1472888"/>
                <a:ext cx="4276725" cy="303784"/>
              </a:xfrm>
              <a:prstGeom prst="rect">
                <a:avLst/>
              </a:prstGeom>
              <a:noFill/>
              <a:ln/>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𝐒𝐂</m:t>
                    </m:r>
                  </m:oMath>
                </a14:m>
                <a:r>
                  <a:rPr lang="en-US" altLang="zh-CN" sz="2000" b="1" i="0" dirty="0">
                    <a:solidFill>
                      <a:srgbClr val="00B050"/>
                    </a:solidFill>
                    <a:latin typeface="微软雅黑" pitchFamily="34" charset="0"/>
                    <a:ea typeface="微软雅黑" pitchFamily="34" charset="-122"/>
                    <a:cs typeface="微软雅黑" pitchFamily="34" charset="-120"/>
                  </a:rPr>
                  <a:t>的根系发达，积累氮元素的能力强</a:t>
                </a:r>
                <a:endParaRPr lang="en-US" altLang="zh-CN" sz="100" dirty="0">
                  <a:solidFill>
                    <a:srgbClr val="00B050"/>
                  </a:solidFill>
                </a:endParaRPr>
              </a:p>
            </p:txBody>
          </p:sp>
        </mc:Choice>
        <mc:Fallback xmlns="">
          <p:sp>
            <p:nvSpPr>
              <p:cNvPr id="3" name="QB_5_AN.39_1#d835ba2a3.blank?pid=f43acc8b3&amp;color=0,0,0&amp;vpa=13&amp;vtp=1&amp;bbb=1"/>
              <p:cNvSpPr>
                <a:spLocks noRot="1" noChangeAspect="1" noMove="1" noResize="1" noEditPoints="1" noAdjustHandles="1" noChangeArrowheads="1" noChangeShapeType="1" noTextEdit="1"/>
              </p:cNvSpPr>
              <p:nvPr/>
            </p:nvSpPr>
            <p:spPr>
              <a:xfrm>
                <a:off x="7083489" y="1472888"/>
                <a:ext cx="4276725" cy="303784"/>
              </a:xfrm>
              <a:prstGeom prst="rect">
                <a:avLst/>
              </a:prstGeom>
              <a:blipFill>
                <a:blip r:embed="rId4"/>
                <a:stretch>
                  <a:fillRect l="-142" t="-28571" r="-1567" b="-51020"/>
                </a:stretch>
              </a:blipFill>
              <a:ln/>
            </p:spPr>
            <p:txBody>
              <a:bodyPr/>
              <a:lstStyle/>
              <a:p>
                <a:r>
                  <a:rPr lang="zh-CN" altLang="en-US">
                    <a:noFill/>
                  </a:rPr>
                  <a:t> </a:t>
                </a:r>
              </a:p>
            </p:txBody>
          </p:sp>
        </mc:Fallback>
      </mc:AlternateContent>
      <p:pic>
        <p:nvPicPr>
          <p:cNvPr id="4" name="QB_5_BD.38_3#d835ba2a3?htil=1&amp;pid=f43acc8b3&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1636776" y="2875603"/>
            <a:ext cx="3538728" cy="257860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B_5_BD.38_4#d835ba2a3?htil=1&amp;pid=f43acc8b3&amp;color=0,0,0&amp;tib=255,255,255&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7013448" y="2875603"/>
            <a:ext cx="3538728" cy="257860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6" name="QB_5_BD.38_5#d835ba2a3?pid=f43acc8b3&amp;color=0,0,0&amp;vtp=1&amp;bbb=1&amp;hb=1"/>
              <p:cNvSpPr/>
              <p:nvPr/>
            </p:nvSpPr>
            <p:spPr>
              <a:xfrm>
                <a:off x="722376" y="559340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实验结果表明，</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SC</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能成功入侵的机制可能是</a:t>
                </a:r>
                <a:r>
                  <a:rPr lang="en-US" altLang="zh-CN" sz="2000" i="0">
                    <a:solidFill>
                      <a:srgbClr val="000000"/>
                    </a:solidFill>
                    <a:latin typeface="SimSun" pitchFamily="34" charset="0"/>
                    <a:ea typeface="SimSun" pitchFamily="34" charset="-122"/>
                    <a:cs typeface="SimSun" pitchFamily="34" charset="-120"/>
                  </a:rPr>
                  <a:t>______________________________________________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___________________________________________________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从而提高自身的环境适应能力。</a:t>
                </a:r>
                <a:endParaRPr lang="en-US" altLang="zh-CN" sz="2000" dirty="0">
                  <a:solidFill>
                    <a:srgbClr val="000000"/>
                  </a:solidFill>
                </a:endParaRPr>
              </a:p>
            </p:txBody>
          </p:sp>
        </mc:Choice>
        <mc:Fallback xmlns="">
          <p:sp>
            <p:nvSpPr>
              <p:cNvPr id="6" name="QB_5_BD.38_5#d835ba2a3?pid=f43acc8b3&amp;color=0,0,0&amp;vtp=1&amp;bbb=1&amp;hb=1"/>
              <p:cNvSpPr>
                <a:spLocks noRot="1" noChangeAspect="1" noMove="1" noResize="1" noEditPoints="1" noAdjustHandles="1" noChangeArrowheads="1" noChangeShapeType="1" noTextEdit="1"/>
              </p:cNvSpPr>
              <p:nvPr/>
            </p:nvSpPr>
            <p:spPr>
              <a:xfrm>
                <a:off x="722376" y="5593404"/>
                <a:ext cx="10753344" cy="843153"/>
              </a:xfrm>
              <a:prstGeom prst="rect">
                <a:avLst/>
              </a:prstGeom>
              <a:blipFill>
                <a:blip r:embed="rId7"/>
                <a:stretch>
                  <a:fillRect l="-1474" r="-907" b="-18116"/>
                </a:stretch>
              </a:blipFill>
              <a:ln/>
            </p:spPr>
            <p:txBody>
              <a:bodyPr/>
              <a:lstStyle/>
              <a:p>
                <a:r>
                  <a:rPr lang="zh-CN" altLang="en-US">
                    <a:noFill/>
                  </a:rPr>
                  <a:t> </a:t>
                </a:r>
              </a:p>
            </p:txBody>
          </p:sp>
        </mc:Fallback>
      </mc:AlternateContent>
      <p:sp>
        <p:nvSpPr>
          <p:cNvPr id="7" name="QB_5_AN.40_1#d835ba2a3.blank?pid=f43acc8b3&amp;color=0,0,0&amp;vpa=14&amp;vtp=1&amp;bbb=1&amp;hb=1"/>
          <p:cNvSpPr/>
          <p:nvPr/>
        </p:nvSpPr>
        <p:spPr>
          <a:xfrm>
            <a:off x="722377" y="5555304"/>
            <a:ext cx="10749631" cy="8562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在低氮环境中，促进地下部分生长来扩大吸收氮的</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面积</a:t>
            </a:r>
            <a:r>
              <a:rPr lang="en-US" altLang="zh-CN" sz="2000" b="1" i="0" dirty="0">
                <a:solidFill>
                  <a:srgbClr val="00B050"/>
                </a:solidFill>
                <a:latin typeface="微软雅黑" pitchFamily="34" charset="0"/>
                <a:ea typeface="微软雅黑" pitchFamily="34" charset="-122"/>
                <a:cs typeface="微软雅黑" pitchFamily="34" charset="-120"/>
              </a:rPr>
              <a:t>；在高氮环境中，促进地上部分生长来增加光合作用</a:t>
            </a:r>
            <a:endParaRPr lang="en-US" altLang="zh-CN" sz="2000" dirty="0">
              <a:solidFill>
                <a:srgbClr val="00B05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Effect transition="in" filter="fade">
                                      <p:cBhvr>
                                        <p:cTn id="21"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7"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5_AS.41_1#d835ba2a3?vop=1&amp;pid=f43acc8b3&amp;color=0,0,0&amp;vtp=1&amp;bt=1&amp;bbb=1&amp;hb=1"/>
              <p:cNvSpPr/>
              <p:nvPr/>
            </p:nvSpPr>
            <p:spPr>
              <a:xfrm>
                <a:off x="722376" y="972000"/>
                <a:ext cx="10753344" cy="2265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植物通过根系吸收氮元素，根据题意可知</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SC</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体内氮元素含量远高于生态位宽度明显减少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的植物</a:t>
                </a:r>
                <a:r>
                  <a:rPr lang="en-US" altLang="zh-CN" sz="2000" b="0" i="0" dirty="0">
                    <a:solidFill>
                      <a:srgbClr val="000000"/>
                    </a:solidFill>
                    <a:latin typeface="微软雅黑" pitchFamily="34" charset="0"/>
                    <a:ea typeface="微软雅黑" pitchFamily="34" charset="-122"/>
                    <a:cs typeface="微软雅黑" pitchFamily="34" charset="-120"/>
                  </a:rPr>
                  <a:t>，据此可初步推测</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SC</m:t>
                    </m:r>
                  </m:oMath>
                </a14:m>
                <a:r>
                  <a:rPr lang="en-US" altLang="zh-CN" sz="2000" b="0" i="0" dirty="0">
                    <a:solidFill>
                      <a:srgbClr val="000000"/>
                    </a:solidFill>
                    <a:latin typeface="微软雅黑" pitchFamily="34" charset="0"/>
                    <a:ea typeface="微软雅黑" pitchFamily="34" charset="-122"/>
                    <a:cs typeface="微软雅黑" pitchFamily="34" charset="-120"/>
                  </a:rPr>
                  <a:t>能成功入侵的原因是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SC</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的根系发达，氮元素的积累能力强</a:t>
                </a:r>
                <a:r>
                  <a:rPr lang="en-US" altLang="zh-CN" sz="2000" b="0" i="0">
                    <a:solidFill>
                      <a:srgbClr val="000000"/>
                    </a:solidFill>
                    <a:latin typeface="微软雅黑" pitchFamily="34" charset="0"/>
                    <a:ea typeface="微软雅黑" pitchFamily="34" charset="-122"/>
                    <a:cs typeface="微软雅黑" pitchFamily="34" charset="-120"/>
                  </a:rPr>
                  <a:t>，在竞争中</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占优势</a:t>
                </a:r>
                <a:r>
                  <a:rPr lang="en-US" altLang="zh-CN" sz="2000" b="0" i="0" dirty="0">
                    <a:solidFill>
                      <a:srgbClr val="000000"/>
                    </a:solidFill>
                    <a:latin typeface="微软雅黑" pitchFamily="34" charset="0"/>
                    <a:ea typeface="微软雅黑" pitchFamily="34" charset="-122"/>
                    <a:cs typeface="微软雅黑" pitchFamily="34" charset="-120"/>
                  </a:rPr>
                  <a:t>。据图可知，在低氮条件下</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SC</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地下生物量大于对照组</a:t>
                </a:r>
                <a:r>
                  <a:rPr lang="en-US" altLang="zh-CN" sz="2000" b="0" i="0">
                    <a:solidFill>
                      <a:srgbClr val="000000"/>
                    </a:solidFill>
                    <a:latin typeface="微软雅黑" pitchFamily="34" charset="0"/>
                    <a:ea typeface="微软雅黑" pitchFamily="34" charset="-122"/>
                    <a:cs typeface="微软雅黑" pitchFamily="34" charset="-120"/>
                  </a:rPr>
                  <a:t>，说明其可促进地下部分的生长来</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扩大吸收氮的面积</a:t>
                </a:r>
                <a:r>
                  <a:rPr lang="en-US" altLang="zh-CN" sz="2000" b="0" i="0" dirty="0">
                    <a:solidFill>
                      <a:srgbClr val="000000"/>
                    </a:solidFill>
                    <a:latin typeface="微软雅黑" pitchFamily="34" charset="0"/>
                    <a:ea typeface="微软雅黑" pitchFamily="34" charset="-122"/>
                    <a:cs typeface="微软雅黑" pitchFamily="34" charset="-120"/>
                  </a:rPr>
                  <a:t>；在高氮条件下</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SC</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地上生物量增加</a:t>
                </a:r>
                <a:r>
                  <a:rPr lang="en-US" altLang="zh-CN" sz="2000" b="0" i="0">
                    <a:solidFill>
                      <a:srgbClr val="000000"/>
                    </a:solidFill>
                    <a:latin typeface="微软雅黑" pitchFamily="34" charset="0"/>
                    <a:ea typeface="微软雅黑" pitchFamily="34" charset="-122"/>
                    <a:cs typeface="微软雅黑" pitchFamily="34" charset="-120"/>
                  </a:rPr>
                  <a:t>，推测其通过促进地上部分生长来增加光</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合作用</a:t>
                </a:r>
                <a:r>
                  <a:rPr lang="en-US" altLang="zh-CN" sz="2000" b="0" i="0" dirty="0">
                    <a:solidFill>
                      <a:srgbClr val="000000"/>
                    </a:solidFill>
                    <a:latin typeface="微软雅黑" pitchFamily="34" charset="0"/>
                    <a:ea typeface="微软雅黑" pitchFamily="34" charset="-122"/>
                    <a:cs typeface="微软雅黑" pitchFamily="34" charset="-120"/>
                  </a:rPr>
                  <a:t>，从而提高自身的环境适应能力。</a:t>
                </a:r>
                <a:endParaRPr lang="en-US" altLang="zh-CN" sz="2200" dirty="0"/>
              </a:p>
            </p:txBody>
          </p:sp>
        </mc:Choice>
        <mc:Fallback xmlns="">
          <p:sp>
            <p:nvSpPr>
              <p:cNvPr id="2" name="QB_5_AS.41_1#d835ba2a3?vop=1&amp;pid=f43acc8b3&amp;color=0,0,0&amp;vtp=1&amp;bt=1&amp;bbb=1&amp;hb=1"/>
              <p:cNvSpPr>
                <a:spLocks noRot="1" noChangeAspect="1" noMove="1" noResize="1" noEditPoints="1" noAdjustHandles="1" noChangeArrowheads="1" noChangeShapeType="1" noTextEdit="1"/>
              </p:cNvSpPr>
              <p:nvPr/>
            </p:nvSpPr>
            <p:spPr>
              <a:xfrm>
                <a:off x="722376" y="972000"/>
                <a:ext cx="10753344" cy="2265934"/>
              </a:xfrm>
              <a:prstGeom prst="rect">
                <a:avLst/>
              </a:prstGeom>
              <a:blipFill>
                <a:blip r:embed="rId3"/>
                <a:stretch>
                  <a:fillRect l="-1587" r="-1190" b="-6720"/>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5_BD.1_1#f6d7be1e4?pid=1e1abf6b9&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1.下列有关群落结构的叙述，</a:t>
            </a:r>
            <a:r>
              <a:rPr lang="en-US" altLang="zh-CN" sz="2000" b="0" i="0">
                <a:solidFill>
                  <a:srgbClr val="000000"/>
                </a:solidFill>
                <a:latin typeface="微软雅黑" pitchFamily="34" charset="0"/>
                <a:ea typeface="微软雅黑" pitchFamily="34" charset="-122"/>
                <a:cs typeface="微软雅黑" pitchFamily="34" charset="-120"/>
              </a:rPr>
              <a:t>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_1#f6d7be1e4.bracket?pid=1e1abf6b9&amp;color=0,0,0&amp;vpa=1&amp;vtp=1"/>
          <p:cNvSpPr/>
          <p:nvPr/>
        </p:nvSpPr>
        <p:spPr>
          <a:xfrm>
            <a:off x="5197539"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1_2#f6d7be1e4.choices?pid=1e1abf6b9&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A.槐树林中刺槐树高低错落有致，体现了群落的垂直结构</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.群落的垂直结构显著提高了群落利用阳光等环境资源的能力</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.不同种类的淡水鱼占据不同水层而出现分层现象，这与各种淡水鱼的食性有关</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.不同地段的种群在水平方向上呈现斑块状分布属于群落的水平结构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5_BD.42_1#8eccb01d3?pid=f43acc8b3&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（3）相关部门接收到</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SC</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入侵的举报信息后，一般采取的措施为在其种子成熟前连根拔除</a:t>
                </a:r>
                <a:r>
                  <a:rPr lang="en-US" altLang="zh-CN" sz="2000" b="0" i="0">
                    <a:solidFill>
                      <a:srgbClr val="000000"/>
                    </a:solidFill>
                    <a:latin typeface="微软雅黑" pitchFamily="34" charset="0"/>
                    <a:ea typeface="微软雅黑" pitchFamily="34" charset="-122"/>
                    <a:cs typeface="微软雅黑" pitchFamily="34" charset="-120"/>
                  </a:rPr>
                  <a:t>，分析</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其原因为</a:t>
                </a:r>
                <a:r>
                  <a:rPr lang="en-US" altLang="zh-CN" sz="2000" i="0">
                    <a:solidFill>
                      <a:srgbClr val="000000"/>
                    </a:solidFill>
                    <a:latin typeface="SimSun" pitchFamily="34" charset="0"/>
                    <a:ea typeface="SimSun" pitchFamily="34" charset="-122"/>
                    <a:cs typeface="SimSun" pitchFamily="34" charset="-120"/>
                  </a:rPr>
                  <a:t>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B_5_BD.42_1#8eccb01d3?pid=f43acc8b3&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a:blip r:embed="rId3"/>
                <a:stretch>
                  <a:fillRect l="-1474" b="-17986"/>
                </a:stretch>
              </a:blipFill>
              <a:ln/>
            </p:spPr>
            <p:txBody>
              <a:bodyPr/>
              <a:lstStyle/>
              <a:p>
                <a:r>
                  <a:rPr lang="zh-CN" altLang="en-US">
                    <a:noFill/>
                  </a:rPr>
                  <a:t> </a:t>
                </a:r>
              </a:p>
            </p:txBody>
          </p:sp>
        </mc:Fallback>
      </mc:AlternateContent>
      <p:sp>
        <p:nvSpPr>
          <p:cNvPr id="3" name="QB_5_AN.43_1#8eccb01d3.blank?pid=f43acc8b3&amp;color=0,0,0&amp;vpa=15&amp;vtp=1&amp;bbb=1"/>
          <p:cNvSpPr/>
          <p:nvPr/>
        </p:nvSpPr>
        <p:spPr>
          <a:xfrm>
            <a:off x="1747901" y="1372050"/>
            <a:ext cx="4248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有效减少种子传播和避免其无性繁殖</a:t>
            </a:r>
            <a:endParaRPr lang="en-US" altLang="zh-CN" sz="2000" dirty="0"/>
          </a:p>
        </p:txBody>
      </p:sp>
      <mc:AlternateContent xmlns:mc="http://schemas.openxmlformats.org/markup-compatibility/2006" xmlns:a14="http://schemas.microsoft.com/office/drawing/2010/main">
        <mc:Choice Requires="a14">
          <p:sp>
            <p:nvSpPr>
              <p:cNvPr id="4" name="QB_5_AS.44_1#8eccb01d3?vop=1&amp;pid=f43acc8b3&amp;color=0,0,0&amp;vtp=1&amp;bbb=1&amp;hb=1"/>
              <p:cNvSpPr/>
              <p:nvPr/>
            </p:nvSpPr>
            <p:spPr>
              <a:xfrm>
                <a:off x="722376" y="1824677"/>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SC</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根系发达，生长速度快，与本地植物争夺阳光和空间等资源</a:t>
                </a:r>
                <a:r>
                  <a:rPr lang="en-US" altLang="zh-CN" sz="2000" b="0" i="0">
                    <a:solidFill>
                      <a:srgbClr val="000000"/>
                    </a:solidFill>
                    <a:latin typeface="微软雅黑" pitchFamily="34" charset="0"/>
                    <a:ea typeface="微软雅黑" pitchFamily="34" charset="-122"/>
                    <a:cs typeface="微软雅黑" pitchFamily="34" charset="-120"/>
                  </a:rPr>
                  <a:t>，对生物多样性造成严重威</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胁</a:t>
                </a:r>
                <a:r>
                  <a:rPr lang="en-US" altLang="zh-CN" sz="2000" b="0" i="0" dirty="0">
                    <a:solidFill>
                      <a:srgbClr val="000000"/>
                    </a:solidFill>
                    <a:latin typeface="微软雅黑" pitchFamily="34" charset="0"/>
                    <a:ea typeface="微软雅黑" pitchFamily="34" charset="-122"/>
                    <a:cs typeface="微软雅黑" pitchFamily="34" charset="-120"/>
                  </a:rPr>
                  <a:t>，因此为清除该植物，可在其种子成熟前连根拔除，可有效减少种子传播和避免其无性繁殖。</a:t>
                </a:r>
                <a:endParaRPr lang="en-US" altLang="zh-CN" sz="2200" dirty="0"/>
              </a:p>
            </p:txBody>
          </p:sp>
        </mc:Choice>
        <mc:Fallback xmlns="">
          <p:sp>
            <p:nvSpPr>
              <p:cNvPr id="4" name="QB_5_AS.44_1#8eccb01d3?vop=1&amp;pid=f43acc8b3&amp;color=0,0,0&amp;vtp=1&amp;bbb=1&amp;hb=1"/>
              <p:cNvSpPr>
                <a:spLocks noRot="1" noChangeAspect="1" noMove="1" noResize="1" noEditPoints="1" noAdjustHandles="1" noChangeArrowheads="1" noChangeShapeType="1" noTextEdit="1"/>
              </p:cNvSpPr>
              <p:nvPr/>
            </p:nvSpPr>
            <p:spPr>
              <a:xfrm>
                <a:off x="722376" y="1824677"/>
                <a:ext cx="10753344" cy="907034"/>
              </a:xfrm>
              <a:prstGeom prst="rect">
                <a:avLst/>
              </a:prstGeom>
              <a:blipFill>
                <a:blip r:embed="rId4"/>
                <a:stretch>
                  <a:fillRect l="-1587" r="-794" b="-1677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f6d7be1e4?vop=1&amp;pid=1e1abf6b9&amp;color=0,0,0&amp;vtp=1&amp;bt=1&amp;bbb=1&amp;hb=1"/>
          <p:cNvSpPr/>
          <p:nvPr/>
        </p:nvSpPr>
        <p:spPr>
          <a:xfrm>
            <a:off x="722376" y="101498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槐树林中的刺槐树属于同一物种，其高低错落有致不能体现群落的垂直结构，A错误</a:t>
            </a:r>
            <a:r>
              <a:rPr lang="en-US" altLang="zh-CN" sz="2000" b="0" i="0">
                <a:solidFill>
                  <a:srgbClr val="000000"/>
                </a:solidFill>
                <a:latin typeface="微软雅黑" pitchFamily="34" charset="0"/>
                <a:ea typeface="微软雅黑" pitchFamily="34" charset="-122"/>
                <a:cs typeface="微软雅黑" pitchFamily="34" charset="-120"/>
              </a:rPr>
              <a:t>；群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落的垂直结构是指群落在垂直方向上的分层现象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显著提高了群落利用阳光等环境资源的能力，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正确；动物的分层现象主要是因为群落的不同层次提供不同的栖息空间和食物条件</a:t>
            </a:r>
            <a:r>
              <a:rPr lang="en-US" altLang="zh-CN" sz="2000" b="0" i="0">
                <a:solidFill>
                  <a:srgbClr val="000000"/>
                </a:solidFill>
                <a:latin typeface="微软雅黑" pitchFamily="34" charset="0"/>
                <a:ea typeface="微软雅黑" pitchFamily="34" charset="-122"/>
                <a:cs typeface="微软雅黑" pitchFamily="34" charset="-120"/>
              </a:rPr>
              <a:t>，故不同种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类的淡水鱼占据不同水层而出现分层现象与各种淡水鱼的食性有关</a:t>
            </a:r>
            <a:r>
              <a:rPr lang="en-US" altLang="zh-CN" sz="2000" b="0" i="0" dirty="0">
                <a:solidFill>
                  <a:srgbClr val="000000"/>
                </a:solidFill>
                <a:latin typeface="微软雅黑" pitchFamily="34" charset="0"/>
                <a:ea typeface="微软雅黑" pitchFamily="34" charset="-122"/>
                <a:cs typeface="微软雅黑" pitchFamily="34" charset="-120"/>
              </a:rPr>
              <a:t>，C正确；在水平方向上</a:t>
            </a:r>
            <a:r>
              <a:rPr lang="en-US" altLang="zh-CN" sz="2000" b="0" i="0">
                <a:solidFill>
                  <a:srgbClr val="000000"/>
                </a:solidFill>
                <a:latin typeface="微软雅黑" pitchFamily="34" charset="0"/>
                <a:ea typeface="微软雅黑" pitchFamily="34" charset="-122"/>
                <a:cs typeface="微软雅黑" pitchFamily="34" charset="-120"/>
              </a:rPr>
              <a:t>，不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同地段往往分布着不同的种群</a:t>
            </a:r>
            <a:r>
              <a:rPr lang="en-US" altLang="zh-CN" sz="2000" b="0" i="0" dirty="0">
                <a:solidFill>
                  <a:srgbClr val="000000"/>
                </a:solidFill>
                <a:latin typeface="微软雅黑" pitchFamily="34" charset="0"/>
                <a:ea typeface="微软雅黑" pitchFamily="34" charset="-122"/>
                <a:cs typeface="微软雅黑" pitchFamily="34" charset="-120"/>
              </a:rPr>
              <a:t>，它们常呈镶嵌分布，属于群落的水平结构，D正确。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BD.4_1#4464597c2?pid=1e1abf6b9&amp;color=0,0,0&amp;vtp=1&amp;bt=1&amp;bbb=1&amp;hb=1"/>
              <p:cNvSpPr/>
              <p:nvPr/>
            </p:nvSpPr>
            <p:spPr>
              <a:xfrm>
                <a:off x="722376" y="1014984"/>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［江苏南通2024高二期中］</a:t>
                </a:r>
                <a:r>
                  <a:rPr lang="en-US" altLang="zh-CN" sz="2000" b="0" i="0" dirty="0">
                    <a:solidFill>
                      <a:srgbClr val="000000"/>
                    </a:solidFill>
                    <a:latin typeface="微软雅黑" pitchFamily="34" charset="0"/>
                    <a:ea typeface="微软雅黑" pitchFamily="34" charset="-122"/>
                    <a:cs typeface="微软雅黑" pitchFamily="34" charset="-120"/>
                  </a:rPr>
                  <a:t>烟粉虱会取食番茄植株汁液，造成番茄减产。</a:t>
                </a:r>
                <a:r>
                  <a:rPr lang="en-US" altLang="zh-CN" sz="2000" b="0" i="0">
                    <a:solidFill>
                      <a:srgbClr val="000000"/>
                    </a:solidFill>
                    <a:latin typeface="微软雅黑" pitchFamily="34" charset="0"/>
                    <a:ea typeface="微软雅黑" pitchFamily="34" charset="-122"/>
                    <a:cs typeface="微软雅黑" pitchFamily="34" charset="-120"/>
                  </a:rPr>
                  <a:t>研究者对番茄单作、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番茄玫瑰邻作</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微软雅黑" pitchFamily="34" charset="0"/>
                    <a:ea typeface="微软雅黑" pitchFamily="34" charset="-122"/>
                    <a:cs typeface="微软雅黑" pitchFamily="34" charset="-120"/>
                  </a:rPr>
                  <a:t>番茄田与玫瑰田间隔</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1 </m:t>
                    </m:r>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模式下番茄田中不同发育阶段的烟粉虱及其天敌进行了</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调查</a:t>
                </a:r>
                <a:r>
                  <a:rPr lang="en-US" altLang="zh-CN" sz="2000" b="0" i="0" dirty="0">
                    <a:solidFill>
                      <a:srgbClr val="000000"/>
                    </a:solidFill>
                    <a:latin typeface="微软雅黑" pitchFamily="34" charset="0"/>
                    <a:ea typeface="微软雅黑" pitchFamily="34" charset="-122"/>
                    <a:cs typeface="微软雅黑" pitchFamily="34" charset="-120"/>
                  </a:rPr>
                  <a:t>，结果如表所示。</a:t>
                </a:r>
                <a:r>
                  <a:rPr lang="en-US" altLang="zh-CN" sz="2000" b="0" i="0">
                    <a:solidFill>
                      <a:srgbClr val="000000"/>
                    </a:solidFill>
                    <a:latin typeface="微软雅黑" pitchFamily="34" charset="0"/>
                    <a:ea typeface="微软雅黑" pitchFamily="34" charset="-122"/>
                    <a:cs typeface="微软雅黑" pitchFamily="34" charset="-120"/>
                  </a:rPr>
                  <a:t>下列叙述错误的是(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5_BD.4_1#4464597c2?pid=1e1abf6b9&amp;color=0,0,0&amp;vtp=1&amp;bt=1&amp;bbb=1&amp;hb=1"/>
              <p:cNvSpPr>
                <a:spLocks noRot="1" noChangeAspect="1" noMove="1" noResize="1" noEditPoints="1" noAdjustHandles="1" noChangeArrowheads="1" noChangeShapeType="1" noTextEdit="1"/>
              </p:cNvSpPr>
              <p:nvPr/>
            </p:nvSpPr>
            <p:spPr>
              <a:xfrm>
                <a:off x="722376" y="1014984"/>
                <a:ext cx="10753344" cy="1300353"/>
              </a:xfrm>
              <a:prstGeom prst="rect">
                <a:avLst/>
              </a:prstGeom>
              <a:blipFill>
                <a:blip r:embed="rId3"/>
                <a:stretch>
                  <a:fillRect l="-1474" r="-397" b="-11737"/>
                </a:stretch>
              </a:blipFill>
              <a:ln/>
            </p:spPr>
            <p:txBody>
              <a:bodyPr/>
              <a:lstStyle/>
              <a:p>
                <a:r>
                  <a:rPr lang="zh-CN" altLang="en-US">
                    <a:noFill/>
                  </a:rPr>
                  <a:t> </a:t>
                </a:r>
              </a:p>
            </p:txBody>
          </p:sp>
        </mc:Fallback>
      </mc:AlternateContent>
      <p:graphicFrame>
        <p:nvGraphicFramePr>
          <p:cNvPr id="6" name="QC_5_BD.4_2#4464597c2?colgroup=5,17,9,6&amp;pid=1e1abf6b9&amp;color=0,0,0&amp;vtp=1&amp;bbb=1&amp;hb=1"/>
          <p:cNvGraphicFramePr>
            <a:graphicFrameLocks noGrp="1"/>
          </p:cNvGraphicFramePr>
          <p:nvPr>
            <p:extLst>
              <p:ext uri="{D42A27DB-BD31-4B8C-83A1-F6EECF244321}">
                <p14:modId xmlns:p14="http://schemas.microsoft.com/office/powerpoint/2010/main" val="318468097"/>
              </p:ext>
            </p:extLst>
          </p:nvPr>
        </p:nvGraphicFramePr>
        <p:xfrm>
          <a:off x="722376" y="2451861"/>
          <a:ext cx="10680192" cy="1694942"/>
        </p:xfrm>
        <a:graphic>
          <a:graphicData uri="http://schemas.openxmlformats.org/drawingml/2006/table">
            <a:tbl>
              <a:tblPr/>
              <a:tblGrid>
                <a:gridCol w="1682496">
                  <a:extLst>
                    <a:ext uri="{9D8B030D-6E8A-4147-A177-3AD203B41FA5}">
                      <a16:colId xmlns:a16="http://schemas.microsoft.com/office/drawing/2014/main" val="20000"/>
                    </a:ext>
                  </a:extLst>
                </a:gridCol>
                <a:gridCol w="1143000">
                  <a:extLst>
                    <a:ext uri="{9D8B030D-6E8A-4147-A177-3AD203B41FA5}">
                      <a16:colId xmlns:a16="http://schemas.microsoft.com/office/drawing/2014/main" val="20001"/>
                    </a:ext>
                  </a:extLst>
                </a:gridCol>
                <a:gridCol w="1143000">
                  <a:extLst>
                    <a:ext uri="{9D8B030D-6E8A-4147-A177-3AD203B41FA5}">
                      <a16:colId xmlns:a16="http://schemas.microsoft.com/office/drawing/2014/main" val="20002"/>
                    </a:ext>
                  </a:extLst>
                </a:gridCol>
                <a:gridCol w="1143000">
                  <a:extLst>
                    <a:ext uri="{9D8B030D-6E8A-4147-A177-3AD203B41FA5}">
                      <a16:colId xmlns:a16="http://schemas.microsoft.com/office/drawing/2014/main" val="20003"/>
                    </a:ext>
                  </a:extLst>
                </a:gridCol>
                <a:gridCol w="1170432">
                  <a:extLst>
                    <a:ext uri="{9D8B030D-6E8A-4147-A177-3AD203B41FA5}">
                      <a16:colId xmlns:a16="http://schemas.microsoft.com/office/drawing/2014/main" val="20004"/>
                    </a:ext>
                  </a:extLst>
                </a:gridCol>
                <a:gridCol w="1197864">
                  <a:extLst>
                    <a:ext uri="{9D8B030D-6E8A-4147-A177-3AD203B41FA5}">
                      <a16:colId xmlns:a16="http://schemas.microsoft.com/office/drawing/2014/main" val="20005"/>
                    </a:ext>
                  </a:extLst>
                </a:gridCol>
                <a:gridCol w="1271016">
                  <a:extLst>
                    <a:ext uri="{9D8B030D-6E8A-4147-A177-3AD203B41FA5}">
                      <a16:colId xmlns:a16="http://schemas.microsoft.com/office/drawing/2014/main" val="20006"/>
                    </a:ext>
                  </a:extLst>
                </a:gridCol>
                <a:gridCol w="1929384">
                  <a:extLst>
                    <a:ext uri="{9D8B030D-6E8A-4147-A177-3AD203B41FA5}">
                      <a16:colId xmlns:a16="http://schemas.microsoft.com/office/drawing/2014/main" val="20007"/>
                    </a:ext>
                  </a:extLst>
                </a:gridCol>
              </a:tblGrid>
              <a:tr h="421132">
                <a:tc rowSpan="2">
                  <a:txBody>
                    <a:bodyPr/>
                    <a:lstStyle/>
                    <a:p>
                      <a:pPr algn="ctr" latinLnBrk="1" hangingPunct="0">
                        <a:lnSpc>
                          <a:spcPts val="3000"/>
                        </a:lnSpc>
                      </a:pPr>
                      <a:r>
                        <a:rPr lang="en-US" altLang="zh-CN" sz="2000" b="1" i="0" dirty="0">
                          <a:solidFill>
                            <a:srgbClr val="000000"/>
                          </a:solidFill>
                          <a:latin typeface="微软雅黑" pitchFamily="34" charset="0"/>
                          <a:ea typeface="微软雅黑" pitchFamily="34" charset="-122"/>
                          <a:cs typeface="微软雅黑" pitchFamily="34" charset="-120"/>
                        </a:rPr>
                        <a:t>种植模式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4">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番茄植株不同部位成虫数量</a:t>
                      </a:r>
                      <a:r>
                        <a:rPr lang="en-US" altLang="zh-CN" sz="2000" b="1" i="0" dirty="0">
                          <a:solidFill>
                            <a:srgbClr val="000000"/>
                          </a:solidFill>
                          <a:latin typeface="微软雅黑" pitchFamily="34" charset="0"/>
                          <a:ea typeface="微软雅黑" pitchFamily="34" charset="-122"/>
                          <a:cs typeface="微软雅黑" pitchFamily="34" charset="-120"/>
                        </a:rPr>
                        <a:t>（头/</a:t>
                      </a:r>
                      <a:r>
                        <a:rPr lang="en-US" altLang="zh-CN" sz="2000" b="1" i="0">
                          <a:solidFill>
                            <a:srgbClr val="000000"/>
                          </a:solidFill>
                          <a:latin typeface="微软雅黑" pitchFamily="34" charset="0"/>
                          <a:ea typeface="微软雅黑" pitchFamily="34" charset="-122"/>
                          <a:cs typeface="微软雅黑" pitchFamily="34" charset="-120"/>
                        </a:rPr>
                        <a:t>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tc hMerge="1">
                  <a:txBody>
                    <a:bodyPr/>
                    <a:lstStyle/>
                    <a:p>
                      <a:endParaRPr lang="zh-CN"/>
                    </a:p>
                  </a:txBody>
                  <a:tcPr/>
                </a:tc>
                <a:tc rowSpan="2" gridSpan="2">
                  <a:txBody>
                    <a:bodyPr/>
                    <a:lstStyle/>
                    <a:p>
                      <a:pPr algn="ctr" latinLnBrk="1" hangingPunct="0">
                        <a:lnSpc>
                          <a:spcPts val="3000"/>
                        </a:lnSpc>
                      </a:pPr>
                      <a:r>
                        <a:rPr lang="en-US" altLang="zh-CN" sz="2000" b="1" i="0" dirty="0">
                          <a:solidFill>
                            <a:srgbClr val="000000"/>
                          </a:solidFill>
                          <a:latin typeface="微软雅黑" pitchFamily="34" charset="0"/>
                          <a:ea typeface="微软雅黑" pitchFamily="34" charset="-122"/>
                          <a:cs typeface="微软雅黑" pitchFamily="34" charset="-120"/>
                        </a:rPr>
                        <a:t>若虫数量（头/叶）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hMerge="1">
                  <a:txBody>
                    <a:bodyPr/>
                    <a:lstStyle/>
                    <a:p>
                      <a:endParaRPr lang="zh-CN"/>
                    </a:p>
                  </a:txBody>
                  <a:tcPr/>
                </a:tc>
                <a:tc rowSpan="2">
                  <a:txBody>
                    <a:bodyPr/>
                    <a:lstStyle/>
                    <a:p>
                      <a:pPr marL="0" indent="0"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天敌昆虫多样性</a:t>
                      </a:r>
                    </a:p>
                    <a:p>
                      <a:pPr marL="0" lvl="0" indent="0"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指数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1132">
                <a:tc vMerge="1">
                  <a:txBody>
                    <a:bodyPr/>
                    <a:lstStyle/>
                    <a:p>
                      <a:endParaRPr lang="zh-CN"/>
                    </a:p>
                  </a:txBody>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上部叶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中部叶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下部叶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gridSpan="2" vMerge="1">
                  <a:txBody>
                    <a:bodyPr/>
                    <a:lstStyle/>
                    <a:p>
                      <a:endParaRPr lang="zh-CN"/>
                    </a:p>
                  </a:txBody>
                  <a:tcPr/>
                </a:tc>
                <a:tc hMerge="1" vMerge="1">
                  <a:txBody>
                    <a:bodyPr/>
                    <a:lstStyle/>
                    <a:p>
                      <a:endParaRPr lang="zh-CN"/>
                    </a:p>
                  </a:txBody>
                  <a:tcPr/>
                </a:tc>
                <a:tc vMerge="1">
                  <a:txBody>
                    <a:bodyPr/>
                    <a:lstStyle/>
                    <a:p>
                      <a:endParaRPr lang="zh-CN"/>
                    </a:p>
                  </a:txBody>
                  <a:tcPr/>
                </a:tc>
                <a:extLst>
                  <a:ext uri="{0D108BD9-81ED-4DB2-BD59-A6C34878D82A}">
                    <a16:rowId xmlns:a16="http://schemas.microsoft.com/office/drawing/2014/main" val="10001"/>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番茄单作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22.7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16.5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gridSpan="2">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extLst>
                  <a:ext uri="{0D108BD9-81ED-4DB2-BD59-A6C34878D82A}">
                    <a16:rowId xmlns:a16="http://schemas.microsoft.com/office/drawing/2014/main" val="10002"/>
                  </a:ext>
                </a:extLst>
              </a:tr>
              <a:tr h="426339">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番茄玫瑰邻作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0.2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gridSpan="2">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extLst>
                  <a:ext uri="{0D108BD9-81ED-4DB2-BD59-A6C34878D82A}">
                    <a16:rowId xmlns:a16="http://schemas.microsoft.com/office/drawing/2014/main" val="10003"/>
                  </a:ext>
                </a:extLst>
              </a:tr>
            </a:tbl>
          </a:graphicData>
        </a:graphic>
      </p:graphicFrame>
      <p:sp>
        <p:nvSpPr>
          <p:cNvPr id="4" name="QC_5_AN.5_1#4464597c2.bracket?pid=1e1abf6b9&amp;color=0,0,0&amp;vpa=2&amp;vtp=1"/>
          <p:cNvSpPr/>
          <p:nvPr/>
        </p:nvSpPr>
        <p:spPr>
          <a:xfrm>
            <a:off x="5494401" y="1910334"/>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5" name="QC_5_BD.4_3#4464597c2.choices?pid=1e1abf6b9&amp;color=0,0,0&amp;vtp=1&amp;bbb=1"/>
          <p:cNvSpPr/>
          <p:nvPr/>
        </p:nvSpPr>
        <p:spPr>
          <a:xfrm>
            <a:off x="722376" y="4280661"/>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A.由单作转为邻作，烟粉虱种群的年龄结构改变</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.由单作转为邻作，烟粉虱种群中成虫的空间分布类型改变</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.由单作转为邻作，群落的水平结构改变</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.番茄和烟粉虱之间是寄生关系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6_1#4464597c2?vop=1&amp;pid=1e1abf6b9&amp;color=0,0,0&amp;vtp=1&amp;bt=1&amp;bbb=1&amp;hb=1"/>
              <p:cNvSpPr/>
              <p:nvPr/>
            </p:nvSpPr>
            <p:spPr>
              <a:xfrm>
                <a:off x="722376" y="101498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由单作转为邻作，烟粉虱的若虫数量与成虫数量的比值由</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16.5:26.7</m:t>
                    </m:r>
                  </m:oMath>
                </a14:m>
                <a:r>
                  <a:rPr lang="en-US" altLang="zh-CN" sz="2000" b="0" i="0" dirty="0">
                    <a:solidFill>
                      <a:srgbClr val="000000"/>
                    </a:solidFill>
                    <a:latin typeface="微软雅黑" pitchFamily="34" charset="0"/>
                    <a:ea typeface="微软雅黑" pitchFamily="34" charset="-122"/>
                    <a:cs typeface="微软雅黑" pitchFamily="34" charset="-120"/>
                  </a:rPr>
                  <a:t>变为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1.8:1.7</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，种群的年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龄结构改变</a:t>
                </a:r>
                <a:r>
                  <a:rPr lang="en-US" altLang="zh-CN" sz="2000" b="0" i="0" dirty="0">
                    <a:solidFill>
                      <a:srgbClr val="000000"/>
                    </a:solidFill>
                    <a:latin typeface="微软雅黑" pitchFamily="34" charset="0"/>
                    <a:ea typeface="微软雅黑" pitchFamily="34" charset="-122"/>
                    <a:cs typeface="微软雅黑" pitchFamily="34" charset="-120"/>
                  </a:rPr>
                  <a:t>，A正确；由单作转为邻作，</a:t>
                </a:r>
                <a:r>
                  <a:rPr lang="en-US" altLang="zh-CN" sz="2000" b="0" i="0">
                    <a:solidFill>
                      <a:srgbClr val="000000"/>
                    </a:solidFill>
                    <a:latin typeface="微软雅黑" pitchFamily="34" charset="0"/>
                    <a:ea typeface="微软雅黑" pitchFamily="34" charset="-122"/>
                    <a:cs typeface="微软雅黑" pitchFamily="34" charset="-120"/>
                  </a:rPr>
                  <a:t>烟粉虱种群中成虫在番茄植株不同部位的数量发生变化，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但其空间分布类型仍为集群分布</a:t>
                </a:r>
                <a:r>
                  <a:rPr lang="en-US" altLang="zh-CN" sz="2000" b="0" i="0" dirty="0">
                    <a:solidFill>
                      <a:srgbClr val="000000"/>
                    </a:solidFill>
                    <a:latin typeface="微软雅黑" pitchFamily="34" charset="0"/>
                    <a:ea typeface="微软雅黑" pitchFamily="34" charset="-122"/>
                    <a:cs typeface="微软雅黑" pitchFamily="34" charset="-120"/>
                  </a:rPr>
                  <a:t>，B错误；由单作转为邻作，两种模式下</a:t>
                </a:r>
                <a:r>
                  <a:rPr lang="en-US" altLang="zh-CN" sz="2000" b="0" i="0">
                    <a:solidFill>
                      <a:srgbClr val="000000"/>
                    </a:solidFill>
                    <a:latin typeface="微软雅黑" pitchFamily="34" charset="0"/>
                    <a:ea typeface="微软雅黑" pitchFamily="34" charset="-122"/>
                    <a:cs typeface="微软雅黑" pitchFamily="34" charset="-120"/>
                  </a:rPr>
                  <a:t>，各个地段分布的种群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发生变化</a:t>
                </a:r>
                <a:r>
                  <a:rPr lang="en-US" altLang="zh-CN" sz="2000" b="0" i="0" dirty="0">
                    <a:solidFill>
                      <a:srgbClr val="000000"/>
                    </a:solidFill>
                    <a:latin typeface="微软雅黑" pitchFamily="34" charset="0"/>
                    <a:ea typeface="微软雅黑" pitchFamily="34" charset="-122"/>
                    <a:cs typeface="微软雅黑" pitchFamily="34" charset="-120"/>
                  </a:rPr>
                  <a:t>，群落的水平结构改变，C正确；由题意可知，烟粉虱取食番茄植株汁液</a:t>
                </a:r>
                <a:r>
                  <a:rPr lang="en-US" altLang="zh-CN" sz="2000" b="0" i="0">
                    <a:solidFill>
                      <a:srgbClr val="000000"/>
                    </a:solidFill>
                    <a:latin typeface="微软雅黑" pitchFamily="34" charset="0"/>
                    <a:ea typeface="微软雅黑" pitchFamily="34" charset="-122"/>
                    <a:cs typeface="微软雅黑" pitchFamily="34" charset="-120"/>
                  </a:rPr>
                  <a:t>，因此二者之</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间是寄生关系</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mc:Choice>
        <mc:Fallback xmlns="">
          <p:sp>
            <p:nvSpPr>
              <p:cNvPr id="2" name="QC_5_AS.6_1#4464597c2?vop=1&amp;pid=1e1abf6b9&amp;color=0,0,0&amp;vtp=1&amp;bt=1&amp;bbb=1&amp;hb=1"/>
              <p:cNvSpPr>
                <a:spLocks noRot="1" noChangeAspect="1" noMove="1" noResize="1" noEditPoints="1" noAdjustHandles="1" noChangeArrowheads="1" noChangeShapeType="1" noTextEdit="1"/>
              </p:cNvSpPr>
              <p:nvPr/>
            </p:nvSpPr>
            <p:spPr>
              <a:xfrm>
                <a:off x="722376" y="1014984"/>
                <a:ext cx="10753344" cy="2240534"/>
              </a:xfrm>
              <a:prstGeom prst="rect">
                <a:avLst/>
              </a:prstGeom>
              <a:blipFill>
                <a:blip r:embed="rId3"/>
                <a:stretch>
                  <a:fillRect l="-1587" t="-272" r="-2438" b="-681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BD.7_1#4fe9c79d5?pid=1e1abf6b9&amp;color=0,0,0&amp;vtp=1&amp;bt=1&amp;bbb=1&amp;hb=1"/>
          <p:cNvSpPr/>
          <p:nvPr/>
        </p:nvSpPr>
        <p:spPr>
          <a:xfrm>
            <a:off x="722376" y="1014984"/>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［河南三门峡2025高二期末］</a:t>
            </a:r>
            <a:r>
              <a:rPr lang="en-US" altLang="zh-CN" sz="2000" b="0" i="0" dirty="0">
                <a:solidFill>
                  <a:srgbClr val="000000"/>
                </a:solidFill>
                <a:latin typeface="微软雅黑" pitchFamily="34" charset="0"/>
                <a:ea typeface="微软雅黑" pitchFamily="34" charset="-122"/>
                <a:cs typeface="微软雅黑" pitchFamily="34" charset="-120"/>
              </a:rPr>
              <a:t>我国劳动人民在明代就已经将鲢鱼、鳙鱼</a:t>
            </a:r>
            <a:r>
              <a:rPr lang="en-US" altLang="zh-CN" sz="2000" b="0" i="0">
                <a:solidFill>
                  <a:srgbClr val="000000"/>
                </a:solidFill>
                <a:latin typeface="微软雅黑" pitchFamily="34" charset="0"/>
                <a:ea typeface="微软雅黑" pitchFamily="34" charset="-122"/>
                <a:cs typeface="微软雅黑" pitchFamily="34" charset="-120"/>
              </a:rPr>
              <a:t>、草鱼和青鱼四大家鱼</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混养以提高养殖效率</a:t>
            </a:r>
            <a:r>
              <a:rPr lang="en-US" altLang="zh-CN" sz="2000" b="0" i="0" dirty="0">
                <a:solidFill>
                  <a:srgbClr val="000000"/>
                </a:solidFill>
                <a:latin typeface="微软雅黑" pitchFamily="34" charset="0"/>
                <a:ea typeface="微软雅黑" pitchFamily="34" charset="-122"/>
                <a:cs typeface="微软雅黑" pitchFamily="34" charset="-120"/>
              </a:rPr>
              <a:t>。如图表示某池塘中四大家鱼及其食物的分布（</a:t>
            </a:r>
            <a:r>
              <a:rPr lang="en-US" altLang="zh-CN" sz="2000" b="0" i="0">
                <a:solidFill>
                  <a:srgbClr val="000000"/>
                </a:solidFill>
                <a:latin typeface="微软雅黑" pitchFamily="34" charset="0"/>
                <a:ea typeface="微软雅黑" pitchFamily="34" charset="-122"/>
                <a:cs typeface="微软雅黑" pitchFamily="34" charset="-120"/>
              </a:rPr>
              <a:t>浮游动物以浮游植物为食），</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下列相关分析错误的是(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8_1#4fe9c79d5.bracket?pid=1e1abf6b9&amp;color=0,0,0&amp;vpa=3&amp;vtp=1"/>
          <p:cNvSpPr/>
          <p:nvPr/>
        </p:nvSpPr>
        <p:spPr>
          <a:xfrm>
            <a:off x="3462401" y="1910334"/>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pic>
        <p:nvPicPr>
          <p:cNvPr id="4" name="QC_5_BD.7_2#4fe9c79d5?htil=1&amp;pid=1e1abf6b9&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020162" y="2451861"/>
            <a:ext cx="3300984" cy="1444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7_3#4fe9c79d5.choices?htil=1&amp;pid=1e1abf6b9&amp;color=0,0,0&amp;vtp=1&amp;bbb=1"/>
          <p:cNvSpPr/>
          <p:nvPr/>
        </p:nvSpPr>
        <p:spPr>
          <a:xfrm>
            <a:off x="722376" y="2377058"/>
            <a:ext cx="7315200"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A.四大家鱼在池塘中栖息的水层不同属于群落的垂直结构</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.引起池塘中植物和动物垂直分层的主要因素分别是光照和温度</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.两种鱼的觅食生境和栖息地一样，但它们的生态位不一定相同</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.池塘生物群落的外貌和结构具有季节性的变化</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EX.9_1#4fe9c79d5?vop=1&amp;pid=1e1abf6b9&amp;color=0,0,0&amp;vtp=1&amp;bt=1&amp;bbb=1&amp;hb=1"/>
              <p:cNvSpPr/>
              <p:nvPr/>
            </p:nvSpPr>
            <p:spPr>
              <a:xfrm>
                <a:off x="722376" y="969264"/>
                <a:ext cx="10753344" cy="13261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教材变式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本题是教材</a:t>
                </a:r>
                <a:r>
                  <a:rPr lang="en-US" altLang="zh-CN" sz="2000" b="0" i="0" dirty="0">
                    <a:solidFill>
                      <a:srgbClr val="000000"/>
                    </a:solidFill>
                    <a:latin typeface="微软雅黑" pitchFamily="34" charset="0"/>
                    <a:ea typeface="微软雅黑" pitchFamily="34" charset="-122"/>
                    <a:cs typeface="微软雅黑" pitchFamily="34" charset="-120"/>
                  </a:rPr>
                  <a:t>P41“应用题”</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T</m:t>
                    </m:r>
                    <m:r>
                      <a:rPr lang="en-US" altLang="zh-CN" sz="2000" b="0" i="0" dirty="0">
                        <a:solidFill>
                          <a:srgbClr val="000000"/>
                        </a:solidFill>
                        <a:latin typeface="Cambria Math" panose="02040503050406030204" pitchFamily="18" charset="0"/>
                        <a:ea typeface="微软雅黑" pitchFamily="34" charset="-122"/>
                        <a:cs typeface="微软雅黑" pitchFamily="34" charset="-120"/>
                      </a:rPr>
                      <m:t>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的变式题。本题将教材题目中的素材以图像的形式展示</a:t>
                </a:r>
                <a:r>
                  <a:rPr lang="en-US" altLang="zh-CN" sz="2000" b="0" i="0">
                    <a:solidFill>
                      <a:srgbClr val="000000"/>
                    </a:solidFill>
                    <a:latin typeface="微软雅黑" pitchFamily="34" charset="0"/>
                    <a:ea typeface="微软雅黑" pitchFamily="34" charset="-122"/>
                    <a:cs typeface="微软雅黑" pitchFamily="34" charset="-120"/>
                  </a:rPr>
                  <a:t>，考查群落</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的空间结构和生态位</a:t>
                </a:r>
                <a:r>
                  <a:rPr lang="en-US" altLang="zh-CN" sz="2000" b="0" i="0" dirty="0">
                    <a:solidFill>
                      <a:srgbClr val="000000"/>
                    </a:solidFill>
                    <a:latin typeface="微软雅黑" pitchFamily="34" charset="0"/>
                    <a:ea typeface="微软雅黑" pitchFamily="34" charset="-122"/>
                    <a:cs typeface="微软雅黑" pitchFamily="34" charset="-120"/>
                  </a:rPr>
                  <a:t>，是对教材重点内容的巩固练习。</a:t>
                </a:r>
                <a:endParaRPr lang="en-US" altLang="zh-CN" sz="2000" dirty="0"/>
              </a:p>
            </p:txBody>
          </p:sp>
        </mc:Choice>
        <mc:Fallback xmlns="">
          <p:sp>
            <p:nvSpPr>
              <p:cNvPr id="2" name="QC_5_EX.9_1#4fe9c79d5?vop=1&amp;pid=1e1abf6b9&amp;color=0,0,0&amp;vtp=1&amp;bt=1&amp;bbb=1&amp;hb=1"/>
              <p:cNvSpPr>
                <a:spLocks noRot="1" noChangeAspect="1" noMove="1" noResize="1" noEditPoints="1" noAdjustHandles="1" noChangeArrowheads="1" noChangeShapeType="1" noTextEdit="1"/>
              </p:cNvSpPr>
              <p:nvPr/>
            </p:nvSpPr>
            <p:spPr>
              <a:xfrm>
                <a:off x="722376" y="969264"/>
                <a:ext cx="10753344" cy="1326134"/>
              </a:xfrm>
              <a:prstGeom prst="rect">
                <a:avLst/>
              </a:prstGeom>
              <a:blipFill>
                <a:blip r:embed="rId3"/>
                <a:stretch>
                  <a:fillRect l="-1474" r="-624" b="-1100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AS.10_1#4fe9c79d5?vop=1&amp;pid=1e1abf6b9&amp;color=0,0,0&amp;vtp=1&amp;bt=1&amp;bbb=1&amp;hb=1"/>
          <p:cNvSpPr/>
          <p:nvPr/>
        </p:nvSpPr>
        <p:spPr>
          <a:xfrm>
            <a:off x="722376" y="1014984"/>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四大家鱼主要因食物的不同而栖息在池塘的不同水层，属于群落的垂直结构，A正确</a:t>
            </a:r>
            <a:r>
              <a:rPr lang="en-US" altLang="zh-CN" sz="2000" b="0" i="0">
                <a:solidFill>
                  <a:srgbClr val="000000"/>
                </a:solidFill>
                <a:latin typeface="微软雅黑" pitchFamily="34" charset="0"/>
                <a:ea typeface="微软雅黑" pitchFamily="34" charset="-122"/>
                <a:cs typeface="微软雅黑" pitchFamily="34" charset="-120"/>
              </a:rPr>
              <a:t>；引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起池塘中植物垂直分层的主要因素是光照</a:t>
            </a:r>
            <a:r>
              <a:rPr lang="en-US" altLang="zh-CN" sz="2000" b="0" i="0" dirty="0">
                <a:solidFill>
                  <a:srgbClr val="000000"/>
                </a:solidFill>
                <a:latin typeface="微软雅黑" pitchFamily="34" charset="0"/>
                <a:ea typeface="微软雅黑" pitchFamily="34" charset="-122"/>
                <a:cs typeface="微软雅黑" pitchFamily="34" charset="-120"/>
              </a:rPr>
              <a:t>，植物为动物提供食物和栖息空间</a:t>
            </a:r>
            <a:r>
              <a:rPr lang="en-US" altLang="zh-CN" sz="2000" b="0" i="0">
                <a:solidFill>
                  <a:srgbClr val="000000"/>
                </a:solidFill>
                <a:latin typeface="微软雅黑" pitchFamily="34" charset="0"/>
                <a:ea typeface="微软雅黑" pitchFamily="34" charset="-122"/>
                <a:cs typeface="微软雅黑" pitchFamily="34" charset="-120"/>
              </a:rPr>
              <a:t>，故引起动物垂直分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层的主要因素是食物和栖息空间</a:t>
            </a:r>
            <a:r>
              <a:rPr lang="en-US" altLang="zh-CN" sz="2000" b="0" i="0" dirty="0">
                <a:solidFill>
                  <a:srgbClr val="000000"/>
                </a:solidFill>
                <a:latin typeface="微软雅黑" pitchFamily="34" charset="0"/>
                <a:ea typeface="微软雅黑" pitchFamily="34" charset="-122"/>
                <a:cs typeface="微软雅黑" pitchFamily="34" charset="-120"/>
              </a:rPr>
              <a:t>，B错误；生态位除了包括觅食生境和栖息地外</a:t>
            </a:r>
            <a:r>
              <a:rPr lang="en-US" altLang="zh-CN" sz="2000" b="0" i="0">
                <a:solidFill>
                  <a:srgbClr val="000000"/>
                </a:solidFill>
                <a:latin typeface="微软雅黑" pitchFamily="34" charset="0"/>
                <a:ea typeface="微软雅黑" pitchFamily="34" charset="-122"/>
                <a:cs typeface="微软雅黑" pitchFamily="34" charset="-120"/>
              </a:rPr>
              <a:t>，还包括与其他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物种的关系等</a:t>
            </a:r>
            <a:r>
              <a:rPr lang="en-US" altLang="zh-CN" sz="2000" b="0" i="0" dirty="0">
                <a:solidFill>
                  <a:srgbClr val="000000"/>
                </a:solidFill>
                <a:latin typeface="微软雅黑" pitchFamily="34" charset="0"/>
                <a:ea typeface="微软雅黑" pitchFamily="34" charset="-122"/>
                <a:cs typeface="微软雅黑" pitchFamily="34" charset="-120"/>
              </a:rPr>
              <a:t>，故当群落中两种鱼的觅食生境和栖息地一样时，</a:t>
            </a:r>
            <a:r>
              <a:rPr lang="en-US" altLang="zh-CN" sz="2000" b="0" i="0">
                <a:solidFill>
                  <a:srgbClr val="000000"/>
                </a:solidFill>
                <a:latin typeface="微软雅黑" pitchFamily="34" charset="0"/>
                <a:ea typeface="微软雅黑" pitchFamily="34" charset="-122"/>
                <a:cs typeface="微软雅黑" pitchFamily="34" charset="-120"/>
              </a:rPr>
              <a:t>这两种鱼的生态位不一定相同，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正确；由于阳光和温度等随季节而变化</a:t>
            </a:r>
            <a:r>
              <a:rPr lang="en-US" altLang="zh-CN" sz="2000" b="0" i="0">
                <a:solidFill>
                  <a:srgbClr val="000000"/>
                </a:solidFill>
                <a:latin typeface="微软雅黑" pitchFamily="34" charset="0"/>
                <a:ea typeface="微软雅黑" pitchFamily="34" charset="-122"/>
                <a:cs typeface="微软雅黑" pitchFamily="34" charset="-120"/>
              </a:rPr>
              <a:t>，池塘生物群落的外貌和结构也会随之发生有规律的变</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化</a:t>
            </a:r>
            <a:r>
              <a:rPr lang="en-US" altLang="zh-CN" sz="2000" b="0" i="0" dirty="0">
                <a:solidFill>
                  <a:srgbClr val="000000"/>
                </a:solidFill>
                <a:latin typeface="微软雅黑" pitchFamily="34" charset="0"/>
                <a:ea typeface="微软雅黑" pitchFamily="34" charset="-122"/>
                <a:cs typeface="微软雅黑" pitchFamily="34" charset="-120"/>
              </a:rPr>
              <a:t>，体现了群落的季节性，D正确。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TotalTime>
  <Words>1274</Words>
  <Application>Microsoft Office PowerPoint</Application>
  <PresentationFormat>宽屏</PresentationFormat>
  <Paragraphs>288</Paragraphs>
  <Slides>30</Slides>
  <Notes>30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30</vt:i4>
      </vt:variant>
    </vt:vector>
  </HeadingPairs>
  <TitlesOfParts>
    <vt:vector size="39" baseType="lpstr">
      <vt:lpstr>等线 (正文)</vt:lpstr>
      <vt:lpstr>仿宋</vt:lpstr>
      <vt:lpstr>汉仪舒圆黑简体</vt: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js s</cp:lastModifiedBy>
  <cp:revision>4</cp:revision>
  <dcterms:created xsi:type="dcterms:W3CDTF">2025-08-01T01:50:04Z</dcterms:created>
  <dcterms:modified xsi:type="dcterms:W3CDTF">2025-08-04T07:13:31Z</dcterms:modified>
  <cp:category/>
  <cp:contentStatus/>
</cp:coreProperties>
</file>