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30" d="100"/>
        <a:sy n="3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865189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47e90e03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 非生物因素和生物因素对种群的影响</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b3a68e51442c4105fbf#tid=688b4253d5ecdb0009caf6fc#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15968"/>
            <a:ext cx="3666744" cy="923544"/>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生物学 选择性必修2        生物与环境 SJ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10.xml"/><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10.xml"/><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1.xml"/><Relationship Id="rId1" Type="http://schemas.openxmlformats.org/officeDocument/2006/relationships/slideLayout" Target="../slideLayouts/slideLayout10.xml"/><Relationship Id="rId4" Type="http://schemas.openxmlformats.org/officeDocument/2006/relationships/image" Target="../media/image24.png"/></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3.xml"/><Relationship Id="rId1" Type="http://schemas.openxmlformats.org/officeDocument/2006/relationships/slideLayout" Target="../slideLayouts/slideLayout10.xml"/><Relationship Id="rId5" Type="http://schemas.openxmlformats.org/officeDocument/2006/relationships/image" Target="../media/image28.png"/><Relationship Id="rId4" Type="http://schemas.openxmlformats.org/officeDocument/2006/relationships/image" Target="../media/image27.png"/></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5.xml"/><Relationship Id="rId1" Type="http://schemas.openxmlformats.org/officeDocument/2006/relationships/slideLayout" Target="../slideLayouts/slideLayout10.xml"/><Relationship Id="rId4" Type="http://schemas.openxmlformats.org/officeDocument/2006/relationships/image" Target="../media/image31.png"/></Relationships>
</file>

<file path=ppt/slides/_rels/slide2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6.xml"/><Relationship Id="rId1" Type="http://schemas.openxmlformats.org/officeDocument/2006/relationships/slideLayout" Target="../slideLayouts/slideLayout10.xml"/><Relationship Id="rId4" Type="http://schemas.openxmlformats.org/officeDocument/2006/relationships/image" Target="../media/image33.png"/></Relationships>
</file>

<file path=ppt/slides/_rels/slide2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8.xml"/><Relationship Id="rId1" Type="http://schemas.openxmlformats.org/officeDocument/2006/relationships/slideLayout" Target="../slideLayouts/slideLayout10.xml"/><Relationship Id="rId4" Type="http://schemas.openxmlformats.org/officeDocument/2006/relationships/image" Target="../media/image36.png"/></Relationships>
</file>

<file path=ppt/slides/_rels/slide2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2.xml"/><Relationship Id="rId1" Type="http://schemas.openxmlformats.org/officeDocument/2006/relationships/slideLayout" Target="../slideLayouts/slideLayout10.xml"/><Relationship Id="rId4" Type="http://schemas.openxmlformats.org/officeDocument/2006/relationships/image" Target="../media/image40.png"/></Relationships>
</file>

<file path=ppt/slides/_rels/slide3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3.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pic>
        <p:nvPicPr>
          <p:cNvPr id="2" name="QC_5_BD.11_1#d890b7cfe?htil=3&amp;pid=47e90e039&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370064" y="1097279"/>
            <a:ext cx="4087368" cy="247802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11_2#d890b7cfe?htil=3&amp;pid=47e90e039&amp;color=0,0,0&amp;vtp=1&amp;bt=1&amp;bbb=1&amp;hb=1"/>
          <p:cNvSpPr/>
          <p:nvPr/>
        </p:nvSpPr>
        <p:spPr>
          <a:xfrm>
            <a:off x="722376" y="1014984"/>
            <a:ext cx="6537960"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［河北邢台2025高二月考</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林木郁闭度反映了林木冠层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对地面遮蔽的程度</a:t>
            </a:r>
            <a:r>
              <a:rPr lang="en-US" altLang="zh-CN" sz="2000" b="0" i="0" dirty="0">
                <a:solidFill>
                  <a:srgbClr val="000000"/>
                </a:solidFill>
                <a:latin typeface="微软雅黑" pitchFamily="34" charset="0"/>
                <a:ea typeface="微软雅黑" pitchFamily="34" charset="-122"/>
                <a:cs typeface="微软雅黑" pitchFamily="34" charset="-120"/>
              </a:rPr>
              <a:t>，没有林木时为0，完全遮蔽地面时为</a:t>
            </a:r>
            <a:r>
              <a:rPr lang="en-US" altLang="zh-CN" sz="2000" b="0" i="0">
                <a:solidFill>
                  <a:srgbClr val="000000"/>
                </a:solidFill>
                <a:latin typeface="微软雅黑" pitchFamily="34" charset="0"/>
                <a:ea typeface="微软雅黑" pitchFamily="34" charset="-122"/>
                <a:cs typeface="微软雅黑" pitchFamily="34" charset="-120"/>
              </a:rPr>
              <a:t>1。</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如图是某地人工柳林中几种草本植物的种群密度随林木郁</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闭度的变化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下列说法错误的是(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12_1#d890b7cfe.bracket?pid=47e90e039&amp;color=0,0,0&amp;vpa=4&amp;vtp=1"/>
          <p:cNvSpPr/>
          <p:nvPr/>
        </p:nvSpPr>
        <p:spPr>
          <a:xfrm>
            <a:off x="4465701" y="2367534"/>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5" name="QC_5_BD.11_3#d890b7cfe.choices?htil=3&amp;pid=47e90e039&amp;color=0,0,0&amp;vtp=1&amp;bbb=1&amp;hb=1"/>
          <p:cNvSpPr/>
          <p:nvPr/>
        </p:nvSpPr>
        <p:spPr>
          <a:xfrm>
            <a:off x="722376" y="2834258"/>
            <a:ext cx="6537960" cy="22659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A.调查植物种群密度时，减小误差的关键是做到随机取样</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.影响该地草本植物种群密度的主要因素是光照强度</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.刺儿菜与加拿大一枝黄花生长的适宜光照强度不同</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.柳树的种植密度增大</a:t>
            </a:r>
            <a:r>
              <a:rPr lang="en-US" altLang="zh-CN" sz="2000" b="0" i="0">
                <a:solidFill>
                  <a:srgbClr val="000000"/>
                </a:solidFill>
                <a:latin typeface="微软雅黑" pitchFamily="34" charset="0"/>
                <a:ea typeface="微软雅黑" pitchFamily="34" charset="-122"/>
                <a:cs typeface="微软雅黑" pitchFamily="34" charset="-120"/>
              </a:rPr>
              <a:t>，林下草本植物的种群密度都会随</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之变小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5_AS.13_1#d890b7cfe?vop=1&amp;pid=47e90e039&amp;color=0,0,0&amp;vtp=1&amp;bt=1&amp;bbb=1&amp;hb=1"/>
          <p:cNvSpPr/>
          <p:nvPr/>
        </p:nvSpPr>
        <p:spPr>
          <a:xfrm>
            <a:off x="722376" y="1014984"/>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调查植物种群密度通常用样方法，减小误差的关键是做到随机取样，A正确</a:t>
            </a:r>
            <a:r>
              <a:rPr lang="en-US" altLang="zh-CN" sz="2000" b="0" i="0">
                <a:solidFill>
                  <a:srgbClr val="000000"/>
                </a:solidFill>
                <a:latin typeface="微软雅黑" pitchFamily="34" charset="0"/>
                <a:ea typeface="微软雅黑" pitchFamily="34" charset="-122"/>
                <a:cs typeface="微软雅黑" pitchFamily="34" charset="-120"/>
              </a:rPr>
              <a:t>；林木郁闭度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反映了林木冠层对地面遮蔽的程度</a:t>
            </a:r>
            <a:r>
              <a:rPr lang="en-US" altLang="zh-CN" sz="2000" b="0" i="0" dirty="0">
                <a:solidFill>
                  <a:srgbClr val="000000"/>
                </a:solidFill>
                <a:latin typeface="微软雅黑" pitchFamily="34" charset="0"/>
                <a:ea typeface="微软雅黑" pitchFamily="34" charset="-122"/>
                <a:cs typeface="微软雅黑" pitchFamily="34" charset="-120"/>
              </a:rPr>
              <a:t>，因此影响该地草本植物种群密度的主要因素是光照强度</a:t>
            </a:r>
            <a:r>
              <a:rPr lang="en-US" altLang="zh-CN" sz="2000" b="0" i="0">
                <a:solidFill>
                  <a:srgbClr val="000000"/>
                </a:solidFill>
                <a:latin typeface="微软雅黑" pitchFamily="34" charset="0"/>
                <a:ea typeface="微软雅黑" pitchFamily="34" charset="-122"/>
                <a:cs typeface="微软雅黑" pitchFamily="34" charset="-120"/>
              </a:rPr>
              <a:t>，B</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正确</a:t>
            </a:r>
            <a:r>
              <a:rPr lang="en-US" altLang="zh-CN" sz="2000" b="0" i="0" dirty="0">
                <a:solidFill>
                  <a:srgbClr val="000000"/>
                </a:solidFill>
                <a:latin typeface="微软雅黑" pitchFamily="34" charset="0"/>
                <a:ea typeface="微软雅黑" pitchFamily="34" charset="-122"/>
                <a:cs typeface="微软雅黑" pitchFamily="34" charset="-120"/>
              </a:rPr>
              <a:t>；由图可知，加拿大一枝黄花在郁闭度为0时种群密度最大，而刺儿菜在郁闭度为</a:t>
            </a:r>
            <a:r>
              <a:rPr lang="en-US" altLang="zh-CN" sz="2000" b="0" i="0">
                <a:solidFill>
                  <a:srgbClr val="000000"/>
                </a:solidFill>
                <a:latin typeface="微软雅黑" pitchFamily="34" charset="0"/>
                <a:ea typeface="微软雅黑" pitchFamily="34" charset="-122"/>
                <a:cs typeface="微软雅黑" pitchFamily="34" charset="-120"/>
              </a:rPr>
              <a:t>0.4时种群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密度最大</a:t>
            </a:r>
            <a:r>
              <a:rPr lang="en-US" altLang="zh-CN" sz="2000" b="0" i="0" dirty="0">
                <a:solidFill>
                  <a:srgbClr val="000000"/>
                </a:solidFill>
                <a:latin typeface="微软雅黑" pitchFamily="34" charset="0"/>
                <a:ea typeface="微软雅黑" pitchFamily="34" charset="-122"/>
                <a:cs typeface="微软雅黑" pitchFamily="34" charset="-120"/>
              </a:rPr>
              <a:t>，说明刺儿菜与加拿大一枝黄花生长的适宜光照强度不同，C正确</a:t>
            </a:r>
            <a:r>
              <a:rPr lang="en-US" altLang="zh-CN" sz="2000" b="0" i="0">
                <a:solidFill>
                  <a:srgbClr val="000000"/>
                </a:solidFill>
                <a:latin typeface="微软雅黑" pitchFamily="34" charset="0"/>
                <a:ea typeface="微软雅黑" pitchFamily="34" charset="-122"/>
                <a:cs typeface="微软雅黑" pitchFamily="34" charset="-120"/>
              </a:rPr>
              <a:t>；柳树的种植密度越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大</a:t>
            </a:r>
            <a:r>
              <a:rPr lang="en-US" altLang="zh-CN" sz="2000" b="0" i="0" dirty="0">
                <a:solidFill>
                  <a:srgbClr val="000000"/>
                </a:solidFill>
                <a:latin typeface="微软雅黑" pitchFamily="34" charset="0"/>
                <a:ea typeface="微软雅黑" pitchFamily="34" charset="-122"/>
                <a:cs typeface="微软雅黑" pitchFamily="34" charset="-120"/>
              </a:rPr>
              <a:t>，林木郁闭度越大，随林木郁闭度增大，一年蓬、加拿大一枝黄花的种群密度随之变小</a:t>
            </a:r>
            <a:r>
              <a:rPr lang="en-US" altLang="zh-CN" sz="2000" b="0" i="0">
                <a:solidFill>
                  <a:srgbClr val="000000"/>
                </a:solidFill>
                <a:latin typeface="微软雅黑" pitchFamily="34" charset="0"/>
                <a:ea typeface="微软雅黑" pitchFamily="34" charset="-122"/>
                <a:cs typeface="微软雅黑" pitchFamily="34" charset="-120"/>
              </a:rPr>
              <a:t>，但刺</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儿菜的种群密度先增大后减小</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5_BD.14_1#bcbd3c900?pid=47e90e039&amp;color=0,0,0&amp;vtp=1&amp;bt=1&amp;bbb=1&amp;hb=1"/>
          <p:cNvSpPr/>
          <p:nvPr/>
        </p:nvSpPr>
        <p:spPr>
          <a:xfrm>
            <a:off x="722376" y="1014984"/>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［河南濮阳2025高二期中］</a:t>
            </a:r>
            <a:r>
              <a:rPr lang="en-US" altLang="zh-CN" sz="2000" b="0" i="0" dirty="0">
                <a:solidFill>
                  <a:srgbClr val="000000"/>
                </a:solidFill>
                <a:latin typeface="微软雅黑" pitchFamily="34" charset="0"/>
                <a:ea typeface="微软雅黑" pitchFamily="34" charset="-122"/>
                <a:cs typeface="微软雅黑" pitchFamily="34" charset="-120"/>
              </a:rPr>
              <a:t>詹曾—康奈尔假说认为</a:t>
            </a:r>
            <a:r>
              <a:rPr lang="en-US" altLang="zh-CN" sz="2000" b="0" i="0">
                <a:solidFill>
                  <a:srgbClr val="000000"/>
                </a:solidFill>
                <a:latin typeface="微软雅黑" pitchFamily="34" charset="0"/>
                <a:ea typeface="微软雅黑" pitchFamily="34" charset="-122"/>
                <a:cs typeface="微软雅黑" pitchFamily="34" charset="-120"/>
              </a:rPr>
              <a:t>，某些植物母株周围会积累对自身有害的病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原菌</a:t>
            </a:r>
            <a:r>
              <a:rPr lang="en-US" altLang="zh-CN" sz="2000" b="0" i="0" dirty="0">
                <a:solidFill>
                  <a:srgbClr val="000000"/>
                </a:solidFill>
                <a:latin typeface="微软雅黑" pitchFamily="34" charset="0"/>
                <a:ea typeface="微软雅黑" pitchFamily="34" charset="-122"/>
                <a:cs typeface="微软雅黑" pitchFamily="34" charset="-120"/>
              </a:rPr>
              <a:t>、昆虫等，从而抑制母株附近自身种子的萌发和幼苗的生长</a:t>
            </a:r>
            <a:r>
              <a:rPr lang="en-US" altLang="zh-CN" sz="2000" b="0" i="0">
                <a:solidFill>
                  <a:srgbClr val="000000"/>
                </a:solidFill>
                <a:latin typeface="微软雅黑" pitchFamily="34" charset="0"/>
                <a:ea typeface="微软雅黑" pitchFamily="34" charset="-122"/>
                <a:cs typeface="微软雅黑" pitchFamily="34" charset="-120"/>
              </a:rPr>
              <a:t>。下列现象中不能用该假说合理</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解释的是(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5_1#bcbd3c900.bracket?pid=47e90e039&amp;color=0,0,0&amp;vpa=5&amp;vtp=1"/>
          <p:cNvSpPr/>
          <p:nvPr/>
        </p:nvSpPr>
        <p:spPr>
          <a:xfrm>
            <a:off x="1938401" y="1910334"/>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14_2#bcbd3c900.choices?pid=47e90e039&amp;color=0,0,0&amp;vtp=1&amp;bbb=1"/>
          <p:cNvSpPr/>
          <p:nvPr/>
        </p:nvSpPr>
        <p:spPr>
          <a:xfrm>
            <a:off x="722376" y="2377058"/>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A.亚热带常绿阔叶林中楠木幼苗距离母株越远，其密度越大</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.中药材三七连续原地栽种，会暴发病虫害导致产量降低</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.鸟巢兰种子远离母株萌发时，缺少土壤共生菌，幼苗死亡</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.我国农业实践中采用的水旱轮作，可减少农药的使用量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5_AS.16_1#bcbd3c900?vop=1&amp;pid=47e90e039&amp;color=0,0,0&amp;vtp=1&amp;bt=1&amp;bbb=1&amp;hb=1"/>
          <p:cNvSpPr/>
          <p:nvPr/>
        </p:nvSpPr>
        <p:spPr>
          <a:xfrm>
            <a:off x="722376" y="1014984"/>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亚热带常绿阔叶林中楠木幼苗距离母株越远，其密度越大，说明幼苗距离母株越远</a:t>
            </a:r>
            <a:r>
              <a:rPr lang="en-US" altLang="zh-CN" sz="2000" b="0" i="0">
                <a:solidFill>
                  <a:srgbClr val="000000"/>
                </a:solidFill>
                <a:latin typeface="微软雅黑" pitchFamily="34" charset="0"/>
                <a:ea typeface="微软雅黑" pitchFamily="34" charset="-122"/>
                <a:cs typeface="微软雅黑" pitchFamily="34" charset="-120"/>
              </a:rPr>
              <a:t>，其母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株的抑制作用越弱</a:t>
            </a:r>
            <a:r>
              <a:rPr lang="en-US" altLang="zh-CN" sz="2000" b="0" i="0" dirty="0">
                <a:solidFill>
                  <a:srgbClr val="000000"/>
                </a:solidFill>
                <a:latin typeface="微软雅黑" pitchFamily="34" charset="0"/>
                <a:ea typeface="微软雅黑" pitchFamily="34" charset="-122"/>
                <a:cs typeface="微软雅黑" pitchFamily="34" charset="-120"/>
              </a:rPr>
              <a:t>，A不符合题意；中药材三七连续原地栽种，会暴发病虫害导致产量降低</a:t>
            </a:r>
            <a:r>
              <a:rPr lang="en-US" altLang="zh-CN" sz="2000" b="0" i="0">
                <a:solidFill>
                  <a:srgbClr val="000000"/>
                </a:solidFill>
                <a:latin typeface="微软雅黑" pitchFamily="34" charset="0"/>
                <a:ea typeface="微软雅黑" pitchFamily="34" charset="-122"/>
                <a:cs typeface="微软雅黑" pitchFamily="34" charset="-120"/>
              </a:rPr>
              <a:t>，说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明三七母株周围会积累对自身有害的病原菌</a:t>
            </a:r>
            <a:r>
              <a:rPr lang="en-US" altLang="zh-CN" sz="2000" b="0" i="0" dirty="0">
                <a:solidFill>
                  <a:srgbClr val="000000"/>
                </a:solidFill>
                <a:latin typeface="微软雅黑" pitchFamily="34" charset="0"/>
                <a:ea typeface="微软雅黑" pitchFamily="34" charset="-122"/>
                <a:cs typeface="微软雅黑" pitchFamily="34" charset="-120"/>
              </a:rPr>
              <a:t>、昆虫等，B不符合题意</a:t>
            </a:r>
            <a:r>
              <a:rPr lang="en-US" altLang="zh-CN" sz="2000" b="0" i="0">
                <a:solidFill>
                  <a:srgbClr val="000000"/>
                </a:solidFill>
                <a:latin typeface="微软雅黑" pitchFamily="34" charset="0"/>
                <a:ea typeface="微软雅黑" pitchFamily="34" charset="-122"/>
                <a:cs typeface="微软雅黑" pitchFamily="34" charset="-120"/>
              </a:rPr>
              <a:t>；鸟巢兰种子远离母株萌发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时</a:t>
            </a:r>
            <a:r>
              <a:rPr lang="en-US" altLang="zh-CN" sz="2000" b="0" i="0" dirty="0">
                <a:solidFill>
                  <a:srgbClr val="000000"/>
                </a:solidFill>
                <a:latin typeface="微软雅黑" pitchFamily="34" charset="0"/>
                <a:ea typeface="微软雅黑" pitchFamily="34" charset="-122"/>
                <a:cs typeface="微软雅黑" pitchFamily="34" charset="-120"/>
              </a:rPr>
              <a:t>，缺少土壤共生菌，幼苗死亡，说明距离母株越远，越不利于幼苗生存，C符合题意</a:t>
            </a:r>
            <a:r>
              <a:rPr lang="en-US" altLang="zh-CN" sz="2000" b="0" i="0">
                <a:solidFill>
                  <a:srgbClr val="000000"/>
                </a:solidFill>
                <a:latin typeface="微软雅黑" pitchFamily="34" charset="0"/>
                <a:ea typeface="微软雅黑" pitchFamily="34" charset="-122"/>
                <a:cs typeface="微软雅黑" pitchFamily="34" charset="-120"/>
              </a:rPr>
              <a:t>；我国农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业实践中采用的水旱轮作</a:t>
            </a:r>
            <a:r>
              <a:rPr lang="en-US" altLang="zh-CN" sz="2000" b="0" i="0" dirty="0">
                <a:solidFill>
                  <a:srgbClr val="000000"/>
                </a:solidFill>
                <a:latin typeface="微软雅黑" pitchFamily="34" charset="0"/>
                <a:ea typeface="微软雅黑" pitchFamily="34" charset="-122"/>
                <a:cs typeface="微软雅黑" pitchFamily="34" charset="-120"/>
              </a:rPr>
              <a:t>，可减少农药的使用量，说明水旱轮作可以抑制病虫害，符合假说</a:t>
            </a:r>
            <a:r>
              <a:rPr lang="en-US" altLang="zh-CN" sz="2000" b="0" i="0">
                <a:solidFill>
                  <a:srgbClr val="000000"/>
                </a:solidFill>
                <a:latin typeface="微软雅黑" pitchFamily="34" charset="0"/>
                <a:ea typeface="微软雅黑" pitchFamily="34" charset="-122"/>
                <a:cs typeface="微软雅黑" pitchFamily="34" charset="-120"/>
              </a:rPr>
              <a:t>，D</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不符合题意</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C_3#f93cfdd6a.fixed?pid=0383d6885&amp;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2</a:t>
            </a:r>
            <a:endParaRPr lang="en-US" altLang="zh-CN" sz="7200" dirty="0"/>
          </a:p>
        </p:txBody>
      </p:sp>
      <p:sp>
        <p:nvSpPr>
          <p:cNvPr id="3" name="C_3#f93cfdd6a.fixed?pid=0383d6885&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第二节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影响种群特征的生态因子</a:t>
            </a:r>
            <a:endParaRPr lang="en-US" altLang="zh-CN" sz="4400" dirty="0"/>
          </a:p>
        </p:txBody>
      </p:sp>
      <p:pic>
        <p:nvPicPr>
          <p:cNvPr id="4" name="C_3#f93cfdd6a.fixed?pid=0383d6885&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f93cfdd6a.fixed?pid=0383d6885&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刷提升</a:t>
            </a:r>
            <a:endParaRPr lang="en-US" altLang="zh-CN" sz="2800" dirty="0"/>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4_BD.17_1#e4873e322?pid=f93cfdd6a&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［陕西榆林2025高二期中］</a:t>
            </a:r>
            <a:r>
              <a:rPr lang="en-US" altLang="zh-CN" sz="2000" b="0" i="0" dirty="0">
                <a:solidFill>
                  <a:srgbClr val="000000"/>
                </a:solidFill>
                <a:latin typeface="微软雅黑" pitchFamily="34" charset="0"/>
                <a:ea typeface="微软雅黑" pitchFamily="34" charset="-122"/>
                <a:cs typeface="微软雅黑" pitchFamily="34" charset="-120"/>
              </a:rPr>
              <a:t>黄鼠喜栖于植被低矮稀疏的环境</a:t>
            </a:r>
            <a:r>
              <a:rPr lang="en-US" altLang="zh-CN" sz="2000" b="0" i="0">
                <a:solidFill>
                  <a:srgbClr val="000000"/>
                </a:solidFill>
                <a:latin typeface="微软雅黑" pitchFamily="34" charset="0"/>
                <a:ea typeface="微软雅黑" pitchFamily="34" charset="-122"/>
                <a:cs typeface="微软雅黑" pitchFamily="34" charset="-120"/>
              </a:rPr>
              <a:t>。研究人员在长期对某草原黄鼠种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群数量调查时发现</a:t>
            </a:r>
            <a:r>
              <a:rPr lang="en-US" altLang="zh-CN" sz="2000" b="0" i="0" dirty="0">
                <a:solidFill>
                  <a:srgbClr val="000000"/>
                </a:solidFill>
                <a:latin typeface="微软雅黑" pitchFamily="34" charset="0"/>
                <a:ea typeface="微软雅黑" pitchFamily="34" charset="-122"/>
                <a:cs typeface="微软雅黑" pitchFamily="34" charset="-120"/>
              </a:rPr>
              <a:t>，每年的4月到8月是牧草的生长旺季，在此期间黄鼠种群数量迅速增加，</a:t>
            </a:r>
            <a:r>
              <a:rPr lang="en-US" altLang="zh-CN" sz="2000" b="0" i="0">
                <a:solidFill>
                  <a:srgbClr val="000000"/>
                </a:solidFill>
                <a:latin typeface="微软雅黑" pitchFamily="34" charset="0"/>
                <a:ea typeface="微软雅黑" pitchFamily="34" charset="-122"/>
                <a:cs typeface="微软雅黑" pitchFamily="34" charset="-120"/>
              </a:rPr>
              <a:t>8月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底黄鼠种群数量达到最大后就迅速减少</a:t>
            </a:r>
            <a:r>
              <a:rPr lang="en-US" altLang="zh-CN" sz="2000" b="0" i="0" dirty="0">
                <a:solidFill>
                  <a:srgbClr val="000000"/>
                </a:solidFill>
                <a:latin typeface="微软雅黑" pitchFamily="34" charset="0"/>
                <a:ea typeface="微软雅黑" pitchFamily="34" charset="-122"/>
                <a:cs typeface="微软雅黑" pitchFamily="34" charset="-120"/>
              </a:rPr>
              <a:t>。进一步调查发现</a:t>
            </a:r>
            <a:r>
              <a:rPr lang="en-US" altLang="zh-CN" sz="2000" b="0" i="0">
                <a:solidFill>
                  <a:srgbClr val="000000"/>
                </a:solidFill>
                <a:latin typeface="微软雅黑" pitchFamily="34" charset="0"/>
                <a:ea typeface="微软雅黑" pitchFamily="34" charset="-122"/>
                <a:cs typeface="微软雅黑" pitchFamily="34" charset="-120"/>
              </a:rPr>
              <a:t>，放牧草场中黄鼠种群密度较禁牧草场</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更大</a:t>
            </a:r>
            <a:r>
              <a:rPr lang="en-US" altLang="zh-CN" sz="2000" b="0" i="0" dirty="0">
                <a:solidFill>
                  <a:srgbClr val="000000"/>
                </a:solidFill>
                <a:latin typeface="微软雅黑" pitchFamily="34" charset="0"/>
                <a:ea typeface="微软雅黑" pitchFamily="34" charset="-122"/>
                <a:cs typeface="微软雅黑" pitchFamily="34" charset="-120"/>
              </a:rPr>
              <a:t>，且随着与公路距离的增加黄鼠的种群密度逐渐降低。</a:t>
            </a:r>
            <a:r>
              <a:rPr lang="en-US" altLang="zh-CN" sz="2000" b="0" i="0">
                <a:solidFill>
                  <a:srgbClr val="000000"/>
                </a:solidFill>
                <a:latin typeface="微软雅黑" pitchFamily="34" charset="0"/>
                <a:ea typeface="微软雅黑" pitchFamily="34" charset="-122"/>
                <a:cs typeface="微软雅黑" pitchFamily="34" charset="-120"/>
              </a:rPr>
              <a:t>下列相关叙述错误的是(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18_1#e4873e322.bracket?pid=f93cfdd6a&amp;color=0,0,0&amp;vpa=6&amp;vtp=1"/>
          <p:cNvSpPr/>
          <p:nvPr/>
        </p:nvSpPr>
        <p:spPr>
          <a:xfrm>
            <a:off x="10066401" y="232455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mc:AlternateContent xmlns:mc="http://schemas.openxmlformats.org/markup-compatibility/2006" xmlns:a14="http://schemas.microsoft.com/office/drawing/2010/main">
        <mc:Choice Requires="a14">
          <p:sp>
            <p:nvSpPr>
              <p:cNvPr id="4" name="QC_4_BD.17_2#e4873e322.choices?pid=f93cfdd6a&amp;color=0,0,0&amp;vtp=1&amp;bbb=1"/>
              <p:cNvSpPr/>
              <p:nvPr/>
            </p:nvSpPr>
            <p:spPr>
              <a:xfrm>
                <a:off x="722376" y="273907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A.非生物因素和生物因素共同导致</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4—8</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月黄鼠种群密度增加</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4—8</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月黄鼠种群年龄结构属于增长型，受食物等非生物因素影响较大</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.放牧导致黄鼠种群密度增加，可能是人工放牧改变了黄鼠的生存环境</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.距离公路越近黄鼠种群密度越大，可能是因为车辆活动使黄鼠天敌数量减少</a:t>
                </a:r>
                <a:endParaRPr lang="en-US" altLang="zh-CN" sz="2000" dirty="0"/>
              </a:p>
            </p:txBody>
          </p:sp>
        </mc:Choice>
        <mc:Fallback xmlns="">
          <p:sp>
            <p:nvSpPr>
              <p:cNvPr id="4" name="QC_4_BD.17_2#e4873e322.choices?pid=f93cfdd6a&amp;color=0,0,0&amp;vtp=1&amp;bbb=1"/>
              <p:cNvSpPr>
                <a:spLocks noRot="1" noChangeAspect="1" noMove="1" noResize="1" noEditPoints="1" noAdjustHandles="1" noChangeArrowheads="1" noChangeShapeType="1" noTextEdit="1"/>
              </p:cNvSpPr>
              <p:nvPr/>
            </p:nvSpPr>
            <p:spPr>
              <a:xfrm>
                <a:off x="722376" y="2739077"/>
                <a:ext cx="10753344" cy="1796034"/>
              </a:xfrm>
              <a:prstGeom prst="rect">
                <a:avLst/>
              </a:prstGeom>
              <a:blipFill>
                <a:blip r:embed="rId3"/>
                <a:stretch>
                  <a:fillRect l="-1474" b="-847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4_AS.19_1#e4873e322?vop=1&amp;pid=f93cfdd6a&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4—8</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月是牧草的生长旺季，此时食物供应充足，同时气温升高、降雨增多，</a:t>
                </a:r>
                <a:r>
                  <a:rPr lang="en-US" altLang="zh-CN" sz="2000" b="0" i="0">
                    <a:solidFill>
                      <a:srgbClr val="000000"/>
                    </a:solidFill>
                    <a:latin typeface="微软雅黑" pitchFamily="34" charset="0"/>
                    <a:ea typeface="微软雅黑" pitchFamily="34" charset="-122"/>
                    <a:cs typeface="微软雅黑" pitchFamily="34" charset="-120"/>
                  </a:rPr>
                  <a:t>环境条件适宜，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黄鼠大量繁殖</a:t>
                </a:r>
                <a:r>
                  <a:rPr lang="en-US" altLang="zh-CN" sz="2000" b="0" i="0" dirty="0">
                    <a:solidFill>
                      <a:srgbClr val="000000"/>
                    </a:solidFill>
                    <a:latin typeface="微软雅黑" pitchFamily="34" charset="0"/>
                    <a:ea typeface="微软雅黑" pitchFamily="34" charset="-122"/>
                    <a:cs typeface="微软雅黑" pitchFamily="34" charset="-120"/>
                  </a:rPr>
                  <a:t>，故非生物因素和生物因素共同导致</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4—8</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月黄鼠种群密度增加，A正确</a:t>
                </a:r>
                <a:r>
                  <a:rPr lang="en-US" altLang="zh-CN" sz="2000" b="0" i="0">
                    <a:solidFill>
                      <a:srgbClr val="000000"/>
                    </a:solidFill>
                    <a:latin typeface="微软雅黑" pitchFamily="34" charset="0"/>
                    <a:ea typeface="微软雅黑" pitchFamily="34" charset="-122"/>
                    <a:cs typeface="微软雅黑" pitchFamily="34" charset="-120"/>
                  </a:rPr>
                  <a:t>；影响种群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数量变化的生物因素包括生物之间的各种相互关系</a:t>
                </a:r>
                <a:r>
                  <a:rPr lang="en-US" altLang="zh-CN" sz="2000" b="0" i="0" dirty="0">
                    <a:solidFill>
                      <a:srgbClr val="000000"/>
                    </a:solidFill>
                    <a:latin typeface="微软雅黑" pitchFamily="34" charset="0"/>
                    <a:ea typeface="微软雅黑" pitchFamily="34" charset="-122"/>
                    <a:cs typeface="微软雅黑" pitchFamily="34" charset="-120"/>
                  </a:rPr>
                  <a:t>，如捕食、竞争和共生，</a:t>
                </a:r>
                <a:r>
                  <a:rPr lang="en-US" altLang="zh-CN" sz="2000" b="0" i="0">
                    <a:solidFill>
                      <a:srgbClr val="000000"/>
                    </a:solidFill>
                    <a:latin typeface="微软雅黑" pitchFamily="34" charset="0"/>
                    <a:ea typeface="微软雅黑" pitchFamily="34" charset="-122"/>
                    <a:cs typeface="微软雅黑" pitchFamily="34" charset="-120"/>
                  </a:rPr>
                  <a:t>故食物属于生物因素，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错误；黄鼠喜栖于植被低矮稀疏的环境，放牧导致黄鼠种群密度增加，可能是人工放牧时</a:t>
                </a:r>
                <a:r>
                  <a:rPr lang="en-US" altLang="zh-CN" sz="2000" b="0" i="0">
                    <a:solidFill>
                      <a:srgbClr val="000000"/>
                    </a:solidFill>
                    <a:latin typeface="微软雅黑" pitchFamily="34" charset="0"/>
                    <a:ea typeface="微软雅黑" pitchFamily="34" charset="-122"/>
                    <a:cs typeface="微软雅黑" pitchFamily="34" charset="-120"/>
                  </a:rPr>
                  <a:t>，牧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畜啃食植物</a:t>
                </a:r>
                <a:r>
                  <a:rPr lang="en-US" altLang="zh-CN" sz="2000" b="0" i="0" dirty="0">
                    <a:solidFill>
                      <a:srgbClr val="000000"/>
                    </a:solidFill>
                    <a:latin typeface="微软雅黑" pitchFamily="34" charset="0"/>
                    <a:ea typeface="微软雅黑" pitchFamily="34" charset="-122"/>
                    <a:cs typeface="微软雅黑" pitchFamily="34" charset="-120"/>
                  </a:rPr>
                  <a:t>，造成植被低矮稀疏，改变了黄鼠的生存环境，C正确</a:t>
                </a:r>
                <a:r>
                  <a:rPr lang="en-US" altLang="zh-CN" sz="2000" b="0" i="0">
                    <a:solidFill>
                      <a:srgbClr val="000000"/>
                    </a:solidFill>
                    <a:latin typeface="微软雅黑" pitchFamily="34" charset="0"/>
                    <a:ea typeface="微软雅黑" pitchFamily="34" charset="-122"/>
                    <a:cs typeface="微软雅黑" pitchFamily="34" charset="-120"/>
                  </a:rPr>
                  <a:t>；距离公路越近黄鼠种群密度</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越大</a:t>
                </a:r>
                <a:r>
                  <a:rPr lang="en-US" altLang="zh-CN" sz="2000" b="0" i="0" dirty="0">
                    <a:solidFill>
                      <a:srgbClr val="000000"/>
                    </a:solidFill>
                    <a:latin typeface="微软雅黑" pitchFamily="34" charset="0"/>
                    <a:ea typeface="微软雅黑" pitchFamily="34" charset="-122"/>
                    <a:cs typeface="微软雅黑" pitchFamily="34" charset="-120"/>
                  </a:rPr>
                  <a:t>，可能是因为车辆活动使黄鼠天敌数量减少，黄鼠被捕食的概率降低，D正确。</a:t>
                </a:r>
                <a:endParaRPr lang="en-US" altLang="zh-CN" sz="2200" dirty="0"/>
              </a:p>
            </p:txBody>
          </p:sp>
        </mc:Choice>
        <mc:Fallback xmlns="">
          <p:sp>
            <p:nvSpPr>
              <p:cNvPr id="2" name="QC_4_AS.19_1#e4873e322?vop=1&amp;pid=f93cfdd6a&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a:blip r:embed="rId3"/>
                <a:stretch>
                  <a:fillRect l="-1587" r="-3231" b="-564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4_BD.20_1#6c8665a4e?pid=f93cfdd6a&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1" i="0" dirty="0">
                <a:solidFill>
                  <a:srgbClr val="000000"/>
                </a:solidFill>
                <a:latin typeface="微软雅黑" pitchFamily="34" charset="0"/>
                <a:ea typeface="微软雅黑" pitchFamily="34" charset="-122"/>
                <a:cs typeface="微软雅黑" pitchFamily="34" charset="-120"/>
              </a:rPr>
              <a:t>多选题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仿宋" pitchFamily="34" charset="0"/>
                <a:ea typeface="仿宋" pitchFamily="34" charset="-122"/>
                <a:cs typeface="仿宋" pitchFamily="34" charset="-120"/>
              </a:rPr>
              <a:t>［广东江门2025高二月考</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科研人员对某地区影响玉米生长发育的生态限制因子进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行了相关研究</a:t>
            </a:r>
            <a:r>
              <a:rPr lang="en-US" altLang="zh-CN" sz="2000" b="0" i="0" dirty="0">
                <a:solidFill>
                  <a:srgbClr val="000000"/>
                </a:solidFill>
                <a:latin typeface="微软雅黑" pitchFamily="34" charset="0"/>
                <a:ea typeface="微软雅黑" pitchFamily="34" charset="-122"/>
                <a:cs typeface="微软雅黑" pitchFamily="34" charset="-120"/>
              </a:rPr>
              <a:t>，经数据处理并制成雷达图，结果如图所示（</a:t>
            </a:r>
            <a:r>
              <a:rPr lang="en-US" altLang="zh-CN" sz="2000" b="0" i="0">
                <a:solidFill>
                  <a:srgbClr val="000000"/>
                </a:solidFill>
                <a:latin typeface="微软雅黑" pitchFamily="34" charset="0"/>
                <a:ea typeface="微软雅黑" pitchFamily="34" charset="-122"/>
                <a:cs typeface="微软雅黑" pitchFamily="34" charset="-120"/>
              </a:rPr>
              <a:t>每个二维平面上的点距离圆心越近，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表示其在这个指标上的属性越差</a:t>
            </a:r>
            <a:r>
              <a:rPr lang="en-US" altLang="zh-CN" sz="2000" b="0" i="0" dirty="0">
                <a:solidFill>
                  <a:srgbClr val="000000"/>
                </a:solidFill>
                <a:latin typeface="微软雅黑" pitchFamily="34" charset="0"/>
                <a:ea typeface="微软雅黑" pitchFamily="34" charset="-122"/>
                <a:cs typeface="微软雅黑" pitchFamily="34" charset="-120"/>
              </a:rPr>
              <a:t>，相反，离圆心越远，表示其在这个指标上的属性越好</a:t>
            </a:r>
            <a:r>
              <a:rPr lang="en-US" altLang="zh-CN" sz="2000" b="0" i="0">
                <a:solidFill>
                  <a:srgbClr val="000000"/>
                </a:solidFill>
                <a:latin typeface="微软雅黑" pitchFamily="34" charset="0"/>
                <a:ea typeface="微软雅黑" pitchFamily="34" charset="-122"/>
                <a:cs typeface="微软雅黑" pitchFamily="34" charset="-120"/>
              </a:rPr>
              <a:t>）。下列</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叙述错误的是(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21_1#6c8665a4e.bracket?pid=f93cfdd6a&amp;color=0,0,0&amp;vpa=7&amp;vtp=1&amp;bbb=1"/>
          <p:cNvSpPr/>
          <p:nvPr/>
        </p:nvSpPr>
        <p:spPr>
          <a:xfrm>
            <a:off x="2484501" y="2324550"/>
            <a:ext cx="5476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AB</a:t>
            </a:r>
            <a:endParaRPr lang="en-US" altLang="zh-CN" sz="2000" dirty="0"/>
          </a:p>
        </p:txBody>
      </p:sp>
      <p:pic>
        <p:nvPicPr>
          <p:cNvPr id="4" name="QC_4_BD.20_2#6c8665a4e?htil=4&amp;pid=f93cfdd6a&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787691" y="2866077"/>
            <a:ext cx="4590288" cy="341985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5" name="QC_4_BD.20_3#6c8665a4e.choices?htil=4&amp;pid=f93cfdd6a&amp;color=0,0,0&amp;vtp=1&amp;bbb=1&amp;hb=1"/>
              <p:cNvSpPr/>
              <p:nvPr/>
            </p:nvSpPr>
            <p:spPr>
              <a:xfrm>
                <a:off x="722376" y="2739077"/>
                <a:ext cx="6035040" cy="36375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A.制约该地区玉米生产的主要限制因子是</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&gt;10 ℃</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积温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和年降水量</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.在影响玉米生长的生态因子中</a:t>
                </a:r>
                <a:r>
                  <a:rPr lang="en-US" altLang="zh-CN" sz="2000" b="0" i="0">
                    <a:solidFill>
                      <a:srgbClr val="000000"/>
                    </a:solidFill>
                    <a:latin typeface="微软雅黑" pitchFamily="34" charset="0"/>
                    <a:ea typeface="微软雅黑" pitchFamily="34" charset="-122"/>
                    <a:cs typeface="微软雅黑" pitchFamily="34" charset="-120"/>
                  </a:rPr>
                  <a:t>，比较适宜的生态因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子主要有土壤有机碳和速效钾</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.诸多生态因子会对种群特征产生影响</a:t>
                </a:r>
                <a:r>
                  <a:rPr lang="en-US" altLang="zh-CN" sz="2000" b="0" i="0">
                    <a:solidFill>
                      <a:srgbClr val="000000"/>
                    </a:solidFill>
                    <a:latin typeface="微软雅黑" pitchFamily="34" charset="0"/>
                    <a:ea typeface="微软雅黑" pitchFamily="34" charset="-122"/>
                    <a:cs typeface="微软雅黑" pitchFamily="34" charset="-120"/>
                  </a:rPr>
                  <a:t>，生物与环境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是相互依存的统一体</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.生产实践中可通过增加有机肥和钾肥的施用</a:t>
                </a:r>
                <a:r>
                  <a:rPr lang="en-US" altLang="zh-CN" sz="2000" b="0" i="0">
                    <a:solidFill>
                      <a:srgbClr val="000000"/>
                    </a:solidFill>
                    <a:latin typeface="微软雅黑" pitchFamily="34" charset="0"/>
                    <a:ea typeface="微软雅黑" pitchFamily="34" charset="-122"/>
                    <a:cs typeface="微软雅黑" pitchFamily="34" charset="-120"/>
                  </a:rPr>
                  <a:t>，提高</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玉米产量</a:t>
                </a:r>
                <a:endParaRPr lang="en-US" altLang="zh-CN" sz="2000" dirty="0"/>
              </a:p>
            </p:txBody>
          </p:sp>
        </mc:Choice>
        <mc:Fallback xmlns="">
          <p:sp>
            <p:nvSpPr>
              <p:cNvPr id="5" name="QC_4_BD.20_3#6c8665a4e.choices?htil=4&amp;pid=f93cfdd6a&amp;color=0,0,0&amp;vtp=1&amp;bbb=1&amp;hb=1"/>
              <p:cNvSpPr>
                <a:spLocks noRot="1" noChangeAspect="1" noMove="1" noResize="1" noEditPoints="1" noAdjustHandles="1" noChangeArrowheads="1" noChangeShapeType="1" noTextEdit="1"/>
              </p:cNvSpPr>
              <p:nvPr/>
            </p:nvSpPr>
            <p:spPr>
              <a:xfrm>
                <a:off x="722376" y="2739077"/>
                <a:ext cx="6035040" cy="3637534"/>
              </a:xfrm>
              <a:prstGeom prst="rect">
                <a:avLst/>
              </a:prstGeom>
              <a:blipFill>
                <a:blip r:embed="rId4"/>
                <a:stretch>
                  <a:fillRect l="-2626" r="-505" b="-4188"/>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4_AS.22_1#6c8665a4e?vop=1&amp;pid=f93cfdd6a&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由雷达图可知，土壤有机碳和速效钾距离圆心较近，说明这两个指标属性较差</a:t>
                </a:r>
                <a:r>
                  <a:rPr lang="en-US" altLang="zh-CN" sz="2000" b="0" i="0">
                    <a:solidFill>
                      <a:srgbClr val="000000"/>
                    </a:solidFill>
                    <a:latin typeface="微软雅黑" pitchFamily="34" charset="0"/>
                    <a:ea typeface="微软雅黑" pitchFamily="34" charset="-122"/>
                    <a:cs typeface="微软雅黑" pitchFamily="34" charset="-120"/>
                  </a:rPr>
                  <a:t>，所以制约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该地区玉米生产的主要限制因子是土壤有机碳和速效钾，生产实践中可通过增加有机肥和钾肥的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施用</a:t>
                </a:r>
                <a:r>
                  <a:rPr lang="en-US" altLang="zh-CN" sz="2000" b="0" i="0" dirty="0">
                    <a:solidFill>
                      <a:srgbClr val="000000"/>
                    </a:solidFill>
                    <a:latin typeface="微软雅黑" pitchFamily="34" charset="0"/>
                    <a:ea typeface="微软雅黑" pitchFamily="34" charset="-122"/>
                    <a:cs typeface="微软雅黑" pitchFamily="34" charset="-120"/>
                  </a:rPr>
                  <a:t>，提高玉米产量，A错误，D正确；图中显示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&gt;10 ℃</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积温和年降水量距离圆心较远</a:t>
                </a:r>
                <a:r>
                  <a:rPr lang="en-US" altLang="zh-CN" sz="2000" b="0" i="0">
                    <a:solidFill>
                      <a:srgbClr val="000000"/>
                    </a:solidFill>
                    <a:latin typeface="微软雅黑" pitchFamily="34" charset="0"/>
                    <a:ea typeface="微软雅黑" pitchFamily="34" charset="-122"/>
                    <a:cs typeface="微软雅黑" pitchFamily="34" charset="-120"/>
                  </a:rPr>
                  <a:t>，说明这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两个生态因子属性较好</a:t>
                </a:r>
                <a:r>
                  <a:rPr lang="en-US" altLang="zh-CN" sz="2000" b="0" i="0" dirty="0">
                    <a:solidFill>
                      <a:srgbClr val="000000"/>
                    </a:solidFill>
                    <a:latin typeface="微软雅黑" pitchFamily="34" charset="0"/>
                    <a:ea typeface="微软雅黑" pitchFamily="34" charset="-122"/>
                    <a:cs typeface="微软雅黑" pitchFamily="34" charset="-120"/>
                  </a:rPr>
                  <a:t>，即比较适宜，B错误；诸多生态因子会对种群特征产生影响</a:t>
                </a:r>
                <a:r>
                  <a:rPr lang="en-US" altLang="zh-CN" sz="2000" b="0" i="0">
                    <a:solidFill>
                      <a:srgbClr val="000000"/>
                    </a:solidFill>
                    <a:latin typeface="微软雅黑" pitchFamily="34" charset="0"/>
                    <a:ea typeface="微软雅黑" pitchFamily="34" charset="-122"/>
                    <a:cs typeface="微软雅黑" pitchFamily="34" charset="-120"/>
                  </a:rPr>
                  <a:t>，生物与环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境是相互依存的统一体</a:t>
                </a:r>
                <a:r>
                  <a:rPr lang="en-US" altLang="zh-CN" sz="2000" b="0" i="0" dirty="0">
                    <a:solidFill>
                      <a:srgbClr val="000000"/>
                    </a:solidFill>
                    <a:latin typeface="微软雅黑" pitchFamily="34" charset="0"/>
                    <a:ea typeface="微软雅黑" pitchFamily="34" charset="-122"/>
                    <a:cs typeface="微软雅黑" pitchFamily="34" charset="-120"/>
                  </a:rPr>
                  <a:t>，C正确。</a:t>
                </a:r>
                <a:endParaRPr lang="en-US" altLang="zh-CN" sz="2200" dirty="0"/>
              </a:p>
            </p:txBody>
          </p:sp>
        </mc:Choice>
        <mc:Fallback xmlns="">
          <p:sp>
            <p:nvSpPr>
              <p:cNvPr id="2" name="QC_4_AS.22_1#6c8665a4e?vop=1&amp;pid=f93cfdd6a&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a:blip r:embed="rId3"/>
                <a:stretch>
                  <a:fillRect l="-1587" r="-794" b="-679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4_BD.23_1#f1df82be2?pid=f93cfdd6a&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［山东菏泽2024高二期末］</a:t>
            </a:r>
            <a:r>
              <a:rPr lang="en-US" altLang="zh-CN" sz="2000" b="0" i="0" dirty="0">
                <a:solidFill>
                  <a:srgbClr val="000000"/>
                </a:solidFill>
                <a:latin typeface="微软雅黑" pitchFamily="34" charset="0"/>
                <a:ea typeface="微软雅黑" pitchFamily="34" charset="-122"/>
                <a:cs typeface="微软雅黑" pitchFamily="34" charset="-120"/>
              </a:rPr>
              <a:t>夜光藻是我国引发赤潮的主要藻类之一，它不进行光合作用</a:t>
            </a:r>
            <a:r>
              <a:rPr lang="en-US" altLang="zh-CN" sz="2000" b="0" i="0">
                <a:solidFill>
                  <a:srgbClr val="000000"/>
                </a:solidFill>
                <a:latin typeface="微软雅黑" pitchFamily="34" charset="0"/>
                <a:ea typeface="微软雅黑" pitchFamily="34" charset="-122"/>
                <a:cs typeface="微软雅黑" pitchFamily="34" charset="-120"/>
              </a:rPr>
              <a:t>，主要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以盐藻</a:t>
            </a:r>
            <a:r>
              <a:rPr lang="en-US" altLang="zh-CN" sz="2000" b="0" i="0" dirty="0">
                <a:solidFill>
                  <a:srgbClr val="000000"/>
                </a:solidFill>
                <a:latin typeface="微软雅黑" pitchFamily="34" charset="0"/>
                <a:ea typeface="微软雅黑" pitchFamily="34" charset="-122"/>
                <a:cs typeface="微软雅黑" pitchFamily="34" charset="-120"/>
              </a:rPr>
              <a:t>（一种绿藻）为食，在光照适宜且密封条件下，共同培养夜光藻和盐藻一段时间</a:t>
            </a:r>
            <a:r>
              <a:rPr lang="en-US" altLang="zh-CN" sz="2000" b="0" i="0">
                <a:solidFill>
                  <a:srgbClr val="000000"/>
                </a:solidFill>
                <a:latin typeface="微软雅黑" pitchFamily="34" charset="0"/>
                <a:ea typeface="微软雅黑" pitchFamily="34" charset="-122"/>
                <a:cs typeface="微软雅黑" pitchFamily="34" charset="-120"/>
              </a:rPr>
              <a:t>，观察并</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记录两者的密度</a:t>
            </a:r>
            <a:r>
              <a:rPr lang="en-US" altLang="zh-CN" sz="2000" b="0" i="0" dirty="0">
                <a:solidFill>
                  <a:srgbClr val="000000"/>
                </a:solidFill>
                <a:latin typeface="微软雅黑" pitchFamily="34" charset="0"/>
                <a:ea typeface="微软雅黑" pitchFamily="34" charset="-122"/>
                <a:cs typeface="微软雅黑" pitchFamily="34" charset="-120"/>
              </a:rPr>
              <a:t>，得到如图结果。</a:t>
            </a:r>
            <a:r>
              <a:rPr lang="en-US" altLang="zh-CN" sz="2000" b="0" i="0">
                <a:solidFill>
                  <a:srgbClr val="000000"/>
                </a:solidFill>
                <a:latin typeface="微软雅黑" pitchFamily="34" charset="0"/>
                <a:ea typeface="微软雅黑" pitchFamily="34" charset="-122"/>
                <a:cs typeface="微软雅黑" pitchFamily="34" charset="-120"/>
              </a:rPr>
              <a:t>下列说法错误的是(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24_1#f1df82be2.bracket?pid=f93cfdd6a&amp;color=0,0,0&amp;vpa=8&amp;vtp=1"/>
          <p:cNvSpPr/>
          <p:nvPr/>
        </p:nvSpPr>
        <p:spPr>
          <a:xfrm>
            <a:off x="6764401" y="1867350"/>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pic>
        <p:nvPicPr>
          <p:cNvPr id="4" name="QC_4_BD.23_2#f1df82be2?htil=5&amp;pid=f93cfdd6a&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854396" y="2408877"/>
            <a:ext cx="3502152" cy="220370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5" name="QC_4_BD.23_3#f1df82be2.choices?htil=5&amp;pid=f93cfdd6a&amp;color=0,0,0&amp;vtp=1&amp;bbb=1&amp;hb=1"/>
              <p:cNvSpPr/>
              <p:nvPr/>
            </p:nvSpPr>
            <p:spPr>
              <a:xfrm>
                <a:off x="722376" y="2281877"/>
                <a:ext cx="7123176" cy="2253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A.在培养</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4∼8</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天内</a:t>
                </a:r>
                <a:r>
                  <a:rPr lang="en-US" altLang="zh-CN" sz="2000" b="0" i="0">
                    <a:solidFill>
                      <a:srgbClr val="000000"/>
                    </a:solidFill>
                    <a:latin typeface="微软雅黑" pitchFamily="34" charset="0"/>
                    <a:ea typeface="微软雅黑" pitchFamily="34" charset="-122"/>
                    <a:cs typeface="微软雅黑" pitchFamily="34" charset="-120"/>
                  </a:rPr>
                  <a:t>，盐藻密度迅速下降的主要原因是种内竞争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过大</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.水体富营养化后，夜光藻容易暴发式增长</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.夜光藻是影响盐藻种群数量变化的生物因素</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.从图中可以看出夜光藻的食物来源不止一种</a:t>
                </a:r>
                <a:endParaRPr lang="en-US" altLang="zh-CN" sz="2000" dirty="0"/>
              </a:p>
            </p:txBody>
          </p:sp>
        </mc:Choice>
        <mc:Fallback xmlns="">
          <p:sp>
            <p:nvSpPr>
              <p:cNvPr id="5" name="QC_4_BD.23_3#f1df82be2.choices?htil=5&amp;pid=f93cfdd6a&amp;color=0,0,0&amp;vtp=1&amp;bbb=1&amp;hb=1"/>
              <p:cNvSpPr>
                <a:spLocks noRot="1" noChangeAspect="1" noMove="1" noResize="1" noEditPoints="1" noAdjustHandles="1" noChangeArrowheads="1" noChangeShapeType="1" noTextEdit="1"/>
              </p:cNvSpPr>
              <p:nvPr/>
            </p:nvSpPr>
            <p:spPr>
              <a:xfrm>
                <a:off x="722376" y="2281877"/>
                <a:ext cx="7123176" cy="2253234"/>
              </a:xfrm>
              <a:prstGeom prst="rect">
                <a:avLst/>
              </a:prstGeom>
              <a:blipFill>
                <a:blip r:embed="rId4"/>
                <a:stretch>
                  <a:fillRect l="-2226" b="-6757"/>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446d1b3ba.fixed?pid=0383d6885&amp;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2</a:t>
            </a:r>
            <a:endParaRPr lang="en-US" altLang="zh-CN" sz="7200" dirty="0"/>
          </a:p>
        </p:txBody>
      </p:sp>
      <p:sp>
        <p:nvSpPr>
          <p:cNvPr id="3" name="C_3#446d1b3ba.fixed?pid=0383d6885&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第二节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影响种群特征的生态因子</a:t>
            </a:r>
            <a:endParaRPr lang="en-US" altLang="zh-CN" sz="4400" dirty="0"/>
          </a:p>
        </p:txBody>
      </p:sp>
      <p:pic>
        <p:nvPicPr>
          <p:cNvPr id="4" name="C_3#446d1b3ba.fixed?pid=0383d6885&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446d1b3ba.fixed?pid=0383d6885&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4_AS.25_1#f1df82be2?vop=1&amp;pid=f93cfdd6a&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由题意可知，夜光藻不进行光合作用，主要以盐藻为食，因此在培养</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4∼8</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天内</a:t>
                </a:r>
                <a:r>
                  <a:rPr lang="en-US" altLang="zh-CN" sz="2000" b="0" i="0">
                    <a:solidFill>
                      <a:srgbClr val="000000"/>
                    </a:solidFill>
                    <a:latin typeface="微软雅黑" pitchFamily="34" charset="0"/>
                    <a:ea typeface="微软雅黑" pitchFamily="34" charset="-122"/>
                    <a:cs typeface="微软雅黑" pitchFamily="34" charset="-120"/>
                  </a:rPr>
                  <a:t>，盐藻密度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迅速下降的主要原因是夜光藻的大量捕食</a:t>
                </a:r>
                <a:r>
                  <a:rPr lang="en-US" altLang="zh-CN" sz="2000" b="0" i="0" dirty="0">
                    <a:solidFill>
                      <a:srgbClr val="000000"/>
                    </a:solidFill>
                    <a:latin typeface="微软雅黑" pitchFamily="34" charset="0"/>
                    <a:ea typeface="微软雅黑" pitchFamily="34" charset="-122"/>
                    <a:cs typeface="微软雅黑" pitchFamily="34" charset="-120"/>
                  </a:rPr>
                  <a:t>，A错误；水体富营养化后，有利于藻类生长繁殖</a:t>
                </a:r>
                <a:r>
                  <a:rPr lang="en-US" altLang="zh-CN" sz="2000" b="0" i="0">
                    <a:solidFill>
                      <a:srgbClr val="000000"/>
                    </a:solidFill>
                    <a:latin typeface="微软雅黑" pitchFamily="34" charset="0"/>
                    <a:ea typeface="微软雅黑" pitchFamily="34" charset="-122"/>
                    <a:cs typeface="微软雅黑" pitchFamily="34" charset="-120"/>
                  </a:rPr>
                  <a:t>，夜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光藻食物增多</a:t>
                </a:r>
                <a:r>
                  <a:rPr lang="en-US" altLang="zh-CN" sz="2000" b="0" i="0" dirty="0">
                    <a:solidFill>
                      <a:srgbClr val="000000"/>
                    </a:solidFill>
                    <a:latin typeface="微软雅黑" pitchFamily="34" charset="0"/>
                    <a:ea typeface="微软雅黑" pitchFamily="34" charset="-122"/>
                    <a:cs typeface="微软雅黑" pitchFamily="34" charset="-120"/>
                  </a:rPr>
                  <a:t>，容易暴发式增长，B正确；夜光藻主要以盐藻为食，属于盐藻的“天敌</a:t>
                </a:r>
                <a:r>
                  <a:rPr lang="en-US" altLang="zh-CN" sz="2000" b="0" i="0">
                    <a:solidFill>
                      <a:srgbClr val="000000"/>
                    </a:solidFill>
                    <a:latin typeface="微软雅黑" pitchFamily="34" charset="0"/>
                    <a:ea typeface="微软雅黑" pitchFamily="34" charset="-122"/>
                    <a:cs typeface="微软雅黑" pitchFamily="34" charset="-120"/>
                  </a:rPr>
                  <a:t>”，故夜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光藻是影响盐藻种群数量变化的生物因素</a:t>
                </a:r>
                <a:r>
                  <a:rPr lang="en-US" altLang="zh-CN" sz="2000" b="0" i="0" dirty="0">
                    <a:solidFill>
                      <a:srgbClr val="000000"/>
                    </a:solidFill>
                    <a:latin typeface="微软雅黑" pitchFamily="34" charset="0"/>
                    <a:ea typeface="微软雅黑" pitchFamily="34" charset="-122"/>
                    <a:cs typeface="微软雅黑" pitchFamily="34" charset="-120"/>
                  </a:rPr>
                  <a:t>，C正确；由图可知，盐藻数量快速减少并降至0后</a:t>
                </a:r>
                <a:r>
                  <a:rPr lang="en-US" altLang="zh-CN" sz="2000" b="0" i="0">
                    <a:solidFill>
                      <a:srgbClr val="000000"/>
                    </a:solidFill>
                    <a:latin typeface="微软雅黑" pitchFamily="34" charset="0"/>
                    <a:ea typeface="微软雅黑" pitchFamily="34" charset="-122"/>
                    <a:cs typeface="微软雅黑" pitchFamily="34" charset="-120"/>
                  </a:rPr>
                  <a:t>，夜</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光藻种群数量仍可维持在一定水平</a:t>
                </a:r>
                <a:r>
                  <a:rPr lang="en-US" altLang="zh-CN" sz="2000" b="0" i="0" dirty="0">
                    <a:solidFill>
                      <a:srgbClr val="000000"/>
                    </a:solidFill>
                    <a:latin typeface="微软雅黑" pitchFamily="34" charset="0"/>
                    <a:ea typeface="微软雅黑" pitchFamily="34" charset="-122"/>
                    <a:cs typeface="微软雅黑" pitchFamily="34" charset="-120"/>
                  </a:rPr>
                  <a:t>，故推测夜光藻的食物来源不止一种，D正确。</a:t>
                </a:r>
                <a:endParaRPr lang="en-US" altLang="zh-CN" sz="2200" dirty="0"/>
              </a:p>
            </p:txBody>
          </p:sp>
        </mc:Choice>
        <mc:Fallback xmlns="">
          <p:sp>
            <p:nvSpPr>
              <p:cNvPr id="2" name="QC_4_AS.25_1#f1df82be2?vop=1&amp;pid=f93cfdd6a&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a:blip r:embed="rId3"/>
                <a:stretch>
                  <a:fillRect l="-1587" r="-1417" b="-679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4_BD.26_1#c94e20187?pid=f93cfdd6a&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［东北三省四市2025联考］</a:t>
            </a:r>
            <a:r>
              <a:rPr lang="en-US" altLang="zh-CN" sz="2000" b="0" i="0" dirty="0">
                <a:solidFill>
                  <a:srgbClr val="000000"/>
                </a:solidFill>
                <a:latin typeface="微软雅黑" pitchFamily="34" charset="0"/>
                <a:ea typeface="微软雅黑" pitchFamily="34" charset="-122"/>
                <a:cs typeface="微软雅黑" pitchFamily="34" charset="-120"/>
              </a:rPr>
              <a:t>鼠疫杆菌可引起鼠疫流行，导致鼠种群数量下降</a:t>
            </a:r>
            <a:r>
              <a:rPr lang="en-US" altLang="zh-CN" sz="2000" b="0" i="0">
                <a:solidFill>
                  <a:srgbClr val="000000"/>
                </a:solidFill>
                <a:latin typeface="微软雅黑" pitchFamily="34" charset="0"/>
                <a:ea typeface="微软雅黑" pitchFamily="34" charset="-122"/>
                <a:cs typeface="微软雅黑" pitchFamily="34" charset="-120"/>
              </a:rPr>
              <a:t>。如图为某地区冬</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春降水量对鼠疫血清阳性率的影响效应</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营养级联假说指出冬春降水量增多提高了植被生产力，</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使啮齿动物数量增多</a:t>
            </a:r>
            <a:r>
              <a:rPr lang="en-US" altLang="zh-CN" sz="2000" b="0" i="0" dirty="0">
                <a:solidFill>
                  <a:srgbClr val="000000"/>
                </a:solidFill>
                <a:latin typeface="微软雅黑" pitchFamily="34" charset="0"/>
                <a:ea typeface="微软雅黑" pitchFamily="34" charset="-122"/>
                <a:cs typeface="微软雅黑" pitchFamily="34" charset="-120"/>
              </a:rPr>
              <a:t>，进而促进鼠疫流行。</a:t>
            </a:r>
            <a:r>
              <a:rPr lang="en-US" altLang="zh-CN" sz="2000" b="0" i="0">
                <a:solidFill>
                  <a:srgbClr val="000000"/>
                </a:solidFill>
                <a:latin typeface="微软雅黑" pitchFamily="34" charset="0"/>
                <a:ea typeface="微软雅黑" pitchFamily="34" charset="-122"/>
                <a:cs typeface="微软雅黑" pitchFamily="34" charset="-120"/>
              </a:rPr>
              <a:t>下列说法正确的是(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27_1#c94e20187.bracket?pid=f93cfdd6a&amp;color=0,0,0&amp;vpa=9&amp;vtp=1"/>
          <p:cNvSpPr/>
          <p:nvPr/>
        </p:nvSpPr>
        <p:spPr>
          <a:xfrm>
            <a:off x="7780401" y="186735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4_BD.26_2#c94e20187?pid=f93cfdd6a&amp;color=0,0,0&amp;vtp=1&amp;bbb=1"/>
          <p:cNvSpPr/>
          <p:nvPr/>
        </p:nvSpPr>
        <p:spPr>
          <a:xfrm>
            <a:off x="722376" y="2285433"/>
            <a:ext cx="10753344" cy="408559"/>
          </a:xfrm>
          <a:prstGeom prst="rect">
            <a:avLst/>
          </a:prstGeom>
          <a:noFill/>
          <a:ln/>
        </p:spPr>
        <p:txBody>
          <a:bodyPr wrap="none" lIns="0" tIns="0" rIns="0" bIns="0" rtlCol="0" anchor="t"/>
          <a:lstStyle/>
          <a:p>
            <a:pPr algn="l" latinLnBrk="1">
              <a:lnSpc>
                <a:spcPts val="3600"/>
              </a:lnSpc>
            </a:pPr>
            <a:r>
              <a:rPr lang="en-US" altLang="zh-CN" sz="2000" b="1" i="0" spc="-100" dirty="0">
                <a:solidFill>
                  <a:srgbClr val="000000"/>
                </a:solidFill>
                <a:latin typeface="微软雅黑" pitchFamily="34" charset="0"/>
                <a:ea typeface="微软雅黑" pitchFamily="34" charset="-122"/>
                <a:cs typeface="微软雅黑" pitchFamily="34" charset="-120"/>
              </a:rPr>
              <a:t>注：</a:t>
            </a:r>
            <a:r>
              <a:rPr lang="en-US" altLang="zh-CN" sz="2000" b="0" i="0" spc="-100" dirty="0">
                <a:solidFill>
                  <a:srgbClr val="000000"/>
                </a:solidFill>
                <a:latin typeface="微软雅黑" pitchFamily="34" charset="0"/>
                <a:ea typeface="微软雅黑" pitchFamily="34" charset="-122"/>
                <a:cs typeface="微软雅黑" pitchFamily="34" charset="-120"/>
              </a:rPr>
              <a:t>鼠疫血清阳性率可间接反映鼠疫感染情况；对数风险比大于0代表血清阳性率升高，反之则降低</a:t>
            </a:r>
            <a:endParaRPr lang="en-US" altLang="zh-CN" sz="2000" spc="-100" dirty="0"/>
          </a:p>
        </p:txBody>
      </p:sp>
      <p:pic>
        <p:nvPicPr>
          <p:cNvPr id="5" name="QC_4_BD.26_3#c94e20187?htil=6&amp;pid=f93cfdd6a&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83969" y="2827977"/>
            <a:ext cx="3904488" cy="223113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6" name="QC_4_BD.26_4#c94e20187.choices?htil=6&amp;pid=f93cfdd6a&amp;color=0,0,0&amp;vtp=1&amp;bbb=1&amp;hb=1"/>
              <p:cNvSpPr/>
              <p:nvPr/>
            </p:nvSpPr>
            <p:spPr>
              <a:xfrm>
                <a:off x="722376" y="2749618"/>
                <a:ext cx="6711696" cy="2253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A.鼠疫杆菌、降水量均是影响鼠种群数量的非生物因素</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.冬春降水量</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&lt;900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时，鼠种群数量保持不变</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.冬春降水量在</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900 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mm</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1 200 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区间可能促进了植被生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产力的提高</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.冬春降水量</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&gt;1 200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时，降水量会抑制鼠疫流行的发生</a:t>
                </a:r>
                <a:endParaRPr lang="en-US" altLang="zh-CN" sz="2000" dirty="0"/>
              </a:p>
            </p:txBody>
          </p:sp>
        </mc:Choice>
        <mc:Fallback xmlns="">
          <p:sp>
            <p:nvSpPr>
              <p:cNvPr id="6" name="QC_4_BD.26_4#c94e20187.choices?htil=6&amp;pid=f93cfdd6a&amp;color=0,0,0&amp;vtp=1&amp;bbb=1&amp;hb=1"/>
              <p:cNvSpPr>
                <a:spLocks noRot="1" noChangeAspect="1" noMove="1" noResize="1" noEditPoints="1" noAdjustHandles="1" noChangeArrowheads="1" noChangeShapeType="1" noTextEdit="1"/>
              </p:cNvSpPr>
              <p:nvPr/>
            </p:nvSpPr>
            <p:spPr>
              <a:xfrm>
                <a:off x="722376" y="2749618"/>
                <a:ext cx="6711696" cy="2253234"/>
              </a:xfrm>
              <a:prstGeom prst="rect">
                <a:avLst/>
              </a:prstGeom>
              <a:blipFill>
                <a:blip r:embed="rId4"/>
                <a:stretch>
                  <a:fillRect l="-2361" r="-1998" b="-6757"/>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4_AS.28_1#c94e20187?vop=1&amp;pid=f93cfdd6a&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鼠疫杆菌是影响鼠种群数量的生物因素，而降水量是环境因素，属于非生物因素，A</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冬春降水量</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&lt;900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时，对数风险比处于波动状态，因此鼠种群数量并非保持不变，B错误</a:t>
                </a:r>
                <a:r>
                  <a:rPr lang="en-US" altLang="zh-CN" sz="2000" b="0" i="0">
                    <a:solidFill>
                      <a:srgbClr val="000000"/>
                    </a:solidFill>
                    <a:latin typeface="微软雅黑" pitchFamily="34" charset="0"/>
                    <a:ea typeface="微软雅黑" pitchFamily="34" charset="-122"/>
                    <a:cs typeface="微软雅黑" pitchFamily="34" charset="-120"/>
                  </a:rPr>
                  <a:t>；根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据营养级联假说</a:t>
                </a:r>
                <a:r>
                  <a:rPr lang="en-US" altLang="zh-CN" sz="2000" b="0" i="0" dirty="0">
                    <a:solidFill>
                      <a:srgbClr val="000000"/>
                    </a:solidFill>
                    <a:latin typeface="微软雅黑" pitchFamily="34" charset="0"/>
                    <a:ea typeface="微软雅黑" pitchFamily="34" charset="-122"/>
                    <a:cs typeface="微软雅黑" pitchFamily="34" charset="-120"/>
                  </a:rPr>
                  <a:t>，冬春降水量在</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900</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1 200 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区间可能会提高植被生产力</a:t>
                </a:r>
                <a:r>
                  <a:rPr lang="en-US" altLang="zh-CN" sz="2000" b="0" i="0">
                    <a:solidFill>
                      <a:srgbClr val="000000"/>
                    </a:solidFill>
                    <a:latin typeface="微软雅黑" pitchFamily="34" charset="0"/>
                    <a:ea typeface="微软雅黑" pitchFamily="34" charset="-122"/>
                    <a:cs typeface="微软雅黑" pitchFamily="34" charset="-120"/>
                  </a:rPr>
                  <a:t>，从而增加啮齿动物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数量</a:t>
                </a:r>
                <a:r>
                  <a:rPr lang="en-US" altLang="zh-CN" sz="2000" b="0" i="0" dirty="0">
                    <a:solidFill>
                      <a:srgbClr val="000000"/>
                    </a:solidFill>
                    <a:latin typeface="微软雅黑" pitchFamily="34" charset="0"/>
                    <a:ea typeface="微软雅黑" pitchFamily="34" charset="-122"/>
                    <a:cs typeface="微软雅黑" pitchFamily="34" charset="-120"/>
                  </a:rPr>
                  <a:t>，促进鼠疫流行，进而导致对数风险比增加，C正确；由题图可知，降水量</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&gt;1 200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时，</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对数风险比仍存在大于</a:t>
                </a:r>
                <a:r>
                  <a:rPr lang="en-US" altLang="zh-CN" sz="2000" b="0" i="0" dirty="0">
                    <a:solidFill>
                      <a:srgbClr val="000000"/>
                    </a:solidFill>
                    <a:latin typeface="微软雅黑" pitchFamily="34" charset="0"/>
                    <a:ea typeface="微软雅黑" pitchFamily="34" charset="-122"/>
                    <a:cs typeface="微软雅黑" pitchFamily="34" charset="-120"/>
                  </a:rPr>
                  <a:t>0的情况，此时降水量不会抑制鼠疫流行的发生，D错误。</a:t>
                </a:r>
                <a:endParaRPr lang="en-US" altLang="zh-CN" sz="2200" dirty="0"/>
              </a:p>
            </p:txBody>
          </p:sp>
        </mc:Choice>
        <mc:Fallback xmlns="">
          <p:sp>
            <p:nvSpPr>
              <p:cNvPr id="2" name="QC_4_AS.28_1#c94e20187?vop=1&amp;pid=f93cfdd6a&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a:blip r:embed="rId3"/>
                <a:stretch>
                  <a:fillRect l="-1587" r="-1871" b="-679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4_BD.29_1#e9a8117c7?pid=f93cfdd6a&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1" i="0" dirty="0">
                    <a:solidFill>
                      <a:srgbClr val="000000"/>
                    </a:solidFill>
                    <a:latin typeface="微软雅黑" pitchFamily="34" charset="0"/>
                    <a:ea typeface="微软雅黑" pitchFamily="34" charset="-122"/>
                    <a:cs typeface="微软雅黑" pitchFamily="34" charset="-120"/>
                  </a:rPr>
                  <a:t>多选题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仿宋" pitchFamily="34" charset="0"/>
                    <a:ea typeface="仿宋" pitchFamily="34" charset="-122"/>
                    <a:cs typeface="仿宋" pitchFamily="34" charset="-120"/>
                  </a:rPr>
                  <a:t>［湖北武汉2024高二期中］</a:t>
                </a:r>
                <a:r>
                  <a:rPr lang="en-US" altLang="zh-CN" sz="2000" b="0" i="0" dirty="0">
                    <a:solidFill>
                      <a:srgbClr val="000000"/>
                    </a:solidFill>
                    <a:latin typeface="微软雅黑" pitchFamily="34" charset="0"/>
                    <a:ea typeface="微软雅黑" pitchFamily="34" charset="-122"/>
                    <a:cs typeface="微软雅黑" pitchFamily="34" charset="-120"/>
                  </a:rPr>
                  <a:t>种群存活力分析是一种了解种群灭绝机制的方法</a:t>
                </a:r>
                <a:r>
                  <a:rPr lang="en-US" altLang="zh-CN" sz="2000" b="0" i="0">
                    <a:solidFill>
                      <a:srgbClr val="000000"/>
                    </a:solidFill>
                    <a:latin typeface="微软雅黑" pitchFamily="34" charset="0"/>
                    <a:ea typeface="微软雅黑" pitchFamily="34" charset="-122"/>
                    <a:cs typeface="微软雅黑" pitchFamily="34" charset="-120"/>
                  </a:rPr>
                  <a:t>，该方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法通常以种群在</a:t>
                </a:r>
                <a:r>
                  <a:rPr lang="en-US" altLang="zh-CN" sz="2000" b="0" i="0" dirty="0">
                    <a:solidFill>
                      <a:srgbClr val="000000"/>
                    </a:solidFill>
                    <a:latin typeface="微软雅黑" pitchFamily="34" charset="0"/>
                    <a:ea typeface="微软雅黑" pitchFamily="34" charset="-122"/>
                    <a:cs typeface="微软雅黑" pitchFamily="34" charset="-120"/>
                  </a:rPr>
                  <a:t>200年内的灭绝概率小于</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作为种群可以维持存活的标准</a:t>
                </a:r>
                <a:r>
                  <a:rPr lang="en-US" altLang="zh-CN" sz="2000" b="0" i="0">
                    <a:solidFill>
                      <a:srgbClr val="000000"/>
                    </a:solidFill>
                    <a:latin typeface="微软雅黑" pitchFamily="34" charset="0"/>
                    <a:ea typeface="微软雅黑" pitchFamily="34" charset="-122"/>
                    <a:cs typeface="微软雅黑" pitchFamily="34" charset="-120"/>
                  </a:rPr>
                  <a:t>。某小组用这种方法对</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某地大熊猫的种群存活力进行了分析</a:t>
                </a:r>
                <a:r>
                  <a:rPr lang="en-US" altLang="zh-CN" sz="2000" b="0" i="0" dirty="0">
                    <a:solidFill>
                      <a:srgbClr val="000000"/>
                    </a:solidFill>
                    <a:latin typeface="微软雅黑" pitchFamily="34" charset="0"/>
                    <a:ea typeface="微软雅黑" pitchFamily="34" charset="-122"/>
                    <a:cs typeface="微软雅黑" pitchFamily="34" charset="-120"/>
                  </a:rPr>
                  <a:t>，结果如图所示。</a:t>
                </a:r>
                <a:r>
                  <a:rPr lang="en-US" altLang="zh-CN" sz="2000" b="0" i="0">
                    <a:solidFill>
                      <a:srgbClr val="000000"/>
                    </a:solidFill>
                    <a:latin typeface="微软雅黑" pitchFamily="34" charset="0"/>
                    <a:ea typeface="微软雅黑" pitchFamily="34" charset="-122"/>
                    <a:cs typeface="微软雅黑" pitchFamily="34" charset="-120"/>
                  </a:rPr>
                  <a:t>下列相关叙述正确的是(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4_BD.29_1#e9a8117c7?pid=f93cfdd6a&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a:blip r:embed="rId3"/>
                <a:stretch>
                  <a:fillRect l="-1474" r="-1247" b="-11682"/>
                </a:stretch>
              </a:blipFill>
              <a:ln/>
            </p:spPr>
            <p:txBody>
              <a:bodyPr/>
              <a:lstStyle/>
              <a:p>
                <a:r>
                  <a:rPr lang="zh-CN" altLang="en-US">
                    <a:noFill/>
                  </a:rPr>
                  <a:t> </a:t>
                </a:r>
              </a:p>
            </p:txBody>
          </p:sp>
        </mc:Fallback>
      </mc:AlternateContent>
      <p:sp>
        <p:nvSpPr>
          <p:cNvPr id="3" name="QC_4_AN.30_1#e9a8117c7.bracket?pid=f93cfdd6a&amp;color=0,0,0&amp;vpa=10&amp;vtp=1&amp;bbb=1"/>
          <p:cNvSpPr/>
          <p:nvPr/>
        </p:nvSpPr>
        <p:spPr>
          <a:xfrm>
            <a:off x="9558401" y="1867350"/>
            <a:ext cx="743649"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ACD</a:t>
            </a:r>
            <a:endParaRPr lang="en-US" altLang="zh-CN" sz="2000" dirty="0"/>
          </a:p>
        </p:txBody>
      </p:sp>
      <p:sp>
        <p:nvSpPr>
          <p:cNvPr id="4" name="QC_4_BD.29_2#e9a8117c7?pid=f93cfdd6a&amp;color=0,0,0&amp;vtp=1&amp;bbb=1"/>
          <p:cNvSpPr/>
          <p:nvPr/>
        </p:nvSpPr>
        <p:spPr>
          <a:xfrm>
            <a:off x="722376" y="2285433"/>
            <a:ext cx="10753344" cy="408559"/>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注：</a:t>
            </a:r>
            <a:r>
              <a:rPr lang="en-US" altLang="zh-CN" sz="2000" b="0" i="0" dirty="0">
                <a:solidFill>
                  <a:srgbClr val="000000"/>
                </a:solidFill>
                <a:latin typeface="微软雅黑" pitchFamily="34" charset="0"/>
                <a:ea typeface="微软雅黑" pitchFamily="34" charset="-122"/>
                <a:cs typeface="微软雅黑" pitchFamily="34" charset="-120"/>
              </a:rPr>
              <a:t>环境阻力是指生存空间和食物的限制、天敌的捕食等限制种群数量增长的因素</a:t>
            </a:r>
            <a:endParaRPr lang="en-US" altLang="zh-CN" sz="2000" dirty="0"/>
          </a:p>
        </p:txBody>
      </p:sp>
      <p:pic>
        <p:nvPicPr>
          <p:cNvPr id="5" name="QC_4_BD.29_3#e9a8117c7?htil=7&amp;pid=f93cfdd6a&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741460" y="2827977"/>
            <a:ext cx="3639312" cy="266090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6" name="QC_4_BD.29_4#e9a8117c7.choices?htil=7&amp;pid=f93cfdd6a&amp;color=0,0,0&amp;vtp=1&amp;bbb=1&amp;hb=1"/>
              <p:cNvSpPr/>
              <p:nvPr/>
            </p:nvSpPr>
            <p:spPr>
              <a:xfrm>
                <a:off x="722376" y="2749618"/>
                <a:ext cx="6986016" cy="27104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.环境阻力中包含影响大熊猫种群数量变化的生物因素和非生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物因素</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.环境阻力为0.02、初始种群规模为160只时，该种群会灭绝</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.环境阻力为0、初始种群规模为80只时，种群可能呈“</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J</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增长</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.环境阻力越大、大熊猫初始种群规模越小，灭绝的概率越高</a:t>
                </a:r>
                <a:endParaRPr lang="en-US" altLang="zh-CN" sz="2000" dirty="0"/>
              </a:p>
            </p:txBody>
          </p:sp>
        </mc:Choice>
        <mc:Fallback xmlns="">
          <p:sp>
            <p:nvSpPr>
              <p:cNvPr id="6" name="QC_4_BD.29_4#e9a8117c7.choices?htil=7&amp;pid=f93cfdd6a&amp;color=0,0,0&amp;vtp=1&amp;bbb=1&amp;hb=1"/>
              <p:cNvSpPr>
                <a:spLocks noRot="1" noChangeAspect="1" noMove="1" noResize="1" noEditPoints="1" noAdjustHandles="1" noChangeArrowheads="1" noChangeShapeType="1" noTextEdit="1"/>
              </p:cNvSpPr>
              <p:nvPr/>
            </p:nvSpPr>
            <p:spPr>
              <a:xfrm>
                <a:off x="722376" y="2749618"/>
                <a:ext cx="6986016" cy="2710434"/>
              </a:xfrm>
              <a:prstGeom prst="rect">
                <a:avLst/>
              </a:prstGeom>
              <a:blipFill>
                <a:blip r:embed="rId5"/>
                <a:stretch>
                  <a:fillRect l="-2269" r="-524" b="-5618"/>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4_AS.31_1#e9a8117c7?vop=1&amp;pid=f93cfdd6a&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由题图“环境阻力是指生存空间和食物的限制、</a:t>
                </a:r>
                <a:r>
                  <a:rPr lang="en-US" altLang="zh-CN" sz="2000" b="0" i="0">
                    <a:solidFill>
                      <a:srgbClr val="000000"/>
                    </a:solidFill>
                    <a:latin typeface="微软雅黑" pitchFamily="34" charset="0"/>
                    <a:ea typeface="微软雅黑" pitchFamily="34" charset="-122"/>
                    <a:cs typeface="微软雅黑" pitchFamily="34" charset="-120"/>
                  </a:rPr>
                  <a:t>天敌的捕食等限制种群数量增长的因素” </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可知</a:t>
                </a:r>
                <a:r>
                  <a:rPr lang="en-US" altLang="zh-CN" sz="2000" b="0" i="0" dirty="0">
                    <a:solidFill>
                      <a:srgbClr val="000000"/>
                    </a:solidFill>
                    <a:latin typeface="微软雅黑" pitchFamily="34" charset="0"/>
                    <a:ea typeface="微软雅黑" pitchFamily="34" charset="-122"/>
                    <a:cs typeface="微软雅黑" pitchFamily="34" charset="-120"/>
                  </a:rPr>
                  <a:t>，环境阻力中包含影响大熊猫种群数量变化的生物因素和非生物因素，A正确；</a:t>
                </a:r>
                <a:r>
                  <a:rPr lang="en-US" altLang="zh-CN" sz="2000" b="0" i="0">
                    <a:solidFill>
                      <a:srgbClr val="000000"/>
                    </a:solidFill>
                    <a:latin typeface="微软雅黑" pitchFamily="34" charset="0"/>
                    <a:ea typeface="微软雅黑" pitchFamily="34" charset="-122"/>
                    <a:cs typeface="微软雅黑" pitchFamily="34" charset="-120"/>
                  </a:rPr>
                  <a:t>由题图可知，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环境阻力为</a:t>
                </a:r>
                <a:r>
                  <a:rPr lang="en-US" altLang="zh-CN" sz="2000" b="0" i="0" dirty="0">
                    <a:solidFill>
                      <a:srgbClr val="000000"/>
                    </a:solidFill>
                    <a:latin typeface="微软雅黑" pitchFamily="34" charset="0"/>
                    <a:ea typeface="微软雅黑" pitchFamily="34" charset="-122"/>
                    <a:cs typeface="微软雅黑" pitchFamily="34" charset="-120"/>
                  </a:rPr>
                  <a:t>0.02、初始种群规模为160只时，该种群灭绝概率小于</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，该种群可维持存活，</a:t>
                </a:r>
                <a:r>
                  <a:rPr lang="en-US" altLang="zh-CN" sz="2000" b="0" i="0">
                    <a:solidFill>
                      <a:srgbClr val="000000"/>
                    </a:solidFill>
                    <a:latin typeface="微软雅黑" pitchFamily="34" charset="0"/>
                    <a:ea typeface="微软雅黑" pitchFamily="34" charset="-122"/>
                    <a:cs typeface="微软雅黑" pitchFamily="34" charset="-120"/>
                  </a:rPr>
                  <a:t>B错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误</a:t>
                </a:r>
                <a:r>
                  <a:rPr lang="en-US" altLang="zh-CN" sz="2000" b="0" i="0" dirty="0">
                    <a:solidFill>
                      <a:srgbClr val="000000"/>
                    </a:solidFill>
                    <a:latin typeface="微软雅黑" pitchFamily="34" charset="0"/>
                    <a:ea typeface="微软雅黑" pitchFamily="34" charset="-122"/>
                    <a:cs typeface="微软雅黑" pitchFamily="34" charset="-120"/>
                  </a:rPr>
                  <a:t>；由题图可知，环境阻力为0时，维持种群存活的最小初始种群规模小于40只</a:t>
                </a:r>
                <a:r>
                  <a:rPr lang="en-US" altLang="zh-CN" sz="2000" b="0" i="0">
                    <a:solidFill>
                      <a:srgbClr val="000000"/>
                    </a:solidFill>
                    <a:latin typeface="微软雅黑" pitchFamily="34" charset="0"/>
                    <a:ea typeface="微软雅黑" pitchFamily="34" charset="-122"/>
                    <a:cs typeface="微软雅黑" pitchFamily="34" charset="-120"/>
                  </a:rPr>
                  <a:t>，则初始种群规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模为</a:t>
                </a:r>
                <a:r>
                  <a:rPr lang="en-US" altLang="zh-CN" sz="2000" b="0" i="0" dirty="0">
                    <a:solidFill>
                      <a:srgbClr val="000000"/>
                    </a:solidFill>
                    <a:latin typeface="微软雅黑" pitchFamily="34" charset="0"/>
                    <a:ea typeface="微软雅黑" pitchFamily="34" charset="-122"/>
                    <a:cs typeface="微软雅黑" pitchFamily="34" charset="-120"/>
                  </a:rPr>
                  <a:t>80只时，种群可持续存活，又因为环境阻力为0，故种群可能呈“</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J</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”型增长，C正确</a:t>
                </a:r>
                <a:r>
                  <a:rPr lang="en-US" altLang="zh-CN" sz="2000" b="0" i="0">
                    <a:solidFill>
                      <a:srgbClr val="000000"/>
                    </a:solidFill>
                    <a:latin typeface="微软雅黑" pitchFamily="34" charset="0"/>
                    <a:ea typeface="微软雅黑" pitchFamily="34" charset="-122"/>
                    <a:cs typeface="微软雅黑" pitchFamily="34" charset="-120"/>
                  </a:rPr>
                  <a:t>；分析</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题图可知</a:t>
                </a:r>
                <a:r>
                  <a:rPr lang="en-US" altLang="zh-CN" sz="2000" b="0" i="0" dirty="0">
                    <a:solidFill>
                      <a:srgbClr val="000000"/>
                    </a:solidFill>
                    <a:latin typeface="微软雅黑" pitchFamily="34" charset="0"/>
                    <a:ea typeface="微软雅黑" pitchFamily="34" charset="-122"/>
                    <a:cs typeface="微软雅黑" pitchFamily="34" charset="-120"/>
                  </a:rPr>
                  <a:t>，环境阻力越大、大熊猫初始种群规模越小，灭绝的概率越高，D正确。</a:t>
                </a:r>
                <a:endParaRPr lang="en-US" altLang="zh-CN" sz="2200" dirty="0"/>
              </a:p>
            </p:txBody>
          </p:sp>
        </mc:Choice>
        <mc:Fallback xmlns="">
          <p:sp>
            <p:nvSpPr>
              <p:cNvPr id="2" name="QC_4_AS.31_1#e9a8117c7?vop=1&amp;pid=f93cfdd6a&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a:blip r:embed="rId3"/>
                <a:stretch>
                  <a:fillRect l="-1587" r="-2438" b="-564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4_BD.32_1#c7a1482ce?pid=f93cfdd6a&amp;color=0,0,0&amp;vtp=1&amp;bt=1&amp;bbb=1&amp;h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spc="-50" dirty="0">
                    <a:solidFill>
                      <a:srgbClr val="000000"/>
                    </a:solidFill>
                    <a:latin typeface="微软雅黑" pitchFamily="34" charset="0"/>
                    <a:ea typeface="微软雅黑" pitchFamily="34" charset="-122"/>
                    <a:cs typeface="微软雅黑" pitchFamily="34" charset="-120"/>
                  </a:rPr>
                  <a:t>.</a:t>
                </a:r>
                <a:r>
                  <a:rPr lang="en-US" altLang="zh-CN" sz="2000" b="0" i="0" spc="-50" dirty="0">
                    <a:solidFill>
                      <a:srgbClr val="000000"/>
                    </a:solidFill>
                    <a:latin typeface="仿宋" pitchFamily="34" charset="0"/>
                    <a:ea typeface="仿宋" pitchFamily="34" charset="-122"/>
                    <a:cs typeface="仿宋" pitchFamily="34" charset="-120"/>
                  </a:rPr>
                  <a:t>［江苏泰州中学2025模拟］</a:t>
                </a:r>
                <a:r>
                  <a:rPr lang="en-US" altLang="zh-CN" sz="2000" b="0" i="0" spc="-50" dirty="0">
                    <a:solidFill>
                      <a:srgbClr val="000000"/>
                    </a:solidFill>
                    <a:latin typeface="微软雅黑" pitchFamily="34" charset="0"/>
                    <a:ea typeface="微软雅黑" pitchFamily="34" charset="-122"/>
                    <a:cs typeface="微软雅黑" pitchFamily="34" charset="-120"/>
                  </a:rPr>
                  <a:t>某研究团队探究了</a:t>
                </a:r>
                <a14:m>
                  <m:oMath xmlns:m="http://schemas.openxmlformats.org/officeDocument/2006/math">
                    <m:r>
                      <a:rPr lang="en-US" altLang="zh-CN" sz="2000" b="0" i="0" spc="-50" dirty="0">
                        <a:solidFill>
                          <a:srgbClr val="000000"/>
                        </a:solidFill>
                        <a:latin typeface="Cambria Math" panose="02040503050406030204" pitchFamily="18" charset="0"/>
                        <a:ea typeface="微软雅黑" pitchFamily="34" charset="-122"/>
                        <a:cs typeface="微软雅黑" pitchFamily="34" charset="-120"/>
                      </a:rPr>
                      <m:t>22 ℃</m:t>
                    </m:r>
                  </m:oMath>
                </a14:m>
                <a:r>
                  <a:rPr lang="en-US" altLang="zh-CN" sz="2000" b="0" i="0" spc="-5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spc="-50" dirty="0">
                        <a:solidFill>
                          <a:srgbClr val="000000"/>
                        </a:solidFill>
                        <a:latin typeface="Cambria Math" panose="02040503050406030204" pitchFamily="18" charset="0"/>
                        <a:ea typeface="微软雅黑" pitchFamily="34" charset="-122"/>
                        <a:cs typeface="微软雅黑" pitchFamily="34" charset="-120"/>
                      </a:rPr>
                      <m:t>26 ℃</m:t>
                    </m:r>
                  </m:oMath>
                </a14:m>
                <a:r>
                  <a:rPr lang="en-US" altLang="zh-CN" sz="2000" b="0" i="0" spc="-5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spc="-50" dirty="0">
                        <a:solidFill>
                          <a:srgbClr val="000000"/>
                        </a:solidFill>
                        <a:latin typeface="Cambria Math" panose="02040503050406030204" pitchFamily="18" charset="0"/>
                        <a:ea typeface="微软雅黑" pitchFamily="34" charset="-122"/>
                        <a:cs typeface="微软雅黑" pitchFamily="34" charset="-120"/>
                      </a:rPr>
                      <m:t>30 ℃</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三种温度下，四尾栅藻（甲</a:t>
                </a:r>
                <a:r>
                  <a:rPr lang="en-US" altLang="zh-CN" sz="2000" b="0" i="0" spc="-50">
                    <a:solidFill>
                      <a:srgbClr val="000000"/>
                    </a:solidFill>
                    <a:latin typeface="微软雅黑" pitchFamily="34" charset="0"/>
                    <a:ea typeface="微软雅黑" pitchFamily="34" charset="-122"/>
                    <a:cs typeface="微软雅黑" pitchFamily="34" charset="-120"/>
                  </a:rPr>
                  <a:t>）和</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铜绿微囊藻</a:t>
                </a:r>
                <a:r>
                  <a:rPr lang="en-US" altLang="zh-CN" sz="2000" b="0" i="0" spc="-50" dirty="0">
                    <a:solidFill>
                      <a:srgbClr val="000000"/>
                    </a:solidFill>
                    <a:latin typeface="微软雅黑" pitchFamily="34" charset="0"/>
                    <a:ea typeface="微软雅黑" pitchFamily="34" charset="-122"/>
                    <a:cs typeface="微软雅黑" pitchFamily="34" charset="-120"/>
                  </a:rPr>
                  <a:t>（乙）在单独培养和混合培养时种群密度变化，结果如图所示。分析并回答相关问题：</a:t>
                </a:r>
                <a:endParaRPr lang="en-US" altLang="zh-CN" sz="2000" spc="-50" dirty="0"/>
              </a:p>
            </p:txBody>
          </p:sp>
        </mc:Choice>
        <mc:Fallback xmlns="">
          <p:sp>
            <p:nvSpPr>
              <p:cNvPr id="2" name="QO_4_BD.32_1#c7a1482ce?pid=f93cfdd6a&amp;color=0,0,0&amp;vtp=1&amp;bt=1&amp;bbb=1&amp;hb=1"/>
              <p:cNvSpPr>
                <a:spLocks noRot="1" noChangeAspect="1" noMove="1" noResize="1" noEditPoints="1" noAdjustHandles="1" noChangeArrowheads="1" noChangeShapeType="1" noTextEdit="1"/>
              </p:cNvSpPr>
              <p:nvPr/>
            </p:nvSpPr>
            <p:spPr>
              <a:xfrm>
                <a:off x="722376" y="972000"/>
                <a:ext cx="10753344" cy="856234"/>
              </a:xfrm>
              <a:prstGeom prst="rect">
                <a:avLst/>
              </a:prstGeom>
              <a:blipFill>
                <a:blip r:embed="rId3"/>
                <a:stretch>
                  <a:fillRect l="-1474" r="-1417" b="-17730"/>
                </a:stretch>
              </a:blipFill>
              <a:ln/>
            </p:spPr>
            <p:txBody>
              <a:bodyPr/>
              <a:lstStyle/>
              <a:p>
                <a:r>
                  <a:rPr lang="zh-CN" altLang="en-US">
                    <a:noFill/>
                  </a:rPr>
                  <a:t> </a:t>
                </a:r>
              </a:p>
            </p:txBody>
          </p:sp>
        </mc:Fallback>
      </mc:AlternateContent>
      <p:pic>
        <p:nvPicPr>
          <p:cNvPr id="3" name="QO_4_BD.32_2#c7a1482ce?pid=f93cfdd6a&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3456432" y="1961203"/>
            <a:ext cx="5285232" cy="331927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5_BD.33_1#926f9fce1?pid=c7a1482ce&amp;color=0,0,0&amp;vtp=1&amp;bt=1&amp;bbb=1&amp;hb=1"/>
              <p:cNvSpPr/>
              <p:nvPr/>
            </p:nvSpPr>
            <p:spPr>
              <a:xfrm>
                <a:off x="722376" y="969264"/>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（1）实验室培养条件下铜绿微囊藻均以单细胞形式出现</a:t>
                </a:r>
                <a:r>
                  <a:rPr lang="en-US" altLang="zh-CN" sz="2000" b="0" i="0">
                    <a:solidFill>
                      <a:srgbClr val="000000"/>
                    </a:solidFill>
                    <a:latin typeface="微软雅黑" pitchFamily="34" charset="0"/>
                    <a:ea typeface="微软雅黑" pitchFamily="34" charset="-122"/>
                    <a:cs typeface="微软雅黑" pitchFamily="34" charset="-120"/>
                  </a:rPr>
                  <a:t>，可以用</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微软雅黑" pitchFamily="34" charset="0"/>
                    <a:ea typeface="微软雅黑" pitchFamily="34" charset="-122"/>
                    <a:cs typeface="微软雅黑" pitchFamily="34" charset="-120"/>
                  </a:rPr>
                  <a:t>法调查铜绿微囊藻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细胞的数目。实验室培养条件下决定铜绿微囊藻种群密度大小的种群数量特征是</a:t>
                </a:r>
                <a:r>
                  <a:rPr lang="en-US" altLang="zh-CN" sz="2000" i="0">
                    <a:solidFill>
                      <a:srgbClr val="000000"/>
                    </a:solidFill>
                    <a:latin typeface="SimSun" pitchFamily="34" charset="0"/>
                    <a:ea typeface="SimSun" pitchFamily="34" charset="-122"/>
                    <a:cs typeface="SimSun" pitchFamily="34" charset="-120"/>
                  </a:rPr>
                  <a:t>______________</a:t>
                </a:r>
              </a:p>
              <a:p>
                <a:pPr latinLnBrk="1">
                  <a:lnSpc>
                    <a:spcPts val="3600"/>
                  </a:lnSpc>
                </a:pP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实验中发现，培养液的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pH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会随着藻细胞密度的增加而升高</a:t>
                </a:r>
                <a:r>
                  <a:rPr lang="en-US" altLang="zh-CN" sz="2000" b="0" i="0">
                    <a:solidFill>
                      <a:srgbClr val="000000"/>
                    </a:solidFill>
                    <a:latin typeface="微软雅黑" pitchFamily="34" charset="0"/>
                    <a:ea typeface="微软雅黑" pitchFamily="34" charset="-122"/>
                    <a:cs typeface="微软雅黑" pitchFamily="34" charset="-120"/>
                  </a:rPr>
                  <a:t>，原因可能是</a:t>
                </a:r>
                <a:r>
                  <a:rPr lang="en-US" altLang="zh-CN" sz="2000" i="0">
                    <a:solidFill>
                      <a:srgbClr val="000000"/>
                    </a:solidFill>
                    <a:latin typeface="SimSun" pitchFamily="34" charset="0"/>
                    <a:ea typeface="SimSun" pitchFamily="34" charset="-122"/>
                    <a:cs typeface="SimSun" pitchFamily="34" charset="-120"/>
                  </a:rPr>
                  <a:t>_________________</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__________________________________________________________________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答出1点即可）。</a:t>
                </a:r>
                <a:endParaRPr lang="en-US" altLang="zh-CN" sz="2000" dirty="0"/>
              </a:p>
            </p:txBody>
          </p:sp>
        </mc:Choice>
        <mc:Fallback xmlns="">
          <p:sp>
            <p:nvSpPr>
              <p:cNvPr id="2" name="QB_5_BD.33_1#926f9fce1?pid=c7a1482ce&amp;color=0,0,0&amp;vtp=1&amp;bt=1&amp;bbb=1&amp;hb=1"/>
              <p:cNvSpPr>
                <a:spLocks noRot="1" noChangeAspect="1" noMove="1" noResize="1" noEditPoints="1" noAdjustHandles="1" noChangeArrowheads="1" noChangeShapeType="1" noTextEdit="1"/>
              </p:cNvSpPr>
              <p:nvPr/>
            </p:nvSpPr>
            <p:spPr>
              <a:xfrm>
                <a:off x="722376" y="969264"/>
                <a:ext cx="10753344" cy="1757553"/>
              </a:xfrm>
              <a:prstGeom prst="rect">
                <a:avLst/>
              </a:prstGeom>
              <a:blipFill>
                <a:blip r:embed="rId3"/>
                <a:stretch>
                  <a:fillRect l="-1474" r="-1361" b="-8681"/>
                </a:stretch>
              </a:blipFill>
              <a:ln/>
            </p:spPr>
            <p:txBody>
              <a:bodyPr/>
              <a:lstStyle/>
              <a:p>
                <a:r>
                  <a:rPr lang="zh-CN" altLang="en-US">
                    <a:noFill/>
                  </a:rPr>
                  <a:t> </a:t>
                </a:r>
              </a:p>
            </p:txBody>
          </p:sp>
        </mc:Fallback>
      </mc:AlternateContent>
      <p:sp>
        <p:nvSpPr>
          <p:cNvPr id="3" name="QB_5_AN.34_1#926f9fce1.blank?pid=c7a1482ce&amp;color=0,0,0&amp;vpa=11&amp;vtp=1&amp;bbb=1"/>
          <p:cNvSpPr/>
          <p:nvPr/>
        </p:nvSpPr>
        <p:spPr>
          <a:xfrm>
            <a:off x="7993126" y="931164"/>
            <a:ext cx="1200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抽样检测</a:t>
            </a:r>
            <a:endParaRPr lang="en-US" altLang="zh-CN" sz="2000" dirty="0"/>
          </a:p>
        </p:txBody>
      </p:sp>
      <p:sp>
        <p:nvSpPr>
          <p:cNvPr id="4" name="QB_5_AN.35_1#926f9fce1.blank?pid=c7a1482ce&amp;color=0,0,0&amp;vpa=12&amp;vtp=1&amp;bbb=1&amp;hb=1"/>
          <p:cNvSpPr/>
          <p:nvPr/>
        </p:nvSpPr>
        <p:spPr>
          <a:xfrm>
            <a:off x="722377" y="1388364"/>
            <a:ext cx="10749631" cy="865759"/>
          </a:xfrm>
          <a:prstGeom prst="rect">
            <a:avLst/>
          </a:prstGeom>
          <a:noFill/>
          <a:ln/>
        </p:spPr>
        <p:txBody>
          <a:bodyPr wrap="square" lIns="0" tIns="0" rIns="0" bIns="0" rtlCol="0" anchor="t"/>
          <a:lstStyle/>
          <a:p>
            <a:pPr latinLnBrk="1">
              <a:lnSpc>
                <a:spcPct val="1500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出生率</a:t>
            </a:r>
            <a:r>
              <a:rPr lang="en-US" altLang="zh-CN" sz="2000" b="1" i="0" dirty="0">
                <a:solidFill>
                  <a:srgbClr val="00B050"/>
                </a:solidFill>
                <a:latin typeface="微软雅黑" pitchFamily="34" charset="0"/>
                <a:ea typeface="微软雅黑" pitchFamily="34" charset="-122"/>
                <a:cs typeface="微软雅黑" pitchFamily="34" charset="-120"/>
              </a:rPr>
              <a:t>、死亡率</a:t>
            </a:r>
            <a:endParaRPr lang="en-US" altLang="zh-CN" sz="2000" dirty="0"/>
          </a:p>
        </p:txBody>
      </p:sp>
      <mc:AlternateContent xmlns:mc="http://schemas.openxmlformats.org/markup-compatibility/2006" xmlns:a14="http://schemas.microsoft.com/office/drawing/2010/main">
        <mc:Choice Requires="a14">
          <p:sp>
            <p:nvSpPr>
              <p:cNvPr id="5" name="QB_5_AN.36_1#926f9fce1.blank?pid=c7a1482ce&amp;color=0,0,0&amp;vpa=13&amp;vtp=1&amp;bbb=1&amp;hb=1"/>
              <p:cNvSpPr/>
              <p:nvPr/>
            </p:nvSpPr>
            <p:spPr>
              <a:xfrm>
                <a:off x="722377" y="1845564"/>
                <a:ext cx="10749631" cy="865759"/>
              </a:xfrm>
              <a:prstGeom prst="rect">
                <a:avLst/>
              </a:prstGeom>
              <a:noFill/>
              <a:ln/>
            </p:spPr>
            <p:txBody>
              <a:bodyPr wrap="square" lIns="0" tIns="0" rIns="0" bIns="0" rtlCol="0" anchor="t"/>
              <a:lstStyle/>
              <a:p>
                <a:pPr latinLnBrk="1">
                  <a:lnSpc>
                    <a:spcPts val="3567"/>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藻细胞密度增加，</a:t>
                </a:r>
              </a:p>
              <a:p>
                <a:pPr latinLnBrk="1">
                  <a:lnSpc>
                    <a:spcPts val="3567"/>
                  </a:lnSpc>
                </a:pPr>
                <a:r>
                  <a:rPr lang="en-US" altLang="zh-CN" sz="2000" b="1" i="0">
                    <a:solidFill>
                      <a:srgbClr val="00B050"/>
                    </a:solidFill>
                    <a:latin typeface="微软雅黑" pitchFamily="34" charset="0"/>
                    <a:ea typeface="微软雅黑" pitchFamily="34" charset="-122"/>
                    <a:cs typeface="微软雅黑" pitchFamily="34" charset="-120"/>
                  </a:rPr>
                  <a:t>光合作用强度增大</a:t>
                </a:r>
                <a:r>
                  <a:rPr lang="en-US" altLang="zh-CN" sz="2000" b="1" i="0" dirty="0">
                    <a:solidFill>
                      <a:srgbClr val="00B050"/>
                    </a:solidFill>
                    <a:latin typeface="微软雅黑" pitchFamily="34" charset="0"/>
                    <a:ea typeface="微软雅黑" pitchFamily="34" charset="-122"/>
                    <a:cs typeface="微软雅黑" pitchFamily="34" charset="-120"/>
                  </a:rPr>
                  <a:t>，吸收培养液中的</a:t>
                </a:r>
                <a14:m>
                  <m:oMath xmlns:m="http://schemas.openxmlformats.org/officeDocument/2006/math">
                    <m:sSub>
                      <m:sSubPr>
                        <m:ctrlPr>
                          <a:rPr lang="en-US" altLang="zh-CN" sz="2000" b="1" i="1" dirty="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𝐂𝐎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oMath>
                </a14:m>
                <a:r>
                  <a:rPr lang="en-US" altLang="zh-CN" sz="2000" b="1" i="0" dirty="0">
                    <a:solidFill>
                      <a:srgbClr val="00B050"/>
                    </a:solidFill>
                    <a:latin typeface="微软雅黑" pitchFamily="34" charset="0"/>
                    <a:ea typeface="微软雅黑" pitchFamily="34" charset="-122"/>
                    <a:cs typeface="微软雅黑" pitchFamily="34" charset="-120"/>
                  </a:rPr>
                  <a:t>增多，从而导致培养液的</a:t>
                </a:r>
                <a14:m>
                  <m:oMath xmlns:m="http://schemas.openxmlformats.org/officeDocument/2006/math">
                    <m:r>
                      <a:rPr lang="en-US" altLang="zh-CN" sz="2000" b="1" i="0" dirty="0">
                        <a:solidFill>
                          <a:srgbClr val="00B050"/>
                        </a:solidFill>
                        <a:latin typeface="Cambria Math" panose="02040503050406030204" pitchFamily="18" charset="0"/>
                        <a:ea typeface="微软雅黑" pitchFamily="34" charset="-122"/>
                        <a:cs typeface="微软雅黑" pitchFamily="34" charset="-120"/>
                      </a:rPr>
                      <m:t>𝐩𝐇</m:t>
                    </m:r>
                  </m:oMath>
                </a14:m>
                <a:r>
                  <a:rPr lang="en-US" altLang="zh-CN" sz="2000" b="1" i="0" dirty="0">
                    <a:solidFill>
                      <a:srgbClr val="00B050"/>
                    </a:solidFill>
                    <a:latin typeface="微软雅黑" pitchFamily="34" charset="0"/>
                    <a:ea typeface="微软雅黑" pitchFamily="34" charset="-122"/>
                    <a:cs typeface="微软雅黑" pitchFamily="34" charset="-120"/>
                  </a:rPr>
                  <a:t>升高</a:t>
                </a:r>
                <a:endParaRPr lang="en-US" altLang="zh-CN" sz="2000" dirty="0"/>
              </a:p>
            </p:txBody>
          </p:sp>
        </mc:Choice>
        <mc:Fallback xmlns="">
          <p:sp>
            <p:nvSpPr>
              <p:cNvPr id="5" name="QB_5_AN.36_1#926f9fce1.blank?pid=c7a1482ce&amp;color=0,0,0&amp;vpa=13&amp;vtp=1&amp;bbb=1&amp;hb=1"/>
              <p:cNvSpPr>
                <a:spLocks noRot="1" noChangeAspect="1" noMove="1" noResize="1" noEditPoints="1" noAdjustHandles="1" noChangeArrowheads="1" noChangeShapeType="1" noTextEdit="1"/>
              </p:cNvSpPr>
              <p:nvPr/>
            </p:nvSpPr>
            <p:spPr>
              <a:xfrm>
                <a:off x="722377" y="1845564"/>
                <a:ext cx="10749631" cy="865759"/>
              </a:xfrm>
              <a:prstGeom prst="rect">
                <a:avLst/>
              </a:prstGeom>
              <a:blipFill>
                <a:blip r:embed="rId4"/>
                <a:stretch>
                  <a:fillRect l="-1475" r="-1645" b="-16901"/>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5_AS.37_1#926f9fce1?vop=1&amp;pid=c7a1482ce&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调查单细胞的微小生物种群数量，可用抽样检测法。种群密度取决于出生率和死亡率</a:t>
                </a:r>
                <a:r>
                  <a:rPr lang="en-US" altLang="zh-CN" sz="2000" b="0" i="0">
                    <a:solidFill>
                      <a:srgbClr val="000000"/>
                    </a:solidFill>
                    <a:latin typeface="微软雅黑" pitchFamily="34" charset="0"/>
                    <a:ea typeface="微软雅黑" pitchFamily="34" charset="-122"/>
                    <a:cs typeface="微软雅黑" pitchFamily="34" charset="-120"/>
                  </a:rPr>
                  <a:t>、迁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入率和迁出率</a:t>
                </a:r>
                <a:r>
                  <a:rPr lang="en-US" altLang="zh-CN" sz="2000" b="0" i="0" dirty="0">
                    <a:solidFill>
                      <a:srgbClr val="000000"/>
                    </a:solidFill>
                    <a:latin typeface="微软雅黑" pitchFamily="34" charset="0"/>
                    <a:ea typeface="微软雅黑" pitchFamily="34" charset="-122"/>
                    <a:cs typeface="微软雅黑" pitchFamily="34" charset="-120"/>
                  </a:rPr>
                  <a:t>，实验条件下藻类无迁入、迁出</a:t>
                </a:r>
                <a:r>
                  <a:rPr lang="en-US" altLang="zh-CN" sz="2000" b="0" i="0">
                    <a:solidFill>
                      <a:srgbClr val="000000"/>
                    </a:solidFill>
                    <a:latin typeface="微软雅黑" pitchFamily="34" charset="0"/>
                    <a:ea typeface="微软雅黑" pitchFamily="34" charset="-122"/>
                    <a:cs typeface="微软雅黑" pitchFamily="34" charset="-120"/>
                  </a:rPr>
                  <a:t>，故实验室培养条件下决定铜绿微囊藻种群密度大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小的种群数量特征是出生率和死亡率</a:t>
                </a:r>
                <a:r>
                  <a:rPr lang="en-US" altLang="zh-CN" sz="2000" b="0" i="0" dirty="0">
                    <a:solidFill>
                      <a:srgbClr val="000000"/>
                    </a:solidFill>
                    <a:latin typeface="微软雅黑" pitchFamily="34" charset="0"/>
                    <a:ea typeface="微软雅黑" pitchFamily="34" charset="-122"/>
                    <a:cs typeface="微软雅黑" pitchFamily="34" charset="-120"/>
                  </a:rPr>
                  <a:t>。由于藻类能进行光合作用，因此藻细胞密度增加</a:t>
                </a:r>
                <a:r>
                  <a:rPr lang="en-US" altLang="zh-CN" sz="2000" b="0" i="0">
                    <a:solidFill>
                      <a:srgbClr val="000000"/>
                    </a:solidFill>
                    <a:latin typeface="微软雅黑" pitchFamily="34" charset="0"/>
                    <a:ea typeface="微软雅黑" pitchFamily="34" charset="-122"/>
                    <a:cs typeface="微软雅黑" pitchFamily="34" charset="-120"/>
                  </a:rPr>
                  <a:t>，光合作</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用强度增大</a:t>
                </a:r>
                <a:r>
                  <a:rPr lang="en-US" altLang="zh-CN" sz="2000" b="0" i="0" dirty="0">
                    <a:solidFill>
                      <a:srgbClr val="000000"/>
                    </a:solidFill>
                    <a:latin typeface="微软雅黑" pitchFamily="34" charset="0"/>
                    <a:ea typeface="微软雅黑" pitchFamily="34" charset="-122"/>
                    <a:cs typeface="微软雅黑" pitchFamily="34" charset="-120"/>
                  </a:rPr>
                  <a:t>，吸收培养液中的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增多，导致培养液的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pH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升高。</a:t>
                </a:r>
                <a:endParaRPr lang="en-US" altLang="zh-CN" sz="2200" dirty="0"/>
              </a:p>
            </p:txBody>
          </p:sp>
        </mc:Choice>
        <mc:Fallback xmlns="">
          <p:sp>
            <p:nvSpPr>
              <p:cNvPr id="2" name="QB_5_AS.37_1#926f9fce1?vop=1&amp;pid=c7a1482ce&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a:blip r:embed="rId3"/>
                <a:stretch>
                  <a:fillRect l="-1587" r="-794" b="-853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5_BD.38_1#55b146d10?pid=c7a1482ce&amp;color=0,0,0&amp;vtp=1&amp;bt=1&amp;bbb=1&amp;hb=1"/>
              <p:cNvSpPr/>
              <p:nvPr/>
            </p:nvSpPr>
            <p:spPr>
              <a:xfrm>
                <a:off x="722376" y="969264"/>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（2）单独培养时，3种温度条件下两种藻类的种群密度均在</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26 ℃</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时最大</a:t>
                </a:r>
                <a:r>
                  <a:rPr lang="en-US" altLang="zh-CN" sz="2000" b="0" i="0">
                    <a:solidFill>
                      <a:srgbClr val="000000"/>
                    </a:solidFill>
                    <a:latin typeface="微软雅黑" pitchFamily="34" charset="0"/>
                    <a:ea typeface="微软雅黑" pitchFamily="34" charset="-122"/>
                    <a:cs typeface="微软雅黑" pitchFamily="34" charset="-120"/>
                  </a:rPr>
                  <a:t>，说明</a:t>
                </a:r>
                <a:r>
                  <a:rPr lang="en-US" altLang="zh-CN" sz="2000" i="0">
                    <a:solidFill>
                      <a:srgbClr val="000000"/>
                    </a:solidFill>
                    <a:latin typeface="SimSun" pitchFamily="34" charset="0"/>
                    <a:ea typeface="SimSun" pitchFamily="34" charset="-122"/>
                    <a:cs typeface="SimSun" pitchFamily="34" charset="-120"/>
                  </a:rPr>
                  <a:t>_______________</a:t>
                </a:r>
              </a:p>
              <a:p>
                <a:pPr latinLnBrk="1">
                  <a:lnSpc>
                    <a:spcPts val="3600"/>
                  </a:lnSpc>
                </a:pPr>
                <a:r>
                  <a:rPr lang="en-US" altLang="zh-CN" sz="2000" i="0">
                    <a:solidFill>
                      <a:srgbClr val="000000"/>
                    </a:solidFill>
                    <a:latin typeface="SimSun" pitchFamily="34" charset="0"/>
                    <a:ea typeface="SimSun" pitchFamily="34" charset="-122"/>
                    <a:cs typeface="SimSun" pitchFamily="34" charset="-120"/>
                  </a:rPr>
                  <a:t>______________________</a:t>
                </a:r>
                <a:r>
                  <a:rPr lang="en-US" altLang="zh-CN" sz="2000" b="0" i="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26 ℃</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时，与单独培养相比，</a:t>
                </a:r>
                <a:r>
                  <a:rPr lang="en-US" altLang="zh-CN" sz="2000" b="0" i="0">
                    <a:solidFill>
                      <a:srgbClr val="000000"/>
                    </a:solidFill>
                    <a:latin typeface="微软雅黑" pitchFamily="34" charset="0"/>
                    <a:ea typeface="微软雅黑" pitchFamily="34" charset="-122"/>
                    <a:cs typeface="微软雅黑" pitchFamily="34" charset="-120"/>
                  </a:rPr>
                  <a:t>混合培养时两种藻类的种群密度都下降，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最可能的原因是</a:t>
                </a:r>
                <a:r>
                  <a:rPr lang="en-US" altLang="zh-CN" sz="2000" i="0">
                    <a:solidFill>
                      <a:srgbClr val="000000"/>
                    </a:solidFill>
                    <a:latin typeface="SimSun" pitchFamily="34" charset="0"/>
                    <a:ea typeface="SimSun" pitchFamily="34" charset="-122"/>
                    <a:cs typeface="SimSun" pitchFamily="34" charset="-120"/>
                  </a:rPr>
                  <a:t>__________________________________________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由上述实验结果可以看出</a:t>
                </a:r>
                <a:r>
                  <a:rPr lang="en-US" altLang="zh-CN" sz="2000" b="0" i="0">
                    <a:solidFill>
                      <a:srgbClr val="000000"/>
                    </a:solidFill>
                    <a:latin typeface="微软雅黑" pitchFamily="34" charset="0"/>
                    <a:ea typeface="微软雅黑" pitchFamily="34" charset="-122"/>
                    <a:cs typeface="微软雅黑" pitchFamily="34" charset="-120"/>
                  </a:rPr>
                  <a:t>，影</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响水体中铜绿微囊藻种群数量的非生物因素主要为</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B_5_BD.38_1#55b146d10?pid=c7a1482ce&amp;color=0,0,0&amp;vtp=1&amp;bt=1&amp;bbb=1&amp;hb=1"/>
              <p:cNvSpPr>
                <a:spLocks noRot="1" noChangeAspect="1" noMove="1" noResize="1" noEditPoints="1" noAdjustHandles="1" noChangeArrowheads="1" noChangeShapeType="1" noTextEdit="1"/>
              </p:cNvSpPr>
              <p:nvPr/>
            </p:nvSpPr>
            <p:spPr>
              <a:xfrm>
                <a:off x="722376" y="969264"/>
                <a:ext cx="10753344" cy="1757553"/>
              </a:xfrm>
              <a:prstGeom prst="rect">
                <a:avLst/>
              </a:prstGeom>
              <a:blipFill>
                <a:blip r:embed="rId3"/>
                <a:stretch>
                  <a:fillRect l="-1474" r="-1361" b="-868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5_AN.39_1#55b146d10.blank?pid=c7a1482ce&amp;color=0,0,0&amp;vpa=14&amp;vtp=1&amp;bbb=1&amp;hb=1"/>
              <p:cNvSpPr/>
              <p:nvPr/>
            </p:nvSpPr>
            <p:spPr>
              <a:xfrm>
                <a:off x="722377" y="931164"/>
                <a:ext cx="10749631" cy="856234"/>
              </a:xfrm>
              <a:prstGeom prst="rect">
                <a:avLst/>
              </a:prstGeom>
              <a:noFill/>
              <a:ln/>
            </p:spPr>
            <p:txBody>
              <a:bodyPr wrap="square" lIns="0" tIns="0" rIns="0" bIns="0" rtlCol="0" anchor="t"/>
              <a:lstStyle/>
              <a:p>
                <a:pPr latinLnBrk="1">
                  <a:lnSpc>
                    <a:spcPts val="36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两种藻类的最适</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生长温度均在</a:t>
                </a:r>
                <a14:m>
                  <m:oMath xmlns:m="http://schemas.openxmlformats.org/officeDocument/2006/math">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𝟐𝟔</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 ℃</m:t>
                    </m:r>
                  </m:oMath>
                </a14:m>
                <a:r>
                  <a:rPr lang="en-US" altLang="zh-CN" sz="2000" b="1" i="0" dirty="0">
                    <a:solidFill>
                      <a:srgbClr val="00B050"/>
                    </a:solidFill>
                    <a:latin typeface="微软雅黑" pitchFamily="34" charset="0"/>
                    <a:ea typeface="微软雅黑" pitchFamily="34" charset="-122"/>
                    <a:cs typeface="微软雅黑" pitchFamily="34" charset="-120"/>
                  </a:rPr>
                  <a:t>左右</a:t>
                </a:r>
                <a:endParaRPr lang="en-US" altLang="zh-CN" sz="2000" dirty="0"/>
              </a:p>
            </p:txBody>
          </p:sp>
        </mc:Choice>
        <mc:Fallback xmlns="">
          <p:sp>
            <p:nvSpPr>
              <p:cNvPr id="3" name="QB_5_AN.39_1#55b146d10.blank?pid=c7a1482ce&amp;color=0,0,0&amp;vpa=14&amp;vtp=1&amp;bbb=1&amp;hb=1"/>
              <p:cNvSpPr>
                <a:spLocks noRot="1" noChangeAspect="1" noMove="1" noResize="1" noEditPoints="1" noAdjustHandles="1" noChangeArrowheads="1" noChangeShapeType="1" noTextEdit="1"/>
              </p:cNvSpPr>
              <p:nvPr/>
            </p:nvSpPr>
            <p:spPr>
              <a:xfrm>
                <a:off x="722377" y="931164"/>
                <a:ext cx="10749631" cy="856234"/>
              </a:xfrm>
              <a:prstGeom prst="rect">
                <a:avLst/>
              </a:prstGeom>
              <a:blipFill>
                <a:blip r:embed="rId4"/>
                <a:stretch>
                  <a:fillRect l="-1475" r="-624" b="-17857"/>
                </a:stretch>
              </a:blipFill>
              <a:ln/>
            </p:spPr>
            <p:txBody>
              <a:bodyPr/>
              <a:lstStyle/>
              <a:p>
                <a:r>
                  <a:rPr lang="zh-CN" altLang="en-US">
                    <a:noFill/>
                  </a:rPr>
                  <a:t> </a:t>
                </a:r>
              </a:p>
            </p:txBody>
          </p:sp>
        </mc:Fallback>
      </mc:AlternateContent>
      <p:sp>
        <p:nvSpPr>
          <p:cNvPr id="4" name="QB_5_AN.40_1#55b146d10.blank?pid=c7a1482ce&amp;color=0,0,0&amp;vpa=15&amp;vtp=1&amp;bbb=1"/>
          <p:cNvSpPr/>
          <p:nvPr/>
        </p:nvSpPr>
        <p:spPr>
          <a:xfrm>
            <a:off x="2509901" y="1845564"/>
            <a:ext cx="5264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空间、资源有限，两种藻类之间存在种间竞争</a:t>
            </a:r>
            <a:endParaRPr lang="en-US" altLang="zh-CN" sz="2000" dirty="0"/>
          </a:p>
        </p:txBody>
      </p:sp>
      <p:sp>
        <p:nvSpPr>
          <p:cNvPr id="5" name="QB_5_AN.41_1#55b146d10.blank?pid=c7a1482ce&amp;color=0,0,0&amp;vpa=16&amp;vtp=1&amp;bbb=1"/>
          <p:cNvSpPr/>
          <p:nvPr/>
        </p:nvSpPr>
        <p:spPr>
          <a:xfrm>
            <a:off x="6319901" y="2283714"/>
            <a:ext cx="692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温度</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5_AS.42_1#55b146d10?vop=1&amp;pid=c7a1482ce&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由题图可知，单独培养实验中三种温度条件下两种藻类的种群密度均在</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26 ℃</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时最大</a:t>
                </a:r>
                <a:r>
                  <a:rPr lang="en-US" altLang="zh-CN" sz="2000" b="0" i="0">
                    <a:solidFill>
                      <a:srgbClr val="000000"/>
                    </a:solidFill>
                    <a:latin typeface="微软雅黑" pitchFamily="34" charset="0"/>
                    <a:ea typeface="微软雅黑" pitchFamily="34" charset="-122"/>
                    <a:cs typeface="微软雅黑" pitchFamily="34" charset="-120"/>
                  </a:rPr>
                  <a:t>，说明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两种藻类的最适生长温度都在</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26 ℃</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左右。与单独培养相比</a:t>
                </a:r>
                <a:r>
                  <a:rPr lang="en-US" altLang="zh-CN" sz="2000" b="0" i="0">
                    <a:solidFill>
                      <a:srgbClr val="000000"/>
                    </a:solidFill>
                    <a:latin typeface="微软雅黑" pitchFamily="34" charset="0"/>
                    <a:ea typeface="微软雅黑" pitchFamily="34" charset="-122"/>
                    <a:cs typeface="微软雅黑" pitchFamily="34" charset="-120"/>
                  </a:rPr>
                  <a:t>，混合培养时两种藻类的种群密度都下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降</a:t>
                </a:r>
                <a:r>
                  <a:rPr lang="en-US" altLang="zh-CN" sz="2000" b="0" i="0" dirty="0">
                    <a:solidFill>
                      <a:srgbClr val="000000"/>
                    </a:solidFill>
                    <a:latin typeface="微软雅黑" pitchFamily="34" charset="0"/>
                    <a:ea typeface="微软雅黑" pitchFamily="34" charset="-122"/>
                    <a:cs typeface="微软雅黑" pitchFamily="34" charset="-120"/>
                  </a:rPr>
                  <a:t>，最可能原因是空间、资源有限，混合培养时，两种藻类之间存在种间竞争</a:t>
                </a:r>
                <a:r>
                  <a:rPr lang="en-US" altLang="zh-CN" sz="2000" b="0" i="0">
                    <a:solidFill>
                      <a:srgbClr val="000000"/>
                    </a:solidFill>
                    <a:latin typeface="微软雅黑" pitchFamily="34" charset="0"/>
                    <a:ea typeface="微软雅黑" pitchFamily="34" charset="-122"/>
                    <a:cs typeface="微软雅黑" pitchFamily="34" charset="-120"/>
                  </a:rPr>
                  <a:t>，导致种群密度下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降</a:t>
                </a:r>
                <a:r>
                  <a:rPr lang="en-US" altLang="zh-CN" sz="2000" b="0" i="0" dirty="0">
                    <a:solidFill>
                      <a:srgbClr val="000000"/>
                    </a:solidFill>
                    <a:latin typeface="微软雅黑" pitchFamily="34" charset="0"/>
                    <a:ea typeface="微软雅黑" pitchFamily="34" charset="-122"/>
                    <a:cs typeface="微软雅黑" pitchFamily="34" charset="-120"/>
                  </a:rPr>
                  <a:t>。影响种群数量变化的因素可分为非生物因素和生物因素，非生物因素有阳光、温度等</a:t>
                </a:r>
                <a:r>
                  <a:rPr lang="en-US" altLang="zh-CN" sz="2000" b="0" i="0">
                    <a:solidFill>
                      <a:srgbClr val="000000"/>
                    </a:solidFill>
                    <a:latin typeface="微软雅黑" pitchFamily="34" charset="0"/>
                    <a:ea typeface="微软雅黑" pitchFamily="34" charset="-122"/>
                    <a:cs typeface="微软雅黑" pitchFamily="34" charset="-120"/>
                  </a:rPr>
                  <a:t>，本实</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验中影响水体中铜绿微囊藻种群数量的非生物因素主要是温度</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mc:Choice>
        <mc:Fallback xmlns="">
          <p:sp>
            <p:nvSpPr>
              <p:cNvPr id="2" name="QB_5_AS.42_1#55b146d10?vop=1&amp;pid=c7a1482ce&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a:blip r:embed="rId3"/>
                <a:stretch>
                  <a:fillRect l="-1587" r="-1361" b="-679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C_5_BD.1_1#2b2895e5c?pid=47e90e039&amp;color=0,0,0&amp;vtp=1&amp;bt=1&amp;bbb=1&amp;hb=1"/>
          <p:cNvSpPr/>
          <p:nvPr/>
        </p:nvSpPr>
        <p:spPr>
          <a:xfrm>
            <a:off x="722376" y="101498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1" i="0" dirty="0">
                <a:solidFill>
                  <a:srgbClr val="000000"/>
                </a:solidFill>
                <a:latin typeface="微软雅黑" pitchFamily="34" charset="0"/>
                <a:ea typeface="微软雅黑" pitchFamily="34" charset="-122"/>
                <a:cs typeface="微软雅黑" pitchFamily="34" charset="-120"/>
              </a:rPr>
              <a:t>多选题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仿宋" pitchFamily="34" charset="0"/>
                <a:ea typeface="仿宋" pitchFamily="34" charset="-122"/>
                <a:cs typeface="仿宋" pitchFamily="34" charset="-120"/>
              </a:rPr>
              <a:t>［江苏南京2025高二月考］</a:t>
            </a:r>
            <a:r>
              <a:rPr lang="en-US" altLang="zh-CN" sz="2000" b="0" i="0" dirty="0">
                <a:solidFill>
                  <a:srgbClr val="000000"/>
                </a:solidFill>
                <a:latin typeface="微软雅黑" pitchFamily="34" charset="0"/>
                <a:ea typeface="微软雅黑" pitchFamily="34" charset="-122"/>
                <a:cs typeface="微软雅黑" pitchFamily="34" charset="-120"/>
              </a:rPr>
              <a:t>光是一个十分复杂而重要的生态因子，</a:t>
            </a:r>
            <a:r>
              <a:rPr lang="en-US" altLang="zh-CN" sz="2000" b="0" i="0">
                <a:solidFill>
                  <a:srgbClr val="000000"/>
                </a:solidFill>
                <a:latin typeface="微软雅黑" pitchFamily="34" charset="0"/>
                <a:ea typeface="微软雅黑" pitchFamily="34" charset="-122"/>
                <a:cs typeface="微软雅黑" pitchFamily="34" charset="-120"/>
              </a:rPr>
              <a:t>包括光照强度、</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光照时间长短和光质等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下列叙述正确的是(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_1#2b2895e5c.bracket?pid=47e90e039&amp;color=0,0,0&amp;vpa=1&amp;vtp=1&amp;bbb=1"/>
          <p:cNvSpPr/>
          <p:nvPr/>
        </p:nvSpPr>
        <p:spPr>
          <a:xfrm>
            <a:off x="5748401" y="1453134"/>
            <a:ext cx="743649"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ACD</a:t>
            </a:r>
            <a:endParaRPr lang="en-US" altLang="zh-CN" sz="2000" dirty="0"/>
          </a:p>
        </p:txBody>
      </p:sp>
      <p:sp>
        <p:nvSpPr>
          <p:cNvPr id="4" name="QC_5_BD.1_2#2b2895e5c.choices?pid=47e90e039&amp;color=0,0,0&amp;vtp=1&amp;bbb=1"/>
          <p:cNvSpPr/>
          <p:nvPr/>
        </p:nvSpPr>
        <p:spPr>
          <a:xfrm>
            <a:off x="722376" y="1919858"/>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A.植物幼苗经黑暗处理出现“黄化现象”，说明光可影响叶绿素的合成</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.植物的向光性生长是其细胞中的光敏色素吸收光能用于光合作用所致</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.菠菜只有白天长度超过13小时才开花，说明植物的生殖与昼夜长短有关</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.养鸡时，延长光照时间可以提高产蛋率</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5_BD.43_1#5a338cd23?pid=c7a1482ce&amp;color=0,0,0&amp;vtp=1&amp;bt=1&amp;bbb=1&amp;hb=1"/>
              <p:cNvSpPr/>
              <p:nvPr/>
            </p:nvSpPr>
            <p:spPr>
              <a:xfrm>
                <a:off x="722376" y="972000"/>
                <a:ext cx="10753344" cy="3142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（3）为进一步探究</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26 ℃</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条件下混合培养时两种藻生长出现差异的原因</a:t>
                </a:r>
                <a:r>
                  <a:rPr lang="en-US" altLang="zh-CN" sz="2000" b="0" i="0">
                    <a:solidFill>
                      <a:srgbClr val="000000"/>
                    </a:solidFill>
                    <a:latin typeface="微软雅黑" pitchFamily="34" charset="0"/>
                    <a:ea typeface="微软雅黑" pitchFamily="34" charset="-122"/>
                    <a:cs typeface="微软雅黑" pitchFamily="34" charset="-120"/>
                  </a:rPr>
                  <a:t>，研究人员利用培养过一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种藻的过滤液去培养另一种藻</a:t>
                </a:r>
                <a:r>
                  <a:rPr lang="en-US" altLang="zh-CN" sz="2000" b="0" i="0" dirty="0">
                    <a:solidFill>
                      <a:srgbClr val="000000"/>
                    </a:solidFill>
                    <a:latin typeface="微软雅黑" pitchFamily="34" charset="0"/>
                    <a:ea typeface="微软雅黑" pitchFamily="34" charset="-122"/>
                    <a:cs typeface="微软雅黑" pitchFamily="34" charset="-120"/>
                  </a:rPr>
                  <a:t>，其他培养条件相同且适宜，分析混合培养引起甲</a:t>
                </a:r>
                <a:r>
                  <a:rPr lang="en-US" altLang="zh-CN" sz="2000" b="0" i="0">
                    <a:solidFill>
                      <a:srgbClr val="000000"/>
                    </a:solidFill>
                    <a:latin typeface="微软雅黑" pitchFamily="34" charset="0"/>
                    <a:ea typeface="微软雅黑" pitchFamily="34" charset="-122"/>
                    <a:cs typeface="微软雅黑" pitchFamily="34" charset="-120"/>
                  </a:rPr>
                  <a:t>、乙种群数量变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化的原因。若实验结果出现</a:t>
                </a:r>
                <a:r>
                  <a:rPr lang="en-US" altLang="zh-CN" sz="2000" i="0">
                    <a:solidFill>
                      <a:srgbClr val="000000"/>
                    </a:solidFill>
                    <a:latin typeface="SimSun" pitchFamily="34" charset="0"/>
                    <a:ea typeface="SimSun" pitchFamily="34" charset="-122"/>
                    <a:cs typeface="SimSun" pitchFamily="34" charset="-120"/>
                  </a:rPr>
                  <a:t>____________________________________________________________</a:t>
                </a:r>
              </a:p>
              <a:p>
                <a:pPr latinLnBrk="1">
                  <a:lnSpc>
                    <a:spcPts val="3600"/>
                  </a:lnSpc>
                </a:pPr>
                <a:r>
                  <a:rPr lang="en-US" altLang="zh-CN" sz="2000" i="0">
                    <a:solidFill>
                      <a:srgbClr val="000000"/>
                    </a:solidFill>
                    <a:latin typeface="SimSun" pitchFamily="34" charset="0"/>
                    <a:ea typeface="SimSun" pitchFamily="34" charset="-122"/>
                    <a:cs typeface="SimSun" pitchFamily="34" charset="-120"/>
                  </a:rPr>
                  <a:t>_______________________________________________</a:t>
                </a:r>
                <a:r>
                  <a:rPr lang="en-US" altLang="zh-CN" sz="2000" b="0" i="0">
                    <a:solidFill>
                      <a:srgbClr val="000000"/>
                    </a:solidFill>
                    <a:latin typeface="微软雅黑" pitchFamily="34" charset="0"/>
                    <a:ea typeface="微软雅黑" pitchFamily="34" charset="-122"/>
                    <a:cs typeface="微软雅黑" pitchFamily="34" charset="-120"/>
                  </a:rPr>
                  <a:t>，则说明混合培养时乙代谢产生的物质明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显抑制甲的生长</a:t>
                </a:r>
                <a:r>
                  <a:rPr lang="en-US" altLang="zh-CN" sz="2000" b="0" i="0" dirty="0">
                    <a:solidFill>
                      <a:srgbClr val="000000"/>
                    </a:solidFill>
                    <a:latin typeface="微软雅黑" pitchFamily="34" charset="0"/>
                    <a:ea typeface="微软雅黑" pitchFamily="34" charset="-122"/>
                    <a:cs typeface="微软雅黑" pitchFamily="34" charset="-120"/>
                  </a:rPr>
                  <a:t>，导致甲的种群数量下降</a:t>
                </a:r>
                <a:r>
                  <a:rPr lang="en-US" altLang="zh-CN" sz="2000" b="0" i="0">
                    <a:solidFill>
                      <a:srgbClr val="000000"/>
                    </a:solidFill>
                    <a:latin typeface="微软雅黑" pitchFamily="34" charset="0"/>
                    <a:ea typeface="微软雅黑" pitchFamily="34" charset="-122"/>
                    <a:cs typeface="微软雅黑" pitchFamily="34" charset="-120"/>
                  </a:rPr>
                  <a:t>；若实验结果出现</a:t>
                </a:r>
                <a:r>
                  <a:rPr lang="en-US" altLang="zh-CN" sz="2000" i="0">
                    <a:solidFill>
                      <a:srgbClr val="000000"/>
                    </a:solidFill>
                    <a:latin typeface="SimSun" pitchFamily="34" charset="0"/>
                    <a:ea typeface="SimSun" pitchFamily="34" charset="-122"/>
                    <a:cs typeface="SimSun" pitchFamily="34" charset="-120"/>
                  </a:rPr>
                  <a:t>________________________________</a:t>
                </a:r>
              </a:p>
              <a:p>
                <a:pPr latinLnBrk="1">
                  <a:lnSpc>
                    <a:spcPts val="3600"/>
                  </a:lnSpc>
                </a:pPr>
                <a:r>
                  <a:rPr lang="en-US" altLang="zh-CN" sz="2000" i="0">
                    <a:solidFill>
                      <a:srgbClr val="000000"/>
                    </a:solidFill>
                    <a:latin typeface="SimSun" pitchFamily="34" charset="0"/>
                    <a:ea typeface="SimSun" pitchFamily="34" charset="-122"/>
                    <a:cs typeface="SimSun" pitchFamily="34" charset="-120"/>
                  </a:rPr>
                  <a:t>_____________________________________________________________________________</a:t>
                </a:r>
                <a:r>
                  <a:rPr lang="en-US" altLang="zh-CN" sz="2000" b="0" i="0">
                    <a:solidFill>
                      <a:srgbClr val="000000"/>
                    </a:solidFill>
                    <a:latin typeface="微软雅黑" pitchFamily="34" charset="0"/>
                    <a:ea typeface="微软雅黑" pitchFamily="34" charset="-122"/>
                    <a:cs typeface="微软雅黑" pitchFamily="34" charset="-120"/>
                  </a:rPr>
                  <a:t>，则说</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明乙的种群数量下降与甲代谢产生的物质无关</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B_5_BD.43_1#5a338cd23?pid=c7a1482ce&amp;color=0,0,0&amp;vtp=1&amp;bt=1&amp;bbb=1&amp;hb=1"/>
              <p:cNvSpPr>
                <a:spLocks noRot="1" noChangeAspect="1" noMove="1" noResize="1" noEditPoints="1" noAdjustHandles="1" noChangeArrowheads="1" noChangeShapeType="1" noTextEdit="1"/>
              </p:cNvSpPr>
              <p:nvPr/>
            </p:nvSpPr>
            <p:spPr>
              <a:xfrm>
                <a:off x="722376" y="972000"/>
                <a:ext cx="10753344" cy="3142234"/>
              </a:xfrm>
              <a:prstGeom prst="rect">
                <a:avLst/>
              </a:prstGeom>
              <a:blipFill>
                <a:blip r:embed="rId3"/>
                <a:stretch>
                  <a:fillRect l="-1474" r="-794" b="-4845"/>
                </a:stretch>
              </a:blipFill>
              <a:ln/>
            </p:spPr>
            <p:txBody>
              <a:bodyPr/>
              <a:lstStyle/>
              <a:p>
                <a:r>
                  <a:rPr lang="zh-CN" altLang="en-US">
                    <a:noFill/>
                  </a:rPr>
                  <a:t> </a:t>
                </a:r>
              </a:p>
            </p:txBody>
          </p:sp>
        </mc:Fallback>
      </mc:AlternateContent>
      <p:sp>
        <p:nvSpPr>
          <p:cNvPr id="3" name="QB_5_AN.44_1#5a338cd23.blank?pid=c7a1482ce&amp;color=0,0,0&amp;vpa=17&amp;vtp=1&amp;bbb=1&amp;hb=1"/>
          <p:cNvSpPr/>
          <p:nvPr/>
        </p:nvSpPr>
        <p:spPr>
          <a:xfrm>
            <a:off x="722377" y="1848300"/>
            <a:ext cx="10749631" cy="856234"/>
          </a:xfrm>
          <a:prstGeom prst="rect">
            <a:avLst/>
          </a:prstGeom>
          <a:noFill/>
          <a:ln/>
        </p:spPr>
        <p:txBody>
          <a:bodyPr wrap="square" lIns="0" tIns="0" rIns="0" bIns="0" rtlCol="0" anchor="t"/>
          <a:lstStyle/>
          <a:p>
            <a:pPr latinLnBrk="1">
              <a:lnSpc>
                <a:spcPts val="36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加了乙藻过滤液的甲种群数量远远低于同等条件下不加乙藻过滤液</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的甲种群数量</a:t>
            </a:r>
            <a:r>
              <a:rPr lang="en-US" altLang="zh-CN" sz="2000" b="1" i="0" dirty="0">
                <a:solidFill>
                  <a:srgbClr val="00B050"/>
                </a:solidFill>
                <a:latin typeface="微软雅黑" pitchFamily="34" charset="0"/>
                <a:ea typeface="微软雅黑" pitchFamily="34" charset="-122"/>
                <a:cs typeface="微软雅黑" pitchFamily="34" charset="-120"/>
              </a:rPr>
              <a:t>（或甲在乙的过滤液中生长受到抑制）</a:t>
            </a:r>
            <a:endParaRPr lang="en-US" altLang="zh-CN" sz="2000" dirty="0"/>
          </a:p>
        </p:txBody>
      </p:sp>
      <p:sp>
        <p:nvSpPr>
          <p:cNvPr id="4" name="QB_5_AN.45_1#5a338cd23.blank?pid=c7a1482ce&amp;color=0,0,0&amp;vpa=18&amp;vtp=1&amp;bbb=1&amp;hb=1"/>
          <p:cNvSpPr/>
          <p:nvPr/>
        </p:nvSpPr>
        <p:spPr>
          <a:xfrm>
            <a:off x="722377" y="2762700"/>
            <a:ext cx="10749631" cy="856234"/>
          </a:xfrm>
          <a:prstGeom prst="rect">
            <a:avLst/>
          </a:prstGeom>
          <a:noFill/>
          <a:ln/>
        </p:spPr>
        <p:txBody>
          <a:bodyPr wrap="square" lIns="0" tIns="0" rIns="0" bIns="0" rtlCol="0" anchor="t"/>
          <a:lstStyle/>
          <a:p>
            <a:pPr latinLnBrk="1">
              <a:lnSpc>
                <a:spcPts val="36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加了甲藻过滤液的乙种群数量与同</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等条件下不加甲藻过滤液的乙种群数量差距不大</a:t>
            </a:r>
            <a:r>
              <a:rPr lang="en-US" altLang="zh-CN" sz="2000" b="1" i="0" dirty="0">
                <a:solidFill>
                  <a:srgbClr val="00B050"/>
                </a:solidFill>
                <a:latin typeface="微软雅黑" pitchFamily="34" charset="0"/>
                <a:ea typeface="微软雅黑" pitchFamily="34" charset="-122"/>
                <a:cs typeface="微软雅黑" pitchFamily="34" charset="-120"/>
              </a:rPr>
              <a:t>（或乙在甲的过滤液中生长不受影响）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B_5_AS.46_1#5a338cd23?vop=1&amp;pid=c7a1482ce&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利用培养过一种藻的过滤液去培养另一种藻，其他培养条件相同且适宜</a:t>
            </a:r>
            <a:r>
              <a:rPr lang="en-US" altLang="zh-CN" sz="2000" b="0" i="0">
                <a:solidFill>
                  <a:srgbClr val="000000"/>
                </a:solidFill>
                <a:latin typeface="微软雅黑" pitchFamily="34" charset="0"/>
                <a:ea typeface="微软雅黑" pitchFamily="34" charset="-122"/>
                <a:cs typeface="微软雅黑" pitchFamily="34" charset="-120"/>
              </a:rPr>
              <a:t>。如果甲藻在乙藻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的过滤液中生长受到抑制</a:t>
            </a:r>
            <a:r>
              <a:rPr lang="en-US" altLang="zh-CN" sz="2000" b="0" i="0" dirty="0">
                <a:solidFill>
                  <a:srgbClr val="000000"/>
                </a:solidFill>
                <a:latin typeface="微软雅黑" pitchFamily="34" charset="0"/>
                <a:ea typeface="微软雅黑" pitchFamily="34" charset="-122"/>
                <a:cs typeface="微软雅黑" pitchFamily="34" charset="-120"/>
              </a:rPr>
              <a:t>，说明乙藻代谢产生的物质对甲藻有抑制作用</a:t>
            </a:r>
            <a:r>
              <a:rPr lang="en-US" altLang="zh-CN" sz="2000" b="0" i="0">
                <a:solidFill>
                  <a:srgbClr val="000000"/>
                </a:solidFill>
                <a:latin typeface="微软雅黑" pitchFamily="34" charset="0"/>
                <a:ea typeface="微软雅黑" pitchFamily="34" charset="-122"/>
                <a:cs typeface="微软雅黑" pitchFamily="34" charset="-120"/>
              </a:rPr>
              <a:t>；如果乙藻在甲藻的过滤</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液中生长不受影响</a:t>
            </a:r>
            <a:r>
              <a:rPr lang="en-US" altLang="zh-CN" sz="2000" b="0" i="0" dirty="0">
                <a:solidFill>
                  <a:srgbClr val="000000"/>
                </a:solidFill>
                <a:latin typeface="微软雅黑" pitchFamily="34" charset="0"/>
                <a:ea typeface="微软雅黑" pitchFamily="34" charset="-122"/>
                <a:cs typeface="微软雅黑" pitchFamily="34" charset="-120"/>
              </a:rPr>
              <a:t>，说明乙藻的种群数量下降与甲藻代谢产生的物质无关。</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C_5_BD.47_1#24bc1357e?pid=17dbc3bfc&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dirty="0">
                <a:solidFill>
                  <a:srgbClr val="000000"/>
                </a:solidFill>
                <a:latin typeface="仿宋" pitchFamily="34" charset="0"/>
                <a:ea typeface="仿宋" pitchFamily="34" charset="-122"/>
                <a:cs typeface="仿宋" pitchFamily="34" charset="-120"/>
              </a:rPr>
              <a:t>［浙江绍兴2025高二期末</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研究人员发现冬季马鹿在避风场所采食的百分比与风力的关系如图</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所示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下列叙述错误的是(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48_1#24bc1357e.bracket?pid=17dbc3bfc&amp;color=0,0,0&amp;vpa=19&amp;vtp=1"/>
          <p:cNvSpPr/>
          <p:nvPr/>
        </p:nvSpPr>
        <p:spPr>
          <a:xfrm>
            <a:off x="3716401" y="141015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pic>
        <p:nvPicPr>
          <p:cNvPr id="4" name="QC_5_BD.47_2#24bc1357e?htil=8&amp;pid=17dbc3bfc&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231208" y="1951677"/>
            <a:ext cx="5175504" cy="351129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5" name="QC_5_BD.47_3#24bc1357e.choices?htil=8&amp;pid=17dbc3bfc&amp;color=0,0,0&amp;vtp=1&amp;bbb=1&amp;hb=1"/>
              <p:cNvSpPr/>
              <p:nvPr/>
            </p:nvSpPr>
            <p:spPr>
              <a:xfrm>
                <a:off x="722376" y="1824677"/>
                <a:ext cx="5449824" cy="36375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A.在</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0</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级风时</a:t>
                </a:r>
                <a:r>
                  <a:rPr lang="en-US" altLang="zh-CN" sz="2000" b="0" i="0">
                    <a:solidFill>
                      <a:srgbClr val="000000"/>
                    </a:solidFill>
                    <a:latin typeface="微软雅黑" pitchFamily="34" charset="0"/>
                    <a:ea typeface="微软雅黑" pitchFamily="34" charset="-122"/>
                    <a:cs typeface="微软雅黑" pitchFamily="34" charset="-120"/>
                  </a:rPr>
                  <a:t>，雌雄马鹿在避风场所采食比例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均较低</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.随着风力的增加</a:t>
                </a:r>
                <a:r>
                  <a:rPr lang="en-US" altLang="zh-CN" sz="2000" b="0" i="0">
                    <a:solidFill>
                      <a:srgbClr val="000000"/>
                    </a:solidFill>
                    <a:latin typeface="微软雅黑" pitchFamily="34" charset="0"/>
                    <a:ea typeface="微软雅黑" pitchFamily="34" charset="-122"/>
                    <a:cs typeface="微软雅黑" pitchFamily="34" charset="-120"/>
                  </a:rPr>
                  <a:t>，雌雄马鹿在避风场所的采食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比例逐渐增加</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.风力由</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6</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7</m:t>
                    </m:r>
                  </m:oMath>
                </a14:m>
                <a:r>
                  <a:rPr lang="en-US" altLang="zh-CN" sz="2000" b="0" i="0" dirty="0">
                    <a:solidFill>
                      <a:srgbClr val="000000"/>
                    </a:solidFill>
                    <a:latin typeface="微软雅黑" pitchFamily="34" charset="0"/>
                    <a:ea typeface="微软雅黑" pitchFamily="34" charset="-122"/>
                    <a:cs typeface="微软雅黑" pitchFamily="34" charset="-120"/>
                  </a:rPr>
                  <a:t>级增加到</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8</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9</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级时</a:t>
                </a:r>
                <a:r>
                  <a:rPr lang="en-US" altLang="zh-CN" sz="2000" b="0" i="0">
                    <a:solidFill>
                      <a:srgbClr val="000000"/>
                    </a:solidFill>
                    <a:latin typeface="微软雅黑" pitchFamily="34" charset="0"/>
                    <a:ea typeface="微软雅黑" pitchFamily="34" charset="-122"/>
                    <a:cs typeface="微软雅黑" pitchFamily="34" charset="-120"/>
                  </a:rPr>
                  <a:t>，雌马鹿在避风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场所采食增加幅度更大</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.马鹿通过选择采食地降低风对自身的影响</a:t>
                </a:r>
                <a:r>
                  <a:rPr lang="en-US" altLang="zh-CN" sz="2000" b="0" i="0">
                    <a:solidFill>
                      <a:srgbClr val="000000"/>
                    </a:solidFill>
                    <a:latin typeface="微软雅黑" pitchFamily="34" charset="0"/>
                    <a:ea typeface="微软雅黑" pitchFamily="34" charset="-122"/>
                    <a:cs typeface="微软雅黑" pitchFamily="34" charset="-120"/>
                  </a:rPr>
                  <a:t>，雄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性对采食地的选择受风影响程度大于雌性</a:t>
                </a:r>
                <a:endParaRPr lang="en-US" altLang="zh-CN" sz="2000" dirty="0"/>
              </a:p>
            </p:txBody>
          </p:sp>
        </mc:Choice>
        <mc:Fallback xmlns="">
          <p:sp>
            <p:nvSpPr>
              <p:cNvPr id="5" name="QC_5_BD.47_3#24bc1357e.choices?htil=8&amp;pid=17dbc3bfc&amp;color=0,0,0&amp;vtp=1&amp;bbb=1&amp;hb=1"/>
              <p:cNvSpPr>
                <a:spLocks noRot="1" noChangeAspect="1" noMove="1" noResize="1" noEditPoints="1" noAdjustHandles="1" noChangeArrowheads="1" noChangeShapeType="1" noTextEdit="1"/>
              </p:cNvSpPr>
              <p:nvPr/>
            </p:nvSpPr>
            <p:spPr>
              <a:xfrm>
                <a:off x="722376" y="1824677"/>
                <a:ext cx="5449824" cy="3637534"/>
              </a:xfrm>
              <a:prstGeom prst="rect">
                <a:avLst/>
              </a:prstGeom>
              <a:blipFill>
                <a:blip r:embed="rId4"/>
                <a:stretch>
                  <a:fillRect l="-2908" r="-1678" b="-4188"/>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C_5_EX.49_1#24bc1357e?vop=1&amp;pid=17dbc3bfc&amp;color=0,0,0&amp;vtp=1&amp;bt=1&amp;bbb=1"/>
          <p:cNvSpPr/>
          <p:nvPr/>
        </p:nvSpPr>
        <p:spPr>
          <a:xfrm>
            <a:off x="722376" y="969264"/>
            <a:ext cx="10753344" cy="408559"/>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题图解读</a:t>
            </a:r>
            <a:endParaRPr lang="en-US" altLang="zh-CN" sz="2000" dirty="0"/>
          </a:p>
        </p:txBody>
      </p:sp>
      <p:pic>
        <p:nvPicPr>
          <p:cNvPr id="3" name="QC_5_EX.49_2#24bc1357e?vop=1&amp;pid=17dbc3bfc&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105656" y="1511300"/>
            <a:ext cx="3968496" cy="425196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AS.3_1#2b2895e5c?vop=1&amp;pid=47e90e039&amp;color=0,0,0&amp;vtp=1&amp;bt=1&amp;bbb=1&amp;hb=1"/>
          <p:cNvSpPr/>
          <p:nvPr/>
        </p:nvSpPr>
        <p:spPr>
          <a:xfrm>
            <a:off x="722376" y="1014984"/>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植物幼苗经黑暗处理出现“黄化现象”，表明叶绿素合成受阻</a:t>
            </a:r>
            <a:r>
              <a:rPr lang="en-US" altLang="zh-CN" sz="2000" b="0" i="0">
                <a:solidFill>
                  <a:srgbClr val="000000"/>
                </a:solidFill>
                <a:latin typeface="微软雅黑" pitchFamily="34" charset="0"/>
                <a:ea typeface="微软雅黑" pitchFamily="34" charset="-122"/>
                <a:cs typeface="微软雅黑" pitchFamily="34" charset="-120"/>
              </a:rPr>
              <a:t>，说明光可影响叶绿素的合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成</a:t>
            </a:r>
            <a:r>
              <a:rPr lang="en-US" altLang="zh-CN" sz="2000" b="0" i="0" dirty="0">
                <a:solidFill>
                  <a:srgbClr val="000000"/>
                </a:solidFill>
                <a:latin typeface="微软雅黑" pitchFamily="34" charset="0"/>
                <a:ea typeface="微软雅黑" pitchFamily="34" charset="-122"/>
                <a:cs typeface="微软雅黑" pitchFamily="34" charset="-120"/>
              </a:rPr>
              <a:t>，A正确；光敏色素可感受光信号，并将相关信息传导到细胞核内，影响特定基因表达</a:t>
            </a:r>
            <a:r>
              <a:rPr lang="en-US" altLang="zh-CN" sz="2000" b="0" i="0">
                <a:solidFill>
                  <a:srgbClr val="000000"/>
                </a:solidFill>
                <a:latin typeface="微软雅黑" pitchFamily="34" charset="0"/>
                <a:ea typeface="微软雅黑" pitchFamily="34" charset="-122"/>
                <a:cs typeface="微软雅黑" pitchFamily="34" charset="-120"/>
              </a:rPr>
              <a:t>，从而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表现出生物学效应</a:t>
            </a:r>
            <a:r>
              <a:rPr lang="en-US" altLang="zh-CN" sz="2000" b="0" i="0" dirty="0">
                <a:solidFill>
                  <a:srgbClr val="000000"/>
                </a:solidFill>
                <a:latin typeface="微软雅黑" pitchFamily="34" charset="0"/>
                <a:ea typeface="微软雅黑" pitchFamily="34" charset="-122"/>
                <a:cs typeface="微软雅黑" pitchFamily="34" charset="-120"/>
              </a:rPr>
              <a:t>，光敏色素不能吸收光能用于光合作用，B错误；光作为一种信号，影响</a:t>
            </a:r>
            <a:r>
              <a:rPr lang="en-US" altLang="zh-CN" sz="2000" b="0" i="0">
                <a:solidFill>
                  <a:srgbClr val="000000"/>
                </a:solidFill>
                <a:latin typeface="微软雅黑" pitchFamily="34" charset="0"/>
                <a:ea typeface="微软雅黑" pitchFamily="34" charset="-122"/>
                <a:cs typeface="微软雅黑" pitchFamily="34" charset="-120"/>
              </a:rPr>
              <a:t>、调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控植物生长</a:t>
            </a:r>
            <a:r>
              <a:rPr lang="en-US" altLang="zh-CN" sz="2000" b="0" i="0" dirty="0">
                <a:solidFill>
                  <a:srgbClr val="000000"/>
                </a:solidFill>
                <a:latin typeface="微软雅黑" pitchFamily="34" charset="0"/>
                <a:ea typeface="微软雅黑" pitchFamily="34" charset="-122"/>
                <a:cs typeface="微软雅黑" pitchFamily="34" charset="-120"/>
              </a:rPr>
              <a:t>、发育的全过程，菠菜只有白天长度超过13小时才开花</a:t>
            </a:r>
            <a:r>
              <a:rPr lang="en-US" altLang="zh-CN" sz="2000" b="0" i="0">
                <a:solidFill>
                  <a:srgbClr val="000000"/>
                </a:solidFill>
                <a:latin typeface="微软雅黑" pitchFamily="34" charset="0"/>
                <a:ea typeface="微软雅黑" pitchFamily="34" charset="-122"/>
                <a:cs typeface="微软雅黑" pitchFamily="34" charset="-120"/>
              </a:rPr>
              <a:t>，说明植物的生殖与昼夜长短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有关</a:t>
            </a:r>
            <a:r>
              <a:rPr lang="en-US" altLang="zh-CN" sz="2000" b="0" i="0" dirty="0">
                <a:solidFill>
                  <a:srgbClr val="000000"/>
                </a:solidFill>
                <a:latin typeface="微软雅黑" pitchFamily="34" charset="0"/>
                <a:ea typeface="微软雅黑" pitchFamily="34" charset="-122"/>
                <a:cs typeface="微软雅黑" pitchFamily="34" charset="-120"/>
              </a:rPr>
              <a:t>，C正确；光是物理信息，养鸡时，</a:t>
            </a:r>
            <a:r>
              <a:rPr lang="en-US" altLang="zh-CN" sz="2000" b="0" i="0">
                <a:solidFill>
                  <a:srgbClr val="000000"/>
                </a:solidFill>
                <a:latin typeface="微软雅黑" pitchFamily="34" charset="0"/>
                <a:ea typeface="微软雅黑" pitchFamily="34" charset="-122"/>
                <a:cs typeface="微软雅黑" pitchFamily="34" charset="-120"/>
              </a:rPr>
              <a:t>延长光照时间可以刺激鸡卵巢的发育和雌激素的分泌，</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从而提高产蛋率</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pic>
        <p:nvPicPr>
          <p:cNvPr id="2" name="QC_5_BD.4_1#e5aa47853?htil=1&amp;pid=47e90e039&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467742" y="1097279"/>
            <a:ext cx="2953512" cy="201168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4_2#e5aa47853?htil=1&amp;pid=47e90e039&amp;color=0,0,0&amp;vtp=1&amp;bt=1&amp;bbb=1&amp;hb=1"/>
          <p:cNvSpPr/>
          <p:nvPr/>
        </p:nvSpPr>
        <p:spPr>
          <a:xfrm>
            <a:off x="722376" y="1014984"/>
            <a:ext cx="7662672"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［海南2025学业水平诊断］</a:t>
            </a:r>
            <a:r>
              <a:rPr lang="en-US" altLang="zh-CN" sz="2000" b="0" i="0" dirty="0">
                <a:solidFill>
                  <a:srgbClr val="000000"/>
                </a:solidFill>
                <a:latin typeface="微软雅黑" pitchFamily="34" charset="0"/>
                <a:ea typeface="微软雅黑" pitchFamily="34" charset="-122"/>
                <a:cs typeface="微软雅黑" pitchFamily="34" charset="-120"/>
              </a:rPr>
              <a:t>生态学家指出</a:t>
            </a:r>
            <a:r>
              <a:rPr lang="en-US" altLang="zh-CN" sz="2000" b="0" i="0">
                <a:solidFill>
                  <a:srgbClr val="000000"/>
                </a:solidFill>
                <a:latin typeface="微软雅黑" pitchFamily="34" charset="0"/>
                <a:ea typeface="微软雅黑" pitchFamily="34" charset="-122"/>
                <a:cs typeface="微软雅黑" pitchFamily="34" charset="-120"/>
              </a:rPr>
              <a:t>，任何一个生态因子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环境因素）在数量或质量上不足或过多</a:t>
            </a:r>
            <a:r>
              <a:rPr lang="en-US" altLang="zh-CN" sz="2000" b="0" i="0">
                <a:solidFill>
                  <a:srgbClr val="000000"/>
                </a:solidFill>
                <a:latin typeface="微软雅黑" pitchFamily="34" charset="0"/>
                <a:ea typeface="微软雅黑" pitchFamily="34" charset="-122"/>
                <a:cs typeface="微软雅黑" pitchFamily="34" charset="-120"/>
              </a:rPr>
              <a:t>，即当其接近或达到某种生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物的耐受限度时</a:t>
            </a:r>
            <a:r>
              <a:rPr lang="en-US" altLang="zh-CN" sz="2000" b="0" i="0" dirty="0">
                <a:solidFill>
                  <a:srgbClr val="000000"/>
                </a:solidFill>
                <a:latin typeface="微软雅黑" pitchFamily="34" charset="0"/>
                <a:ea typeface="微软雅黑" pitchFamily="34" charset="-122"/>
                <a:cs typeface="微软雅黑" pitchFamily="34" charset="-120"/>
              </a:rPr>
              <a:t>，就会使该生物衰退或不能生存，如图所示</a:t>
            </a:r>
            <a:r>
              <a:rPr lang="en-US" altLang="zh-CN" sz="2000" b="0" i="0">
                <a:solidFill>
                  <a:srgbClr val="000000"/>
                </a:solidFill>
                <a:latin typeface="微软雅黑" pitchFamily="34" charset="0"/>
                <a:ea typeface="微软雅黑" pitchFamily="34" charset="-122"/>
                <a:cs typeface="微软雅黑" pitchFamily="34" charset="-120"/>
              </a:rPr>
              <a:t>。下列相</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关叙述错误的是(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5_1#e5aa47853.bracket?pid=47e90e039&amp;color=0,0,0&amp;vpa=2&amp;vtp=1"/>
          <p:cNvSpPr/>
          <p:nvPr/>
        </p:nvSpPr>
        <p:spPr>
          <a:xfrm>
            <a:off x="2687701" y="2367534"/>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mc:AlternateContent xmlns:mc="http://schemas.openxmlformats.org/markup-compatibility/2006" xmlns:a14="http://schemas.microsoft.com/office/drawing/2010/main">
        <mc:Choice Requires="a14">
          <p:sp>
            <p:nvSpPr>
              <p:cNvPr id="5" name="QC_5_BD.4_3#e5aa47853.choices?htil=1&amp;pid=47e90e039&amp;color=0,0,0&amp;vtp=1&amp;bbb=1&amp;hb=1"/>
              <p:cNvSpPr/>
              <p:nvPr/>
            </p:nvSpPr>
            <p:spPr>
              <a:xfrm>
                <a:off x="722376" y="2834258"/>
                <a:ext cx="7662672" cy="22659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A.主要生态因子的适宜区范围广的生物，通常其分布范围也广</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.每种生物的可生存环境温度都存在一个最低点和一个最高点</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.气候干旱时东亚飞蝗</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𝐾</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值增大，推测某些生态因子位于其最适区</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.环境中对生物的生长、发育、生殖</a:t>
                </a:r>
                <a:r>
                  <a:rPr lang="en-US" altLang="zh-CN" sz="2000" b="0" i="0">
                    <a:solidFill>
                      <a:srgbClr val="000000"/>
                    </a:solidFill>
                    <a:latin typeface="微软雅黑" pitchFamily="34" charset="0"/>
                    <a:ea typeface="微软雅黑" pitchFamily="34" charset="-122"/>
                    <a:cs typeface="微软雅黑" pitchFamily="34" charset="-120"/>
                  </a:rPr>
                  <a:t>、行为和分布等有直接或间接影</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响的非生物因素</a:t>
                </a:r>
                <a:r>
                  <a:rPr lang="en-US" altLang="zh-CN" sz="2000" b="0" i="0" dirty="0">
                    <a:solidFill>
                      <a:srgbClr val="000000"/>
                    </a:solidFill>
                    <a:latin typeface="微软雅黑" pitchFamily="34" charset="0"/>
                    <a:ea typeface="微软雅黑" pitchFamily="34" charset="-122"/>
                    <a:cs typeface="微软雅黑" pitchFamily="34" charset="-120"/>
                  </a:rPr>
                  <a:t>，称为生态因子</a:t>
                </a:r>
                <a:endParaRPr lang="en-US" altLang="zh-CN" sz="2000" dirty="0"/>
              </a:p>
            </p:txBody>
          </p:sp>
        </mc:Choice>
        <mc:Fallback xmlns="">
          <p:sp>
            <p:nvSpPr>
              <p:cNvPr id="5" name="QC_5_BD.4_3#e5aa47853.choices?htil=1&amp;pid=47e90e039&amp;color=0,0,0&amp;vtp=1&amp;bbb=1&amp;hb=1"/>
              <p:cNvSpPr>
                <a:spLocks noRot="1" noChangeAspect="1" noMove="1" noResize="1" noEditPoints="1" noAdjustHandles="1" noChangeArrowheads="1" noChangeShapeType="1" noTextEdit="1"/>
              </p:cNvSpPr>
              <p:nvPr/>
            </p:nvSpPr>
            <p:spPr>
              <a:xfrm>
                <a:off x="722376" y="2834258"/>
                <a:ext cx="7662672" cy="2265934"/>
              </a:xfrm>
              <a:prstGeom prst="rect">
                <a:avLst/>
              </a:prstGeom>
              <a:blipFill>
                <a:blip r:embed="rId4"/>
                <a:stretch>
                  <a:fillRect l="-2068" r="-1432" b="-645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EX.6_1#e5aa47853?vop=1&amp;pid=47e90e039&amp;color=0,0,0&amp;vtp=1&amp;bt=1&amp;bbb=1&amp;hb=1"/>
          <p:cNvSpPr/>
          <p:nvPr/>
        </p:nvSpPr>
        <p:spPr>
          <a:xfrm>
            <a:off x="722376" y="969264"/>
            <a:ext cx="10753344" cy="13261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教材变式</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本题是教材</a:t>
            </a:r>
            <a:r>
              <a:rPr lang="en-US" altLang="zh-CN" sz="2000" b="0" i="0" dirty="0">
                <a:solidFill>
                  <a:srgbClr val="000000"/>
                </a:solidFill>
                <a:latin typeface="微软雅黑" pitchFamily="34" charset="0"/>
                <a:ea typeface="微软雅黑" pitchFamily="34" charset="-122"/>
                <a:cs typeface="微软雅黑" pitchFamily="34" charset="-120"/>
              </a:rPr>
              <a:t>P17“积极思维”的变式题，题目利用教材素材</a:t>
            </a:r>
            <a:r>
              <a:rPr lang="en-US" altLang="zh-CN" sz="2000" b="0" i="0">
                <a:solidFill>
                  <a:srgbClr val="000000"/>
                </a:solidFill>
                <a:latin typeface="微软雅黑" pitchFamily="34" charset="0"/>
                <a:ea typeface="微软雅黑" pitchFamily="34" charset="-122"/>
                <a:cs typeface="微软雅黑" pitchFamily="34" charset="-120"/>
              </a:rPr>
              <a:t>，对生态因子和种群数量之间的关系</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进行分析</a:t>
            </a:r>
            <a:r>
              <a:rPr lang="en-US" altLang="zh-CN" sz="2000" b="0" i="0" dirty="0">
                <a:solidFill>
                  <a:srgbClr val="000000"/>
                </a:solidFill>
                <a:latin typeface="微软雅黑" pitchFamily="34" charset="0"/>
                <a:ea typeface="微软雅黑" pitchFamily="34" charset="-122"/>
                <a:cs typeface="微软雅黑" pitchFamily="34" charset="-120"/>
              </a:rPr>
              <a:t>，有助于学生对教材知识的理解和掌握。</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AS.7_1#e5aa47853?vop=1&amp;pid=47e90e039&amp;color=0,0,0&amp;vtp=1&amp;bt=1&amp;bbb=1&amp;hb=1"/>
              <p:cNvSpPr/>
              <p:nvPr/>
            </p:nvSpPr>
            <p:spPr>
              <a:xfrm>
                <a:off x="722376" y="1014984"/>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根据题意，任何一个生态因子（环境因素）在数量或质量上不足或过多</a:t>
                </a:r>
                <a:r>
                  <a:rPr lang="en-US" altLang="zh-CN" sz="2000" b="0" i="0">
                    <a:solidFill>
                      <a:srgbClr val="000000"/>
                    </a:solidFill>
                    <a:latin typeface="微软雅黑" pitchFamily="34" charset="0"/>
                    <a:ea typeface="微软雅黑" pitchFamily="34" charset="-122"/>
                    <a:cs typeface="微软雅黑" pitchFamily="34" charset="-120"/>
                  </a:rPr>
                  <a:t>，即当其接近或达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到某种生物的耐受限度时</a:t>
                </a:r>
                <a:r>
                  <a:rPr lang="en-US" altLang="zh-CN" sz="2000" b="0" i="0" dirty="0">
                    <a:solidFill>
                      <a:srgbClr val="000000"/>
                    </a:solidFill>
                    <a:latin typeface="微软雅黑" pitchFamily="34" charset="0"/>
                    <a:ea typeface="微软雅黑" pitchFamily="34" charset="-122"/>
                    <a:cs typeface="微软雅黑" pitchFamily="34" charset="-120"/>
                  </a:rPr>
                  <a:t>，就会使该生物衰退或不能生存</a:t>
                </a:r>
                <a:r>
                  <a:rPr lang="en-US" altLang="zh-CN" sz="2000" b="0" i="0">
                    <a:solidFill>
                      <a:srgbClr val="000000"/>
                    </a:solidFill>
                    <a:latin typeface="微软雅黑" pitchFamily="34" charset="0"/>
                    <a:ea typeface="微软雅黑" pitchFamily="34" charset="-122"/>
                    <a:cs typeface="微软雅黑" pitchFamily="34" charset="-120"/>
                  </a:rPr>
                  <a:t>，因此主要生态因子的适宜区范围广的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生物</a:t>
                </a:r>
                <a:r>
                  <a:rPr lang="en-US" altLang="zh-CN" sz="2000" b="0" i="0" dirty="0">
                    <a:solidFill>
                      <a:srgbClr val="000000"/>
                    </a:solidFill>
                    <a:latin typeface="微软雅黑" pitchFamily="34" charset="0"/>
                    <a:ea typeface="微软雅黑" pitchFamily="34" charset="-122"/>
                    <a:cs typeface="微软雅黑" pitchFamily="34" charset="-120"/>
                  </a:rPr>
                  <a:t>，通常其分布范围也广，A正确；可生存环境温度属于生态因子</a:t>
                </a:r>
                <a:r>
                  <a:rPr lang="en-US" altLang="zh-CN" sz="2000" b="0" i="0">
                    <a:solidFill>
                      <a:srgbClr val="000000"/>
                    </a:solidFill>
                    <a:latin typeface="微软雅黑" pitchFamily="34" charset="0"/>
                    <a:ea typeface="微软雅黑" pitchFamily="34" charset="-122"/>
                    <a:cs typeface="微软雅黑" pitchFamily="34" charset="-120"/>
                  </a:rPr>
                  <a:t>，每种生物对其都有耐受限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度</a:t>
                </a:r>
                <a:r>
                  <a:rPr lang="en-US" altLang="zh-CN" sz="2000" b="0" i="0" dirty="0">
                    <a:solidFill>
                      <a:srgbClr val="000000"/>
                    </a:solidFill>
                    <a:latin typeface="微软雅黑" pitchFamily="34" charset="0"/>
                    <a:ea typeface="微软雅黑" pitchFamily="34" charset="-122"/>
                    <a:cs typeface="微软雅黑" pitchFamily="34" charset="-120"/>
                  </a:rPr>
                  <a:t>，因此都存在一个最低点和一个最高点，B正确；气候干旱时，东亚飞蝗</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𝐾</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值增大</a:t>
                </a:r>
                <a:r>
                  <a:rPr lang="en-US" altLang="zh-CN" sz="2000" b="0" i="0">
                    <a:solidFill>
                      <a:srgbClr val="000000"/>
                    </a:solidFill>
                    <a:latin typeface="微软雅黑" pitchFamily="34" charset="0"/>
                    <a:ea typeface="微软雅黑" pitchFamily="34" charset="-122"/>
                    <a:cs typeface="微软雅黑" pitchFamily="34" charset="-120"/>
                  </a:rPr>
                  <a:t>，说明环境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的适宜度提升</a:t>
                </a:r>
                <a:r>
                  <a:rPr lang="en-US" altLang="zh-CN" sz="2000" b="0" i="0" dirty="0">
                    <a:solidFill>
                      <a:srgbClr val="000000"/>
                    </a:solidFill>
                    <a:latin typeface="微软雅黑" pitchFamily="34" charset="0"/>
                    <a:ea typeface="微软雅黑" pitchFamily="34" charset="-122"/>
                    <a:cs typeface="微软雅黑" pitchFamily="34" charset="-120"/>
                  </a:rPr>
                  <a:t>，推测其生存环境中某些生态因子位于东亚飞蝗的最适区，C正确</a:t>
                </a:r>
                <a:r>
                  <a:rPr lang="en-US" altLang="zh-CN" sz="2000" b="0" i="0">
                    <a:solidFill>
                      <a:srgbClr val="000000"/>
                    </a:solidFill>
                    <a:latin typeface="微软雅黑" pitchFamily="34" charset="0"/>
                    <a:ea typeface="微软雅黑" pitchFamily="34" charset="-122"/>
                    <a:cs typeface="微软雅黑" pitchFamily="34" charset="-120"/>
                  </a:rPr>
                  <a:t>；环境中对生物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的生长</a:t>
                </a:r>
                <a:r>
                  <a:rPr lang="en-US" altLang="zh-CN" sz="2000" b="0" i="0" dirty="0">
                    <a:solidFill>
                      <a:srgbClr val="000000"/>
                    </a:solidFill>
                    <a:latin typeface="微软雅黑" pitchFamily="34" charset="0"/>
                    <a:ea typeface="微软雅黑" pitchFamily="34" charset="-122"/>
                    <a:cs typeface="微软雅黑" pitchFamily="34" charset="-120"/>
                  </a:rPr>
                  <a:t>、发育、生殖、行为和分布等有直接或间接影响的因素，称为生态因子</a:t>
                </a:r>
                <a:r>
                  <a:rPr lang="en-US" altLang="zh-CN" sz="2000" b="0" i="0">
                    <a:solidFill>
                      <a:srgbClr val="000000"/>
                    </a:solidFill>
                    <a:latin typeface="微软雅黑" pitchFamily="34" charset="0"/>
                    <a:ea typeface="微软雅黑" pitchFamily="34" charset="-122"/>
                    <a:cs typeface="微软雅黑" pitchFamily="34" charset="-120"/>
                  </a:rPr>
                  <a:t>，生态因子包括非</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生物因素和生物因素</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mc:Choice>
        <mc:Fallback xmlns="">
          <p:sp>
            <p:nvSpPr>
              <p:cNvPr id="2" name="QC_5_AS.7_1#e5aa47853?vop=1&amp;pid=47e90e039&amp;color=0,0,0&amp;vtp=1&amp;bt=1&amp;bbb=1&amp;hb=1"/>
              <p:cNvSpPr>
                <a:spLocks noRot="1" noChangeAspect="1" noMove="1" noResize="1" noEditPoints="1" noAdjustHandles="1" noChangeArrowheads="1" noChangeShapeType="1" noTextEdit="1"/>
              </p:cNvSpPr>
              <p:nvPr/>
            </p:nvSpPr>
            <p:spPr>
              <a:xfrm>
                <a:off x="722376" y="1014984"/>
                <a:ext cx="10753344" cy="3154934"/>
              </a:xfrm>
              <a:prstGeom prst="rect">
                <a:avLst/>
              </a:prstGeom>
              <a:blipFill>
                <a:blip r:embed="rId3"/>
                <a:stretch>
                  <a:fillRect l="-1587" t="-193" r="-794" b="-4836"/>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5_BD.8_1#45b8eff4f?pid=47e90e039&amp;color=0,0,0&amp;vtp=1&amp;bt=1&amp;bbb=1&amp;hb=1"/>
          <p:cNvSpPr/>
          <p:nvPr/>
        </p:nvSpPr>
        <p:spPr>
          <a:xfrm>
            <a:off x="722376" y="101498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［黑龙江龙东十校2025高二联考］</a:t>
            </a:r>
            <a:r>
              <a:rPr lang="en-US" altLang="zh-CN" sz="2000" b="0" i="0" dirty="0">
                <a:solidFill>
                  <a:srgbClr val="000000"/>
                </a:solidFill>
                <a:latin typeface="微软雅黑" pitchFamily="34" charset="0"/>
                <a:ea typeface="微软雅黑" pitchFamily="34" charset="-122"/>
                <a:cs typeface="微软雅黑" pitchFamily="34" charset="-120"/>
              </a:rPr>
              <a:t>为了科学地预防“蝗灾”，研究者对某地区气温</a:t>
            </a:r>
            <a:r>
              <a:rPr lang="en-US" altLang="zh-CN" sz="2000" b="0" i="0">
                <a:solidFill>
                  <a:srgbClr val="000000"/>
                </a:solidFill>
                <a:latin typeface="微软雅黑" pitchFamily="34" charset="0"/>
                <a:ea typeface="微软雅黑" pitchFamily="34" charset="-122"/>
                <a:cs typeface="微软雅黑" pitchFamily="34" charset="-120"/>
              </a:rPr>
              <a:t>、降水量变</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化与东亚飞蝗种群数量变化的关系进行了研究</a:t>
            </a:r>
            <a:r>
              <a:rPr lang="en-US" altLang="zh-CN" sz="2000" b="0" i="0" dirty="0">
                <a:solidFill>
                  <a:srgbClr val="000000"/>
                </a:solidFill>
                <a:latin typeface="微软雅黑" pitchFamily="34" charset="0"/>
                <a:ea typeface="微软雅黑" pitchFamily="34" charset="-122"/>
                <a:cs typeface="微软雅黑" pitchFamily="34" charset="-120"/>
              </a:rPr>
              <a:t>，结果如图所示。</a:t>
            </a:r>
            <a:r>
              <a:rPr lang="en-US" altLang="zh-CN" sz="2000" b="0" i="0">
                <a:solidFill>
                  <a:srgbClr val="000000"/>
                </a:solidFill>
                <a:latin typeface="微软雅黑" pitchFamily="34" charset="0"/>
                <a:ea typeface="微软雅黑" pitchFamily="34" charset="-122"/>
                <a:cs typeface="微软雅黑" pitchFamily="34" charset="-120"/>
              </a:rPr>
              <a:t>下列说法错误的是(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9_1#45b8eff4f.bracket?pid=47e90e039&amp;color=0,0,0&amp;vpa=3&amp;vtp=1"/>
          <p:cNvSpPr/>
          <p:nvPr/>
        </p:nvSpPr>
        <p:spPr>
          <a:xfrm>
            <a:off x="10066401" y="1453134"/>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pic>
        <p:nvPicPr>
          <p:cNvPr id="4" name="QC_5_BD.8_2#45b8eff4f?htil=2&amp;pid=47e90e039&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992763" y="1994661"/>
            <a:ext cx="3090672" cy="16093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8_3#45b8eff4f.choices?htil=2&amp;pid=47e90e039&amp;color=0,0,0&amp;vtp=1&amp;bbb=1"/>
          <p:cNvSpPr/>
          <p:nvPr/>
        </p:nvSpPr>
        <p:spPr>
          <a:xfrm>
            <a:off x="722376" y="1919858"/>
            <a:ext cx="7525512"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A.气温和降水量是影响东亚飞蝗种群数量的非生物因素</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.由图可知东亚飞蝗种群数量的变化与气温和降水量呈正相关</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.气温和降水量对东亚飞蝗种群数量变化的影响具有综合性</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.可以通过降低气温、增加降水量预防蝗灾</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AS.10_1#45b8eff4f?vop=1&amp;pid=47e90e039&amp;color=0,0,0&amp;vtp=1&amp;bt=1&amp;bbb=1&amp;hb=1"/>
          <p:cNvSpPr/>
          <p:nvPr/>
        </p:nvSpPr>
        <p:spPr>
          <a:xfrm>
            <a:off x="722376" y="1014984"/>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影响种群数量变化的因素可分为生物因素和非生物因素两种，非生物因素包括阳光</a:t>
            </a:r>
            <a:r>
              <a:rPr lang="en-US" altLang="zh-CN" sz="2000" b="0" i="0">
                <a:solidFill>
                  <a:srgbClr val="000000"/>
                </a:solidFill>
                <a:latin typeface="微软雅黑" pitchFamily="34" charset="0"/>
                <a:ea typeface="微软雅黑" pitchFamily="34" charset="-122"/>
                <a:cs typeface="微软雅黑" pitchFamily="34" charset="-120"/>
              </a:rPr>
              <a:t>、温度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和降水等</a:t>
            </a:r>
            <a:r>
              <a:rPr lang="en-US" altLang="zh-CN" sz="2000" b="0" i="0" dirty="0">
                <a:solidFill>
                  <a:srgbClr val="000000"/>
                </a:solidFill>
                <a:latin typeface="微软雅黑" pitchFamily="34" charset="0"/>
                <a:ea typeface="微软雅黑" pitchFamily="34" charset="-122"/>
                <a:cs typeface="微软雅黑" pitchFamily="34" charset="-120"/>
              </a:rPr>
              <a:t>，生物因素包括生物之间的各种相互关系，如捕食、竞争和共生，A正确</a:t>
            </a:r>
            <a:r>
              <a:rPr lang="en-US" altLang="zh-CN" sz="2000" b="0" i="0">
                <a:solidFill>
                  <a:srgbClr val="000000"/>
                </a:solidFill>
                <a:latin typeface="微软雅黑" pitchFamily="34" charset="0"/>
                <a:ea typeface="微软雅黑" pitchFamily="34" charset="-122"/>
                <a:cs typeface="微软雅黑" pitchFamily="34" charset="-120"/>
              </a:rPr>
              <a:t>；由图可知东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亚飞蝗种群数量的变化与降水量大致呈负相关</a:t>
            </a:r>
            <a:r>
              <a:rPr lang="en-US" altLang="zh-CN" sz="2000" b="0" i="0" dirty="0">
                <a:solidFill>
                  <a:srgbClr val="000000"/>
                </a:solidFill>
                <a:latin typeface="微软雅黑" pitchFamily="34" charset="0"/>
                <a:ea typeface="微软雅黑" pitchFamily="34" charset="-122"/>
                <a:cs typeface="微软雅黑" pitchFamily="34" charset="-120"/>
              </a:rPr>
              <a:t>，B错误</a:t>
            </a:r>
            <a:r>
              <a:rPr lang="en-US" altLang="zh-CN" sz="2000" b="0" i="0">
                <a:solidFill>
                  <a:srgbClr val="000000"/>
                </a:solidFill>
                <a:latin typeface="微软雅黑" pitchFamily="34" charset="0"/>
                <a:ea typeface="微软雅黑" pitchFamily="34" charset="-122"/>
                <a:cs typeface="微软雅黑" pitchFamily="34" charset="-120"/>
              </a:rPr>
              <a:t>；非生物因素对种群数量变化的影响往往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具有综合性</a:t>
            </a:r>
            <a:r>
              <a:rPr lang="en-US" altLang="zh-CN" sz="2000" b="0" i="0" dirty="0">
                <a:solidFill>
                  <a:srgbClr val="000000"/>
                </a:solidFill>
                <a:latin typeface="微软雅黑" pitchFamily="34" charset="0"/>
                <a:ea typeface="微软雅黑" pitchFamily="34" charset="-122"/>
                <a:cs typeface="微软雅黑" pitchFamily="34" charset="-120"/>
              </a:rPr>
              <a:t>，气温和降水量对东亚飞蝗种群数量变化的影响不是单独起作用的，C正确</a:t>
            </a:r>
            <a:r>
              <a:rPr lang="en-US" altLang="zh-CN" sz="2000" b="0" i="0">
                <a:solidFill>
                  <a:srgbClr val="000000"/>
                </a:solidFill>
                <a:latin typeface="微软雅黑" pitchFamily="34" charset="0"/>
                <a:ea typeface="微软雅黑" pitchFamily="34" charset="-122"/>
                <a:cs typeface="微软雅黑" pitchFamily="34" charset="-120"/>
              </a:rPr>
              <a:t>；图中信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息表明</a:t>
            </a:r>
            <a:r>
              <a:rPr lang="en-US" altLang="zh-CN" sz="2000" b="0" i="0" dirty="0">
                <a:solidFill>
                  <a:srgbClr val="000000"/>
                </a:solidFill>
                <a:latin typeface="微软雅黑" pitchFamily="34" charset="0"/>
                <a:ea typeface="微软雅黑" pitchFamily="34" charset="-122"/>
                <a:cs typeface="微软雅黑" pitchFamily="34" charset="-120"/>
              </a:rPr>
              <a:t>，气温与东亚飞蝗的数量变化趋势一致，但降水量高的时间段蝗虫数量降低</a:t>
            </a:r>
            <a:r>
              <a:rPr lang="en-US" altLang="zh-CN" sz="2000" b="0" i="0">
                <a:solidFill>
                  <a:srgbClr val="000000"/>
                </a:solidFill>
                <a:latin typeface="微软雅黑" pitchFamily="34" charset="0"/>
                <a:ea typeface="微软雅黑" pitchFamily="34" charset="-122"/>
                <a:cs typeface="微软雅黑" pitchFamily="34" charset="-120"/>
              </a:rPr>
              <a:t>，所以预防蝗</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灾的措施可以是降低气温</a:t>
            </a:r>
            <a:r>
              <a:rPr lang="en-US" altLang="zh-CN" sz="2000" b="0" i="0" dirty="0">
                <a:solidFill>
                  <a:srgbClr val="000000"/>
                </a:solidFill>
                <a:latin typeface="微软雅黑" pitchFamily="34" charset="0"/>
                <a:ea typeface="微软雅黑" pitchFamily="34" charset="-122"/>
                <a:cs typeface="微软雅黑" pitchFamily="34" charset="-120"/>
              </a:rPr>
              <a:t>、增加降水量，D正确。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6</TotalTime>
  <Words>1416</Words>
  <Application>Microsoft Office PowerPoint</Application>
  <PresentationFormat>宽屏</PresentationFormat>
  <Paragraphs>247</Paragraphs>
  <Slides>33</Slides>
  <Notes>33</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33</vt:i4>
      </vt:variant>
    </vt:vector>
  </HeadingPairs>
  <TitlesOfParts>
    <vt:vector size="42" baseType="lpstr">
      <vt:lpstr>等线 (正文)</vt:lpstr>
      <vt:lpstr>仿宋</vt:lpstr>
      <vt:lpstr>汉仪舒圆黑简体</vt:lpstr>
      <vt:lpstr>SimHei</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js s</cp:lastModifiedBy>
  <cp:revision>4</cp:revision>
  <dcterms:created xsi:type="dcterms:W3CDTF">2025-08-01T01:40:36Z</dcterms:created>
  <dcterms:modified xsi:type="dcterms:W3CDTF">2025-08-04T01:50:28Z</dcterms:modified>
  <cp:category/>
  <cp:contentStatus/>
</cp:coreProperties>
</file>