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7" d="100"/>
        <a:sy n="47"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923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5ed20f0009b2183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5" name="MasterShapeName"/>
          <p:cNvSpPr/>
          <p:nvPr/>
        </p:nvSpPr>
        <p:spPr>
          <a:xfrm>
            <a:off x="576072" y="5522976"/>
            <a:ext cx="2048256" cy="402336"/>
          </a:xfrm>
          <a:prstGeom prst="rect">
            <a:avLst/>
          </a:prstGeom>
          <a:noFill/>
          <a:ln/>
        </p:spPr>
        <p:txBody>
          <a:bodyPr wrap="square" lIns="0" tIns="0" rIns="0" bIns="0" rtlCol="0" anchor="ctr"/>
          <a:lstStyle/>
          <a:p>
            <a:pPr algn="ctr"/>
            <a:r>
              <a:rPr lang="en-US" sz="2400" b="1" i="0" dirty="0">
                <a:solidFill>
                  <a:srgbClr val="639319"/>
                </a:solidFill>
                <a:latin typeface="Calibri (正文)" pitchFamily="34" charset="0"/>
                <a:ea typeface="等线 (正文)" pitchFamily="34" charset="-122"/>
                <a:cs typeface="Calibri (正文)" pitchFamily="34" charset="-120"/>
              </a:rPr>
              <a:t>XXXXX</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5" name="MasterShapeName"/>
          <p:cNvSpPr/>
          <p:nvPr/>
        </p:nvSpPr>
        <p:spPr>
          <a:xfrm>
            <a:off x="576072" y="5522976"/>
            <a:ext cx="2048256" cy="402336"/>
          </a:xfrm>
          <a:prstGeom prst="rect">
            <a:avLst/>
          </a:prstGeom>
          <a:noFill/>
          <a:ln/>
        </p:spPr>
        <p:txBody>
          <a:bodyPr wrap="square" lIns="0" tIns="0" rIns="0" bIns="0" rtlCol="0" anchor="ctr"/>
          <a:lstStyle/>
          <a:p>
            <a:pPr algn="ctr"/>
            <a:r>
              <a:rPr lang="en-US" sz="2400" b="1" i="0" dirty="0">
                <a:solidFill>
                  <a:srgbClr val="639319"/>
                </a:solidFill>
                <a:latin typeface="Calibri (正文)" pitchFamily="34" charset="0"/>
                <a:ea typeface="等线 (正文)" pitchFamily="34" charset="-122"/>
                <a:cs typeface="Calibri (正文)" pitchFamily="34" charset="-120"/>
              </a:rPr>
              <a:t>XXXXX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9.xml"/><Relationship Id="rId5" Type="http://schemas.openxmlformats.org/officeDocument/2006/relationships/image" Target="../media/image26.png"/><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3_BD.11_1#7d32e2a50?pid=ffedcb000&amp;color=0,0,0&amp;vtp=1&amp;bt=1&amp;bbb=1&amp;hb=1"/>
          <p:cNvSpPr/>
          <p:nvPr/>
        </p:nvSpPr>
        <p:spPr>
          <a:xfrm>
            <a:off x="722376" y="860240"/>
            <a:ext cx="10753344" cy="1519428"/>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［天津四校2024高二联考］</a:t>
            </a:r>
            <a:r>
              <a:rPr lang="en-US" altLang="zh-CN" sz="2000" b="0" i="0" dirty="0">
                <a:solidFill>
                  <a:srgbClr val="000000"/>
                </a:solidFill>
                <a:latin typeface="微软雅黑" pitchFamily="34" charset="0"/>
                <a:ea typeface="微软雅黑" pitchFamily="34" charset="-122"/>
                <a:cs typeface="微软雅黑" pitchFamily="34" charset="-120"/>
              </a:rPr>
              <a:t>为发挥湿地的生态效益</a:t>
            </a:r>
            <a:r>
              <a:rPr lang="en-US" altLang="zh-CN" sz="2000" b="0" i="0">
                <a:solidFill>
                  <a:srgbClr val="000000"/>
                </a:solidFill>
                <a:latin typeface="微软雅黑" pitchFamily="34" charset="0"/>
                <a:ea typeface="微软雅黑" pitchFamily="34" charset="-122"/>
                <a:cs typeface="微软雅黑" pitchFamily="34" charset="-120"/>
              </a:rPr>
              <a:t>，研究者将城市污水处理厂处理</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后的再生水引入某湿地</a:t>
            </a:r>
            <a:r>
              <a:rPr lang="en-US" altLang="zh-CN" sz="2000" b="0" i="0" dirty="0">
                <a:solidFill>
                  <a:srgbClr val="000000"/>
                </a:solidFill>
                <a:latin typeface="微软雅黑" pitchFamily="34" charset="0"/>
                <a:ea typeface="微软雅黑" pitchFamily="34" charset="-122"/>
                <a:cs typeface="微软雅黑" pitchFamily="34" charset="-120"/>
              </a:rPr>
              <a:t>，实施了湿地修复工程。再生水经过滤、消毒后，流入水位较深</a:t>
            </a:r>
            <a:r>
              <a:rPr lang="en-US" altLang="zh-CN" sz="2000" b="0" i="0">
                <a:solidFill>
                  <a:srgbClr val="000000"/>
                </a:solidFill>
                <a:latin typeface="微软雅黑" pitchFamily="34" charset="0"/>
                <a:ea typeface="微软雅黑" pitchFamily="34" charset="-122"/>
                <a:cs typeface="微软雅黑" pitchFamily="34" charset="-120"/>
              </a:rPr>
              <a:t>、植物丰</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富并放置了适于微生物生长的填料的潜流湿地</a:t>
            </a:r>
            <a:r>
              <a:rPr lang="en-US" altLang="zh-CN" sz="2000" b="0" i="0" dirty="0">
                <a:solidFill>
                  <a:srgbClr val="000000"/>
                </a:solidFill>
                <a:latin typeface="微软雅黑" pitchFamily="34" charset="0"/>
                <a:ea typeface="微软雅黑" pitchFamily="34" charset="-122"/>
                <a:cs typeface="微软雅黑" pitchFamily="34" charset="-120"/>
              </a:rPr>
              <a:t>。随后，水流进入湿地腹地</a:t>
            </a:r>
            <a:r>
              <a:rPr lang="en-US" altLang="zh-CN" sz="2000" b="0" i="0">
                <a:solidFill>
                  <a:srgbClr val="000000"/>
                </a:solidFill>
                <a:latin typeface="微软雅黑" pitchFamily="34" charset="0"/>
                <a:ea typeface="微软雅黑" pitchFamily="34" charset="-122"/>
                <a:cs typeface="微软雅黑" pitchFamily="34" charset="-120"/>
              </a:rPr>
              <a:t>。污水处理厂再生水及</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湿地修复工程前后水质情况如表所示</a:t>
            </a:r>
            <a:r>
              <a:rPr lang="en-US" altLang="zh-CN" sz="2000" b="0" i="0" dirty="0">
                <a:solidFill>
                  <a:srgbClr val="000000"/>
                </a:solidFill>
                <a:latin typeface="微软雅黑" pitchFamily="34" charset="0"/>
                <a:ea typeface="微软雅黑" pitchFamily="34" charset="-122"/>
                <a:cs typeface="微软雅黑" pitchFamily="34" charset="-120"/>
              </a:rPr>
              <a:t>。根据提供的信息判断，</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1" name="QC_3_BD.11_2#7d32e2a50?colgroup=11,6,6,6,6&amp;pid=ffedcb000&amp;color=0,0,0&amp;vtp=1&amp;bbb=1&amp;hb=1"/>
              <p:cNvGraphicFramePr>
                <a:graphicFrameLocks noGrp="1"/>
              </p:cNvGraphicFramePr>
              <p:nvPr>
                <p:extLst>
                  <p:ext uri="{D42A27DB-BD31-4B8C-83A1-F6EECF244321}">
                    <p14:modId xmlns:p14="http://schemas.microsoft.com/office/powerpoint/2010/main" val="3040348721"/>
                  </p:ext>
                </p:extLst>
              </p:nvPr>
            </p:nvGraphicFramePr>
            <p:xfrm>
              <a:off x="722376" y="2493967"/>
              <a:ext cx="10680192" cy="2047621"/>
            </p:xfrm>
            <a:graphic>
              <a:graphicData uri="http://schemas.openxmlformats.org/drawingml/2006/table">
                <a:tbl>
                  <a:tblPr/>
                  <a:tblGrid>
                    <a:gridCol w="2999232">
                      <a:extLst>
                        <a:ext uri="{9D8B030D-6E8A-4147-A177-3AD203B41FA5}">
                          <a16:colId xmlns:a16="http://schemas.microsoft.com/office/drawing/2014/main" val="20000"/>
                        </a:ext>
                      </a:extLst>
                    </a:gridCol>
                    <a:gridCol w="1920240">
                      <a:extLst>
                        <a:ext uri="{9D8B030D-6E8A-4147-A177-3AD203B41FA5}">
                          <a16:colId xmlns:a16="http://schemas.microsoft.com/office/drawing/2014/main" val="20001"/>
                        </a:ext>
                      </a:extLst>
                    </a:gridCol>
                    <a:gridCol w="1920240">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gridCol w="1920240">
                      <a:extLst>
                        <a:ext uri="{9D8B030D-6E8A-4147-A177-3AD203B41FA5}">
                          <a16:colId xmlns:a16="http://schemas.microsoft.com/office/drawing/2014/main" val="20004"/>
                        </a:ext>
                      </a:extLst>
                    </a:gridCol>
                  </a:tblGrid>
                  <a:tr h="796036">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处理后的再生</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719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总氮/</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总磷/</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COD</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29.8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11" name="QC_3_BD.11_2#7d32e2a50?colgroup=11,6,6,6,6&amp;pid=ffedcb000&amp;color=0,0,0&amp;vtp=1&amp;bbb=1&amp;hb=1"/>
              <p:cNvGraphicFramePr>
                <a:graphicFrameLocks noGrp="1"/>
              </p:cNvGraphicFramePr>
              <p:nvPr>
                <p:extLst>
                  <p:ext uri="{D42A27DB-BD31-4B8C-83A1-F6EECF244321}">
                    <p14:modId xmlns:p14="http://schemas.microsoft.com/office/powerpoint/2010/main" val="3040348721"/>
                  </p:ext>
                </p:extLst>
              </p:nvPr>
            </p:nvGraphicFramePr>
            <p:xfrm>
              <a:off x="722376" y="2493967"/>
              <a:ext cx="10680192" cy="2047621"/>
            </p:xfrm>
            <a:graphic>
              <a:graphicData uri="http://schemas.openxmlformats.org/drawingml/2006/table">
                <a:tbl>
                  <a:tblPr/>
                  <a:tblGrid>
                    <a:gridCol w="2999232">
                      <a:extLst>
                        <a:ext uri="{9D8B030D-6E8A-4147-A177-3AD203B41FA5}">
                          <a16:colId xmlns:a16="http://schemas.microsoft.com/office/drawing/2014/main" val="20000"/>
                        </a:ext>
                      </a:extLst>
                    </a:gridCol>
                    <a:gridCol w="1920240">
                      <a:extLst>
                        <a:ext uri="{9D8B030D-6E8A-4147-A177-3AD203B41FA5}">
                          <a16:colId xmlns:a16="http://schemas.microsoft.com/office/drawing/2014/main" val="20001"/>
                        </a:ext>
                      </a:extLst>
                    </a:gridCol>
                    <a:gridCol w="1920240">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gridCol w="1920240">
                      <a:extLst>
                        <a:ext uri="{9D8B030D-6E8A-4147-A177-3AD203B41FA5}">
                          <a16:colId xmlns:a16="http://schemas.microsoft.com/office/drawing/2014/main" val="20004"/>
                        </a:ext>
                      </a:extLst>
                    </a:gridCol>
                  </a:tblGrid>
                  <a:tr h="796036">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100"/>
                            </a:lnSpc>
                          </a:pPr>
                          <a:r>
                            <a:rPr lang="en-US" altLang="zh-CN" sz="2000" b="1" i="0">
                              <a:solidFill>
                                <a:srgbClr val="000000"/>
                              </a:solidFill>
                              <a:latin typeface="微软雅黑" pitchFamily="34" charset="0"/>
                              <a:ea typeface="微软雅黑" pitchFamily="34" charset="-122"/>
                              <a:cs typeface="微软雅黑" pitchFamily="34" charset="-120"/>
                            </a:rPr>
                            <a:t>处理后的再生</a:t>
                          </a:r>
                        </a:p>
                        <a:p>
                          <a:pPr marL="0" lvl="0" indent="0"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 t="-191304" r="-256707" b="-223188"/>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 t="-295588" r="-256707" b="-126471"/>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 t="-389855" r="-256707" b="-24638"/>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29.8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15.2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50.0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xmlns:a14="http://schemas.microsoft.com/office/drawing/2010/main">
        <mc:Choice Requires="a14">
          <p:sp>
            <p:nvSpPr>
              <p:cNvPr id="4" name="QC_3_BD.11_3#7d32e2a50?pid=ffedcb000&amp;color=0,0,0&amp;vtp=1&amp;bbb=1"/>
              <p:cNvSpPr/>
              <p:nvPr/>
            </p:nvSpPr>
            <p:spPr>
              <a:xfrm>
                <a:off x="722376" y="4678367"/>
                <a:ext cx="10753344" cy="351409"/>
              </a:xfrm>
              <a:prstGeom prst="rect">
                <a:avLst/>
              </a:prstGeom>
              <a:noFill/>
              <a:ln/>
            </p:spPr>
            <p:txBody>
              <a:bodyPr wrap="none" lIns="0" tIns="0" rIns="0" bIns="0" rtlCol="0" anchor="t"/>
              <a:lstStyle/>
              <a:p>
                <a:pPr algn="l" latinLnBrk="1">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表示污水中生物分解有机物消耗的氧气量，可间接反映水中的有机物含量</a:t>
                </a:r>
                <a:endParaRPr lang="en-US" altLang="zh-CN" sz="2000" dirty="0"/>
              </a:p>
            </p:txBody>
          </p:sp>
        </mc:Choice>
        <mc:Fallback xmlns="">
          <p:sp>
            <p:nvSpPr>
              <p:cNvPr id="4" name="QC_3_BD.11_3#7d32e2a50?pid=ffedcb000&amp;color=0,0,0&amp;vtp=1&amp;bbb=1"/>
              <p:cNvSpPr>
                <a:spLocks noRot="1" noChangeAspect="1" noMove="1" noResize="1" noEditPoints="1" noAdjustHandles="1" noChangeArrowheads="1" noChangeShapeType="1" noTextEdit="1"/>
              </p:cNvSpPr>
              <p:nvPr/>
            </p:nvSpPr>
            <p:spPr>
              <a:xfrm>
                <a:off x="722376" y="4678367"/>
                <a:ext cx="10753344" cy="351409"/>
              </a:xfrm>
              <a:prstGeom prst="rect">
                <a:avLst/>
              </a:prstGeom>
              <a:blipFill>
                <a:blip r:embed="rId4"/>
                <a:stretch>
                  <a:fillRect l="-1474" t="-10345" b="-43103"/>
                </a:stretch>
              </a:blipFill>
              <a:ln/>
            </p:spPr>
            <p:txBody>
              <a:bodyPr/>
              <a:lstStyle/>
              <a:p>
                <a:r>
                  <a:rPr lang="zh-CN" altLang="en-US">
                    <a:noFill/>
                  </a:rPr>
                  <a:t> </a:t>
                </a:r>
              </a:p>
            </p:txBody>
          </p:sp>
        </mc:Fallback>
      </mc:AlternateContent>
      <p:sp>
        <p:nvSpPr>
          <p:cNvPr id="5" name="QC_3_AN.12_1#7d32e2a50.bracket?pid=ffedcb000&amp;color=0,0,0&amp;vpa=4&amp;vtp=1&amp;bbb=1"/>
          <p:cNvSpPr/>
          <p:nvPr/>
        </p:nvSpPr>
        <p:spPr>
          <a:xfrm>
            <a:off x="9812401" y="2029529"/>
            <a:ext cx="749300" cy="341884"/>
          </a:xfrm>
          <a:prstGeom prst="rect">
            <a:avLst/>
          </a:prstGeom>
          <a:noFill/>
          <a:ln/>
        </p:spPr>
        <p:txBody>
          <a:bodyPr wrap="none" lIns="0" tIns="0" rIns="0" bIns="0" rtlCol="0" anchor="t"/>
          <a:lstStyle/>
          <a:p>
            <a:pPr algn="ctr" latinLnBrk="1">
              <a:lnSpc>
                <a:spcPts val="29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mc:AlternateContent xmlns:mc="http://schemas.openxmlformats.org/markup-compatibility/2006" xmlns:a14="http://schemas.microsoft.com/office/drawing/2010/main">
        <mc:Choice Requires="a14">
          <p:sp>
            <p:nvSpPr>
              <p:cNvPr id="6" name="QC_3_BD.11_4#7d32e2a50.choices?pid=ffedcb000&amp;color=0,0,0&amp;vtp=1&amp;bbb=1"/>
              <p:cNvSpPr/>
              <p:nvPr/>
            </p:nvSpPr>
            <p:spPr>
              <a:xfrm>
                <a:off x="722376" y="5031681"/>
                <a:ext cx="10753344" cy="1522984"/>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A.湿地修复前，水中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高，有机质丰富，适合养殖杂食性鱼类</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.湿地修复后，水中总氮、总磷含量显著下降的主要原因是微生物的分解作用</a:t>
                </a:r>
                <a:endParaRPr lang="en-US" altLang="zh-CN" sz="2000" dirty="0"/>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.输入该湿地的能量包括生产者固定的能量和污水有机物中的能量</a:t>
                </a:r>
                <a:endParaRPr lang="en-US" altLang="zh-CN" sz="2000" dirty="0"/>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.修复后的湿地植物产量提高说明了湿地生态系统的直接价值大于其间接价值</a:t>
                </a:r>
                <a:endParaRPr lang="en-US" altLang="zh-CN" sz="2000" dirty="0"/>
              </a:p>
            </p:txBody>
          </p:sp>
        </mc:Choice>
        <mc:Fallback xmlns="">
          <p:sp>
            <p:nvSpPr>
              <p:cNvPr id="6" name="QC_3_BD.11_4#7d32e2a50.choices?pid=ffedcb000&amp;color=0,0,0&amp;vtp=1&amp;bbb=1"/>
              <p:cNvSpPr>
                <a:spLocks noRot="1" noChangeAspect="1" noMove="1" noResize="1" noEditPoints="1" noAdjustHandles="1" noChangeArrowheads="1" noChangeShapeType="1" noTextEdit="1"/>
              </p:cNvSpPr>
              <p:nvPr/>
            </p:nvSpPr>
            <p:spPr>
              <a:xfrm>
                <a:off x="722376" y="5031681"/>
                <a:ext cx="10753344" cy="1522984"/>
              </a:xfrm>
              <a:prstGeom prst="rect">
                <a:avLst/>
              </a:prstGeom>
              <a:blipFill>
                <a:blip r:embed="rId5"/>
                <a:stretch>
                  <a:fillRect l="-1474" t="-2000" b="-100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AS.13_1#7d32e2a50?vop=1&amp;pid=ffedcb0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湿地修复前，水中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2000" b="0" i="0" dirty="0">
                    <a:solidFill>
                      <a:srgbClr val="000000"/>
                    </a:solidFill>
                    <a:latin typeface="微软雅黑" pitchFamily="34" charset="0"/>
                    <a:ea typeface="微软雅黑" pitchFamily="34" charset="-122"/>
                    <a:cs typeface="微软雅黑" pitchFamily="34" charset="-120"/>
                  </a:rPr>
                  <a:t>高，有机质丰富</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高意味着分解者分解有机物消耗的氧气量多，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这会导致鱼类缺氧而无法生存</a:t>
                </a:r>
                <a:r>
                  <a:rPr lang="en-US" altLang="zh-CN" sz="2000" b="0" i="0" dirty="0">
                    <a:solidFill>
                      <a:srgbClr val="000000"/>
                    </a:solidFill>
                    <a:latin typeface="微软雅黑" pitchFamily="34" charset="0"/>
                    <a:ea typeface="微软雅黑" pitchFamily="34" charset="-122"/>
                    <a:cs typeface="微软雅黑" pitchFamily="34" charset="-120"/>
                  </a:rPr>
                  <a:t>，A错误；湿地修复后，水中总氮</a:t>
                </a:r>
                <a:r>
                  <a:rPr lang="en-US" altLang="zh-CN" sz="2000" b="0" i="0">
                    <a:solidFill>
                      <a:srgbClr val="000000"/>
                    </a:solidFill>
                    <a:latin typeface="微软雅黑" pitchFamily="34" charset="0"/>
                    <a:ea typeface="微软雅黑" pitchFamily="34" charset="-122"/>
                    <a:cs typeface="微软雅黑" pitchFamily="34" charset="-120"/>
                  </a:rPr>
                  <a:t>、总磷含量显著下降的主要原因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是植物对氮</a:t>
                </a:r>
                <a:r>
                  <a:rPr lang="en-US" altLang="zh-CN" sz="2000" b="0" i="0" dirty="0">
                    <a:solidFill>
                      <a:srgbClr val="000000"/>
                    </a:solidFill>
                    <a:latin typeface="微软雅黑" pitchFamily="34" charset="0"/>
                    <a:ea typeface="微软雅黑" pitchFamily="34" charset="-122"/>
                    <a:cs typeface="微软雅黑" pitchFamily="34" charset="-120"/>
                  </a:rPr>
                  <a:t>、磷的吸收，B错误；污水中的有机物可以被微生物分解利用</a:t>
                </a:r>
                <a:r>
                  <a:rPr lang="en-US" altLang="zh-CN" sz="2000" b="0" i="0">
                    <a:solidFill>
                      <a:srgbClr val="000000"/>
                    </a:solidFill>
                    <a:latin typeface="微软雅黑" pitchFamily="34" charset="0"/>
                    <a:ea typeface="微软雅黑" pitchFamily="34" charset="-122"/>
                    <a:cs typeface="微软雅黑" pitchFamily="34" charset="-120"/>
                  </a:rPr>
                  <a:t>，故输入该湿地的能量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包括生产者固定的能量和污水有机物中的能量</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；生物多样性的间接价值远大于它的直接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价值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3_AS.13_1#7d32e2a50?vop=1&amp;pid=ffedcb000&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2211"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3_BD.14_1#89673e5b7?pid=ffedcb000&amp;color=0,0,0&amp;vtp=1&amp;bt=1&amp;bbb=1&amp;hb=1"/>
          <p:cNvSpPr/>
          <p:nvPr/>
        </p:nvSpPr>
        <p:spPr>
          <a:xfrm>
            <a:off x="722376" y="890720"/>
            <a:ext cx="10753344" cy="166230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［辽宁抚顺2025模拟］</a:t>
            </a:r>
            <a:r>
              <a:rPr lang="en-US" altLang="zh-CN" sz="2000" b="0" i="0" dirty="0">
                <a:solidFill>
                  <a:srgbClr val="000000"/>
                </a:solidFill>
                <a:latin typeface="微软雅黑" pitchFamily="34" charset="0"/>
                <a:ea typeface="微软雅黑" pitchFamily="34" charset="-122"/>
                <a:cs typeface="微软雅黑" pitchFamily="34" charset="-120"/>
              </a:rPr>
              <a:t>为实现生态复绿，</a:t>
            </a:r>
            <a:r>
              <a:rPr lang="en-US" altLang="zh-CN" sz="2000" b="0" i="0">
                <a:solidFill>
                  <a:srgbClr val="000000"/>
                </a:solidFill>
                <a:latin typeface="微软雅黑" pitchFamily="34" charset="0"/>
                <a:ea typeface="微软雅黑" pitchFamily="34" charset="-122"/>
                <a:cs typeface="微软雅黑" pitchFamily="34" charset="-120"/>
              </a:rPr>
              <a:t>抚顺西露天矿在平整后的土地上铺了近一米厚的土壤，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并精心栽植</a:t>
            </a:r>
            <a:r>
              <a:rPr lang="en-US" altLang="zh-CN" sz="2000" b="0" i="0" dirty="0">
                <a:solidFill>
                  <a:srgbClr val="000000"/>
                </a:solidFill>
                <a:latin typeface="微软雅黑" pitchFamily="34" charset="0"/>
                <a:ea typeface="微软雅黑" pitchFamily="34" charset="-122"/>
                <a:cs typeface="微软雅黑" pitchFamily="34" charset="-120"/>
              </a:rPr>
              <a:t>40余个树种，共400余万株树木，成功构建起乔木、灌木、草本一体化植物群落</a:t>
            </a:r>
            <a:r>
              <a:rPr lang="en-US" altLang="zh-CN" sz="2000" b="0" i="0">
                <a:solidFill>
                  <a:srgbClr val="000000"/>
                </a:solidFill>
                <a:latin typeface="微软雅黑" pitchFamily="34" charset="0"/>
                <a:ea typeface="微软雅黑" pitchFamily="34" charset="-122"/>
                <a:cs typeface="微软雅黑" pitchFamily="34" charset="-120"/>
              </a:rPr>
              <a:t>。如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表为该地区部分植物的重金属富集系数</a:t>
            </a:r>
            <a:r>
              <a:rPr lang="en-US" altLang="zh-CN" sz="2000" b="0" i="0" dirty="0">
                <a:solidFill>
                  <a:srgbClr val="000000"/>
                </a:solidFill>
                <a:latin typeface="微软雅黑" pitchFamily="34" charset="0"/>
                <a:ea typeface="微软雅黑" pitchFamily="34" charset="-122"/>
                <a:cs typeface="微软雅黑" pitchFamily="34" charset="-120"/>
              </a:rPr>
              <a:t>；如图为矿区生态系统退化、</a:t>
            </a:r>
            <a:r>
              <a:rPr lang="en-US" altLang="zh-CN" sz="2000" b="0" i="0">
                <a:solidFill>
                  <a:srgbClr val="000000"/>
                </a:solidFill>
                <a:latin typeface="微软雅黑" pitchFamily="34" charset="0"/>
                <a:ea typeface="微软雅黑" pitchFamily="34" charset="-122"/>
                <a:cs typeface="微软雅黑" pitchFamily="34" charset="-120"/>
              </a:rPr>
              <a:t>恢复与重建的逻辑框架图。</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3_BD.14_2#89673e5b7?colgroup=9,30&amp;pid=ffedcb000&amp;color=0,0,0&amp;vtp=1&amp;bbb=1"/>
              <p:cNvGraphicFramePr>
                <a:graphicFrameLocks noGrp="1"/>
              </p:cNvGraphicFramePr>
              <p:nvPr>
                <p:extLst>
                  <p:ext uri="{D42A27DB-BD31-4B8C-83A1-F6EECF244321}">
                    <p14:modId xmlns:p14="http://schemas.microsoft.com/office/powerpoint/2010/main" val="4046888132"/>
                  </p:ext>
                </p:extLst>
              </p:nvPr>
            </p:nvGraphicFramePr>
            <p:xfrm>
              <a:off x="722376" y="2664147"/>
              <a:ext cx="10716768" cy="3031300"/>
            </p:xfrm>
            <a:graphic>
              <a:graphicData uri="http://schemas.openxmlformats.org/drawingml/2006/table">
                <a:tbl>
                  <a:tblPr/>
                  <a:tblGrid>
                    <a:gridCol w="2679192">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2679192">
                      <a:extLst>
                        <a:ext uri="{9D8B030D-6E8A-4147-A177-3AD203B41FA5}">
                          <a16:colId xmlns:a16="http://schemas.microsoft.com/office/drawing/2014/main" val="20003"/>
                        </a:ext>
                      </a:extLst>
                    </a:gridCol>
                  </a:tblGrid>
                  <a:tr h="50800">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8181">
                    <a:tc vMerge="1">
                      <a:txBody>
                        <a:bodyPr/>
                        <a:lstStyle/>
                        <a:p>
                          <a:endParaRPr lang="zh-CN"/>
                        </a:p>
                      </a:txBody>
                      <a:tcPr/>
                    </a:tc>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Pb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13" name="QC_3_BD.14_2#89673e5b7?colgroup=9,30&amp;pid=ffedcb000&amp;color=0,0,0&amp;vtp=1&amp;bbb=1"/>
              <p:cNvGraphicFramePr>
                <a:graphicFrameLocks noGrp="1"/>
              </p:cNvGraphicFramePr>
              <p:nvPr>
                <p:extLst>
                  <p:ext uri="{D42A27DB-BD31-4B8C-83A1-F6EECF244321}">
                    <p14:modId xmlns:p14="http://schemas.microsoft.com/office/powerpoint/2010/main" val="4046888132"/>
                  </p:ext>
                </p:extLst>
              </p:nvPr>
            </p:nvGraphicFramePr>
            <p:xfrm>
              <a:off x="722376" y="2664147"/>
              <a:ext cx="10716768" cy="3031300"/>
            </p:xfrm>
            <a:graphic>
              <a:graphicData uri="http://schemas.openxmlformats.org/drawingml/2006/table">
                <a:tbl>
                  <a:tblPr/>
                  <a:tblGrid>
                    <a:gridCol w="2679192">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2679192">
                      <a:extLst>
                        <a:ext uri="{9D8B030D-6E8A-4147-A177-3AD203B41FA5}">
                          <a16:colId xmlns:a16="http://schemas.microsoft.com/office/drawing/2014/main" val="20003"/>
                        </a:ext>
                      </a:extLst>
                    </a:gridCol>
                  </a:tblGrid>
                  <a:tr h="379984">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8181">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227" t="-88732" r="-200227" b="-5408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0683" t="-88732" r="-100683" b="-5408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00000" t="-88732" r="-455" b="-540845"/>
                          </a:stretch>
                        </a:blipFill>
                      </a:tcPr>
                    </a:tc>
                    <a:extLst>
                      <a:ext uri="{0D108BD9-81ED-4DB2-BD59-A6C34878D82A}">
                        <a16:rowId xmlns:a16="http://schemas.microsoft.com/office/drawing/2014/main" val="10001"/>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
        <p:nvSpPr>
          <p:cNvPr id="4" name="QC_3_BD.14_3#89673e5b7?pid=ffedcb000&amp;color=0,0,0&amp;vtp=1&amp;bbb=1&amp;hb=1"/>
          <p:cNvSpPr/>
          <p:nvPr/>
        </p:nvSpPr>
        <p:spPr>
          <a:xfrm>
            <a:off x="722376" y="5695447"/>
            <a:ext cx="10753344" cy="811784"/>
          </a:xfrm>
          <a:prstGeom prst="rect">
            <a:avLst/>
          </a:prstGeom>
          <a:noFill/>
          <a:ln/>
        </p:spPr>
        <p:txBody>
          <a:bodyPr wrap="none" lIns="0" tIns="0" rIns="0" bIns="0" rtlCol="0" anchor="t"/>
          <a:lstStyle/>
          <a:p>
            <a:pPr algn="l" latinLnBrk="1">
              <a:lnSpc>
                <a:spcPts val="3400"/>
              </a:lnSpc>
            </a:pPr>
            <a:r>
              <a:rPr lang="en-US" altLang="zh-CN" sz="2000" b="1" i="0" dirty="0" err="1">
                <a:solidFill>
                  <a:srgbClr val="000000"/>
                </a:solidFill>
                <a:latin typeface="微软雅黑" pitchFamily="34" charset="0"/>
                <a:ea typeface="微软雅黑" pitchFamily="34" charset="-122"/>
                <a:cs typeface="微软雅黑" pitchFamily="34" charset="-120"/>
              </a:rPr>
              <a:t>注：</a:t>
            </a:r>
            <a:r>
              <a:rPr lang="en-US" altLang="zh-CN" sz="2000" b="0" i="0" dirty="0" err="1">
                <a:solidFill>
                  <a:srgbClr val="000000"/>
                </a:solidFill>
                <a:latin typeface="微软雅黑" pitchFamily="34" charset="0"/>
                <a:ea typeface="微软雅黑" pitchFamily="34" charset="-122"/>
                <a:cs typeface="微软雅黑" pitchFamily="34" charset="-120"/>
              </a:rPr>
              <a:t>重金属富集系数是指植物中某种重金属浓度与土壤中同种重金属浓度之比，说明重金属在植</a:t>
            </a:r>
            <a:endParaRPr lang="en-US" altLang="zh-CN" sz="2000" b="0" i="0" dirty="0">
              <a:solidFill>
                <a:srgbClr val="000000"/>
              </a:solidFill>
              <a:latin typeface="微软雅黑" pitchFamily="34" charset="0"/>
              <a:ea typeface="微软雅黑" pitchFamily="34" charset="-122"/>
              <a:cs typeface="微软雅黑" pitchFamily="34" charset="-120"/>
            </a:endParaRPr>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物体内的富集情况</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QC_3_BD.16_1#89673e5b7?htil=4&amp;pid=ffedcb00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94567" y="1054296"/>
            <a:ext cx="4709160"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16_2#89673e5b7.choices?htil=4&amp;pid=ffedcb000&amp;color=0,0,0&amp;vtp=1&amp;bt=1&amp;bbb=1&amp;hb=1"/>
          <p:cNvSpPr/>
          <p:nvPr/>
        </p:nvSpPr>
        <p:spPr>
          <a:xfrm>
            <a:off x="722376" y="972000"/>
            <a:ext cx="590702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A.据表分析，若要降低该地土壤中重金属浓度</a:t>
            </a:r>
            <a:r>
              <a:rPr lang="en-US" altLang="zh-CN" sz="2000" b="0" i="0">
                <a:solidFill>
                  <a:srgbClr val="000000"/>
                </a:solidFill>
                <a:latin typeface="微软雅黑" pitchFamily="34" charset="0"/>
                <a:ea typeface="微软雅黑" pitchFamily="34" charset="-122"/>
                <a:cs typeface="微软雅黑" pitchFamily="34" charset="-120"/>
              </a:rPr>
              <a:t>，可选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择牵牛花作为修复植物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.图示的①过程中某些物种的消失，加快了</a:t>
            </a:r>
            <a:r>
              <a:rPr lang="en-US" altLang="zh-CN" sz="2000" b="0" i="0">
                <a:solidFill>
                  <a:srgbClr val="000000"/>
                </a:solidFill>
                <a:latin typeface="微软雅黑" pitchFamily="34" charset="0"/>
                <a:ea typeface="微软雅黑" pitchFamily="34" charset="-122"/>
                <a:cs typeface="微软雅黑" pitchFamily="34" charset="-120"/>
              </a:rPr>
              <a:t>②过程中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另一些物种的消失</a:t>
            </a:r>
            <a:r>
              <a:rPr lang="en-US" altLang="zh-CN" sz="2000" b="0" i="0" dirty="0">
                <a:solidFill>
                  <a:srgbClr val="000000"/>
                </a:solidFill>
                <a:latin typeface="微软雅黑" pitchFamily="34" charset="0"/>
                <a:ea typeface="微软雅黑" pitchFamily="34" charset="-122"/>
                <a:cs typeface="微软雅黑" pitchFamily="34" charset="-120"/>
              </a:rPr>
              <a:t>，这种调节机制属于负反馈调节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.据图分析</a:t>
            </a:r>
            <a:r>
              <a:rPr lang="en-US" altLang="zh-CN" sz="2000" b="0" i="0">
                <a:solidFill>
                  <a:srgbClr val="000000"/>
                </a:solidFill>
                <a:latin typeface="微软雅黑" pitchFamily="34" charset="0"/>
                <a:ea typeface="微软雅黑" pitchFamily="34" charset="-122"/>
                <a:cs typeface="微软雅黑" pitchFamily="34" charset="-120"/>
              </a:rPr>
              <a:t>，矿区的生态修复应尽可能依靠自然演替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来恢复其生态功能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.西露天矿构建乔木、灌木</a:t>
            </a:r>
            <a:r>
              <a:rPr lang="en-US" altLang="zh-CN" sz="2000" b="0" i="0">
                <a:solidFill>
                  <a:srgbClr val="000000"/>
                </a:solidFill>
                <a:latin typeface="微软雅黑" pitchFamily="34" charset="0"/>
                <a:ea typeface="微软雅黑" pitchFamily="34" charset="-122"/>
                <a:cs typeface="微软雅黑" pitchFamily="34" charset="-120"/>
              </a:rPr>
              <a:t>、草本一体化植物群落的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演替与沙丘上进行的演替类型相同</a:t>
            </a:r>
            <a:endParaRPr lang="en-US" altLang="zh-CN" sz="2000" dirty="0"/>
          </a:p>
        </p:txBody>
      </p:sp>
      <p:sp>
        <p:nvSpPr>
          <p:cNvPr id="4" name="QC_3_AN.15_1#89673e5b7.bracket?pid=ffedcb000&amp;color=0,0,0&amp;vpa=5&amp;vtp=1&amp;answeroption=A">
            <a:extLst>
              <a:ext uri="{FF2B5EF4-FFF2-40B4-BE49-F238E27FC236}">
                <a16:creationId xmlns:a16="http://schemas.microsoft.com/office/drawing/2014/main" id="{DA3434D5-C058-1347-91E5-AFE4579C59F0}"/>
              </a:ext>
            </a:extLst>
          </p:cNvPr>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AS.17_1#89673e5b7?vop=1&amp;pid=ffedcb0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分析题表可知，牵牛花对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Cu</m:t>
                    </m:r>
                  </m:oMath>
                </a14:m>
                <a:r>
                  <a:rPr lang="en-US" altLang="zh-CN" sz="2000" b="0" i="0" dirty="0">
                    <a:solidFill>
                      <a:srgbClr val="000000"/>
                    </a:solidFill>
                    <a:latin typeface="微软雅黑" pitchFamily="34" charset="0"/>
                    <a:ea typeface="微软雅黑" pitchFamily="34" charset="-122"/>
                    <a:cs typeface="微软雅黑" pitchFamily="34" charset="-120"/>
                  </a:rPr>
                  <a:t>的富集系数均比表中其他植物高，而对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的富集系数也相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对较高</a:t>
                </a:r>
                <a:r>
                  <a:rPr lang="en-US" altLang="zh-CN" sz="2000" b="0" i="0" dirty="0">
                    <a:solidFill>
                      <a:srgbClr val="000000"/>
                    </a:solidFill>
                    <a:latin typeface="微软雅黑" pitchFamily="34" charset="0"/>
                    <a:ea typeface="微软雅黑" pitchFamily="34" charset="-122"/>
                    <a:cs typeface="微软雅黑" pitchFamily="34" charset="-120"/>
                  </a:rPr>
                  <a:t>，故若要降低该地土壤中重金属浓度，可选择牵牛花作为修复植物，A正确；图示的</a:t>
                </a:r>
                <a:r>
                  <a:rPr lang="en-US" altLang="zh-CN" sz="2000" b="0" i="0">
                    <a:solidFill>
                      <a:srgbClr val="000000"/>
                    </a:solidFill>
                    <a:latin typeface="微软雅黑" pitchFamily="34" charset="0"/>
                    <a:ea typeface="微软雅黑" pitchFamily="34" charset="-122"/>
                    <a:cs typeface="微软雅黑" pitchFamily="34" charset="-120"/>
                  </a:rPr>
                  <a:t>①过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程中某些物种的消失</a:t>
                </a:r>
                <a:r>
                  <a:rPr lang="en-US" altLang="zh-CN" sz="2000" b="0" i="0" dirty="0">
                    <a:solidFill>
                      <a:srgbClr val="000000"/>
                    </a:solidFill>
                    <a:latin typeface="微软雅黑" pitchFamily="34" charset="0"/>
                    <a:ea typeface="微软雅黑" pitchFamily="34" charset="-122"/>
                    <a:cs typeface="微软雅黑" pitchFamily="34" charset="-120"/>
                  </a:rPr>
                  <a:t>，加快了②过程中另一些物种的消失，这种调节机制属于正反馈调节，</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；据图分析，原脆弱生态系统退化为极度退化生态系统后</a:t>
                </a:r>
                <a:r>
                  <a:rPr lang="en-US" altLang="zh-CN" sz="2000" b="0" i="0">
                    <a:solidFill>
                      <a:srgbClr val="000000"/>
                    </a:solidFill>
                    <a:latin typeface="微软雅黑" pitchFamily="34" charset="0"/>
                    <a:ea typeface="微软雅黑" pitchFamily="34" charset="-122"/>
                    <a:cs typeface="微软雅黑" pitchFamily="34" charset="-120"/>
                  </a:rPr>
                  <a:t>，无法通过自然恢复形成原脆弱生态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a:t>
                </a:r>
                <a:r>
                  <a:rPr lang="en-US" altLang="zh-CN" sz="2000" b="0" i="0" dirty="0">
                    <a:solidFill>
                      <a:srgbClr val="000000"/>
                    </a:solidFill>
                    <a:latin typeface="微软雅黑" pitchFamily="34" charset="0"/>
                    <a:ea typeface="微软雅黑" pitchFamily="34" charset="-122"/>
                    <a:cs typeface="微软雅黑" pitchFamily="34" charset="-120"/>
                  </a:rPr>
                  <a:t>，只能通过人工重建形成重建生态系统，C错误；西露天矿构建乔木、灌木</a:t>
                </a:r>
                <a:r>
                  <a:rPr lang="en-US" altLang="zh-CN" sz="2000" b="0" i="0">
                    <a:solidFill>
                      <a:srgbClr val="000000"/>
                    </a:solidFill>
                    <a:latin typeface="微软雅黑" pitchFamily="34" charset="0"/>
                    <a:ea typeface="微软雅黑" pitchFamily="34" charset="-122"/>
                    <a:cs typeface="微软雅黑" pitchFamily="34" charset="-120"/>
                  </a:rPr>
                  <a:t>、草本一体化植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物群落的演替为次生演替</a:t>
                </a:r>
                <a:r>
                  <a:rPr lang="en-US" altLang="zh-CN" sz="2000" b="0" i="0" dirty="0">
                    <a:solidFill>
                      <a:srgbClr val="000000"/>
                    </a:solidFill>
                    <a:latin typeface="微软雅黑" pitchFamily="34" charset="0"/>
                    <a:ea typeface="微软雅黑" pitchFamily="34" charset="-122"/>
                    <a:cs typeface="微软雅黑" pitchFamily="34" charset="-120"/>
                  </a:rPr>
                  <a:t>，而沙丘上进行的演替为初生演替，D错误。</a:t>
                </a:r>
                <a:endParaRPr lang="en-US" altLang="zh-CN" sz="2200" dirty="0"/>
              </a:p>
            </p:txBody>
          </p:sp>
        </mc:Choice>
        <mc:Fallback xmlns="">
          <p:sp>
            <p:nvSpPr>
              <p:cNvPr id="2" name="QC_3_AS.17_1#89673e5b7?vop=1&amp;pid=ffedcb000&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1077"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3_BD.18_1#399fa6520?pid=ffedcb000&amp;color=0,0,0&amp;vtp=1&amp;bt=1&amp;bbb=1&amp;hb=1"/>
              <p:cNvSpPr/>
              <p:nvPr/>
            </p:nvSpPr>
            <p:spPr>
              <a:xfrm>
                <a:off x="722376" y="972000"/>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［广东清远2024高二联考］</a:t>
                </a:r>
                <a:r>
                  <a:rPr lang="en-US" altLang="zh-CN" sz="2000" b="0" i="0" dirty="0">
                    <a:solidFill>
                      <a:srgbClr val="000000"/>
                    </a:solidFill>
                    <a:latin typeface="微软雅黑" pitchFamily="34" charset="0"/>
                    <a:ea typeface="微软雅黑" pitchFamily="34" charset="-122"/>
                    <a:cs typeface="微软雅黑" pitchFamily="34" charset="-120"/>
                  </a:rPr>
                  <a:t>为了对被重金属镉</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污染的水体进行生物修复</a:t>
                </a:r>
                <a:r>
                  <a:rPr lang="en-US" altLang="zh-CN" sz="2000" b="0" i="0">
                    <a:solidFill>
                      <a:srgbClr val="000000"/>
                    </a:solidFill>
                    <a:latin typeface="微软雅黑" pitchFamily="34" charset="0"/>
                    <a:ea typeface="微软雅黑" pitchFamily="34" charset="-122"/>
                    <a:cs typeface="微软雅黑" pitchFamily="34" charset="-120"/>
                  </a:rPr>
                  <a:t>，科研人员进行了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相关研究</a:t>
                </a:r>
                <a:r>
                  <a:rPr lang="en-US" altLang="zh-CN" sz="2000" b="0" i="0" dirty="0">
                    <a:solidFill>
                      <a:srgbClr val="000000"/>
                    </a:solidFill>
                    <a:latin typeface="微软雅黑" pitchFamily="34" charset="0"/>
                    <a:ea typeface="微软雅黑" pitchFamily="34" charset="-122"/>
                    <a:cs typeface="微软雅黑" pitchFamily="34" charset="-120"/>
                  </a:rPr>
                  <a:t>。选择水芹菜、灯芯草和水葫芦三种湿地植物设置了4种配植方式：A．水芹菜3株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葫芦</a:t>
                </a:r>
                <a:r>
                  <a:rPr lang="en-US" altLang="zh-CN" sz="2000" b="0" i="0" dirty="0">
                    <a:solidFill>
                      <a:srgbClr val="000000"/>
                    </a:solidFill>
                    <a:latin typeface="微软雅黑" pitchFamily="34" charset="0"/>
                    <a:ea typeface="微软雅黑" pitchFamily="34" charset="-122"/>
                    <a:cs typeface="微软雅黑" pitchFamily="34" charset="-120"/>
                  </a:rPr>
                  <a:t>3株；B．水芹菜3株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灯芯草3丛；C．水葫芦3株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灯芯草3丛；D．水芹菜2株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水葫芦2株</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灯芯草</a:t>
                </a:r>
                <a:r>
                  <a:rPr lang="en-US" altLang="zh-CN" sz="2000" b="0" i="0" dirty="0">
                    <a:solidFill>
                      <a:srgbClr val="000000"/>
                    </a:solidFill>
                    <a:latin typeface="微软雅黑" pitchFamily="34" charset="0"/>
                    <a:ea typeface="微软雅黑" pitchFamily="34" charset="-122"/>
                    <a:cs typeface="微软雅黑" pitchFamily="34" charset="-120"/>
                  </a:rPr>
                  <a:t>2丛。利用水培法模拟被镉污染的人工湿地</a:t>
                </a:r>
                <a:r>
                  <a:rPr lang="en-US" altLang="zh-CN" sz="2000" b="0" i="0">
                    <a:solidFill>
                      <a:srgbClr val="000000"/>
                    </a:solidFill>
                    <a:latin typeface="微软雅黑" pitchFamily="34" charset="0"/>
                    <a:ea typeface="微软雅黑" pitchFamily="34" charset="-122"/>
                    <a:cs typeface="微软雅黑" pitchFamily="34" charset="-120"/>
                  </a:rPr>
                  <a:t>，检测不同植物配植方式对模拟人工湿地的影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a:t>
                </a:r>
                <a:r>
                  <a:rPr lang="en-US" altLang="zh-CN" sz="2000" b="0" i="0" dirty="0">
                    <a:solidFill>
                      <a:srgbClr val="000000"/>
                    </a:solidFill>
                    <a:latin typeface="微软雅黑" pitchFamily="34" charset="0"/>
                    <a:ea typeface="微软雅黑" pitchFamily="34" charset="-122"/>
                    <a:cs typeface="微软雅黑" pitchFamily="34" charset="-120"/>
                  </a:rPr>
                  <a:t>，结果如图。请回答：</a:t>
                </a:r>
                <a:endParaRPr lang="en-US" altLang="zh-CN" sz="2000" dirty="0"/>
              </a:p>
            </p:txBody>
          </p:sp>
        </mc:Choice>
        <mc:Fallback xmlns="">
          <p:sp>
            <p:nvSpPr>
              <p:cNvPr id="2" name="QO_3_BD.18_1#399fa6520?pid=ffedcb000&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a:blip r:embed="rId3"/>
                <a:stretch>
                  <a:fillRect l="-1474" r="-454" b="-6831"/>
                </a:stretch>
              </a:blipFill>
              <a:ln/>
            </p:spPr>
            <p:txBody>
              <a:bodyPr/>
              <a:lstStyle/>
              <a:p>
                <a:r>
                  <a:rPr lang="zh-CN" altLang="en-US">
                    <a:noFill/>
                  </a:rPr>
                  <a:t> </a:t>
                </a:r>
              </a:p>
            </p:txBody>
          </p:sp>
        </mc:Fallback>
      </mc:AlternateContent>
      <p:pic>
        <p:nvPicPr>
          <p:cNvPr id="3" name="QO_3_BD.18_2#399fa6520?pid=ffedcb00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297680" y="3199834"/>
            <a:ext cx="3593592" cy="2331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3_BD.18_3#399fa6520?pid=ffedcb000&amp;color=0,0,0&amp;vtp=1&amp;bbb=1"/>
          <p:cNvSpPr/>
          <p:nvPr/>
        </p:nvSpPr>
        <p:spPr>
          <a:xfrm>
            <a:off x="722376" y="5663634"/>
            <a:ext cx="10753344" cy="856234"/>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溶解氧含量为实验第7天所测得的数据</a:t>
            </a:r>
            <a:endParaRPr lang="en-US" altLang="zh-CN" sz="2000" dirty="0"/>
          </a:p>
          <a:p>
            <a:pPr algn="ct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20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4_BD.19_1#b60af025f?pid=399fa6520&amp;color=0,0,0&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）人工湿地生态系统的主要成分是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，可吸收污水中的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等营养物质以及重金属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如镉）等有害物质，既能防止水体富营养化，又能减弱环境污染</a:t>
            </a:r>
            <a:r>
              <a:rPr lang="en-US" altLang="zh-CN" sz="2000" b="0" i="0">
                <a:solidFill>
                  <a:srgbClr val="000000"/>
                </a:solidFill>
                <a:latin typeface="微软雅黑" pitchFamily="34" charset="0"/>
                <a:ea typeface="微软雅黑" pitchFamily="34" charset="-122"/>
                <a:cs typeface="微软雅黑" pitchFamily="34" charset="-120"/>
              </a:rPr>
              <a:t>。这说明生态系统具有一定的</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p:sp>
        <p:nvSpPr>
          <p:cNvPr id="3" name="QB_4_AN.20_1#b60af025f.blank?pid=399fa6520&amp;color=0,0,0&amp;vpa=6&amp;vtp=1&amp;bbb=1"/>
          <p:cNvSpPr/>
          <p:nvPr/>
        </p:nvSpPr>
        <p:spPr>
          <a:xfrm>
            <a:off x="4945126"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生产者</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B_4_AN.21_1#b60af025f.blank?pid=399fa6520&amp;color=0,0,0&amp;vpa=7&amp;vtp=1&amp;bbb=1"/>
              <p:cNvSpPr/>
              <p:nvPr/>
            </p:nvSpPr>
            <p:spPr>
              <a:xfrm>
                <a:off x="8007414" y="1012952"/>
                <a:ext cx="720725" cy="298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𝐏</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4" name="QB_4_AN.21_1#b60af025f.blank?pid=399fa6520&amp;color=0,0,0&amp;vpa=7&amp;vtp=1&amp;bbb=1"/>
              <p:cNvSpPr>
                <a:spLocks noRot="1" noChangeAspect="1" noMove="1" noResize="1" noEditPoints="1" noAdjustHandles="1" noChangeArrowheads="1" noChangeShapeType="1" noTextEdit="1"/>
              </p:cNvSpPr>
              <p:nvPr/>
            </p:nvSpPr>
            <p:spPr>
              <a:xfrm>
                <a:off x="8007414" y="1012952"/>
                <a:ext cx="720725" cy="298577"/>
              </a:xfrm>
              <a:prstGeom prst="rect">
                <a:avLst/>
              </a:prstGeom>
              <a:blipFill>
                <a:blip r:embed="rId3"/>
                <a:stretch>
                  <a:fillRect l="-4237" t="-28571" r="-2542" b="-53061"/>
                </a:stretch>
              </a:blipFill>
              <a:ln/>
            </p:spPr>
            <p:txBody>
              <a:bodyPr/>
              <a:lstStyle/>
              <a:p>
                <a:r>
                  <a:rPr lang="zh-CN" altLang="en-US">
                    <a:noFill/>
                  </a:rPr>
                  <a:t> </a:t>
                </a:r>
              </a:p>
            </p:txBody>
          </p:sp>
        </mc:Fallback>
      </mc:AlternateContent>
      <p:sp>
        <p:nvSpPr>
          <p:cNvPr id="5" name="QB_4_AN.22_1#b60af025f.blank?pid=399fa6520&amp;color=0,0,0&amp;vpa=8&amp;vtp=1&amp;bbb=1"/>
          <p:cNvSpPr/>
          <p:nvPr/>
        </p:nvSpPr>
        <p:spPr>
          <a:xfrm>
            <a:off x="731901" y="1826515"/>
            <a:ext cx="170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自我调节能力</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6" name="QB_4_AS.23_1#b60af025f?vop=1&amp;pid=399fa6520&amp;color=0,0,0&amp;vtp=1&amp;bbb=1&amp;hb=1"/>
              <p:cNvSpPr/>
              <p:nvPr/>
            </p:nvSpPr>
            <p:spPr>
              <a:xfrm>
                <a:off x="722376" y="227965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人工湿地生态系统的主要成分是生产者，可吸收污水中的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等营养物质以及重金属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如镉）等有害物质。这说明生态系统具有一定的自我调节能力。</a:t>
                </a:r>
                <a:endParaRPr lang="en-US" altLang="zh-CN" sz="2200" dirty="0">
                  <a:solidFill>
                    <a:srgbClr val="000000"/>
                  </a:solidFill>
                </a:endParaRPr>
              </a:p>
            </p:txBody>
          </p:sp>
        </mc:Choice>
        <mc:Fallback xmlns="">
          <p:sp>
            <p:nvSpPr>
              <p:cNvPr id="6" name="QB_4_AS.23_1#b60af025f?vop=1&amp;pid=399fa6520&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a:blip r:embed="rId4"/>
                <a:stretch>
                  <a:fillRect l="-1587"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4_BD.24_1#ddc2d3e9f?pid=399fa6520&amp;color=0,0,0&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（2）据图1可知，4种配植方式中，第3天时人工湿地中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的去除率最大的是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组</a:t>
                </a:r>
                <a:r>
                  <a:rPr lang="en-US" altLang="zh-CN" sz="2000" b="0" i="0" dirty="0">
                    <a:solidFill>
                      <a:srgbClr val="000000"/>
                    </a:solidFill>
                    <a:latin typeface="微软雅黑" pitchFamily="34" charset="0"/>
                    <a:ea typeface="微软雅黑" pitchFamily="34" charset="-122"/>
                    <a:cs typeface="微软雅黑" pitchFamily="34" charset="-120"/>
                  </a:rPr>
                  <a:t>；到第7</a:t>
                </a:r>
                <a:r>
                  <a:rPr lang="en-US" altLang="zh-CN" sz="2000" b="0" i="0">
                    <a:solidFill>
                      <a:srgbClr val="000000"/>
                    </a:solidFill>
                    <a:latin typeface="微软雅黑" pitchFamily="34" charset="0"/>
                    <a:ea typeface="微软雅黑" pitchFamily="34" charset="-122"/>
                    <a:cs typeface="微软雅黑" pitchFamily="34" charset="-120"/>
                  </a:rPr>
                  <a:t>天时，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的去除率最大的是</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由此可说明随着处理时间的延长，</a:t>
                </a:r>
                <a:r>
                  <a:rPr lang="en-US" altLang="zh-CN" sz="2000" i="0">
                    <a:solidFill>
                      <a:srgbClr val="000000"/>
                    </a:solidFill>
                    <a:latin typeface="SimSun" pitchFamily="34" charset="0"/>
                    <a:ea typeface="SimSun" pitchFamily="34" charset="-122"/>
                    <a:cs typeface="SimSun" pitchFamily="34" charset="-120"/>
                  </a:rPr>
                  <a:t>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会促进对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的去除。</a:t>
                </a:r>
                <a:endParaRPr lang="en-US" altLang="zh-CN" sz="2000" dirty="0"/>
              </a:p>
            </p:txBody>
          </p:sp>
        </mc:Choice>
        <mc:Fallback xmlns="">
          <p:sp>
            <p:nvSpPr>
              <p:cNvPr id="2" name="QB_4_BD.24_1#ddc2d3e9f?pid=399fa6520&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a:blip r:embed="rId3"/>
                <a:stretch>
                  <a:fillRect l="-1474" r="-2154" b="-11737"/>
                </a:stretch>
              </a:blipFill>
              <a:ln/>
            </p:spPr>
            <p:txBody>
              <a:bodyPr/>
              <a:lstStyle/>
              <a:p>
                <a:r>
                  <a:rPr lang="zh-CN" altLang="en-US">
                    <a:noFill/>
                  </a:rPr>
                  <a:t> </a:t>
                </a:r>
              </a:p>
            </p:txBody>
          </p:sp>
        </mc:Fallback>
      </mc:AlternateContent>
      <p:sp>
        <p:nvSpPr>
          <p:cNvPr id="3" name="QB_4_AN.25_1#ddc2d3e9f.blank?pid=399fa6520&amp;color=0,0,0&amp;vpa=9&amp;vtp=1"/>
          <p:cNvSpPr/>
          <p:nvPr/>
        </p:nvSpPr>
        <p:spPr>
          <a:xfrm>
            <a:off x="9220264" y="9311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B_4_AN.26_1#ddc2d3e9f.blank?pid=399fa6520&amp;color=0,0,0&amp;vpa=10&amp;vtp=1"/>
          <p:cNvSpPr/>
          <p:nvPr/>
        </p:nvSpPr>
        <p:spPr>
          <a:xfrm>
            <a:off x="4279964" y="13883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B_4_AN.28_1#ddc2d3e9f.blank?pid=399fa6520&amp;color=0,0,0&amp;vpa=11&amp;vtp=1&amp;bbb=1&amp;hb=1"/>
          <p:cNvSpPr/>
          <p:nvPr/>
        </p:nvSpPr>
        <p:spPr>
          <a:xfrm>
            <a:off x="722377" y="13883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人工湿地中配植种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类更多的植物</a:t>
            </a:r>
            <a:endParaRPr lang="en-US" altLang="zh-CN" sz="2000" dirty="0"/>
          </a:p>
        </p:txBody>
      </p:sp>
      <p:pic>
        <p:nvPicPr>
          <p:cNvPr id="6" name="QB_4_BD.27_1#ddc2d3e9f?iti=1&amp;pid=399fa652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398264" y="2406650"/>
            <a:ext cx="3392424" cy="20299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4_BD.27_2#ddc2d3e9f?iti=1&amp;pid=399fa6520&amp;color=0,0,0&amp;vtp=1&amp;bbb=1"/>
          <p:cNvSpPr/>
          <p:nvPr/>
        </p:nvSpPr>
        <p:spPr>
          <a:xfrm>
            <a:off x="5864289" y="4563618"/>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mc:AlternateContent xmlns:mc="http://schemas.openxmlformats.org/markup-compatibility/2006" xmlns:a14="http://schemas.microsoft.com/office/drawing/2010/main">
        <mc:Choice Requires="a14">
          <p:sp>
            <p:nvSpPr>
              <p:cNvPr id="8" name="QB_4_AS.29_1#ddc2d3e9f?vop=1&amp;pid=399fa6520&amp;color=0,0,0&amp;vtp=1&amp;bbb=1&amp;hb=1"/>
              <p:cNvSpPr/>
              <p:nvPr/>
            </p:nvSpPr>
            <p:spPr>
              <a:xfrm>
                <a:off x="722376" y="498475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据图1可知，4种植物配植方式中模拟人工湿地中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的去除率大小顺序在第3天和第</a:t>
                </a:r>
                <a:r>
                  <a:rPr lang="en-US" altLang="zh-CN" sz="2000" b="0" i="0">
                    <a:solidFill>
                      <a:srgbClr val="000000"/>
                    </a:solidFill>
                    <a:latin typeface="微软雅黑" pitchFamily="34" charset="0"/>
                    <a:ea typeface="微软雅黑" pitchFamily="34" charset="-122"/>
                    <a:cs typeface="微软雅黑" pitchFamily="34" charset="-120"/>
                  </a:rPr>
                  <a:t>7天时分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。说明随着处理时间的延长</a:t>
                </a:r>
                <a:r>
                  <a:rPr lang="en-US" altLang="zh-CN" sz="2000" b="0" i="0">
                    <a:solidFill>
                      <a:srgbClr val="000000"/>
                    </a:solidFill>
                    <a:latin typeface="微软雅黑" pitchFamily="34" charset="0"/>
                    <a:ea typeface="微软雅黑" pitchFamily="34" charset="-122"/>
                    <a:cs typeface="微软雅黑" pitchFamily="34" charset="-120"/>
                  </a:rPr>
                  <a:t>，人工湿地中配植种类更多的植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的去除率更高。</a:t>
                </a:r>
                <a:endParaRPr lang="en-US" altLang="zh-CN" sz="2200" dirty="0"/>
              </a:p>
            </p:txBody>
          </p:sp>
        </mc:Choice>
        <mc:Fallback xmlns="">
          <p:sp>
            <p:nvSpPr>
              <p:cNvPr id="8" name="QB_4_AS.29_1#ddc2d3e9f?vop=1&amp;pid=399fa6520&amp;color=0,0,0&amp;vtp=1&amp;bbb=1&amp;hb=1"/>
              <p:cNvSpPr>
                <a:spLocks noRot="1" noChangeAspect="1" noMove="1" noResize="1" noEditPoints="1" noAdjustHandles="1" noChangeArrowheads="1" noChangeShapeType="1" noTextEdit="1"/>
              </p:cNvSpPr>
              <p:nvPr/>
            </p:nvSpPr>
            <p:spPr>
              <a:xfrm>
                <a:off x="722376" y="4984750"/>
                <a:ext cx="10753344" cy="1326134"/>
              </a:xfrm>
              <a:prstGeom prst="rect">
                <a:avLst/>
              </a:prstGeom>
              <a:blipFill>
                <a:blip r:embed="rId5"/>
                <a:stretch>
                  <a:fillRect l="-1587" t="-461" r="-1361" b="-115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animEffect transition="in" filter="fade">
                                      <p:cBhvr>
                                        <p:cTn id="43"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4_BD.30_1#d647d9256?pid=399fa6520&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（3）比较图2的A、B、C组结果可知</a:t>
                </a:r>
                <a:r>
                  <a:rPr lang="en-US" altLang="zh-CN" sz="2000" b="0" i="0">
                    <a:solidFill>
                      <a:srgbClr val="000000"/>
                    </a:solidFill>
                    <a:latin typeface="微软雅黑" pitchFamily="34" charset="0"/>
                    <a:ea typeface="微软雅黑" pitchFamily="34" charset="-122"/>
                    <a:cs typeface="微软雅黑" pitchFamily="34" charset="-120"/>
                  </a:rPr>
                  <a:t>，三种植物中净光合速率最大是</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综合图</a:t>
                </a:r>
                <a:r>
                  <a:rPr lang="en-US" altLang="zh-CN" sz="2000" b="0" i="0">
                    <a:solidFill>
                      <a:srgbClr val="000000"/>
                    </a:solidFill>
                    <a:latin typeface="微软雅黑" pitchFamily="34" charset="0"/>
                    <a:ea typeface="微软雅黑" pitchFamily="34" charset="-122"/>
                    <a:cs typeface="微软雅黑" pitchFamily="34" charset="-120"/>
                  </a:rPr>
                  <a:t>1、2结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果可知</a:t>
                </a:r>
                <a:r>
                  <a:rPr lang="en-US" altLang="zh-CN" sz="2000" b="0" i="0" dirty="0">
                    <a:solidFill>
                      <a:srgbClr val="000000"/>
                    </a:solidFill>
                    <a:latin typeface="微软雅黑" pitchFamily="34" charset="0"/>
                    <a:ea typeface="微软雅黑" pitchFamily="34" charset="-122"/>
                    <a:cs typeface="微软雅黑" pitchFamily="34" charset="-120"/>
                  </a:rPr>
                  <a:t>，实验结束时人工湿地中的溶解氧含量与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的去除率呈</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4_BD.30_1#d647d9256?pid=399fa6520&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B_4_AN.31_1#d647d9256.blank?pid=399fa6520&amp;color=0,0,0&amp;vpa=12&amp;vtp=1&amp;bbb=1"/>
          <p:cNvSpPr/>
          <p:nvPr/>
        </p:nvSpPr>
        <p:spPr>
          <a:xfrm>
            <a:off x="8396351"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水葫芦</a:t>
            </a:r>
            <a:endParaRPr lang="en-US" altLang="zh-CN" sz="2000" dirty="0"/>
          </a:p>
        </p:txBody>
      </p:sp>
      <p:sp>
        <p:nvSpPr>
          <p:cNvPr id="4" name="QB_4_AN.32_1#d647d9256.blank?pid=399fa6520&amp;color=0,0,0&amp;vpa=13&amp;vtp=1&amp;bbb=1"/>
          <p:cNvSpPr/>
          <p:nvPr/>
        </p:nvSpPr>
        <p:spPr>
          <a:xfrm>
            <a:off x="7620064" y="1369315"/>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正相关</a:t>
            </a:r>
            <a:endParaRPr lang="en-US" altLang="zh-CN" sz="2000" dirty="0"/>
          </a:p>
        </p:txBody>
      </p:sp>
      <mc:AlternateContent xmlns:mc="http://schemas.openxmlformats.org/markup-compatibility/2006" xmlns:a14="http://schemas.microsoft.com/office/drawing/2010/main">
        <mc:Choice Requires="a14">
          <p:sp>
            <p:nvSpPr>
              <p:cNvPr id="5" name="QB_4_AS.33_1#d647d9256?vop=1&amp;pid=399fa6520&amp;color=0,0,0&amp;vtp=1&amp;bbb=1&amp;hb=1"/>
              <p:cNvSpPr/>
              <p:nvPr/>
            </p:nvSpPr>
            <p:spPr>
              <a:xfrm>
                <a:off x="722376" y="182245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图2中，A、B组对比，说明水葫芦净光合速率大于灯芯草；B、C组对比</a:t>
                </a:r>
                <a:r>
                  <a:rPr lang="en-US" altLang="zh-CN" sz="2000" b="0" i="0">
                    <a:solidFill>
                      <a:srgbClr val="000000"/>
                    </a:solidFill>
                    <a:latin typeface="微软雅黑" pitchFamily="34" charset="0"/>
                    <a:ea typeface="微软雅黑" pitchFamily="34" charset="-122"/>
                    <a:cs typeface="微软雅黑" pitchFamily="34" charset="-120"/>
                  </a:rPr>
                  <a:t>，说明水葫芦净光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合速率大于水芹菜</a:t>
                </a:r>
                <a:r>
                  <a:rPr lang="en-US" altLang="zh-CN" sz="2000" b="0" i="0" dirty="0">
                    <a:solidFill>
                      <a:srgbClr val="000000"/>
                    </a:solidFill>
                    <a:latin typeface="微软雅黑" pitchFamily="34" charset="0"/>
                    <a:ea typeface="微软雅黑" pitchFamily="34" charset="-122"/>
                    <a:cs typeface="微软雅黑" pitchFamily="34" charset="-120"/>
                  </a:rPr>
                  <a:t>；A、C组对比，说明灯芯草净光合速率大于水芹菜。综上可知</a:t>
                </a:r>
                <a:r>
                  <a:rPr lang="en-US" altLang="zh-CN" sz="2000" b="0" i="0">
                    <a:solidFill>
                      <a:srgbClr val="000000"/>
                    </a:solidFill>
                    <a:latin typeface="微软雅黑" pitchFamily="34" charset="0"/>
                    <a:ea typeface="微软雅黑" pitchFamily="34" charset="-122"/>
                    <a:cs typeface="微软雅黑" pitchFamily="34" charset="-120"/>
                  </a:rPr>
                  <a:t>，三种植物中</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净光合速率最大的是水葫芦</a:t>
                </a:r>
                <a:r>
                  <a:rPr lang="en-US" altLang="zh-CN" sz="2000" b="0" i="0" dirty="0">
                    <a:solidFill>
                      <a:srgbClr val="000000"/>
                    </a:solidFill>
                    <a:latin typeface="微软雅黑" pitchFamily="34" charset="0"/>
                    <a:ea typeface="微软雅黑" pitchFamily="34" charset="-122"/>
                    <a:cs typeface="微软雅黑" pitchFamily="34" charset="-120"/>
                  </a:rPr>
                  <a:t>。综合图1、2结果可知，实验结束时</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去除率大小顺序为</a:t>
                </a: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,溶解氧含量大小顺序为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,说明溶解氧含量与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的去除率呈正相关。</a:t>
                </a:r>
                <a:endParaRPr lang="en-US" altLang="zh-CN" sz="2200" dirty="0"/>
              </a:p>
            </p:txBody>
          </p:sp>
        </mc:Choice>
        <mc:Fallback xmlns="">
          <p:sp>
            <p:nvSpPr>
              <p:cNvPr id="5" name="QB_4_AS.33_1#d647d9256?vop=1&amp;pid=399fa6520&amp;color=0,0,0&amp;vtp=1&amp;bbb=1&amp;hb=1"/>
              <p:cNvSpPr>
                <a:spLocks noRot="1" noChangeAspect="1" noMove="1" noResize="1" noEditPoints="1" noAdjustHandles="1" noChangeArrowheads="1" noChangeShapeType="1" noTextEdit="1"/>
              </p:cNvSpPr>
              <p:nvPr/>
            </p:nvSpPr>
            <p:spPr>
              <a:xfrm>
                <a:off x="722376" y="1822450"/>
                <a:ext cx="10753344" cy="1796034"/>
              </a:xfrm>
              <a:prstGeom prst="rect">
                <a:avLst/>
              </a:prstGeom>
              <a:blipFill>
                <a:blip r:embed="rId4"/>
                <a:stretch>
                  <a:fillRect l="-1587" r="-737"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4_BD.34_1#5a916a365?pid=399fa6520&amp;color=0,0,0&amp;vtp=1&amp;bt=1&amp;bbb=1&amp;hb=1"/>
          <p:cNvSpPr/>
          <p:nvPr/>
        </p:nvSpPr>
        <p:spPr>
          <a:xfrm>
            <a:off x="722376" y="972000"/>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（4）根系泌氧是指水生植物通过通气组织将光合作用产生的氧气运输到根部</a:t>
            </a:r>
            <a:r>
              <a:rPr lang="en-US" altLang="zh-CN" sz="2000" b="0" i="0">
                <a:solidFill>
                  <a:srgbClr val="000000"/>
                </a:solidFill>
                <a:latin typeface="微软雅黑" pitchFamily="34" charset="0"/>
                <a:ea typeface="微软雅黑" pitchFamily="34" charset="-122"/>
                <a:cs typeface="微软雅黑" pitchFamily="34" charset="-120"/>
              </a:rPr>
              <a:t>，并释放到根际土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壤或水体的现象。这种现象是水体长期缺氧对植物进行</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的结果。研究证实水生植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物根系泌氧有助于植物对水体污染物的去除，这是因为水生植物根系泌氧可以提高水体溶解氧含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量，有利于需氧微生物在植物根系周围分解</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植物可吸收的营养物质增多</a:t>
            </a:r>
            <a:r>
              <a:rPr lang="en-US" altLang="zh-CN" sz="2000" b="0" i="0">
                <a:solidFill>
                  <a:srgbClr val="000000"/>
                </a:solidFill>
                <a:latin typeface="微软雅黑" pitchFamily="34" charset="0"/>
                <a:ea typeface="微软雅黑" pitchFamily="34" charset="-122"/>
                <a:cs typeface="微软雅黑" pitchFamily="34" charset="-120"/>
              </a:rPr>
              <a:t>，生长更加旺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盛</a:t>
            </a:r>
            <a:r>
              <a:rPr lang="en-US" altLang="zh-CN" sz="2000" b="0" i="0" dirty="0">
                <a:solidFill>
                  <a:srgbClr val="000000"/>
                </a:solidFill>
                <a:latin typeface="微软雅黑" pitchFamily="34" charset="0"/>
                <a:ea typeface="微软雅黑" pitchFamily="34" charset="-122"/>
                <a:cs typeface="微软雅黑" pitchFamily="34" charset="-120"/>
              </a:rPr>
              <a:t>，进而提高污水净化效率。</a:t>
            </a:r>
            <a:endParaRPr lang="en-US" altLang="zh-CN" sz="2000" dirty="0"/>
          </a:p>
        </p:txBody>
      </p:sp>
      <p:sp>
        <p:nvSpPr>
          <p:cNvPr id="3" name="QB_4_AN.35_1#5a916a365.blank?pid=399fa6520&amp;color=0,0,0&amp;vpa=14&amp;vtp=1&amp;bbb=1"/>
          <p:cNvSpPr/>
          <p:nvPr/>
        </p:nvSpPr>
        <p:spPr>
          <a:xfrm>
            <a:off x="6827901" y="1391100"/>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（自然）选择</a:t>
            </a:r>
            <a:endParaRPr lang="en-US" altLang="zh-CN" sz="2000" dirty="0"/>
          </a:p>
        </p:txBody>
      </p:sp>
      <p:sp>
        <p:nvSpPr>
          <p:cNvPr id="4" name="QB_4_AN.36_1#5a916a365.blank?pid=399fa6520&amp;color=0,0,0&amp;vpa=15&amp;vtp=1&amp;bbb=1"/>
          <p:cNvSpPr/>
          <p:nvPr/>
        </p:nvSpPr>
        <p:spPr>
          <a:xfrm>
            <a:off x="5557901" y="2305500"/>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有机物</a:t>
            </a:r>
            <a:endParaRPr lang="en-US" altLang="zh-CN" sz="2000" dirty="0"/>
          </a:p>
        </p:txBody>
      </p:sp>
      <p:sp>
        <p:nvSpPr>
          <p:cNvPr id="5" name="QB_4_AS.37_1#5a916a365?vop=1&amp;pid=399fa6520&amp;color=0,0,0&amp;vtp=1&amp;bbb=1&amp;hb=1"/>
          <p:cNvSpPr/>
          <p:nvPr/>
        </p:nvSpPr>
        <p:spPr>
          <a:xfrm>
            <a:off x="722376" y="3300163"/>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根系泌氧是指水生植物通过通气组织将光合作用产生的氧气运输到根部</a:t>
            </a:r>
            <a:r>
              <a:rPr lang="en-US" altLang="zh-CN" sz="2000" b="0" i="0">
                <a:solidFill>
                  <a:srgbClr val="000000"/>
                </a:solidFill>
                <a:latin typeface="微软雅黑" pitchFamily="34" charset="0"/>
                <a:ea typeface="微软雅黑" pitchFamily="34" charset="-122"/>
                <a:cs typeface="微软雅黑" pitchFamily="34" charset="-120"/>
              </a:rPr>
              <a:t>，并释放到根际土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壤或水体的现象</a:t>
            </a:r>
            <a:r>
              <a:rPr lang="en-US" altLang="zh-CN" sz="2000" b="0" i="0" dirty="0">
                <a:solidFill>
                  <a:srgbClr val="000000"/>
                </a:solidFill>
                <a:latin typeface="微软雅黑" pitchFamily="34" charset="0"/>
                <a:ea typeface="微软雅黑" pitchFamily="34" charset="-122"/>
                <a:cs typeface="微软雅黑" pitchFamily="34" charset="-120"/>
              </a:rPr>
              <a:t>。这种现象是水体长期缺氧对植物进行自然选择的结果</a:t>
            </a:r>
            <a:r>
              <a:rPr lang="en-US" altLang="zh-CN" sz="2000" b="0" i="0">
                <a:solidFill>
                  <a:srgbClr val="000000"/>
                </a:solidFill>
                <a:latin typeface="微软雅黑" pitchFamily="34" charset="0"/>
                <a:ea typeface="微软雅黑" pitchFamily="34" charset="-122"/>
                <a:cs typeface="微软雅黑" pitchFamily="34" charset="-120"/>
              </a:rPr>
              <a:t>。水生植物根系泌氧可提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高水体溶解氧含量</a:t>
            </a:r>
            <a:r>
              <a:rPr lang="en-US" altLang="zh-CN" sz="2000" b="0" i="0" dirty="0">
                <a:solidFill>
                  <a:srgbClr val="000000"/>
                </a:solidFill>
                <a:latin typeface="微软雅黑" pitchFamily="34" charset="0"/>
                <a:ea typeface="微软雅黑" pitchFamily="34" charset="-122"/>
                <a:cs typeface="微软雅黑" pitchFamily="34" charset="-120"/>
              </a:rPr>
              <a:t>，改善根系周围的微环境，进而使得好氧微生物在植物根系表面聚集繁殖</a:t>
            </a:r>
            <a:r>
              <a:rPr lang="en-US" altLang="zh-CN" sz="2000" b="0" i="0">
                <a:solidFill>
                  <a:srgbClr val="000000"/>
                </a:solidFill>
                <a:latin typeface="微软雅黑" pitchFamily="34" charset="0"/>
                <a:ea typeface="微软雅黑" pitchFamily="34" charset="-122"/>
                <a:cs typeface="微软雅黑" pitchFamily="34" charset="-120"/>
              </a:rPr>
              <a:t>，微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生物分解根系周围的有机物产生无机盐等</a:t>
            </a:r>
            <a:r>
              <a:rPr lang="en-US" altLang="zh-CN" sz="2000" b="0" i="0" dirty="0">
                <a:solidFill>
                  <a:srgbClr val="000000"/>
                </a:solidFill>
                <a:latin typeface="微软雅黑" pitchFamily="34" charset="0"/>
                <a:ea typeface="微软雅黑" pitchFamily="34" charset="-122"/>
                <a:cs typeface="微软雅黑" pitchFamily="34" charset="-120"/>
              </a:rPr>
              <a:t>，使得植物可吸收的营养物质增多，</a:t>
            </a:r>
            <a:r>
              <a:rPr lang="en-US" altLang="zh-CN" sz="2000" b="0" i="0">
                <a:solidFill>
                  <a:srgbClr val="000000"/>
                </a:solidFill>
                <a:latin typeface="微软雅黑" pitchFamily="34" charset="0"/>
                <a:ea typeface="微软雅黑" pitchFamily="34" charset="-122"/>
                <a:cs typeface="微软雅黑" pitchFamily="34" charset="-120"/>
              </a:rPr>
              <a:t>植物生长更加旺盛，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进而提高污水净化效率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fedcb000.fixed?pid=d59b8a280&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a:t>
            </a:r>
            <a:endParaRPr lang="en-US" altLang="zh-CN" sz="7200" dirty="0"/>
          </a:p>
        </p:txBody>
      </p:sp>
      <mc:AlternateContent xmlns:mc="http://schemas.openxmlformats.org/markup-compatibility/2006" xmlns:a14="http://schemas.microsoft.com/office/drawing/2010/main">
        <mc:Choice Requires="a14">
          <p:sp>
            <p:nvSpPr>
              <p:cNvPr id="3" name="C_2#ffedcb000.fixed?pid=d59b8a280&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素养提升集训</a:t>
                </a:r>
                <a14:m>
                  <m:oMath xmlns:m="http://schemas.openxmlformats.org/officeDocument/2006/math">
                    <m:r>
                      <a:rPr lang="en-US" altLang="zh-CN" sz="4400" b="1" i="0" dirty="0">
                        <a:solidFill>
                          <a:srgbClr val="FFFFFF"/>
                        </a:solidFill>
                        <a:latin typeface="Cambria Math" panose="02040503050406030204" pitchFamily="18" charset="0"/>
                        <a:ea typeface="SimHei" pitchFamily="34" charset="-122"/>
                        <a:cs typeface="SimHei" pitchFamily="34" charset="-120"/>
                      </a:rPr>
                      <m:t>𝟐</m:t>
                    </m:r>
                    <m:r>
                      <a:rPr lang="en-US" altLang="zh-CN" sz="4400" b="1" i="0" dirty="0">
                        <a:solidFill>
                          <a:srgbClr val="FFFFFF"/>
                        </a:solidFill>
                        <a:latin typeface="Cambria Math" panose="02040503050406030204" pitchFamily="18" charset="0"/>
                        <a:ea typeface="SimHei" pitchFamily="34" charset="-122"/>
                        <a:cs typeface="SimHei" pitchFamily="34" charset="-120"/>
                      </a:rPr>
                      <m:t>——</m:t>
                    </m:r>
                  </m:oMath>
                </a14:m>
                <a:r>
                  <a:rPr lang="en-US" altLang="zh-CN" sz="4400" b="1" i="0" dirty="0">
                    <a:solidFill>
                      <a:srgbClr val="FFFFFF"/>
                    </a:solidFill>
                    <a:latin typeface="SimHei" pitchFamily="34" charset="0"/>
                    <a:ea typeface="SimHei" pitchFamily="34" charset="-122"/>
                    <a:cs typeface="SimHei" pitchFamily="34" charset="-120"/>
                  </a:rPr>
                  <a:t>生态修复类</a:t>
                </a:r>
                <a:endParaRPr lang="en-US" altLang="zh-CN" sz="4400" dirty="0"/>
              </a:p>
            </p:txBody>
          </p:sp>
        </mc:Choice>
        <mc:Fallback xmlns="">
          <p:sp>
            <p:nvSpPr>
              <p:cNvPr id="3" name="C_2#ffedcb000.fixed?pid=d59b8a280&amp;color=255,255,255&amp;vtp=1&amp;bbb=1"/>
              <p:cNvSpPr>
                <a:spLocks noRot="1" noChangeAspect="1" noMove="1" noResize="1" noEditPoints="1" noAdjustHandles="1" noChangeArrowheads="1" noChangeShapeType="1" noTextEdit="1"/>
              </p:cNvSpPr>
              <p:nvPr/>
            </p:nvSpPr>
            <p:spPr>
              <a:xfrm>
                <a:off x="0" y="3493008"/>
                <a:ext cx="12188952" cy="768096"/>
              </a:xfrm>
              <a:prstGeom prst="rect">
                <a:avLst/>
              </a:prstGeom>
              <a:blipFill>
                <a:blip r:embed="rId3"/>
                <a:stretch>
                  <a:fillRect t="-22222" b="-30952"/>
                </a:stretch>
              </a:blipFill>
              <a:ln/>
            </p:spPr>
            <p:txBody>
              <a:bodyPr/>
              <a:lstStyle/>
              <a:p>
                <a:r>
                  <a:rPr lang="zh-CN" altLang="en-US">
                    <a:noFill/>
                  </a:rPr>
                  <a:t> </a:t>
                </a:r>
              </a:p>
            </p:txBody>
          </p:sp>
        </mc:Fallback>
      </mc:AlternateContent>
      <p:pic>
        <p:nvPicPr>
          <p:cNvPr id="4" name="C_2#ffedcb000.fixed?pid=d59b8a280&amp;color=0,0,0&amp;tib=255,255,255&amp;vtp=1" descr="preencoded.png"/>
          <p:cNvPicPr>
            <a:picLocks noChangeAspect="1"/>
          </p:cNvPicPr>
          <p:nvPr/>
        </p:nvPicPr>
        <p:blipFill>
          <a:blip r:embed="rId4"/>
          <a:stretch>
            <a:fillRect/>
          </a:stretch>
        </p:blipFill>
        <p:spPr>
          <a:xfrm>
            <a:off x="9939528" y="4507992"/>
            <a:ext cx="402336" cy="438912"/>
          </a:xfrm>
          <a:prstGeom prst="rect">
            <a:avLst/>
          </a:prstGeom>
        </p:spPr>
      </p:pic>
      <p:sp>
        <p:nvSpPr>
          <p:cNvPr id="5" name="C_2_BD#ffedcb000.fixed?pid=d59b8a280&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3_EX.38_1#399fa6520?vop=1&amp;pid=ffedcb000&amp;color=0,0,0&amp;vtp=1&amp;bt=1&amp;bbb=1&amp;hb=1"/>
              <p:cNvSpPr/>
              <p:nvPr/>
            </p:nvSpPr>
            <p:spPr>
              <a:xfrm>
                <a:off x="722376" y="969264"/>
                <a:ext cx="10753344" cy="3624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分析图</a:t>
                </a:r>
                <a:r>
                  <a:rPr lang="en-US" altLang="zh-CN" sz="2000" b="0" i="0" dirty="0">
                    <a:solidFill>
                      <a:srgbClr val="000000"/>
                    </a:solidFill>
                    <a:latin typeface="微软雅黑" pitchFamily="34" charset="0"/>
                    <a:ea typeface="微软雅黑" pitchFamily="34" charset="-122"/>
                    <a:cs typeface="微软雅黑" pitchFamily="34" charset="-120"/>
                  </a:rPr>
                  <a:t>1：该实验的目的为探究不同植物配植方式对人工湿地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去除率的影响</a:t>
                </a:r>
                <a:r>
                  <a:rPr lang="en-US" altLang="zh-CN" sz="2000" b="0" i="0">
                    <a:solidFill>
                      <a:srgbClr val="000000"/>
                    </a:solidFill>
                    <a:latin typeface="微软雅黑" pitchFamily="34" charset="0"/>
                    <a:ea typeface="微软雅黑" pitchFamily="34" charset="-122"/>
                    <a:cs typeface="微软雅黑" pitchFamily="34" charset="-120"/>
                  </a:rPr>
                  <a:t>，自变量为处理时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间和植物配植方式</a:t>
                </a:r>
                <a:r>
                  <a:rPr lang="en-US" altLang="zh-CN" sz="2000" b="0" i="0" dirty="0">
                    <a:solidFill>
                      <a:srgbClr val="000000"/>
                    </a:solidFill>
                    <a:latin typeface="微软雅黑" pitchFamily="34" charset="0"/>
                    <a:ea typeface="微软雅黑" pitchFamily="34" charset="-122"/>
                    <a:cs typeface="微软雅黑" pitchFamily="34" charset="-120"/>
                  </a:rPr>
                  <a:t>，因变量为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去除率。实验结果表明，随着处理时间的延长</a:t>
                </a:r>
                <a:r>
                  <a:rPr lang="en-US" altLang="zh-CN" sz="2000" b="0" i="0">
                    <a:solidFill>
                      <a:srgbClr val="000000"/>
                    </a:solidFill>
                    <a:latin typeface="微软雅黑" pitchFamily="34" charset="0"/>
                    <a:ea typeface="微软雅黑" pitchFamily="34" charset="-122"/>
                    <a:cs typeface="微软雅黑" pitchFamily="34" charset="-120"/>
                  </a:rPr>
                  <a:t>，不同植物配植方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2000" b="0" i="0" dirty="0">
                    <a:solidFill>
                      <a:srgbClr val="000000"/>
                    </a:solidFill>
                    <a:latin typeface="微软雅黑" pitchFamily="34" charset="0"/>
                    <a:ea typeface="微软雅黑" pitchFamily="34" charset="-122"/>
                    <a:cs typeface="微软雅黑" pitchFamily="34" charset="-120"/>
                  </a:rPr>
                  <a:t>去除率均呈上升趋势；随着处理时间的延长，人工湿地中配植种类更多的植物会对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除率更高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分析图</a:t>
                </a:r>
                <a:r>
                  <a:rPr lang="en-US" altLang="zh-CN" sz="2000" b="0" i="0" dirty="0">
                    <a:solidFill>
                      <a:srgbClr val="000000"/>
                    </a:solidFill>
                    <a:latin typeface="微软雅黑" pitchFamily="34" charset="0"/>
                    <a:ea typeface="微软雅黑" pitchFamily="34" charset="-122"/>
                    <a:cs typeface="微软雅黑" pitchFamily="34" charset="-120"/>
                  </a:rPr>
                  <a:t>2：自变量为植物的种类和数量（植物的配植方式），因变量为溶解氧含量。由图可知</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组不含水葫芦</a:t>
                </a:r>
                <a:r>
                  <a:rPr lang="en-US" altLang="zh-CN" sz="2000" b="0" i="0" dirty="0">
                    <a:solidFill>
                      <a:srgbClr val="000000"/>
                    </a:solidFill>
                    <a:latin typeface="微软雅黑" pitchFamily="34" charset="0"/>
                    <a:ea typeface="微软雅黑" pitchFamily="34" charset="-122"/>
                    <a:cs typeface="微软雅黑" pitchFamily="34" charset="-120"/>
                  </a:rPr>
                  <a:t>，溶解氧含量最低；而A、C组水葫芦数目相同，A组配植水芹菜，C</a:t>
                </a:r>
                <a:r>
                  <a:rPr lang="en-US" altLang="zh-CN" sz="2000" b="0" i="0">
                    <a:solidFill>
                      <a:srgbClr val="000000"/>
                    </a:solidFill>
                    <a:latin typeface="微软雅黑" pitchFamily="34" charset="0"/>
                    <a:ea typeface="微软雅黑" pitchFamily="34" charset="-122"/>
                    <a:cs typeface="微软雅黑" pitchFamily="34" charset="-120"/>
                  </a:rPr>
                  <a:t>组配植灯芯草，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溶解氧含量</a:t>
                </a:r>
                <a:r>
                  <a:rPr lang="en-US" altLang="zh-CN" sz="2000" b="0" i="0" dirty="0">
                    <a:solidFill>
                      <a:srgbClr val="000000"/>
                    </a:solidFill>
                    <a:latin typeface="微软雅黑" pitchFamily="34" charset="0"/>
                    <a:ea typeface="微软雅黑" pitchFamily="34" charset="-122"/>
                    <a:cs typeface="微软雅黑" pitchFamily="34" charset="-120"/>
                  </a:rPr>
                  <a:t>C组略多于A组；D组配植植物种类最多，溶解氧含量最高。</a:t>
                </a:r>
                <a:endParaRPr lang="en-US" altLang="zh-CN" sz="2000" dirty="0"/>
              </a:p>
            </p:txBody>
          </p:sp>
        </mc:Choice>
        <mc:Fallback xmlns="">
          <p:sp>
            <p:nvSpPr>
              <p:cNvPr id="2" name="QO_3_EX.38_1#399fa6520?vop=1&amp;pid=ffedcb000&amp;color=0,0,0&amp;vtp=1&amp;bt=1&amp;bbb=1&amp;hb=1"/>
              <p:cNvSpPr>
                <a:spLocks noRot="1" noChangeAspect="1" noMove="1" noResize="1" noEditPoints="1" noAdjustHandles="1" noChangeArrowheads="1" noChangeShapeType="1" noTextEdit="1"/>
              </p:cNvSpPr>
              <p:nvPr/>
            </p:nvSpPr>
            <p:spPr>
              <a:xfrm>
                <a:off x="722376" y="969264"/>
                <a:ext cx="10753344" cy="3624834"/>
              </a:xfrm>
              <a:prstGeom prst="rect">
                <a:avLst/>
              </a:prstGeom>
              <a:blipFill>
                <a:blip r:embed="rId3"/>
                <a:stretch>
                  <a:fillRect l="-1474" r="-2551" b="-403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pic>
        <p:nvPicPr>
          <p:cNvPr id="2" name="QO_3_BD.39_1#049bc77a0?iti=2&amp;htil=5&amp;pid=ffedcb000&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64341" y="1054296"/>
            <a:ext cx="4782312" cy="2670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3_BD.39_2#049bc77a0?iti=2&amp;htil=5&amp;pid=ffedcb000&amp;color=0,0,0&amp;vtp=1"/>
          <p:cNvSpPr/>
          <p:nvPr/>
        </p:nvSpPr>
        <p:spPr>
          <a:xfrm>
            <a:off x="8899922" y="3851344"/>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2000" dirty="0"/>
          </a:p>
        </p:txBody>
      </p:sp>
      <p:sp>
        <p:nvSpPr>
          <p:cNvPr id="4" name="QO_3_BD.39_3#049bc77a0?htil=5&amp;pid=ffedcb000&amp;color=0,0,0&amp;vtp=1&amp;bt=1&amp;bbb=1&amp;hb=1&amp;hs=1"/>
          <p:cNvSpPr/>
          <p:nvPr/>
        </p:nvSpPr>
        <p:spPr>
          <a:xfrm>
            <a:off x="722376" y="972000"/>
            <a:ext cx="5843016" cy="3599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［海南海口2025高二月考］</a:t>
            </a:r>
            <a:r>
              <a:rPr lang="en-US" altLang="zh-CN" sz="2000" b="0" i="0" dirty="0">
                <a:solidFill>
                  <a:srgbClr val="000000"/>
                </a:solidFill>
                <a:latin typeface="微软雅黑" pitchFamily="34" charset="0"/>
                <a:ea typeface="微软雅黑" pitchFamily="34" charset="-122"/>
                <a:cs typeface="微软雅黑" pitchFamily="34" charset="-120"/>
              </a:rPr>
              <a:t>“蓝碳”</a:t>
            </a:r>
            <a:r>
              <a:rPr lang="en-US" altLang="zh-CN" sz="2000" b="0" i="0">
                <a:solidFill>
                  <a:srgbClr val="000000"/>
                </a:solidFill>
                <a:latin typeface="微软雅黑" pitchFamily="34" charset="0"/>
                <a:ea typeface="微软雅黑" pitchFamily="34" charset="-122"/>
                <a:cs typeface="微软雅黑" pitchFamily="34" charset="-120"/>
              </a:rPr>
              <a:t>即海洋碳汇，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指利用海洋活动及海洋生物吸收大气中的二氧化碳，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并将其固定</a:t>
            </a:r>
            <a:r>
              <a:rPr lang="en-US" altLang="zh-CN" sz="2000" b="0" i="0" dirty="0">
                <a:solidFill>
                  <a:srgbClr val="000000"/>
                </a:solidFill>
                <a:latin typeface="微软雅黑" pitchFamily="34" charset="0"/>
                <a:ea typeface="微软雅黑" pitchFamily="34" charset="-122"/>
                <a:cs typeface="微软雅黑" pitchFamily="34" charset="-120"/>
              </a:rPr>
              <a:t>、储存在海洋中的过程</a:t>
            </a:r>
            <a:r>
              <a:rPr lang="en-US" altLang="zh-CN" sz="2000" b="0" i="0">
                <a:solidFill>
                  <a:srgbClr val="000000"/>
                </a:solidFill>
                <a:latin typeface="微软雅黑" pitchFamily="34" charset="0"/>
                <a:ea typeface="微软雅黑" pitchFamily="34" charset="-122"/>
                <a:cs typeface="微软雅黑" pitchFamily="34" charset="-120"/>
              </a:rPr>
              <a:t>。海草床是由生长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在浅海区域的单子叶植物——海草密集生长而形成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的水下</a:t>
            </a:r>
            <a:r>
              <a:rPr lang="en-US" altLang="zh-CN" sz="2000" b="0" i="0" dirty="0">
                <a:solidFill>
                  <a:srgbClr val="000000"/>
                </a:solidFill>
                <a:latin typeface="微软雅黑" pitchFamily="34" charset="0"/>
                <a:ea typeface="微软雅黑" pitchFamily="34" charset="-122"/>
                <a:cs typeface="微软雅黑" pitchFamily="34" charset="-120"/>
              </a:rPr>
              <a:t>“草甸”，是国际公认的蓝碳生态系统</a:t>
            </a:r>
            <a:r>
              <a:rPr lang="en-US" altLang="zh-CN" sz="2000" b="0" i="0">
                <a:solidFill>
                  <a:srgbClr val="000000"/>
                </a:solidFill>
                <a:latin typeface="微软雅黑" pitchFamily="34" charset="0"/>
                <a:ea typeface="微软雅黑" pitchFamily="34" charset="-122"/>
                <a:cs typeface="微软雅黑" pitchFamily="34" charset="-120"/>
              </a:rPr>
              <a:t>。然而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填海造地、港口建设等人类活动破坏了海草床的生长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环境</a:t>
            </a:r>
            <a:r>
              <a:rPr lang="en-US" altLang="zh-CN" sz="2000" b="0" i="0" dirty="0">
                <a:solidFill>
                  <a:srgbClr val="000000"/>
                </a:solidFill>
                <a:latin typeface="微软雅黑" pitchFamily="34" charset="0"/>
                <a:ea typeface="微软雅黑" pitchFamily="34" charset="-122"/>
                <a:cs typeface="微软雅黑" pitchFamily="34" charset="-120"/>
              </a:rPr>
              <a:t>；工业废水</a:t>
            </a:r>
            <a:r>
              <a:rPr lang="en-US" altLang="zh-CN" sz="2000" b="0" i="0">
                <a:solidFill>
                  <a:srgbClr val="000000"/>
                </a:solidFill>
                <a:latin typeface="微软雅黑" pitchFamily="34" charset="0"/>
                <a:ea typeface="微软雅黑" pitchFamily="34" charset="-122"/>
                <a:cs typeface="微软雅黑" pitchFamily="34" charset="-120"/>
              </a:rPr>
              <a:t>、生活污水等污染物导致海水富营养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，破坏了海草床的生境</a:t>
            </a:r>
            <a:r>
              <a:rPr lang="en-US" altLang="zh-CN" sz="2000" b="0" i="0">
                <a:solidFill>
                  <a:srgbClr val="000000"/>
                </a:solidFill>
                <a:latin typeface="微软雅黑" pitchFamily="34" charset="0"/>
                <a:ea typeface="微软雅黑" pitchFamily="34" charset="-122"/>
                <a:cs typeface="微软雅黑" pitchFamily="34" charset="-120"/>
              </a:rPr>
              <a:t>；过度捕捞破坏了海草床的</a:t>
            </a:r>
            <a:endParaRPr lang="en-US" altLang="zh-CN" sz="2000" dirty="0"/>
          </a:p>
        </p:txBody>
      </p:sp>
      <p:sp>
        <p:nvSpPr>
          <p:cNvPr id="5" name="QO_3_BD.39_3#049bc77a0?htil=5&amp;pid=ffedcb000&amp;color=0,0,0&amp;vtp=1&amp;bt=1&amp;bbb=1&amp;hb=1&amp;hs=1">
            <a:extLst>
              <a:ext uri="{FF2B5EF4-FFF2-40B4-BE49-F238E27FC236}">
                <a16:creationId xmlns:a16="http://schemas.microsoft.com/office/drawing/2014/main" id="{3BEA4F22-C674-B18E-3282-4EF6523DEEDD}"/>
              </a:ext>
            </a:extLst>
          </p:cNvPr>
          <p:cNvSpPr/>
          <p:nvPr/>
        </p:nvSpPr>
        <p:spPr>
          <a:xfrm>
            <a:off x="722376" y="4624012"/>
            <a:ext cx="10752014" cy="40855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生态平衡</a:t>
            </a:r>
            <a:r>
              <a:rPr lang="en-US" altLang="zh-CN" sz="2000" b="0" i="0" dirty="0">
                <a:solidFill>
                  <a:srgbClr val="000000"/>
                </a:solidFill>
                <a:latin typeface="微软雅黑" pitchFamily="34" charset="0"/>
                <a:ea typeface="微软雅黑" pitchFamily="34" charset="-122"/>
                <a:cs typeface="微软雅黑" pitchFamily="34" charset="-120"/>
              </a:rPr>
              <a:t>，这些都会导致海草床退化</a:t>
            </a:r>
            <a:r>
              <a:rPr lang="en-US" altLang="zh-CN" sz="2000" b="0" i="0">
                <a:solidFill>
                  <a:srgbClr val="000000"/>
                </a:solidFill>
                <a:latin typeface="微软雅黑" pitchFamily="34" charset="0"/>
                <a:ea typeface="微软雅黑" pitchFamily="34" charset="-122"/>
                <a:cs typeface="微软雅黑" pitchFamily="34" charset="-120"/>
              </a:rPr>
              <a:t>。如图甲是海草床退化导致碳损失示意图</a:t>
            </a: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4_BD.40_1#7c79ec15b?pid=049bc77a0&amp;color=0,0,0&amp;mp=1&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）碳在生物群落中以</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形式传递</a:t>
            </a:r>
            <a:r>
              <a:rPr lang="en-US" altLang="zh-CN" sz="2000" b="0" i="0" dirty="0">
                <a:solidFill>
                  <a:srgbClr val="000000"/>
                </a:solidFill>
                <a:latin typeface="微软雅黑" pitchFamily="34" charset="0"/>
                <a:ea typeface="微软雅黑" pitchFamily="34" charset="-122"/>
                <a:cs typeface="微软雅黑" pitchFamily="34" charset="-120"/>
              </a:rPr>
              <a:t>。海洋是地球上最大的碳库</a:t>
            </a:r>
            <a:r>
              <a:rPr lang="en-US" altLang="zh-CN" sz="2000" b="0" i="0">
                <a:solidFill>
                  <a:srgbClr val="000000"/>
                </a:solidFill>
                <a:latin typeface="微软雅黑" pitchFamily="34" charset="0"/>
                <a:ea typeface="微软雅黑" pitchFamily="34" charset="-122"/>
                <a:cs typeface="微软雅黑" pitchFamily="34" charset="-120"/>
              </a:rPr>
              <a:t>，一定程度上可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以</a:t>
            </a:r>
            <a:r>
              <a:rPr lang="en-US" altLang="zh-CN" sz="2000" b="0" i="0" dirty="0">
                <a:solidFill>
                  <a:srgbClr val="000000"/>
                </a:solidFill>
                <a:latin typeface="微软雅黑" pitchFamily="34" charset="0"/>
                <a:ea typeface="微软雅黑" pitchFamily="34" charset="-122"/>
                <a:cs typeface="微软雅黑" pitchFamily="34" charset="-120"/>
              </a:rPr>
              <a:t>“抵消”全球的碳排放，实现“碳中和</a:t>
            </a:r>
            <a:r>
              <a:rPr lang="en-US" altLang="zh-CN" sz="2000" b="0" i="0">
                <a:solidFill>
                  <a:srgbClr val="000000"/>
                </a:solidFill>
                <a:latin typeface="微软雅黑" pitchFamily="34" charset="0"/>
                <a:ea typeface="微软雅黑" pitchFamily="34" charset="-122"/>
                <a:cs typeface="微软雅黑" pitchFamily="34" charset="-120"/>
              </a:rPr>
              <a:t>”，这体现出物质循环具有</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41_1#7c79ec15b.blank?pid=049bc77a0&amp;color=0,0,0&amp;mp=1&amp;vpa=16&amp;vtp=1&amp;bbb=1"/>
          <p:cNvSpPr/>
          <p:nvPr/>
        </p:nvSpPr>
        <p:spPr>
          <a:xfrm>
            <a:off x="3421126" y="931164"/>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（含碳）有机物</a:t>
            </a:r>
            <a:endParaRPr lang="en-US" altLang="zh-CN" sz="2000" dirty="0"/>
          </a:p>
        </p:txBody>
      </p:sp>
      <p:sp>
        <p:nvSpPr>
          <p:cNvPr id="4" name="QB_4_AN.42_1#7c79ec15b.blank?pid=049bc77a0&amp;color=0,0,0&amp;mp=1&amp;vpa=17&amp;vtp=1&amp;bbb=1"/>
          <p:cNvSpPr/>
          <p:nvPr/>
        </p:nvSpPr>
        <p:spPr>
          <a:xfrm>
            <a:off x="8351901" y="1369314"/>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全球性</a:t>
            </a:r>
            <a:endParaRPr lang="en-US" altLang="zh-CN" sz="2000" dirty="0"/>
          </a:p>
        </p:txBody>
      </p:sp>
      <p:sp>
        <p:nvSpPr>
          <p:cNvPr id="5" name="QB_4_AS.43_1#7c79ec15b?vop=1&amp;pid=049bc77a0&amp;color=0,0,0&amp;vtp=1&amp;bbb=1"/>
          <p:cNvSpPr/>
          <p:nvPr/>
        </p:nvSpPr>
        <p:spPr>
          <a:xfrm>
            <a:off x="722376" y="185794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碳在生物群落中以含碳有机物形式传递，物质循环具有全球性特点。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4_BD.44_1#2ba488957?pid=049bc77a0&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（2）海草床作为海洋生物育幼、觅食和庇护的场所</a:t>
            </a:r>
            <a:r>
              <a:rPr lang="en-US" altLang="zh-CN" sz="2000" b="0" i="0">
                <a:solidFill>
                  <a:srgbClr val="000000"/>
                </a:solidFill>
                <a:latin typeface="微软雅黑" pitchFamily="34" charset="0"/>
                <a:ea typeface="微软雅黑" pitchFamily="34" charset="-122"/>
                <a:cs typeface="微软雅黑" pitchFamily="34" charset="-120"/>
              </a:rPr>
              <a:t>，可为水生动物提供</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人类活动扰动水体并造成水体富营养化</a:t>
            </a:r>
            <a:r>
              <a:rPr lang="en-US" altLang="zh-CN" sz="2000" b="0" i="0" dirty="0">
                <a:solidFill>
                  <a:srgbClr val="000000"/>
                </a:solidFill>
                <a:latin typeface="微软雅黑" pitchFamily="34" charset="0"/>
                <a:ea typeface="微软雅黑" pitchFamily="34" charset="-122"/>
                <a:cs typeface="微软雅黑" pitchFamily="34" charset="-120"/>
              </a:rPr>
              <a:t>，从而影响海草床的碳存储功能</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45_1#2ba488957.blank?pid=049bc77a0&amp;color=0,0,0&amp;vpa=18&amp;vtp=1&amp;bbb=1"/>
          <p:cNvSpPr/>
          <p:nvPr/>
        </p:nvSpPr>
        <p:spPr>
          <a:xfrm>
            <a:off x="8755126" y="931164"/>
            <a:ext cx="247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食物条件和栖息空间</a:t>
            </a:r>
            <a:endParaRPr lang="en-US" altLang="zh-CN" sz="2000" dirty="0"/>
          </a:p>
        </p:txBody>
      </p:sp>
      <p:sp>
        <p:nvSpPr>
          <p:cNvPr id="4" name="QB_4_AN.46_1#2ba488957.blank?pid=049bc77a0&amp;color=0,0,0&amp;vpa=19&amp;vtp=1&amp;bbb=1&amp;hb=1"/>
          <p:cNvSpPr/>
          <p:nvPr/>
        </p:nvSpPr>
        <p:spPr>
          <a:xfrm>
            <a:off x="722377" y="1388364"/>
            <a:ext cx="10749631"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扰动水体使沉</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积物悬浮</a:t>
            </a:r>
            <a:r>
              <a:rPr lang="en-US" altLang="zh-CN" sz="2000" b="1" i="0" dirty="0">
                <a:solidFill>
                  <a:srgbClr val="00B050"/>
                </a:solidFill>
                <a:latin typeface="微软雅黑" pitchFamily="34" charset="0"/>
                <a:ea typeface="微软雅黑" pitchFamily="34" charset="-122"/>
                <a:cs typeface="微软雅黑" pitchFamily="34" charset="-120"/>
              </a:rPr>
              <a:t>（水体透明度下降）、水体富营养化使藻类暴发，</a:t>
            </a:r>
            <a:r>
              <a:rPr lang="en-US" altLang="zh-CN" sz="2000" b="1" i="0">
                <a:solidFill>
                  <a:srgbClr val="00B050"/>
                </a:solidFill>
                <a:latin typeface="微软雅黑" pitchFamily="34" charset="0"/>
                <a:ea typeface="微软雅黑" pitchFamily="34" charset="-122"/>
                <a:cs typeface="微软雅黑" pitchFamily="34" charset="-120"/>
              </a:rPr>
              <a:t>均会导致海草受到的光照强度减弱，</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从而导致海草床退化</a:t>
            </a:r>
            <a:endParaRPr lang="en-US" altLang="zh-CN" sz="2000" dirty="0"/>
          </a:p>
        </p:txBody>
      </p:sp>
      <p:sp>
        <p:nvSpPr>
          <p:cNvPr id="5" name="QB_4_AS.47_1#2ba488957?vop=1&amp;pid=049bc77a0&amp;color=0,0,0&amp;vtp=1&amp;bbb=1&amp;hb=1"/>
          <p:cNvSpPr/>
          <p:nvPr/>
        </p:nvSpPr>
        <p:spPr>
          <a:xfrm>
            <a:off x="722376" y="28347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植物为动物提供食物条件和栖息空间。人类活动扰动水体会使沉积物悬浮</a:t>
            </a:r>
            <a:r>
              <a:rPr lang="en-US" altLang="zh-CN" sz="2000" b="0" i="0">
                <a:solidFill>
                  <a:srgbClr val="000000"/>
                </a:solidFill>
                <a:latin typeface="微软雅黑" pitchFamily="34" charset="0"/>
                <a:ea typeface="微软雅黑" pitchFamily="34" charset="-122"/>
                <a:cs typeface="微软雅黑" pitchFamily="34" charset="-120"/>
              </a:rPr>
              <a:t>（水体透明度下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降</a:t>
            </a:r>
            <a:r>
              <a:rPr lang="en-US" altLang="zh-CN" sz="2000" b="0" i="0" dirty="0">
                <a:solidFill>
                  <a:srgbClr val="000000"/>
                </a:solidFill>
                <a:latin typeface="微软雅黑" pitchFamily="34" charset="0"/>
                <a:ea typeface="微软雅黑" pitchFamily="34" charset="-122"/>
                <a:cs typeface="微软雅黑" pitchFamily="34" charset="-120"/>
              </a:rPr>
              <a:t>），水体富营养化会使藻类暴发，从而使海草受到的光照强度减弱，导致海草床退化</a:t>
            </a:r>
            <a:r>
              <a:rPr lang="en-US" altLang="zh-CN" sz="2000" b="0" i="0">
                <a:solidFill>
                  <a:srgbClr val="000000"/>
                </a:solidFill>
                <a:latin typeface="微软雅黑" pitchFamily="34" charset="0"/>
                <a:ea typeface="微软雅黑" pitchFamily="34" charset="-122"/>
                <a:cs typeface="微软雅黑" pitchFamily="34" charset="-120"/>
              </a:rPr>
              <a:t>，影响海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草床的碳存储功能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4_BD.48_1#a7aaa4662?pid=049bc77a0&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（3）结合海草床退化的原因，</a:t>
            </a:r>
            <a:r>
              <a:rPr lang="en-US" altLang="zh-CN" sz="2000" b="0" i="0">
                <a:solidFill>
                  <a:srgbClr val="000000"/>
                </a:solidFill>
                <a:latin typeface="微软雅黑" pitchFamily="34" charset="0"/>
                <a:ea typeface="微软雅黑" pitchFamily="34" charset="-122"/>
                <a:cs typeface="微软雅黑" pitchFamily="34" charset="-120"/>
              </a:rPr>
              <a:t>提出生态修复海草床的措施：</a:t>
            </a:r>
            <a:r>
              <a:rPr lang="en-US" altLang="zh-CN" sz="2000" i="0">
                <a:solidFill>
                  <a:srgbClr val="000000"/>
                </a:solidFill>
                <a:latin typeface="SimSun" pitchFamily="34" charset="0"/>
                <a:ea typeface="SimSun" pitchFamily="34" charset="-122"/>
                <a:cs typeface="SimSun" pitchFamily="34" charset="-120"/>
              </a:rPr>
              <a:t>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答出2点）。</a:t>
            </a:r>
            <a:endParaRPr lang="en-US" altLang="zh-CN" sz="2000" dirty="0"/>
          </a:p>
        </p:txBody>
      </p:sp>
      <p:sp>
        <p:nvSpPr>
          <p:cNvPr id="3" name="QB_4_AN.49_1#a7aaa4662.blank?pid=049bc77a0&amp;color=0,0,0&amp;vpa=20&amp;vtp=1&amp;bbb=1&amp;hb=1"/>
          <p:cNvSpPr/>
          <p:nvPr/>
        </p:nvSpPr>
        <p:spPr>
          <a:xfrm>
            <a:off x="722377" y="931164"/>
            <a:ext cx="10749631"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对破坏严重的区域进行人工修复；</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加强海草床监测</a:t>
            </a:r>
            <a:r>
              <a:rPr lang="en-US" altLang="zh-CN" sz="2000" b="1" i="0" dirty="0">
                <a:solidFill>
                  <a:srgbClr val="00B050"/>
                </a:solidFill>
                <a:latin typeface="微软雅黑" pitchFamily="34" charset="0"/>
                <a:ea typeface="微软雅黑" pitchFamily="34" charset="-122"/>
                <a:cs typeface="微软雅黑" pitchFamily="34" charset="-120"/>
              </a:rPr>
              <a:t>，建立海草床保护区；控制氮、磷等元素的排放，降低水体富营养化</a:t>
            </a:r>
            <a:r>
              <a:rPr lang="en-US" altLang="zh-CN" sz="2000" b="1" i="0">
                <a:solidFill>
                  <a:srgbClr val="00B050"/>
                </a:solidFill>
                <a:latin typeface="微软雅黑" pitchFamily="34" charset="0"/>
                <a:ea typeface="微软雅黑" pitchFamily="34" charset="-122"/>
                <a:cs typeface="微软雅黑" pitchFamily="34" charset="-120"/>
              </a:rPr>
              <a:t>；禁止过度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开发</a:t>
            </a:r>
            <a:r>
              <a:rPr lang="en-US" altLang="zh-CN" sz="2000" b="1" i="0" dirty="0">
                <a:solidFill>
                  <a:srgbClr val="00B050"/>
                </a:solidFill>
                <a:latin typeface="微软雅黑" pitchFamily="34" charset="0"/>
                <a:ea typeface="微软雅黑" pitchFamily="34" charset="-122"/>
                <a:cs typeface="微软雅黑" pitchFamily="34" charset="-120"/>
              </a:rPr>
              <a:t>（合理即可）</a:t>
            </a:r>
            <a:endParaRPr lang="en-US" altLang="zh-CN" sz="2000" dirty="0"/>
          </a:p>
        </p:txBody>
      </p:sp>
      <p:sp>
        <p:nvSpPr>
          <p:cNvPr id="4" name="QB_4_AS.50_1#a7aaa4662?vop=1&amp;pid=049bc77a0&amp;color=0,0,0&amp;vtp=1&amp;bbb=1&amp;hb=1"/>
          <p:cNvSpPr/>
          <p:nvPr/>
        </p:nvSpPr>
        <p:spPr>
          <a:xfrm>
            <a:off x="722376" y="23775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对破坏严重的区域进行人工修复；加强海草床监测，建立海草床保护区；控制氮</a:t>
            </a:r>
            <a:r>
              <a:rPr lang="en-US" altLang="zh-CN" sz="2000" b="0" i="0">
                <a:solidFill>
                  <a:srgbClr val="000000"/>
                </a:solidFill>
                <a:latin typeface="微软雅黑" pitchFamily="34" charset="0"/>
                <a:ea typeface="微软雅黑" pitchFamily="34" charset="-122"/>
                <a:cs typeface="微软雅黑" pitchFamily="34" charset="-120"/>
              </a:rPr>
              <a:t>、磷等元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素的排放</a:t>
            </a:r>
            <a:r>
              <a:rPr lang="en-US" altLang="zh-CN" sz="2000" b="0" i="0" dirty="0">
                <a:solidFill>
                  <a:srgbClr val="000000"/>
                </a:solidFill>
                <a:latin typeface="微软雅黑" pitchFamily="34" charset="0"/>
                <a:ea typeface="微软雅黑" pitchFamily="34" charset="-122"/>
                <a:cs typeface="微软雅黑" pitchFamily="34" charset="-120"/>
              </a:rPr>
              <a:t>，降低水体富营养化；禁止过度开发等措施都可以修复海草床。</a:t>
            </a:r>
            <a:endParaRPr lang="en-US" altLang="zh-CN" sz="2200" dirty="0"/>
          </a:p>
        </p:txBody>
      </p:sp>
      <p:sp>
        <p:nvSpPr>
          <p:cNvPr id="5" name="QB_4_BD.51_1#c4d18d2e3?pid=049bc77a0&amp;color=0,0,0&amp;vtp=1&amp;bbb=1&amp;hb=1"/>
          <p:cNvSpPr/>
          <p:nvPr/>
        </p:nvSpPr>
        <p:spPr>
          <a:xfrm>
            <a:off x="722376" y="3339846"/>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（4）为提高湿地蓝碳储量，某地实施了如图乙所示的“退养还湿”生态修复工程</a:t>
            </a:r>
            <a:r>
              <a:rPr lang="en-US" altLang="zh-CN" sz="2000" b="0" i="0">
                <a:solidFill>
                  <a:srgbClr val="000000"/>
                </a:solidFill>
                <a:latin typeface="微软雅黑" pitchFamily="34" charset="0"/>
                <a:ea typeface="微软雅黑" pitchFamily="34" charset="-122"/>
                <a:cs typeface="微软雅黑" pitchFamily="34" charset="-120"/>
              </a:rPr>
              <a:t>。根据物种在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湿地群落中的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差异</a:t>
            </a:r>
            <a:r>
              <a:rPr lang="en-US" altLang="zh-CN" sz="2000" b="0" i="0" dirty="0">
                <a:solidFill>
                  <a:srgbClr val="000000"/>
                </a:solidFill>
                <a:latin typeface="微软雅黑" pitchFamily="34" charset="0"/>
                <a:ea typeface="微软雅黑" pitchFamily="34" charset="-122"/>
                <a:cs typeface="微软雅黑" pitchFamily="34" charset="-120"/>
              </a:rPr>
              <a:t>，可适时补种适宜的物种。</a:t>
            </a:r>
            <a:endParaRPr lang="en-US" altLang="zh-CN" sz="2000" dirty="0"/>
          </a:p>
        </p:txBody>
      </p:sp>
      <p:pic>
        <p:nvPicPr>
          <p:cNvPr id="6" name="QB_4_BD.51_2#c4d18d2e3?iti=3&amp;pid=049bc77a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58768" y="4313555"/>
            <a:ext cx="448056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4_BD.51_3#c4d18d2e3?iti=3&amp;pid=049bc77a0&amp;color=0,0,0&amp;vtp=1"/>
          <p:cNvSpPr/>
          <p:nvPr/>
        </p:nvSpPr>
        <p:spPr>
          <a:xfrm>
            <a:off x="5943473" y="4788027"/>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2000" dirty="0"/>
          </a:p>
        </p:txBody>
      </p:sp>
      <p:sp>
        <p:nvSpPr>
          <p:cNvPr id="8" name="QB_4_AN.52_1#c4d18d2e3.blank?pid=049bc77a0&amp;color=0,0,0&amp;vpa=21&amp;vtp=1&amp;bbb=1"/>
          <p:cNvSpPr/>
          <p:nvPr/>
        </p:nvSpPr>
        <p:spPr>
          <a:xfrm>
            <a:off x="2255901" y="3739896"/>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生态位</a:t>
            </a:r>
            <a:endParaRPr lang="en-US" altLang="zh-CN" sz="2000" dirty="0"/>
          </a:p>
        </p:txBody>
      </p:sp>
      <p:sp>
        <p:nvSpPr>
          <p:cNvPr id="9" name="QB_4_AS.53_1#c4d18d2e3?vop=1&amp;pid=049bc77a0&amp;color=0,0,0&amp;vtp=1&amp;bbb=1"/>
          <p:cNvSpPr/>
          <p:nvPr/>
        </p:nvSpPr>
        <p:spPr>
          <a:xfrm>
            <a:off x="722376" y="5234496"/>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根据物种在湿地群落中的生态位差异，可适时补种适宜的物种。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bg/>
                                          </p:spTgt>
                                        </p:tgtEl>
                                        <p:attrNameLst>
                                          <p:attrName>style.visibility</p:attrName>
                                        </p:attrNameLst>
                                      </p:cBhvr>
                                      <p:to>
                                        <p:strVal val="visible"/>
                                      </p:to>
                                    </p:set>
                                    <p:animEffect transition="in" filter="fade">
                                      <p:cBhvr>
                                        <p:cTn id="32" dur="500"/>
                                        <p:tgtEl>
                                          <p:spTgt spid="8">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Effect transition="in" filter="fade">
                                      <p:cBhvr>
                                        <p:cTn id="35" dur="500"/>
                                        <p:tgtEl>
                                          <p:spTgt spid="8">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bg/>
                                          </p:spTgt>
                                        </p:tgtEl>
                                        <p:attrNameLst>
                                          <p:attrName>style.visibility</p:attrName>
                                        </p:attrNameLst>
                                      </p:cBhvr>
                                      <p:to>
                                        <p:strVal val="visible"/>
                                      </p:to>
                                    </p:set>
                                    <p:animEffect transition="in" filter="fade">
                                      <p:cBhvr>
                                        <p:cTn id="40" dur="500"/>
                                        <p:tgtEl>
                                          <p:spTgt spid="9">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Effect transition="in" filter="fade">
                                      <p:cBhvr>
                                        <p:cTn id="4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8"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4_BD.54_1#7fc496af0?pid=049bc77a0&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（5）“碳汇渔业”，又称“不投饵渔业”，是指充分发挥生物碳汇功能</a:t>
                </a:r>
                <a:r>
                  <a:rPr lang="en-US" altLang="zh-CN" sz="2000" b="0" i="0">
                    <a:solidFill>
                      <a:srgbClr val="000000"/>
                    </a:solidFill>
                    <a:latin typeface="微软雅黑" pitchFamily="34" charset="0"/>
                    <a:ea typeface="微软雅黑" pitchFamily="34" charset="-122"/>
                    <a:cs typeface="微软雅黑" pitchFamily="34" charset="-120"/>
                  </a:rPr>
                  <a:t>，通过收获水产品直接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或间接减少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的渔业生产活动，是我国实现“双碳”目标、践行“大食物观”的举措之一</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列生产活动不属于</a:t>
                </a:r>
                <a:r>
                  <a:rPr lang="en-US" altLang="zh-CN" sz="2000" b="0" i="0" dirty="0">
                    <a:solidFill>
                      <a:srgbClr val="000000"/>
                    </a:solidFill>
                    <a:latin typeface="微软雅黑" pitchFamily="34" charset="0"/>
                    <a:ea typeface="微软雅黑" pitchFamily="34" charset="-122"/>
                    <a:cs typeface="微软雅黑" pitchFamily="34" charset="-120"/>
                  </a:rPr>
                  <a:t>“碳汇渔业</a:t>
                </a: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开发海洋牧场，养殖海带、贝类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控制无序捕捞，实施长期禁渔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增加饵料投放，提高渔业产量</a:t>
                </a:r>
                <a:endParaRPr lang="en-US" altLang="zh-CN" sz="2000" dirty="0"/>
              </a:p>
            </p:txBody>
          </p:sp>
        </mc:Choice>
        <mc:Fallback xmlns="">
          <p:sp>
            <p:nvSpPr>
              <p:cNvPr id="2" name="QB_4_BD.54_1#7fc496af0?pid=049bc77a0&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474" r="-57" b="-5618"/>
                </a:stretch>
              </a:blipFill>
              <a:ln/>
            </p:spPr>
            <p:txBody>
              <a:bodyPr/>
              <a:lstStyle/>
              <a:p>
                <a:r>
                  <a:rPr lang="zh-CN" altLang="en-US">
                    <a:noFill/>
                  </a:rPr>
                  <a:t> </a:t>
                </a:r>
              </a:p>
            </p:txBody>
          </p:sp>
        </mc:Fallback>
      </mc:AlternateContent>
      <p:sp>
        <p:nvSpPr>
          <p:cNvPr id="3" name="QB_4_AN.55_1#7fc496af0.blank?pid=049bc77a0&amp;color=0,0,0&amp;vpa=22&amp;vtp=1&amp;bbb=1"/>
          <p:cNvSpPr/>
          <p:nvPr/>
        </p:nvSpPr>
        <p:spPr>
          <a:xfrm>
            <a:off x="4795901" y="1848300"/>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②③</a:t>
            </a:r>
            <a:endParaRPr lang="en-US" altLang="zh-CN" sz="2000" dirty="0"/>
          </a:p>
        </p:txBody>
      </p:sp>
      <mc:AlternateContent xmlns:mc="http://schemas.openxmlformats.org/markup-compatibility/2006" xmlns:a14="http://schemas.microsoft.com/office/drawing/2010/main">
        <mc:Choice Requires="a14">
          <p:sp>
            <p:nvSpPr>
              <p:cNvPr id="4" name="QB_4_AS.56_1#7fc496af0?vop=1&amp;pid=049bc77a0&amp;color=0,0,0&amp;vtp=1&amp;bbb=1&amp;hb=1"/>
              <p:cNvSpPr/>
              <p:nvPr/>
            </p:nvSpPr>
            <p:spPr>
              <a:xfrm>
                <a:off x="722376" y="367252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开发海洋牧场，养殖海带、贝类，可通过增加生产者数量和收获水产品等减少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，属于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碳汇渔业”，①不符合题意；控制无序捕捞，实施长期禁渔，没有收获水产品，②</a:t>
                </a:r>
                <a:r>
                  <a:rPr lang="en-US" altLang="zh-CN" sz="2000" b="0" i="0">
                    <a:solidFill>
                      <a:srgbClr val="000000"/>
                    </a:solidFill>
                    <a:latin typeface="微软雅黑" pitchFamily="34" charset="0"/>
                    <a:ea typeface="微软雅黑" pitchFamily="34" charset="-122"/>
                    <a:cs typeface="微软雅黑" pitchFamily="34" charset="-120"/>
                  </a:rPr>
                  <a:t>符合题意；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增加饵料投放</a:t>
                </a:r>
                <a:r>
                  <a:rPr lang="en-US" altLang="zh-CN" sz="2000" b="0" i="0" dirty="0">
                    <a:solidFill>
                      <a:srgbClr val="000000"/>
                    </a:solidFill>
                    <a:latin typeface="微软雅黑" pitchFamily="34" charset="0"/>
                    <a:ea typeface="微软雅黑" pitchFamily="34" charset="-122"/>
                    <a:cs typeface="微软雅黑" pitchFamily="34" charset="-120"/>
                  </a:rPr>
                  <a:t>，不符合“不投饵渔业”，不属于“碳汇渔业”，③符合题意。</a:t>
                </a:r>
                <a:endParaRPr lang="en-US" altLang="zh-CN" sz="2200" dirty="0"/>
              </a:p>
            </p:txBody>
          </p:sp>
        </mc:Choice>
        <mc:Fallback xmlns="">
          <p:sp>
            <p:nvSpPr>
              <p:cNvPr id="4" name="QB_4_AS.56_1#7fc496af0?vop=1&amp;pid=049bc77a0&amp;color=0,0,0&amp;vtp=1&amp;bbb=1&amp;hb=1"/>
              <p:cNvSpPr>
                <a:spLocks noRot="1" noChangeAspect="1" noMove="1" noResize="1" noEditPoints="1" noAdjustHandles="1" noChangeArrowheads="1" noChangeShapeType="1" noTextEdit="1"/>
              </p:cNvSpPr>
              <p:nvPr/>
            </p:nvSpPr>
            <p:spPr>
              <a:xfrm>
                <a:off x="722376" y="3672527"/>
                <a:ext cx="10753344" cy="1326134"/>
              </a:xfrm>
              <a:prstGeom prst="rect">
                <a:avLst/>
              </a:prstGeom>
              <a:blipFill>
                <a:blip r:embed="rId4"/>
                <a:stretch>
                  <a:fillRect l="-1587" r="-794" b="-114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4b07534d5?pid=ffedcb00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p:sp>
        <p:nvSpPr>
          <p:cNvPr id="3" name="QC_3_BD.1_1#43472e2fa?pid=ffedcb000&amp;color=0,0,0&amp;vtp=1&amp;bbb=1&amp;hb=1"/>
          <p:cNvSpPr/>
          <p:nvPr/>
        </p:nvSpPr>
        <p:spPr>
          <a:xfrm>
            <a:off x="722376" y="1432941"/>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［河北邢台五岳联盟2024高二期中］</a:t>
            </a:r>
            <a:r>
              <a:rPr lang="en-US" altLang="zh-CN" sz="2000" b="0" i="0" dirty="0">
                <a:solidFill>
                  <a:srgbClr val="000000"/>
                </a:solidFill>
                <a:latin typeface="微软雅黑" pitchFamily="34" charset="0"/>
                <a:ea typeface="微软雅黑" pitchFamily="34" charset="-122"/>
                <a:cs typeface="微软雅黑" pitchFamily="34" charset="-120"/>
              </a:rPr>
              <a:t>某矿区废弃地的生态恢复工程的流程如图所示</a:t>
            </a:r>
            <a:r>
              <a:rPr lang="en-US" altLang="zh-CN" sz="2000" b="0" i="0">
                <a:solidFill>
                  <a:srgbClr val="000000"/>
                </a:solidFill>
                <a:latin typeface="微软雅黑" pitchFamily="34" charset="0"/>
                <a:ea typeface="微软雅黑" pitchFamily="34" charset="-122"/>
                <a:cs typeface="微软雅黑" pitchFamily="34" charset="-120"/>
              </a:rPr>
              <a:t>。下列相关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3_AN.2_1#43472e2fa.bracket?pid=ffedcb000&amp;color=0,0,0&amp;vpa=1&amp;vtp=1"/>
          <p:cNvSpPr/>
          <p:nvPr/>
        </p:nvSpPr>
        <p:spPr>
          <a:xfrm>
            <a:off x="2446401" y="1871091"/>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5" name="QC_3_BD.1_2#43472e2fa?htil=1&amp;pid=ffedcb00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22154" y="2406650"/>
            <a:ext cx="2706624" cy="2212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_3#43472e2fa.choices?htil=1&amp;pid=ffedcb000&amp;color=0,0,0&amp;vtp=1&amp;bbb=1"/>
          <p:cNvSpPr/>
          <p:nvPr/>
        </p:nvSpPr>
        <p:spPr>
          <a:xfrm>
            <a:off x="722376" y="2331847"/>
            <a:ext cx="7909560" cy="1796034"/>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A.该工程的关键是植被恢复以及植被恢复所必需的土壤微生物群落的重建</a:t>
            </a:r>
            <a:endParaRPr lang="en-US" altLang="zh-CN" sz="2000" spc="-5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.可根据当地水分状况和土壤条件，进行植树种草，大量引入外来物种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.建立饲养场等综合开发治理可能会带来良好的生态、社会、经济效益</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.使用养殖场家畜粪肥可以提高土壤肥力，利于当地植被的生长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3_AS.3_1#43472e2fa?vop=1&amp;pid=ffedcb0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矿区废弃地的土壤和植被遭到严重破坏</a:t>
            </a:r>
            <a:r>
              <a:rPr lang="en-US" altLang="zh-CN" sz="2000" b="0" i="0">
                <a:solidFill>
                  <a:srgbClr val="000000"/>
                </a:solidFill>
                <a:latin typeface="微软雅黑" pitchFamily="34" charset="0"/>
                <a:ea typeface="微软雅黑" pitchFamily="34" charset="-122"/>
                <a:cs typeface="微软雅黑" pitchFamily="34" charset="-120"/>
              </a:rPr>
              <a:t>，因此图示工程的关键是植被恢复以及植被恢复所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必需的土壤微生物群落的重建</a:t>
            </a:r>
            <a:r>
              <a:rPr lang="en-US" altLang="zh-CN" sz="2000" b="0" i="0" dirty="0">
                <a:solidFill>
                  <a:srgbClr val="000000"/>
                </a:solidFill>
                <a:latin typeface="微软雅黑" pitchFamily="34" charset="0"/>
                <a:ea typeface="微软雅黑" pitchFamily="34" charset="-122"/>
                <a:cs typeface="微软雅黑" pitchFamily="34" charset="-120"/>
              </a:rPr>
              <a:t>，A正确；矿区废弃地恢复可根据当地水分状况和土壤条件</a:t>
            </a:r>
            <a:r>
              <a:rPr lang="en-US" altLang="zh-CN" sz="2000" b="0" i="0">
                <a:solidFill>
                  <a:srgbClr val="000000"/>
                </a:solidFill>
                <a:latin typeface="微软雅黑" pitchFamily="34" charset="0"/>
                <a:ea typeface="微软雅黑" pitchFamily="34" charset="-122"/>
                <a:cs typeface="微软雅黑" pitchFamily="34" charset="-120"/>
              </a:rPr>
              <a:t>，进行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植树种草</a:t>
            </a:r>
            <a:r>
              <a:rPr lang="en-US" altLang="zh-CN" sz="2000" b="0" i="0" dirty="0">
                <a:solidFill>
                  <a:srgbClr val="000000"/>
                </a:solidFill>
                <a:latin typeface="微软雅黑" pitchFamily="34" charset="0"/>
                <a:ea typeface="微软雅黑" pitchFamily="34" charset="-122"/>
                <a:cs typeface="微软雅黑" pitchFamily="34" charset="-120"/>
              </a:rPr>
              <a:t>，尽量选用本地原有物种，不宜大量引入外来物种，B错误</a:t>
            </a:r>
            <a:r>
              <a:rPr lang="en-US" altLang="zh-CN" sz="2000" b="0" i="0">
                <a:solidFill>
                  <a:srgbClr val="000000"/>
                </a:solidFill>
                <a:latin typeface="微软雅黑" pitchFamily="34" charset="0"/>
                <a:ea typeface="微软雅黑" pitchFamily="34" charset="-122"/>
                <a:cs typeface="微软雅黑" pitchFamily="34" charset="-120"/>
              </a:rPr>
              <a:t>；种植的牧草可为动物提供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食物</a:t>
            </a:r>
            <a:r>
              <a:rPr lang="en-US" altLang="zh-CN" sz="2000" b="0" i="0" dirty="0">
                <a:solidFill>
                  <a:srgbClr val="000000"/>
                </a:solidFill>
                <a:latin typeface="微软雅黑" pitchFamily="34" charset="0"/>
                <a:ea typeface="微软雅黑" pitchFamily="34" charset="-122"/>
                <a:cs typeface="微软雅黑" pitchFamily="34" charset="-120"/>
              </a:rPr>
              <a:t>，动物的粪便（经分解者分解）可以提高土壤肥力，为植物提供无机盐</a:t>
            </a:r>
            <a:r>
              <a:rPr lang="en-US" altLang="zh-CN" sz="2000" b="0" i="0">
                <a:solidFill>
                  <a:srgbClr val="000000"/>
                </a:solidFill>
                <a:latin typeface="微软雅黑" pitchFamily="34" charset="0"/>
                <a:ea typeface="微软雅黑" pitchFamily="34" charset="-122"/>
                <a:cs typeface="微软雅黑" pitchFamily="34" charset="-120"/>
              </a:rPr>
              <a:t>，利于当地植被的生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，养殖的动物还可以增加农民的收入，</a:t>
            </a:r>
            <a:r>
              <a:rPr lang="en-US" altLang="zh-CN" sz="2000" b="0" i="0">
                <a:solidFill>
                  <a:srgbClr val="000000"/>
                </a:solidFill>
                <a:latin typeface="微软雅黑" pitchFamily="34" charset="0"/>
                <a:ea typeface="微软雅黑" pitchFamily="34" charset="-122"/>
                <a:cs typeface="微软雅黑" pitchFamily="34" charset="-120"/>
              </a:rPr>
              <a:t>因此建立饲养场等综合开发治理可能会带来良好的生态、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社会</a:t>
            </a:r>
            <a:r>
              <a:rPr lang="en-US" altLang="zh-CN" sz="2000" b="0" i="0" dirty="0">
                <a:solidFill>
                  <a:srgbClr val="000000"/>
                </a:solidFill>
                <a:latin typeface="微软雅黑" pitchFamily="34" charset="0"/>
                <a:ea typeface="微软雅黑" pitchFamily="34" charset="-122"/>
                <a:cs typeface="微软雅黑" pitchFamily="34" charset="-120"/>
              </a:rPr>
              <a:t>、经济效益，C、D正确。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3_EX.4_1#43472e2fa?vop=1&amp;pid=ffedcb000&amp;color=0,0,0&amp;vtp=1&amp;bt=1&amp;bbb=1&amp;hb=1"/>
          <p:cNvSpPr/>
          <p:nvPr/>
        </p:nvSpPr>
        <p:spPr>
          <a:xfrm>
            <a:off x="722376" y="969264"/>
            <a:ext cx="10753344" cy="2723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矿区废弃地的生态恢复工程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1）问题：矿藏开采后造成了山体、土壤和植被，乃至整个地区生态系统的破坏。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2）对策：人工制造表土、多层覆盖、特殊隔离、土壤侵蚀控制、植被恢复工程等</a:t>
            </a:r>
            <a:r>
              <a:rPr lang="en-US" altLang="zh-CN" sz="2000" b="0" i="0">
                <a:solidFill>
                  <a:srgbClr val="000000"/>
                </a:solidFill>
                <a:latin typeface="微软雅黑" pitchFamily="34" charset="0"/>
                <a:ea typeface="微软雅黑" pitchFamily="34" charset="-122"/>
                <a:cs typeface="微软雅黑" pitchFamily="34" charset="-120"/>
              </a:rPr>
              <a:t>，关键是植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被恢复及植被恢复所必需的土壤微生物群落的重建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3）案例：赤峰市元宝山矿区生态恢复工程。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3_BD.5_1#ec815bf8f?pid=ffedcb000&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［安徽铜陵2025高二月考］</a:t>
            </a:r>
            <a:r>
              <a:rPr lang="en-US" altLang="zh-CN" sz="2000" b="0" i="0" dirty="0">
                <a:solidFill>
                  <a:srgbClr val="000000"/>
                </a:solidFill>
                <a:latin typeface="微软雅黑" pitchFamily="34" charset="0"/>
                <a:ea typeface="微软雅黑" pitchFamily="34" charset="-122"/>
                <a:cs typeface="微软雅黑" pitchFamily="34" charset="-120"/>
              </a:rPr>
              <a:t>2024年11月28日，塔克拉玛干沙漠“锁边</a:t>
            </a:r>
            <a:r>
              <a:rPr lang="en-US" altLang="zh-CN" sz="2000" b="0" i="0">
                <a:solidFill>
                  <a:srgbClr val="000000"/>
                </a:solidFill>
                <a:latin typeface="微软雅黑" pitchFamily="34" charset="0"/>
                <a:ea typeface="微软雅黑" pitchFamily="34" charset="-122"/>
                <a:cs typeface="微软雅黑" pitchFamily="34" charset="-120"/>
              </a:rPr>
              <a:t>”生态工程宣告最后一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个缺口合拢</a:t>
            </a:r>
            <a:r>
              <a:rPr lang="en-US" altLang="zh-CN" sz="2000" b="0" i="0" dirty="0">
                <a:solidFill>
                  <a:srgbClr val="000000"/>
                </a:solidFill>
                <a:latin typeface="微软雅黑" pitchFamily="34" charset="0"/>
                <a:ea typeface="微软雅黑" pitchFamily="34" charset="-122"/>
                <a:cs typeface="微软雅黑" pitchFamily="34" charset="-120"/>
              </a:rPr>
              <a:t>，这意味着世界上第二大流动沙漠被阻沙防护绿化带限制</a:t>
            </a:r>
            <a:r>
              <a:rPr lang="en-US" altLang="zh-CN" sz="2000" b="0" i="0">
                <a:solidFill>
                  <a:srgbClr val="000000"/>
                </a:solidFill>
                <a:latin typeface="微软雅黑" pitchFamily="34" charset="0"/>
                <a:ea typeface="微软雅黑" pitchFamily="34" charset="-122"/>
                <a:cs typeface="微软雅黑" pitchFamily="34" charset="-120"/>
              </a:rPr>
              <a:t>。科研工作者在治沙过程中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发现</a:t>
            </a:r>
            <a:r>
              <a:rPr lang="en-US" altLang="zh-CN" sz="2000" b="0" i="0" dirty="0">
                <a:solidFill>
                  <a:srgbClr val="000000"/>
                </a:solidFill>
                <a:latin typeface="微软雅黑" pitchFamily="34" charset="0"/>
                <a:ea typeface="微软雅黑" pitchFamily="34" charset="-122"/>
                <a:cs typeface="微软雅黑" pitchFamily="34" charset="-120"/>
              </a:rPr>
              <a:t>，扩大沙漠中红砂与珍珠柴伴生灌丛的面积，可实现较好的治沙效果，</a:t>
            </a:r>
            <a:r>
              <a:rPr lang="en-US" altLang="zh-CN" sz="2000" b="0" i="0">
                <a:solidFill>
                  <a:srgbClr val="000000"/>
                </a:solidFill>
                <a:latin typeface="微软雅黑" pitchFamily="34" charset="0"/>
                <a:ea typeface="微软雅黑" pitchFamily="34" charset="-122"/>
                <a:cs typeface="微软雅黑" pitchFamily="34" charset="-120"/>
              </a:rPr>
              <a:t>其植株特点如图所示。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3_AN.6_1#ec815bf8f.bracket?pid=ffedcb000&amp;color=0,0,0&amp;vpa=2&amp;vtp=1"/>
          <p:cNvSpPr/>
          <p:nvPr/>
        </p:nvSpPr>
        <p:spPr>
          <a:xfrm>
            <a:off x="3462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3_BD.5_2#ec815bf8f?htil=2&amp;pid=ffedcb00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66945" y="2866077"/>
            <a:ext cx="4754880"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ec815bf8f.choices?htil=2&amp;pid=ffedcb000&amp;color=0,0,0&amp;vtp=1&amp;bbb=1&amp;hb=1"/>
          <p:cNvSpPr/>
          <p:nvPr/>
        </p:nvSpPr>
        <p:spPr>
          <a:xfrm>
            <a:off x="722376" y="2791274"/>
            <a:ext cx="5870448"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A.荒漠中红砂和珍珠柴的种间关系属于互利共生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B.利用红砂和珍珠柴治理沙漠体现了生物多样性的间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接价值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.推测当干旱进一步加剧时</a:t>
            </a:r>
            <a:r>
              <a:rPr lang="en-US" altLang="zh-CN" sz="2000" b="0" i="0">
                <a:solidFill>
                  <a:srgbClr val="000000"/>
                </a:solidFill>
                <a:latin typeface="微软雅黑" pitchFamily="34" charset="0"/>
                <a:ea typeface="微软雅黑" pitchFamily="34" charset="-122"/>
                <a:cs typeface="微软雅黑" pitchFamily="34" charset="-120"/>
              </a:rPr>
              <a:t>，红砂和珍珠柴灌丛中先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被淘汰的是珍珠柴</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.在沙漠边缘选种耐干旱植物体现了生物与环境相协调</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3_AS.7_1#ec815bf8f?vop=1&amp;pid=ffedcb000&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互利共生指两种生物长期共同生活在一起，相互依存，彼此有利</a:t>
            </a:r>
            <a:r>
              <a:rPr lang="en-US" altLang="zh-CN" sz="2000" b="0" i="0">
                <a:solidFill>
                  <a:srgbClr val="000000"/>
                </a:solidFill>
                <a:latin typeface="微软雅黑" pitchFamily="34" charset="0"/>
                <a:ea typeface="微软雅黑" pitchFamily="34" charset="-122"/>
                <a:cs typeface="微软雅黑" pitchFamily="34" charset="-120"/>
              </a:rPr>
              <a:t>。荒漠中生活的红砂和珍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珠柴不是互利共生关系</a:t>
            </a:r>
            <a:r>
              <a:rPr lang="en-US" altLang="zh-CN" sz="2000" b="0" i="0" dirty="0">
                <a:solidFill>
                  <a:srgbClr val="000000"/>
                </a:solidFill>
                <a:latin typeface="微软雅黑" pitchFamily="34" charset="0"/>
                <a:ea typeface="微软雅黑" pitchFamily="34" charset="-122"/>
                <a:cs typeface="微软雅黑" pitchFamily="34" charset="-120"/>
              </a:rPr>
              <a:t>，应该是种间竞争关系，A错误。利用植物来进行环境治理</a:t>
            </a:r>
            <a:r>
              <a:rPr lang="en-US" altLang="zh-CN" sz="2000" b="0" i="0">
                <a:solidFill>
                  <a:srgbClr val="000000"/>
                </a:solidFill>
                <a:latin typeface="微软雅黑" pitchFamily="34" charset="0"/>
                <a:ea typeface="微软雅黑" pitchFamily="34" charset="-122"/>
                <a:cs typeface="微软雅黑" pitchFamily="34" charset="-120"/>
              </a:rPr>
              <a:t>，可体现其生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态功能</a:t>
            </a:r>
            <a:r>
              <a:rPr lang="en-US" altLang="zh-CN" sz="2000" b="0" i="0" dirty="0">
                <a:solidFill>
                  <a:srgbClr val="000000"/>
                </a:solidFill>
                <a:latin typeface="微软雅黑" pitchFamily="34" charset="0"/>
                <a:ea typeface="微软雅黑" pitchFamily="34" charset="-122"/>
                <a:cs typeface="微软雅黑" pitchFamily="34" charset="-120"/>
              </a:rPr>
              <a:t>，能反映生物多样性具有间接价值，B正确。红砂和珍珠柴的冠幅直径差异不大</a:t>
            </a:r>
            <a:r>
              <a:rPr lang="en-US" altLang="zh-CN" sz="2000" b="0" i="0">
                <a:solidFill>
                  <a:srgbClr val="000000"/>
                </a:solidFill>
                <a:latin typeface="微软雅黑" pitchFamily="34" charset="0"/>
                <a:ea typeface="微软雅黑" pitchFamily="34" charset="-122"/>
                <a:cs typeface="微软雅黑" pitchFamily="34" charset="-120"/>
              </a:rPr>
              <a:t>，但红砂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的根幅直径比珍珠柴大得多且扎根更深</a:t>
            </a:r>
            <a:r>
              <a:rPr lang="en-US" altLang="zh-CN" sz="2000" b="0" i="0" dirty="0">
                <a:solidFill>
                  <a:srgbClr val="000000"/>
                </a:solidFill>
                <a:latin typeface="微软雅黑" pitchFamily="34" charset="0"/>
                <a:ea typeface="微软雅黑" pitchFamily="34" charset="-122"/>
                <a:cs typeface="微软雅黑" pitchFamily="34" charset="-120"/>
              </a:rPr>
              <a:t>，使其能更好地从土壤中吸收水分</a:t>
            </a:r>
            <a:r>
              <a:rPr lang="en-US" altLang="zh-CN" sz="2000" b="0" i="0">
                <a:solidFill>
                  <a:srgbClr val="000000"/>
                </a:solidFill>
                <a:latin typeface="微软雅黑" pitchFamily="34" charset="0"/>
                <a:ea typeface="微软雅黑" pitchFamily="34" charset="-122"/>
                <a:cs typeface="微软雅黑" pitchFamily="34" charset="-120"/>
              </a:rPr>
              <a:t>，推测当干旱进一步加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剧时</a:t>
            </a:r>
            <a:r>
              <a:rPr lang="en-US" altLang="zh-CN" sz="2000" b="0" i="0" dirty="0">
                <a:solidFill>
                  <a:srgbClr val="000000"/>
                </a:solidFill>
                <a:latin typeface="微软雅黑" pitchFamily="34" charset="0"/>
                <a:ea typeface="微软雅黑" pitchFamily="34" charset="-122"/>
                <a:cs typeface="微软雅黑" pitchFamily="34" charset="-120"/>
              </a:rPr>
              <a:t>，红砂和珍珠柴灌丛中先被淘汰的是珍珠柴，C正确。在进行生态工程建设时，</a:t>
            </a:r>
            <a:r>
              <a:rPr lang="en-US" altLang="zh-CN" sz="2000" b="0" i="0">
                <a:solidFill>
                  <a:srgbClr val="000000"/>
                </a:solidFill>
                <a:latin typeface="微软雅黑" pitchFamily="34" charset="0"/>
                <a:ea typeface="微软雅黑" pitchFamily="34" charset="-122"/>
                <a:cs typeface="微软雅黑" pitchFamily="34" charset="-120"/>
              </a:rPr>
              <a:t>生物与环境、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生物与生物要协调与适应</a:t>
            </a:r>
            <a:r>
              <a:rPr lang="en-US" altLang="zh-CN" sz="2000" b="0" i="0" dirty="0">
                <a:solidFill>
                  <a:srgbClr val="000000"/>
                </a:solidFill>
                <a:latin typeface="微软雅黑" pitchFamily="34" charset="0"/>
                <a:ea typeface="微软雅黑" pitchFamily="34" charset="-122"/>
                <a:cs typeface="微软雅黑" pitchFamily="34" charset="-120"/>
              </a:rPr>
              <a:t>，在沙漠边缘选种耐干旱植物体现了生物与环境相协调，D正确。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C_3_BD.8_1#565fb0cd9?htil=3&amp;pid=ffedcb00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05055" y="1054295"/>
            <a:ext cx="2532888"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8_2#565fb0cd9?htil=3&amp;pid=ffedcb000&amp;color=0,0,0&amp;vtp=1&amp;bt=1&amp;bbb=1&amp;hb=1"/>
          <p:cNvSpPr/>
          <p:nvPr/>
        </p:nvSpPr>
        <p:spPr>
          <a:xfrm>
            <a:off x="722376" y="972000"/>
            <a:ext cx="8083296"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［河南开封五县2025高二联考］</a:t>
            </a:r>
            <a:r>
              <a:rPr lang="en-US" altLang="zh-CN" sz="2000" b="0" i="0" dirty="0">
                <a:solidFill>
                  <a:srgbClr val="000000"/>
                </a:solidFill>
                <a:latin typeface="微软雅黑" pitchFamily="34" charset="0"/>
                <a:ea typeface="微软雅黑" pitchFamily="34" charset="-122"/>
                <a:cs typeface="微软雅黑" pitchFamily="34" charset="-120"/>
              </a:rPr>
              <a:t>复合生态浮床是集风动曝气</a:t>
            </a:r>
            <a:r>
              <a:rPr lang="en-US" altLang="zh-CN" sz="2000" b="0" i="0">
                <a:solidFill>
                  <a:srgbClr val="000000"/>
                </a:solidFill>
                <a:latin typeface="微软雅黑" pitchFamily="34" charset="0"/>
                <a:ea typeface="微软雅黑" pitchFamily="34" charset="-122"/>
                <a:cs typeface="微软雅黑" pitchFamily="34" charset="-120"/>
              </a:rPr>
              <a:t>、植物吸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滤污除藻及光照补偿等多种污水治理技术于一体的综合处理系统，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包括水上漂浮部分和水下悬浮部分。采用复合生态浮床技术能减少水体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中的氮</a:t>
            </a:r>
            <a:r>
              <a:rPr lang="en-US" altLang="zh-CN" sz="2000" b="0" i="0" dirty="0">
                <a:solidFill>
                  <a:srgbClr val="000000"/>
                </a:solidFill>
                <a:latin typeface="微软雅黑" pitchFamily="34" charset="0"/>
                <a:ea typeface="微软雅黑" pitchFamily="34" charset="-122"/>
                <a:cs typeface="微软雅黑" pitchFamily="34" charset="-120"/>
              </a:rPr>
              <a:t>、磷及有机物质，既能净化水质，又可营造水上景观</a:t>
            </a:r>
            <a:r>
              <a:rPr lang="en-US" altLang="zh-CN" sz="2000" b="0" i="0">
                <a:solidFill>
                  <a:srgbClr val="000000"/>
                </a:solidFill>
                <a:latin typeface="微软雅黑" pitchFamily="34" charset="0"/>
                <a:ea typeface="微软雅黑" pitchFamily="34" charset="-122"/>
                <a:cs typeface="微软雅黑" pitchFamily="34" charset="-120"/>
              </a:rPr>
              <a:t>。如图为某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水域生态系统中生态浮床的结构图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3_AN.9_1#565fb0cd9.bracket?pid=ffedcb000&amp;color=0,0,0&amp;vpa=3&amp;vtp=1"/>
          <p:cNvSpPr/>
          <p:nvPr/>
        </p:nvSpPr>
        <p:spPr>
          <a:xfrm>
            <a:off x="7005701" y="27817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3_BD.8_3#565fb0cd9.choices?htil=3&amp;pid=ffedcb000&amp;color=0,0,0&amp;vtp=1&amp;bbb=1"/>
          <p:cNvSpPr/>
          <p:nvPr/>
        </p:nvSpPr>
        <p:spPr>
          <a:xfrm>
            <a:off x="722376" y="3248474"/>
            <a:ext cx="808329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A.生态浮床能吸收水体中的无机盐，可能会抑制藻类的繁殖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.风动曝气的目的主要是促进好氧微生物的繁殖，加速有机污染物分解</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.不定期收割生态浮床上的植物可减少植物遮挡，并减轻水体富营养化</a:t>
            </a:r>
            <a:endParaRPr lang="en-US" altLang="zh-CN" sz="2000" dirty="0"/>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D</a:t>
            </a:r>
            <a:r>
              <a:rPr lang="en-US" altLang="zh-CN" sz="2000" b="0" i="0" spc="-50" dirty="0">
                <a:solidFill>
                  <a:srgbClr val="000000"/>
                </a:solidFill>
                <a:latin typeface="微软雅黑" pitchFamily="34" charset="0"/>
                <a:ea typeface="微软雅黑" pitchFamily="34" charset="-122"/>
                <a:cs typeface="微软雅黑" pitchFamily="34" charset="-120"/>
              </a:rPr>
              <a:t>.生态浮床能净化水质、营造水上景观，均体现了生物多样性的直接价值</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3_AS.10_1#565fb0cd9?vop=1&amp;pid=ffedcb000&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生态浮床中的植物能够吸收水体中的无机盐（如氮、磷等</a:t>
            </a:r>
            <a:r>
              <a:rPr lang="en-US" altLang="zh-CN" sz="2000" b="0" i="0" spc="-50">
                <a:solidFill>
                  <a:srgbClr val="000000"/>
                </a:solidFill>
                <a:latin typeface="微软雅黑" pitchFamily="34" charset="0"/>
                <a:ea typeface="微软雅黑" pitchFamily="34" charset="-122"/>
                <a:cs typeface="微软雅黑" pitchFamily="34" charset="-120"/>
              </a:rPr>
              <a:t>），这些无机盐是藻类生长所需的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营养物质</a:t>
            </a:r>
            <a:r>
              <a:rPr lang="en-US" altLang="zh-CN" sz="2000" b="0" i="0" spc="-50" dirty="0">
                <a:solidFill>
                  <a:srgbClr val="000000"/>
                </a:solidFill>
                <a:latin typeface="微软雅黑" pitchFamily="34" charset="0"/>
                <a:ea typeface="微软雅黑" pitchFamily="34" charset="-122"/>
                <a:cs typeface="微软雅黑" pitchFamily="34" charset="-120"/>
              </a:rPr>
              <a:t>，因此，植物吸收无机盐后水体中的营养物质减少，可能会抑制藻类的繁殖，A正确</a:t>
            </a:r>
            <a:r>
              <a:rPr lang="en-US" altLang="zh-CN" sz="2000" b="0" i="0" spc="-50">
                <a:solidFill>
                  <a:srgbClr val="000000"/>
                </a:solidFill>
                <a:latin typeface="微软雅黑" pitchFamily="34" charset="0"/>
                <a:ea typeface="微软雅黑" pitchFamily="34" charset="-122"/>
                <a:cs typeface="微软雅黑" pitchFamily="34" charset="-120"/>
              </a:rPr>
              <a:t>。风</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动曝气机的作用是向水体中通入空气</a:t>
            </a:r>
            <a:r>
              <a:rPr lang="en-US" altLang="zh-CN" sz="2000" b="0" i="0" spc="-50" dirty="0">
                <a:solidFill>
                  <a:srgbClr val="000000"/>
                </a:solidFill>
                <a:latin typeface="微软雅黑" pitchFamily="34" charset="0"/>
                <a:ea typeface="微软雅黑" pitchFamily="34" charset="-122"/>
                <a:cs typeface="微软雅黑" pitchFamily="34" charset="-120"/>
              </a:rPr>
              <a:t>，增加水中的溶解氧，</a:t>
            </a:r>
            <a:r>
              <a:rPr lang="en-US" altLang="zh-CN" sz="2000" b="0" i="0" spc="-50">
                <a:solidFill>
                  <a:srgbClr val="000000"/>
                </a:solidFill>
                <a:latin typeface="微软雅黑" pitchFamily="34" charset="0"/>
                <a:ea typeface="微软雅黑" pitchFamily="34" charset="-122"/>
                <a:cs typeface="微软雅黑" pitchFamily="34" charset="-120"/>
              </a:rPr>
              <a:t>充足的溶解氧能促进好氧微生物的繁殖，</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使其更有效地分解水体中的有机污染物</a:t>
            </a:r>
            <a:r>
              <a:rPr lang="en-US" altLang="zh-CN" sz="2000" b="0" i="0" spc="-50" dirty="0">
                <a:solidFill>
                  <a:srgbClr val="000000"/>
                </a:solidFill>
                <a:latin typeface="微软雅黑" pitchFamily="34" charset="0"/>
                <a:ea typeface="微软雅黑" pitchFamily="34" charset="-122"/>
                <a:cs typeface="微软雅黑" pitchFamily="34" charset="-120"/>
              </a:rPr>
              <a:t>，B正确。生态浮床上的植物会吸收水体中的氮</a:t>
            </a:r>
            <a:r>
              <a:rPr lang="en-US" altLang="zh-CN" sz="2000" b="0" i="0" spc="-50">
                <a:solidFill>
                  <a:srgbClr val="000000"/>
                </a:solidFill>
                <a:latin typeface="微软雅黑" pitchFamily="34" charset="0"/>
                <a:ea typeface="微软雅黑" pitchFamily="34" charset="-122"/>
                <a:cs typeface="微软雅黑" pitchFamily="34" charset="-120"/>
              </a:rPr>
              <a:t>、磷等营养</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物质</a:t>
            </a:r>
            <a:r>
              <a:rPr lang="en-US" altLang="zh-CN" sz="2000" b="0" i="0" spc="-50" dirty="0">
                <a:solidFill>
                  <a:srgbClr val="000000"/>
                </a:solidFill>
                <a:latin typeface="微软雅黑" pitchFamily="34" charset="0"/>
                <a:ea typeface="微软雅黑" pitchFamily="34" charset="-122"/>
                <a:cs typeface="微软雅黑" pitchFamily="34" charset="-120"/>
              </a:rPr>
              <a:t>，通过不定期收割可以清除衰老的组织，减少植物遮挡，促进幼嫩组织的生长</a:t>
            </a:r>
            <a:r>
              <a:rPr lang="en-US" altLang="zh-CN" sz="2000" b="0" i="0" spc="-50">
                <a:solidFill>
                  <a:srgbClr val="000000"/>
                </a:solidFill>
                <a:latin typeface="微软雅黑" pitchFamily="34" charset="0"/>
                <a:ea typeface="微软雅黑" pitchFamily="34" charset="-122"/>
                <a:cs typeface="微软雅黑" pitchFamily="34" charset="-120"/>
              </a:rPr>
              <a:t>，使植物能够更</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好地吸收水体中的氮</a:t>
            </a:r>
            <a:r>
              <a:rPr lang="en-US" altLang="zh-CN" sz="2000" b="0" i="0" spc="-50" dirty="0">
                <a:solidFill>
                  <a:srgbClr val="000000"/>
                </a:solidFill>
                <a:latin typeface="微软雅黑" pitchFamily="34" charset="0"/>
                <a:ea typeface="微软雅黑" pitchFamily="34" charset="-122"/>
                <a:cs typeface="微软雅黑" pitchFamily="34" charset="-120"/>
              </a:rPr>
              <a:t>、磷等，减轻水体富营养化，C正确。生态浮床能净化水质</a:t>
            </a:r>
            <a:r>
              <a:rPr lang="en-US" altLang="zh-CN" sz="2000" b="0" i="0" spc="-50">
                <a:solidFill>
                  <a:srgbClr val="000000"/>
                </a:solidFill>
                <a:latin typeface="微软雅黑" pitchFamily="34" charset="0"/>
                <a:ea typeface="微软雅黑" pitchFamily="34" charset="-122"/>
                <a:cs typeface="微软雅黑" pitchFamily="34" charset="-120"/>
              </a:rPr>
              <a:t>，这属于生物多样</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性的间接价值</a:t>
            </a:r>
            <a:r>
              <a:rPr lang="en-US" altLang="zh-CN" sz="2000" b="0" i="0" spc="-50" dirty="0">
                <a:solidFill>
                  <a:srgbClr val="000000"/>
                </a:solidFill>
                <a:latin typeface="微软雅黑" pitchFamily="34" charset="0"/>
                <a:ea typeface="微软雅黑" pitchFamily="34" charset="-122"/>
                <a:cs typeface="微软雅黑" pitchFamily="34" charset="-120"/>
              </a:rPr>
              <a:t>；营造水上景观，可被人们观赏，体现了生物多样性的直接价值，D错误。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1374</Words>
  <Application>Microsoft Office PowerPoint</Application>
  <PresentationFormat>宽屏</PresentationFormat>
  <Paragraphs>267</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Calibri (正文)</vt:lpstr>
      <vt:lpstr>等线 (正文)</vt:lpstr>
      <vt:lpstr>仿宋</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2025-08-01T04:22:38Z</dcterms:created>
  <dcterms:modified xsi:type="dcterms:W3CDTF">2025-08-04T07:20:41Z</dcterms:modified>
  <cp:category/>
  <cp:contentStatus/>
</cp:coreProperties>
</file>