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3" d="100"/>
          <a:sy n="63" d="100"/>
        </p:scale>
        <p:origin x="5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40" d="100"/>
        <a:sy n="4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35013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93776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#df=ccff5777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专题2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生态类调查和探究实验综合</a:t>
            </a:r>
            <a:endParaRPr lang="en-US" sz="4400" dirty="0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biology#pid=6886eb3a68e51442c4105fbf#tid=688b4253d5ecdb0009caf702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010144" y="4315968"/>
            <a:ext cx="3666744" cy="9235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生物学 选择性必修2        生物与环境 SJ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高中必刷题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高考强化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27_1#525acfdfd?pid=0f4c3a3c6&amp;color=0,0,0&amp;vtp=1&amp;bt=1&amp;bbb=1&amp;h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（3）该草原生态系统中还生活着一种以该草本植物为食的昆虫，该昆虫活动能力弱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、活动范围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，研究小组想了解该昆虫的种群密度随季节的变化情况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，可以采用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法进行调查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3" name="QB_5_AN.28_1#525acfdfd.blank?pid=0f4c3a3c6&amp;color=0,0,0&amp;vpa=10&amp;vtp=1&amp;bbb=1"/>
          <p:cNvSpPr/>
          <p:nvPr/>
        </p:nvSpPr>
        <p:spPr>
          <a:xfrm>
            <a:off x="8351901" y="1372050"/>
            <a:ext cx="692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样方</a:t>
            </a:r>
            <a:endParaRPr lang="en-US" altLang="zh-CN" sz="2000" dirty="0"/>
          </a:p>
        </p:txBody>
      </p:sp>
      <p:sp>
        <p:nvSpPr>
          <p:cNvPr id="4" name="QB_5_AS.29_1#525acfdfd?vop=1&amp;pid=0f4c3a3c6&amp;color=0,0,0&amp;vtp=1&amp;bbb=1"/>
          <p:cNvSpPr/>
          <p:nvPr/>
        </p:nvSpPr>
        <p:spPr>
          <a:xfrm>
            <a:off x="722376" y="1860174"/>
            <a:ext cx="10753344" cy="4347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该昆虫活动能力弱、活动范围小，想了解该昆虫的种群密度，可以采用样方法进行调查。</a:t>
            </a:r>
            <a:endParaRPr lang="en-US" altLang="zh-CN" sz="2200" dirty="0"/>
          </a:p>
        </p:txBody>
      </p:sp>
      <p:sp>
        <p:nvSpPr>
          <p:cNvPr id="5" name="QB_5_BD.30_1#aafa7c7b2?pid=0f4c3a3c6&amp;color=0,0,0&amp;vtp=1&amp;bbb=1&amp;hb=1"/>
          <p:cNvSpPr/>
          <p:nvPr/>
        </p:nvSpPr>
        <p:spPr>
          <a:xfrm>
            <a:off x="722376" y="2318262"/>
            <a:ext cx="10753344" cy="13003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（4）为调查一种难以捕获的鸟在该草原生态系统中的数量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，可利用声音识别软件对目标动物独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特的叫声进行筛选和识别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，估算出该鸟的数量。与标志重捕法相比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，这种基于声音的个体识别技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术具有的优势是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写出1点即可）。</a:t>
            </a:r>
            <a:endParaRPr lang="en-US" altLang="zh-CN" sz="2000" dirty="0"/>
          </a:p>
        </p:txBody>
      </p:sp>
      <p:sp>
        <p:nvSpPr>
          <p:cNvPr id="6" name="QB_5_AN.31_1#aafa7c7b2.blank?pid=0f4c3a3c6&amp;color=0,0,0&amp;vpa=11&amp;vtp=1&amp;bbb=1"/>
          <p:cNvSpPr/>
          <p:nvPr/>
        </p:nvSpPr>
        <p:spPr>
          <a:xfrm>
            <a:off x="2509901" y="3175512"/>
            <a:ext cx="1962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非损伤、低干扰</a:t>
            </a:r>
            <a:endParaRPr lang="en-US" altLang="zh-CN" sz="2000" dirty="0"/>
          </a:p>
        </p:txBody>
      </p:sp>
      <p:sp>
        <p:nvSpPr>
          <p:cNvPr id="7" name="QB_5_AS.32_1#aafa7c7b2?vop=1&amp;pid=0f4c3a3c6&amp;color=0,0,0&amp;vtp=1&amp;bbb=1"/>
          <p:cNvSpPr/>
          <p:nvPr/>
        </p:nvSpPr>
        <p:spPr>
          <a:xfrm>
            <a:off x="722376" y="3664209"/>
            <a:ext cx="10753344" cy="4347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与标志重捕法相比，这种基于声音的个体识别技术具有的优势是非损伤、低干扰。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b93552654.fixed?pid=ccff5777c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</a:t>
            </a:r>
            <a:endParaRPr lang="en-US" altLang="zh-CN" sz="7200" dirty="0"/>
          </a:p>
        </p:txBody>
      </p:sp>
      <p:sp>
        <p:nvSpPr>
          <p:cNvPr id="3" name="C_3#b93552654.fixed?pid=ccff5777c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专题2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生态类调查和探究实验综合</a:t>
            </a:r>
            <a:endParaRPr lang="en-US" altLang="zh-CN" sz="4400" dirty="0"/>
          </a:p>
        </p:txBody>
      </p:sp>
      <p:pic>
        <p:nvPicPr>
          <p:cNvPr id="4" name="C_3#b93552654.fixed?pid=ccff5777c&amp;color=0,0,0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b93552654.fixed?pid=ccff5777c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刷难关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_1#02c23a5e7?pid=b93552654&amp;color=0,0,0&amp;vtp=1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［陕西咸阳2025高二月考］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某学校生物兴趣小组利用课外时间进行了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“研究土壤中小动物类群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丰富度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”的探究活动，在不同地块中获得的部分实验数据如表所示（种群数量的单位为只，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甲地、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乙地和丙地的面积相等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下列叙述正确的是(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graphicFrame>
        <p:nvGraphicFramePr>
          <p:cNvPr id="4" name="QC_4_BD.1_2#02c23a5e7?colgroup=3,3,3,3,3,3,3,3,3,6&amp;pid=b93552654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3154674"/>
              </p:ext>
            </p:extLst>
          </p:nvPr>
        </p:nvGraphicFramePr>
        <p:xfrm>
          <a:off x="722376" y="2408877"/>
          <a:ext cx="10625328" cy="1700149"/>
        </p:xfrm>
        <a:graphic>
          <a:graphicData uri="http://schemas.openxmlformats.org/drawingml/2006/table">
            <a:tbl>
              <a:tblPr/>
              <a:tblGrid>
                <a:gridCol w="10149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1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01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601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601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6012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6012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6012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96012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929384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42113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00"/>
                        </a:lnSpc>
                      </a:pP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蚯蚓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马陆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蜘蛛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鼠妇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蜈蚣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线虫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蜗牛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微软雅黑" pitchFamily="34" charset="-122"/>
                          <a:cs typeface="微软雅黑" pitchFamily="34" charset="-120"/>
                        </a:rPr>
                        <a:t>……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物种数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6339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甲地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9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5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4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17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2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28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7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微软雅黑" pitchFamily="34" charset="-122"/>
                          <a:cs typeface="微软雅黑" pitchFamily="34" charset="-120"/>
                        </a:rPr>
                        <a:t>……</a:t>
                      </a:r>
                      <a:endParaRPr lang="en-US" altLang="zh-CN" sz="120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47（种）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6339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乙地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3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1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6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5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8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2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微软雅黑" pitchFamily="34" charset="-122"/>
                          <a:cs typeface="微软雅黑" pitchFamily="34" charset="-120"/>
                        </a:rPr>
                        <a:t>……</a:t>
                      </a:r>
                      <a:endParaRPr lang="en-US" altLang="zh-CN" sz="120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38（种）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6339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丙地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14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8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3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16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5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37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9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SimSun" panose="02010600030101010101" pitchFamily="2" charset="-122"/>
                          <a:ea typeface="微软雅黑" pitchFamily="34" charset="-122"/>
                          <a:cs typeface="微软雅黑" pitchFamily="34" charset="-120"/>
                        </a:rPr>
                        <a:t>……</a:t>
                      </a:r>
                      <a:endParaRPr lang="en-US" altLang="zh-CN" sz="120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itchFamily="34" charset="0"/>
                          <a:ea typeface="微软雅黑" pitchFamily="34" charset="-122"/>
                          <a:cs typeface="微软雅黑" pitchFamily="34" charset="-120"/>
                        </a:rPr>
                        <a:t>54（种）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QC_4_AN.2_1#02c23a5e7.bracket?pid=b93552654&amp;color=0,0,0&amp;vpa=1&amp;vtp=1"/>
          <p:cNvSpPr/>
          <p:nvPr/>
        </p:nvSpPr>
        <p:spPr>
          <a:xfrm>
            <a:off x="5989701" y="1867350"/>
            <a:ext cx="385763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4_BD.1_3#02c23a5e7.choices?pid=b93552654&amp;color=0,0,0&amp;vtp=1&amp;bbb=1"/>
              <p:cNvSpPr/>
              <p:nvPr/>
            </p:nvSpPr>
            <p:spPr>
              <a:xfrm>
                <a:off x="722376" y="4237677"/>
                <a:ext cx="10753344" cy="17960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A.表中数据是采用取样器取样法调查并统计所得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.调查结果显示丙地的物种丰富度和各种群的密度均大于乙地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.利用诱虫器采集土壤小动物时，所取土样应铺满无底花盆的金属网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.若要保存土壤小动物的活体，不可用体积分数为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70%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的酒精溶液进行收集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5" name="QC_4_BD.1_3#02c23a5e7.choices?pid=b9355265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237677"/>
                <a:ext cx="10753344" cy="1796034"/>
              </a:xfrm>
              <a:prstGeom prst="rect">
                <a:avLst/>
              </a:prstGeom>
              <a:blipFill>
                <a:blip r:embed="rId3"/>
                <a:stretch>
                  <a:fillRect l="-1474" b="-847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4_AS.3_1#02c23a5e7?vop=1&amp;pid=b93552654&amp;color=0,0,0&amp;vtp=1&amp;bt=1&amp;bbb=1&amp;hb=1"/>
              <p:cNvSpPr/>
              <p:nvPr/>
            </p:nvSpPr>
            <p:spPr>
              <a:xfrm>
                <a:off x="722376" y="972000"/>
                <a:ext cx="10753344" cy="26977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采用取样器取样法调查土壤小动物类群丰富度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，对物种相对数量进行统计并得出表中结果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用的是记名计算法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，A错误；分析表格数据可知，丙地的物种丰富度比乙地大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，但丙地各种群的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密度并不是均大于乙地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，如蜘蛛，B错误；利用诱虫器采集土壤小动物时，为了使空气流通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，土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壤与花盆壁之间要留一定的空隙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，不应将土样铺满无底花盆的金属网，C错误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；若要保存土壤小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动物活体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，通常用含有湿棉花的试管收集，不可用装有体积分数为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70%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的酒精溶液的试管收集，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酒精会杀死小动物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，D正确。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2" name="QC_4_AS.3_1#02c23a5e7?vop=1&amp;pid=b9355265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697734"/>
              </a:xfrm>
              <a:prstGeom prst="rect">
                <a:avLst/>
              </a:prstGeom>
              <a:blipFill>
                <a:blip r:embed="rId3"/>
                <a:stretch>
                  <a:fillRect l="-1587" r="-794" b="-56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4_BD.4_1#61e5d82d6?pid=b93552654&amp;color=0,0,0&amp;vtp=1&amp;bt=1&amp;bbb=1&amp;hb=1"/>
              <p:cNvSpPr/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2.（</a:t>
                </a:r>
                <a:r>
                  <a:rPr lang="en-US" altLang="zh-CN" sz="20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多选题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［四川绵阳2025联考］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在探究“培养液中酵母菌种群数量的变化”的实验中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，某同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学将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酵母菌液稀释了100倍后进行一系列操作，观察到如图所示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a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b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c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d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e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 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个中方格共</a:t>
                </a: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80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个小方格内共有酵母菌50个。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下列叙述正确的是(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2" name="QC_4_BD.4_1#61e5d82d6?pid=b9355265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1300353"/>
              </a:xfrm>
              <a:prstGeom prst="rect">
                <a:avLst/>
              </a:prstGeom>
              <a:blipFill>
                <a:blip r:embed="rId3"/>
                <a:stretch>
                  <a:fillRect l="-1474" r="-1247" b="-116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5_1#61e5d82d6.bracket?pid=b93552654&amp;color=0,0,0&amp;vpa=2&amp;vtp=1&amp;bbb=1"/>
          <p:cNvSpPr/>
          <p:nvPr/>
        </p:nvSpPr>
        <p:spPr>
          <a:xfrm>
            <a:off x="6637401" y="1867350"/>
            <a:ext cx="55880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BD</a:t>
            </a:r>
            <a:endParaRPr lang="en-US" altLang="zh-CN" sz="2000" dirty="0"/>
          </a:p>
        </p:txBody>
      </p:sp>
      <p:pic>
        <p:nvPicPr>
          <p:cNvPr id="4" name="QC_4_BD.4_2#61e5d82d6?pid=b93552654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12464" y="2408877"/>
            <a:ext cx="4773168" cy="1655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4_BD.4_3#61e5d82d6.choices?pid=b93552654&amp;color=0,0,0&amp;vtp=1&amp;bbb=1"/>
              <p:cNvSpPr/>
              <p:nvPr/>
            </p:nvSpPr>
            <p:spPr>
              <a:xfrm>
                <a:off x="722376" y="4199577"/>
                <a:ext cx="10753344" cy="179533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A.应先将培养液滴在血细胞计数板上，再轻盖盖玻片防止气泡产生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.在操作流程正确的情况下，该实验测定的活菌数与实际值相比会偏大</a:t>
                </a:r>
                <a:endParaRPr lang="en-US" altLang="zh-CN" sz="20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.为了减小实验误差，可加台盼蓝染液染色后，只对蓝色的细胞进行计数</a:t>
                </a:r>
                <a:endParaRPr lang="en-US" altLang="zh-CN" sz="20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mL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该样品的酵母菌数量大约为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50÷80×400÷(0.1×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−3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)×100=2.5×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8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（个）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5" name="QC_4_BD.4_3#61e5d82d6.choices?pid=b9355265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199577"/>
                <a:ext cx="10753344" cy="1795336"/>
              </a:xfrm>
              <a:prstGeom prst="rect">
                <a:avLst/>
              </a:prstGeom>
              <a:blipFill>
                <a:blip r:embed="rId5"/>
                <a:stretch>
                  <a:fillRect l="-1474" b="-850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4_AS.6_1#61e5d82d6?vop=1&amp;pid=b93552654&amp;color=0,0,0&amp;vtp=1&amp;bt=1&amp;bbb=1&amp;hb=1"/>
              <p:cNvSpPr/>
              <p:nvPr/>
            </p:nvSpPr>
            <p:spPr>
              <a:xfrm>
                <a:off x="722376" y="972000"/>
                <a:ext cx="10753344" cy="269703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制片时，应先将盖玻片盖在计数室上，然后将吸取的培养液滴于盖玻片边缘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，让培养液自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行渗入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，A错误；显微镜下看到的菌体既有活菌又有死菌，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因此在所有操作流程正确的情况下，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该实验测定的活菌数与实际值相比会偏大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，B正确；台盼蓝可将死细胞染色，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为了计数活菌数量，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可加台盼蓝染液染色后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，只对未被染色的细胞进行计数，C错误；已知5个中方格即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80个小方格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内共有酵母菌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50个，酵母菌液的稀释倍数为100倍，因此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1 </m:t>
                    </m:r>
                    <m:r>
                      <m:rPr>
                        <m:sty m:val="p"/>
                      </m:rP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mL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该样品的酵母菌数量大约为</a:t>
                </a: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50÷80×400÷(0.1×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−3</m:t>
                        </m:r>
                      </m:sup>
                    </m:sSup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)×100=2.5×</m:t>
                    </m:r>
                    <m:sSup>
                      <m:sSupPr>
                        <m:ctrlPr>
                          <a:rPr lang="en-US" altLang="zh-CN" sz="20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8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（个），D正确。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2" name="QC_4_AS.6_1#61e5d82d6?vop=1&amp;pid=b9355265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972000"/>
                <a:ext cx="10753344" cy="2697036"/>
              </a:xfrm>
              <a:prstGeom prst="rect">
                <a:avLst/>
              </a:prstGeom>
              <a:blipFill>
                <a:blip r:embed="rId3"/>
                <a:stretch>
                  <a:fillRect l="-1587" r="-2268" b="-56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7_1#0f4c3a3c6?pid=b93552654&amp;color=0,0,0&amp;vtp=1&amp;bt=1&amp;bbb=1"/>
          <p:cNvSpPr/>
          <p:nvPr/>
        </p:nvSpPr>
        <p:spPr>
          <a:xfrm>
            <a:off x="722376" y="972000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spc="-10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2000" b="0" i="0" spc="-10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［江苏淮安2025高二月考］</a:t>
            </a:r>
            <a:r>
              <a:rPr lang="en-US" altLang="zh-CN" sz="2000" b="0" i="0" spc="-10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某研究小组对某草原生态系统进行了一系列调查研究，请回答下列问题：</a:t>
            </a:r>
            <a:endParaRPr lang="en-US" altLang="zh-CN" sz="2000" spc="-100" dirty="0"/>
          </a:p>
        </p:txBody>
      </p:sp>
      <p:sp>
        <p:nvSpPr>
          <p:cNvPr id="3" name="QO_5_BD.8_1#e6f4f7b34?pid=0f4c3a3c6&amp;color=0,0,0&amp;vtp=1&amp;bbb=1"/>
          <p:cNvSpPr/>
          <p:nvPr/>
        </p:nvSpPr>
        <p:spPr>
          <a:xfrm>
            <a:off x="722376" y="1390084"/>
            <a:ext cx="10753344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（1）研究小组采用样方法调查草原上某双子叶草本植物的种群密度。</a:t>
            </a:r>
            <a:endParaRPr lang="en-US" altLang="zh-CN" sz="2000" dirty="0"/>
          </a:p>
        </p:txBody>
      </p:sp>
      <p:sp>
        <p:nvSpPr>
          <p:cNvPr id="4" name="QB_6_BD.9_1#843a7bdb4?pid=e6f4f7b34&amp;color=0,0,0&amp;vtp=1&amp;bbb=1"/>
          <p:cNvSpPr/>
          <p:nvPr/>
        </p:nvSpPr>
        <p:spPr>
          <a:xfrm>
            <a:off x="722376" y="1852237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①在样方的选取上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，应做到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取样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5" name="QB_6_AN.10_1#843a7bdb4.blank?pid=e6f4f7b34&amp;color=0,0,0&amp;vpa=3&amp;vtp=1&amp;bbb=1"/>
          <p:cNvSpPr/>
          <p:nvPr/>
        </p:nvSpPr>
        <p:spPr>
          <a:xfrm>
            <a:off x="3779901" y="1814137"/>
            <a:ext cx="692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随机</a:t>
            </a:r>
            <a:endParaRPr lang="en-US" altLang="zh-CN" sz="2000" dirty="0"/>
          </a:p>
        </p:txBody>
      </p:sp>
      <p:sp>
        <p:nvSpPr>
          <p:cNvPr id="6" name="QB_6_AS.11_1#843a7bdb4?vop=1&amp;pid=e6f4f7b34&amp;color=0,0,0&amp;vtp=1&amp;bbb=1"/>
          <p:cNvSpPr/>
          <p:nvPr/>
        </p:nvSpPr>
        <p:spPr>
          <a:xfrm>
            <a:off x="722376" y="2298325"/>
            <a:ext cx="10987088" cy="4347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采用样方法调查草原上某双子叶草本植物的种群密度，在样方的选取上，应做到随机取样。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2_1#dc895c0df?pid=e6f4f7b34&amp;color=0,0,0&amp;vtp=1&amp;bt=1&amp;bbb=1&amp;h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②在体验用样方法调查植物种群密度的过程中，适合调查双子叶草本植物种群密度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，而不适合调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查单子叶草本植物，原因是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>
              <a:solidFill>
                <a:srgbClr val="000000"/>
              </a:solidFill>
            </a:endParaRPr>
          </a:p>
        </p:txBody>
      </p:sp>
      <p:sp>
        <p:nvSpPr>
          <p:cNvPr id="3" name="QB_6_AN.13_1#dc895c0df.blank?pid=e6f4f7b34&amp;color=0,0,0&amp;vpa=4&amp;vtp=1&amp;bbb=1&amp;hb=1"/>
          <p:cNvSpPr/>
          <p:nvPr/>
        </p:nvSpPr>
        <p:spPr>
          <a:xfrm>
            <a:off x="722377" y="1391100"/>
            <a:ext cx="10749631" cy="85623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         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单子叶草本植物常常是丛生或蔓生的，从地上部分难以辨别个体数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量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，会导致调查结果偏差较大；而双子叶草本植物的个体数量易于辨别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p:sp>
        <p:nvSpPr>
          <p:cNvPr id="4" name="QB_6_AS.14_1#dc895c0df?vop=1&amp;pid=e6f4f7b34&amp;color=0,0,0&amp;vtp=1&amp;bbb=1&amp;hb=1"/>
          <p:cNvSpPr/>
          <p:nvPr/>
        </p:nvSpPr>
        <p:spPr>
          <a:xfrm>
            <a:off x="722376" y="2379795"/>
            <a:ext cx="10753344" cy="1326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在体验用样方法调查植物种群密度时，适合调查双子叶植物种群密度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，而不适合调查单子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叶草本植物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，原因是单子叶草本植物常常是丛生或蔓生的，从地上部分难以辨别个体数量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，会导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致调查结果偏差较大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；而双子叶草本植物的个体数量易于辨别。</a:t>
            </a:r>
            <a:endParaRPr lang="en-US" altLang="zh-CN" sz="22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6_BD.15_1#cf424ca63?pid=e6f4f7b34&amp;color=0,0,0&amp;vtp=1&amp;bbb=1&amp;hb=1"/>
              <p:cNvSpPr/>
              <p:nvPr/>
            </p:nvSpPr>
            <p:spPr>
              <a:xfrm>
                <a:off x="722376" y="3712533"/>
                <a:ext cx="10753344" cy="8431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③调查双子叶草本植物的种群密度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，样方面积一般是</a:t>
                </a:r>
                <a:r>
                  <a:rPr lang="en-US" altLang="zh-CN" sz="20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m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。若选取了5个样方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，每个样方的种</a:t>
                </a: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群密度分别为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18、16、14、17、15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单位：株/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m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，则该草本植物的种群密度约为</a:t>
                </a:r>
                <a:r>
                  <a:rPr lang="en-US" altLang="zh-CN" sz="20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0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5" name="QB_6_BD.15_1#cf424ca63?pid=e6f4f7b34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3712533"/>
                <a:ext cx="10753344" cy="843153"/>
              </a:xfrm>
              <a:prstGeom prst="rect">
                <a:avLst/>
              </a:prstGeom>
              <a:blipFill>
                <a:blip r:embed="rId3"/>
                <a:stretch>
                  <a:fillRect l="-1474" r="-2948" b="-1884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B_6_AN.16_1#cf424ca63.blank?pid=e6f4f7b34&amp;color=0,0,0&amp;vpa=5&amp;vtp=1"/>
          <p:cNvSpPr/>
          <p:nvPr/>
        </p:nvSpPr>
        <p:spPr>
          <a:xfrm>
            <a:off x="6561201" y="3674433"/>
            <a:ext cx="341313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</a:t>
            </a:r>
            <a:endParaRPr lang="en-US" altLang="zh-CN" sz="20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QB_6_AN.17_1#cf424ca63.blank?pid=e6f4f7b34&amp;color=0,0,0&amp;vpa=6&amp;vtp=1&amp;bbb=1"/>
              <p:cNvSpPr/>
              <p:nvPr/>
            </p:nvSpPr>
            <p:spPr>
              <a:xfrm>
                <a:off x="10022967" y="4197101"/>
                <a:ext cx="1299591" cy="30607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600"/>
                  </a:lnSpc>
                </a:pP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16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1" i="0" dirty="0">
                    <a:solidFill>
                      <a:srgbClr val="00B05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株/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1" i="1" dirty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𝐦</m:t>
                        </m:r>
                      </m:e>
                      <m:sup>
                        <m:r>
                          <a:rPr lang="en-US" altLang="zh-CN" sz="2000" b="1" i="0" dirty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2000" dirty="0"/>
              </a:p>
            </p:txBody>
          </p:sp>
        </mc:Choice>
        <mc:Fallback xmlns="">
          <p:sp>
            <p:nvSpPr>
              <p:cNvPr id="7" name="QB_6_AN.17_1#cf424ca63.blank?pid=e6f4f7b34&amp;color=0,0,0&amp;vpa=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22967" y="4197101"/>
                <a:ext cx="1299591" cy="306070"/>
              </a:xfrm>
              <a:prstGeom prst="rect">
                <a:avLst/>
              </a:prstGeom>
              <a:blipFill>
                <a:blip r:embed="rId4"/>
                <a:stretch>
                  <a:fillRect l="-7042" t="-24000" b="-52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QB_6_AS.18_1#cf424ca63?vop=1&amp;pid=e6f4f7b34&amp;color=0,0,0&amp;vtp=1&amp;bbb=1&amp;hb=1"/>
              <p:cNvSpPr/>
              <p:nvPr/>
            </p:nvSpPr>
            <p:spPr>
              <a:xfrm>
                <a:off x="722376" y="4557083"/>
                <a:ext cx="10753344" cy="93605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调查草本植物的种群密度，样方面积一般是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1 </m:t>
                    </m:r>
                    <m:sSup>
                      <m:sSupPr>
                        <m:ctrlPr>
                          <a:rPr lang="en-US" altLang="zh-CN" sz="2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m</m:t>
                        </m:r>
                      </m:e>
                      <m:sup>
                        <m:r>
                          <a:rPr lang="en-US" altLang="zh-CN" sz="20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。欲求该草本植物的种群密度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，要求平均</a:t>
                </a: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值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(18+16+14+17+15)÷5=16(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株/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2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m</m:t>
                        </m:r>
                      </m:e>
                      <m:sup>
                        <m:r>
                          <a:rPr lang="en-US" altLang="zh-CN" sz="22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。</a:t>
                </a:r>
                <a:endParaRPr lang="en-US" altLang="zh-CN" sz="22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8" name="QB_6_AS.18_1#cf424ca63?vop=1&amp;pid=e6f4f7b34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4557083"/>
                <a:ext cx="10753344" cy="936054"/>
              </a:xfrm>
              <a:prstGeom prst="rect">
                <a:avLst/>
              </a:prstGeom>
              <a:blipFill>
                <a:blip r:embed="rId5"/>
                <a:stretch>
                  <a:fillRect l="-1587" r="-397" b="-1634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8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19_1#de4c5d03c?pid=0f4c3a3c6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（2）为了调查某草原上田鼠的种群数量，研究小组采用标志重捕法。</a:t>
            </a:r>
            <a:endParaRPr lang="en-US" altLang="zh-CN" sz="2000" dirty="0"/>
          </a:p>
        </p:txBody>
      </p:sp>
      <p:sp>
        <p:nvSpPr>
          <p:cNvPr id="3" name="QB_6_BD.20_1#bd18eb72e?pid=de4c5d03c&amp;color=0,0,0&amp;vtp=1&amp;bbb=1&amp;hb=1"/>
          <p:cNvSpPr/>
          <p:nvPr/>
        </p:nvSpPr>
        <p:spPr>
          <a:xfrm>
            <a:off x="722376" y="1435169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①第一次捕获并标记50只田鼠，放回原环境一段时间后，第二次捕获30只，其中有标记的10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只，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则该草原上田鼠的种群数量大约为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4" name="QB_6_AN.21_1#bd18eb72e.blank?pid=de4c5d03c&amp;color=0,0,0&amp;vpa=7&amp;vtp=1&amp;bbb=1"/>
          <p:cNvSpPr/>
          <p:nvPr/>
        </p:nvSpPr>
        <p:spPr>
          <a:xfrm>
            <a:off x="4503801" y="1835219"/>
            <a:ext cx="909638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150只</a:t>
            </a:r>
            <a:endParaRPr lang="en-US" altLang="zh-CN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6_AS.22_1#bd18eb72e?vop=1&amp;pid=de4c5d03c&amp;color=0,0,0&amp;vtp=1&amp;bbb=1&amp;hb=1"/>
              <p:cNvSpPr/>
              <p:nvPr/>
            </p:nvSpPr>
            <p:spPr>
              <a:xfrm>
                <a:off x="722376" y="2281878"/>
                <a:ext cx="10753344" cy="93687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1" i="0" dirty="0">
                    <a:solidFill>
                      <a:srgbClr val="639319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</a:t>
                </a:r>
                <a:r>
                  <a:rPr lang="en-US" altLang="zh-CN" sz="2200" b="1" i="0" dirty="0">
                    <a:solidFill>
                      <a:srgbClr val="639319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标志重捕法的计算公式为标记总数/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𝑁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重捕中被标记的个体数/重捕总数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(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𝑁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代表种群个体</a:t>
                </a: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20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总数</a:t>
                </a:r>
                <a14:m>
                  <m:oMath xmlns:m="http://schemas.openxmlformats.org/officeDocument/2006/math">
                    <m:r>
                      <a:rPr lang="en-US" altLang="zh-CN" sz="2200" b="0" i="0" dirty="0" smtClean="0">
                        <a:solidFill>
                          <a:srgbClr val="639319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)</m:t>
                    </m:r>
                  </m:oMath>
                </a14:m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，根据题意</a:t>
                </a:r>
                <a:r>
                  <a:rPr lang="en-US" altLang="zh-CN" sz="22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𝑁</m:t>
                    </m:r>
                    <m:r>
                      <a:rPr lang="en-US" altLang="zh-CN" sz="20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微软雅黑" pitchFamily="34" charset="-120"/>
                      </a:rPr>
                      <m:t>=50×30÷10=150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20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（只），故该草原上田鼠的种群数量大约为150只。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5" name="QB_6_AS.22_1#bd18eb72e?vop=1&amp;pid=de4c5d03c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376" y="2281878"/>
                <a:ext cx="10753344" cy="936879"/>
              </a:xfrm>
              <a:prstGeom prst="rect">
                <a:avLst/>
              </a:prstGeom>
              <a:blipFill>
                <a:blip r:embed="rId3"/>
                <a:stretch>
                  <a:fillRect l="-1587" r="-907" b="-181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B_6_BD.23_1#a544cc4ba?pid=de4c5d03c&amp;color=0,0,0&amp;vtp=1&amp;bbb=1&amp;hb=1"/>
          <p:cNvSpPr/>
          <p:nvPr/>
        </p:nvSpPr>
        <p:spPr>
          <a:xfrm>
            <a:off x="722376" y="3224218"/>
            <a:ext cx="10753344" cy="13134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②若部分被标记的田鼠在重捕前死亡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，会导致估算的种群数量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填“偏大”“偏小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”或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不变”）。若标记物使田鼠更易被重新捕获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，则会导致估算的种群数量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填“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偏大”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偏小”或“不变”）。</a:t>
            </a:r>
            <a:endParaRPr lang="en-US" altLang="zh-CN" sz="2000" dirty="0"/>
          </a:p>
        </p:txBody>
      </p:sp>
      <p:sp>
        <p:nvSpPr>
          <p:cNvPr id="7" name="QB_6_AN.24_1#a544cc4ba.blank?pid=de4c5d03c&amp;color=0,0,0&amp;vpa=8&amp;vtp=1&amp;bbb=1"/>
          <p:cNvSpPr/>
          <p:nvPr/>
        </p:nvSpPr>
        <p:spPr>
          <a:xfrm>
            <a:off x="7589901" y="3186118"/>
            <a:ext cx="692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偏大</a:t>
            </a:r>
            <a:endParaRPr lang="en-US" altLang="zh-CN" sz="2000" dirty="0"/>
          </a:p>
        </p:txBody>
      </p:sp>
      <p:sp>
        <p:nvSpPr>
          <p:cNvPr id="8" name="QB_6_AN.25_1#a544cc4ba.blank?pid=de4c5d03c&amp;color=0,0,0&amp;vpa=9&amp;vtp=1&amp;bbb=1"/>
          <p:cNvSpPr/>
          <p:nvPr/>
        </p:nvSpPr>
        <p:spPr>
          <a:xfrm>
            <a:off x="8859901" y="3643318"/>
            <a:ext cx="692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偏小</a:t>
            </a:r>
            <a:endParaRPr lang="en-US" altLang="zh-CN" sz="2000" dirty="0"/>
          </a:p>
        </p:txBody>
      </p:sp>
      <p:sp>
        <p:nvSpPr>
          <p:cNvPr id="9" name="QB_6_AS.26_1#a544cc4ba?vop=1&amp;pid=de4c5d03c&amp;color=0,0,0&amp;vtp=1&amp;bbb=1&amp;hb=1"/>
          <p:cNvSpPr/>
          <p:nvPr/>
        </p:nvSpPr>
        <p:spPr>
          <a:xfrm>
            <a:off x="722376" y="4642554"/>
            <a:ext cx="10753344" cy="1326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根据标志重捕法的计算公式可知，若部分被标记的田鼠在重捕前死亡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，则重捕中被标记的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个体数会减少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，会导致估算的种群数量偏大。若标记物使田鼠更易被重新捕获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，则重捕中被标记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的个体数会增加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，会导致估算的种群数量偏小。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7" grpId="0" build="p" animBg="1"/>
      <p:bldP spid="8" grpId="0" build="p" animBg="1"/>
      <p:bldP spid="9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571</Words>
  <Application>Microsoft Office PowerPoint</Application>
  <PresentationFormat>宽屏</PresentationFormat>
  <Paragraphs>122</Paragraphs>
  <Slides>10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等线 (正文)</vt:lpstr>
      <vt:lpstr>仿宋</vt:lpstr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js s</cp:lastModifiedBy>
  <cp:revision>4</cp:revision>
  <dcterms:created xsi:type="dcterms:W3CDTF">2025-08-01T01:54:33Z</dcterms:created>
  <dcterms:modified xsi:type="dcterms:W3CDTF">2025-08-04T07:15:26Z</dcterms:modified>
  <cp:category/>
  <cp:contentStatus/>
</cp:coreProperties>
</file>