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37" d="100"/>
        <a:sy n="37"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33786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易错点#df=a62141af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易错点</a:t>
            </a:r>
            <a:endParaRPr lang="en-US" sz="5400" dirty="0"/>
          </a:p>
        </p:txBody>
      </p:sp>
      <p:sp>
        <p:nvSpPr>
          <p:cNvPr id="4" name="MasterShapeName"/>
          <p:cNvSpPr/>
          <p:nvPr/>
        </p:nvSpPr>
        <p:spPr>
          <a:xfrm>
            <a:off x="557784" y="2011680"/>
            <a:ext cx="6784848" cy="813816"/>
          </a:xfrm>
          <a:prstGeom prst="rect">
            <a:avLst/>
          </a:prstGeom>
          <a:noFill/>
          <a:ln/>
        </p:spPr>
        <p:txBody>
          <a:bodyPr wrap="square" lIns="0" tIns="0" rIns="0" bIns="0" rtlCol="0" anchor="t"/>
          <a:lstStyle/>
          <a:p>
            <a:pPr algn="l">
              <a:lnSpc>
                <a:spcPct val="100000"/>
              </a:lnSpc>
            </a:pPr>
            <a:r>
              <a:rPr lang="en-US" sz="4400" b="1" i="0" dirty="0">
                <a:solidFill>
                  <a:srgbClr val="000000"/>
                </a:solidFill>
                <a:latin typeface="微软雅黑" pitchFamily="34" charset="0"/>
                <a:ea typeface="微软雅黑" pitchFamily="34" charset="-122"/>
                <a:cs typeface="微软雅黑" pitchFamily="34" charset="-120"/>
              </a:rPr>
              <a:t>初生演替和次生演替的辨析</a:t>
            </a:r>
            <a:endParaRPr lang="en-US" sz="4400" dirty="0"/>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f42fe53b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演替的过程</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d5b954e6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演替类型的判断</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39e58672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人类活动对群落演替的影响</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a62141af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初生演替和次生演替的辨析</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70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6.xml"/><Relationship Id="rId1" Type="http://schemas.openxmlformats.org/officeDocument/2006/relationships/slideLayout" Target="../slideLayouts/slideLayout10.xml"/><Relationship Id="rId5" Type="http://schemas.openxmlformats.org/officeDocument/2006/relationships/image" Target="../media/image23.png"/><Relationship Id="rId4" Type="http://schemas.openxmlformats.org/officeDocument/2006/relationships/image" Target="../media/image22.png"/></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0.xml"/><Relationship Id="rId1" Type="http://schemas.openxmlformats.org/officeDocument/2006/relationships/slideLayout" Target="../slideLayouts/slideLayout10.xml"/><Relationship Id="rId4" Type="http://schemas.openxmlformats.org/officeDocument/2006/relationships/image" Target="../media/image28.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43.xml"/><Relationship Id="rId1" Type="http://schemas.openxmlformats.org/officeDocument/2006/relationships/slideLayout" Target="../slideLayouts/slideLayout10.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4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C_5_EX.12_1#fdba602e8?vop=1&amp;pid=f42fe53bc&amp;color=0,0,0&amp;vtp=1&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思路导引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由表格可知</a:t>
            </a:r>
            <a:r>
              <a:rPr lang="en-US" altLang="zh-CN" sz="2000" b="0" i="0" dirty="0">
                <a:solidFill>
                  <a:srgbClr val="000000"/>
                </a:solidFill>
                <a:latin typeface="微软雅黑" pitchFamily="34" charset="0"/>
                <a:ea typeface="微软雅黑" pitchFamily="34" charset="-122"/>
                <a:cs typeface="微软雅黑" pitchFamily="34" charset="-120"/>
              </a:rPr>
              <a:t>，该弃耕农田刚开始就有草本植物28种，之后植物种类越来越多，丰富度增加</a:t>
            </a:r>
            <a:r>
              <a:rPr lang="en-US" altLang="zh-CN" sz="2000" b="0" i="0">
                <a:solidFill>
                  <a:srgbClr val="000000"/>
                </a:solidFill>
                <a:latin typeface="微软雅黑" pitchFamily="34" charset="0"/>
                <a:ea typeface="微软雅黑" pitchFamily="34" charset="-122"/>
                <a:cs typeface="微软雅黑" pitchFamily="34" charset="-120"/>
              </a:rPr>
              <a:t>；群落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的垂直结构和水平结构变得明显</a:t>
            </a:r>
            <a:r>
              <a:rPr lang="en-US" altLang="zh-CN" sz="2000" b="0" i="0" dirty="0">
                <a:solidFill>
                  <a:srgbClr val="000000"/>
                </a:solidFill>
                <a:latin typeface="微软雅黑" pitchFamily="34" charset="0"/>
                <a:ea typeface="微软雅黑" pitchFamily="34" charset="-122"/>
                <a:cs typeface="微软雅黑" pitchFamily="34" charset="-120"/>
              </a:rPr>
              <a:t>，对光能的利用率相应提高，该群落发生了次生演替。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3_1#fdba602e8?vop=1&amp;pid=f42fe53bc&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由题表可知，在统计的时间内，群落中植物的丰富度依次为28、30、30、56、76</a:t>
                </a:r>
                <a:r>
                  <a:rPr lang="en-US" altLang="zh-CN" sz="2000" b="0" i="0">
                    <a:solidFill>
                      <a:srgbClr val="000000"/>
                    </a:solidFill>
                    <a:latin typeface="微软雅黑" pitchFamily="34" charset="0"/>
                    <a:ea typeface="微软雅黑" pitchFamily="34" charset="-122"/>
                    <a:cs typeface="微软雅黑" pitchFamily="34" charset="-120"/>
                  </a:rPr>
                  <a:t>，不是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呈</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”型增长，A错误；农田被弃耕后，杂草开始占优势，几年时间即演替到灌木阶段</a:t>
                </a:r>
                <a:r>
                  <a:rPr lang="en-US" altLang="zh-CN" sz="2000" b="0" i="0">
                    <a:solidFill>
                      <a:srgbClr val="000000"/>
                    </a:solidFill>
                    <a:latin typeface="微软雅黑" pitchFamily="34" charset="0"/>
                    <a:ea typeface="微软雅黑" pitchFamily="34" charset="-122"/>
                    <a:cs typeface="微软雅黑" pitchFamily="34" charset="-120"/>
                  </a:rPr>
                  <a:t>，而从灌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木阶段演替到乔木阶段却需要数十年的时间</a:t>
                </a:r>
                <a:r>
                  <a:rPr lang="en-US" altLang="zh-CN" sz="2000" b="0" i="0" dirty="0">
                    <a:solidFill>
                      <a:srgbClr val="000000"/>
                    </a:solidFill>
                    <a:latin typeface="微软雅黑" pitchFamily="34" charset="0"/>
                    <a:ea typeface="微软雅黑" pitchFamily="34" charset="-122"/>
                    <a:cs typeface="微软雅黑" pitchFamily="34" charset="-120"/>
                  </a:rPr>
                  <a:t>，故灌木的演替速度比乔木快，B正确</a:t>
                </a:r>
                <a:r>
                  <a:rPr lang="en-US" altLang="zh-CN" sz="2000" b="0" i="0">
                    <a:solidFill>
                      <a:srgbClr val="000000"/>
                    </a:solidFill>
                    <a:latin typeface="微软雅黑" pitchFamily="34" charset="0"/>
                    <a:ea typeface="微软雅黑" pitchFamily="34" charset="-122"/>
                    <a:cs typeface="微软雅黑" pitchFamily="34" charset="-120"/>
                  </a:rPr>
                  <a:t>；演替过程中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乔木逐渐取代了灌木的优势地位</a:t>
                </a:r>
                <a:r>
                  <a:rPr lang="en-US" altLang="zh-CN" sz="2000" b="0" i="0" dirty="0">
                    <a:solidFill>
                      <a:srgbClr val="000000"/>
                    </a:solidFill>
                    <a:latin typeface="微软雅黑" pitchFamily="34" charset="0"/>
                    <a:ea typeface="微软雅黑" pitchFamily="34" charset="-122"/>
                    <a:cs typeface="微软雅黑" pitchFamily="34" charset="-120"/>
                  </a:rPr>
                  <a:t>，主要原因是乔木竞争阳光等资源的能力强，C错误</a:t>
                </a:r>
                <a:r>
                  <a:rPr lang="en-US" altLang="zh-CN" sz="2000" b="0" i="0">
                    <a:solidFill>
                      <a:srgbClr val="000000"/>
                    </a:solidFill>
                    <a:latin typeface="微软雅黑" pitchFamily="34" charset="0"/>
                    <a:ea typeface="微软雅黑" pitchFamily="34" charset="-122"/>
                    <a:cs typeface="微软雅黑" pitchFamily="34" charset="-120"/>
                  </a:rPr>
                  <a:t>；群落演替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至最高阶段时</a:t>
                </a:r>
                <a:r>
                  <a:rPr lang="en-US" altLang="zh-CN" sz="2000" b="0" i="0" dirty="0">
                    <a:solidFill>
                      <a:srgbClr val="000000"/>
                    </a:solidFill>
                    <a:latin typeface="微软雅黑" pitchFamily="34" charset="0"/>
                    <a:ea typeface="微软雅黑" pitchFamily="34" charset="-122"/>
                    <a:cs typeface="微软雅黑" pitchFamily="34" charset="-120"/>
                  </a:rPr>
                  <a:t>，植物种类保持相对稳定，但仍可能发生变化，D错误。</a:t>
                </a:r>
                <a:endParaRPr lang="en-US" altLang="zh-CN" sz="2200" dirty="0"/>
              </a:p>
            </p:txBody>
          </p:sp>
        </mc:Choice>
        <mc:Fallback xmlns="">
          <p:sp>
            <p:nvSpPr>
              <p:cNvPr id="2" name="QC_5_AS.13_1#fdba602e8?vop=1&amp;pid=f42fe53bc&amp;color=0,0,0&amp;vtp=1&amp;bt=1&amp;bbb=1&amp;hb=1"/>
              <p:cNvSpPr>
                <a:spLocks noRot="1" noChangeAspect="1" noMove="1" noResize="1" noEditPoints="1" noAdjustHandles="1" noChangeArrowheads="1" noChangeShapeType="1" noTextEdit="1"/>
              </p:cNvSpPr>
              <p:nvPr/>
            </p:nvSpPr>
            <p:spPr>
              <a:xfrm>
                <a:off x="722376" y="1014984"/>
                <a:ext cx="10753344" cy="2240534"/>
              </a:xfrm>
              <a:prstGeom prst="rect">
                <a:avLst/>
              </a:prstGeom>
              <a:blipFill>
                <a:blip r:embed="rId3"/>
                <a:stretch>
                  <a:fillRect l="-1587" t="-272" r="-1304" b="-681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C_5_BD.14_1#13fdfc954?pid=f42fe53bc&amp;color=0,0,0&amp;vtp=1&amp;bt=1&amp;bbb=1&amp;hb=1"/>
          <p:cNvSpPr/>
          <p:nvPr/>
        </p:nvSpPr>
        <p:spPr>
          <a:xfrm>
            <a:off x="722376" y="1014984"/>
            <a:ext cx="10753344" cy="1205103"/>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［山东省实验中学2025高二月考</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通过分析当地的环境条件可对群落未来的优势种</a:t>
            </a:r>
          </a:p>
          <a:p>
            <a:pPr latinLnBrk="1">
              <a:lnSpc>
                <a:spcPts val="3300"/>
              </a:lnSpc>
            </a:pPr>
            <a:r>
              <a:rPr lang="en-US" altLang="zh-CN" sz="2000" b="0" i="0">
                <a:solidFill>
                  <a:srgbClr val="000000"/>
                </a:solidFill>
                <a:latin typeface="微软雅黑" pitchFamily="34" charset="0"/>
                <a:ea typeface="微软雅黑" pitchFamily="34" charset="-122"/>
                <a:cs typeface="微软雅黑" pitchFamily="34" charset="-120"/>
              </a:rPr>
              <a:t>变化趋势进行预测，如表是某个由灰桦构成的人工森林在不同年龄时几种潜力物种成为优势种的</a:t>
            </a:r>
          </a:p>
          <a:p>
            <a:pPr latinLnBrk="1">
              <a:lnSpc>
                <a:spcPts val="3200"/>
              </a:lnSpc>
            </a:pPr>
            <a:r>
              <a:rPr lang="en-US" altLang="zh-CN" sz="2000" b="0" i="0">
                <a:solidFill>
                  <a:srgbClr val="000000"/>
                </a:solidFill>
                <a:latin typeface="微软雅黑" pitchFamily="34" charset="0"/>
                <a:ea typeface="微软雅黑" pitchFamily="34" charset="-122"/>
                <a:cs typeface="微软雅黑" pitchFamily="34" charset="-120"/>
              </a:rPr>
              <a:t>概率预测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AlternateContent xmlns:mc="http://schemas.openxmlformats.org/markup-compatibility/2006" xmlns:a14="http://schemas.microsoft.com/office/drawing/2010/main">
        <mc:Choice Requires="a14">
          <p:graphicFrame>
            <p:nvGraphicFramePr>
              <p:cNvPr id="13" name="QC_5_BD.14_2#13fdfc954?colgroup=11,29&amp;pid=f42fe53bc&amp;color=0,0,0&amp;vtp=1&amp;bbb=1"/>
              <p:cNvGraphicFramePr>
                <a:graphicFrameLocks noGrp="1"/>
              </p:cNvGraphicFramePr>
              <p:nvPr>
                <p:extLst>
                  <p:ext uri="{D42A27DB-BD31-4B8C-83A1-F6EECF244321}">
                    <p14:modId xmlns:p14="http://schemas.microsoft.com/office/powerpoint/2010/main" val="3623289346"/>
                  </p:ext>
                </p:extLst>
              </p:nvPr>
            </p:nvGraphicFramePr>
            <p:xfrm>
              <a:off x="722376" y="2220087"/>
              <a:ext cx="10707624" cy="2582164"/>
            </p:xfrm>
            <a:graphic>
              <a:graphicData uri="http://schemas.openxmlformats.org/drawingml/2006/table">
                <a:tbl>
                  <a:tblPr/>
                  <a:tblGrid>
                    <a:gridCol w="3026664">
                      <a:extLst>
                        <a:ext uri="{9D8B030D-6E8A-4147-A177-3AD203B41FA5}">
                          <a16:colId xmlns:a16="http://schemas.microsoft.com/office/drawing/2014/main" val="20000"/>
                        </a:ext>
                      </a:extLst>
                    </a:gridCol>
                    <a:gridCol w="1280160">
                      <a:extLst>
                        <a:ext uri="{9D8B030D-6E8A-4147-A177-3AD203B41FA5}">
                          <a16:colId xmlns:a16="http://schemas.microsoft.com/office/drawing/2014/main" val="20001"/>
                        </a:ext>
                      </a:extLst>
                    </a:gridCol>
                    <a:gridCol w="1280160">
                      <a:extLst>
                        <a:ext uri="{9D8B030D-6E8A-4147-A177-3AD203B41FA5}">
                          <a16:colId xmlns:a16="http://schemas.microsoft.com/office/drawing/2014/main" val="20002"/>
                        </a:ext>
                      </a:extLst>
                    </a:gridCol>
                    <a:gridCol w="1280160">
                      <a:extLst>
                        <a:ext uri="{9D8B030D-6E8A-4147-A177-3AD203B41FA5}">
                          <a16:colId xmlns:a16="http://schemas.microsoft.com/office/drawing/2014/main" val="20003"/>
                        </a:ext>
                      </a:extLst>
                    </a:gridCol>
                    <a:gridCol w="1280160">
                      <a:extLst>
                        <a:ext uri="{9D8B030D-6E8A-4147-A177-3AD203B41FA5}">
                          <a16:colId xmlns:a16="http://schemas.microsoft.com/office/drawing/2014/main" val="20004"/>
                        </a:ext>
                      </a:extLst>
                    </a:gridCol>
                    <a:gridCol w="1280160">
                      <a:extLst>
                        <a:ext uri="{9D8B030D-6E8A-4147-A177-3AD203B41FA5}">
                          <a16:colId xmlns:a16="http://schemas.microsoft.com/office/drawing/2014/main" val="20005"/>
                        </a:ext>
                      </a:extLst>
                    </a:gridCol>
                    <a:gridCol w="1280160">
                      <a:extLst>
                        <a:ext uri="{9D8B030D-6E8A-4147-A177-3AD203B41FA5}">
                          <a16:colId xmlns:a16="http://schemas.microsoft.com/office/drawing/2014/main" val="20006"/>
                        </a:ext>
                      </a:extLst>
                    </a:gridCol>
                  </a:tblGrid>
                  <a:tr h="50800">
                    <a:tc rowSpan="2">
                      <a:txBody>
                        <a:bodyPr/>
                        <a:lstStyle/>
                        <a:p>
                          <a:pPr algn="ctr" latinLnBrk="1" hangingPunct="0">
                            <a:lnSpc>
                              <a:spcPts val="3100"/>
                            </a:lnSpc>
                          </a:pPr>
                          <a:r>
                            <a:rPr lang="en-US" altLang="zh-CN" sz="2000" b="1" i="0" dirty="0">
                              <a:solidFill>
                                <a:srgbClr val="000000"/>
                              </a:solidFill>
                              <a:latin typeface="微软雅黑" pitchFamily="34" charset="0"/>
                              <a:ea typeface="微软雅黑" pitchFamily="34" charset="-122"/>
                              <a:cs typeface="微软雅黑" pitchFamily="34" charset="-120"/>
                            </a:rPr>
                            <a:t>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6">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森林年龄</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42341">
                    <a:tc vMerge="1">
                      <a:txBody>
                        <a:bodyPr/>
                        <a:lstStyle/>
                        <a:p>
                          <a:endParaRPr lang="zh-CN"/>
                        </a:p>
                      </a:txBody>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42341">
                    <a:tc>
                      <a:txBody>
                        <a:bodyPr/>
                        <a:lstStyle/>
                        <a:p>
                          <a:pPr algn="ctr"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灰桦</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42341">
                    <a:tc>
                      <a:txBody>
                        <a:bodyPr/>
                        <a:lstStyle/>
                        <a:p>
                          <a:pPr algn="ctr"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野生蓝果木</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42341">
                    <a:tc>
                      <a:txBody>
                        <a:bodyPr/>
                        <a:lstStyle/>
                        <a:p>
                          <a:pPr algn="ctr"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红枫</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42341">
                    <a:tc>
                      <a:txBody>
                        <a:bodyPr/>
                        <a:lstStyle/>
                        <a:p>
                          <a:pPr algn="ctr"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山毛榉</a:t>
                          </a:r>
                          <a14:m>
                            <m:oMath xmlns:m="http://schemas.openxmlformats.org/officeDocument/2006/math">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86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mc:Choice>
        <mc:Fallback xmlns="">
          <p:graphicFrame>
            <p:nvGraphicFramePr>
              <p:cNvPr id="13" name="QC_5_BD.14_2#13fdfc954?colgroup=11,29&amp;pid=f42fe53bc&amp;color=0,0,0&amp;vtp=1&amp;bbb=1"/>
              <p:cNvGraphicFramePr>
                <a:graphicFrameLocks noGrp="1"/>
              </p:cNvGraphicFramePr>
              <p:nvPr>
                <p:extLst>
                  <p:ext uri="{D42A27DB-BD31-4B8C-83A1-F6EECF244321}">
                    <p14:modId xmlns:p14="http://schemas.microsoft.com/office/powerpoint/2010/main" val="3623289346"/>
                  </p:ext>
                </p:extLst>
              </p:nvPr>
            </p:nvGraphicFramePr>
            <p:xfrm>
              <a:off x="722376" y="2220087"/>
              <a:ext cx="10707624" cy="2582164"/>
            </p:xfrm>
            <a:graphic>
              <a:graphicData uri="http://schemas.openxmlformats.org/drawingml/2006/table">
                <a:tbl>
                  <a:tblPr/>
                  <a:tblGrid>
                    <a:gridCol w="3026664">
                      <a:extLst>
                        <a:ext uri="{9D8B030D-6E8A-4147-A177-3AD203B41FA5}">
                          <a16:colId xmlns:a16="http://schemas.microsoft.com/office/drawing/2014/main" val="20000"/>
                        </a:ext>
                      </a:extLst>
                    </a:gridCol>
                    <a:gridCol w="1280160">
                      <a:extLst>
                        <a:ext uri="{9D8B030D-6E8A-4147-A177-3AD203B41FA5}">
                          <a16:colId xmlns:a16="http://schemas.microsoft.com/office/drawing/2014/main" val="20001"/>
                        </a:ext>
                      </a:extLst>
                    </a:gridCol>
                    <a:gridCol w="1280160">
                      <a:extLst>
                        <a:ext uri="{9D8B030D-6E8A-4147-A177-3AD203B41FA5}">
                          <a16:colId xmlns:a16="http://schemas.microsoft.com/office/drawing/2014/main" val="20002"/>
                        </a:ext>
                      </a:extLst>
                    </a:gridCol>
                    <a:gridCol w="1280160">
                      <a:extLst>
                        <a:ext uri="{9D8B030D-6E8A-4147-A177-3AD203B41FA5}">
                          <a16:colId xmlns:a16="http://schemas.microsoft.com/office/drawing/2014/main" val="20003"/>
                        </a:ext>
                      </a:extLst>
                    </a:gridCol>
                    <a:gridCol w="1280160">
                      <a:extLst>
                        <a:ext uri="{9D8B030D-6E8A-4147-A177-3AD203B41FA5}">
                          <a16:colId xmlns:a16="http://schemas.microsoft.com/office/drawing/2014/main" val="20004"/>
                        </a:ext>
                      </a:extLst>
                    </a:gridCol>
                    <a:gridCol w="1280160">
                      <a:extLst>
                        <a:ext uri="{9D8B030D-6E8A-4147-A177-3AD203B41FA5}">
                          <a16:colId xmlns:a16="http://schemas.microsoft.com/office/drawing/2014/main" val="20005"/>
                        </a:ext>
                      </a:extLst>
                    </a:gridCol>
                    <a:gridCol w="1280160">
                      <a:extLst>
                        <a:ext uri="{9D8B030D-6E8A-4147-A177-3AD203B41FA5}">
                          <a16:colId xmlns:a16="http://schemas.microsoft.com/office/drawing/2014/main" val="20006"/>
                        </a:ext>
                      </a:extLst>
                    </a:gridCol>
                  </a:tblGrid>
                  <a:tr h="370459">
                    <a:tc rowSpan="2">
                      <a:txBody>
                        <a:bodyPr/>
                        <a:lstStyle/>
                        <a:p>
                          <a:pPr algn="ctr" latinLnBrk="1" hangingPunct="0">
                            <a:lnSpc>
                              <a:spcPts val="3100"/>
                            </a:lnSpc>
                          </a:pPr>
                          <a:r>
                            <a:rPr lang="en-US" altLang="zh-CN" sz="2000" b="1" i="0" dirty="0">
                              <a:solidFill>
                                <a:srgbClr val="000000"/>
                              </a:solidFill>
                              <a:latin typeface="微软雅黑" pitchFamily="34" charset="0"/>
                              <a:ea typeface="微软雅黑" pitchFamily="34" charset="-122"/>
                              <a:cs typeface="微软雅黑" pitchFamily="34" charset="-120"/>
                            </a:rPr>
                            <a:t>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6">
                      <a:txBody>
                        <a:bodyPr/>
                        <a:lstStyle/>
                        <a:p>
                          <a:pPr algn="ctr" latinLnBrk="1" hangingPunct="0">
                            <a:lnSpc>
                              <a:spcPts val="3200"/>
                            </a:lnSpc>
                          </a:pPr>
                          <a:r>
                            <a:rPr lang="en-US" altLang="zh-CN" sz="2000" b="1" i="0">
                              <a:solidFill>
                                <a:srgbClr val="000000"/>
                              </a:solidFill>
                              <a:latin typeface="微软雅黑" pitchFamily="34" charset="0"/>
                              <a:ea typeface="微软雅黑" pitchFamily="34" charset="-122"/>
                              <a:cs typeface="微软雅黑" pitchFamily="34" charset="-120"/>
                            </a:rPr>
                            <a:t>森林年龄</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442341">
                    <a:tc vMerge="1">
                      <a:txBody>
                        <a:bodyPr/>
                        <a:lstStyle/>
                        <a:p>
                          <a:endParaRPr lang="zh-CN"/>
                        </a:p>
                      </a:txBody>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250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4234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01" t="-186301" r="-253924" b="-324658"/>
                          </a:stretch>
                        </a:blipFill>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4234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01" t="-286301" r="-253924" b="-224658"/>
                          </a:stretch>
                        </a:blipFill>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4234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01" t="-391667" r="-253924" b="-127778"/>
                          </a:stretch>
                        </a:blipFill>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4234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01" t="-484932" r="-253924" b="-26027"/>
                          </a:stretch>
                        </a:blipFill>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47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86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mc:Fallback>
      </mc:AlternateContent>
      <p:sp>
        <p:nvSpPr>
          <p:cNvPr id="4" name="QC_5_AN.15_1#13fdfc954.bracket?pid=f42fe53bc&amp;color=0,0,0&amp;vpa=5&amp;vtp=1&amp;bbb=1"/>
          <p:cNvSpPr/>
          <p:nvPr/>
        </p:nvSpPr>
        <p:spPr>
          <a:xfrm>
            <a:off x="4224401" y="1844802"/>
            <a:ext cx="749300" cy="370459"/>
          </a:xfrm>
          <a:prstGeom prst="rect">
            <a:avLst/>
          </a:prstGeom>
          <a:noFill/>
          <a:ln/>
        </p:spPr>
        <p:txBody>
          <a:bodyPr wrap="none" lIns="0" tIns="0" rIns="0" bIns="0" rtlCol="0" anchor="t"/>
          <a:lstStyle/>
          <a:p>
            <a:pPr algn="ctr" latinLnBrk="1">
              <a:lnSpc>
                <a:spcPts val="3200"/>
              </a:lnSpc>
            </a:pPr>
            <a:r>
              <a:rPr lang="en-US" altLang="zh-CN" sz="2000" b="1" i="0" dirty="0">
                <a:solidFill>
                  <a:srgbClr val="00B050"/>
                </a:solidFill>
                <a:latin typeface="微软雅黑" pitchFamily="34" charset="0"/>
                <a:ea typeface="微软雅黑" pitchFamily="34" charset="-122"/>
                <a:cs typeface="微软雅黑" pitchFamily="34" charset="-120"/>
              </a:rPr>
              <a:t>ABD</a:t>
            </a:r>
            <a:endParaRPr lang="en-US" altLang="zh-CN" sz="2000" dirty="0"/>
          </a:p>
        </p:txBody>
      </p:sp>
      <mc:AlternateContent xmlns:mc="http://schemas.openxmlformats.org/markup-compatibility/2006" xmlns:a14="http://schemas.microsoft.com/office/drawing/2010/main">
        <mc:Choice Requires="a14">
          <p:sp>
            <p:nvSpPr>
              <p:cNvPr id="5" name="QC_5_BD.14_3#13fdfc954.choices?pid=f42fe53bc&amp;color=0,0,0&amp;vtp=1&amp;bbb=1"/>
              <p:cNvSpPr/>
              <p:nvPr/>
            </p:nvSpPr>
            <p:spPr>
              <a:xfrm>
                <a:off x="722376" y="4802251"/>
                <a:ext cx="10753344" cy="1618234"/>
              </a:xfrm>
              <a:prstGeom prst="rect">
                <a:avLst/>
              </a:prstGeom>
              <a:noFill/>
              <a:ln/>
            </p:spPr>
            <p:txBody>
              <a:bodyPr wrap="none" lIns="0" tIns="0" rIns="0" bIns="0" rtlCol="0" anchor="t"/>
              <a:lstStyle/>
              <a:p>
                <a:pPr algn="l" latinLnBrk="1">
                  <a:lnSpc>
                    <a:spcPts val="3300"/>
                  </a:lnSpc>
                </a:pPr>
                <a:r>
                  <a:rPr lang="en-US" altLang="zh-CN" sz="2000" b="0" i="0" dirty="0">
                    <a:solidFill>
                      <a:srgbClr val="000000"/>
                    </a:solidFill>
                    <a:latin typeface="微软雅黑" pitchFamily="34" charset="0"/>
                    <a:ea typeface="微软雅黑" pitchFamily="34" charset="-122"/>
                    <a:cs typeface="微软雅黑" pitchFamily="34" charset="-120"/>
                  </a:rPr>
                  <a:t>A.在该演替过程中，从第50年开始，红枫种群呈现衰退型变化趋势</a:t>
                </a:r>
                <a:endParaRPr lang="en-US" altLang="zh-CN" sz="2000" dirty="0"/>
              </a:p>
              <a:p>
                <a:pPr latinLnBrk="1">
                  <a:lnSpc>
                    <a:spcPts val="3300"/>
                  </a:lnSpc>
                </a:pPr>
                <a:r>
                  <a:rPr lang="en-US" altLang="zh-CN" sz="2000" b="0" i="0" dirty="0" err="1">
                    <a:solidFill>
                      <a:srgbClr val="000000"/>
                    </a:solidFill>
                    <a:latin typeface="微软雅黑" pitchFamily="34" charset="0"/>
                    <a:ea typeface="微软雅黑" pitchFamily="34" charset="-122"/>
                    <a:cs typeface="微软雅黑" pitchFamily="34" charset="-120"/>
                  </a:rPr>
                  <a:t>B.在该演替过程中，灰桦在该群落中逐渐失去原有的生态位，最终被淘汰</a:t>
                </a:r>
                <a:endParaRPr lang="en-US" altLang="zh-CN" sz="2000" dirty="0"/>
              </a:p>
              <a:p>
                <a:pPr latinLnBrk="1">
                  <a:lnSpc>
                    <a:spcPts val="3300"/>
                  </a:lnSpc>
                </a:pPr>
                <a:r>
                  <a:rPr lang="en-US" altLang="zh-CN" sz="2000" b="0" i="0" dirty="0" err="1">
                    <a:solidFill>
                      <a:srgbClr val="000000"/>
                    </a:solidFill>
                    <a:latin typeface="微软雅黑" pitchFamily="34" charset="0"/>
                    <a:ea typeface="微软雅黑" pitchFamily="34" charset="-122"/>
                    <a:cs typeface="微软雅黑" pitchFamily="34" charset="-120"/>
                  </a:rPr>
                  <a:t>C.该群落可能会依次经历灰桦</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红枫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山毛榉的优势种变化</a:t>
                </a:r>
                <a:endParaRPr lang="en-US" altLang="zh-CN" sz="2000" dirty="0"/>
              </a:p>
              <a:p>
                <a:pPr latinLnBrk="1">
                  <a:lnSpc>
                    <a:spcPts val="3100"/>
                  </a:lnSpc>
                </a:pPr>
                <a:r>
                  <a:rPr lang="en-US" altLang="zh-CN" sz="2000" b="0" i="0" dirty="0" err="1">
                    <a:solidFill>
                      <a:srgbClr val="000000"/>
                    </a:solidFill>
                    <a:latin typeface="微软雅黑" pitchFamily="34" charset="0"/>
                    <a:ea typeface="微软雅黑" pitchFamily="34" charset="-122"/>
                    <a:cs typeface="微软雅黑" pitchFamily="34" charset="-120"/>
                  </a:rPr>
                  <a:t>D.该演替方式具有从结构简单逐渐发展为结构复杂、演替速度慢、趋向于形成新群落的特点</a:t>
                </a:r>
                <a:endParaRPr lang="en-US" altLang="zh-CN" sz="2000" dirty="0"/>
              </a:p>
            </p:txBody>
          </p:sp>
        </mc:Choice>
        <mc:Fallback xmlns="">
          <p:sp>
            <p:nvSpPr>
              <p:cNvPr id="5" name="QC_5_BD.14_3#13fdfc954.choices?pid=f42fe53bc&amp;color=0,0,0&amp;vtp=1&amp;bbb=1"/>
              <p:cNvSpPr>
                <a:spLocks noRot="1" noChangeAspect="1" noMove="1" noResize="1" noEditPoints="1" noAdjustHandles="1" noChangeArrowheads="1" noChangeShapeType="1" noTextEdit="1"/>
              </p:cNvSpPr>
              <p:nvPr/>
            </p:nvSpPr>
            <p:spPr>
              <a:xfrm>
                <a:off x="722376" y="4802251"/>
                <a:ext cx="10753344" cy="1618234"/>
              </a:xfrm>
              <a:prstGeom prst="rect">
                <a:avLst/>
              </a:prstGeom>
              <a:blipFill>
                <a:blip r:embed="rId4"/>
                <a:stretch>
                  <a:fillRect l="-1474" t="-377" b="-9434"/>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6_1#13fdfc954?vop=1&amp;pid=f42fe53bc&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从第50年开始，红枫成为优势种的概率逐渐减小，但红枫种群的数量不一定减少</a:t>
                </a:r>
                <a:r>
                  <a:rPr lang="en-US" altLang="zh-CN" sz="2000" b="0" i="0">
                    <a:solidFill>
                      <a:srgbClr val="000000"/>
                    </a:solidFill>
                    <a:latin typeface="微软雅黑" pitchFamily="34" charset="0"/>
                    <a:ea typeface="微软雅黑" pitchFamily="34" charset="-122"/>
                    <a:cs typeface="微软雅黑" pitchFamily="34" charset="-120"/>
                  </a:rPr>
                  <a:t>，因此红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枫种群不一定呈现衰退型变化趋势</a:t>
                </a:r>
                <a:r>
                  <a:rPr lang="en-US" altLang="zh-CN" sz="2000" b="0" i="0" dirty="0">
                    <a:solidFill>
                      <a:srgbClr val="000000"/>
                    </a:solidFill>
                    <a:latin typeface="微软雅黑" pitchFamily="34" charset="0"/>
                    <a:ea typeface="微软雅黑" pitchFamily="34" charset="-122"/>
                    <a:cs typeface="微软雅黑" pitchFamily="34" charset="-120"/>
                  </a:rPr>
                  <a:t>，A错误；在该演替过程中，</a:t>
                </a:r>
                <a:r>
                  <a:rPr lang="en-US" altLang="zh-CN" sz="2000" b="0" i="0">
                    <a:solidFill>
                      <a:srgbClr val="000000"/>
                    </a:solidFill>
                    <a:latin typeface="微软雅黑" pitchFamily="34" charset="0"/>
                    <a:ea typeface="微软雅黑" pitchFamily="34" charset="-122"/>
                    <a:cs typeface="微软雅黑" pitchFamily="34" charset="-120"/>
                  </a:rPr>
                  <a:t>灰桦的优势在竞争中被逐渐取代，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但不一定会被淘汰</a:t>
                </a:r>
                <a:r>
                  <a:rPr lang="en-US" altLang="zh-CN" sz="2000" b="0" i="0" dirty="0">
                    <a:solidFill>
                      <a:srgbClr val="000000"/>
                    </a:solidFill>
                    <a:latin typeface="微软雅黑" pitchFamily="34" charset="0"/>
                    <a:ea typeface="微软雅黑" pitchFamily="34" charset="-122"/>
                    <a:cs typeface="微软雅黑" pitchFamily="34" charset="-120"/>
                  </a:rPr>
                  <a:t>，B错误；分析表格数据可知，该群落可能会依次经历灰桦</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红枫</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山毛榉的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优势种变化</a:t>
                </a:r>
                <a:r>
                  <a:rPr lang="en-US" altLang="zh-CN" sz="2000" b="0" i="0" dirty="0">
                    <a:solidFill>
                      <a:srgbClr val="000000"/>
                    </a:solidFill>
                    <a:latin typeface="微软雅黑" pitchFamily="34" charset="0"/>
                    <a:ea typeface="微软雅黑" pitchFamily="34" charset="-122"/>
                    <a:cs typeface="微软雅黑" pitchFamily="34" charset="-120"/>
                  </a:rPr>
                  <a:t>，C正确；该区域发生的演替属于次生演替，演替速度较快，D错误。</a:t>
                </a:r>
                <a:endParaRPr lang="en-US" altLang="zh-CN" sz="2200" dirty="0"/>
              </a:p>
            </p:txBody>
          </p:sp>
        </mc:Choice>
        <mc:Fallback xmlns="">
          <p:sp>
            <p:nvSpPr>
              <p:cNvPr id="2" name="QC_5_AS.16_1#13fdfc954?vop=1&amp;pid=f42fe53bc&amp;color=0,0,0&amp;vtp=1&amp;bt=1&amp;bbb=1&amp;hb=1"/>
              <p:cNvSpPr>
                <a:spLocks noRot="1" noChangeAspect="1" noMove="1" noResize="1" noEditPoints="1" noAdjustHandles="1" noChangeArrowheads="1" noChangeShapeType="1" noTextEdit="1"/>
              </p:cNvSpPr>
              <p:nvPr/>
            </p:nvSpPr>
            <p:spPr>
              <a:xfrm>
                <a:off x="722376" y="1014984"/>
                <a:ext cx="10753344" cy="1783334"/>
              </a:xfrm>
              <a:prstGeom prst="rect">
                <a:avLst/>
              </a:prstGeom>
              <a:blipFill>
                <a:blip r:embed="rId3"/>
                <a:stretch>
                  <a:fillRect l="-1587" t="-342" r="-2438" b="-85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BD.17_1#a7e0260e1?pid=d5b954e68&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仿宋" pitchFamily="34" charset="0"/>
                <a:ea typeface="仿宋" pitchFamily="34" charset="-122"/>
                <a:cs typeface="仿宋" pitchFamily="34" charset="-120"/>
              </a:rPr>
              <a:t>［湖南长沙长郡中学2025高二期末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林火是森林生态系统最为重要的自然干扰方式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之一</a:t>
            </a:r>
            <a:r>
              <a:rPr lang="en-US" altLang="zh-CN" sz="2000" b="0" i="0" dirty="0">
                <a:solidFill>
                  <a:srgbClr val="000000"/>
                </a:solidFill>
                <a:latin typeface="微软雅黑" pitchFamily="34" charset="0"/>
                <a:ea typeface="微软雅黑" pitchFamily="34" charset="-122"/>
                <a:cs typeface="微软雅黑" pitchFamily="34" charset="-120"/>
              </a:rPr>
              <a:t>。面对严峻的生存环境，植物进化出了一些适应特征</a:t>
            </a:r>
            <a:r>
              <a:rPr lang="en-US" altLang="zh-CN" sz="2000" b="0" i="0">
                <a:solidFill>
                  <a:srgbClr val="000000"/>
                </a:solidFill>
                <a:latin typeface="微软雅黑" pitchFamily="34" charset="0"/>
                <a:ea typeface="微软雅黑" pitchFamily="34" charset="-122"/>
                <a:cs typeface="微软雅黑" pitchFamily="34" charset="-120"/>
              </a:rPr>
              <a:t>，使它们能够在火灾易发的环境中生存</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和繁殖</a:t>
            </a:r>
            <a:r>
              <a:rPr lang="en-US" altLang="zh-CN" sz="2000" b="0" i="0" dirty="0">
                <a:solidFill>
                  <a:srgbClr val="000000"/>
                </a:solidFill>
                <a:latin typeface="微软雅黑" pitchFamily="34" charset="0"/>
                <a:ea typeface="微软雅黑" pitchFamily="34" charset="-122"/>
                <a:cs typeface="微软雅黑" pitchFamily="34" charset="-120"/>
              </a:rPr>
              <a:t>，这些特征被称为“火灾适应综合征”。</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8_1#a7e0260e1.bracket?pid=d5b954e68&amp;color=0,0,0&amp;vpa=6&amp;vtp=1&amp;bbb=1"/>
          <p:cNvSpPr/>
          <p:nvPr/>
        </p:nvSpPr>
        <p:spPr>
          <a:xfrm>
            <a:off x="8326501" y="1910334"/>
            <a:ext cx="5476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AB</a:t>
            </a:r>
            <a:endParaRPr lang="en-US" altLang="zh-CN" sz="2000" dirty="0"/>
          </a:p>
        </p:txBody>
      </p:sp>
      <p:sp>
        <p:nvSpPr>
          <p:cNvPr id="4" name="QC_5_BD.17_2#a7e0260e1.choices?pid=d5b954e68&amp;color=0,0,0&amp;vtp=1&amp;bbb=1"/>
          <p:cNvSpPr/>
          <p:nvPr/>
        </p:nvSpPr>
        <p:spPr>
          <a:xfrm>
            <a:off x="722376" y="23770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A.火烧后当地生物群落重建的过程属于群落的次生演替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.在火灾频繁的地区，具有“火灾适应综合征”的物种更可能成为群落的优势种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.当群落演替到森林顶极群落后，在适当强度的林火干扰后，群落的物种多样性一定会下降</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.群落的演替只由外界环境变化决定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19_1#a7e0260e1?vop=1&amp;pid=d5b954e68&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火烧后生物群落重建的过程属于群落的次生演替，A正确；在火灾频繁的地区，具有</a:t>
            </a:r>
            <a:r>
              <a:rPr lang="en-US" altLang="zh-CN" sz="2000" b="0" i="0">
                <a:solidFill>
                  <a:srgbClr val="000000"/>
                </a:solidFill>
                <a:latin typeface="微软雅黑" pitchFamily="34" charset="0"/>
                <a:ea typeface="微软雅黑" pitchFamily="34" charset="-122"/>
                <a:cs typeface="微软雅黑" pitchFamily="34" charset="-120"/>
              </a:rPr>
              <a:t>“火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灾适应综合征</a:t>
            </a:r>
            <a:r>
              <a:rPr lang="en-US" altLang="zh-CN" sz="2000" b="0" i="0" dirty="0">
                <a:solidFill>
                  <a:srgbClr val="000000"/>
                </a:solidFill>
                <a:latin typeface="微软雅黑" pitchFamily="34" charset="0"/>
                <a:ea typeface="微软雅黑" pitchFamily="34" charset="-122"/>
                <a:cs typeface="微软雅黑" pitchFamily="34" charset="-120"/>
              </a:rPr>
              <a:t>”的物种能更好地适应环境，因而更可能成为群落的优势种，B正确</a:t>
            </a:r>
            <a:r>
              <a:rPr lang="en-US" altLang="zh-CN" sz="2000" b="0" i="0">
                <a:solidFill>
                  <a:srgbClr val="000000"/>
                </a:solidFill>
                <a:latin typeface="微软雅黑" pitchFamily="34" charset="0"/>
                <a:ea typeface="微软雅黑" pitchFamily="34" charset="-122"/>
                <a:cs typeface="微软雅黑" pitchFamily="34" charset="-120"/>
              </a:rPr>
              <a:t>；当群落演替</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到森林顶极群落后</a:t>
            </a:r>
            <a:r>
              <a:rPr lang="en-US" altLang="zh-CN" sz="2000" b="0" i="0" dirty="0">
                <a:solidFill>
                  <a:srgbClr val="000000"/>
                </a:solidFill>
                <a:latin typeface="微软雅黑" pitchFamily="34" charset="0"/>
                <a:ea typeface="微软雅黑" pitchFamily="34" charset="-122"/>
                <a:cs typeface="微软雅黑" pitchFamily="34" charset="-120"/>
              </a:rPr>
              <a:t>，在适当强度的林火干扰后，可能会为外来物种的定居腾出空间</a:t>
            </a:r>
            <a:r>
              <a:rPr lang="en-US" altLang="zh-CN" sz="2000" b="0" i="0">
                <a:solidFill>
                  <a:srgbClr val="000000"/>
                </a:solidFill>
                <a:latin typeface="微软雅黑" pitchFamily="34" charset="0"/>
                <a:ea typeface="微软雅黑" pitchFamily="34" charset="-122"/>
                <a:cs typeface="微软雅黑" pitchFamily="34" charset="-120"/>
              </a:rPr>
              <a:t>，因而群落的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物种多样性可能会增加</a:t>
            </a:r>
            <a:r>
              <a:rPr lang="en-US" altLang="zh-CN" sz="2000" b="0" i="0" dirty="0">
                <a:solidFill>
                  <a:srgbClr val="000000"/>
                </a:solidFill>
                <a:latin typeface="微软雅黑" pitchFamily="34" charset="0"/>
                <a:ea typeface="微软雅黑" pitchFamily="34" charset="-122"/>
                <a:cs typeface="微软雅黑" pitchFamily="34" charset="-120"/>
              </a:rPr>
              <a:t>，C错误；影响群落演替的因素有群落外界环境变化，生物的迁入、</a:t>
            </a:r>
            <a:r>
              <a:rPr lang="en-US" altLang="zh-CN" sz="2000" b="0" i="0">
                <a:solidFill>
                  <a:srgbClr val="000000"/>
                </a:solidFill>
                <a:latin typeface="微软雅黑" pitchFamily="34" charset="0"/>
                <a:ea typeface="微软雅黑" pitchFamily="34" charset="-122"/>
                <a:cs typeface="微软雅黑" pitchFamily="34" charset="-120"/>
              </a:rPr>
              <a:t>迁出，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群落内部种群相互关系的发展变化</a:t>
            </a:r>
            <a:r>
              <a:rPr lang="en-US" altLang="zh-CN" sz="2000" b="0" i="0" dirty="0">
                <a:solidFill>
                  <a:srgbClr val="000000"/>
                </a:solidFill>
                <a:latin typeface="微软雅黑" pitchFamily="34" charset="0"/>
                <a:ea typeface="微软雅黑" pitchFamily="34" charset="-122"/>
                <a:cs typeface="微软雅黑" pitchFamily="34" charset="-120"/>
              </a:rPr>
              <a:t>，以及人类活动等，D错误。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O_5_BD.20_1#c22de3062?pid=d5b954e68&amp;color=0,0,0&amp;vtp=1&amp;bt=1&amp;bbb=1&amp;hb=1"/>
          <p:cNvSpPr/>
          <p:nvPr/>
        </p:nvSpPr>
        <p:spPr>
          <a:xfrm>
            <a:off x="722376" y="1014984"/>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［云南玉溪2025月考］</a:t>
            </a:r>
            <a:r>
              <a:rPr lang="en-US" altLang="zh-CN" sz="2000" b="0" i="0" dirty="0">
                <a:solidFill>
                  <a:srgbClr val="000000"/>
                </a:solidFill>
                <a:latin typeface="微软雅黑" pitchFamily="34" charset="0"/>
                <a:ea typeface="微软雅黑" pitchFamily="34" charset="-122"/>
                <a:cs typeface="微软雅黑" pitchFamily="34" charset="-120"/>
              </a:rPr>
              <a:t>某地的常绿阔叶林因森林大火而遭到破坏，经历一段时间后</a:t>
            </a:r>
            <a:r>
              <a:rPr lang="en-US" altLang="zh-CN" sz="2000" b="0" i="0">
                <a:solidFill>
                  <a:srgbClr val="000000"/>
                </a:solidFill>
                <a:latin typeface="微软雅黑" pitchFamily="34" charset="0"/>
                <a:ea typeface="微软雅黑" pitchFamily="34" charset="-122"/>
                <a:cs typeface="微软雅黑" pitchFamily="34" charset="-120"/>
              </a:rPr>
              <a:t>，该地常绿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阔叶林逐步恢复</a:t>
            </a:r>
            <a:r>
              <a:rPr lang="en-US" altLang="zh-CN" sz="2000" b="0" i="0" dirty="0">
                <a:solidFill>
                  <a:srgbClr val="000000"/>
                </a:solidFill>
                <a:latin typeface="微软雅黑" pitchFamily="34" charset="0"/>
                <a:ea typeface="微软雅黑" pitchFamily="34" charset="-122"/>
                <a:cs typeface="微软雅黑" pitchFamily="34" charset="-120"/>
              </a:rPr>
              <a:t>，如图为恢复过程中群落演替的不同阶段及其植物组成。回答下列问题。</a:t>
            </a:r>
            <a:endParaRPr lang="en-US" altLang="zh-CN" sz="2000" dirty="0"/>
          </a:p>
        </p:txBody>
      </p:sp>
      <p:pic>
        <p:nvPicPr>
          <p:cNvPr id="3" name="QO_5_BD.20_2#c22de3062?pid=d5b954e6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56432" y="2004187"/>
            <a:ext cx="5285232" cy="23134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6_BD.21_1#1dd977217?pid=c22de3062&amp;color=0,0,0&amp;vtp=1&amp;bbb=1"/>
          <p:cNvSpPr/>
          <p:nvPr/>
        </p:nvSpPr>
        <p:spPr>
          <a:xfrm>
            <a:off x="722376" y="4455287"/>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（1）随着时间的推移，一个群落被另一个群落代替的过程</a:t>
            </a:r>
            <a:r>
              <a:rPr lang="en-US" altLang="zh-CN" sz="2000" b="0" i="0">
                <a:solidFill>
                  <a:srgbClr val="000000"/>
                </a:solidFill>
                <a:latin typeface="微软雅黑" pitchFamily="34" charset="0"/>
                <a:ea typeface="微软雅黑" pitchFamily="34" charset="-122"/>
                <a:cs typeface="微软雅黑" pitchFamily="34" charset="-120"/>
              </a:rPr>
              <a:t>，称为</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B_6_AN.22_1#1dd977217.blank?pid=c22de3062&amp;color=0,0,0&amp;vpa=7&amp;vtp=1&amp;bbb=1"/>
          <p:cNvSpPr/>
          <p:nvPr/>
        </p:nvSpPr>
        <p:spPr>
          <a:xfrm>
            <a:off x="7993126" y="4417187"/>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群落演替</a:t>
            </a:r>
            <a:endParaRPr lang="en-US" altLang="zh-CN" sz="2000" dirty="0"/>
          </a:p>
        </p:txBody>
      </p:sp>
      <p:sp>
        <p:nvSpPr>
          <p:cNvPr id="6" name="QB_6_AS.23_1#1dd977217?vop=1&amp;pid=c22de3062&amp;color=0,0,0&amp;vtp=1&amp;bbb=1"/>
          <p:cNvSpPr/>
          <p:nvPr/>
        </p:nvSpPr>
        <p:spPr>
          <a:xfrm>
            <a:off x="722376" y="4897184"/>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随着时间的推移，一个群落被另一个群落代替的过程，称为群落演替。</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B_6_BD.24_1#dee8942ac?pid=c22de3062&amp;color=0,0,0&amp;vtp=1&amp;bt=1&amp;bbb=1&amp;hb=1"/>
          <p:cNvSpPr/>
          <p:nvPr/>
        </p:nvSpPr>
        <p:spPr>
          <a:xfrm>
            <a:off x="722376" y="969265"/>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a:solidFill>
                  <a:srgbClr val="000000"/>
                </a:solidFill>
                <a:latin typeface="微软雅黑" pitchFamily="34" charset="0"/>
                <a:ea typeface="微软雅黑" pitchFamily="34" charset="-122"/>
                <a:cs typeface="微软雅黑" pitchFamily="34" charset="-120"/>
              </a:rPr>
              <a:t>）该群落演替的类型为</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填“初生”或“次生”）演替，在从Ⅰ~Ⅳ</a:t>
            </a:r>
            <a:r>
              <a:rPr lang="en-US" altLang="zh-CN" sz="2000" b="0" i="0">
                <a:solidFill>
                  <a:srgbClr val="000000"/>
                </a:solidFill>
                <a:latin typeface="微软雅黑" pitchFamily="34" charset="0"/>
                <a:ea typeface="微软雅黑" pitchFamily="34" charset="-122"/>
                <a:cs typeface="微软雅黑" pitchFamily="34" charset="-120"/>
              </a:rPr>
              <a:t>阶段的演替过程中，</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群落对光能的利用能力</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填“提高”或“降低”）。</a:t>
            </a:r>
            <a:endParaRPr lang="en-US" altLang="zh-CN" sz="2000" dirty="0"/>
          </a:p>
        </p:txBody>
      </p:sp>
      <p:sp>
        <p:nvSpPr>
          <p:cNvPr id="3" name="QB_6_AN.25_1#dee8942ac.blank?pid=c22de3062&amp;color=0,0,0&amp;vpa=8&amp;vtp=1&amp;bbb=1"/>
          <p:cNvSpPr/>
          <p:nvPr/>
        </p:nvSpPr>
        <p:spPr>
          <a:xfrm>
            <a:off x="3675126" y="931165"/>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次生</a:t>
            </a:r>
            <a:endParaRPr lang="en-US" altLang="zh-CN" sz="2000" dirty="0"/>
          </a:p>
        </p:txBody>
      </p:sp>
      <p:sp>
        <p:nvSpPr>
          <p:cNvPr id="4" name="QB_6_AN.26_1#dee8942ac.blank?pid=c22de3062&amp;color=0,0,0&amp;vpa=9&amp;vtp=1&amp;bbb=1"/>
          <p:cNvSpPr/>
          <p:nvPr/>
        </p:nvSpPr>
        <p:spPr>
          <a:xfrm>
            <a:off x="3271901" y="1369315"/>
            <a:ext cx="69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提高</a:t>
            </a:r>
            <a:endParaRPr lang="en-US" altLang="zh-CN" sz="2000" dirty="0"/>
          </a:p>
        </p:txBody>
      </p:sp>
      <p:sp>
        <p:nvSpPr>
          <p:cNvPr id="5" name="QB_6_AS.27_1#dee8942ac?vop=1&amp;pid=c22de3062&amp;color=0,0,0&amp;vtp=1&amp;bbb=1&amp;hb=1"/>
          <p:cNvSpPr/>
          <p:nvPr/>
        </p:nvSpPr>
        <p:spPr>
          <a:xfrm>
            <a:off x="722376" y="1920367"/>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由题干信息可知，某地的常绿阔叶林因森林大火而遭到破坏</a:t>
            </a:r>
            <a:r>
              <a:rPr lang="en-US" altLang="zh-CN" sz="2000" b="0" i="0">
                <a:solidFill>
                  <a:srgbClr val="000000"/>
                </a:solidFill>
                <a:latin typeface="微软雅黑" pitchFamily="34" charset="0"/>
                <a:ea typeface="微软雅黑" pitchFamily="34" charset="-122"/>
                <a:cs typeface="微软雅黑" pitchFamily="34" charset="-120"/>
              </a:rPr>
              <a:t>，火灾后原有土壤条件基本保</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留</a:t>
            </a:r>
            <a:r>
              <a:rPr lang="en-US" altLang="zh-CN" sz="2000" b="0" i="0" dirty="0">
                <a:solidFill>
                  <a:srgbClr val="000000"/>
                </a:solidFill>
                <a:latin typeface="微软雅黑" pitchFamily="34" charset="0"/>
                <a:ea typeface="微软雅黑" pitchFamily="34" charset="-122"/>
                <a:cs typeface="微软雅黑" pitchFamily="34" charset="-120"/>
              </a:rPr>
              <a:t>，甚至还保留了植物的种子或其他繁殖体</a:t>
            </a:r>
            <a:r>
              <a:rPr lang="en-US" altLang="zh-CN" sz="2000" b="0" i="0">
                <a:solidFill>
                  <a:srgbClr val="000000"/>
                </a:solidFill>
                <a:latin typeface="微软雅黑" pitchFamily="34" charset="0"/>
                <a:ea typeface="微软雅黑" pitchFamily="34" charset="-122"/>
                <a:cs typeface="微软雅黑" pitchFamily="34" charset="-120"/>
              </a:rPr>
              <a:t>，因此该地逐步恢复过程中群落演替的类型为次生演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替</a:t>
            </a:r>
            <a:r>
              <a:rPr lang="en-US" altLang="zh-CN" sz="2000" b="0" i="0" dirty="0">
                <a:solidFill>
                  <a:srgbClr val="000000"/>
                </a:solidFill>
                <a:latin typeface="微软雅黑" pitchFamily="34" charset="0"/>
                <a:ea typeface="微软雅黑" pitchFamily="34" charset="-122"/>
                <a:cs typeface="微软雅黑" pitchFamily="34" charset="-120"/>
              </a:rPr>
              <a:t>。根据题图可知，Ⅰ~Ⅳ阶段的演替过程中，草本植物、灌木和乔木的种类数都逐渐增多</a:t>
            </a:r>
            <a:r>
              <a:rPr lang="en-US" altLang="zh-CN" sz="2000" b="0" i="0">
                <a:solidFill>
                  <a:srgbClr val="000000"/>
                </a:solidFill>
                <a:latin typeface="微软雅黑" pitchFamily="34" charset="0"/>
                <a:ea typeface="微软雅黑" pitchFamily="34" charset="-122"/>
                <a:cs typeface="微软雅黑" pitchFamily="34" charset="-120"/>
              </a:rPr>
              <a:t>，说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明群落对光能的利用能力提高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
        <p:nvSpPr>
          <p:cNvPr id="6" name="QB_6_BD.28_1#83c8993d3?pid=c22de3062&amp;color=0,0,0&amp;vtp=1&amp;bbb=1"/>
          <p:cNvSpPr/>
          <p:nvPr/>
        </p:nvSpPr>
        <p:spPr>
          <a:xfrm>
            <a:off x="722376" y="3756914"/>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（3）在Ⅳ阶段，自上而下分别是乔木、灌木、草本植物</a:t>
            </a:r>
            <a:r>
              <a:rPr lang="en-US" altLang="zh-CN" sz="2000" b="0" i="0">
                <a:solidFill>
                  <a:srgbClr val="000000"/>
                </a:solidFill>
                <a:latin typeface="微软雅黑" pitchFamily="34" charset="0"/>
                <a:ea typeface="微软雅黑" pitchFamily="34" charset="-122"/>
                <a:cs typeface="微软雅黑" pitchFamily="34" charset="-120"/>
              </a:rPr>
              <a:t>，这体现了群落的</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结构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7" name="QB_6_AN.29_1#83c8993d3.blank?pid=c22de3062&amp;color=0,0,0&amp;vpa=10&amp;vtp=1&amp;bbb=1"/>
          <p:cNvSpPr/>
          <p:nvPr/>
        </p:nvSpPr>
        <p:spPr>
          <a:xfrm>
            <a:off x="9009126" y="3718814"/>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垂直</a:t>
            </a:r>
            <a:endParaRPr lang="en-US" altLang="zh-CN" sz="2000" dirty="0"/>
          </a:p>
        </p:txBody>
      </p:sp>
      <p:sp>
        <p:nvSpPr>
          <p:cNvPr id="8" name="QB_6_AS.30_1#83c8993d3?vop=1&amp;pid=c22de3062&amp;color=0,0,0&amp;vtp=1&amp;bbb=1"/>
          <p:cNvSpPr/>
          <p:nvPr/>
        </p:nvSpPr>
        <p:spPr>
          <a:xfrm>
            <a:off x="722376" y="4203002"/>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在Ⅳ阶段，自上而下分别是乔木、灌木、草本植物，这体现了群落的垂直结构。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Effect transition="in" filter="fade">
                                      <p:cBhvr>
                                        <p:cTn id="35" dur="500"/>
                                        <p:tgtEl>
                                          <p:spTgt spid="5">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8">
                                            <p:bg/>
                                          </p:spTgt>
                                        </p:tgtEl>
                                        <p:attrNameLst>
                                          <p:attrName>style.visibility</p:attrName>
                                        </p:attrNameLst>
                                      </p:cBhvr>
                                      <p:to>
                                        <p:strVal val="visible"/>
                                      </p:to>
                                    </p:set>
                                    <p:animEffect transition="in" filter="fade">
                                      <p:cBhvr>
                                        <p:cTn id="48" dur="500"/>
                                        <p:tgtEl>
                                          <p:spTgt spid="8">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0" end="0"/>
                                            </p:txEl>
                                          </p:spTgt>
                                        </p:tgtEl>
                                        <p:attrNameLst>
                                          <p:attrName>style.visibility</p:attrName>
                                        </p:attrNameLst>
                                      </p:cBhvr>
                                      <p:to>
                                        <p:strVal val="visible"/>
                                      </p:to>
                                    </p:set>
                                    <p:animEffect transition="in" filter="fade">
                                      <p:cBhvr>
                                        <p:cTn id="51"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B_6_BD.31_1#6814f56c6?pid=c22de3062&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（4）如果人类参与了该群落的演替过程</a:t>
            </a:r>
            <a:r>
              <a:rPr lang="en-US" altLang="zh-CN" sz="2000" b="0" i="0">
                <a:solidFill>
                  <a:srgbClr val="000000"/>
                </a:solidFill>
                <a:latin typeface="微软雅黑" pitchFamily="34" charset="0"/>
                <a:ea typeface="微软雅黑" pitchFamily="34" charset="-122"/>
                <a:cs typeface="微软雅黑" pitchFamily="34" charset="-120"/>
              </a:rPr>
              <a:t>，那么人类的活动往往会使群落演替按照不同于自然演</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替的</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和</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进行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32_1#6814f56c6.blank?pid=c22de3062&amp;color=0,0,0&amp;vpa=11&amp;vtp=1&amp;bbb=1"/>
          <p:cNvSpPr/>
          <p:nvPr/>
        </p:nvSpPr>
        <p:spPr>
          <a:xfrm>
            <a:off x="1239901" y="1415034"/>
            <a:ext cx="69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方向</a:t>
            </a:r>
            <a:endParaRPr lang="en-US" altLang="zh-CN" sz="2000" dirty="0"/>
          </a:p>
        </p:txBody>
      </p:sp>
      <p:sp>
        <p:nvSpPr>
          <p:cNvPr id="4" name="QB_6_AN.33_1#6814f56c6.blank?pid=c22de3062&amp;color=0,0,0&amp;vpa=12&amp;vtp=1&amp;bbb=1"/>
          <p:cNvSpPr/>
          <p:nvPr/>
        </p:nvSpPr>
        <p:spPr>
          <a:xfrm>
            <a:off x="2255901" y="1415034"/>
            <a:ext cx="69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速度</a:t>
            </a:r>
            <a:endParaRPr lang="en-US" altLang="zh-CN" sz="2000" dirty="0"/>
          </a:p>
        </p:txBody>
      </p:sp>
      <p:sp>
        <p:nvSpPr>
          <p:cNvPr id="5" name="QB_6_AS.34_1#6814f56c6?vop=1&amp;pid=c22de3062&amp;color=0,0,0&amp;vtp=1&amp;bbb=1"/>
          <p:cNvSpPr/>
          <p:nvPr/>
        </p:nvSpPr>
        <p:spPr>
          <a:xfrm>
            <a:off x="722376" y="1903158"/>
            <a:ext cx="10753344" cy="434785"/>
          </a:xfrm>
          <a:prstGeom prst="rect">
            <a:avLst/>
          </a:prstGeom>
          <a:noFill/>
          <a:ln/>
        </p:spPr>
        <p:txBody>
          <a:bodyPr wrap="none" lIns="0" tIns="0" rIns="0" bIns="0" rtlCol="0" anchor="t"/>
          <a:lstStyle/>
          <a:p>
            <a:pPr algn="l" latinLnBrk="1">
              <a:lnSpc>
                <a:spcPts val="3900"/>
              </a:lnSpc>
            </a:pPr>
            <a:r>
              <a:rPr lang="en-US" altLang="zh-CN" sz="2200" b="1" i="0" spc="-100" dirty="0">
                <a:solidFill>
                  <a:srgbClr val="639319"/>
                </a:solidFill>
                <a:latin typeface="微软雅黑" pitchFamily="34" charset="0"/>
                <a:ea typeface="微软雅黑" pitchFamily="34" charset="-122"/>
                <a:cs typeface="微软雅黑" pitchFamily="34" charset="-120"/>
              </a:rPr>
              <a:t>解析</a:t>
            </a:r>
            <a:r>
              <a:rPr lang="en-US" altLang="zh-CN" sz="2200" b="1" i="0" spc="-100" dirty="0">
                <a:solidFill>
                  <a:srgbClr val="639319"/>
                </a:solidFill>
                <a:latin typeface="SimSun" pitchFamily="34" charset="0"/>
                <a:ea typeface="SimSun" pitchFamily="34" charset="-122"/>
                <a:cs typeface="SimSun" pitchFamily="34" charset="-120"/>
              </a:rPr>
              <a:t> </a:t>
            </a:r>
            <a:r>
              <a:rPr lang="en-US" altLang="zh-CN" sz="2000" b="0" i="0" spc="-100" dirty="0">
                <a:solidFill>
                  <a:srgbClr val="000000"/>
                </a:solidFill>
                <a:latin typeface="微软雅黑" pitchFamily="34" charset="0"/>
                <a:ea typeface="微软雅黑" pitchFamily="34" charset="-122"/>
                <a:cs typeface="微软雅黑" pitchFamily="34" charset="-120"/>
              </a:rPr>
              <a:t>如果人类参与了该群落的演替过程，往往会使群落演替按照不同于自然演替的方向和速度进行。</a:t>
            </a:r>
            <a:endParaRPr lang="en-US" altLang="zh-CN" sz="22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BD.35_1#8df1baeab?pid=39e58672b&amp;color=0,0,0&amp;vtp=1&amp;bt=1&amp;bbb=1&amp;hb=1"/>
          <p:cNvSpPr/>
          <p:nvPr/>
        </p:nvSpPr>
        <p:spPr>
          <a:xfrm>
            <a:off x="722376" y="1014984"/>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［湖北云学名校联盟2025高二期中］</a:t>
            </a:r>
            <a:r>
              <a:rPr lang="en-US" altLang="zh-CN" sz="2000" b="0" i="0" dirty="0">
                <a:solidFill>
                  <a:srgbClr val="000000"/>
                </a:solidFill>
                <a:latin typeface="微软雅黑" pitchFamily="34" charset="0"/>
                <a:ea typeface="微软雅黑" pitchFamily="34" charset="-122"/>
                <a:cs typeface="微软雅黑" pitchFamily="34" charset="-120"/>
              </a:rPr>
              <a:t>我国某地曾是水草丰美的天然草原</a:t>
            </a:r>
            <a:r>
              <a:rPr lang="en-US" altLang="zh-CN" sz="2000" b="0" i="0">
                <a:solidFill>
                  <a:srgbClr val="000000"/>
                </a:solidFill>
                <a:latin typeface="微软雅黑" pitchFamily="34" charset="0"/>
                <a:ea typeface="微软雅黑" pitchFamily="34" charset="-122"/>
                <a:cs typeface="微软雅黑" pitchFamily="34" charset="-120"/>
              </a:rPr>
              <a:t>，后因过度放牧导致土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地沙化</a:t>
            </a:r>
            <a:r>
              <a:rPr lang="en-US" altLang="zh-CN" sz="2000" b="0" i="0" dirty="0">
                <a:solidFill>
                  <a:srgbClr val="000000"/>
                </a:solidFill>
                <a:latin typeface="微软雅黑" pitchFamily="34" charset="0"/>
                <a:ea typeface="微软雅黑" pitchFamily="34" charset="-122"/>
                <a:cs typeface="微软雅黑" pitchFamily="34" charset="-120"/>
              </a:rPr>
              <a:t>，生态环境恶化。近年来，通过一系列生态修复措施，草原生态逐渐恢复</a:t>
            </a:r>
            <a:r>
              <a:rPr lang="en-US" altLang="zh-CN" sz="2000" b="0" i="0">
                <a:solidFill>
                  <a:srgbClr val="000000"/>
                </a:solidFill>
                <a:latin typeface="微软雅黑" pitchFamily="34" charset="0"/>
                <a:ea typeface="微软雅黑" pitchFamily="34" charset="-122"/>
                <a:cs typeface="微软雅黑" pitchFamily="34" charset="-120"/>
              </a:rPr>
              <a:t>。下列有关该地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群落演替的说法错误的是(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6_1#8df1baeab.bracket?pid=39e58672b&amp;color=0,0,0&amp;vpa=13&amp;vtp=1"/>
          <p:cNvSpPr/>
          <p:nvPr/>
        </p:nvSpPr>
        <p:spPr>
          <a:xfrm>
            <a:off x="3703701" y="1910334"/>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35_2#8df1baeab.choices?pid=39e58672b&amp;color=0,0,0&amp;vtp=1&amp;bbb=1"/>
          <p:cNvSpPr/>
          <p:nvPr/>
        </p:nvSpPr>
        <p:spPr>
          <a:xfrm>
            <a:off x="722376" y="23770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A.生态恢复过程中，群落的垂直结构和水平结构逐渐复杂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.停止过度放牧后，群落演替的动力包括种内和种间关系的变化</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.人类过度放牧和停止过度放牧对群落演替的影响不同</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.该草原的自然演替和受人类活动影响后的演替，其最终阶段都是森林</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9db3abbee.fixed?pid=bc5aa26e1&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9db3abbee.fixed?pid=bc5aa26e1&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生物群落的演替</a:t>
            </a:r>
            <a:endParaRPr lang="en-US" altLang="zh-CN" sz="4400" dirty="0"/>
          </a:p>
        </p:txBody>
      </p:sp>
      <p:pic>
        <p:nvPicPr>
          <p:cNvPr id="4" name="C_3#9db3abbee.fixed?pid=bc5aa26e1&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9db3abbee.fixed?pid=bc5aa26e1&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C_5_EX.37_1#8df1baeab?vop=1&amp;pid=39e58672b&amp;color=0,0,0&amp;vtp=1&amp;bt=1&amp;bbb=1&amp;hb=1"/>
          <p:cNvSpPr/>
          <p:nvPr/>
        </p:nvSpPr>
        <p:spPr>
          <a:xfrm>
            <a:off x="722376" y="969264"/>
            <a:ext cx="10753344" cy="13261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教材变式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本题是教材</a:t>
            </a:r>
            <a:r>
              <a:rPr lang="en-US" altLang="zh-CN" sz="2000" b="0" i="0" dirty="0">
                <a:solidFill>
                  <a:srgbClr val="000000"/>
                </a:solidFill>
                <a:latin typeface="微软雅黑" pitchFamily="34" charset="0"/>
                <a:ea typeface="微软雅黑" pitchFamily="34" charset="-122"/>
                <a:cs typeface="微软雅黑" pitchFamily="34" charset="-120"/>
              </a:rPr>
              <a:t>P58“应用题”的变式题。本题给出人类活动对群落演替的影响的实例</a:t>
            </a:r>
            <a:r>
              <a:rPr lang="en-US" altLang="zh-CN" sz="2000" b="0" i="0">
                <a:solidFill>
                  <a:srgbClr val="000000"/>
                </a:solidFill>
                <a:latin typeface="微软雅黑" pitchFamily="34" charset="0"/>
                <a:ea typeface="微软雅黑" pitchFamily="34" charset="-122"/>
                <a:cs typeface="微软雅黑" pitchFamily="34" charset="-120"/>
              </a:rPr>
              <a:t>，考查群落演</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替过程中的相关变化</a:t>
            </a:r>
            <a:r>
              <a:rPr lang="en-US" altLang="zh-CN" sz="2000" b="0" i="0" dirty="0">
                <a:solidFill>
                  <a:srgbClr val="000000"/>
                </a:solidFill>
                <a:latin typeface="微软雅黑" pitchFamily="34" charset="0"/>
                <a:ea typeface="微软雅黑" pitchFamily="34" charset="-122"/>
                <a:cs typeface="微软雅黑" pitchFamily="34" charset="-120"/>
              </a:rPr>
              <a:t>，是对教材内容的补充。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AS.38_1#8df1baeab?vop=1&amp;pid=39e58672b&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在生态恢复过程中，物种丰富度增加，群落的垂直结构和水平结构逐渐复杂，A正确</a:t>
            </a:r>
            <a:r>
              <a:rPr lang="en-US" altLang="zh-CN" sz="2000" b="0" i="0">
                <a:solidFill>
                  <a:srgbClr val="000000"/>
                </a:solidFill>
                <a:latin typeface="微软雅黑" pitchFamily="34" charset="0"/>
                <a:ea typeface="微软雅黑" pitchFamily="34" charset="-122"/>
                <a:cs typeface="微软雅黑" pitchFamily="34" charset="-120"/>
              </a:rPr>
              <a:t>；停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止放牧后</a:t>
            </a:r>
            <a:r>
              <a:rPr lang="en-US" altLang="zh-CN" sz="2000" b="0" i="0" dirty="0">
                <a:solidFill>
                  <a:srgbClr val="000000"/>
                </a:solidFill>
                <a:latin typeface="微软雅黑" pitchFamily="34" charset="0"/>
                <a:ea typeface="微软雅黑" pitchFamily="34" charset="-122"/>
                <a:cs typeface="微软雅黑" pitchFamily="34" charset="-120"/>
              </a:rPr>
              <a:t>，生物种类发生变化，种内和种间关系不断变化，比如植物之间竞争阳光、水分等</a:t>
            </a:r>
            <a:r>
              <a:rPr lang="en-US" altLang="zh-CN" sz="2000" b="0" i="0">
                <a:solidFill>
                  <a:srgbClr val="000000"/>
                </a:solidFill>
                <a:latin typeface="微软雅黑" pitchFamily="34" charset="0"/>
                <a:ea typeface="微软雅黑" pitchFamily="34" charset="-122"/>
                <a:cs typeface="微软雅黑" pitchFamily="34" charset="-120"/>
              </a:rPr>
              <a:t>，影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响群落的发展</a:t>
            </a:r>
            <a:r>
              <a:rPr lang="en-US" altLang="zh-CN" sz="2000" b="0" i="0" dirty="0">
                <a:solidFill>
                  <a:srgbClr val="000000"/>
                </a:solidFill>
                <a:latin typeface="微软雅黑" pitchFamily="34" charset="0"/>
                <a:ea typeface="微软雅黑" pitchFamily="34" charset="-122"/>
                <a:cs typeface="微软雅黑" pitchFamily="34" charset="-120"/>
              </a:rPr>
              <a:t>，B正确；人类过度放牧使群落朝着物种减少、结构简单的方向演替</a:t>
            </a:r>
            <a:r>
              <a:rPr lang="en-US" altLang="zh-CN" sz="2000" b="0" i="0">
                <a:solidFill>
                  <a:srgbClr val="000000"/>
                </a:solidFill>
                <a:latin typeface="微软雅黑" pitchFamily="34" charset="0"/>
                <a:ea typeface="微软雅黑" pitchFamily="34" charset="-122"/>
                <a:cs typeface="微软雅黑" pitchFamily="34" charset="-120"/>
              </a:rPr>
              <a:t>，停止过度放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牧后群落朝着物种增多</a:t>
            </a:r>
            <a:r>
              <a:rPr lang="en-US" altLang="zh-CN" sz="2000" b="0" i="0" dirty="0">
                <a:solidFill>
                  <a:srgbClr val="000000"/>
                </a:solidFill>
                <a:latin typeface="微软雅黑" pitchFamily="34" charset="0"/>
                <a:ea typeface="微软雅黑" pitchFamily="34" charset="-122"/>
                <a:cs typeface="微软雅黑" pitchFamily="34" charset="-120"/>
              </a:rPr>
              <a:t>、结构复杂的方向演替，两种情况对群落演替的影响不同，C正确</a:t>
            </a:r>
            <a:r>
              <a:rPr lang="en-US" altLang="zh-CN" sz="2000" b="0" i="0">
                <a:solidFill>
                  <a:srgbClr val="000000"/>
                </a:solidFill>
                <a:latin typeface="微软雅黑" pitchFamily="34" charset="0"/>
                <a:ea typeface="微软雅黑" pitchFamily="34" charset="-122"/>
                <a:cs typeface="微软雅黑" pitchFamily="34" charset="-120"/>
              </a:rPr>
              <a:t>；该草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原的自然演替和受人类活动影响后的演替</a:t>
            </a:r>
            <a:r>
              <a:rPr lang="en-US" altLang="zh-CN" sz="2000" b="0" i="0" dirty="0">
                <a:solidFill>
                  <a:srgbClr val="000000"/>
                </a:solidFill>
                <a:latin typeface="微软雅黑" pitchFamily="34" charset="0"/>
                <a:ea typeface="微软雅黑" pitchFamily="34" charset="-122"/>
                <a:cs typeface="微软雅黑" pitchFamily="34" charset="-120"/>
              </a:rPr>
              <a:t>，最终阶段不一定都是森林，D错误。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39_1#edd615c76?pid=39e58672b&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a:t>
            </a:r>
            <a:r>
              <a:rPr lang="en-US" altLang="zh-CN" sz="2000" b="0" i="0" dirty="0">
                <a:solidFill>
                  <a:srgbClr val="000000"/>
                </a:solidFill>
                <a:latin typeface="仿宋" pitchFamily="34" charset="0"/>
                <a:ea typeface="仿宋" pitchFamily="34" charset="-122"/>
                <a:cs typeface="仿宋" pitchFamily="34" charset="-120"/>
              </a:rPr>
              <a:t>［河南多校2025高二联考］</a:t>
            </a:r>
            <a:r>
              <a:rPr lang="en-US" altLang="zh-CN" sz="2000" b="0" i="0" dirty="0">
                <a:solidFill>
                  <a:srgbClr val="000000"/>
                </a:solidFill>
                <a:latin typeface="微软雅黑" pitchFamily="34" charset="0"/>
                <a:ea typeface="微软雅黑" pitchFamily="34" charset="-122"/>
                <a:cs typeface="微软雅黑" pitchFamily="34" charset="-120"/>
              </a:rPr>
              <a:t>如图表示某群落演替过程中物种丰富度随着时间的变化，</a:t>
            </a:r>
            <a:r>
              <a:rPr lang="en-US" altLang="zh-CN" sz="2000" b="0" i="0">
                <a:solidFill>
                  <a:srgbClr val="000000"/>
                </a:solidFill>
                <a:latin typeface="微软雅黑" pitchFamily="34" charset="0"/>
                <a:ea typeface="微软雅黑" pitchFamily="34" charset="-122"/>
                <a:cs typeface="微软雅黑" pitchFamily="34" charset="-120"/>
              </a:rPr>
              <a:t>①表示人</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为影响下的演替</a:t>
            </a:r>
            <a:r>
              <a:rPr lang="en-US" altLang="zh-CN" sz="2000" b="0" i="0" dirty="0">
                <a:solidFill>
                  <a:srgbClr val="000000"/>
                </a:solidFill>
                <a:latin typeface="微软雅黑" pitchFamily="34" charset="0"/>
                <a:ea typeface="微软雅黑" pitchFamily="34" charset="-122"/>
                <a:cs typeface="微软雅黑" pitchFamily="34" charset="-120"/>
              </a:rPr>
              <a:t>，②表示自然演替，</a:t>
            </a:r>
            <a:r>
              <a:rPr lang="en-US" altLang="zh-CN" sz="2000" b="0" i="0">
                <a:solidFill>
                  <a:srgbClr val="000000"/>
                </a:solidFill>
                <a:latin typeface="微软雅黑" pitchFamily="34" charset="0"/>
                <a:ea typeface="微软雅黑" pitchFamily="34" charset="-122"/>
                <a:cs typeface="微软雅黑" pitchFamily="34" charset="-120"/>
              </a:rPr>
              <a:t>下列说法错误的是(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0_1#edd615c76.bracket?pid=39e58672b&amp;color=0,0,0&amp;vpa=14&amp;vtp=1"/>
          <p:cNvSpPr/>
          <p:nvPr/>
        </p:nvSpPr>
        <p:spPr>
          <a:xfrm>
            <a:off x="7018401" y="1453134"/>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pic>
        <p:nvPicPr>
          <p:cNvPr id="4" name="QC_5_BD.39_2#edd615c76?htil=2&amp;pid=39e58672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243967" y="1994661"/>
            <a:ext cx="2112264" cy="17739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39_3#edd615c76.choices?htil=2&amp;pid=39e58672b&amp;color=0,0,0&amp;vtp=1&amp;bbb=1"/>
          <p:cNvSpPr/>
          <p:nvPr/>
        </p:nvSpPr>
        <p:spPr>
          <a:xfrm>
            <a:off x="722376" y="1919858"/>
            <a:ext cx="8503920"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A.图中显示人类活动可以使演替按照不同于自然演替的速度和方向进行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.若①表示人为种植乔木，则与同时段②相比，①的草本植物种类可能较少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.该群落演替的起点可能是沙丘，但不可能是火灾后的草原</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.在一定范围内，随着时间的延长，①②演替群落的分层结构均越来越复杂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C_5_AS.41_1#edd615c76?vop=1&amp;pid=39e58672b&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由题图可知，①和②演替的速度不同，但演替的方向不一定不同，A错误；若</a:t>
            </a:r>
            <a:r>
              <a:rPr lang="en-US" altLang="zh-CN" sz="2000" b="0" i="0">
                <a:solidFill>
                  <a:srgbClr val="000000"/>
                </a:solidFill>
                <a:latin typeface="微软雅黑" pitchFamily="34" charset="0"/>
                <a:ea typeface="微软雅黑" pitchFamily="34" charset="-122"/>
                <a:cs typeface="微软雅黑" pitchFamily="34" charset="-120"/>
              </a:rPr>
              <a:t>①表示人为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种植乔木</a:t>
            </a:r>
            <a:r>
              <a:rPr lang="en-US" altLang="zh-CN" sz="2000" b="0" i="0" dirty="0">
                <a:solidFill>
                  <a:srgbClr val="000000"/>
                </a:solidFill>
                <a:latin typeface="微软雅黑" pitchFamily="34" charset="0"/>
                <a:ea typeface="微软雅黑" pitchFamily="34" charset="-122"/>
                <a:cs typeface="微软雅黑" pitchFamily="34" charset="-120"/>
              </a:rPr>
              <a:t>，会使该群落提前进入乔木阶段，与同时段②相比，①的草本植物种类可能较少，</a:t>
            </a:r>
            <a:r>
              <a:rPr lang="en-US" altLang="zh-CN" sz="2000" b="0" i="0">
                <a:solidFill>
                  <a:srgbClr val="000000"/>
                </a:solidFill>
                <a:latin typeface="微软雅黑" pitchFamily="34" charset="0"/>
                <a:ea typeface="微软雅黑" pitchFamily="34" charset="-122"/>
                <a:cs typeface="微软雅黑" pitchFamily="34" charset="-120"/>
              </a:rPr>
              <a:t>B正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确</a:t>
            </a:r>
            <a:r>
              <a:rPr lang="en-US" altLang="zh-CN" sz="2000" b="0" i="0" dirty="0">
                <a:solidFill>
                  <a:srgbClr val="000000"/>
                </a:solidFill>
                <a:latin typeface="微软雅黑" pitchFamily="34" charset="0"/>
                <a:ea typeface="微软雅黑" pitchFamily="34" charset="-122"/>
                <a:cs typeface="微软雅黑" pitchFamily="34" charset="-120"/>
              </a:rPr>
              <a:t>；由题图可知，该群落演替的起点是从物种丰富度为0开始的，因此属于初生演替</a:t>
            </a:r>
            <a:r>
              <a:rPr lang="en-US" altLang="zh-CN" sz="2000" b="0" i="0">
                <a:solidFill>
                  <a:srgbClr val="000000"/>
                </a:solidFill>
                <a:latin typeface="微软雅黑" pitchFamily="34" charset="0"/>
                <a:ea typeface="微软雅黑" pitchFamily="34" charset="-122"/>
                <a:cs typeface="微软雅黑" pitchFamily="34" charset="-120"/>
              </a:rPr>
              <a:t>，演替的起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点可能是沙丘</a:t>
            </a:r>
            <a:r>
              <a:rPr lang="en-US" altLang="zh-CN" sz="2000" b="0" i="0" dirty="0">
                <a:solidFill>
                  <a:srgbClr val="000000"/>
                </a:solidFill>
                <a:latin typeface="微软雅黑" pitchFamily="34" charset="0"/>
                <a:ea typeface="微软雅黑" pitchFamily="34" charset="-122"/>
                <a:cs typeface="微软雅黑" pitchFamily="34" charset="-120"/>
              </a:rPr>
              <a:t>，但不可能是火灾后的草原，C正确；由题图可知，在一定范围内</a:t>
            </a:r>
            <a:r>
              <a:rPr lang="en-US" altLang="zh-CN" sz="2000" b="0" i="0">
                <a:solidFill>
                  <a:srgbClr val="000000"/>
                </a:solidFill>
                <a:latin typeface="微软雅黑" pitchFamily="34" charset="0"/>
                <a:ea typeface="微软雅黑" pitchFamily="34" charset="-122"/>
                <a:cs typeface="微软雅黑" pitchFamily="34" charset="-120"/>
              </a:rPr>
              <a:t>，随着时间的延</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长</a:t>
            </a:r>
            <a:r>
              <a:rPr lang="en-US" altLang="zh-CN" sz="2000" b="0" i="0" dirty="0">
                <a:solidFill>
                  <a:srgbClr val="000000"/>
                </a:solidFill>
                <a:latin typeface="微软雅黑" pitchFamily="34" charset="0"/>
                <a:ea typeface="微软雅黑" pitchFamily="34" charset="-122"/>
                <a:cs typeface="微软雅黑" pitchFamily="34" charset="-120"/>
              </a:rPr>
              <a:t>，群落的物种丰富度越来越高，①②演替群落的分层结构均越来越复杂，D正确。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pic>
        <p:nvPicPr>
          <p:cNvPr id="2" name="C_5#a62141af5?pid=3760849ce&amp;color=0,0,0&amp;tib=255,255,255&amp;vtp=1&amp;bt=1" descr="preencoded.png"/>
          <p:cNvPicPr>
            <a:picLocks noChangeAspect="1"/>
          </p:cNvPicPr>
          <p:nvPr/>
        </p:nvPicPr>
        <p:blipFill>
          <a:blip r:embed="rId3"/>
          <a:stretch>
            <a:fillRect/>
          </a:stretch>
        </p:blipFill>
        <p:spPr>
          <a:xfrm>
            <a:off x="740664" y="969264"/>
            <a:ext cx="411480" cy="448056"/>
          </a:xfrm>
          <a:prstGeom prst="rect">
            <a:avLst/>
          </a:prstGeom>
        </p:spPr>
      </p:pic>
      <p:sp>
        <p:nvSpPr>
          <p:cNvPr id="3" name="C_5_BD#a62141af5?pid=3760849ce&amp;color=0,0,0&amp;vtp=1&amp;bbb=1"/>
          <p:cNvSpPr/>
          <p:nvPr/>
        </p:nvSpPr>
        <p:spPr>
          <a:xfrm>
            <a:off x="1225296" y="969264"/>
            <a:ext cx="10250424" cy="776224"/>
          </a:xfrm>
          <a:prstGeom prst="rect">
            <a:avLst/>
          </a:prstGeom>
          <a:noFill/>
          <a:ln/>
        </p:spPr>
        <p:txBody>
          <a:bodyPr wrap="none" lIns="0" tIns="0" rIns="0" bIns="0" rtlCol="0" anchor="t"/>
          <a:lstStyle/>
          <a:p>
            <a:pPr algn="l" latinLnBrk="1">
              <a:lnSpc>
                <a:spcPts val="34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易错点</a:t>
            </a:r>
            <a:r>
              <a:rPr lang="en-US" altLang="zh-CN" sz="2800" b="1" i="0" dirty="0">
                <a:solidFill>
                  <a:srgbClr val="000000"/>
                </a:solidFill>
                <a:latin typeface="SimSun" pitchFamily="34" charset="0"/>
                <a:ea typeface="SimSun" pitchFamily="34" charset="-122"/>
                <a:cs typeface="SimSun" pitchFamily="34" charset="-120"/>
              </a:rPr>
              <a:t> </a:t>
            </a:r>
            <a:r>
              <a:rPr lang="en-US" altLang="zh-CN" sz="2800" b="1" i="0" dirty="0">
                <a:solidFill>
                  <a:srgbClr val="000000"/>
                </a:solidFill>
                <a:latin typeface="汉仪舒圆黑简体" pitchFamily="34" charset="0"/>
                <a:ea typeface="汉仪舒圆黑简体" pitchFamily="34" charset="-122"/>
                <a:cs typeface="汉仪舒圆黑简体" pitchFamily="34" charset="-120"/>
              </a:rPr>
              <a:t>初生演替和次生演替的辨析</a:t>
            </a:r>
            <a:endParaRPr lang="en-US" altLang="zh-CN" sz="2800" dirty="0"/>
          </a:p>
        </p:txBody>
      </p:sp>
      <p:sp>
        <p:nvSpPr>
          <p:cNvPr id="4" name="QC_6_BD.42_1#ccf3803a4?pid=a62141af5&amp;color=0,0,0&amp;vtp=1&amp;bbb=1"/>
          <p:cNvSpPr/>
          <p:nvPr/>
        </p:nvSpPr>
        <p:spPr>
          <a:xfrm>
            <a:off x="722376" y="1381062"/>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10.发生在裸岩上的演替和弃耕农田上的演替存在着许多不同，</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6_AN.43_1#ccf3803a4.bracket?pid=a62141af5&amp;color=0,0,0&amp;vpa=15&amp;vtp=1"/>
          <p:cNvSpPr/>
          <p:nvPr/>
        </p:nvSpPr>
        <p:spPr>
          <a:xfrm>
            <a:off x="9918764" y="1381062"/>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6" name="QC_6_BD.42_2#ccf3803a4.choices?pid=a62141af5&amp;color=0,0,0&amp;vtp=1&amp;bbb=1"/>
          <p:cNvSpPr/>
          <p:nvPr/>
        </p:nvSpPr>
        <p:spPr>
          <a:xfrm>
            <a:off x="722376" y="1839659"/>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A.前者演替速度慢，后者演替速度快</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.前者最终形成森林，后者最终形成树林</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.二者都趋向形成新群落</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.前者经历的阶段相对较多，后者经历的阶段相对较少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C_6_AS.44_1#ccf3803a4?vop=1&amp;pid=a62141af5&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发生在裸岩上的演替（初生演替）和弃耕农田上的演替（次生演替）存在着许多不同</a:t>
            </a:r>
            <a:r>
              <a:rPr lang="en-US" altLang="zh-CN" sz="2000" b="0" i="0">
                <a:solidFill>
                  <a:srgbClr val="000000"/>
                </a:solidFill>
                <a:latin typeface="微软雅黑" pitchFamily="34" charset="0"/>
                <a:ea typeface="微软雅黑" pitchFamily="34" charset="-122"/>
                <a:cs typeface="微软雅黑" pitchFamily="34" charset="-120"/>
              </a:rPr>
              <a:t>，前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者经历的阶段相对较多</a:t>
            </a:r>
            <a:r>
              <a:rPr lang="en-US" altLang="zh-CN" sz="2000" b="0" i="0" dirty="0">
                <a:solidFill>
                  <a:srgbClr val="000000"/>
                </a:solidFill>
                <a:latin typeface="微软雅黑" pitchFamily="34" charset="0"/>
                <a:ea typeface="微软雅黑" pitchFamily="34" charset="-122"/>
                <a:cs typeface="微软雅黑" pitchFamily="34" charset="-120"/>
              </a:rPr>
              <a:t>，后者经历的阶段相对较少；前者演替速度慢，后者演替速度快</a:t>
            </a:r>
            <a:r>
              <a:rPr lang="en-US" altLang="zh-CN" sz="2000" b="0" i="0">
                <a:solidFill>
                  <a:srgbClr val="000000"/>
                </a:solidFill>
                <a:latin typeface="微软雅黑" pitchFamily="34" charset="0"/>
                <a:ea typeface="微软雅黑" pitchFamily="34" charset="-122"/>
                <a:cs typeface="微软雅黑" pitchFamily="34" charset="-120"/>
              </a:rPr>
              <a:t>；前者趋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向形成新群落</a:t>
            </a:r>
            <a:r>
              <a:rPr lang="en-US" altLang="zh-CN" sz="2000" b="0" i="0" dirty="0">
                <a:solidFill>
                  <a:srgbClr val="000000"/>
                </a:solidFill>
                <a:latin typeface="微软雅黑" pitchFamily="34" charset="0"/>
                <a:ea typeface="微软雅黑" pitchFamily="34" charset="-122"/>
                <a:cs typeface="微软雅黑" pitchFamily="34" charset="-120"/>
              </a:rPr>
              <a:t>，后者（一般为次生演替）趋向于恢复原来的群落，</a:t>
            </a:r>
            <a:r>
              <a:rPr lang="en-US" altLang="zh-CN" sz="2000" b="0" i="0">
                <a:solidFill>
                  <a:srgbClr val="000000"/>
                </a:solidFill>
                <a:latin typeface="微软雅黑" pitchFamily="34" charset="0"/>
                <a:ea typeface="微软雅黑" pitchFamily="34" charset="-122"/>
                <a:cs typeface="微软雅黑" pitchFamily="34" charset="-120"/>
              </a:rPr>
              <a:t>但农田是由人工维持的群落，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弃耕后趋向于形成新的自然群落</a:t>
            </a:r>
            <a:r>
              <a:rPr lang="en-US" altLang="zh-CN" sz="2000" b="0" i="0" dirty="0">
                <a:solidFill>
                  <a:srgbClr val="000000"/>
                </a:solidFill>
                <a:latin typeface="微软雅黑" pitchFamily="34" charset="0"/>
                <a:ea typeface="微软雅黑" pitchFamily="34" charset="-122"/>
                <a:cs typeface="微软雅黑" pitchFamily="34" charset="-120"/>
              </a:rPr>
              <a:t>，A、C、D正确。群落演替受外界环境的影响</a:t>
            </a:r>
            <a:r>
              <a:rPr lang="en-US" altLang="zh-CN" sz="2000" b="0" i="0">
                <a:solidFill>
                  <a:srgbClr val="000000"/>
                </a:solidFill>
                <a:latin typeface="微软雅黑" pitchFamily="34" charset="0"/>
                <a:ea typeface="微软雅黑" pitchFamily="34" charset="-122"/>
                <a:cs typeface="微软雅黑" pitchFamily="34" charset="-120"/>
              </a:rPr>
              <a:t>，裸岩上的演替若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发生在半干旱地区</a:t>
            </a:r>
            <a:r>
              <a:rPr lang="en-US" altLang="zh-CN" sz="2000" b="0" i="0" dirty="0">
                <a:solidFill>
                  <a:srgbClr val="000000"/>
                </a:solidFill>
                <a:latin typeface="微软雅黑" pitchFamily="34" charset="0"/>
                <a:ea typeface="微软雅黑" pitchFamily="34" charset="-122"/>
                <a:cs typeface="微软雅黑" pitchFamily="34" charset="-120"/>
              </a:rPr>
              <a:t>，可能最终只演替到草原；弃耕农田上的演替若发生在干旱地区</a:t>
            </a:r>
            <a:r>
              <a:rPr lang="en-US" altLang="zh-CN" sz="2000" b="0" i="0">
                <a:solidFill>
                  <a:srgbClr val="000000"/>
                </a:solidFill>
                <a:latin typeface="微软雅黑" pitchFamily="34" charset="0"/>
                <a:ea typeface="微软雅黑" pitchFamily="34" charset="-122"/>
                <a:cs typeface="微软雅黑" pitchFamily="34" charset="-120"/>
              </a:rPr>
              <a:t>，也可能难以</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形成树林</a:t>
            </a:r>
            <a:r>
              <a:rPr lang="en-US" altLang="zh-CN" sz="2000" b="0" i="0" dirty="0">
                <a:solidFill>
                  <a:srgbClr val="000000"/>
                </a:solidFill>
                <a:latin typeface="微软雅黑" pitchFamily="34" charset="0"/>
                <a:ea typeface="微软雅黑" pitchFamily="34" charset="-122"/>
                <a:cs typeface="微软雅黑" pitchFamily="34" charset="-120"/>
              </a:rPr>
              <a:t>，B错误。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6_EX.45_1#ccf3803a4?vop=1&amp;pid=a62141af5&amp;color=0,0,0&amp;vtp=1&amp;bt=1&amp;bbb=1&amp;hb=1"/>
              <p:cNvSpPr/>
              <p:nvPr/>
            </p:nvSpPr>
            <p:spPr>
              <a:xfrm>
                <a:off x="722376" y="969264"/>
                <a:ext cx="10753344" cy="45896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易错警示</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初生演替和次生演替的判断方法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1）从起点判断</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初生演替的起点：从来没有被植物覆盖的地面，或者是原来存在过植被，但被彻底消灭了的地方；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次生演替的起点：原有植被虽已不存在，但原有土壤条件基本保留</a:t>
                </a:r>
                <a:r>
                  <a:rPr lang="en-US" altLang="zh-CN" sz="2000" b="0" i="0">
                    <a:solidFill>
                      <a:srgbClr val="000000"/>
                    </a:solidFill>
                    <a:latin typeface="微软雅黑" pitchFamily="34" charset="0"/>
                    <a:ea typeface="微软雅黑" pitchFamily="34" charset="-122"/>
                    <a:cs typeface="微软雅黑" pitchFamily="34" charset="-120"/>
                  </a:rPr>
                  <a:t>，甚至还保留了植物的种子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或其他繁殖体的地方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2）从经历的时间和演替速度以或经历的阶段判断</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一般来说，经历的时间长、速度缓慢的是初生演替，经历的时间短、速度较快的是次生演替；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初生演替的一般过程是裸岩阶段</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地衣阶段</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苔藓阶段</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草本植物阶段</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灌木阶段</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乔木</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阶段</a:t>
                </a:r>
                <a:r>
                  <a:rPr lang="en-US" altLang="zh-CN" sz="2000" b="0" i="0" dirty="0">
                    <a:solidFill>
                      <a:srgbClr val="000000"/>
                    </a:solidFill>
                    <a:latin typeface="微软雅黑" pitchFamily="34" charset="0"/>
                    <a:ea typeface="微软雅黑" pitchFamily="34" charset="-122"/>
                    <a:cs typeface="微软雅黑" pitchFamily="34" charset="-120"/>
                  </a:rPr>
                  <a:t>，次生演替的一般过程是草本植物阶段</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灌木阶段</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乔木阶段。</a:t>
                </a:r>
                <a:endParaRPr lang="en-US" altLang="zh-CN" sz="2000" dirty="0"/>
              </a:p>
            </p:txBody>
          </p:sp>
        </mc:Choice>
        <mc:Fallback xmlns="">
          <p:sp>
            <p:nvSpPr>
              <p:cNvPr id="2" name="QC_6_EX.45_1#ccf3803a4?vop=1&amp;pid=a62141af5&amp;color=0,0,0&amp;vtp=1&amp;bt=1&amp;bbb=1&amp;hb=1"/>
              <p:cNvSpPr>
                <a:spLocks noRot="1" noChangeAspect="1" noMove="1" noResize="1" noEditPoints="1" noAdjustHandles="1" noChangeArrowheads="1" noChangeShapeType="1" noTextEdit="1"/>
              </p:cNvSpPr>
              <p:nvPr/>
            </p:nvSpPr>
            <p:spPr>
              <a:xfrm>
                <a:off x="722376" y="969264"/>
                <a:ext cx="10753344" cy="4589653"/>
              </a:xfrm>
              <a:prstGeom prst="rect">
                <a:avLst/>
              </a:prstGeom>
              <a:blipFill>
                <a:blip r:embed="rId3"/>
                <a:stretch>
                  <a:fillRect l="-1474" r="-5499" b="-3320"/>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C_3#b2968ab88.fixed?pid=bc5aa26e1&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3</a:t>
            </a:r>
            <a:endParaRPr lang="en-US" altLang="zh-CN" sz="7200" dirty="0"/>
          </a:p>
        </p:txBody>
      </p:sp>
      <p:sp>
        <p:nvSpPr>
          <p:cNvPr id="3" name="C_3#b2968ab88.fixed?pid=bc5aa26e1&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第三节</a:t>
            </a:r>
            <a:r>
              <a:rPr lang="en-US" altLang="zh-CN" sz="4400" b="1" i="0" dirty="0">
                <a:solidFill>
                  <a:srgbClr val="FFFFFF"/>
                </a:solidFill>
                <a:latin typeface="SimSun" pitchFamily="34" charset="0"/>
                <a:ea typeface="SimSun" pitchFamily="34" charset="-122"/>
                <a:cs typeface="SimSun" pitchFamily="34" charset="-120"/>
              </a:rPr>
              <a:t> </a:t>
            </a:r>
            <a:r>
              <a:rPr lang="en-US" altLang="zh-CN" sz="4400" b="1" i="0" dirty="0">
                <a:solidFill>
                  <a:srgbClr val="FFFFFF"/>
                </a:solidFill>
                <a:latin typeface="SimHei" pitchFamily="34" charset="0"/>
                <a:ea typeface="SimHei" pitchFamily="34" charset="-122"/>
                <a:cs typeface="SimHei" pitchFamily="34" charset="-120"/>
              </a:rPr>
              <a:t>生物群落的演替</a:t>
            </a:r>
            <a:endParaRPr lang="en-US" altLang="zh-CN" sz="4400" dirty="0"/>
          </a:p>
        </p:txBody>
      </p:sp>
      <p:pic>
        <p:nvPicPr>
          <p:cNvPr id="4" name="C_3#b2968ab88.fixed?pid=bc5aa26e1&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b2968ab88.fixed?pid=bc5aa26e1&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刷提升</a:t>
            </a:r>
            <a:endParaRPr lang="en-US" altLang="zh-CN" sz="2800"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4_BD.46_1#bd4f8792e?pid=b2968ab88&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［江西宜春2025高二月考］</a:t>
            </a:r>
            <a:r>
              <a:rPr lang="en-US" altLang="zh-CN" sz="2000" b="0" i="0" dirty="0">
                <a:solidFill>
                  <a:srgbClr val="000000"/>
                </a:solidFill>
                <a:latin typeface="微软雅黑" pitchFamily="34" charset="0"/>
                <a:ea typeface="微软雅黑" pitchFamily="34" charset="-122"/>
                <a:cs typeface="微软雅黑" pitchFamily="34" charset="-120"/>
              </a:rPr>
              <a:t>群落的演替可分为进展演替和逆行演替</a:t>
            </a:r>
            <a:r>
              <a:rPr lang="en-US" altLang="zh-CN" sz="2000" b="0" i="0">
                <a:solidFill>
                  <a:srgbClr val="000000"/>
                </a:solidFill>
                <a:latin typeface="微软雅黑" pitchFamily="34" charset="0"/>
                <a:ea typeface="微软雅黑" pitchFamily="34" charset="-122"/>
                <a:cs typeface="微软雅黑" pitchFamily="34" charset="-120"/>
              </a:rPr>
              <a:t>，其中进展演替是指生态系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统从简单</a:t>
            </a:r>
            <a:r>
              <a:rPr lang="en-US" altLang="zh-CN" sz="2000" b="0" i="0" dirty="0">
                <a:solidFill>
                  <a:srgbClr val="000000"/>
                </a:solidFill>
                <a:latin typeface="微软雅黑" pitchFamily="34" charset="0"/>
                <a:ea typeface="微软雅黑" pitchFamily="34" charset="-122"/>
                <a:cs typeface="微软雅黑" pitchFamily="34" charset="-120"/>
              </a:rPr>
              <a:t>、不稳定的状态向复杂、稳定的状态发展的过程，</a:t>
            </a:r>
            <a:r>
              <a:rPr lang="en-US" altLang="zh-CN" sz="2000" b="0" i="0">
                <a:solidFill>
                  <a:srgbClr val="000000"/>
                </a:solidFill>
                <a:latin typeface="微软雅黑" pitchFamily="34" charset="0"/>
                <a:ea typeface="微软雅黑" pitchFamily="34" charset="-122"/>
                <a:cs typeface="微软雅黑" pitchFamily="34" charset="-120"/>
              </a:rPr>
              <a:t>而逆行演替的过程与进展演替的相反。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47_1#bd4f8792e.bracket?pid=b2968ab88&amp;color=0,0,0&amp;vpa=16&amp;vtp=1"/>
          <p:cNvSpPr/>
          <p:nvPr/>
        </p:nvSpPr>
        <p:spPr>
          <a:xfrm>
            <a:off x="2954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46_2#bd4f8792e.choices?pid=b2968ab88&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A.两种演替的起点、速度和方向一定是不相同的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.随着逆行演替的进行，群落对环境资源的利用程度往往会下降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.进展演替过程中的物种丰富度一定高于逆行演替过程中的</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.造成逆行演替的原因中，人为因素的影响力大于自然因素的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4_AS.48_1#bd4f8792e?vop=1&amp;pid=b2968ab88&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分析题意可知，进展演替和逆行演替的方向一定不相同，一般情况下，速度也不同</a:t>
            </a:r>
            <a:r>
              <a:rPr lang="en-US" altLang="zh-CN" sz="2000" b="0" i="0">
                <a:solidFill>
                  <a:srgbClr val="000000"/>
                </a:solidFill>
                <a:latin typeface="微软雅黑" pitchFamily="34" charset="0"/>
                <a:ea typeface="微软雅黑" pitchFamily="34" charset="-122"/>
                <a:cs typeface="微软雅黑" pitchFamily="34" charset="-120"/>
              </a:rPr>
              <a:t>，但起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点可能相同</a:t>
            </a:r>
            <a:r>
              <a:rPr lang="en-US" altLang="zh-CN" sz="2000" b="0" i="0" dirty="0">
                <a:solidFill>
                  <a:srgbClr val="000000"/>
                </a:solidFill>
                <a:latin typeface="微软雅黑" pitchFamily="34" charset="0"/>
                <a:ea typeface="微软雅黑" pitchFamily="34" charset="-122"/>
                <a:cs typeface="微软雅黑" pitchFamily="34" charset="-120"/>
              </a:rPr>
              <a:t>，A错误；逆行演替的过程与进展演替的相反，随着逆行演替的进行</a:t>
            </a:r>
            <a:r>
              <a:rPr lang="en-US" altLang="zh-CN" sz="2000" b="0" i="0">
                <a:solidFill>
                  <a:srgbClr val="000000"/>
                </a:solidFill>
                <a:latin typeface="微软雅黑" pitchFamily="34" charset="0"/>
                <a:ea typeface="微软雅黑" pitchFamily="34" charset="-122"/>
                <a:cs typeface="微软雅黑" pitchFamily="34" charset="-120"/>
              </a:rPr>
              <a:t>，群落对环境资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源的利用程度往往会下降</a:t>
            </a:r>
            <a:r>
              <a:rPr lang="en-US" altLang="zh-CN" sz="2000" b="0" i="0" dirty="0">
                <a:solidFill>
                  <a:srgbClr val="000000"/>
                </a:solidFill>
                <a:latin typeface="微软雅黑" pitchFamily="34" charset="0"/>
                <a:ea typeface="微软雅黑" pitchFamily="34" charset="-122"/>
                <a:cs typeface="微软雅黑" pitchFamily="34" charset="-120"/>
              </a:rPr>
              <a:t>，B正确；由于演替的起点不确定</a:t>
            </a:r>
            <a:r>
              <a:rPr lang="en-US" altLang="zh-CN" sz="2000" b="0" i="0">
                <a:solidFill>
                  <a:srgbClr val="000000"/>
                </a:solidFill>
                <a:latin typeface="微软雅黑" pitchFamily="34" charset="0"/>
                <a:ea typeface="微软雅黑" pitchFamily="34" charset="-122"/>
                <a:cs typeface="微软雅黑" pitchFamily="34" charset="-120"/>
              </a:rPr>
              <a:t>，进展演替过程中的物种丰富度不一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定高于逆行演替过程中的</a:t>
            </a:r>
            <a:r>
              <a:rPr lang="en-US" altLang="zh-CN" sz="2000" b="0" i="0" dirty="0">
                <a:solidFill>
                  <a:srgbClr val="000000"/>
                </a:solidFill>
                <a:latin typeface="微软雅黑" pitchFamily="34" charset="0"/>
                <a:ea typeface="微软雅黑" pitchFamily="34" charset="-122"/>
                <a:cs typeface="微软雅黑" pitchFamily="34" charset="-120"/>
              </a:rPr>
              <a:t>，C错误；在不同的逆行演替中，</a:t>
            </a:r>
            <a:r>
              <a:rPr lang="en-US" altLang="zh-CN" sz="2000" b="0" i="0">
                <a:solidFill>
                  <a:srgbClr val="000000"/>
                </a:solidFill>
                <a:latin typeface="微软雅黑" pitchFamily="34" charset="0"/>
                <a:ea typeface="微软雅黑" pitchFamily="34" charset="-122"/>
                <a:cs typeface="微软雅黑" pitchFamily="34" charset="-120"/>
              </a:rPr>
              <a:t>自然因素和人为因素的影响力不相同，</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人为因素的影响力不一定大于自然因素的</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5fea59a40?pid=f42fe53bc&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［江苏南通2025高二月考］</a:t>
            </a:r>
            <a:r>
              <a:rPr lang="en-US" altLang="zh-CN" sz="2000" b="0" i="0" dirty="0">
                <a:solidFill>
                  <a:srgbClr val="000000"/>
                </a:solidFill>
                <a:latin typeface="微软雅黑" pitchFamily="34" charset="0"/>
                <a:ea typeface="微软雅黑" pitchFamily="34" charset="-122"/>
                <a:cs typeface="微软雅黑" pitchFamily="34" charset="-120"/>
              </a:rPr>
              <a:t>某农田弃耕一段时间后，逐渐出现杂草、灌木及小型动物</a:t>
            </a:r>
            <a:r>
              <a:rPr lang="en-US" altLang="zh-CN" sz="2000" b="0" i="0">
                <a:solidFill>
                  <a:srgbClr val="000000"/>
                </a:solidFill>
                <a:latin typeface="微软雅黑" pitchFamily="34" charset="0"/>
                <a:ea typeface="微软雅黑" pitchFamily="34" charset="-122"/>
                <a:cs typeface="微软雅黑" pitchFamily="34" charset="-120"/>
              </a:rPr>
              <a:t>。下列有</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_1#5fea59a40.bracket?pid=f42fe53bc&amp;color=0,0,0&amp;vpa=1&amp;vtp=1"/>
          <p:cNvSpPr/>
          <p:nvPr/>
        </p:nvSpPr>
        <p:spPr>
          <a:xfrm>
            <a:off x="2700401" y="14531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_2#5fea59a40.choices?pid=f42fe53bc&amp;color=0,0,0&amp;vtp=1&amp;bbb=1&amp;hb=1"/>
          <p:cNvSpPr/>
          <p:nvPr/>
        </p:nvSpPr>
        <p:spPr>
          <a:xfrm>
            <a:off x="722376" y="1919858"/>
            <a:ext cx="10753344" cy="2253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A.由于灌木丛较高，灌木遮挡草本植物，导致群落对光的利用率降低</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.经过漫长的演替过程，该地必然形成森林群落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.群落演替过程中，各影响因素常处于动态变化中，适应变化的种群，其数量增长或维持</a:t>
            </a:r>
            <a:r>
              <a:rPr lang="en-US" altLang="zh-CN" sz="2000" b="0" i="0">
                <a:solidFill>
                  <a:srgbClr val="000000"/>
                </a:solidFill>
                <a:latin typeface="微软雅黑" pitchFamily="34" charset="0"/>
                <a:ea typeface="微软雅黑" pitchFamily="34" charset="-122"/>
                <a:cs typeface="微软雅黑" pitchFamily="34" charset="-120"/>
              </a:rPr>
              <a:t>，不适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应变化的种群</a:t>
            </a:r>
            <a:r>
              <a:rPr lang="en-US" altLang="zh-CN" sz="2000" b="0" i="0" dirty="0">
                <a:solidFill>
                  <a:srgbClr val="000000"/>
                </a:solidFill>
                <a:latin typeface="微软雅黑" pitchFamily="34" charset="0"/>
                <a:ea typeface="微软雅黑" pitchFamily="34" charset="-122"/>
                <a:cs typeface="微软雅黑" pitchFamily="34" charset="-120"/>
              </a:rPr>
              <a:t>，其数量减少甚至被淘汰</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.为加速群落演替，可构建人工林以缩短演替时间，这对生物多样性的形成有积极作用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49_1#a23884087?pid=b2968ab88&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［山东聊城2025高二开学考］</a:t>
                </a:r>
                <a:r>
                  <a:rPr lang="en-US" altLang="zh-CN" sz="2000" b="0" i="0" dirty="0">
                    <a:solidFill>
                      <a:srgbClr val="000000"/>
                    </a:solidFill>
                    <a:latin typeface="微软雅黑" pitchFamily="34" charset="0"/>
                    <a:ea typeface="微软雅黑" pitchFamily="34" charset="-122"/>
                    <a:cs typeface="微软雅黑" pitchFamily="34" charset="-120"/>
                  </a:rPr>
                  <a:t>澳大利亚桉树林中桉树占比超过</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70%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，其枯枝落叶含有大量油脂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可促使发生火烧</a:t>
                </a:r>
                <a:r>
                  <a:rPr lang="en-US" altLang="zh-CN" sz="2000" b="0" i="0" dirty="0">
                    <a:solidFill>
                      <a:srgbClr val="000000"/>
                    </a:solidFill>
                    <a:latin typeface="微软雅黑" pitchFamily="34" charset="0"/>
                    <a:ea typeface="微软雅黑" pitchFamily="34" charset="-122"/>
                    <a:cs typeface="微软雅黑" pitchFamily="34" charset="-120"/>
                  </a:rPr>
                  <a:t>。火烧能杀死其他植物和部分动物，而桉树在树皮的保护下内部损害较小</a:t>
                </a:r>
                <a:r>
                  <a:rPr lang="en-US" altLang="zh-CN" sz="2000" b="0" i="0">
                    <a:solidFill>
                      <a:srgbClr val="000000"/>
                    </a:solidFill>
                    <a:latin typeface="微软雅黑" pitchFamily="34" charset="0"/>
                    <a:ea typeface="微软雅黑" pitchFamily="34" charset="-122"/>
                    <a:cs typeface="微软雅黑" pitchFamily="34" charset="-120"/>
                  </a:rPr>
                  <a:t>，且其</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种子经火烧后更易萌发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BD.49_1#a23884087?pid=b2968ab8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794" b="-11682"/>
                </a:stretch>
              </a:blipFill>
              <a:ln/>
            </p:spPr>
            <p:txBody>
              <a:bodyPr/>
              <a:lstStyle/>
              <a:p>
                <a:r>
                  <a:rPr lang="zh-CN" altLang="en-US">
                    <a:noFill/>
                  </a:rPr>
                  <a:t> </a:t>
                </a:r>
              </a:p>
            </p:txBody>
          </p:sp>
        </mc:Fallback>
      </mc:AlternateContent>
      <p:sp>
        <p:nvSpPr>
          <p:cNvPr id="3" name="QC_4_AN.50_1#a23884087.bracket?pid=b2968ab88&amp;color=0,0,0&amp;vpa=17&amp;vtp=1"/>
          <p:cNvSpPr/>
          <p:nvPr/>
        </p:nvSpPr>
        <p:spPr>
          <a:xfrm>
            <a:off x="5748401" y="18673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4_BD.49_2#a23884087.choices?pid=b2968ab88&amp;color=0,0,0&amp;vtp=1&amp;bbb=1"/>
          <p:cNvSpPr/>
          <p:nvPr/>
        </p:nvSpPr>
        <p:spPr>
          <a:xfrm>
            <a:off x="722376" y="23340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A.桉树枯枝落叶中的油脂使其与其他植物竞争时，保持优势种地位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.火烧没有改变桉树林群落演替的速度</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.火烧可改变土壤的化学成分，不利于桉树的生长、发育和繁殖</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.火烧后桉树林发生初生演替，趋向于恢复原来的群落</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C_4_AS.51_1#a23884087?vop=1&amp;pid=b2968ab88&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桉树的枯枝落叶含有大量油脂可促使发生火烧，进而杀死其他植物和部分动物</a:t>
            </a:r>
            <a:r>
              <a:rPr lang="en-US" altLang="zh-CN" sz="2000" b="0" i="0">
                <a:solidFill>
                  <a:srgbClr val="000000"/>
                </a:solidFill>
                <a:latin typeface="微软雅黑" pitchFamily="34" charset="0"/>
                <a:ea typeface="微软雅黑" pitchFamily="34" charset="-122"/>
                <a:cs typeface="微软雅黑" pitchFamily="34" charset="-120"/>
              </a:rPr>
              <a:t>，而对本身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影响较小</a:t>
            </a:r>
            <a:r>
              <a:rPr lang="en-US" altLang="zh-CN" sz="2000" b="0" i="0" dirty="0">
                <a:solidFill>
                  <a:srgbClr val="000000"/>
                </a:solidFill>
                <a:latin typeface="微软雅黑" pitchFamily="34" charset="0"/>
                <a:ea typeface="微软雅黑" pitchFamily="34" charset="-122"/>
                <a:cs typeface="微软雅黑" pitchFamily="34" charset="-120"/>
              </a:rPr>
              <a:t>，且促进其种子萌发，使桉树与其他植物竞争时，保持优势种地位，A正确</a:t>
            </a:r>
            <a:r>
              <a:rPr lang="en-US" altLang="zh-CN" sz="2000" b="0" i="0">
                <a:solidFill>
                  <a:srgbClr val="000000"/>
                </a:solidFill>
                <a:latin typeface="微软雅黑" pitchFamily="34" charset="0"/>
                <a:ea typeface="微软雅黑" pitchFamily="34" charset="-122"/>
                <a:cs typeface="微软雅黑" pitchFamily="34" charset="-120"/>
              </a:rPr>
              <a:t>；火烧改变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了桉树林群落演替的速度</a:t>
            </a:r>
            <a:r>
              <a:rPr lang="en-US" altLang="zh-CN" sz="2000" b="0" i="0" dirty="0">
                <a:solidFill>
                  <a:srgbClr val="000000"/>
                </a:solidFill>
                <a:latin typeface="微软雅黑" pitchFamily="34" charset="0"/>
                <a:ea typeface="微软雅黑" pitchFamily="34" charset="-122"/>
                <a:cs typeface="微软雅黑" pitchFamily="34" charset="-120"/>
              </a:rPr>
              <a:t>，B错误；火烧使土壤中矿质元素增多，同时减少了桉树的竞争者</a:t>
            </a:r>
            <a:r>
              <a:rPr lang="en-US" altLang="zh-CN" sz="2000" b="0" i="0">
                <a:solidFill>
                  <a:srgbClr val="000000"/>
                </a:solidFill>
                <a:latin typeface="微软雅黑" pitchFamily="34" charset="0"/>
                <a:ea typeface="微软雅黑" pitchFamily="34" charset="-122"/>
                <a:cs typeface="微软雅黑" pitchFamily="34" charset="-120"/>
              </a:rPr>
              <a:t>，且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桉树种子经火烧后更易萌发</a:t>
            </a:r>
            <a:r>
              <a:rPr lang="en-US" altLang="zh-CN" sz="2000" b="0" i="0" dirty="0">
                <a:solidFill>
                  <a:srgbClr val="000000"/>
                </a:solidFill>
                <a:latin typeface="微软雅黑" pitchFamily="34" charset="0"/>
                <a:ea typeface="微软雅黑" pitchFamily="34" charset="-122"/>
                <a:cs typeface="微软雅黑" pitchFamily="34" charset="-120"/>
              </a:rPr>
              <a:t>，故火烧有利于桉树的生长、发育和繁殖，C错误</a:t>
            </a:r>
            <a:r>
              <a:rPr lang="en-US" altLang="zh-CN" sz="2000" b="0" i="0">
                <a:solidFill>
                  <a:srgbClr val="000000"/>
                </a:solidFill>
                <a:latin typeface="微软雅黑" pitchFamily="34" charset="0"/>
                <a:ea typeface="微软雅黑" pitchFamily="34" charset="-122"/>
                <a:cs typeface="微软雅黑" pitchFamily="34" charset="-120"/>
              </a:rPr>
              <a:t>；火烧后桉树林发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生次生演替</a:t>
            </a:r>
            <a:r>
              <a:rPr lang="en-US" altLang="zh-CN" sz="2000" b="0" i="0" dirty="0">
                <a:solidFill>
                  <a:srgbClr val="000000"/>
                </a:solidFill>
                <a:latin typeface="微软雅黑" pitchFamily="34" charset="0"/>
                <a:ea typeface="微软雅黑" pitchFamily="34" charset="-122"/>
                <a:cs typeface="微软雅黑" pitchFamily="34" charset="-120"/>
              </a:rPr>
              <a:t>，趋向于恢复原来的群落，D错误。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C_4_BD.52_1#58344a817?pid=b2968ab88&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［重庆部分高中2025高二联考］</a:t>
            </a:r>
            <a:r>
              <a:rPr lang="en-US" altLang="zh-CN" sz="2000" b="0" i="0" dirty="0">
                <a:solidFill>
                  <a:srgbClr val="000000"/>
                </a:solidFill>
                <a:latin typeface="微软雅黑" pitchFamily="34" charset="0"/>
                <a:ea typeface="微软雅黑" pitchFamily="34" charset="-122"/>
                <a:cs typeface="微软雅黑" pitchFamily="34" charset="-120"/>
              </a:rPr>
              <a:t>如图为在某退耕农田自然演替过程中，植物物种甲</a:t>
            </a:r>
            <a:r>
              <a:rPr lang="en-US" altLang="zh-CN" sz="2000" b="0" i="0">
                <a:solidFill>
                  <a:srgbClr val="000000"/>
                </a:solidFill>
                <a:latin typeface="微软雅黑" pitchFamily="34" charset="0"/>
                <a:ea typeface="微软雅黑" pitchFamily="34" charset="-122"/>
                <a:cs typeface="微软雅黑" pitchFamily="34" charset="-120"/>
              </a:rPr>
              <a:t>、乙和丙分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别在不同阶段占据优势</a:t>
            </a:r>
            <a:r>
              <a:rPr lang="en-US" altLang="zh-CN" sz="2000" b="0" i="0" dirty="0">
                <a:solidFill>
                  <a:srgbClr val="000000"/>
                </a:solidFill>
                <a:latin typeface="微软雅黑" pitchFamily="34" charset="0"/>
                <a:ea typeface="微软雅黑" pitchFamily="34" charset="-122"/>
                <a:cs typeface="微软雅黑" pitchFamily="34" charset="-120"/>
              </a:rPr>
              <a:t>，它们的相对多度与演替时间的关系图</a:t>
            </a:r>
            <a:r>
              <a:rPr lang="en-US" altLang="zh-CN" sz="2000" b="0" i="0">
                <a:solidFill>
                  <a:srgbClr val="000000"/>
                </a:solidFill>
                <a:latin typeface="微软雅黑" pitchFamily="34" charset="0"/>
                <a:ea typeface="微软雅黑" pitchFamily="34" charset="-122"/>
                <a:cs typeface="微软雅黑" pitchFamily="34" charset="-120"/>
              </a:rPr>
              <a:t>（相对多度是指群落中某一种植物</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的个体数占该群落所有植物个体数的百分比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3_1#58344a817.bracket?pid=b2968ab88&amp;color=0,0,0&amp;vpa=18&amp;vtp=1"/>
          <p:cNvSpPr/>
          <p:nvPr/>
        </p:nvSpPr>
        <p:spPr>
          <a:xfrm>
            <a:off x="8288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4_BD.52_2#58344a817?pid=b2968ab8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636008" y="2408877"/>
            <a:ext cx="2926080"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2_3#58344a817.choices?pid=b2968ab88&amp;color=0,0,0&amp;vtp=1&amp;bbb=1"/>
          <p:cNvSpPr/>
          <p:nvPr/>
        </p:nvSpPr>
        <p:spPr>
          <a:xfrm>
            <a:off x="722376" y="44662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A.该群落演替类型与发生在火山岩上的演替相比，演替的时间短、速度快</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.第30年至第50年乙种群密度减小、丙种群密度增大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.若调查丙的种群密度可以采用逐个计数的方法，则丙个体较大、分布范围较小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.退耕农田的演替过程中，物种丰富度逐渐增大，群落垂直结构逐渐明显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C_4_AS.54_1#58344a817?vop=1&amp;pid=b2968ab88&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该群落演替类型属于次生演替，与发生在火山岩上的演替（初生演替）相比</a:t>
            </a:r>
            <a:r>
              <a:rPr lang="en-US" altLang="zh-CN" sz="2000" b="0" i="0">
                <a:solidFill>
                  <a:srgbClr val="000000"/>
                </a:solidFill>
                <a:latin typeface="微软雅黑" pitchFamily="34" charset="0"/>
                <a:ea typeface="微软雅黑" pitchFamily="34" charset="-122"/>
                <a:cs typeface="微软雅黑" pitchFamily="34" charset="-120"/>
              </a:rPr>
              <a:t>，演替的时间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短</a:t>
            </a:r>
            <a:r>
              <a:rPr lang="en-US" altLang="zh-CN" sz="2000" b="0" i="0" dirty="0">
                <a:solidFill>
                  <a:srgbClr val="000000"/>
                </a:solidFill>
                <a:latin typeface="微软雅黑" pitchFamily="34" charset="0"/>
                <a:ea typeface="微软雅黑" pitchFamily="34" charset="-122"/>
                <a:cs typeface="微软雅黑" pitchFamily="34" charset="-120"/>
              </a:rPr>
              <a:t>、速度快，A正确；第30年至第50年乙种群的相对多度下降</a:t>
            </a:r>
            <a:r>
              <a:rPr lang="en-US" altLang="zh-CN" sz="2000" b="0" i="0">
                <a:solidFill>
                  <a:srgbClr val="000000"/>
                </a:solidFill>
                <a:latin typeface="微软雅黑" pitchFamily="34" charset="0"/>
                <a:ea typeface="微软雅黑" pitchFamily="34" charset="-122"/>
                <a:cs typeface="微软雅黑" pitchFamily="34" charset="-120"/>
              </a:rPr>
              <a:t>，但其变化无法反映种群密度的变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，B错误；调查种群密度时，若调查对象个体较大、分布范围较小，可采用逐个计数的方法</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正确</a:t>
            </a:r>
            <a:r>
              <a:rPr lang="en-US" altLang="zh-CN" sz="2000" b="0" i="0" dirty="0">
                <a:solidFill>
                  <a:srgbClr val="000000"/>
                </a:solidFill>
                <a:latin typeface="微软雅黑" pitchFamily="34" charset="0"/>
                <a:ea typeface="微软雅黑" pitchFamily="34" charset="-122"/>
                <a:cs typeface="微软雅黑" pitchFamily="34" charset="-120"/>
              </a:rPr>
              <a:t>；退耕农田的演替过程中，物种丰富度增加，群落的垂直结构和水平结构逐渐明显，D正确。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QC_4_BD.55_1#132f485fa?pid=b2968ab88&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1" i="0" dirty="0">
                <a:solidFill>
                  <a:srgbClr val="000000"/>
                </a:solidFill>
                <a:latin typeface="微软雅黑" pitchFamily="34" charset="0"/>
                <a:ea typeface="微软雅黑" pitchFamily="34" charset="-122"/>
                <a:cs typeface="微软雅黑" pitchFamily="34" charset="-120"/>
              </a:rPr>
              <a:t>多选题</a:t>
            </a:r>
            <a:r>
              <a:rPr lang="en-US" altLang="zh-CN" sz="2000" b="0" i="0" dirty="0">
                <a:solidFill>
                  <a:srgbClr val="000000"/>
                </a:solidFill>
                <a:latin typeface="微软雅黑" pitchFamily="34" charset="0"/>
                <a:ea typeface="微软雅黑" pitchFamily="34" charset="-122"/>
                <a:cs typeface="微软雅黑" pitchFamily="34" charset="-120"/>
              </a:rPr>
              <a:t>）河北省塞罕坝林场建设者获得了2017年联合国环保最高荣誉——“</a:t>
            </a:r>
            <a:r>
              <a:rPr lang="en-US" altLang="zh-CN" sz="2000" b="0" i="0">
                <a:solidFill>
                  <a:srgbClr val="000000"/>
                </a:solidFill>
                <a:latin typeface="微软雅黑" pitchFamily="34" charset="0"/>
                <a:ea typeface="微软雅黑" pitchFamily="34" charset="-122"/>
                <a:cs typeface="微软雅黑" pitchFamily="34" charset="-120"/>
              </a:rPr>
              <a:t>地球卫士奖”。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历史上塞罕坝林场由于过度采伐</a:t>
            </a:r>
            <a:r>
              <a:rPr lang="en-US" altLang="zh-CN" sz="2000" b="0" i="0" dirty="0">
                <a:solidFill>
                  <a:srgbClr val="000000"/>
                </a:solidFill>
                <a:latin typeface="微软雅黑" pitchFamily="34" charset="0"/>
                <a:ea typeface="微软雅黑" pitchFamily="34" charset="-122"/>
                <a:cs typeface="微软雅黑" pitchFamily="34" charset="-120"/>
              </a:rPr>
              <a:t>，土地日渐贫瘠，北方沙漠的风沙可以肆无忌惮地刮入北京</a:t>
            </a:r>
            <a:r>
              <a:rPr lang="en-US" altLang="zh-CN" sz="2000" b="0" i="0">
                <a:solidFill>
                  <a:srgbClr val="000000"/>
                </a:solidFill>
                <a:latin typeface="微软雅黑" pitchFamily="34" charset="0"/>
                <a:ea typeface="微软雅黑" pitchFamily="34" charset="-122"/>
                <a:cs typeface="微软雅黑" pitchFamily="34" charset="-120"/>
              </a:rPr>
              <a:t>。自</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1962</a:t>
            </a:r>
            <a:r>
              <a:rPr lang="en-US" altLang="zh-CN" sz="2000" b="0" i="0" dirty="0">
                <a:solidFill>
                  <a:srgbClr val="000000"/>
                </a:solidFill>
                <a:latin typeface="微软雅黑" pitchFamily="34" charset="0"/>
                <a:ea typeface="微软雅黑" pitchFamily="34" charset="-122"/>
                <a:cs typeface="微软雅黑" pitchFamily="34" charset="-120"/>
              </a:rPr>
              <a:t>年开始，塞罕坝林场三代建设者在“黄沙遮天日，飞鸟无栖树”</a:t>
            </a:r>
            <a:r>
              <a:rPr lang="en-US" altLang="zh-CN" sz="2000" b="0" i="0">
                <a:solidFill>
                  <a:srgbClr val="000000"/>
                </a:solidFill>
                <a:latin typeface="微软雅黑" pitchFamily="34" charset="0"/>
                <a:ea typeface="微软雅黑" pitchFamily="34" charset="-122"/>
                <a:cs typeface="微软雅黑" pitchFamily="34" charset="-120"/>
              </a:rPr>
              <a:t>的荒漠沙地上艰苦奋斗、</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甘于奉献</a:t>
            </a:r>
            <a:r>
              <a:rPr lang="en-US" altLang="zh-CN" sz="2000" b="0" i="0" dirty="0">
                <a:solidFill>
                  <a:srgbClr val="000000"/>
                </a:solidFill>
                <a:latin typeface="微软雅黑" pitchFamily="34" charset="0"/>
                <a:ea typeface="微软雅黑" pitchFamily="34" charset="-122"/>
                <a:cs typeface="微软雅黑" pitchFamily="34" charset="-120"/>
              </a:rPr>
              <a:t>，创造了荒原变林海的人间奇迹。</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56_1#132f485fa.bracket?pid=b2968ab88&amp;color=0,0,0&amp;vpa=19&amp;vtp=1&amp;bbb=1"/>
          <p:cNvSpPr/>
          <p:nvPr/>
        </p:nvSpPr>
        <p:spPr>
          <a:xfrm>
            <a:off x="7818501" y="2324550"/>
            <a:ext cx="5476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AB</a:t>
            </a:r>
            <a:endParaRPr lang="en-US" altLang="zh-CN" sz="2000" dirty="0"/>
          </a:p>
        </p:txBody>
      </p:sp>
      <p:sp>
        <p:nvSpPr>
          <p:cNvPr id="4" name="QC_4_BD.55_2#132f485fa.choices?pid=b2968ab88&amp;color=0,0,0&amp;vtp=1&amp;bbb=1"/>
          <p:cNvSpPr/>
          <p:nvPr/>
        </p:nvSpPr>
        <p:spPr>
          <a:xfrm>
            <a:off x="722376" y="2791274"/>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A.该林场由荒原变为林海的过程属于次生演替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.演替过程中植物的垂直分层为动物创造了栖息空间和食物条件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.林海中不同生物之间的关系是在生态系统水平上进行研究获得的</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.在自然环境不发生根本变化的前提下，我国西北地区的荒漠地带，也能建立起塞罕坝式的林海</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4_AS.57_1#132f485fa?vop=1&amp;pid=b2968ab88&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该林场由荒原变为林海的过程属于次生演替，A正确；在垂直方向上</a:t>
            </a:r>
            <a:r>
              <a:rPr lang="en-US" altLang="zh-CN" sz="2000" b="0" i="0">
                <a:solidFill>
                  <a:srgbClr val="000000"/>
                </a:solidFill>
                <a:latin typeface="微软雅黑" pitchFamily="34" charset="0"/>
                <a:ea typeface="微软雅黑" pitchFamily="34" charset="-122"/>
                <a:cs typeface="微软雅黑" pitchFamily="34" charset="-120"/>
              </a:rPr>
              <a:t>，大多数群落都具有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明显的分层现象</a:t>
            </a:r>
            <a:r>
              <a:rPr lang="en-US" altLang="zh-CN" sz="2000" b="0" i="0" dirty="0">
                <a:solidFill>
                  <a:srgbClr val="000000"/>
                </a:solidFill>
                <a:latin typeface="微软雅黑" pitchFamily="34" charset="0"/>
                <a:ea typeface="微软雅黑" pitchFamily="34" charset="-122"/>
                <a:cs typeface="微软雅黑" pitchFamily="34" charset="-120"/>
              </a:rPr>
              <a:t>，例如森林中自上而下分别有乔木、灌木和草本植物</a:t>
            </a:r>
            <a:r>
              <a:rPr lang="en-US" altLang="zh-CN" sz="2000" b="0" i="0">
                <a:solidFill>
                  <a:srgbClr val="000000"/>
                </a:solidFill>
                <a:latin typeface="微软雅黑" pitchFamily="34" charset="0"/>
                <a:ea typeface="微软雅黑" pitchFamily="34" charset="-122"/>
                <a:cs typeface="微软雅黑" pitchFamily="34" charset="-120"/>
              </a:rPr>
              <a:t>，植物的垂直分层为动物创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造了栖息空间和食物条件</a:t>
            </a:r>
            <a:r>
              <a:rPr lang="en-US" altLang="zh-CN" sz="2000" b="0" i="0" dirty="0">
                <a:solidFill>
                  <a:srgbClr val="000000"/>
                </a:solidFill>
                <a:latin typeface="微软雅黑" pitchFamily="34" charset="0"/>
                <a:ea typeface="微软雅黑" pitchFamily="34" charset="-122"/>
                <a:cs typeface="微软雅黑" pitchFamily="34" charset="-120"/>
              </a:rPr>
              <a:t>，B正确；</a:t>
            </a:r>
            <a:r>
              <a:rPr lang="en-US" altLang="zh-CN" sz="2000" b="0" i="0">
                <a:solidFill>
                  <a:srgbClr val="000000"/>
                </a:solidFill>
                <a:latin typeface="微软雅黑" pitchFamily="34" charset="0"/>
                <a:ea typeface="微软雅黑" pitchFamily="34" charset="-122"/>
                <a:cs typeface="微软雅黑" pitchFamily="34" charset="-120"/>
              </a:rPr>
              <a:t>林海中不同生物之间的关系是在群落水平上进行研究获得的，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错误；在自然环境不发生根本变化的前提下,我国西北地区的荒漠地带因为干旱等气候条件</a:t>
            </a:r>
            <a:r>
              <a:rPr lang="en-US" altLang="zh-CN" sz="2000" b="0" i="0">
                <a:solidFill>
                  <a:srgbClr val="000000"/>
                </a:solidFill>
                <a:latin typeface="微软雅黑" pitchFamily="34" charset="0"/>
                <a:ea typeface="微软雅黑" pitchFamily="34" charset="-122"/>
                <a:cs typeface="微软雅黑" pitchFamily="34" charset="-120"/>
              </a:rPr>
              <a:t>,不能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建立起塞罕坝式的林海</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4_BD.58_1#ba1a9228d?pid=b2968ab88&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［江苏镇江中学2025高二月考］</a:t>
                </a:r>
                <a:r>
                  <a:rPr lang="en-US" altLang="zh-CN" sz="2000" b="0" i="0" dirty="0">
                    <a:solidFill>
                      <a:srgbClr val="000000"/>
                    </a:solidFill>
                    <a:latin typeface="微软雅黑" pitchFamily="34" charset="0"/>
                    <a:ea typeface="微软雅黑" pitchFamily="34" charset="-122"/>
                    <a:cs typeface="微软雅黑" pitchFamily="34" charset="-120"/>
                  </a:rPr>
                  <a:t>为研究秦淮河某段微生物群落的演替</a:t>
                </a:r>
                <a:r>
                  <a:rPr lang="en-US" altLang="zh-CN" sz="2000" b="0" i="0">
                    <a:solidFill>
                      <a:srgbClr val="000000"/>
                    </a:solidFill>
                    <a:latin typeface="微软雅黑" pitchFamily="34" charset="0"/>
                    <a:ea typeface="微软雅黑" pitchFamily="34" charset="-122"/>
                    <a:cs typeface="微软雅黑" pitchFamily="34" charset="-120"/>
                  </a:rPr>
                  <a:t>，研究者将灭菌后的裸石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置于该河段中</a:t>
                </a:r>
                <a:r>
                  <a:rPr lang="en-US" altLang="zh-CN" sz="2000" b="0" i="0" dirty="0">
                    <a:solidFill>
                      <a:srgbClr val="000000"/>
                    </a:solidFill>
                    <a:latin typeface="微软雅黑" pitchFamily="34" charset="0"/>
                    <a:ea typeface="微软雅黑" pitchFamily="34" charset="-122"/>
                    <a:cs typeface="微软雅黑" pitchFamily="34" charset="-120"/>
                  </a:rPr>
                  <a:t>，统计裸石上不同时间新增物种数目（图1</a:t>
                </a:r>
                <a:r>
                  <a:rPr lang="en-US" altLang="zh-CN" sz="2000" b="0" i="0">
                    <a:solidFill>
                      <a:srgbClr val="000000"/>
                    </a:solidFill>
                    <a:latin typeface="微软雅黑" pitchFamily="34" charset="0"/>
                    <a:ea typeface="微软雅黑" pitchFamily="34" charset="-122"/>
                    <a:cs typeface="微软雅黑" pitchFamily="34" charset="-120"/>
                  </a:rPr>
                  <a:t>）、自养类群和异养类群的个体数量</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图2，A和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H</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分别代表自养和异养类群的优势种）。</a:t>
                </a:r>
                <a:r>
                  <a:rPr lang="en-US" altLang="zh-CN" sz="2000" b="0" i="0">
                    <a:solidFill>
                      <a:srgbClr val="000000"/>
                    </a:solidFill>
                    <a:latin typeface="微软雅黑" pitchFamily="34" charset="0"/>
                    <a:ea typeface="微软雅黑" pitchFamily="34" charset="-122"/>
                    <a:cs typeface="微软雅黑" pitchFamily="34" charset="-120"/>
                  </a:rPr>
                  <a:t>下列相关叙述正确的是(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mc:Choice>
        <mc:Fallback xmlns="">
          <p:sp>
            <p:nvSpPr>
              <p:cNvPr id="2" name="QC_4_BD.58_1#ba1a9228d?pid=b2968ab8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a:blip r:embed="rId3"/>
                <a:stretch>
                  <a:fillRect l="-1474" r="-397" b="-11682"/>
                </a:stretch>
              </a:blipFill>
              <a:ln/>
            </p:spPr>
            <p:txBody>
              <a:bodyPr/>
              <a:lstStyle/>
              <a:p>
                <a:r>
                  <a:rPr lang="zh-CN" altLang="en-US">
                    <a:noFill/>
                  </a:rPr>
                  <a:t> </a:t>
                </a:r>
              </a:p>
            </p:txBody>
          </p:sp>
        </mc:Fallback>
      </mc:AlternateContent>
      <p:sp>
        <p:nvSpPr>
          <p:cNvPr id="3" name="QC_4_AN.59_1#ba1a9228d.bracket?pid=b2968ab88&amp;color=0,0,0&amp;vpa=20&amp;vtp=1"/>
          <p:cNvSpPr/>
          <p:nvPr/>
        </p:nvSpPr>
        <p:spPr>
          <a:xfrm>
            <a:off x="9286939" y="1867350"/>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pic>
        <p:nvPicPr>
          <p:cNvPr id="4" name="QC_4_BD.58_3#ba1a9228d?iti=1&amp;htil=1&amp;pid=b2968ab8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002536" y="2408877"/>
            <a:ext cx="2807208"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58_4#ba1a9228d?iti=2&amp;htil=1&amp;pid=b2968ab88&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141464" y="2408877"/>
            <a:ext cx="3282696"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58_5#ba1a9228d?iti=1&amp;htil=1&amp;pid=b2968ab88&amp;color=0,0,0&amp;vtp=1&amp;bbb=1"/>
          <p:cNvSpPr/>
          <p:nvPr/>
        </p:nvSpPr>
        <p:spPr>
          <a:xfrm>
            <a:off x="3175952" y="4382965"/>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p>
        </p:txBody>
      </p:sp>
      <p:sp>
        <p:nvSpPr>
          <p:cNvPr id="7" name="QC_4_BD.58_6#ba1a9228d?iti=2&amp;htil=1&amp;pid=b2968ab88&amp;color=0,0,0&amp;vtp=1&amp;bbb=1"/>
          <p:cNvSpPr/>
          <p:nvPr/>
        </p:nvSpPr>
        <p:spPr>
          <a:xfrm>
            <a:off x="8552624" y="4382965"/>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图2</a:t>
            </a:r>
            <a:endParaRPr lang="en-US" altLang="zh-CN" sz="2000" dirty="0"/>
          </a:p>
        </p:txBody>
      </p:sp>
      <p:sp>
        <p:nvSpPr>
          <p:cNvPr id="8" name="QC_4_BD.58_7#ba1a9228d.choices?pid=b2968ab88&amp;color=0,0,0&amp;vtp=1&amp;bbb=1"/>
          <p:cNvSpPr/>
          <p:nvPr/>
        </p:nvSpPr>
        <p:spPr>
          <a:xfrm>
            <a:off x="722376" y="4788163"/>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A.裸石上发生的群落演替类型为次生演替</a:t>
            </a:r>
            <a:endParaRPr lang="en-US" altLang="zh-CN" sz="2000" dirty="0"/>
          </a:p>
          <a:p>
            <a:pPr latinLnBrk="1">
              <a:lnSpc>
                <a:spcPts val="3700"/>
              </a:lnSpc>
            </a:pPr>
            <a:r>
              <a:rPr lang="en-US" altLang="zh-CN" sz="2000" b="0" i="0" dirty="0">
                <a:solidFill>
                  <a:srgbClr val="000000"/>
                </a:solidFill>
                <a:latin typeface="微软雅黑" pitchFamily="34" charset="0"/>
                <a:ea typeface="微软雅黑" pitchFamily="34" charset="-122"/>
                <a:cs typeface="微软雅黑" pitchFamily="34" charset="-120"/>
              </a:rPr>
              <a:t>B.由图1可知，演替过程中物种丰富度先降低，之后保持稳定</a:t>
            </a:r>
            <a:endParaRPr lang="en-US" altLang="zh-CN" sz="2000" dirty="0"/>
          </a:p>
          <a:p>
            <a:pPr latinLnBrk="1">
              <a:lnSpc>
                <a:spcPts val="3700"/>
              </a:lnSpc>
            </a:pPr>
            <a:r>
              <a:rPr lang="en-US" altLang="zh-CN" sz="2000" b="0" i="0" dirty="0">
                <a:solidFill>
                  <a:srgbClr val="000000"/>
                </a:solidFill>
                <a:latin typeface="微软雅黑" pitchFamily="34" charset="0"/>
                <a:ea typeface="微软雅黑" pitchFamily="34" charset="-122"/>
                <a:cs typeface="微软雅黑" pitchFamily="34" charset="-120"/>
              </a:rPr>
              <a:t>C.由图2可知，190天后群落演替到相对稳定的阶段，优势种和物种数目将保持不变</a:t>
            </a:r>
            <a:endParaRPr lang="en-US" altLang="zh-CN" sz="2000" dirty="0"/>
          </a:p>
          <a:p>
            <a:pPr latinLnBrk="1">
              <a:lnSpc>
                <a:spcPts val="3500"/>
              </a:lnSpc>
            </a:pPr>
            <a:r>
              <a:rPr lang="en-US" altLang="zh-CN" sz="2000" b="0" i="0" dirty="0" err="1">
                <a:solidFill>
                  <a:srgbClr val="000000"/>
                </a:solidFill>
                <a:latin typeface="微软雅黑" pitchFamily="34" charset="0"/>
                <a:ea typeface="微软雅黑" pitchFamily="34" charset="-122"/>
                <a:cs typeface="微软雅黑" pitchFamily="34" charset="-120"/>
              </a:rPr>
              <a:t>D.裸石上的演替稳定后，其群落结构应与周围类似石块上已稳定存在的群落结构相似</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C_4_EX.60_1#ba1a9228d?vop=1&amp;pid=b2968ab88&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4_EX.60_3#ba1a9228d?iti=3&amp;htil=1&amp;vop=1&amp;pid=b2968ab8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78408" y="2379980"/>
            <a:ext cx="4855464" cy="21854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4_EX.60_4#ba1a9228d?iti=4&amp;htil=1&amp;vop=1&amp;pid=b2968ab88&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6291072" y="1511300"/>
            <a:ext cx="4974336" cy="30540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EX.60_5#ba1a9228d?iti=3&amp;htil=1&amp;vop=1&amp;pid=b2968ab88&amp;color=0,0,0&amp;vtp=1&amp;bbb=1"/>
          <p:cNvSpPr/>
          <p:nvPr/>
        </p:nvSpPr>
        <p:spPr>
          <a:xfrm>
            <a:off x="3175953" y="4692396"/>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图1</a:t>
            </a:r>
            <a:endParaRPr lang="en-US" altLang="zh-CN" sz="2000" dirty="0"/>
          </a:p>
        </p:txBody>
      </p:sp>
      <p:sp>
        <p:nvSpPr>
          <p:cNvPr id="6" name="QC_4_EX.60_6#ba1a9228d?iti=4&amp;htil=1&amp;vop=1&amp;pid=b2968ab88&amp;color=0,0,0&amp;vtp=1&amp;bbb=1"/>
          <p:cNvSpPr/>
          <p:nvPr/>
        </p:nvSpPr>
        <p:spPr>
          <a:xfrm>
            <a:off x="8548052" y="4692396"/>
            <a:ext cx="460375" cy="812800"/>
          </a:xfrm>
          <a:prstGeom prst="rect">
            <a:avLst/>
          </a:prstGeom>
          <a:noFill/>
          <a:ln/>
        </p:spPr>
        <p:txBody>
          <a:bodyPr wrap="none" lIns="0" tIns="0" rIns="0" bIns="0" rtlCol="0" anchor="t"/>
          <a:lstStyle/>
          <a:p>
            <a:pPr algn="ctr"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图2</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bg/>
                                          </p:spTgt>
                                        </p:tgtEl>
                                        <p:attrNameLst>
                                          <p:attrName>style.visibility</p:attrName>
                                        </p:attrNameLst>
                                      </p:cBhvr>
                                      <p:to>
                                        <p:strVal val="visible"/>
                                      </p:to>
                                    </p:set>
                                    <p:animEffect transition="in" filter="fade">
                                      <p:cBhvr>
                                        <p:cTn id="16" dur="500"/>
                                        <p:tgtEl>
                                          <p:spTgt spid="5">
                                            <p:bg/>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bg/>
                                          </p:spTgt>
                                        </p:tgtEl>
                                        <p:attrNameLst>
                                          <p:attrName>style.visibility</p:attrName>
                                        </p:attrNameLst>
                                      </p:cBhvr>
                                      <p:to>
                                        <p:strVal val="visible"/>
                                      </p:to>
                                    </p:set>
                                    <p:animEffect transition="in" filter="fade">
                                      <p:cBhvr>
                                        <p:cTn id="22" dur="500"/>
                                        <p:tgtEl>
                                          <p:spTgt spid="6">
                                            <p:bg/>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500"/>
                                        <p:tgtEl>
                                          <p:spTgt spid="5">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Effect transition="in" filter="fade">
                                      <p:cBhvr>
                                        <p:cTn id="2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5" grpId="0" build="p" animBg="1"/>
      <p:bldP spid="6"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C_4_AS.61_1#ba1a9228d?vop=1&amp;pid=b2968ab88&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裸石上发生的群落演替类型为初生演替，A错误；</a:t>
            </a:r>
            <a:r>
              <a:rPr lang="en-US" altLang="zh-CN" sz="2000" b="0" i="0" spc="-50">
                <a:solidFill>
                  <a:srgbClr val="000000"/>
                </a:solidFill>
                <a:latin typeface="微软雅黑" pitchFamily="34" charset="0"/>
                <a:ea typeface="微软雅黑" pitchFamily="34" charset="-122"/>
                <a:cs typeface="微软雅黑" pitchFamily="34" charset="-120"/>
              </a:rPr>
              <a:t>裸石与周围类似石块的环境条件基本相同，</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故裸石上的演替稳定后</a:t>
            </a:r>
            <a:r>
              <a:rPr lang="en-US" altLang="zh-CN" sz="2000" b="0" i="0" spc="-50" dirty="0">
                <a:solidFill>
                  <a:srgbClr val="000000"/>
                </a:solidFill>
                <a:latin typeface="微软雅黑" pitchFamily="34" charset="0"/>
                <a:ea typeface="微软雅黑" pitchFamily="34" charset="-122"/>
                <a:cs typeface="微软雅黑" pitchFamily="34" charset="-120"/>
              </a:rPr>
              <a:t>，其群落结构应与周围类似石块上已稳定存在的群落结构相似，D正确。</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O_4_BD.62_1#6326f2826?pid=b2968ab88&amp;color=0,0,0&amp;vtp=1&amp;bt=1&amp;bbb=1&amp;hb=1"/>
          <p:cNvSpPr/>
          <p:nvPr/>
        </p:nvSpPr>
        <p:spPr>
          <a:xfrm>
            <a:off x="722376" y="972000"/>
            <a:ext cx="10753344" cy="1313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［江苏南京2025高二期末</a:t>
            </a:r>
            <a:r>
              <a:rPr lang="en-US" altLang="zh-CN" sz="2000" b="0" i="0">
                <a:solidFill>
                  <a:srgbClr val="000000"/>
                </a:solidFill>
                <a:latin typeface="仿宋" pitchFamily="34" charset="0"/>
                <a:ea typeface="仿宋" pitchFamily="34" charset="-122"/>
                <a:cs typeface="仿宋"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林窗主要是指森林群落中老龄树死亡或因偶然因素导致成熟阶段优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势树种死亡</a:t>
            </a:r>
            <a:r>
              <a:rPr lang="en-US" altLang="zh-CN" sz="2000" b="0" i="0" dirty="0">
                <a:solidFill>
                  <a:srgbClr val="000000"/>
                </a:solidFill>
                <a:latin typeface="微软雅黑" pitchFamily="34" charset="0"/>
                <a:ea typeface="微软雅黑" pitchFamily="34" charset="-122"/>
                <a:cs typeface="微软雅黑" pitchFamily="34" charset="-120"/>
              </a:rPr>
              <a:t>，从而在林冠层造成空隙的现象</a:t>
            </a:r>
            <a:r>
              <a:rPr lang="en-US" altLang="zh-CN" sz="2000" b="0" i="0">
                <a:solidFill>
                  <a:srgbClr val="000000"/>
                </a:solidFill>
                <a:latin typeface="微软雅黑" pitchFamily="34" charset="0"/>
                <a:ea typeface="微软雅黑" pitchFamily="34" charset="-122"/>
                <a:cs typeface="微软雅黑" pitchFamily="34" charset="-120"/>
              </a:rPr>
              <a:t>。研究小组对某林窗内不同阶段的物种组成进行了调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查研究</a:t>
            </a:r>
            <a:r>
              <a:rPr lang="en-US" altLang="zh-CN" sz="2000" b="0" i="0" dirty="0">
                <a:solidFill>
                  <a:srgbClr val="000000"/>
                </a:solidFill>
                <a:latin typeface="微软雅黑" pitchFamily="34" charset="0"/>
                <a:ea typeface="微软雅黑" pitchFamily="34" charset="-122"/>
                <a:cs typeface="微软雅黑" pitchFamily="34" charset="-120"/>
              </a:rPr>
              <a:t>，部分结果如图所示。回答下列问题：</a:t>
            </a:r>
            <a:endParaRPr lang="en-US" altLang="zh-CN" sz="2000" dirty="0"/>
          </a:p>
        </p:txBody>
      </p:sp>
      <p:pic>
        <p:nvPicPr>
          <p:cNvPr id="3" name="QO_4_BD.62_2#6326f2826?pid=b2968ab88&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739896" y="2418403"/>
            <a:ext cx="4709160" cy="213055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5fea59a40?vop=1&amp;pid=f42fe53bc&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从草本植物阶段演替至灌木阶段，群落结构变得复杂，群落对光的利用率提高，A</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该地群落能否演替至森林阶段取决于环境条件</a:t>
            </a:r>
            <a:r>
              <a:rPr lang="en-US" altLang="zh-CN" sz="2000" b="0" i="0" dirty="0">
                <a:solidFill>
                  <a:srgbClr val="000000"/>
                </a:solidFill>
                <a:latin typeface="微软雅黑" pitchFamily="34" charset="0"/>
                <a:ea typeface="微软雅黑" pitchFamily="34" charset="-122"/>
                <a:cs typeface="微软雅黑" pitchFamily="34" charset="-120"/>
              </a:rPr>
              <a:t>，如果是在半干旱地区</a:t>
            </a:r>
            <a:r>
              <a:rPr lang="en-US" altLang="zh-CN" sz="2000" b="0" i="0">
                <a:solidFill>
                  <a:srgbClr val="000000"/>
                </a:solidFill>
                <a:latin typeface="微软雅黑" pitchFamily="34" charset="0"/>
                <a:ea typeface="微软雅黑" pitchFamily="34" charset="-122"/>
                <a:cs typeface="微软雅黑" pitchFamily="34" charset="-120"/>
              </a:rPr>
              <a:t>，或许只能演替至稀疏的灌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木阶段</a:t>
            </a:r>
            <a:r>
              <a:rPr lang="en-US" altLang="zh-CN" sz="2000" b="0" i="0" dirty="0">
                <a:solidFill>
                  <a:srgbClr val="000000"/>
                </a:solidFill>
                <a:latin typeface="微软雅黑" pitchFamily="34" charset="0"/>
                <a:ea typeface="微软雅黑" pitchFamily="34" charset="-122"/>
                <a:cs typeface="微软雅黑" pitchFamily="34" charset="-120"/>
              </a:rPr>
              <a:t>，B错误；群落演替过程中，各影响因素常处于动态变化中，适应变化的种群</a:t>
            </a:r>
            <a:r>
              <a:rPr lang="en-US" altLang="zh-CN" sz="2000" b="0" i="0">
                <a:solidFill>
                  <a:srgbClr val="000000"/>
                </a:solidFill>
                <a:latin typeface="微软雅黑" pitchFamily="34" charset="0"/>
                <a:ea typeface="微软雅黑" pitchFamily="34" charset="-122"/>
                <a:cs typeface="微软雅黑" pitchFamily="34" charset="-120"/>
              </a:rPr>
              <a:t>，其数量增</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长或得以维持</a:t>
            </a:r>
            <a:r>
              <a:rPr lang="en-US" altLang="zh-CN" sz="2000" b="0" i="0" dirty="0">
                <a:solidFill>
                  <a:srgbClr val="000000"/>
                </a:solidFill>
                <a:latin typeface="微软雅黑" pitchFamily="34" charset="0"/>
                <a:ea typeface="微软雅黑" pitchFamily="34" charset="-122"/>
                <a:cs typeface="微软雅黑" pitchFamily="34" charset="-120"/>
              </a:rPr>
              <a:t>，不适应变化的种群，其数量减少甚至被淘汰，C正确；人工林结构简单</a:t>
            </a:r>
            <a:r>
              <a:rPr lang="en-US" altLang="zh-CN" sz="2000" b="0" i="0">
                <a:solidFill>
                  <a:srgbClr val="000000"/>
                </a:solidFill>
                <a:latin typeface="微软雅黑" pitchFamily="34" charset="0"/>
                <a:ea typeface="微软雅黑" pitchFamily="34" charset="-122"/>
                <a:cs typeface="微软雅黑" pitchFamily="34" charset="-120"/>
              </a:rPr>
              <a:t>，通常不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利于生物多样性的形成</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5_BD.63_1#31d3b7465?pid=6326f2826&amp;color=0,0,0&amp;mp=1&amp;vtp=1&amp;bt=1&amp;bbb=1&amp;hb=1"/>
              <p:cNvSpPr/>
              <p:nvPr/>
            </p:nvSpPr>
            <p:spPr>
              <a:xfrm>
                <a:off x="722376" y="969265"/>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（1）林窗形成后，林窗下的生态环境会发生较大的变化。据图推测，</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a:t>
                </a:r>
                <a:r>
                  <a:rPr lang="en-US" altLang="zh-CN" sz="2000" b="0" i="0">
                    <a:solidFill>
                      <a:srgbClr val="000000"/>
                    </a:solidFill>
                    <a:latin typeface="微软雅黑" pitchFamily="34" charset="0"/>
                    <a:ea typeface="微软雅黑" pitchFamily="34" charset="-122"/>
                    <a:cs typeface="微软雅黑" pitchFamily="34" charset="-120"/>
                  </a:rPr>
                  <a:t>，林窗导致</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a:t>
                </a:r>
                <a:r>
                  <a:rPr lang="en-US" altLang="zh-CN" sz="2000" b="0" i="0">
                    <a:solidFill>
                      <a:srgbClr val="000000"/>
                    </a:solidFill>
                    <a:latin typeface="微软雅黑" pitchFamily="34" charset="0"/>
                    <a:ea typeface="微软雅黑" pitchFamily="34" charset="-122"/>
                    <a:cs typeface="微软雅黑" pitchFamily="34" charset="-120"/>
                  </a:rPr>
                  <a:t>增大</a:t>
                </a:r>
                <a:r>
                  <a:rPr lang="en-US" altLang="zh-CN" sz="2000" b="0" i="0" dirty="0">
                    <a:solidFill>
                      <a:srgbClr val="000000"/>
                    </a:solidFill>
                    <a:latin typeface="微软雅黑" pitchFamily="34" charset="0"/>
                    <a:ea typeface="微软雅黑" pitchFamily="34" charset="-122"/>
                    <a:cs typeface="微软雅黑" pitchFamily="34" charset="-120"/>
                  </a:rPr>
                  <a:t>，从而促进了林窗区灌木的生长，有利于灌木物种增加</a:t>
                </a:r>
                <a:r>
                  <a:rPr lang="en-US" altLang="zh-CN" sz="2000" b="0" i="0">
                    <a:solidFill>
                      <a:srgbClr val="000000"/>
                    </a:solidFill>
                    <a:latin typeface="微软雅黑" pitchFamily="34" charset="0"/>
                    <a:ea typeface="微软雅黑" pitchFamily="34" charset="-122"/>
                    <a:cs typeface="微软雅黑" pitchFamily="34" charset="-120"/>
                  </a:rPr>
                  <a:t>。森林中不同地段形成</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不同大小的林窗会在一定程度上改变群落的</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填“水平”或“垂直”）结构。</a:t>
                </a:r>
                <a:endParaRPr lang="en-US" altLang="zh-CN" sz="2000" dirty="0"/>
              </a:p>
            </p:txBody>
          </p:sp>
        </mc:Choice>
        <mc:Fallback xmlns="">
          <p:sp>
            <p:nvSpPr>
              <p:cNvPr id="2" name="QB_5_BD.63_1#31d3b7465?pid=6326f2826&amp;color=0,0,0&amp;mp=1&amp;vtp=1&amp;bt=1&amp;bbb=1&amp;hb=1"/>
              <p:cNvSpPr>
                <a:spLocks noRot="1" noChangeAspect="1" noMove="1" noResize="1" noEditPoints="1" noAdjustHandles="1" noChangeArrowheads="1" noChangeShapeType="1" noTextEdit="1"/>
              </p:cNvSpPr>
              <p:nvPr/>
            </p:nvSpPr>
            <p:spPr>
              <a:xfrm>
                <a:off x="722376" y="969265"/>
                <a:ext cx="10753344" cy="1300353"/>
              </a:xfrm>
              <a:prstGeom prst="rect">
                <a:avLst/>
              </a:prstGeom>
              <a:blipFill>
                <a:blip r:embed="rId3"/>
                <a:stretch>
                  <a:fillRect l="-1474" b="-11737"/>
                </a:stretch>
              </a:blipFill>
              <a:ln/>
            </p:spPr>
            <p:txBody>
              <a:bodyPr/>
              <a:lstStyle/>
              <a:p>
                <a:r>
                  <a:rPr lang="zh-CN" altLang="en-US">
                    <a:noFill/>
                  </a:rPr>
                  <a:t> </a:t>
                </a:r>
              </a:p>
            </p:txBody>
          </p:sp>
        </mc:Fallback>
      </mc:AlternateContent>
      <p:sp>
        <p:nvSpPr>
          <p:cNvPr id="3" name="QB_5_AN.64_1#31d3b7465.blank?pid=6326f2826&amp;color=0,0,0&amp;mp=1&amp;vpa=21&amp;vtp=1&amp;bbb=1"/>
          <p:cNvSpPr/>
          <p:nvPr/>
        </p:nvSpPr>
        <p:spPr>
          <a:xfrm>
            <a:off x="795401" y="1388365"/>
            <a:ext cx="1200150" cy="408559"/>
          </a:xfrm>
          <a:prstGeom prst="rect">
            <a:avLst/>
          </a:prstGeom>
          <a:noFill/>
          <a:ln/>
        </p:spPr>
        <p:txBody>
          <a:bodyPr wrap="none" lIns="0" tIns="0" rIns="0" bIns="0" rtlCol="0" anchor="t"/>
          <a:lstStyle/>
          <a:p>
            <a:pPr algn="ct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光照强度</a:t>
            </a:r>
            <a:endParaRPr lang="en-US" altLang="zh-CN" sz="2000" dirty="0"/>
          </a:p>
        </p:txBody>
      </p:sp>
      <p:sp>
        <p:nvSpPr>
          <p:cNvPr id="4" name="QB_5_AN.65_1#31d3b7465.blank?pid=6326f2826&amp;color=0,0,0&amp;mp=1&amp;vpa=22&amp;vtp=1&amp;bbb=1"/>
          <p:cNvSpPr/>
          <p:nvPr/>
        </p:nvSpPr>
        <p:spPr>
          <a:xfrm>
            <a:off x="5557901" y="1826515"/>
            <a:ext cx="69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水平</a:t>
            </a:r>
            <a:endParaRPr lang="en-US" altLang="zh-CN" sz="2000" dirty="0"/>
          </a:p>
        </p:txBody>
      </p:sp>
      <mc:AlternateContent xmlns:mc="http://schemas.openxmlformats.org/markup-compatibility/2006" xmlns:a14="http://schemas.microsoft.com/office/drawing/2010/main">
        <mc:Choice Requires="a14">
          <p:sp>
            <p:nvSpPr>
              <p:cNvPr id="5" name="QB_5_AS.66_1#31d3b7465?vop=1&amp;pid=6326f2826&amp;color=0,0,0&amp;vtp=1&amp;bbb=1&amp;hb=1"/>
              <p:cNvSpPr/>
              <p:nvPr/>
            </p:nvSpPr>
            <p:spPr>
              <a:xfrm>
                <a:off x="722376" y="227965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据题图推测</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0∼20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年，林窗导致光照强度增大，从而促进了林窗区灌木的生长</a:t>
                </a:r>
                <a:r>
                  <a:rPr lang="en-US" altLang="zh-CN" sz="2000" b="0" i="0">
                    <a:solidFill>
                      <a:srgbClr val="000000"/>
                    </a:solidFill>
                    <a:latin typeface="微软雅黑" pitchFamily="34" charset="0"/>
                    <a:ea typeface="微软雅黑" pitchFamily="34" charset="-122"/>
                    <a:cs typeface="微软雅黑" pitchFamily="34" charset="-120"/>
                  </a:rPr>
                  <a:t>，有利于</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灌木物种增加</a:t>
                </a:r>
                <a:r>
                  <a:rPr lang="en-US" altLang="zh-CN" sz="2000" b="0" i="0" dirty="0">
                    <a:solidFill>
                      <a:srgbClr val="000000"/>
                    </a:solidFill>
                    <a:latin typeface="微软雅黑" pitchFamily="34" charset="0"/>
                    <a:ea typeface="微软雅黑" pitchFamily="34" charset="-122"/>
                    <a:cs typeface="微软雅黑" pitchFamily="34" charset="-120"/>
                  </a:rPr>
                  <a:t>。森林中不同地段形成不同大小的林窗会在一定程度上改变群落的水平结构。</a:t>
                </a:r>
                <a:endParaRPr lang="en-US" altLang="zh-CN" sz="2200" dirty="0"/>
              </a:p>
            </p:txBody>
          </p:sp>
        </mc:Choice>
        <mc:Fallback xmlns="">
          <p:sp>
            <p:nvSpPr>
              <p:cNvPr id="5" name="QB_5_AS.66_1#31d3b7465?vop=1&amp;pid=6326f2826&amp;color=0,0,0&amp;vtp=1&amp;bbb=1&amp;hb=1"/>
              <p:cNvSpPr>
                <a:spLocks noRot="1" noChangeAspect="1" noMove="1" noResize="1" noEditPoints="1" noAdjustHandles="1" noChangeArrowheads="1" noChangeShapeType="1" noTextEdit="1"/>
              </p:cNvSpPr>
              <p:nvPr/>
            </p:nvSpPr>
            <p:spPr>
              <a:xfrm>
                <a:off x="722376" y="2279650"/>
                <a:ext cx="10753344" cy="907034"/>
              </a:xfrm>
              <a:prstGeom prst="rect">
                <a:avLst/>
              </a:prstGeom>
              <a:blipFill>
                <a:blip r:embed="rId4"/>
                <a:stretch>
                  <a:fillRect l="-1587" r="-283" b="-1610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B_5_BD.67_1#4538ff815?pid=6326f2826&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（2）与小林窗相比，面积较大的林窗光照强、温度高、水分蒸发量大</a:t>
            </a:r>
            <a:r>
              <a:rPr lang="en-US" altLang="zh-CN" sz="2000" b="0" i="0">
                <a:solidFill>
                  <a:srgbClr val="000000"/>
                </a:solidFill>
                <a:latin typeface="微软雅黑" pitchFamily="34" charset="0"/>
                <a:ea typeface="微软雅黑" pitchFamily="34" charset="-122"/>
                <a:cs typeface="微软雅黑" pitchFamily="34" charset="-120"/>
              </a:rPr>
              <a:t>，会造成该区域土壤小动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物的丰富度更</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填“高”或“低</a:t>
            </a:r>
            <a:r>
              <a:rPr lang="en-US" altLang="zh-CN" sz="2000" b="0" i="0">
                <a:solidFill>
                  <a:srgbClr val="000000"/>
                </a:solidFill>
                <a:latin typeface="微软雅黑" pitchFamily="34" charset="0"/>
                <a:ea typeface="微软雅黑" pitchFamily="34" charset="-122"/>
                <a:cs typeface="微软雅黑" pitchFamily="34" charset="-120"/>
              </a:rPr>
              <a:t>”），原因是</a:t>
            </a:r>
            <a:r>
              <a:rPr lang="en-US" altLang="zh-CN" sz="2000" i="0">
                <a:solidFill>
                  <a:srgbClr val="000000"/>
                </a:solidFill>
                <a:latin typeface="SimSun" pitchFamily="34" charset="0"/>
                <a:ea typeface="SimSun" pitchFamily="34" charset="-122"/>
                <a:cs typeface="SimSun" pitchFamily="34" charset="-120"/>
              </a:rPr>
              <a:t>________________________________________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5_AN.68_1#4538ff815.blank?pid=6326f2826&amp;color=0,0,0&amp;vpa=23&amp;vtp=1"/>
          <p:cNvSpPr/>
          <p:nvPr/>
        </p:nvSpPr>
        <p:spPr>
          <a:xfrm>
            <a:off x="2255901" y="1391100"/>
            <a:ext cx="438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低</a:t>
            </a:r>
            <a:endParaRPr lang="en-US" altLang="zh-CN" sz="2000" dirty="0"/>
          </a:p>
        </p:txBody>
      </p:sp>
      <p:sp>
        <p:nvSpPr>
          <p:cNvPr id="4" name="QB_5_AN.69_1#4538ff815.blank?pid=6326f2826&amp;color=0,0,0&amp;vpa=24&amp;vtp=1&amp;bbb=1&amp;hb=1"/>
          <p:cNvSpPr/>
          <p:nvPr/>
        </p:nvSpPr>
        <p:spPr>
          <a:xfrm>
            <a:off x="722377" y="1391100"/>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土壤小动物具有趋暗</a:t>
            </a:r>
            <a:r>
              <a:rPr lang="en-US" altLang="zh-CN" sz="2000" b="1" i="0" dirty="0">
                <a:solidFill>
                  <a:srgbClr val="00B050"/>
                </a:solidFill>
                <a:latin typeface="微软雅黑" pitchFamily="34" charset="0"/>
                <a:ea typeface="微软雅黑" pitchFamily="34" charset="-122"/>
                <a:cs typeface="微软雅黑" pitchFamily="34" charset="-120"/>
              </a:rPr>
              <a:t>、趋湿、</a:t>
            </a:r>
            <a:r>
              <a:rPr lang="en-US" altLang="zh-CN" sz="2000" b="1" i="0">
                <a:solidFill>
                  <a:srgbClr val="00B050"/>
                </a:solidFill>
                <a:latin typeface="微软雅黑" pitchFamily="34" charset="0"/>
                <a:ea typeface="微软雅黑" pitchFamily="34" charset="-122"/>
                <a:cs typeface="微软雅黑" pitchFamily="34" charset="-120"/>
              </a:rPr>
              <a:t>避高温的习性，</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面积较大的林窗光照强</a:t>
            </a:r>
            <a:r>
              <a:rPr lang="en-US" altLang="zh-CN" sz="2000" b="1" i="0" dirty="0">
                <a:solidFill>
                  <a:srgbClr val="00B050"/>
                </a:solidFill>
                <a:latin typeface="微软雅黑" pitchFamily="34" charset="0"/>
                <a:ea typeface="微软雅黑" pitchFamily="34" charset="-122"/>
                <a:cs typeface="微软雅黑" pitchFamily="34" charset="-120"/>
              </a:rPr>
              <a:t>、温度高、水分蒸发量大，导致土壤干燥，不利于土壤小动物的生存</a:t>
            </a:r>
            <a:endParaRPr lang="en-US" altLang="zh-CN" sz="2000" dirty="0"/>
          </a:p>
        </p:txBody>
      </p:sp>
      <p:sp>
        <p:nvSpPr>
          <p:cNvPr id="5" name="QB_5_AS.70_1#4538ff815?vop=1&amp;pid=6326f2826&amp;color=0,0,0&amp;vtp=1&amp;bbb=1&amp;hb=1"/>
          <p:cNvSpPr/>
          <p:nvPr/>
        </p:nvSpPr>
        <p:spPr>
          <a:xfrm>
            <a:off x="722376" y="2379795"/>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土壤小动物具有趋暗、趋湿、避高温的习性，面积较大的林窗光照强、温度高</a:t>
            </a:r>
            <a:r>
              <a:rPr lang="en-US" altLang="zh-CN" sz="2000" b="0" i="0">
                <a:solidFill>
                  <a:srgbClr val="000000"/>
                </a:solidFill>
                <a:latin typeface="微软雅黑" pitchFamily="34" charset="0"/>
                <a:ea typeface="微软雅黑" pitchFamily="34" charset="-122"/>
                <a:cs typeface="微软雅黑" pitchFamily="34" charset="-120"/>
              </a:rPr>
              <a:t>、水分蒸发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量大</a:t>
            </a:r>
            <a:r>
              <a:rPr lang="en-US" altLang="zh-CN" sz="2000" b="0" i="0" dirty="0">
                <a:solidFill>
                  <a:srgbClr val="000000"/>
                </a:solidFill>
                <a:latin typeface="微软雅黑" pitchFamily="34" charset="0"/>
                <a:ea typeface="微软雅黑" pitchFamily="34" charset="-122"/>
                <a:cs typeface="微软雅黑" pitchFamily="34" charset="-120"/>
              </a:rPr>
              <a:t>，导致土壤干燥，不利于土壤小动物的生存，故与小林窗相比</a:t>
            </a:r>
            <a:r>
              <a:rPr lang="en-US" altLang="zh-CN" sz="2000" b="0" i="0">
                <a:solidFill>
                  <a:srgbClr val="000000"/>
                </a:solidFill>
                <a:latin typeface="微软雅黑" pitchFamily="34" charset="0"/>
                <a:ea typeface="微软雅黑" pitchFamily="34" charset="-122"/>
                <a:cs typeface="微软雅黑" pitchFamily="34" charset="-120"/>
              </a:rPr>
              <a:t>，大林窗区域土壤小动物的丰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富度更低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B_5_BD.71_1#fc4208b66?pid=6326f2826&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（3）部分鸟兽在植物传粉和种子传播等方面有重要作用。与林内相比，对一些鸟兽来说</a:t>
            </a:r>
            <a:r>
              <a:rPr lang="en-US" altLang="zh-CN" sz="2000" b="0" i="0">
                <a:solidFill>
                  <a:srgbClr val="000000"/>
                </a:solidFill>
                <a:latin typeface="微软雅黑" pitchFamily="34" charset="0"/>
                <a:ea typeface="微软雅黑" pitchFamily="34" charset="-122"/>
                <a:cs typeface="微软雅黑" pitchFamily="34" charset="-120"/>
              </a:rPr>
              <a:t>，林窗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相对缺少遮蔽物，会</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填“增大”或“减少”）被捕食的风险，</a:t>
            </a:r>
            <a:r>
              <a:rPr lang="en-US" altLang="zh-CN" sz="2000" b="0" i="0">
                <a:solidFill>
                  <a:srgbClr val="000000"/>
                </a:solidFill>
                <a:latin typeface="微软雅黑" pitchFamily="34" charset="0"/>
                <a:ea typeface="微软雅黑" pitchFamily="34" charset="-122"/>
                <a:cs typeface="微软雅黑" pitchFamily="34" charset="-120"/>
              </a:rPr>
              <a:t>其活动范围会受到影响；</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这种变化</a:t>
            </a:r>
            <a:r>
              <a:rPr lang="en-US" altLang="zh-CN" sz="2000" i="0">
                <a:solidFill>
                  <a:srgbClr val="000000"/>
                </a:solidFill>
                <a:latin typeface="SimSun" pitchFamily="34" charset="0"/>
                <a:ea typeface="SimSun" pitchFamily="34" charset="-122"/>
                <a:cs typeface="SimSun" pitchFamily="34" charset="-120"/>
              </a:rPr>
              <a:t>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填“会”或“不会”）影响林窗区域植物的基因库。</a:t>
            </a:r>
            <a:endParaRPr lang="en-US" altLang="zh-CN" sz="2000" dirty="0"/>
          </a:p>
        </p:txBody>
      </p:sp>
      <p:sp>
        <p:nvSpPr>
          <p:cNvPr id="3" name="QB_5_AN.72_1#fc4208b66.blank?pid=6326f2826&amp;color=0,0,0&amp;vpa=25&amp;vtp=1&amp;bbb=1"/>
          <p:cNvSpPr/>
          <p:nvPr/>
        </p:nvSpPr>
        <p:spPr>
          <a:xfrm>
            <a:off x="3017901" y="1391100"/>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增大</a:t>
            </a:r>
            <a:endParaRPr lang="en-US" altLang="zh-CN" sz="2000" dirty="0"/>
          </a:p>
        </p:txBody>
      </p:sp>
      <p:sp>
        <p:nvSpPr>
          <p:cNvPr id="4" name="QB_5_AN.73_1#fc4208b66.blank?pid=6326f2826&amp;color=0,0,0&amp;vpa=26&amp;vtp=1"/>
          <p:cNvSpPr/>
          <p:nvPr/>
        </p:nvSpPr>
        <p:spPr>
          <a:xfrm>
            <a:off x="1747901" y="1829250"/>
            <a:ext cx="438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会</a:t>
            </a:r>
            <a:endParaRPr lang="en-US" altLang="zh-CN" sz="2000" dirty="0"/>
          </a:p>
        </p:txBody>
      </p:sp>
      <p:sp>
        <p:nvSpPr>
          <p:cNvPr id="5" name="QB_5_AS.74_1#fc4208b66?vop=1&amp;pid=6326f2826&amp;color=0,0,0&amp;vtp=1&amp;bbb=1&amp;hb=1"/>
          <p:cNvSpPr/>
          <p:nvPr/>
        </p:nvSpPr>
        <p:spPr>
          <a:xfrm>
            <a:off x="722376" y="2379794"/>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与林内相比，对一些鸟兽来说，林窗相对缺少遮蔽物，会增大被捕食的风险</a:t>
            </a:r>
            <a:r>
              <a:rPr lang="en-US" altLang="zh-CN" sz="2000" b="0" i="0">
                <a:solidFill>
                  <a:srgbClr val="000000"/>
                </a:solidFill>
                <a:latin typeface="微软雅黑" pitchFamily="34" charset="0"/>
                <a:ea typeface="微软雅黑" pitchFamily="34" charset="-122"/>
                <a:cs typeface="微软雅黑" pitchFamily="34" charset="-120"/>
              </a:rPr>
              <a:t>，其活动范围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会受到影响</a:t>
            </a:r>
            <a:r>
              <a:rPr lang="en-US" altLang="zh-CN" sz="2000" b="0" i="0" dirty="0">
                <a:solidFill>
                  <a:srgbClr val="000000"/>
                </a:solidFill>
                <a:latin typeface="微软雅黑" pitchFamily="34" charset="0"/>
                <a:ea typeface="微软雅黑" pitchFamily="34" charset="-122"/>
                <a:cs typeface="微软雅黑" pitchFamily="34" charset="-120"/>
              </a:rPr>
              <a:t>，这种变化会影响林窗区域植物的基因库。</a:t>
            </a:r>
            <a:endParaRPr lang="en-US" altLang="zh-CN" sz="2200" dirty="0"/>
          </a:p>
        </p:txBody>
      </p:sp>
      <p:sp>
        <p:nvSpPr>
          <p:cNvPr id="6" name="QB_5_BD.75_1#031ac1bde?pid=6326f2826&amp;color=0,0,0&amp;vtp=1&amp;bbb=1&amp;hb=1"/>
          <p:cNvSpPr/>
          <p:nvPr/>
        </p:nvSpPr>
        <p:spPr>
          <a:xfrm>
            <a:off x="722376" y="3342073"/>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（4）林窗形成后</a:t>
            </a:r>
            <a:r>
              <a:rPr lang="en-US" altLang="zh-CN" sz="2000" b="0" i="0">
                <a:solidFill>
                  <a:srgbClr val="000000"/>
                </a:solidFill>
                <a:latin typeface="微软雅黑" pitchFamily="34" charset="0"/>
                <a:ea typeface="微软雅黑" pitchFamily="34" charset="-122"/>
                <a:cs typeface="微软雅黑" pitchFamily="34" charset="-120"/>
              </a:rPr>
              <a:t>，该区域发生的群落演替类型属于</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，原因是</a:t>
            </a:r>
            <a:r>
              <a:rPr lang="en-US" altLang="zh-CN" sz="2000" i="0">
                <a:solidFill>
                  <a:srgbClr val="000000"/>
                </a:solidFill>
                <a:latin typeface="SimSun" pitchFamily="34" charset="0"/>
                <a:ea typeface="SimSun" pitchFamily="34" charset="-122"/>
                <a:cs typeface="SimSun" pitchFamily="34" charset="-120"/>
              </a:rPr>
              <a:t>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7" name="QB_5_AN.76_1#031ac1bde.blank?pid=6326f2826&amp;color=0,0,0&amp;vpa=27&amp;vtp=1&amp;bbb=1"/>
          <p:cNvSpPr/>
          <p:nvPr/>
        </p:nvSpPr>
        <p:spPr>
          <a:xfrm>
            <a:off x="6469126" y="3303973"/>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次生演替</a:t>
            </a:r>
            <a:endParaRPr lang="en-US" altLang="zh-CN" sz="2000" dirty="0"/>
          </a:p>
        </p:txBody>
      </p:sp>
      <p:sp>
        <p:nvSpPr>
          <p:cNvPr id="8" name="QB_5_AN.77_1#031ac1bde.blank?pid=6326f2826&amp;color=0,0,0&amp;vpa=28&amp;vtp=1&amp;bbb=1&amp;hb=1"/>
          <p:cNvSpPr/>
          <p:nvPr/>
        </p:nvSpPr>
        <p:spPr>
          <a:xfrm>
            <a:off x="722377" y="3303973"/>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在保留了原有土壤条</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件的地方发生的演替</a:t>
            </a:r>
            <a:endParaRPr lang="en-US" altLang="zh-CN" sz="2000" dirty="0"/>
          </a:p>
        </p:txBody>
      </p:sp>
      <p:sp>
        <p:nvSpPr>
          <p:cNvPr id="9" name="QB_5_AS.78_1#031ac1bde?vop=1&amp;pid=6326f2826&amp;color=0,0,0&amp;vtp=1&amp;bbb=1&amp;hb=1"/>
          <p:cNvSpPr/>
          <p:nvPr/>
        </p:nvSpPr>
        <p:spPr>
          <a:xfrm>
            <a:off x="722376" y="4286699"/>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林窗形成后，该区域发生的群落演替类型属于次生演替</a:t>
            </a:r>
            <a:r>
              <a:rPr lang="en-US" altLang="zh-CN" sz="2000" b="0" i="0">
                <a:solidFill>
                  <a:srgbClr val="000000"/>
                </a:solidFill>
                <a:latin typeface="微软雅黑" pitchFamily="34" charset="0"/>
                <a:ea typeface="微软雅黑" pitchFamily="34" charset="-122"/>
                <a:cs typeface="微软雅黑" pitchFamily="34" charset="-120"/>
              </a:rPr>
              <a:t>，原因是林盲区域保留了原有的土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壤条件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bg/>
                                          </p:spTgt>
                                        </p:tgtEl>
                                        <p:attrNameLst>
                                          <p:attrName>style.visibility</p:attrName>
                                        </p:attrNameLst>
                                      </p:cBhvr>
                                      <p:to>
                                        <p:strVal val="visible"/>
                                      </p:to>
                                    </p:set>
                                    <p:animEffect transition="in" filter="fade">
                                      <p:cBhvr>
                                        <p:cTn id="42" dur="500"/>
                                        <p:tgtEl>
                                          <p:spTgt spid="8">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0" end="0"/>
                                            </p:txEl>
                                          </p:spTgt>
                                        </p:tgtEl>
                                        <p:attrNameLst>
                                          <p:attrName>style.visibility</p:attrName>
                                        </p:attrNameLst>
                                      </p:cBhvr>
                                      <p:to>
                                        <p:strVal val="visible"/>
                                      </p:to>
                                    </p:set>
                                    <p:animEffect transition="in" filter="fade">
                                      <p:cBhvr>
                                        <p:cTn id="45" dur="500"/>
                                        <p:tgtEl>
                                          <p:spTgt spid="8">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1" end="1"/>
                                            </p:txEl>
                                          </p:spTgt>
                                        </p:tgtEl>
                                        <p:attrNameLst>
                                          <p:attrName>style.visibility</p:attrName>
                                        </p:attrNameLst>
                                      </p:cBhvr>
                                      <p:to>
                                        <p:strVal val="visible"/>
                                      </p:to>
                                    </p:set>
                                    <p:animEffect transition="in" filter="fade">
                                      <p:cBhvr>
                                        <p:cTn id="48" dur="500"/>
                                        <p:tgtEl>
                                          <p:spTgt spid="8">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9">
                                            <p:bg/>
                                          </p:spTgt>
                                        </p:tgtEl>
                                        <p:attrNameLst>
                                          <p:attrName>style.visibility</p:attrName>
                                        </p:attrNameLst>
                                      </p:cBhvr>
                                      <p:to>
                                        <p:strVal val="visible"/>
                                      </p:to>
                                    </p:set>
                                    <p:animEffect transition="in" filter="fade">
                                      <p:cBhvr>
                                        <p:cTn id="53" dur="500"/>
                                        <p:tgtEl>
                                          <p:spTgt spid="9">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9">
                                            <p:txEl>
                                              <p:pRg st="0" end="0"/>
                                            </p:txEl>
                                          </p:spTgt>
                                        </p:tgtEl>
                                        <p:attrNameLst>
                                          <p:attrName>style.visibility</p:attrName>
                                        </p:attrNameLst>
                                      </p:cBhvr>
                                      <p:to>
                                        <p:strVal val="visible"/>
                                      </p:to>
                                    </p:set>
                                    <p:animEffect transition="in" filter="fade">
                                      <p:cBhvr>
                                        <p:cTn id="56" dur="500"/>
                                        <p:tgtEl>
                                          <p:spTgt spid="9">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9">
                                            <p:txEl>
                                              <p:pRg st="1" end="1"/>
                                            </p:txEl>
                                          </p:spTgt>
                                        </p:tgtEl>
                                        <p:attrNameLst>
                                          <p:attrName>style.visibility</p:attrName>
                                        </p:attrNameLst>
                                      </p:cBhvr>
                                      <p:to>
                                        <p:strVal val="visible"/>
                                      </p:to>
                                    </p:set>
                                    <p:animEffect transition="in" filter="fade">
                                      <p:cBhvr>
                                        <p:cTn id="59"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8" grpId="0" build="p" animBg="1"/>
      <p:bldP spid="9"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C_5_BD.79_1#0402020d1?pid=74dd7e395&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［安徽安庆一中2025高二期中］</a:t>
            </a:r>
            <a:r>
              <a:rPr lang="en-US" altLang="zh-CN" sz="2000" b="0" i="0" dirty="0">
                <a:solidFill>
                  <a:srgbClr val="000000"/>
                </a:solidFill>
                <a:latin typeface="微软雅黑" pitchFamily="34" charset="0"/>
                <a:ea typeface="微软雅黑" pitchFamily="34" charset="-122"/>
                <a:cs typeface="微软雅黑" pitchFamily="34" charset="-120"/>
              </a:rPr>
              <a:t>某草地由于火灾而出现圆形的空白斑块</a:t>
            </a:r>
            <a:r>
              <a:rPr lang="en-US" altLang="zh-CN" sz="2000" b="0" i="0">
                <a:solidFill>
                  <a:srgbClr val="000000"/>
                </a:solidFill>
                <a:latin typeface="微软雅黑" pitchFamily="34" charset="0"/>
                <a:ea typeface="微软雅黑" pitchFamily="34" charset="-122"/>
                <a:cs typeface="微软雅黑" pitchFamily="34" charset="-120"/>
              </a:rPr>
              <a:t>，在数年间发生了如图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演替</a:t>
            </a:r>
            <a:r>
              <a:rPr lang="en-US" altLang="zh-CN" sz="2000" b="0" i="0" dirty="0">
                <a:solidFill>
                  <a:srgbClr val="000000"/>
                </a:solidFill>
                <a:latin typeface="微软雅黑" pitchFamily="34" charset="0"/>
                <a:ea typeface="微软雅黑" pitchFamily="34" charset="-122"/>
                <a:cs typeface="微软雅黑" pitchFamily="34" charset="-120"/>
              </a:rPr>
              <a:t>。斑块里每个形状中不同的符号及数字代表了不同的生物</a:t>
            </a:r>
            <a:r>
              <a:rPr lang="en-US" altLang="zh-CN" sz="2000" b="0" i="0">
                <a:solidFill>
                  <a:srgbClr val="000000"/>
                </a:solidFill>
                <a:latin typeface="微软雅黑" pitchFamily="34" charset="0"/>
                <a:ea typeface="微软雅黑" pitchFamily="34" charset="-122"/>
                <a:cs typeface="微软雅黑" pitchFamily="34" charset="-120"/>
              </a:rPr>
              <a:t>，形状大小和位置代表对应种群的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大小和分布</a:t>
            </a:r>
            <a:r>
              <a:rPr lang="en-US" altLang="zh-CN" sz="2000" b="0" i="0" dirty="0">
                <a:solidFill>
                  <a:srgbClr val="000000"/>
                </a:solidFill>
                <a:latin typeface="微软雅黑" pitchFamily="34" charset="0"/>
                <a:ea typeface="微软雅黑" pitchFamily="34" charset="-122"/>
                <a:cs typeface="微软雅黑" pitchFamily="34" charset="-120"/>
              </a:rPr>
              <a:t>。据图分析，</a:t>
            </a:r>
            <a:r>
              <a:rPr lang="en-US" altLang="zh-CN" sz="2000" b="0" i="0">
                <a:solidFill>
                  <a:srgbClr val="000000"/>
                </a:solidFill>
                <a:latin typeface="微软雅黑" pitchFamily="34" charset="0"/>
                <a:ea typeface="微软雅黑" pitchFamily="34" charset="-122"/>
                <a:cs typeface="微软雅黑" pitchFamily="34" charset="-120"/>
              </a:rPr>
              <a:t>下列说法正确的是(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0_1#0402020d1.bracket?pid=74dd7e395&amp;color=0,0,0&amp;vpa=29&amp;vtp=1"/>
          <p:cNvSpPr/>
          <p:nvPr/>
        </p:nvSpPr>
        <p:spPr>
          <a:xfrm>
            <a:off x="5748401" y="18673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5_BD.79_3#0402020d1?htil=1&amp;pid=74dd7e395&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197864" y="2427165"/>
            <a:ext cx="1728216" cy="19385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79_4#0402020d1?htil=1&amp;pid=74dd7e395&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904488" y="2646621"/>
            <a:ext cx="1691640" cy="17099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79_5#0402020d1?htil=1&amp;pid=74dd7e395&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592824" y="2445453"/>
            <a:ext cx="1691640"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79_6#0402020d1?htil=1&amp;pid=74dd7e395&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281160" y="2408877"/>
            <a:ext cx="1691640" cy="19568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8" name="QC_5_BD.79_7#0402020d1.choices?pid=74dd7e395&amp;color=0,0,0&amp;vtp=1&amp;bbb=1"/>
              <p:cNvSpPr/>
              <p:nvPr/>
            </p:nvSpPr>
            <p:spPr>
              <a:xfrm>
                <a:off x="722376" y="45043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A.群落演替是群落中原有的物种逐渐恢复到原来状态的过程</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2000" b="0" i="0" dirty="0">
                    <a:solidFill>
                      <a:srgbClr val="000000"/>
                    </a:solidFill>
                    <a:latin typeface="微软雅黑" pitchFamily="34" charset="0"/>
                    <a:ea typeface="微软雅黑" pitchFamily="34" charset="-122"/>
                    <a:cs typeface="微软雅黑" pitchFamily="34" charset="-120"/>
                  </a:rPr>
                  <a:t>类生物可能繁殖能力强、寿命短、生长迅速，为</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2000" b="0" i="0" dirty="0">
                    <a:solidFill>
                      <a:srgbClr val="000000"/>
                    </a:solidFill>
                    <a:latin typeface="微软雅黑" pitchFamily="34" charset="0"/>
                    <a:ea typeface="微软雅黑" pitchFamily="34" charset="-122"/>
                    <a:cs typeface="微软雅黑" pitchFamily="34" charset="-120"/>
                  </a:rPr>
                  <a:t>类和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类生物创造了有利条件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.该演替过程中，土壤有机物逐渐丰富，群落结构逐渐复杂，物种丰富度越来越高</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.顶极群落是以乔木类植物为优势种的森林群落</a:t>
                </a:r>
                <a:endParaRPr lang="en-US" altLang="zh-CN" sz="2000" dirty="0"/>
              </a:p>
            </p:txBody>
          </p:sp>
        </mc:Choice>
        <mc:Fallback xmlns="">
          <p:sp>
            <p:nvSpPr>
              <p:cNvPr id="8" name="QC_5_BD.79_7#0402020d1.choices?pid=74dd7e395&amp;color=0,0,0&amp;vtp=1&amp;bbb=1"/>
              <p:cNvSpPr>
                <a:spLocks noRot="1" noChangeAspect="1" noMove="1" noResize="1" noEditPoints="1" noAdjustHandles="1" noChangeArrowheads="1" noChangeShapeType="1" noTextEdit="1"/>
              </p:cNvSpPr>
              <p:nvPr/>
            </p:nvSpPr>
            <p:spPr>
              <a:xfrm>
                <a:off x="722376" y="4504377"/>
                <a:ext cx="10753344" cy="1796034"/>
              </a:xfrm>
              <a:prstGeom prst="rect">
                <a:avLst/>
              </a:prstGeom>
              <a:blipFill>
                <a:blip r:embed="rId7"/>
                <a:stretch>
                  <a:fillRect l="-1474" b="-8136"/>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81_1#0402020d1?vop=1&amp;pid=74dd7e395&amp;color=0,0,0&amp;vtp=1&amp;bt=1&amp;bbb=1&amp;hb=1"/>
              <p:cNvSpPr/>
              <p:nvPr/>
            </p:nvSpPr>
            <p:spPr>
              <a:xfrm>
                <a:off x="722376" y="972000"/>
                <a:ext cx="10753344" cy="31676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次生演替并不一定是群落完全回到原有的状态，</a:t>
                </a:r>
                <a:r>
                  <a:rPr lang="en-US" altLang="zh-CN" sz="2000" b="0" i="0">
                    <a:solidFill>
                      <a:srgbClr val="000000"/>
                    </a:solidFill>
                    <a:latin typeface="微软雅黑" pitchFamily="34" charset="0"/>
                    <a:ea typeface="微软雅黑" pitchFamily="34" charset="-122"/>
                    <a:cs typeface="微软雅黑" pitchFamily="34" charset="-120"/>
                  </a:rPr>
                  <a:t>原有的物种也不一定能恢复到原来的状态，</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错误；根据题图中的信息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p</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类生物在演替早期就出现了</a:t>
                </a:r>
                <a:r>
                  <a:rPr lang="en-US" altLang="zh-CN" sz="2000" b="0" i="0">
                    <a:solidFill>
                      <a:srgbClr val="000000"/>
                    </a:solidFill>
                    <a:latin typeface="微软雅黑" pitchFamily="34" charset="0"/>
                    <a:ea typeface="微软雅黑" pitchFamily="34" charset="-122"/>
                    <a:cs typeface="微软雅黑" pitchFamily="34" charset="-120"/>
                  </a:rPr>
                  <a:t>，这样的生物通常具有快速生长和繁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殖的能力</a:t>
                </a:r>
                <a:r>
                  <a:rPr lang="en-US" altLang="zh-CN" sz="2000" b="0" i="0" dirty="0">
                    <a:solidFill>
                      <a:srgbClr val="000000"/>
                    </a:solidFill>
                    <a:latin typeface="微软雅黑" pitchFamily="34" charset="0"/>
                    <a:ea typeface="微软雅黑" pitchFamily="34" charset="-122"/>
                    <a:cs typeface="微软雅黑" pitchFamily="34" charset="-120"/>
                  </a:rPr>
                  <a:t>，寿命较短，能够为其他物种如</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m</m:t>
                    </m:r>
                  </m:oMath>
                </a14:m>
                <a:r>
                  <a:rPr lang="en-US" altLang="zh-CN" sz="2000" b="0" i="0" dirty="0">
                    <a:solidFill>
                      <a:srgbClr val="000000"/>
                    </a:solidFill>
                    <a:latin typeface="微软雅黑" pitchFamily="34" charset="0"/>
                    <a:ea typeface="微软雅黑" pitchFamily="34" charset="-122"/>
                    <a:cs typeface="微软雅黑" pitchFamily="34" charset="-120"/>
                  </a:rPr>
                  <a:t>类和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类生物的形成和生长创造有利条件，B正确</a:t>
                </a:r>
                <a:r>
                  <a:rPr lang="en-US" altLang="zh-CN" sz="2000" b="0" i="0">
                    <a:solidFill>
                      <a:srgbClr val="000000"/>
                    </a:solidFill>
                    <a:latin typeface="微软雅黑" pitchFamily="34" charset="0"/>
                    <a:ea typeface="微软雅黑" pitchFamily="34" charset="-122"/>
                    <a:cs typeface="微软雅黑" pitchFamily="34" charset="-120"/>
                  </a:rPr>
                  <a:t>；在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群落演替过程中</a:t>
                </a:r>
                <a:r>
                  <a:rPr lang="en-US" altLang="zh-CN" sz="2000" b="0" i="0" dirty="0">
                    <a:solidFill>
                      <a:srgbClr val="000000"/>
                    </a:solidFill>
                    <a:latin typeface="微软雅黑" pitchFamily="34" charset="0"/>
                    <a:ea typeface="微软雅黑" pitchFamily="34" charset="-122"/>
                    <a:cs typeface="微软雅黑" pitchFamily="34" charset="-120"/>
                  </a:rPr>
                  <a:t>，随着时间的推移</a:t>
                </a:r>
                <a:r>
                  <a:rPr lang="en-US" altLang="zh-CN" sz="2000" b="0" i="0">
                    <a:solidFill>
                      <a:srgbClr val="000000"/>
                    </a:solidFill>
                    <a:latin typeface="微软雅黑" pitchFamily="34" charset="0"/>
                    <a:ea typeface="微软雅黑" pitchFamily="34" charset="-122"/>
                    <a:cs typeface="微软雅黑" pitchFamily="34" charset="-120"/>
                  </a:rPr>
                  <a:t>，土壤中的有机物会因为动植物的死亡和动物的排泄物而逐渐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积累</a:t>
                </a:r>
                <a:r>
                  <a:rPr lang="en-US" altLang="zh-CN" sz="2000" b="0" i="0" dirty="0">
                    <a:solidFill>
                      <a:srgbClr val="000000"/>
                    </a:solidFill>
                    <a:latin typeface="微软雅黑" pitchFamily="34" charset="0"/>
                    <a:ea typeface="微软雅黑" pitchFamily="34" charset="-122"/>
                    <a:cs typeface="微软雅黑" pitchFamily="34" charset="-120"/>
                  </a:rPr>
                  <a:t>，这为微生物提供了丰富的营养，</a:t>
                </a:r>
                <a:r>
                  <a:rPr lang="en-US" altLang="zh-CN" sz="2000" b="0" i="0">
                    <a:solidFill>
                      <a:srgbClr val="000000"/>
                    </a:solidFill>
                    <a:latin typeface="微软雅黑" pitchFamily="34" charset="0"/>
                    <a:ea typeface="微软雅黑" pitchFamily="34" charset="-122"/>
                    <a:cs typeface="微软雅黑" pitchFamily="34" charset="-120"/>
                  </a:rPr>
                  <a:t>据题图可知演替中期群落的物种丰富度大于顶极群落的，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错误；根据已知信息，无法准确判断该顶极群落的具体物种组成</a:t>
                </a:r>
                <a:r>
                  <a:rPr lang="en-US" altLang="zh-CN" sz="2000" b="0" i="0">
                    <a:solidFill>
                      <a:srgbClr val="000000"/>
                    </a:solidFill>
                    <a:latin typeface="微软雅黑" pitchFamily="34" charset="0"/>
                    <a:ea typeface="微软雅黑" pitchFamily="34" charset="-122"/>
                    <a:cs typeface="微软雅黑" pitchFamily="34" charset="-120"/>
                  </a:rPr>
                  <a:t>，也无法确定该顶极群落是否</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以乔木类植物为优势种</a:t>
                </a:r>
                <a:r>
                  <a:rPr lang="en-US" altLang="zh-CN" sz="2000" b="0" i="0" dirty="0">
                    <a:solidFill>
                      <a:srgbClr val="000000"/>
                    </a:solidFill>
                    <a:latin typeface="微软雅黑" pitchFamily="34" charset="0"/>
                    <a:ea typeface="微软雅黑" pitchFamily="34" charset="-122"/>
                    <a:cs typeface="微软雅黑" pitchFamily="34" charset="-120"/>
                  </a:rPr>
                  <a:t>，D错误。</a:t>
                </a:r>
                <a:endParaRPr lang="en-US" altLang="zh-CN" sz="2200" dirty="0"/>
              </a:p>
            </p:txBody>
          </p:sp>
        </mc:Choice>
        <mc:Fallback xmlns="">
          <p:sp>
            <p:nvSpPr>
              <p:cNvPr id="2" name="QC_5_AS.81_1#0402020d1?vop=1&amp;pid=74dd7e395&amp;color=0,0,0&amp;vtp=1&amp;bt=1&amp;bbb=1&amp;hb=1"/>
              <p:cNvSpPr>
                <a:spLocks noRot="1" noChangeAspect="1" noMove="1" noResize="1" noEditPoints="1" noAdjustHandles="1" noChangeArrowheads="1" noChangeShapeType="1" noTextEdit="1"/>
              </p:cNvSpPr>
              <p:nvPr/>
            </p:nvSpPr>
            <p:spPr>
              <a:xfrm>
                <a:off x="722376" y="972000"/>
                <a:ext cx="10753344" cy="3167634"/>
              </a:xfrm>
              <a:prstGeom prst="rect">
                <a:avLst/>
              </a:prstGeom>
              <a:blipFill>
                <a:blip r:embed="rId3"/>
                <a:stretch>
                  <a:fillRect l="-1587" r="-2608" b="-480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9c11cc859?pid=f42fe53bc&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［河南开封2025高二期中］</a:t>
            </a:r>
            <a:r>
              <a:rPr lang="en-US" altLang="zh-CN" sz="2000" b="0" i="0" dirty="0">
                <a:solidFill>
                  <a:srgbClr val="000000"/>
                </a:solidFill>
                <a:latin typeface="微软雅黑" pitchFamily="34" charset="0"/>
                <a:ea typeface="微软雅黑" pitchFamily="34" charset="-122"/>
                <a:cs typeface="微软雅黑" pitchFamily="34" charset="-120"/>
              </a:rPr>
              <a:t>根据起始条件可将群落的演替分为初生演替和次生演替</a:t>
            </a:r>
            <a:r>
              <a:rPr lang="en-US" altLang="zh-CN" sz="2000" b="0" i="0">
                <a:solidFill>
                  <a:srgbClr val="000000"/>
                </a:solidFill>
                <a:latin typeface="微软雅黑" pitchFamily="34" charset="0"/>
                <a:ea typeface="微软雅黑" pitchFamily="34" charset="-122"/>
                <a:cs typeface="微软雅黑" pitchFamily="34" charset="-120"/>
              </a:rPr>
              <a:t>。下列相关</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9c11cc859.bracket?pid=f42fe53bc&amp;color=0,0,0&amp;vpa=2&amp;vtp=1"/>
          <p:cNvSpPr/>
          <p:nvPr/>
        </p:nvSpPr>
        <p:spPr>
          <a:xfrm>
            <a:off x="2446401" y="1453134"/>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4_2#9c11cc859.choices?pid=f42fe53bc&amp;color=0,0,0&amp;vtp=1&amp;bbb=1"/>
          <p:cNvSpPr/>
          <p:nvPr/>
        </p:nvSpPr>
        <p:spPr>
          <a:xfrm>
            <a:off x="722376" y="191985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A.群落的自然演替都是朝着物种增多、结构复杂的方向进行的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.群落的演替结果往往是由环境和群落内部生物共同作用而决定的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.初生演替和次生演替在自然演替过程中都会达到一个与所处环境相适应的相对稳定的状态</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.植物群落的演替通常要经历植物的传播、定居和植物之间的竞争等过程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9c11cc859?vop=1&amp;pid=f42fe53bc&amp;color=0,0,0&amp;vtp=1&amp;bt=1&amp;bbb=1&amp;hb=1"/>
          <p:cNvSpPr/>
          <p:nvPr/>
        </p:nvSpPr>
        <p:spPr>
          <a:xfrm>
            <a:off x="722376" y="1014984"/>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群落的自然演替也可能朝着物种变少、结构简单的方向进行，A错误</a:t>
            </a:r>
            <a:r>
              <a:rPr lang="en-US" altLang="zh-CN" sz="2000" b="0" i="0">
                <a:solidFill>
                  <a:srgbClr val="000000"/>
                </a:solidFill>
                <a:latin typeface="微软雅黑" pitchFamily="34" charset="0"/>
                <a:ea typeface="微软雅黑" pitchFamily="34" charset="-122"/>
                <a:cs typeface="微软雅黑" pitchFamily="34" charset="-120"/>
              </a:rPr>
              <a:t>；群落的演替受到温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a:t>
            </a:r>
            <a:r>
              <a:rPr lang="en-US" altLang="zh-CN" sz="2000" b="0" i="0" dirty="0">
                <a:solidFill>
                  <a:srgbClr val="000000"/>
                </a:solidFill>
                <a:latin typeface="微软雅黑" pitchFamily="34" charset="0"/>
                <a:ea typeface="微软雅黑" pitchFamily="34" charset="-122"/>
                <a:cs typeface="微软雅黑" pitchFamily="34" charset="-120"/>
              </a:rPr>
              <a:t>、降水等环境因素的影响，也与群落内部生物之间的相互作用有关，B正确</a:t>
            </a:r>
            <a:r>
              <a:rPr lang="en-US" altLang="zh-CN" sz="2000" b="0" i="0">
                <a:solidFill>
                  <a:srgbClr val="000000"/>
                </a:solidFill>
                <a:latin typeface="微软雅黑" pitchFamily="34" charset="0"/>
                <a:ea typeface="微软雅黑" pitchFamily="34" charset="-122"/>
                <a:cs typeface="微软雅黑" pitchFamily="34" charset="-120"/>
              </a:rPr>
              <a:t>；群落演替在自然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演替过程中最终都会达到一个与群落所处环境相适应的相对稳定的状态</a:t>
            </a:r>
            <a:r>
              <a:rPr lang="en-US" altLang="zh-CN" sz="2000" b="0" i="0" dirty="0">
                <a:solidFill>
                  <a:srgbClr val="000000"/>
                </a:solidFill>
                <a:latin typeface="微软雅黑" pitchFamily="34" charset="0"/>
                <a:ea typeface="微软雅黑" pitchFamily="34" charset="-122"/>
                <a:cs typeface="微软雅黑" pitchFamily="34" charset="-120"/>
              </a:rPr>
              <a:t>，C正确</a:t>
            </a:r>
            <a:r>
              <a:rPr lang="en-US" altLang="zh-CN" sz="2000" b="0" i="0">
                <a:solidFill>
                  <a:srgbClr val="000000"/>
                </a:solidFill>
                <a:latin typeface="微软雅黑" pitchFamily="34" charset="0"/>
                <a:ea typeface="微软雅黑" pitchFamily="34" charset="-122"/>
                <a:cs typeface="微软雅黑" pitchFamily="34" charset="-120"/>
              </a:rPr>
              <a:t>；群落演替的实</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质是优势替代</a:t>
            </a:r>
            <a:r>
              <a:rPr lang="en-US" altLang="zh-CN" sz="2000" b="0" i="0" dirty="0">
                <a:solidFill>
                  <a:srgbClr val="000000"/>
                </a:solidFill>
                <a:latin typeface="微软雅黑" pitchFamily="34" charset="0"/>
                <a:ea typeface="微软雅黑" pitchFamily="34" charset="-122"/>
                <a:cs typeface="微软雅黑" pitchFamily="34" charset="-120"/>
              </a:rPr>
              <a:t>，植物群落的演替通常要经历植物的传播、定居和植物之间的竞争等过程，D正确。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aae7839b6?pid=f42fe53bc&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［安徽阜阳2025高二期末］</a:t>
            </a:r>
            <a:r>
              <a:rPr lang="en-US" altLang="zh-CN" sz="2000" b="0" i="0" dirty="0">
                <a:solidFill>
                  <a:srgbClr val="000000"/>
                </a:solidFill>
                <a:latin typeface="微软雅黑" pitchFamily="34" charset="0"/>
                <a:ea typeface="微软雅黑" pitchFamily="34" charset="-122"/>
                <a:cs typeface="微软雅黑" pitchFamily="34" charset="-120"/>
              </a:rPr>
              <a:t>如图是发生森林火灾后某地物种丰富度、优势物种高度</a:t>
            </a:r>
            <a:r>
              <a:rPr lang="en-US" altLang="zh-CN" sz="2000" b="0" i="0">
                <a:solidFill>
                  <a:srgbClr val="000000"/>
                </a:solidFill>
                <a:latin typeface="微软雅黑" pitchFamily="34" charset="0"/>
                <a:ea typeface="微软雅黑" pitchFamily="34" charset="-122"/>
                <a:cs typeface="微软雅黑" pitchFamily="34" charset="-120"/>
              </a:rPr>
              <a:t>、植物甲的</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种群密度随时间的变化曲线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下列有关叙述正确的是(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aae7839b6.bracket?pid=f42fe53bc&amp;color=0,0,0&amp;vpa=3&amp;vtp=1"/>
          <p:cNvSpPr/>
          <p:nvPr/>
        </p:nvSpPr>
        <p:spPr>
          <a:xfrm>
            <a:off x="6764401" y="1453134"/>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pic>
        <p:nvPicPr>
          <p:cNvPr id="4" name="QC_5_BD.7_2#aae7839b6?htil=1&amp;pid=f42fe53b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013448" y="1994661"/>
            <a:ext cx="4434840" cy="24963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7_3#aae7839b6.choices?htil=1&amp;pid=f42fe53bc&amp;color=0,0,0&amp;vtp=1&amp;bbb=1&amp;hb=1"/>
          <p:cNvSpPr/>
          <p:nvPr/>
        </p:nvSpPr>
        <p:spPr>
          <a:xfrm>
            <a:off x="722376" y="1919858"/>
            <a:ext cx="6181344" cy="2723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A.森林火灾后发生的演替要经历地衣阶段、苔藓阶段</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优势物种高度和物种丰富度曲线表明群落向结构简单、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稳定性强的方向发展</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.适时进行合理的人工干预可以加快该地生态恢复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30年后植物甲的种群密度下降是因为群落演替的方向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发生了改变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AS.9_1#aae7839b6?vop=1&amp;pid=f42fe53bc&amp;color=0,0,0&amp;vtp=1&amp;bt=1&amp;bbb=1&amp;hb=1"/>
          <p:cNvSpPr/>
          <p:nvPr/>
        </p:nvSpPr>
        <p:spPr>
          <a:xfrm>
            <a:off x="722376" y="1014984"/>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森林火灾后进行的演替属于次生演替，不经历地衣阶段、苔藓阶段，A错误</a:t>
            </a:r>
            <a:r>
              <a:rPr lang="en-US" altLang="zh-CN" sz="2000" b="0" i="0">
                <a:solidFill>
                  <a:srgbClr val="000000"/>
                </a:solidFill>
                <a:latin typeface="微软雅黑" pitchFamily="34" charset="0"/>
                <a:ea typeface="微软雅黑" pitchFamily="34" charset="-122"/>
                <a:cs typeface="微软雅黑" pitchFamily="34" charset="-120"/>
              </a:rPr>
              <a:t>；从题图中看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a:t>
            </a:r>
            <a:r>
              <a:rPr lang="en-US" altLang="zh-CN" sz="2000" b="0" i="0" dirty="0">
                <a:solidFill>
                  <a:srgbClr val="000000"/>
                </a:solidFill>
                <a:latin typeface="微软雅黑" pitchFamily="34" charset="0"/>
                <a:ea typeface="微软雅黑" pitchFamily="34" charset="-122"/>
                <a:cs typeface="微软雅黑" pitchFamily="34" charset="-120"/>
              </a:rPr>
              <a:t>，随着时间的推移，优势物种高度先不断增加后基本稳定，物种丰富度增加</a:t>
            </a:r>
            <a:r>
              <a:rPr lang="en-US" altLang="zh-CN" sz="2000" b="0" i="0">
                <a:solidFill>
                  <a:srgbClr val="000000"/>
                </a:solidFill>
                <a:latin typeface="微软雅黑" pitchFamily="34" charset="0"/>
                <a:ea typeface="微软雅黑" pitchFamily="34" charset="-122"/>
                <a:cs typeface="微软雅黑" pitchFamily="34" charset="-120"/>
              </a:rPr>
              <a:t>，表明群落向结构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复杂</a:t>
            </a:r>
            <a:r>
              <a:rPr lang="en-US" altLang="zh-CN" sz="2000" b="0" i="0" dirty="0">
                <a:solidFill>
                  <a:srgbClr val="000000"/>
                </a:solidFill>
                <a:latin typeface="微软雅黑" pitchFamily="34" charset="0"/>
                <a:ea typeface="微软雅黑" pitchFamily="34" charset="-122"/>
                <a:cs typeface="微软雅黑" pitchFamily="34" charset="-120"/>
              </a:rPr>
              <a:t>、稳定性强的方向发展，B错误；适时进行合理的人工干预，保护环境不被破坏</a:t>
            </a:r>
            <a:r>
              <a:rPr lang="en-US" altLang="zh-CN" sz="2000" b="0" i="0">
                <a:solidFill>
                  <a:srgbClr val="000000"/>
                </a:solidFill>
                <a:latin typeface="微软雅黑" pitchFamily="34" charset="0"/>
                <a:ea typeface="微软雅黑" pitchFamily="34" charset="-122"/>
                <a:cs typeface="微软雅黑" pitchFamily="34" charset="-120"/>
              </a:rPr>
              <a:t>，可以加快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该地生态恢复</a:t>
            </a:r>
            <a:r>
              <a:rPr lang="en-US" altLang="zh-CN" sz="2000" b="0" i="0" dirty="0">
                <a:solidFill>
                  <a:srgbClr val="000000"/>
                </a:solidFill>
                <a:latin typeface="微软雅黑" pitchFamily="34" charset="0"/>
                <a:ea typeface="微软雅黑" pitchFamily="34" charset="-122"/>
                <a:cs typeface="微软雅黑" pitchFamily="34" charset="-120"/>
              </a:rPr>
              <a:t>，C正确；30年后植物甲的种群密度下降</a:t>
            </a:r>
            <a:r>
              <a:rPr lang="en-US" altLang="zh-CN" sz="2000" b="0" i="0">
                <a:solidFill>
                  <a:srgbClr val="000000"/>
                </a:solidFill>
                <a:latin typeface="微软雅黑" pitchFamily="34" charset="0"/>
                <a:ea typeface="微软雅黑" pitchFamily="34" charset="-122"/>
                <a:cs typeface="微软雅黑" pitchFamily="34" charset="-120"/>
              </a:rPr>
              <a:t>，是因为植物甲获得阳光等资源的能力较</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弱</a:t>
            </a:r>
            <a:r>
              <a:rPr lang="en-US" altLang="zh-CN" sz="2000" b="0" i="0" dirty="0">
                <a:solidFill>
                  <a:srgbClr val="000000"/>
                </a:solidFill>
                <a:latin typeface="微软雅黑" pitchFamily="34" charset="0"/>
                <a:ea typeface="微软雅黑" pitchFamily="34" charset="-122"/>
                <a:cs typeface="微软雅黑" pitchFamily="34" charset="-120"/>
              </a:rPr>
              <a:t>，在竞争中处于劣势，群落演替的方向并没有发生改变，D错误。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fdba602e8?pid=f42fe53bc&amp;color=0,0,0&amp;vtp=1&amp;bt=1&amp;bbb=1&amp;hb=1"/>
          <p:cNvSpPr/>
          <p:nvPr/>
        </p:nvSpPr>
        <p:spPr>
          <a:xfrm>
            <a:off x="722376" y="1014984"/>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［广东广州五校2024高二联考］</a:t>
            </a:r>
            <a:r>
              <a:rPr lang="en-US" altLang="zh-CN" sz="2000" b="0" i="0" dirty="0">
                <a:solidFill>
                  <a:srgbClr val="000000"/>
                </a:solidFill>
                <a:latin typeface="微软雅黑" pitchFamily="34" charset="0"/>
                <a:ea typeface="微软雅黑" pitchFamily="34" charset="-122"/>
                <a:cs typeface="微软雅黑" pitchFamily="34" charset="-120"/>
              </a:rPr>
              <a:t>某弃耕农田中的植物种类在40年间的变化情况如表所示</a:t>
            </a:r>
            <a:r>
              <a:rPr lang="en-US" altLang="zh-CN" sz="2000" b="0" i="0">
                <a:solidFill>
                  <a:srgbClr val="000000"/>
                </a:solidFill>
                <a:latin typeface="微软雅黑" pitchFamily="34" charset="0"/>
                <a:ea typeface="微软雅黑" pitchFamily="34" charset="-122"/>
                <a:cs typeface="微软雅黑" pitchFamily="34" charset="-120"/>
              </a:rPr>
              <a:t>。下列</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有关叙述正确的是(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graphicFrame>
        <p:nvGraphicFramePr>
          <p:cNvPr id="10" name="QC_5_BD.10_2#fdba602e8?colgroup=11,5,5,5,5,5&amp;pid=f42fe53bc&amp;color=0,0,0&amp;vtp=1&amp;bbb=1"/>
          <p:cNvGraphicFramePr>
            <a:graphicFrameLocks noGrp="1"/>
          </p:cNvGraphicFramePr>
          <p:nvPr>
            <p:extLst>
              <p:ext uri="{D42A27DB-BD31-4B8C-83A1-F6EECF244321}">
                <p14:modId xmlns:p14="http://schemas.microsoft.com/office/powerpoint/2010/main" val="3008567635"/>
              </p:ext>
            </p:extLst>
          </p:nvPr>
        </p:nvGraphicFramePr>
        <p:xfrm>
          <a:off x="722376" y="1994661"/>
          <a:ext cx="10707624" cy="1705356"/>
        </p:xfrm>
        <a:graphic>
          <a:graphicData uri="http://schemas.openxmlformats.org/drawingml/2006/table">
            <a:tbl>
              <a:tblPr/>
              <a:tblGrid>
                <a:gridCol w="3209544">
                  <a:extLst>
                    <a:ext uri="{9D8B030D-6E8A-4147-A177-3AD203B41FA5}">
                      <a16:colId xmlns:a16="http://schemas.microsoft.com/office/drawing/2014/main" val="20000"/>
                    </a:ext>
                  </a:extLst>
                </a:gridCol>
                <a:gridCol w="1499616">
                  <a:extLst>
                    <a:ext uri="{9D8B030D-6E8A-4147-A177-3AD203B41FA5}">
                      <a16:colId xmlns:a16="http://schemas.microsoft.com/office/drawing/2014/main" val="20001"/>
                    </a:ext>
                  </a:extLst>
                </a:gridCol>
                <a:gridCol w="1499616">
                  <a:extLst>
                    <a:ext uri="{9D8B030D-6E8A-4147-A177-3AD203B41FA5}">
                      <a16:colId xmlns:a16="http://schemas.microsoft.com/office/drawing/2014/main" val="20002"/>
                    </a:ext>
                  </a:extLst>
                </a:gridCol>
                <a:gridCol w="1499616">
                  <a:extLst>
                    <a:ext uri="{9D8B030D-6E8A-4147-A177-3AD203B41FA5}">
                      <a16:colId xmlns:a16="http://schemas.microsoft.com/office/drawing/2014/main" val="20003"/>
                    </a:ext>
                  </a:extLst>
                </a:gridCol>
                <a:gridCol w="1499616">
                  <a:extLst>
                    <a:ext uri="{9D8B030D-6E8A-4147-A177-3AD203B41FA5}">
                      <a16:colId xmlns:a16="http://schemas.microsoft.com/office/drawing/2014/main" val="20004"/>
                    </a:ext>
                  </a:extLst>
                </a:gridCol>
                <a:gridCol w="1499616">
                  <a:extLst>
                    <a:ext uri="{9D8B030D-6E8A-4147-A177-3AD203B41FA5}">
                      <a16:colId xmlns:a16="http://schemas.microsoft.com/office/drawing/2014/main" val="20005"/>
                    </a:ext>
                  </a:extLst>
                </a:gridCol>
              </a:tblGrid>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时间/年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乔木/种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灌木/种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26339">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草本植物/种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C_5_AN.11_1#fdba602e8.bracket?pid=f42fe53bc&amp;color=0,0,0&amp;vpa=4&amp;vtp=1"/>
          <p:cNvSpPr/>
          <p:nvPr/>
        </p:nvSpPr>
        <p:spPr>
          <a:xfrm>
            <a:off x="2954401" y="1453134"/>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mc:AlternateContent xmlns:mc="http://schemas.openxmlformats.org/markup-compatibility/2006" xmlns:a14="http://schemas.microsoft.com/office/drawing/2010/main">
        <mc:Choice Requires="a14">
          <p:sp>
            <p:nvSpPr>
              <p:cNvPr id="5" name="QC_5_BD.10_3#fdba602e8.choices?pid=f42fe53bc&amp;color=0,0,0&amp;vtp=1&amp;bbb=1"/>
              <p:cNvSpPr/>
              <p:nvPr/>
            </p:nvSpPr>
            <p:spPr>
              <a:xfrm>
                <a:off x="722376" y="3836161"/>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A.植物物种丰富度呈现“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S</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”型增长</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.乔木的演替速度比灌木的演替速度慢</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.演替过程中乔木逐渐取代灌木的优势地位是因为乔木生长快</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.该群落发展到最高阶段后，植物种类不再发生变化</a:t>
                </a:r>
                <a:endParaRPr lang="en-US" altLang="zh-CN" sz="2000" dirty="0"/>
              </a:p>
            </p:txBody>
          </p:sp>
        </mc:Choice>
        <mc:Fallback xmlns="">
          <p:sp>
            <p:nvSpPr>
              <p:cNvPr id="5" name="QC_5_BD.10_3#fdba602e8.choices?pid=f42fe53bc&amp;color=0,0,0&amp;vtp=1&amp;bbb=1"/>
              <p:cNvSpPr>
                <a:spLocks noRot="1" noChangeAspect="1" noMove="1" noResize="1" noEditPoints="1" noAdjustHandles="1" noChangeArrowheads="1" noChangeShapeType="1" noTextEdit="1"/>
              </p:cNvSpPr>
              <p:nvPr/>
            </p:nvSpPr>
            <p:spPr>
              <a:xfrm>
                <a:off x="722376" y="3836161"/>
                <a:ext cx="10753344" cy="1796034"/>
              </a:xfrm>
              <a:prstGeom prst="rect">
                <a:avLst/>
              </a:prstGeom>
              <a:blipFill>
                <a:blip r:embed="rId3"/>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TotalTime>
  <Words>1913</Words>
  <Application>Microsoft Office PowerPoint</Application>
  <PresentationFormat>宽屏</PresentationFormat>
  <Paragraphs>375</Paragraphs>
  <Slides>44</Slides>
  <Notes>44</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44</vt:i4>
      </vt:variant>
    </vt:vector>
  </HeadingPairs>
  <TitlesOfParts>
    <vt:vector size="53" baseType="lpstr">
      <vt:lpstr>等线 (正文)</vt:lpstr>
      <vt:lpstr>仿宋</vt:lpstr>
      <vt:lpstr>汉仪舒圆黑简体</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5</cp:revision>
  <dcterms:created xsi:type="dcterms:W3CDTF">2025-08-01T01:55:24Z</dcterms:created>
  <dcterms:modified xsi:type="dcterms:W3CDTF">2025-08-04T07:14:32Z</dcterms:modified>
  <cp:category/>
  <cp:contentStatus/>
</cp:coreProperties>
</file>