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357" r:id="rId26"/>
    <p:sldId id="280" r:id="rId27"/>
    <p:sldId id="281" r:id="rId28"/>
    <p:sldId id="282" r:id="rId29"/>
    <p:sldId id="358"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74"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342" r:id="rId91"/>
    <p:sldId id="343" r:id="rId92"/>
    <p:sldId id="344" r:id="rId93"/>
    <p:sldId id="345" r:id="rId94"/>
    <p:sldId id="346" r:id="rId95"/>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63" d="100"/>
          <a:sy n="63" d="100"/>
        </p:scale>
        <p:origin x="592" y="48"/>
      </p:cViewPr>
      <p:guideLst/>
    </p:cSldViewPr>
  </p:slideViewPr>
  <p:notesTextViewPr>
    <p:cViewPr>
      <p:scale>
        <a:sx n="1" d="1"/>
        <a:sy n="1" d="1"/>
      </p:scale>
      <p:origin x="0" y="0"/>
    </p:cViewPr>
  </p:notesTextViewPr>
  <p:sorterViewPr>
    <p:cViewPr>
      <p:scale>
        <a:sx n="40" d="100"/>
        <a:sy n="40" d="100"/>
      </p:scale>
      <p:origin x="0" y="-123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49616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93776"/>
            <a:ext cx="8842248"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754c44c7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易错点1</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不同调查方法适用的对象</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14a120f7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易错点2</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样方法及标志重捕法的误差分析</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易错点#df=ca39f24e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区分种群增长率、种群增长速率</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23a86187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93776"/>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种群密度及调查方法</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415dbf38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93776"/>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种群数量特征之间的内在联系</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9201ccad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mc:AlternateContent xmlns:mc="http://schemas.openxmlformats.org/markup-compatibility/2006" xmlns:a14="http://schemas.microsoft.com/office/drawing/2010/main">
        <mc:Choice Requires="a14">
          <p:sp>
            <p:nvSpPr>
              <p:cNvPr id="4" name="MasterShapeName"/>
              <p:cNvSpPr/>
              <p:nvPr/>
            </p:nvSpPr>
            <p:spPr>
              <a:xfrm>
                <a:off x="1289304" y="493776"/>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a:t>
                </a:r>
                <a14:m>
                  <m:oMath xmlns:m="http://schemas.openxmlformats.org/officeDocument/2006/math">
                    <m:r>
                      <a:rPr lang="en-US" sz="2800" b="1" i="0" dirty="0">
                        <a:solidFill>
                          <a:srgbClr val="000000"/>
                        </a:solidFill>
                        <a:latin typeface="Cambria Math" panose="02040503050406030204" pitchFamily="18" charset="0"/>
                        <a:ea typeface="汉仪舒圆黑简体" pitchFamily="34" charset="-122"/>
                        <a:cs typeface="汉仪舒圆黑简体" pitchFamily="34" charset="-120"/>
                      </a:rPr>
                      <m:t>𝐉</m:t>
                    </m:r>
                  </m:oMath>
                </a14:m>
                <a:r>
                  <a:rPr lang="en-US" sz="2800" b="1" i="0" dirty="0">
                    <a:solidFill>
                      <a:srgbClr val="000000"/>
                    </a:solidFill>
                    <a:latin typeface="汉仪舒圆黑简体" pitchFamily="34" charset="0"/>
                    <a:ea typeface="汉仪舒圆黑简体" pitchFamily="34" charset="-122"/>
                    <a:cs typeface="汉仪舒圆黑简体" pitchFamily="34" charset="-120"/>
                  </a:rPr>
                  <a:t>”型增长的分析</a:t>
                </a:r>
                <a:endParaRPr lang="en-US" sz="2800" dirty="0"/>
              </a:p>
            </p:txBody>
          </p:sp>
        </mc:Choice>
        <mc:Fallback xmlns="">
          <p:sp>
            <p:nvSpPr>
              <p:cNvPr id="4" name="MasterShapeName"/>
              <p:cNvSpPr>
                <a:spLocks noRot="1" noChangeAspect="1" noMove="1" noResize="1" noEditPoints="1" noAdjustHandles="1" noChangeArrowheads="1" noChangeShapeType="1" noTextEdit="1"/>
              </p:cNvSpPr>
              <p:nvPr/>
            </p:nvSpPr>
            <p:spPr>
              <a:xfrm>
                <a:off x="1289304" y="493776"/>
                <a:ext cx="8842248" cy="521208"/>
              </a:xfrm>
              <a:prstGeom prst="rect">
                <a:avLst/>
              </a:prstGeom>
              <a:blipFill>
                <a:blip r:embed="rId4"/>
                <a:stretch>
                  <a:fillRect l="-2483" t="-12791" b="-32558"/>
                </a:stretch>
              </a:blipFill>
              <a:ln/>
            </p:spPr>
            <p:txBody>
              <a:bodyPr/>
              <a:lstStyle/>
              <a:p>
                <a:r>
                  <a:rPr lang="zh-CN" altLang="en-US">
                    <a:noFill/>
                  </a:rPr>
                  <a:t> </a:t>
                </a:r>
              </a:p>
            </p:txBody>
          </p:sp>
        </mc:Fallback>
      </mc:AlternateContent>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f4ce869a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mc:AlternateContent xmlns:mc="http://schemas.openxmlformats.org/markup-compatibility/2006" xmlns:a14="http://schemas.microsoft.com/office/drawing/2010/main">
        <mc:Choice Requires="a14">
          <p:sp>
            <p:nvSpPr>
              <p:cNvPr id="4" name="MasterShapeName"/>
              <p:cNvSpPr/>
              <p:nvPr/>
            </p:nvSpPr>
            <p:spPr>
              <a:xfrm>
                <a:off x="1289304" y="493776"/>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a:t>
                </a:r>
                <a14:m>
                  <m:oMath xmlns:m="http://schemas.openxmlformats.org/officeDocument/2006/math">
                    <m:r>
                      <a:rPr lang="en-US" sz="2800" b="1" i="0" dirty="0">
                        <a:solidFill>
                          <a:srgbClr val="000000"/>
                        </a:solidFill>
                        <a:latin typeface="Cambria Math" panose="02040503050406030204" pitchFamily="18" charset="0"/>
                        <a:ea typeface="汉仪舒圆黑简体" pitchFamily="34" charset="-122"/>
                        <a:cs typeface="汉仪舒圆黑简体" pitchFamily="34" charset="-120"/>
                      </a:rPr>
                      <m:t>𝐒</m:t>
                    </m:r>
                  </m:oMath>
                </a14:m>
                <a:r>
                  <a:rPr lang="en-US" sz="2800" b="1" i="0" dirty="0">
                    <a:solidFill>
                      <a:srgbClr val="000000"/>
                    </a:solidFill>
                    <a:latin typeface="汉仪舒圆黑简体" pitchFamily="34" charset="0"/>
                    <a:ea typeface="汉仪舒圆黑简体" pitchFamily="34" charset="-122"/>
                    <a:cs typeface="汉仪舒圆黑简体" pitchFamily="34" charset="-120"/>
                  </a:rPr>
                  <a:t>”型增长的分析</a:t>
                </a:r>
                <a:endParaRPr lang="en-US" sz="2800" dirty="0"/>
              </a:p>
            </p:txBody>
          </p:sp>
        </mc:Choice>
        <mc:Fallback xmlns="">
          <p:sp>
            <p:nvSpPr>
              <p:cNvPr id="4" name="MasterShapeName"/>
              <p:cNvSpPr>
                <a:spLocks noRot="1" noChangeAspect="1" noMove="1" noResize="1" noEditPoints="1" noAdjustHandles="1" noChangeArrowheads="1" noChangeShapeType="1" noTextEdit="1"/>
              </p:cNvSpPr>
              <p:nvPr/>
            </p:nvSpPr>
            <p:spPr>
              <a:xfrm>
                <a:off x="1289304" y="493776"/>
                <a:ext cx="8842248" cy="521208"/>
              </a:xfrm>
              <a:prstGeom prst="rect">
                <a:avLst/>
              </a:prstGeom>
              <a:blipFill>
                <a:blip r:embed="rId4"/>
                <a:stretch>
                  <a:fillRect l="-2483" t="-12791" b="-32558"/>
                </a:stretch>
              </a:blipFill>
              <a:ln/>
            </p:spPr>
            <p:txBody>
              <a:bodyPr/>
              <a:lstStyle/>
              <a:p>
                <a:r>
                  <a:rPr lang="zh-CN" altLang="en-US">
                    <a:noFill/>
                  </a:rPr>
                  <a:t> </a:t>
                </a:r>
              </a:p>
            </p:txBody>
          </p:sp>
        </mc:Fallback>
      </mc:AlternateContent>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860a6899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93776"/>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酵母菌种群数量变化的研究</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86eb3a68e51442c4105fbf#tid=688b42534e75f9000925df31#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df=2a3e433f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mc:AlternateContent xmlns:mc="http://schemas.openxmlformats.org/markup-compatibility/2006" xmlns:a14="http://schemas.microsoft.com/office/drawing/2010/main">
        <mc:Choice Requires="a14">
          <p:sp>
            <p:nvSpPr>
              <p:cNvPr id="4" name="MasterShapeName"/>
              <p:cNvSpPr/>
              <p:nvPr/>
            </p:nvSpPr>
            <p:spPr>
              <a:xfrm>
                <a:off x="1289304" y="493776"/>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题型4 “</a:t>
                </a:r>
                <a14:m>
                  <m:oMath xmlns:m="http://schemas.openxmlformats.org/officeDocument/2006/math">
                    <m:r>
                      <a:rPr lang="en-US" sz="2800" b="1" i="0" dirty="0">
                        <a:solidFill>
                          <a:srgbClr val="000000"/>
                        </a:solidFill>
                        <a:latin typeface="Cambria Math" panose="02040503050406030204" pitchFamily="18" charset="0"/>
                        <a:ea typeface="汉仪舒圆黑简体" pitchFamily="34" charset="-122"/>
                        <a:cs typeface="汉仪舒圆黑简体" pitchFamily="34" charset="-120"/>
                      </a:rPr>
                      <m:t>𝐉</m:t>
                    </m:r>
                  </m:oMath>
                </a14:m>
                <a:r>
                  <a:rPr lang="en-US" sz="2800" b="1" i="0" dirty="0">
                    <a:solidFill>
                      <a:srgbClr val="000000"/>
                    </a:solidFill>
                    <a:latin typeface="汉仪舒圆黑简体" pitchFamily="34" charset="0"/>
                    <a:ea typeface="汉仪舒圆黑简体" pitchFamily="34" charset="-122"/>
                    <a:cs typeface="汉仪舒圆黑简体" pitchFamily="34" charset="-120"/>
                  </a:rPr>
                  <a:t>”型增长和“</a:t>
                </a:r>
                <a14:m>
                  <m:oMath xmlns:m="http://schemas.openxmlformats.org/officeDocument/2006/math">
                    <m:r>
                      <a:rPr lang="en-US" sz="2800" b="1" i="0" dirty="0">
                        <a:solidFill>
                          <a:srgbClr val="000000"/>
                        </a:solidFill>
                        <a:latin typeface="Cambria Math" panose="02040503050406030204" pitchFamily="18" charset="0"/>
                        <a:ea typeface="汉仪舒圆黑简体" pitchFamily="34" charset="-122"/>
                        <a:cs typeface="汉仪舒圆黑简体" pitchFamily="34" charset="-120"/>
                      </a:rPr>
                      <m:t>𝐒</m:t>
                    </m:r>
                  </m:oMath>
                </a14:m>
                <a:r>
                  <a:rPr lang="en-US" sz="2800" b="1" i="0" dirty="0">
                    <a:solidFill>
                      <a:srgbClr val="000000"/>
                    </a:solidFill>
                    <a:latin typeface="汉仪舒圆黑简体" pitchFamily="34" charset="0"/>
                    <a:ea typeface="汉仪舒圆黑简体" pitchFamily="34" charset="-122"/>
                    <a:cs typeface="汉仪舒圆黑简体" pitchFamily="34" charset="-120"/>
                  </a:rPr>
                  <a:t>”型增长的综合</a:t>
                </a:r>
                <a:endParaRPr lang="en-US" sz="2800" dirty="0"/>
              </a:p>
            </p:txBody>
          </p:sp>
        </mc:Choice>
        <mc:Fallback xmlns="">
          <p:sp>
            <p:nvSpPr>
              <p:cNvPr id="4" name="MasterShapeName"/>
              <p:cNvSpPr>
                <a:spLocks noRot="1" noChangeAspect="1" noMove="1" noResize="1" noEditPoints="1" noAdjustHandles="1" noChangeArrowheads="1" noChangeShapeType="1" noTextEdit="1"/>
              </p:cNvSpPr>
              <p:nvPr/>
            </p:nvSpPr>
            <p:spPr>
              <a:xfrm>
                <a:off x="1289304" y="493776"/>
                <a:ext cx="8842248" cy="521208"/>
              </a:xfrm>
              <a:prstGeom prst="rect">
                <a:avLst/>
              </a:prstGeom>
              <a:blipFill>
                <a:blip r:embed="rId4"/>
                <a:stretch>
                  <a:fillRect l="-2483" t="-12791" b="-32558"/>
                </a:stretch>
              </a:blipFill>
              <a:ln/>
            </p:spPr>
            <p:txBody>
              <a:bodyPr/>
              <a:lstStyle/>
              <a:p>
                <a:r>
                  <a:rPr lang="zh-CN" altLang="en-US">
                    <a:noFill/>
                  </a:rPr>
                  <a:t> </a:t>
                </a:r>
              </a:p>
            </p:txBody>
          </p:sp>
        </mc:Fallback>
      </mc:AlternateContent>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1#df=df0e992e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93776"/>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题型5 种群数量的波动</a:t>
            </a:r>
            <a:endParaRPr lang="en-US" sz="280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内容1#df=754c44c7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93776"/>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易错点1 不同调查方法适用的对象</a:t>
            </a:r>
            <a:endParaRPr lang="en-US" sz="280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内容1#df=14a120f7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93776"/>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易错点2 样方法及标志重捕法的误差分析</a:t>
            </a:r>
            <a:endParaRPr lang="en-US" sz="280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内容1#df=ca39f24e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93776"/>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区分种群增长率、种群增长速率</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010144" y="4315968"/>
            <a:ext cx="3666744" cy="923544"/>
          </a:xfrm>
          <a:prstGeom prst="rect">
            <a:avLst/>
          </a:prstGeom>
          <a:noFill/>
          <a:ln/>
        </p:spPr>
        <p:txBody>
          <a:bodyPr wrap="square" lIns="0" tIns="0" rIns="0" bIns="0" rtlCol="0" anchor="ctr"/>
          <a:lstStyle/>
          <a:p>
            <a:pPr algn="ctr"/>
            <a:r>
              <a:rPr lang="en-US" sz="2400" b="1" i="0" dirty="0">
                <a:solidFill>
                  <a:srgbClr val="649226"/>
                </a:solidFill>
                <a:latin typeface="微软雅黑" pitchFamily="34" charset="0"/>
                <a:ea typeface="微软雅黑" pitchFamily="34" charset="-122"/>
                <a:cs typeface="微软雅黑" pitchFamily="34" charset="-120"/>
              </a:rPr>
              <a:t>生物学 选择性必修2        生物与环境 SJ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6.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9.xml"/><Relationship Id="rId4" Type="http://schemas.openxmlformats.org/officeDocument/2006/relationships/image" Target="../media/image32.png"/></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9.xml"/><Relationship Id="rId5" Type="http://schemas.openxmlformats.org/officeDocument/2006/relationships/image" Target="../media/image38.png"/><Relationship Id="rId4" Type="http://schemas.openxmlformats.org/officeDocument/2006/relationships/image" Target="../media/image37.png"/></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9.xml"/><Relationship Id="rId5" Type="http://schemas.openxmlformats.org/officeDocument/2006/relationships/image" Target="../media/image42.png"/><Relationship Id="rId4" Type="http://schemas.openxmlformats.org/officeDocument/2006/relationships/image" Target="../media/image41.png"/></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9.xml"/><Relationship Id="rId4" Type="http://schemas.openxmlformats.org/officeDocument/2006/relationships/image" Target="../media/image46.png"/></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8.xml"/><Relationship Id="rId1" Type="http://schemas.openxmlformats.org/officeDocument/2006/relationships/slideLayout" Target="../slideLayouts/slideLayout9.xml"/><Relationship Id="rId4" Type="http://schemas.openxmlformats.org/officeDocument/2006/relationships/image" Target="../media/image49.png"/></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1.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3.xml"/><Relationship Id="rId1" Type="http://schemas.openxmlformats.org/officeDocument/2006/relationships/slideLayout" Target="../slideLayouts/slideLayout17.xml"/><Relationship Id="rId5" Type="http://schemas.openxmlformats.org/officeDocument/2006/relationships/image" Target="../media/image55.png"/><Relationship Id="rId4" Type="http://schemas.openxmlformats.org/officeDocument/2006/relationships/image" Target="../media/image54.png"/></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5.xml"/><Relationship Id="rId1" Type="http://schemas.openxmlformats.org/officeDocument/2006/relationships/slideLayout" Target="../slideLayouts/slideLayout18.xml"/><Relationship Id="rId5" Type="http://schemas.openxmlformats.org/officeDocument/2006/relationships/image" Target="../media/image59.png"/><Relationship Id="rId4" Type="http://schemas.openxmlformats.org/officeDocument/2006/relationships/image" Target="../media/image58.png"/></Relationships>
</file>

<file path=ppt/slides/_rels/slide5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7.xml"/><Relationship Id="rId1" Type="http://schemas.openxmlformats.org/officeDocument/2006/relationships/slideLayout" Target="../slideLayouts/slideLayout18.xml"/><Relationship Id="rId4" Type="http://schemas.openxmlformats.org/officeDocument/2006/relationships/image" Target="../media/image62.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2.xml"/><Relationship Id="rId1" Type="http://schemas.openxmlformats.org/officeDocument/2006/relationships/slideLayout" Target="../slideLayouts/slideLayout19.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4.xml"/><Relationship Id="rId1" Type="http://schemas.openxmlformats.org/officeDocument/2006/relationships/slideLayout" Target="../slideLayouts/slideLayout1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9.xml"/></Relationships>
</file>

<file path=ppt/slides/_rels/slide6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6.xml"/><Relationship Id="rId1" Type="http://schemas.openxmlformats.org/officeDocument/2006/relationships/slideLayout" Target="../slideLayouts/slideLayout20.xml"/><Relationship Id="rId4" Type="http://schemas.openxmlformats.org/officeDocument/2006/relationships/image" Target="../media/image71.png"/></Relationships>
</file>

<file path=ppt/slides/_rels/slide6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7.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68.xml"/><Relationship Id="rId1" Type="http://schemas.openxmlformats.org/officeDocument/2006/relationships/slideLayout" Target="../slideLayouts/slideLayout20.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7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9.xml"/><Relationship Id="rId1" Type="http://schemas.openxmlformats.org/officeDocument/2006/relationships/slideLayout" Target="../slideLayouts/slideLayout21.xml"/><Relationship Id="rId5" Type="http://schemas.openxmlformats.org/officeDocument/2006/relationships/image" Target="../media/image81.png"/><Relationship Id="rId4" Type="http://schemas.openxmlformats.org/officeDocument/2006/relationships/image" Target="../media/image80.png"/></Relationships>
</file>

<file path=ppt/slides/_rels/slide7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0.xml"/><Relationship Id="rId1" Type="http://schemas.openxmlformats.org/officeDocument/2006/relationships/slideLayout" Target="../slideLayouts/slideLayout21.xml"/></Relationships>
</file>

<file path=ppt/slides/_rels/slide7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1.xml"/><Relationship Id="rId1" Type="http://schemas.openxmlformats.org/officeDocument/2006/relationships/slideLayout" Target="../slideLayouts/slideLayout2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2.xml"/><Relationship Id="rId1" Type="http://schemas.openxmlformats.org/officeDocument/2006/relationships/slideLayout" Target="../slideLayouts/slideLayout9.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7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73.xml"/><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4.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notesSlide" Target="../notesSlides/notesSlide76.xml"/><Relationship Id="rId1" Type="http://schemas.openxmlformats.org/officeDocument/2006/relationships/slideLayout" Target="../slideLayouts/slideLayout9.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77.xml"/><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78.xml"/><Relationship Id="rId1" Type="http://schemas.openxmlformats.org/officeDocument/2006/relationships/slideLayout" Target="../slideLayouts/slideLayout9.xml"/><Relationship Id="rId5" Type="http://schemas.openxmlformats.org/officeDocument/2006/relationships/image" Target="../media/image97.png"/><Relationship Id="rId4" Type="http://schemas.openxmlformats.org/officeDocument/2006/relationships/image" Target="../media/image96.png"/></Relationships>
</file>

<file path=ppt/slides/_rels/slide8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80.xml"/><Relationship Id="rId1" Type="http://schemas.openxmlformats.org/officeDocument/2006/relationships/slideLayout" Target="../slideLayouts/slideLayout9.xml"/><Relationship Id="rId5" Type="http://schemas.openxmlformats.org/officeDocument/2006/relationships/image" Target="../media/image101.png"/><Relationship Id="rId4" Type="http://schemas.openxmlformats.org/officeDocument/2006/relationships/image" Target="../media/image100.png"/></Relationships>
</file>

<file path=ppt/slides/_rels/slide8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81.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3" Type="http://schemas.openxmlformats.org/officeDocument/2006/relationships/image" Target="../media/image103.png"/><Relationship Id="rId7" Type="http://schemas.openxmlformats.org/officeDocument/2006/relationships/image" Target="../media/image107.png"/><Relationship Id="rId2" Type="http://schemas.openxmlformats.org/officeDocument/2006/relationships/notesSlide" Target="../notesSlides/notesSlide82.xml"/><Relationship Id="rId1" Type="http://schemas.openxmlformats.org/officeDocument/2006/relationships/slideLayout" Target="../slideLayouts/slideLayout9.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86.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83.xml"/><Relationship Id="rId1" Type="http://schemas.openxmlformats.org/officeDocument/2006/relationships/slideLayout" Target="../slideLayouts/slideLayout9.xml"/><Relationship Id="rId4" Type="http://schemas.openxmlformats.org/officeDocument/2006/relationships/image" Target="../media/image109.png"/></Relationships>
</file>

<file path=ppt/slides/_rels/slide8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4.xml"/><Relationship Id="rId1" Type="http://schemas.openxmlformats.org/officeDocument/2006/relationships/slideLayout" Target="../slideLayouts/slideLayout9.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86.xml"/><Relationship Id="rId1" Type="http://schemas.openxmlformats.org/officeDocument/2006/relationships/slideLayout" Target="../slideLayouts/slideLayout9.xml"/><Relationship Id="rId5" Type="http://schemas.openxmlformats.org/officeDocument/2006/relationships/image" Target="../media/image116.png"/><Relationship Id="rId4" Type="http://schemas.openxmlformats.org/officeDocument/2006/relationships/image" Target="../media/image115.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5.png"/></Relationships>
</file>

<file path=ppt/slides/_rels/slide9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87.xml"/><Relationship Id="rId1" Type="http://schemas.openxmlformats.org/officeDocument/2006/relationships/slideLayout" Target="../slideLayouts/slideLayout9.xml"/><Relationship Id="rId4" Type="http://schemas.openxmlformats.org/officeDocument/2006/relationships/image" Target="../media/image118.png"/></Relationships>
</file>

<file path=ppt/slides/_rels/slide91.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88.xml"/><Relationship Id="rId1" Type="http://schemas.openxmlformats.org/officeDocument/2006/relationships/slideLayout" Target="../slideLayouts/slideLayout9.xml"/><Relationship Id="rId5" Type="http://schemas.openxmlformats.org/officeDocument/2006/relationships/image" Target="../media/image121.png"/><Relationship Id="rId4" Type="http://schemas.openxmlformats.org/officeDocument/2006/relationships/image" Target="../media/image120.png"/></Relationships>
</file>

<file path=ppt/slides/_rels/slide92.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89.xml"/><Relationship Id="rId1" Type="http://schemas.openxmlformats.org/officeDocument/2006/relationships/slideLayout" Target="../slideLayouts/slideLayout9.xml"/><Relationship Id="rId5" Type="http://schemas.openxmlformats.org/officeDocument/2006/relationships/image" Target="../media/image124.png"/><Relationship Id="rId4" Type="http://schemas.openxmlformats.org/officeDocument/2006/relationships/image" Target="../media/image123.png"/></Relationships>
</file>

<file path=ppt/slides/_rels/slide9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90.xml"/><Relationship Id="rId1" Type="http://schemas.openxmlformats.org/officeDocument/2006/relationships/slideLayout" Target="../slideLayouts/slideLayout9.xml"/><Relationship Id="rId4" Type="http://schemas.openxmlformats.org/officeDocument/2006/relationships/image" Target="../media/image126.png"/></Relationships>
</file>

<file path=ppt/slides/_rels/slide9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91.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6_AS.10_1#85bbb1600?vop=1&amp;pid=23a861873&amp;color=0,0,0&amp;vtp=1&amp;bt=1&amp;bbb=1&amp;hb=1"/>
          <p:cNvSpPr/>
          <p:nvPr/>
        </p:nvSpPr>
        <p:spPr>
          <a:xfrm>
            <a:off x="722376" y="1014984"/>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用样方法调查植物的种群密度时，应随机取样，且对于正方形或接近正方形的地块</a:t>
            </a:r>
            <a:r>
              <a:rPr lang="en-US" altLang="zh-CN" sz="2000" b="0" i="0">
                <a:solidFill>
                  <a:srgbClr val="000000"/>
                </a:solidFill>
                <a:latin typeface="微软雅黑" pitchFamily="34" charset="0"/>
                <a:ea typeface="微软雅黑" pitchFamily="34" charset="-122"/>
                <a:cs typeface="微软雅黑" pitchFamily="34" charset="-120"/>
              </a:rPr>
              <a:t>，常采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用五点取样法取样</a:t>
            </a:r>
            <a:r>
              <a:rPr lang="en-US" altLang="zh-CN" sz="2000" b="0" i="0" dirty="0">
                <a:solidFill>
                  <a:srgbClr val="000000"/>
                </a:solidFill>
                <a:latin typeface="微软雅黑" pitchFamily="34" charset="0"/>
                <a:ea typeface="微软雅黑" pitchFamily="34" charset="-122"/>
                <a:cs typeface="微软雅黑" pitchFamily="34" charset="-120"/>
              </a:rPr>
              <a:t>；对于长方形地块，则一般采用等距取样法取样，A错误</a:t>
            </a:r>
            <a:r>
              <a:rPr lang="en-US" altLang="zh-CN" sz="2000" b="0" i="0">
                <a:solidFill>
                  <a:srgbClr val="000000"/>
                </a:solidFill>
                <a:latin typeface="微软雅黑" pitchFamily="34" charset="0"/>
                <a:ea typeface="微软雅黑" pitchFamily="34" charset="-122"/>
                <a:cs typeface="微软雅黑" pitchFamily="34" charset="-120"/>
              </a:rPr>
              <a:t>。计算样方中的个体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数</a:t>
            </a:r>
            <a:r>
              <a:rPr lang="en-US" altLang="zh-CN" sz="2000" b="0" i="0" dirty="0">
                <a:solidFill>
                  <a:srgbClr val="000000"/>
                </a:solidFill>
                <a:latin typeface="微软雅黑" pitchFamily="34" charset="0"/>
                <a:ea typeface="微软雅黑" pitchFamily="34" charset="-122"/>
                <a:cs typeface="微软雅黑" pitchFamily="34" charset="-120"/>
              </a:rPr>
              <a:t>，应计数样方内和相邻两边及夹角上的个体，此样方中蒲公英的个体数量是6（右下）</a:t>
            </a:r>
            <a:r>
              <a:rPr lang="en-US" altLang="zh-CN" sz="2000" b="0" i="0">
                <a:solidFill>
                  <a:srgbClr val="000000"/>
                </a:solidFill>
                <a:latin typeface="微软雅黑" pitchFamily="34" charset="0"/>
                <a:ea typeface="微软雅黑" pitchFamily="34" charset="-122"/>
                <a:cs typeface="微软雅黑" pitchFamily="34" charset="-120"/>
              </a:rPr>
              <a:t>或7</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左上）株，B正确。使用样方法可估算出该样地中蒲公英的种群密度，C正确</a:t>
            </a:r>
            <a:r>
              <a:rPr lang="en-US" altLang="zh-CN" sz="2000" b="0" i="0">
                <a:solidFill>
                  <a:srgbClr val="000000"/>
                </a:solidFill>
                <a:latin typeface="微软雅黑" pitchFamily="34" charset="0"/>
                <a:ea typeface="微软雅黑" pitchFamily="34" charset="-122"/>
                <a:cs typeface="微软雅黑" pitchFamily="34" charset="-120"/>
              </a:rPr>
              <a:t>。昆虫卵通常无活</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动能力</a:t>
            </a:r>
            <a:r>
              <a:rPr lang="en-US" altLang="zh-CN" sz="2000" b="0" i="0" dirty="0">
                <a:solidFill>
                  <a:srgbClr val="000000"/>
                </a:solidFill>
                <a:latin typeface="微软雅黑" pitchFamily="34" charset="0"/>
                <a:ea typeface="微软雅黑" pitchFamily="34" charset="-122"/>
                <a:cs typeface="微软雅黑" pitchFamily="34" charset="-120"/>
              </a:rPr>
              <a:t>，因此调查农田中某昆虫卵的密度时可以使用样方法，D正确。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6_BD.11_1#eb96fc890?pid=23a861873&amp;color=0,0,0&amp;vtp=1&amp;bt=1&amp;bbb=1&amp;hb=1"/>
          <p:cNvSpPr/>
          <p:nvPr/>
        </p:nvSpPr>
        <p:spPr>
          <a:xfrm>
            <a:off x="722376" y="1014984"/>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［江苏泰州2025高二月考］</a:t>
            </a:r>
            <a:r>
              <a:rPr lang="en-US" altLang="zh-CN" sz="2000" b="0" i="0" dirty="0">
                <a:solidFill>
                  <a:srgbClr val="000000"/>
                </a:solidFill>
                <a:latin typeface="微软雅黑" pitchFamily="34" charset="0"/>
                <a:ea typeface="微软雅黑" pitchFamily="34" charset="-122"/>
                <a:cs typeface="微软雅黑" pitchFamily="34" charset="-120"/>
              </a:rPr>
              <a:t>某研究小组对巢湖边1</a:t>
            </a:r>
            <a:r>
              <a:rPr lang="en-US" altLang="zh-CN" sz="2000" b="0" i="0">
                <a:solidFill>
                  <a:srgbClr val="000000"/>
                </a:solidFill>
                <a:latin typeface="微软雅黑" pitchFamily="34" charset="0"/>
                <a:ea typeface="微软雅黑" pitchFamily="34" charset="-122"/>
                <a:cs typeface="微软雅黑" pitchFamily="34" charset="-120"/>
              </a:rPr>
              <a:t>公顷范围内褐家鼠的种群密度进行了调查，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第一次捕获并标记</a:t>
            </a:r>
            <a:r>
              <a:rPr lang="en-US" altLang="zh-CN" sz="2000" b="0" i="0" dirty="0">
                <a:solidFill>
                  <a:srgbClr val="000000"/>
                </a:solidFill>
                <a:latin typeface="微软雅黑" pitchFamily="34" charset="0"/>
                <a:ea typeface="微软雅黑" pitchFamily="34" charset="-122"/>
                <a:cs typeface="微软雅黑" pitchFamily="34" charset="-120"/>
              </a:rPr>
              <a:t>203只鼠，第二次捕获240只鼠，其中有标记的鼠72只</a:t>
            </a:r>
            <a:r>
              <a:rPr lang="en-US" altLang="zh-CN" sz="2000" b="0" i="0">
                <a:solidFill>
                  <a:srgbClr val="000000"/>
                </a:solidFill>
                <a:latin typeface="微软雅黑" pitchFamily="34" charset="0"/>
                <a:ea typeface="微软雅黑" pitchFamily="34" charset="-122"/>
                <a:cs typeface="微软雅黑" pitchFamily="34" charset="-120"/>
              </a:rPr>
              <a:t>。下列相应叙述错误的</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2_1#eb96fc890.bracket?pid=23a861873&amp;color=0,0,0&amp;vpa=4&amp;vtp=1"/>
          <p:cNvSpPr/>
          <p:nvPr/>
        </p:nvSpPr>
        <p:spPr>
          <a:xfrm>
            <a:off x="1176401" y="1910334"/>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1_2#eb96fc890.choices?pid=23a861873&amp;color=0,0,0&amp;vtp=1&amp;bbb=1"/>
          <p:cNvSpPr/>
          <p:nvPr/>
        </p:nvSpPr>
        <p:spPr>
          <a:xfrm>
            <a:off x="722376" y="2377058"/>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A.调查期间，该褐家鼠种群的数量应保持相对稳定</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.该区域褐家鼠种群密度的调查结果约为677只/公顷</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.若被标记个体被重捕的概率下降，则调查结果比实际值小</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.选择的标记物不能影响被标记褐家鼠的生存和繁殖活动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13_1#eb96fc890?vop=1&amp;pid=23a861873&amp;color=0,0,0&amp;vtp=1&amp;bt=1&amp;bbb=1&amp;hb=1"/>
              <p:cNvSpPr/>
              <p:nvPr/>
            </p:nvSpPr>
            <p:spPr>
              <a:xfrm>
                <a:off x="722376" y="1014984"/>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调查期间，该褐家鼠种群的数量应保持相对稳定</a:t>
                </a:r>
                <a:r>
                  <a:rPr lang="en-US" altLang="zh-CN" sz="2000" b="0" i="0">
                    <a:solidFill>
                      <a:srgbClr val="000000"/>
                    </a:solidFill>
                    <a:latin typeface="微软雅黑" pitchFamily="34" charset="0"/>
                    <a:ea typeface="微软雅黑" pitchFamily="34" charset="-122"/>
                    <a:cs typeface="微软雅黑" pitchFamily="34" charset="-120"/>
                  </a:rPr>
                  <a:t>，且标记物不能影响被标记褐家鼠的生存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和繁殖活动</a:t>
                </a:r>
                <a:r>
                  <a:rPr lang="en-US" altLang="zh-CN" sz="2000" b="0" i="0" dirty="0">
                    <a:solidFill>
                      <a:srgbClr val="000000"/>
                    </a:solidFill>
                    <a:latin typeface="微软雅黑" pitchFamily="34" charset="0"/>
                    <a:ea typeface="微软雅黑" pitchFamily="34" charset="-122"/>
                    <a:cs typeface="微软雅黑" pitchFamily="34" charset="-120"/>
                  </a:rPr>
                  <a:t>，这是应用标志重捕法的前提，A、D正确。调查区域为1公顷</a:t>
                </a:r>
                <a:r>
                  <a:rPr lang="en-US" altLang="zh-CN" sz="2000" b="0" i="0">
                    <a:solidFill>
                      <a:srgbClr val="000000"/>
                    </a:solidFill>
                    <a:latin typeface="微软雅黑" pitchFamily="34" charset="0"/>
                    <a:ea typeface="微软雅黑" pitchFamily="34" charset="-122"/>
                    <a:cs typeface="微软雅黑" pitchFamily="34" charset="-120"/>
                  </a:rPr>
                  <a:t>，该区域种群个体总数</a:t>
                </a:r>
              </a:p>
              <a:p>
                <a:pPr latinLnBrk="1">
                  <a:lnSpc>
                    <a:spcPts val="3600"/>
                  </a:lnSpc>
                </a:pP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第一次捕获数×第二次捕获数</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第二次捕获中被标记数</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=203×240÷72≈677</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（只</a:t>
                </a:r>
                <a:r>
                  <a:rPr lang="en-US" altLang="zh-CN" sz="2000" b="0" i="0">
                    <a:solidFill>
                      <a:srgbClr val="000000"/>
                    </a:solidFill>
                    <a:latin typeface="微软雅黑" pitchFamily="34" charset="0"/>
                    <a:ea typeface="微软雅黑" pitchFamily="34" charset="-122"/>
                    <a:cs typeface="微软雅黑" pitchFamily="34" charset="-120"/>
                  </a:rPr>
                  <a:t>），种群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密度约为</a:t>
                </a:r>
                <a:r>
                  <a:rPr lang="en-US" altLang="zh-CN" sz="2000" b="0" i="0" dirty="0">
                    <a:solidFill>
                      <a:srgbClr val="000000"/>
                    </a:solidFill>
                    <a:latin typeface="微软雅黑" pitchFamily="34" charset="0"/>
                    <a:ea typeface="微软雅黑" pitchFamily="34" charset="-122"/>
                    <a:cs typeface="微软雅黑" pitchFamily="34" charset="-120"/>
                  </a:rPr>
                  <a:t>677</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只/公顷；根据计算公式可知，若被标记个体被重捕的概率下降</a:t>
                </a:r>
                <a:r>
                  <a:rPr lang="en-US" altLang="zh-CN" sz="2000" b="0" i="0">
                    <a:solidFill>
                      <a:srgbClr val="000000"/>
                    </a:solidFill>
                    <a:latin typeface="微软雅黑" pitchFamily="34" charset="0"/>
                    <a:ea typeface="微软雅黑" pitchFamily="34" charset="-122"/>
                    <a:cs typeface="微软雅黑" pitchFamily="34" charset="-120"/>
                  </a:rPr>
                  <a:t>，则重捕个体中带</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标记的个体数偏小</a:t>
                </a:r>
                <a:r>
                  <a:rPr lang="en-US" altLang="zh-CN" sz="2000" b="0" i="0" dirty="0">
                    <a:solidFill>
                      <a:srgbClr val="000000"/>
                    </a:solidFill>
                    <a:latin typeface="微软雅黑" pitchFamily="34" charset="0"/>
                    <a:ea typeface="微软雅黑" pitchFamily="34" charset="-122"/>
                    <a:cs typeface="微软雅黑" pitchFamily="34" charset="-120"/>
                  </a:rPr>
                  <a:t>，因此调查结果比实际值偏大，B正确，C错误。</a:t>
                </a:r>
                <a:endParaRPr lang="en-US" altLang="zh-CN" sz="2200" dirty="0"/>
              </a:p>
            </p:txBody>
          </p:sp>
        </mc:Choice>
        <mc:Fallback xmlns="">
          <p:sp>
            <p:nvSpPr>
              <p:cNvPr id="2" name="QC_6_AS.13_1#eb96fc890?vop=1&amp;pid=23a861873&amp;color=0,0,0&amp;vtp=1&amp;bt=1&amp;bbb=1&amp;hb=1"/>
              <p:cNvSpPr>
                <a:spLocks noRot="1" noChangeAspect="1" noMove="1" noResize="1" noEditPoints="1" noAdjustHandles="1" noChangeArrowheads="1" noChangeShapeType="1" noTextEdit="1"/>
              </p:cNvSpPr>
              <p:nvPr/>
            </p:nvSpPr>
            <p:spPr>
              <a:xfrm>
                <a:off x="722376" y="1014984"/>
                <a:ext cx="10753344" cy="2240534"/>
              </a:xfrm>
              <a:prstGeom prst="rect">
                <a:avLst/>
              </a:prstGeom>
              <a:blipFill>
                <a:blip r:embed="rId3"/>
                <a:stretch>
                  <a:fillRect l="-1587" t="-272" r="-907" b="-681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4_1#ecd83645c?pid=415dbf38d&amp;color=0,0,0&amp;vtp=1&amp;bt=1&amp;bbb=1&amp;hb=1"/>
              <p:cNvSpPr/>
              <p:nvPr/>
            </p:nvSpPr>
            <p:spPr>
              <a:xfrm>
                <a:off x="722376" y="1014984"/>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［山东菏泽2025高二期末］</a:t>
                </a:r>
                <a:r>
                  <a:rPr lang="en-US" altLang="zh-CN" sz="2000" b="0" i="0" dirty="0">
                    <a:solidFill>
                      <a:srgbClr val="000000"/>
                    </a:solidFill>
                    <a:latin typeface="微软雅黑" pitchFamily="34" charset="0"/>
                    <a:ea typeface="微软雅黑" pitchFamily="34" charset="-122"/>
                    <a:cs typeface="微软雅黑" pitchFamily="34" charset="-120"/>
                  </a:rPr>
                  <a:t>菏泽单县浮龙湖拥有水域面积</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21 </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km</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，水草茂密，环境优越</a:t>
                </a:r>
                <a:r>
                  <a:rPr lang="en-US" altLang="zh-CN" sz="2000" b="0" i="0">
                    <a:solidFill>
                      <a:srgbClr val="000000"/>
                    </a:solidFill>
                    <a:latin typeface="微软雅黑" pitchFamily="34" charset="0"/>
                    <a:ea typeface="微软雅黑" pitchFamily="34" charset="-122"/>
                    <a:cs typeface="微软雅黑" pitchFamily="34" charset="-120"/>
                  </a:rPr>
                  <a:t>，是南</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北候鸟迁徙的重要驿站和越冬栖息地之一</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6_BD.14_1#ecd83645c?pid=415dbf38d&amp;color=0,0,0&amp;vtp=1&amp;bt=1&amp;bbb=1&amp;hb=1"/>
              <p:cNvSpPr>
                <a:spLocks noRot="1" noChangeAspect="1" noMove="1" noResize="1" noEditPoints="1" noAdjustHandles="1" noChangeArrowheads="1" noChangeShapeType="1" noTextEdit="1"/>
              </p:cNvSpPr>
              <p:nvPr/>
            </p:nvSpPr>
            <p:spPr>
              <a:xfrm>
                <a:off x="722376" y="1014984"/>
                <a:ext cx="10753344" cy="843153"/>
              </a:xfrm>
              <a:prstGeom prst="rect">
                <a:avLst/>
              </a:prstGeom>
              <a:blipFill>
                <a:blip r:embed="rId3"/>
                <a:stretch>
                  <a:fillRect l="-1474" r="-737" b="-18116"/>
                </a:stretch>
              </a:blipFill>
              <a:ln/>
            </p:spPr>
            <p:txBody>
              <a:bodyPr/>
              <a:lstStyle/>
              <a:p>
                <a:r>
                  <a:rPr lang="zh-CN" altLang="en-US">
                    <a:noFill/>
                  </a:rPr>
                  <a:t> </a:t>
                </a:r>
              </a:p>
            </p:txBody>
          </p:sp>
        </mc:Fallback>
      </mc:AlternateContent>
      <p:sp>
        <p:nvSpPr>
          <p:cNvPr id="3" name="QC_6_AN.15_1#ecd83645c.bracket?pid=415dbf38d&amp;color=0,0,0&amp;vpa=5&amp;vtp=1"/>
          <p:cNvSpPr/>
          <p:nvPr/>
        </p:nvSpPr>
        <p:spPr>
          <a:xfrm>
            <a:off x="7780401" y="1453134"/>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4_2#ecd83645c.choices?pid=415dbf38d&amp;color=0,0,0&amp;vtp=1&amp;bbb=1"/>
          <p:cNvSpPr/>
          <p:nvPr/>
        </p:nvSpPr>
        <p:spPr>
          <a:xfrm>
            <a:off x="722376" y="1919858"/>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A.该地某种候鸟种群密度变化的主要影响因素是出生率和死亡率</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.种群密度是种群最基本的数量特征，种群密度与出生率成正比</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.某种候鸟的出生率、死亡率、迁入率、迁出率直接决定种群数量</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.种群密度、出生率、死亡率、年龄结构和性别比例等都是种群内个体特征的统计值</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6_AS.16_1#ecd83645c?vop=1&amp;pid=415dbf38d&amp;color=0,0,0&amp;vtp=1&amp;bt=1&amp;bbb=1&amp;hb=1"/>
          <p:cNvSpPr/>
          <p:nvPr/>
        </p:nvSpPr>
        <p:spPr>
          <a:xfrm>
            <a:off x="722376" y="1014984"/>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由题意可知，该地是南北候鸟迁徙的重要驿站和越冬栖息地之一</a:t>
            </a:r>
            <a:r>
              <a:rPr lang="en-US" altLang="zh-CN" sz="2000" b="0" i="0">
                <a:solidFill>
                  <a:srgbClr val="000000"/>
                </a:solidFill>
                <a:latin typeface="微软雅黑" pitchFamily="34" charset="0"/>
                <a:ea typeface="微软雅黑" pitchFamily="34" charset="-122"/>
                <a:cs typeface="微软雅黑" pitchFamily="34" charset="-120"/>
              </a:rPr>
              <a:t>，说明此处并非候鸟的主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要繁殖地</a:t>
            </a:r>
            <a:r>
              <a:rPr lang="en-US" altLang="zh-CN" sz="2000" b="0" i="0" dirty="0">
                <a:solidFill>
                  <a:srgbClr val="000000"/>
                </a:solidFill>
                <a:latin typeface="微软雅黑" pitchFamily="34" charset="0"/>
                <a:ea typeface="微软雅黑" pitchFamily="34" charset="-122"/>
                <a:cs typeface="微软雅黑" pitchFamily="34" charset="-120"/>
              </a:rPr>
              <a:t>，故影响该地某种候鸟种群密度变化的主要因素是迁入率和迁出率，A错误</a:t>
            </a:r>
            <a:r>
              <a:rPr lang="en-US" altLang="zh-CN" sz="2000" b="0" i="0">
                <a:solidFill>
                  <a:srgbClr val="000000"/>
                </a:solidFill>
                <a:latin typeface="微软雅黑" pitchFamily="34" charset="0"/>
                <a:ea typeface="微软雅黑" pitchFamily="34" charset="-122"/>
                <a:cs typeface="微软雅黑" pitchFamily="34" charset="-120"/>
              </a:rPr>
              <a:t>；种群密度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是种群最基本的数量特征</a:t>
            </a:r>
            <a:r>
              <a:rPr lang="en-US" altLang="zh-CN" sz="2000" b="0" i="0" dirty="0">
                <a:solidFill>
                  <a:srgbClr val="000000"/>
                </a:solidFill>
                <a:latin typeface="微软雅黑" pitchFamily="34" charset="0"/>
                <a:ea typeface="微软雅黑" pitchFamily="34" charset="-122"/>
                <a:cs typeface="微软雅黑" pitchFamily="34" charset="-120"/>
              </a:rPr>
              <a:t>，种群密度与出生率和死亡率、迁入率和迁出率都有直接关系</a:t>
            </a:r>
            <a:r>
              <a:rPr lang="en-US" altLang="zh-CN" sz="2000" b="0" i="0">
                <a:solidFill>
                  <a:srgbClr val="000000"/>
                </a:solidFill>
                <a:latin typeface="微软雅黑" pitchFamily="34" charset="0"/>
                <a:ea typeface="微软雅黑" pitchFamily="34" charset="-122"/>
                <a:cs typeface="微软雅黑" pitchFamily="34" charset="-120"/>
              </a:rPr>
              <a:t>，不与出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生率成正比</a:t>
            </a:r>
            <a:r>
              <a:rPr lang="en-US" altLang="zh-CN" sz="2000" b="0" i="0" dirty="0">
                <a:solidFill>
                  <a:srgbClr val="000000"/>
                </a:solidFill>
                <a:latin typeface="微软雅黑" pitchFamily="34" charset="0"/>
                <a:ea typeface="微软雅黑" pitchFamily="34" charset="-122"/>
                <a:cs typeface="微软雅黑" pitchFamily="34" charset="-120"/>
              </a:rPr>
              <a:t>，B错误；种群的出生率和死亡率、迁入率和迁出率直接决定种群数量，C正确</a:t>
            </a:r>
            <a:r>
              <a:rPr lang="en-US" altLang="zh-CN" sz="2000" b="0" i="0">
                <a:solidFill>
                  <a:srgbClr val="000000"/>
                </a:solidFill>
                <a:latin typeface="微软雅黑" pitchFamily="34" charset="0"/>
                <a:ea typeface="微软雅黑" pitchFamily="34" charset="-122"/>
                <a:cs typeface="微软雅黑" pitchFamily="34" charset="-120"/>
              </a:rPr>
              <a:t>；种群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密度</a:t>
            </a:r>
            <a:r>
              <a:rPr lang="en-US" altLang="zh-CN" sz="2000" b="0" i="0" dirty="0">
                <a:solidFill>
                  <a:srgbClr val="000000"/>
                </a:solidFill>
                <a:latin typeface="微软雅黑" pitchFamily="34" charset="0"/>
                <a:ea typeface="微软雅黑" pitchFamily="34" charset="-122"/>
                <a:cs typeface="微软雅黑" pitchFamily="34" charset="-120"/>
              </a:rPr>
              <a:t>、出生率、死亡率、年龄结构和性别比例都是种群基本特征的统计值</a:t>
            </a:r>
            <a:r>
              <a:rPr lang="en-US" altLang="zh-CN" sz="2000" b="0" i="0">
                <a:solidFill>
                  <a:srgbClr val="000000"/>
                </a:solidFill>
                <a:latin typeface="微软雅黑" pitchFamily="34" charset="0"/>
                <a:ea typeface="微软雅黑" pitchFamily="34" charset="-122"/>
                <a:cs typeface="微软雅黑" pitchFamily="34" charset="-120"/>
              </a:rPr>
              <a:t>，不是个体特征的统计</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值</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6_BD.17_1#040c6cbfc?pid=415dbf38d&amp;color=0,0,0&amp;vtp=1&amp;bt=1&amp;bbb=1&amp;hb=1"/>
          <p:cNvSpPr/>
          <p:nvPr/>
        </p:nvSpPr>
        <p:spPr>
          <a:xfrm>
            <a:off x="722376" y="1014984"/>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［陕西榆林2025高二月考］</a:t>
            </a:r>
            <a:r>
              <a:rPr lang="en-US" altLang="zh-CN" sz="2000" b="0" i="0" dirty="0">
                <a:solidFill>
                  <a:srgbClr val="000000"/>
                </a:solidFill>
                <a:latin typeface="微软雅黑" pitchFamily="34" charset="0"/>
                <a:ea typeface="微软雅黑" pitchFamily="34" charset="-122"/>
                <a:cs typeface="微软雅黑" pitchFamily="34" charset="-120"/>
              </a:rPr>
              <a:t>利用人工合成的性引诱剂诱杀害虫的雄性个体</a:t>
            </a:r>
            <a:r>
              <a:rPr lang="en-US" altLang="zh-CN" sz="2000" b="0" i="0">
                <a:solidFill>
                  <a:srgbClr val="000000"/>
                </a:solidFill>
                <a:latin typeface="微软雅黑" pitchFamily="34" charset="0"/>
                <a:ea typeface="微软雅黑" pitchFamily="34" charset="-122"/>
                <a:cs typeface="微软雅黑" pitchFamily="34" charset="-120"/>
              </a:rPr>
              <a:t>，该害虫的种群密度</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将明显下降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造成该现象的直接原因是(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8_1#040c6cbfc.bracket?pid=415dbf38d&amp;color=0,0,0&amp;vpa=6&amp;vtp=1"/>
          <p:cNvSpPr/>
          <p:nvPr/>
        </p:nvSpPr>
        <p:spPr>
          <a:xfrm>
            <a:off x="5227701" y="1453134"/>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17_2#040c6cbfc.choices?pid=415dbf38d&amp;color=0,0,0&amp;vtp=1&amp;bbb=1"/>
          <p:cNvSpPr/>
          <p:nvPr/>
        </p:nvSpPr>
        <p:spPr>
          <a:xfrm>
            <a:off x="722376" y="1919858"/>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A.雄性个体数量的减少使雌虫大量迁出</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.受人工合成的性引诱剂影响，年龄结构改变</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.受人工合成的性引诱剂影响，雌性个体也减少</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.种群的性别比例失调使种群的出生率下降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6_AS.19_1#040c6cbfc?vop=1&amp;pid=415dbf38d&amp;color=0,0,0&amp;vtp=1&amp;bt=1&amp;bbb=1&amp;hb=1"/>
          <p:cNvSpPr/>
          <p:nvPr/>
        </p:nvSpPr>
        <p:spPr>
          <a:xfrm>
            <a:off x="722376" y="1014984"/>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利用性引诱剂诱杀害虫的雄性个体，破坏害虫种群正常的性别比例</a:t>
            </a:r>
            <a:r>
              <a:rPr lang="en-US" altLang="zh-CN" sz="2000" b="0" i="0">
                <a:solidFill>
                  <a:srgbClr val="000000"/>
                </a:solidFill>
                <a:latin typeface="微软雅黑" pitchFamily="34" charset="0"/>
                <a:ea typeface="微软雅黑" pitchFamily="34" charset="-122"/>
                <a:cs typeface="微软雅黑" pitchFamily="34" charset="-120"/>
              </a:rPr>
              <a:t>，种群的性别比例失调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使种群的出生率下降</a:t>
            </a:r>
            <a:r>
              <a:rPr lang="en-US" altLang="zh-CN" sz="2000" b="0" i="0" dirty="0">
                <a:solidFill>
                  <a:srgbClr val="000000"/>
                </a:solidFill>
                <a:latin typeface="微软雅黑" pitchFamily="34" charset="0"/>
                <a:ea typeface="微软雅黑" pitchFamily="34" charset="-122"/>
                <a:cs typeface="微软雅黑" pitchFamily="34" charset="-120"/>
              </a:rPr>
              <a:t>，从而使该害虫的种群密度明显下降，故选D。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6_BD.20_1#702c9f4ac?pid=415dbf38d&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［江苏盐城2025高二期末］</a:t>
            </a:r>
            <a:r>
              <a:rPr lang="en-US" altLang="zh-CN" sz="2000" b="0" i="0" dirty="0">
                <a:solidFill>
                  <a:srgbClr val="000000"/>
                </a:solidFill>
                <a:latin typeface="微软雅黑" pitchFamily="34" charset="0"/>
                <a:ea typeface="微软雅黑" pitchFamily="34" charset="-122"/>
                <a:cs typeface="微软雅黑" pitchFamily="34" charset="-120"/>
              </a:rPr>
              <a:t>图1、图2均与种群数量特征相关，</a:t>
            </a:r>
            <a:r>
              <a:rPr lang="en-US" altLang="zh-CN" sz="2000" b="0" i="0">
                <a:solidFill>
                  <a:srgbClr val="000000"/>
                </a:solidFill>
                <a:latin typeface="微软雅黑" pitchFamily="34" charset="0"/>
                <a:ea typeface="微软雅黑" pitchFamily="34" charset="-122"/>
                <a:cs typeface="微软雅黑" pitchFamily="34" charset="-120"/>
              </a:rPr>
              <a:t>有关分析不正确的是(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1_1#702c9f4ac.bracket?pid=415dbf38d&amp;color=0,0,0&amp;vpa=7&amp;vtp=1"/>
          <p:cNvSpPr/>
          <p:nvPr/>
        </p:nvSpPr>
        <p:spPr>
          <a:xfrm>
            <a:off x="1032198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pic>
        <p:nvPicPr>
          <p:cNvPr id="4" name="QC_6_BD.20_2#702c9f4ac?htil=2&amp;pid=415dbf38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433202" y="1511300"/>
            <a:ext cx="4965192" cy="138988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C_6_BD.20_3#702c9f4ac.choices?htil=2&amp;pid=415dbf38d&amp;color=0,0,0&amp;vtp=1&amp;bbb=1&amp;hb=1"/>
              <p:cNvSpPr/>
              <p:nvPr/>
            </p:nvSpPr>
            <p:spPr>
              <a:xfrm>
                <a:off x="722376" y="1384300"/>
                <a:ext cx="5650992" cy="27231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A.图1中预测种群数量未来变化趋势的主要依据是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.图1中的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为种群最基本的数量特征</a:t>
                </a:r>
                <a:r>
                  <a:rPr lang="en-US" altLang="zh-CN" sz="2000" b="0" i="0">
                    <a:solidFill>
                      <a:srgbClr val="000000"/>
                    </a:solidFill>
                    <a:latin typeface="微软雅黑" pitchFamily="34" charset="0"/>
                    <a:ea typeface="微软雅黑" pitchFamily="34" charset="-122"/>
                    <a:cs typeface="微软雅黑" pitchFamily="34" charset="-120"/>
                  </a:rPr>
                  <a:t>，能反映种群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在一定时期的数量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.图2中的丁与图1中的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表示的含义相同</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.图2中丙为性别比例</a:t>
                </a:r>
                <a:r>
                  <a:rPr lang="en-US" altLang="zh-CN" sz="2000" b="0" i="0">
                    <a:solidFill>
                      <a:srgbClr val="000000"/>
                    </a:solidFill>
                    <a:latin typeface="微软雅黑" pitchFamily="34" charset="0"/>
                    <a:ea typeface="微软雅黑" pitchFamily="34" charset="-122"/>
                    <a:cs typeface="微软雅黑" pitchFamily="34" charset="-120"/>
                  </a:rPr>
                  <a:t>，通过影响出生率来间接影</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响种群密度</a:t>
                </a:r>
                <a:endParaRPr lang="en-US" altLang="zh-CN" sz="2000" dirty="0"/>
              </a:p>
            </p:txBody>
          </p:sp>
        </mc:Choice>
        <mc:Fallback xmlns="">
          <p:sp>
            <p:nvSpPr>
              <p:cNvPr id="5" name="QC_6_BD.20_3#702c9f4ac.choices?htil=2&amp;pid=415dbf38d&amp;color=0,0,0&amp;vtp=1&amp;bbb=1&amp;hb=1"/>
              <p:cNvSpPr>
                <a:spLocks noRot="1" noChangeAspect="1" noMove="1" noResize="1" noEditPoints="1" noAdjustHandles="1" noChangeArrowheads="1" noChangeShapeType="1" noTextEdit="1"/>
              </p:cNvSpPr>
              <p:nvPr/>
            </p:nvSpPr>
            <p:spPr>
              <a:xfrm>
                <a:off x="722376" y="1384300"/>
                <a:ext cx="5650992" cy="2723134"/>
              </a:xfrm>
              <a:prstGeom prst="rect">
                <a:avLst/>
              </a:prstGeom>
              <a:blipFill>
                <a:blip r:embed="rId4"/>
                <a:stretch>
                  <a:fillRect l="-2805" r="-1402" b="-5593"/>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EX.22_1#702c9f4ac?vop=1&amp;pid=415dbf38d&amp;color=0,0,0&amp;vtp=1&amp;bt=1&amp;bbb=1&amp;hb=1"/>
              <p:cNvSpPr/>
              <p:nvPr/>
            </p:nvSpPr>
            <p:spPr>
              <a:xfrm>
                <a:off x="722376" y="969264"/>
                <a:ext cx="10753344" cy="22405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思路导引</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分析题图可知</a:t>
                </a:r>
                <a:r>
                  <a:rPr lang="en-US" altLang="zh-CN" sz="2000" b="0" i="0" dirty="0">
                    <a:solidFill>
                      <a:srgbClr val="000000"/>
                    </a:solidFill>
                    <a:latin typeface="微软雅黑" pitchFamily="34" charset="0"/>
                    <a:ea typeface="微软雅黑" pitchFamily="34" charset="-122"/>
                    <a:cs typeface="微软雅黑" pitchFamily="34" charset="-120"/>
                  </a:rPr>
                  <a:t>，图1中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2000" b="0" i="0" dirty="0">
                    <a:solidFill>
                      <a:srgbClr val="000000"/>
                    </a:solidFill>
                    <a:latin typeface="微软雅黑" pitchFamily="34" charset="0"/>
                    <a:ea typeface="微软雅黑" pitchFamily="34" charset="-122"/>
                    <a:cs typeface="微软雅黑" pitchFamily="34" charset="-120"/>
                  </a:rPr>
                  <a:t>只影响出生率，而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2000" b="0" i="0" dirty="0">
                    <a:solidFill>
                      <a:srgbClr val="000000"/>
                    </a:solidFill>
                    <a:latin typeface="微软雅黑" pitchFamily="34" charset="0"/>
                    <a:ea typeface="微软雅黑" pitchFamily="34" charset="-122"/>
                    <a:cs typeface="微软雅黑" pitchFamily="34" charset="-120"/>
                  </a:rPr>
                  <a:t>既影响出生率也影响死亡率，从而判断出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为性别比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例</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2000" b="0" i="0" dirty="0">
                    <a:solidFill>
                      <a:srgbClr val="000000"/>
                    </a:solidFill>
                    <a:latin typeface="微软雅黑" pitchFamily="34" charset="0"/>
                    <a:ea typeface="微软雅黑" pitchFamily="34" charset="-122"/>
                    <a:cs typeface="微软雅黑" pitchFamily="34" charset="-120"/>
                  </a:rPr>
                  <a:t>为年龄结构，进而可知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为种群密度；图2为图1的变式，图2中甲使种群密度增加</a:t>
                </a:r>
                <a:r>
                  <a:rPr lang="en-US" altLang="zh-CN" sz="2000" b="0" i="0">
                    <a:solidFill>
                      <a:srgbClr val="000000"/>
                    </a:solidFill>
                    <a:latin typeface="微软雅黑" pitchFamily="34" charset="0"/>
                    <a:ea typeface="微软雅黑" pitchFamily="34" charset="-122"/>
                    <a:cs typeface="微软雅黑" pitchFamily="34" charset="-120"/>
                  </a:rPr>
                  <a:t>，应为出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生率</a:t>
                </a:r>
                <a:r>
                  <a:rPr lang="en-US" altLang="zh-CN" sz="2000" b="0" i="0" dirty="0">
                    <a:solidFill>
                      <a:srgbClr val="000000"/>
                    </a:solidFill>
                    <a:latin typeface="微软雅黑" pitchFamily="34" charset="0"/>
                    <a:ea typeface="微软雅黑" pitchFamily="34" charset="-122"/>
                    <a:cs typeface="微软雅黑" pitchFamily="34" charset="-120"/>
                  </a:rPr>
                  <a:t>；乙使种群密度减少，应为死亡率；丙影响出生率，为性别比例</a:t>
                </a:r>
                <a:r>
                  <a:rPr lang="en-US" altLang="zh-CN" sz="2000" b="0" i="0">
                    <a:solidFill>
                      <a:srgbClr val="000000"/>
                    </a:solidFill>
                    <a:latin typeface="微软雅黑" pitchFamily="34" charset="0"/>
                    <a:ea typeface="微软雅黑" pitchFamily="34" charset="-122"/>
                    <a:cs typeface="微软雅黑" pitchFamily="34" charset="-120"/>
                  </a:rPr>
                  <a:t>；丁既影响出生率也影响死</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亡率</a:t>
                </a:r>
                <a:r>
                  <a:rPr lang="en-US" altLang="zh-CN" sz="2000" b="0" i="0" dirty="0">
                    <a:solidFill>
                      <a:srgbClr val="000000"/>
                    </a:solidFill>
                    <a:latin typeface="微软雅黑" pitchFamily="34" charset="0"/>
                    <a:ea typeface="微软雅黑" pitchFamily="34" charset="-122"/>
                    <a:cs typeface="微软雅黑" pitchFamily="34" charset="-120"/>
                  </a:rPr>
                  <a:t>，为年龄结构。</a:t>
                </a:r>
                <a:endParaRPr lang="en-US" altLang="zh-CN" sz="2000" dirty="0"/>
              </a:p>
            </p:txBody>
          </p:sp>
        </mc:Choice>
        <mc:Fallback xmlns="">
          <p:sp>
            <p:nvSpPr>
              <p:cNvPr id="2" name="QC_6_EX.22_1#702c9f4ac?vop=1&amp;pid=415dbf38d&amp;color=0,0,0&amp;vtp=1&amp;bt=1&amp;bbb=1&amp;hb=1"/>
              <p:cNvSpPr>
                <a:spLocks noRot="1" noChangeAspect="1" noMove="1" noResize="1" noEditPoints="1" noAdjustHandles="1" noChangeArrowheads="1" noChangeShapeType="1" noTextEdit="1"/>
              </p:cNvSpPr>
              <p:nvPr/>
            </p:nvSpPr>
            <p:spPr>
              <a:xfrm>
                <a:off x="722376" y="969264"/>
                <a:ext cx="10753344" cy="2240534"/>
              </a:xfrm>
              <a:prstGeom prst="rect">
                <a:avLst/>
              </a:prstGeom>
              <a:blipFill>
                <a:blip r:embed="rId3"/>
                <a:stretch>
                  <a:fillRect l="-1474" r="-794" b="-652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23_1#702c9f4ac?vop=1&amp;pid=415dbf38d&amp;color=0,0,0&amp;vtp=1&amp;bt=1&amp;bbb=1&amp;hb=1"/>
              <p:cNvSpPr/>
              <p:nvPr/>
            </p:nvSpPr>
            <p:spPr>
              <a:xfrm>
                <a:off x="722376" y="1014984"/>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图1中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为年龄结构，既影响出生率也影响死亡率</a:t>
                </a:r>
                <a:r>
                  <a:rPr lang="en-US" altLang="zh-CN" sz="2000" b="0" i="0">
                    <a:solidFill>
                      <a:srgbClr val="000000"/>
                    </a:solidFill>
                    <a:latin typeface="微软雅黑" pitchFamily="34" charset="0"/>
                    <a:ea typeface="微软雅黑" pitchFamily="34" charset="-122"/>
                    <a:cs typeface="微软雅黑" pitchFamily="34" charset="-120"/>
                  </a:rPr>
                  <a:t>，是预测种群数量未来变化趋势的主要依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据</a:t>
                </a:r>
                <a:r>
                  <a:rPr lang="en-US" altLang="zh-CN" sz="2000" b="0" i="0" dirty="0">
                    <a:solidFill>
                      <a:srgbClr val="000000"/>
                    </a:solidFill>
                    <a:latin typeface="微软雅黑" pitchFamily="34" charset="0"/>
                    <a:ea typeface="微软雅黑" pitchFamily="34" charset="-122"/>
                    <a:cs typeface="微软雅黑" pitchFamily="34" charset="-120"/>
                  </a:rPr>
                  <a:t>，A正确；图1中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为种群密度，是种群最基本的数量特征，能反映种群在一定时期的数量</a:t>
                </a:r>
                <a:r>
                  <a:rPr lang="en-US" altLang="zh-CN" sz="2000" b="0" i="0">
                    <a:solidFill>
                      <a:srgbClr val="000000"/>
                    </a:solidFill>
                    <a:latin typeface="微软雅黑" pitchFamily="34" charset="0"/>
                    <a:ea typeface="微软雅黑" pitchFamily="34" charset="-122"/>
                    <a:cs typeface="微软雅黑" pitchFamily="34" charset="-120"/>
                  </a:rPr>
                  <a:t>，B</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；图2中丁为年龄结构，而图1中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为性别比例，故两者表示的含义不相同，C错误；图</a:t>
                </a:r>
                <a:r>
                  <a:rPr lang="en-US" altLang="zh-CN" sz="2000" b="0" i="0">
                    <a:solidFill>
                      <a:srgbClr val="000000"/>
                    </a:solidFill>
                    <a:latin typeface="微软雅黑" pitchFamily="34" charset="0"/>
                    <a:ea typeface="微软雅黑" pitchFamily="34" charset="-122"/>
                    <a:cs typeface="微软雅黑" pitchFamily="34" charset="-120"/>
                  </a:rPr>
                  <a:t>2中丙</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为性别比例</a:t>
                </a:r>
                <a:r>
                  <a:rPr lang="en-US" altLang="zh-CN" sz="2000" b="0" i="0" dirty="0">
                    <a:solidFill>
                      <a:srgbClr val="000000"/>
                    </a:solidFill>
                    <a:latin typeface="微软雅黑" pitchFamily="34" charset="0"/>
                    <a:ea typeface="微软雅黑" pitchFamily="34" charset="-122"/>
                    <a:cs typeface="微软雅黑" pitchFamily="34" charset="-120"/>
                  </a:rPr>
                  <a:t>，通过影响出生率来间接影响种群密度，D正确。</a:t>
                </a:r>
                <a:endParaRPr lang="en-US" altLang="zh-CN" sz="2200" dirty="0"/>
              </a:p>
            </p:txBody>
          </p:sp>
        </mc:Choice>
        <mc:Fallback xmlns="">
          <p:sp>
            <p:nvSpPr>
              <p:cNvPr id="2" name="QC_6_AS.23_1#702c9f4ac?vop=1&amp;pid=415dbf38d&amp;color=0,0,0&amp;vtp=1&amp;bt=1&amp;bbb=1&amp;hb=1"/>
              <p:cNvSpPr>
                <a:spLocks noRot="1" noChangeAspect="1" noMove="1" noResize="1" noEditPoints="1" noAdjustHandles="1" noChangeArrowheads="1" noChangeShapeType="1" noTextEdit="1"/>
              </p:cNvSpPr>
              <p:nvPr/>
            </p:nvSpPr>
            <p:spPr>
              <a:xfrm>
                <a:off x="722376" y="1014984"/>
                <a:ext cx="10753344" cy="1783334"/>
              </a:xfrm>
              <a:prstGeom prst="rect">
                <a:avLst/>
              </a:prstGeom>
              <a:blipFill>
                <a:blip r:embed="rId3"/>
                <a:stretch>
                  <a:fillRect l="-1587" t="-342" r="-567" b="-856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d8f417056.fixed?pid=0dd3506f9&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2#d8f417056.fixed?pid=0dd3506f9&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第一节</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种群的特征</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pic>
        <p:nvPicPr>
          <p:cNvPr id="2" name="QC_6_BD.24_1#e3f4cec30?htil=3&amp;pid=415dbf38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696346" y="1097280"/>
            <a:ext cx="4718304" cy="24048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BD.24_2#e3f4cec30?htil=3&amp;pid=415dbf38d&amp;color=0,0,0&amp;vtp=1&amp;bt=1&amp;bbb=1&amp;hb=1"/>
          <p:cNvSpPr/>
          <p:nvPr/>
        </p:nvSpPr>
        <p:spPr>
          <a:xfrm>
            <a:off x="722376" y="1014984"/>
            <a:ext cx="590702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1" i="0" dirty="0">
                <a:solidFill>
                  <a:srgbClr val="000000"/>
                </a:solidFill>
                <a:latin typeface="微软雅黑" pitchFamily="34" charset="0"/>
                <a:ea typeface="微软雅黑" pitchFamily="34" charset="-122"/>
                <a:cs typeface="微软雅黑" pitchFamily="34" charset="-120"/>
              </a:rPr>
              <a:t>多选题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仿宋" pitchFamily="34" charset="0"/>
                <a:ea typeface="仿宋" pitchFamily="34" charset="-122"/>
                <a:cs typeface="仿宋" pitchFamily="34" charset="-120"/>
              </a:rPr>
              <a:t>［湖南郴州2024高二期末</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某岛屿上生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活着一种动物</a:t>
            </a:r>
            <a:r>
              <a:rPr lang="en-US" altLang="zh-CN" sz="2000" b="0" i="0" dirty="0">
                <a:solidFill>
                  <a:srgbClr val="000000"/>
                </a:solidFill>
                <a:latin typeface="微软雅黑" pitchFamily="34" charset="0"/>
                <a:ea typeface="微软雅黑" pitchFamily="34" charset="-122"/>
                <a:cs typeface="微软雅黑" pitchFamily="34" charset="-120"/>
              </a:rPr>
              <a:t>，其种群数量多年维持相对稳定</a:t>
            </a:r>
            <a:r>
              <a:rPr lang="en-US" altLang="zh-CN" sz="2000" b="0" i="0">
                <a:solidFill>
                  <a:srgbClr val="000000"/>
                </a:solidFill>
                <a:latin typeface="微软雅黑" pitchFamily="34" charset="0"/>
                <a:ea typeface="微软雅黑" pitchFamily="34" charset="-122"/>
                <a:cs typeface="微软雅黑" pitchFamily="34" charset="-120"/>
              </a:rPr>
              <a:t>。该动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物个体从出生到性成熟需要</a:t>
            </a:r>
            <a:r>
              <a:rPr lang="en-US" altLang="zh-CN" sz="2000" b="0" i="0" dirty="0">
                <a:solidFill>
                  <a:srgbClr val="000000"/>
                </a:solidFill>
                <a:latin typeface="微软雅黑" pitchFamily="34" charset="0"/>
                <a:ea typeface="微软雅黑" pitchFamily="34" charset="-122"/>
                <a:cs typeface="微软雅黑" pitchFamily="34" charset="-120"/>
              </a:rPr>
              <a:t>6个月</a:t>
            </a:r>
            <a:r>
              <a:rPr lang="en-US" altLang="zh-CN" sz="2000" b="0" i="0">
                <a:solidFill>
                  <a:srgbClr val="000000"/>
                </a:solidFill>
                <a:latin typeface="微软雅黑" pitchFamily="34" charset="0"/>
                <a:ea typeface="微软雅黑" pitchFamily="34" charset="-122"/>
                <a:cs typeface="微软雅黑" pitchFamily="34" charset="-120"/>
              </a:rPr>
              <a:t>。如图为某年该动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物种群在不同月份的年龄结构（每月最后一天统计种</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群各年龄期的个体数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下列叙述错误的是(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6_AN.25_1#e3f4cec30.bracket?pid=415dbf38d&amp;color=0,0,0&amp;vpa=8&amp;vtp=1&amp;bbb=1"/>
          <p:cNvSpPr/>
          <p:nvPr/>
        </p:nvSpPr>
        <p:spPr>
          <a:xfrm>
            <a:off x="5786501" y="2824734"/>
            <a:ext cx="5588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BD</a:t>
            </a:r>
            <a:endParaRPr lang="en-US" altLang="zh-CN" sz="2000" dirty="0"/>
          </a:p>
        </p:txBody>
      </p:sp>
      <mc:AlternateContent xmlns:mc="http://schemas.openxmlformats.org/markup-compatibility/2006" xmlns:a14="http://schemas.microsoft.com/office/drawing/2010/main">
        <mc:Choice Requires="a14">
          <p:sp>
            <p:nvSpPr>
              <p:cNvPr id="5" name="QC_6_BD.24_3#e3f4cec30.choices?htil=3&amp;pid=415dbf38d&amp;color=0,0,0&amp;vtp=1&amp;bbb=1&amp;hb=1"/>
              <p:cNvSpPr/>
              <p:nvPr/>
            </p:nvSpPr>
            <p:spPr>
              <a:xfrm>
                <a:off x="722376" y="3291459"/>
                <a:ext cx="5907024" cy="22659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A.由图可知，季节的更替会影响该种群的年龄结构</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.由图可知，</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6—8</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月该种群的年龄结构属于稳定型</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.由图推算，该种群出生时间可能在3月到6月之间</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D.大量诱杀雄性个体可能使该种群年龄结构变为稳定</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型</a:t>
                </a:r>
                <a:endParaRPr lang="en-US" altLang="zh-CN" sz="2000" dirty="0"/>
              </a:p>
            </p:txBody>
          </p:sp>
        </mc:Choice>
        <mc:Fallback xmlns="">
          <p:sp>
            <p:nvSpPr>
              <p:cNvPr id="5" name="QC_6_BD.24_3#e3f4cec30.choices?htil=3&amp;pid=415dbf38d&amp;color=0,0,0&amp;vtp=1&amp;bbb=1&amp;hb=1"/>
              <p:cNvSpPr>
                <a:spLocks noRot="1" noChangeAspect="1" noMove="1" noResize="1" noEditPoints="1" noAdjustHandles="1" noChangeArrowheads="1" noChangeShapeType="1" noTextEdit="1"/>
              </p:cNvSpPr>
              <p:nvPr/>
            </p:nvSpPr>
            <p:spPr>
              <a:xfrm>
                <a:off x="722376" y="3291459"/>
                <a:ext cx="5907024" cy="2265934"/>
              </a:xfrm>
              <a:prstGeom prst="rect">
                <a:avLst/>
              </a:prstGeom>
              <a:blipFill>
                <a:blip r:embed="rId4"/>
                <a:stretch>
                  <a:fillRect l="-2683" r="-1548" b="-645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6_EX.26_1#e3f4cec30?vop=1&amp;pid=415dbf38d&amp;color=0,0,0&amp;vtp=1&amp;bt=1&amp;bbb=1"/>
          <p:cNvSpPr/>
          <p:nvPr/>
        </p:nvSpPr>
        <p:spPr>
          <a:xfrm>
            <a:off x="722376" y="969264"/>
            <a:ext cx="10753344" cy="408559"/>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题图解读</a:t>
            </a:r>
            <a:endParaRPr lang="en-US" altLang="zh-CN" sz="2000" dirty="0"/>
          </a:p>
        </p:txBody>
      </p:sp>
      <p:pic>
        <p:nvPicPr>
          <p:cNvPr id="3" name="QC_6_EX.26_2#e3f4cec30?vop=1&amp;pid=415dbf38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593592" y="1511300"/>
            <a:ext cx="5001768" cy="327355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27_1#e3f4cec30?vop=1&amp;pid=415dbf38d&amp;color=0,0,0&amp;vtp=1&amp;bt=1&amp;bbb=1&amp;hb=1"/>
              <p:cNvSpPr/>
              <p:nvPr/>
            </p:nvSpPr>
            <p:spPr>
              <a:xfrm>
                <a:off x="722376" y="1014984"/>
                <a:ext cx="10753344" cy="27104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不同季节该种群中未成熟个体、成熟个体以及衰老个体所占的比例不同，因此</a:t>
                </a:r>
                <a:r>
                  <a:rPr lang="en-US" altLang="zh-CN" sz="2000" b="0" i="0">
                    <a:solidFill>
                      <a:srgbClr val="000000"/>
                    </a:solidFill>
                    <a:latin typeface="微软雅黑" pitchFamily="34" charset="0"/>
                    <a:ea typeface="微软雅黑" pitchFamily="34" charset="-122"/>
                    <a:cs typeface="微软雅黑" pitchFamily="34" charset="-120"/>
                  </a:rPr>
                  <a:t>，季节的更</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替会影响该种群的年龄结构</a:t>
                </a:r>
                <a:r>
                  <a:rPr lang="en-US" altLang="zh-CN" sz="2000" b="0" i="0" dirty="0">
                    <a:solidFill>
                      <a:srgbClr val="000000"/>
                    </a:solidFill>
                    <a:latin typeface="微软雅黑" pitchFamily="34" charset="0"/>
                    <a:ea typeface="微软雅黑" pitchFamily="34" charset="-122"/>
                    <a:cs typeface="微软雅黑" pitchFamily="34" charset="-120"/>
                  </a:rPr>
                  <a:t>，A正确</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6—8</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月该种群未成熟个体所占的比例最大</a:t>
                </a:r>
                <a:r>
                  <a:rPr lang="en-US" altLang="zh-CN" sz="2000" b="0" i="0">
                    <a:solidFill>
                      <a:srgbClr val="000000"/>
                    </a:solidFill>
                    <a:latin typeface="微软雅黑" pitchFamily="34" charset="0"/>
                    <a:ea typeface="微软雅黑" pitchFamily="34" charset="-122"/>
                    <a:cs typeface="微软雅黑" pitchFamily="34" charset="-120"/>
                  </a:rPr>
                  <a:t>，其年龄结构属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于增长型</a:t>
                </a:r>
                <a:r>
                  <a:rPr lang="en-US" altLang="zh-CN" sz="2000" b="0" i="0" dirty="0">
                    <a:solidFill>
                      <a:srgbClr val="000000"/>
                    </a:solidFill>
                    <a:latin typeface="微软雅黑" pitchFamily="34" charset="0"/>
                    <a:ea typeface="微软雅黑" pitchFamily="34" charset="-122"/>
                    <a:cs typeface="微软雅黑" pitchFamily="34" charset="-120"/>
                  </a:rPr>
                  <a:t>，B错误；由图可知，未成熟个体从2月底到6月底从零逐渐增多，从6月底到</a:t>
                </a:r>
                <a:r>
                  <a:rPr lang="en-US" altLang="zh-CN" sz="2000" b="0" i="0">
                    <a:solidFill>
                      <a:srgbClr val="000000"/>
                    </a:solidFill>
                    <a:latin typeface="微软雅黑" pitchFamily="34" charset="0"/>
                    <a:ea typeface="微软雅黑" pitchFamily="34" charset="-122"/>
                    <a:cs typeface="微软雅黑" pitchFamily="34" charset="-120"/>
                  </a:rPr>
                  <a:t>12月底逐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渐减少至零</a:t>
                </a:r>
                <a:r>
                  <a:rPr lang="en-US" altLang="zh-CN" sz="2000" b="0" i="0" dirty="0">
                    <a:solidFill>
                      <a:srgbClr val="000000"/>
                    </a:solidFill>
                    <a:latin typeface="微软雅黑" pitchFamily="34" charset="0"/>
                    <a:ea typeface="微软雅黑" pitchFamily="34" charset="-122"/>
                    <a:cs typeface="微软雅黑" pitchFamily="34" charset="-120"/>
                  </a:rPr>
                  <a:t>，而该动物个体从出生到性成熟需要6个月，12月底都性成熟</a:t>
                </a:r>
                <a:r>
                  <a:rPr lang="en-US" altLang="zh-CN" sz="2000" b="0" i="0">
                    <a:solidFill>
                      <a:srgbClr val="000000"/>
                    </a:solidFill>
                    <a:latin typeface="微软雅黑" pitchFamily="34" charset="0"/>
                    <a:ea typeface="微软雅黑" pitchFamily="34" charset="-122"/>
                    <a:cs typeface="微软雅黑" pitchFamily="34" charset="-120"/>
                  </a:rPr>
                  <a:t>，因此该种群出生时间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可能在</a:t>
                </a:r>
                <a:r>
                  <a:rPr lang="en-US" altLang="zh-CN" sz="2000" b="0" i="0" dirty="0">
                    <a:solidFill>
                      <a:srgbClr val="000000"/>
                    </a:solidFill>
                    <a:latin typeface="微软雅黑" pitchFamily="34" charset="0"/>
                    <a:ea typeface="微软雅黑" pitchFamily="34" charset="-122"/>
                    <a:cs typeface="微软雅黑" pitchFamily="34" charset="-120"/>
                  </a:rPr>
                  <a:t>3月到6月之间，C正确；大量诱杀雄性个体会破坏性别比例，进而影响种群的出生率</a:t>
                </a:r>
                <a:r>
                  <a:rPr lang="en-US" altLang="zh-CN" sz="2000" b="0" i="0">
                    <a:solidFill>
                      <a:srgbClr val="000000"/>
                    </a:solidFill>
                    <a:latin typeface="微软雅黑" pitchFamily="34" charset="0"/>
                    <a:ea typeface="微软雅黑" pitchFamily="34" charset="-122"/>
                    <a:cs typeface="微软雅黑" pitchFamily="34" charset="-120"/>
                  </a:rPr>
                  <a:t>，种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群中的幼年个体数量减少</a:t>
                </a:r>
                <a:r>
                  <a:rPr lang="en-US" altLang="zh-CN" sz="2000" b="0" i="0" dirty="0">
                    <a:solidFill>
                      <a:srgbClr val="000000"/>
                    </a:solidFill>
                    <a:latin typeface="微软雅黑" pitchFamily="34" charset="0"/>
                    <a:ea typeface="微软雅黑" pitchFamily="34" charset="-122"/>
                    <a:cs typeface="微软雅黑" pitchFamily="34" charset="-120"/>
                  </a:rPr>
                  <a:t>，从而可能使种群年龄结构变为衰退型，D错误。</a:t>
                </a:r>
                <a:endParaRPr lang="en-US" altLang="zh-CN" sz="2200" dirty="0"/>
              </a:p>
            </p:txBody>
          </p:sp>
        </mc:Choice>
        <mc:Fallback xmlns="">
          <p:sp>
            <p:nvSpPr>
              <p:cNvPr id="2" name="QC_6_AS.27_1#e3f4cec30?vop=1&amp;pid=415dbf38d&amp;color=0,0,0&amp;vtp=1&amp;bt=1&amp;bbb=1&amp;hb=1"/>
              <p:cNvSpPr>
                <a:spLocks noRot="1" noChangeAspect="1" noMove="1" noResize="1" noEditPoints="1" noAdjustHandles="1" noChangeArrowheads="1" noChangeShapeType="1" noTextEdit="1"/>
              </p:cNvSpPr>
              <p:nvPr/>
            </p:nvSpPr>
            <p:spPr>
              <a:xfrm>
                <a:off x="722376" y="1014984"/>
                <a:ext cx="10753344" cy="2710434"/>
              </a:xfrm>
              <a:prstGeom prst="rect">
                <a:avLst/>
              </a:prstGeom>
              <a:blipFill>
                <a:blip r:embed="rId3"/>
                <a:stretch>
                  <a:fillRect l="-1587" t="-225" r="-1020" b="-5631"/>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6_BD.28_1#98399d3bc?pid=415dbf38d&amp;color=0,0,0&amp;vtp=1&amp;bt=1&amp;bbb=1&amp;hb=1"/>
          <p:cNvSpPr/>
          <p:nvPr/>
        </p:nvSpPr>
        <p:spPr>
          <a:xfrm>
            <a:off x="722376" y="1014984"/>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dirty="0">
                <a:solidFill>
                  <a:srgbClr val="000000"/>
                </a:solidFill>
                <a:latin typeface="仿宋" pitchFamily="34" charset="0"/>
                <a:ea typeface="仿宋" pitchFamily="34" charset="-122"/>
                <a:cs typeface="仿宋" pitchFamily="34" charset="-120"/>
              </a:rPr>
              <a:t>［广西钦州2025高二月考］</a:t>
            </a:r>
            <a:r>
              <a:rPr lang="en-US" altLang="zh-CN" sz="2000" b="0" i="0" dirty="0">
                <a:solidFill>
                  <a:srgbClr val="000000"/>
                </a:solidFill>
                <a:latin typeface="微软雅黑" pitchFamily="34" charset="0"/>
                <a:ea typeface="微软雅黑" pitchFamily="34" charset="-122"/>
                <a:cs typeface="微软雅黑" pitchFamily="34" charset="-120"/>
              </a:rPr>
              <a:t>如表所示为研究人员对某地区野兔种群进行调查的结果</a:t>
            </a:r>
            <a:r>
              <a:rPr lang="en-US" altLang="zh-CN" sz="2000" b="0" i="0">
                <a:solidFill>
                  <a:srgbClr val="000000"/>
                </a:solidFill>
                <a:latin typeface="微软雅黑" pitchFamily="34" charset="0"/>
                <a:ea typeface="微软雅黑" pitchFamily="34" charset="-122"/>
                <a:cs typeface="微软雅黑" pitchFamily="34" charset="-120"/>
              </a:rPr>
              <a:t>。下列说法</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错误的是(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AlternateContent xmlns:mc="http://schemas.openxmlformats.org/markup-compatibility/2006" xmlns:a14="http://schemas.microsoft.com/office/drawing/2010/main">
        <mc:Choice Requires="a14">
          <p:graphicFrame>
            <p:nvGraphicFramePr>
              <p:cNvPr id="24" name="QC_6_BD.28_2#98399d3bc?colgroup=13,4,6,4,4,4&amp;pid=415dbf38d&amp;color=0,0,0&amp;vtp=1&amp;bbb=1"/>
              <p:cNvGraphicFramePr>
                <a:graphicFrameLocks noGrp="1"/>
              </p:cNvGraphicFramePr>
              <p:nvPr>
                <p:extLst>
                  <p:ext uri="{D42A27DB-BD31-4B8C-83A1-F6EECF244321}">
                    <p14:modId xmlns:p14="http://schemas.microsoft.com/office/powerpoint/2010/main" val="1346059524"/>
                  </p:ext>
                </p:extLst>
              </p:nvPr>
            </p:nvGraphicFramePr>
            <p:xfrm>
              <a:off x="722376" y="1994661"/>
              <a:ext cx="10698480" cy="2552827"/>
            </p:xfrm>
            <a:graphic>
              <a:graphicData uri="http://schemas.openxmlformats.org/drawingml/2006/table">
                <a:tbl>
                  <a:tblPr/>
                  <a:tblGrid>
                    <a:gridCol w="3602736">
                      <a:extLst>
                        <a:ext uri="{9D8B030D-6E8A-4147-A177-3AD203B41FA5}">
                          <a16:colId xmlns:a16="http://schemas.microsoft.com/office/drawing/2014/main" val="20000"/>
                        </a:ext>
                      </a:extLst>
                    </a:gridCol>
                    <a:gridCol w="1362456">
                      <a:extLst>
                        <a:ext uri="{9D8B030D-6E8A-4147-A177-3AD203B41FA5}">
                          <a16:colId xmlns:a16="http://schemas.microsoft.com/office/drawing/2014/main" val="20001"/>
                        </a:ext>
                      </a:extLst>
                    </a:gridCol>
                    <a:gridCol w="1746504">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243584">
                      <a:extLst>
                        <a:ext uri="{9D8B030D-6E8A-4147-A177-3AD203B41FA5}">
                          <a16:colId xmlns:a16="http://schemas.microsoft.com/office/drawing/2014/main" val="20005"/>
                        </a:ext>
                      </a:extLst>
                    </a:gridCol>
                  </a:tblGrid>
                  <a:tr h="42633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年龄组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幼年组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亚成年组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成年组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老年组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小计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雄性/只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52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雌性/只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45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合计/只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47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97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633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占比/%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18.56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48.45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20.62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12.37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性别比例</a:t>
                          </a:r>
                          <a:r>
                            <a:rPr lang="en-US" altLang="zh-CN" sz="2000" b="1" i="0" dirty="0">
                              <a:solidFill>
                                <a:srgbClr val="000000"/>
                              </a:solidFill>
                              <a:latin typeface="微软雅黑" pitchFamily="34" charset="0"/>
                              <a:ea typeface="微软雅黑" pitchFamily="34" charset="-122"/>
                              <a:cs typeface="微软雅黑" pitchFamily="34" charset="-120"/>
                            </a:rPr>
                            <a:t>（雌∶</a:t>
                          </a:r>
                          <a:r>
                            <a:rPr lang="en-US" altLang="zh-CN" sz="2000" b="1" i="0">
                              <a:solidFill>
                                <a:srgbClr val="000000"/>
                              </a:solidFill>
                              <a:latin typeface="微软雅黑" pitchFamily="34" charset="0"/>
                              <a:ea typeface="微软雅黑" pitchFamily="34" charset="-122"/>
                              <a:cs typeface="微软雅黑" pitchFamily="34" charset="-120"/>
                            </a:rPr>
                            <a:t>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:1.25</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:1.35</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1:0.71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1:1.16</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mc:Choice>
        <mc:Fallback xmlns="">
          <p:graphicFrame>
            <p:nvGraphicFramePr>
              <p:cNvPr id="24" name="QC_6_BD.28_2#98399d3bc?colgroup=13,4,6,4,4,4&amp;pid=415dbf38d&amp;color=0,0,0&amp;vtp=1&amp;bbb=1"/>
              <p:cNvGraphicFramePr>
                <a:graphicFrameLocks noGrp="1"/>
              </p:cNvGraphicFramePr>
              <p:nvPr>
                <p:extLst>
                  <p:ext uri="{D42A27DB-BD31-4B8C-83A1-F6EECF244321}">
                    <p14:modId xmlns:p14="http://schemas.microsoft.com/office/powerpoint/2010/main" val="1346059524"/>
                  </p:ext>
                </p:extLst>
              </p:nvPr>
            </p:nvGraphicFramePr>
            <p:xfrm>
              <a:off x="722376" y="1994661"/>
              <a:ext cx="10698480" cy="2552827"/>
            </p:xfrm>
            <a:graphic>
              <a:graphicData uri="http://schemas.openxmlformats.org/drawingml/2006/table">
                <a:tbl>
                  <a:tblPr/>
                  <a:tblGrid>
                    <a:gridCol w="3602736">
                      <a:extLst>
                        <a:ext uri="{9D8B030D-6E8A-4147-A177-3AD203B41FA5}">
                          <a16:colId xmlns:a16="http://schemas.microsoft.com/office/drawing/2014/main" val="20000"/>
                        </a:ext>
                      </a:extLst>
                    </a:gridCol>
                    <a:gridCol w="1362456">
                      <a:extLst>
                        <a:ext uri="{9D8B030D-6E8A-4147-A177-3AD203B41FA5}">
                          <a16:colId xmlns:a16="http://schemas.microsoft.com/office/drawing/2014/main" val="20001"/>
                        </a:ext>
                      </a:extLst>
                    </a:gridCol>
                    <a:gridCol w="1746504">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243584">
                      <a:extLst>
                        <a:ext uri="{9D8B030D-6E8A-4147-A177-3AD203B41FA5}">
                          <a16:colId xmlns:a16="http://schemas.microsoft.com/office/drawing/2014/main" val="20005"/>
                        </a:ext>
                      </a:extLst>
                    </a:gridCol>
                  </a:tblGrid>
                  <a:tr h="42633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年龄组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幼年组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亚成年组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成年组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老年组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小计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雄性/只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52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雌性/只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45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合计/只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47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97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633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占比/%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18.56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48.45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20.62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12.37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性别比例</a:t>
                          </a:r>
                          <a:r>
                            <a:rPr lang="en-US" altLang="zh-CN" sz="2000" b="1" i="0" dirty="0">
                              <a:solidFill>
                                <a:srgbClr val="000000"/>
                              </a:solidFill>
                              <a:latin typeface="微软雅黑" pitchFamily="34" charset="0"/>
                              <a:ea typeface="微软雅黑" pitchFamily="34" charset="-122"/>
                              <a:cs typeface="微软雅黑" pitchFamily="34" charset="-120"/>
                            </a:rPr>
                            <a:t>（雌∶</a:t>
                          </a:r>
                          <a:r>
                            <a:rPr lang="en-US" altLang="zh-CN" sz="2000" b="1" i="0">
                              <a:solidFill>
                                <a:srgbClr val="000000"/>
                              </a:solidFill>
                              <a:latin typeface="微软雅黑" pitchFamily="34" charset="0"/>
                              <a:ea typeface="微软雅黑" pitchFamily="34" charset="-122"/>
                              <a:cs typeface="微软雅黑" pitchFamily="34" charset="-120"/>
                            </a:rPr>
                            <a:t>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64286" t="-508696" r="-420982" b="-289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84321" t="-508696" r="-228571" b="-289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490222" t="-508696" r="-191556" b="-289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590222" t="-508696" r="-91556" b="-289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761275" t="-508696" r="-980" b="-28986"/>
                          </a:stretch>
                        </a:blipFill>
                      </a:tcPr>
                    </a:tc>
                    <a:extLst>
                      <a:ext uri="{0D108BD9-81ED-4DB2-BD59-A6C34878D82A}">
                        <a16:rowId xmlns:a16="http://schemas.microsoft.com/office/drawing/2014/main" val="10005"/>
                      </a:ext>
                    </a:extLst>
                  </a:tr>
                </a:tbl>
              </a:graphicData>
            </a:graphic>
          </p:graphicFrame>
        </mc:Fallback>
      </mc:AlternateContent>
      <p:sp>
        <p:nvSpPr>
          <p:cNvPr id="4" name="QC_6_AN.29_1#98399d3bc.bracket?pid=415dbf38d&amp;color=0,0,0&amp;vpa=9&amp;vtp=1"/>
          <p:cNvSpPr/>
          <p:nvPr/>
        </p:nvSpPr>
        <p:spPr>
          <a:xfrm>
            <a:off x="1938401" y="1453134"/>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5" name="QC_6_BD.28_3#98399d3bc.choices?pid=415dbf38d&amp;color=0,0,0&amp;vtp=1&amp;bbb=1"/>
          <p:cNvSpPr/>
          <p:nvPr/>
        </p:nvSpPr>
        <p:spPr>
          <a:xfrm>
            <a:off x="722376" y="4687061"/>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A.调查该野兔种群密度可用标志重捕法，标记物脱落会使调查结果偏小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.根据以上数据判断，该野兔种群的年龄结构属于增长型</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.该种群性别比例在不同年龄组差异较大，可能与种群太小有关</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.影响该种群数量变化的因素，除种群数量特征外，还有环境因素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6_AS.30_1#98399d3bc?vop=1&amp;pid=415dbf38d&amp;color=0,0,0&amp;vtp=1&amp;bt=1&amp;bbb=1&amp;hb=1"/>
          <p:cNvSpPr/>
          <p:nvPr/>
        </p:nvSpPr>
        <p:spPr>
          <a:xfrm>
            <a:off x="722376" y="1014984"/>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调查野兔种群密度可用标志重捕法，若标记物脱落，则重捕个体中被标记个体偏少</a:t>
            </a:r>
            <a:r>
              <a:rPr lang="en-US" altLang="zh-CN" sz="2000" b="0" i="0">
                <a:solidFill>
                  <a:srgbClr val="000000"/>
                </a:solidFill>
                <a:latin typeface="微软雅黑" pitchFamily="34" charset="0"/>
                <a:ea typeface="微软雅黑" pitchFamily="34" charset="-122"/>
                <a:cs typeface="微软雅黑" pitchFamily="34" charset="-120"/>
              </a:rPr>
              <a:t>，会导</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致计算结果偏大</a:t>
            </a:r>
            <a:r>
              <a:rPr lang="en-US" altLang="zh-CN" sz="2000" b="0" i="0" dirty="0">
                <a:solidFill>
                  <a:srgbClr val="000000"/>
                </a:solidFill>
                <a:latin typeface="微软雅黑" pitchFamily="34" charset="0"/>
                <a:ea typeface="微软雅黑" pitchFamily="34" charset="-122"/>
                <a:cs typeface="微软雅黑" pitchFamily="34" charset="-120"/>
              </a:rPr>
              <a:t>，A错误；根据题表信息</a:t>
            </a:r>
            <a:r>
              <a:rPr lang="en-US" altLang="zh-CN" sz="2000" b="0" i="0">
                <a:solidFill>
                  <a:srgbClr val="000000"/>
                </a:solidFill>
                <a:latin typeface="微软雅黑" pitchFamily="34" charset="0"/>
                <a:ea typeface="微软雅黑" pitchFamily="34" charset="-122"/>
                <a:cs typeface="微软雅黑" pitchFamily="34" charset="-120"/>
              </a:rPr>
              <a:t>，幼年组和亚成年组所占比例之和远大于成年组和老年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组所占比例之和</a:t>
            </a:r>
            <a:r>
              <a:rPr lang="en-US" altLang="zh-CN" sz="2000" b="0" i="0" dirty="0">
                <a:solidFill>
                  <a:srgbClr val="000000"/>
                </a:solidFill>
                <a:latin typeface="微软雅黑" pitchFamily="34" charset="0"/>
                <a:ea typeface="微软雅黑" pitchFamily="34" charset="-122"/>
                <a:cs typeface="微软雅黑" pitchFamily="34" charset="-120"/>
              </a:rPr>
              <a:t>，属于增长型种群，B正确；种群太小，抵抗干扰及意外的能力弱</a:t>
            </a:r>
            <a:r>
              <a:rPr lang="en-US" altLang="zh-CN" sz="2000" b="0" i="0">
                <a:solidFill>
                  <a:srgbClr val="000000"/>
                </a:solidFill>
                <a:latin typeface="微软雅黑" pitchFamily="34" charset="0"/>
                <a:ea typeface="微软雅黑" pitchFamily="34" charset="-122"/>
                <a:cs typeface="微软雅黑" pitchFamily="34" charset="-120"/>
              </a:rPr>
              <a:t>，野兔的性别</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比例在不同年龄段明显不同</a:t>
            </a:r>
            <a:r>
              <a:rPr lang="en-US" altLang="zh-CN" sz="2000" b="0" i="0" dirty="0">
                <a:solidFill>
                  <a:srgbClr val="000000"/>
                </a:solidFill>
                <a:latin typeface="微软雅黑" pitchFamily="34" charset="0"/>
                <a:ea typeface="微软雅黑" pitchFamily="34" charset="-122"/>
                <a:cs typeface="微软雅黑" pitchFamily="34" charset="-120"/>
              </a:rPr>
              <a:t>，C正确</a:t>
            </a:r>
            <a:r>
              <a:rPr lang="en-US" altLang="zh-CN" sz="2000" b="0" i="0">
                <a:solidFill>
                  <a:srgbClr val="000000"/>
                </a:solidFill>
                <a:latin typeface="微软雅黑" pitchFamily="34" charset="0"/>
                <a:ea typeface="微软雅黑" pitchFamily="34" charset="-122"/>
                <a:cs typeface="微软雅黑" pitchFamily="34" charset="-120"/>
              </a:rPr>
              <a:t>；环境因素会影响种群的出生率和死亡率以及迁入率和迁出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率等</a:t>
            </a:r>
            <a:r>
              <a:rPr lang="en-US" altLang="zh-CN" sz="2000" b="0" i="0" dirty="0">
                <a:solidFill>
                  <a:srgbClr val="000000"/>
                </a:solidFill>
                <a:latin typeface="微软雅黑" pitchFamily="34" charset="0"/>
                <a:ea typeface="微软雅黑" pitchFamily="34" charset="-122"/>
                <a:cs typeface="微软雅黑" pitchFamily="34" charset="-120"/>
              </a:rPr>
              <a:t>，从而影响种群数量变化，因此影响该种群数量变化的因素，除种群数量特征外</a:t>
            </a:r>
            <a:r>
              <a:rPr lang="en-US" altLang="zh-CN" sz="2000" b="0" i="0">
                <a:solidFill>
                  <a:srgbClr val="000000"/>
                </a:solidFill>
                <a:latin typeface="微软雅黑" pitchFamily="34" charset="0"/>
                <a:ea typeface="微软雅黑" pitchFamily="34" charset="-122"/>
                <a:cs typeface="微软雅黑" pitchFamily="34" charset="-120"/>
              </a:rPr>
              <a:t>，还有环境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因素</a:t>
            </a:r>
            <a:r>
              <a:rPr lang="en-US" altLang="zh-CN" sz="2000" b="0" i="0" dirty="0">
                <a:solidFill>
                  <a:srgbClr val="000000"/>
                </a:solidFill>
                <a:latin typeface="微软雅黑" pitchFamily="34" charset="0"/>
                <a:ea typeface="微软雅黑" pitchFamily="34" charset="-122"/>
                <a:cs typeface="微软雅黑"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B1A70-4091-6FAA-5165-440C36383952}"/>
            </a:ext>
          </a:extLst>
        </p:cNvPr>
        <p:cNvGrpSpPr/>
        <p:nvPr/>
      </p:nvGrpSpPr>
      <p:grpSpPr>
        <a:xfrm>
          <a:off x="0" y="0"/>
          <a:ext cx="0" cy="0"/>
          <a:chOff x="0" y="0"/>
          <a:chExt cx="0" cy="0"/>
        </a:xfrm>
      </p:grpSpPr>
    </p:spTree>
    <p:extLst>
      <p:ext uri="{BB962C8B-B14F-4D97-AF65-F5344CB8AC3E}">
        <p14:creationId xmlns:p14="http://schemas.microsoft.com/office/powerpoint/2010/main" val="38405568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pic>
        <p:nvPicPr>
          <p:cNvPr id="2" name="C_6#754c44c7d?pid=1fd89fb99&amp;color=0,0,0&amp;tib=255,255,255&amp;vtp=1&amp;bt=1" descr="preencoded.png"/>
          <p:cNvPicPr>
            <a:picLocks noChangeAspect="1"/>
          </p:cNvPicPr>
          <p:nvPr/>
        </p:nvPicPr>
        <p:blipFill>
          <a:blip r:embed="rId3"/>
          <a:stretch>
            <a:fillRect/>
          </a:stretch>
        </p:blipFill>
        <p:spPr>
          <a:xfrm>
            <a:off x="740664" y="969264"/>
            <a:ext cx="411480" cy="448056"/>
          </a:xfrm>
          <a:prstGeom prst="rect">
            <a:avLst/>
          </a:prstGeom>
        </p:spPr>
      </p:pic>
      <p:sp>
        <p:nvSpPr>
          <p:cNvPr id="3" name="C_6_BD#754c44c7d?pid=1fd89fb99&amp;color=0,0,0&amp;vtp=1&amp;bbb=1"/>
          <p:cNvSpPr/>
          <p:nvPr/>
        </p:nvSpPr>
        <p:spPr>
          <a:xfrm>
            <a:off x="1225296" y="969264"/>
            <a:ext cx="10250424" cy="776224"/>
          </a:xfrm>
          <a:prstGeom prst="rect">
            <a:avLst/>
          </a:prstGeom>
          <a:noFill/>
          <a:ln/>
        </p:spPr>
        <p:txBody>
          <a:bodyPr wrap="none" lIns="0" tIns="0" rIns="0" bIns="0" rtlCol="0" anchor="t"/>
          <a:lstStyle/>
          <a:p>
            <a:pPr algn="l" latinLnBrk="1">
              <a:lnSpc>
                <a:spcPts val="3400"/>
              </a:lnSpc>
            </a:pPr>
            <a:r>
              <a:rPr lang="en-US" altLang="zh-CN" sz="2800" b="1" i="0" dirty="0">
                <a:solidFill>
                  <a:srgbClr val="000000"/>
                </a:solidFill>
                <a:latin typeface="汉仪舒圆黑简体" pitchFamily="34" charset="0"/>
                <a:ea typeface="汉仪舒圆黑简体" pitchFamily="34" charset="-122"/>
                <a:cs typeface="汉仪舒圆黑简体" pitchFamily="34" charset="-120"/>
              </a:rPr>
              <a:t>易错点1</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汉仪舒圆黑简体" pitchFamily="34" charset="0"/>
                <a:ea typeface="汉仪舒圆黑简体" pitchFamily="34" charset="-122"/>
                <a:cs typeface="汉仪舒圆黑简体" pitchFamily="34" charset="-120"/>
              </a:rPr>
              <a:t>不同调查方法适用的对象</a:t>
            </a:r>
            <a:endParaRPr lang="en-US" altLang="zh-CN" sz="2800" dirty="0"/>
          </a:p>
        </p:txBody>
      </p:sp>
      <p:sp>
        <p:nvSpPr>
          <p:cNvPr id="4" name="QC_7_BD.31_1#3795cb0b2?pid=754c44c7d&amp;color=0,0,0&amp;vtp=1&amp;bbb=1"/>
          <p:cNvSpPr/>
          <p:nvPr/>
        </p:nvSpPr>
        <p:spPr>
          <a:xfrm>
            <a:off x="722376" y="1381062"/>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dirty="0">
                <a:solidFill>
                  <a:srgbClr val="000000"/>
                </a:solidFill>
                <a:latin typeface="仿宋" pitchFamily="34" charset="0"/>
                <a:ea typeface="仿宋" pitchFamily="34" charset="-122"/>
                <a:cs typeface="仿宋" pitchFamily="34" charset="-120"/>
              </a:rPr>
              <a:t>［江西赣州部分校2025高二联考］</a:t>
            </a:r>
            <a:r>
              <a:rPr lang="en-US" altLang="zh-CN" sz="2000" b="0" i="0" dirty="0">
                <a:solidFill>
                  <a:srgbClr val="000000"/>
                </a:solidFill>
                <a:latin typeface="微软雅黑" pitchFamily="34" charset="0"/>
                <a:ea typeface="微软雅黑" pitchFamily="34" charset="-122"/>
                <a:cs typeface="微软雅黑" pitchFamily="34" charset="-120"/>
              </a:rPr>
              <a:t>下列关于种群密度研究方法的分析，</a:t>
            </a:r>
            <a:r>
              <a:rPr lang="en-US" altLang="zh-CN" sz="2000" b="0" i="0">
                <a:solidFill>
                  <a:srgbClr val="000000"/>
                </a:solidFill>
                <a:latin typeface="微软雅黑" pitchFamily="34" charset="0"/>
                <a:ea typeface="微软雅黑" pitchFamily="34" charset="-122"/>
                <a:cs typeface="微软雅黑" pitchFamily="34" charset="-120"/>
              </a:rPr>
              <a:t>错误的是(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32_1#3795cb0b2.bracket?pid=754c44c7d&amp;color=0,0,0&amp;vpa=10&amp;vtp=1"/>
          <p:cNvSpPr/>
          <p:nvPr/>
        </p:nvSpPr>
        <p:spPr>
          <a:xfrm>
            <a:off x="10172764" y="1381062"/>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7_BD.31_2#3795cb0b2.choices?pid=754c44c7d&amp;color=0,0,0&amp;vtp=1&amp;bbb=1"/>
          <p:cNvSpPr/>
          <p:nvPr/>
        </p:nvSpPr>
        <p:spPr>
          <a:xfrm>
            <a:off x="722376" y="1839659"/>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A.在调查分布范围较小、个体较大的种群时，可以逐个计数</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.调查蚜虫、跳蝻等活动范围不大的动物的密度可以用样方法</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.黑光灯诱捕法调查种群密度是利用昆虫具有趋高温的特点</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.调查一些特殊生物的种群密度，也可用遇见率、鸣声等作为调查标准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7_AS.33_1#3795cb0b2?vop=1&amp;pid=754c44c7d&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对于分布范围较小、个体较大的种群，可以逐个计数，</a:t>
            </a:r>
            <a:r>
              <a:rPr lang="en-US" altLang="zh-CN" sz="2000" b="0" i="0">
                <a:solidFill>
                  <a:srgbClr val="000000"/>
                </a:solidFill>
                <a:latin typeface="微软雅黑" pitchFamily="34" charset="0"/>
                <a:ea typeface="微软雅黑" pitchFamily="34" charset="-122"/>
                <a:cs typeface="微软雅黑" pitchFamily="34" charset="-120"/>
              </a:rPr>
              <a:t>如调查某山坡上的珙桐种群密度，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正确；调查草地上蒲公英的密度，农田中某种昆虫卵的密度、</a:t>
            </a:r>
            <a:r>
              <a:rPr lang="en-US" altLang="zh-CN" sz="2000" b="0" i="0">
                <a:solidFill>
                  <a:srgbClr val="000000"/>
                </a:solidFill>
                <a:latin typeface="微软雅黑" pitchFamily="34" charset="0"/>
                <a:ea typeface="微软雅黑" pitchFamily="34" charset="-122"/>
                <a:cs typeface="微软雅黑" pitchFamily="34" charset="-120"/>
              </a:rPr>
              <a:t>作物植株上蚜虫或跳蝻的密度等，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都可以采用样方法</a:t>
            </a:r>
            <a:r>
              <a:rPr lang="en-US" altLang="zh-CN" sz="2000" b="0" i="0" dirty="0">
                <a:solidFill>
                  <a:srgbClr val="000000"/>
                </a:solidFill>
                <a:latin typeface="微软雅黑" pitchFamily="34" charset="0"/>
                <a:ea typeface="微软雅黑" pitchFamily="34" charset="-122"/>
                <a:cs typeface="微软雅黑" pitchFamily="34" charset="-120"/>
              </a:rPr>
              <a:t>，B正确；黑光灯诱捕法调查种群密度利用的是昆虫趋光的特点，C错误</a:t>
            </a:r>
            <a:r>
              <a:rPr lang="en-US" altLang="zh-CN" sz="2000" b="0" i="0">
                <a:solidFill>
                  <a:srgbClr val="000000"/>
                </a:solidFill>
                <a:latin typeface="微软雅黑" pitchFamily="34" charset="0"/>
                <a:ea typeface="微软雅黑" pitchFamily="34" charset="-122"/>
                <a:cs typeface="微软雅黑" pitchFamily="34" charset="-120"/>
              </a:rPr>
              <a:t>；对一</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些特殊生物的种群密度进行调查</a:t>
            </a:r>
            <a:r>
              <a:rPr lang="en-US" altLang="zh-CN" sz="2000" b="0" i="0" dirty="0">
                <a:solidFill>
                  <a:srgbClr val="000000"/>
                </a:solidFill>
                <a:latin typeface="微软雅黑" pitchFamily="34" charset="0"/>
                <a:ea typeface="微软雅黑" pitchFamily="34" charset="-122"/>
                <a:cs typeface="微软雅黑" pitchFamily="34" charset="-120"/>
              </a:rPr>
              <a:t>，也可用遇见率、鸣声或粪便等作为调查标准，D正确。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7_EX.34_1#3795cb0b2?vop=1&amp;pid=754c44c7d&amp;color=0,0,0&amp;vtp=1&amp;bt=1&amp;bbb=1"/>
          <p:cNvSpPr/>
          <p:nvPr/>
        </p:nvSpPr>
        <p:spPr>
          <a:xfrm>
            <a:off x="722376" y="969264"/>
            <a:ext cx="10753344" cy="408559"/>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endParaRPr lang="en-US" altLang="zh-CN" sz="2000" dirty="0"/>
          </a:p>
        </p:txBody>
      </p:sp>
      <p:sp>
        <p:nvSpPr>
          <p:cNvPr id="3" name="QC_7_EX.34_2#3795cb0b2?vop=1&amp;pid=754c44c7d&amp;color=0,0,0&amp;vtp=1&amp;bbb=1"/>
          <p:cNvSpPr/>
          <p:nvPr/>
        </p:nvSpPr>
        <p:spPr>
          <a:xfrm>
            <a:off x="722376" y="1430909"/>
            <a:ext cx="10753344" cy="408559"/>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种群密度调查方法辨析</a:t>
            </a:r>
            <a:endParaRPr lang="en-US" altLang="zh-CN" sz="2000" dirty="0"/>
          </a:p>
        </p:txBody>
      </p:sp>
      <p:pic>
        <p:nvPicPr>
          <p:cNvPr id="4" name="QC_7_EX.34_3#3795cb0b2?vop=1&amp;pid=754c44c7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017520" y="1968500"/>
            <a:ext cx="6163056" cy="447141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bg/>
                                          </p:spTgt>
                                        </p:tgtEl>
                                        <p:attrNameLst>
                                          <p:attrName>style.visibility</p:attrName>
                                        </p:attrNameLst>
                                      </p:cBhvr>
                                      <p:to>
                                        <p:strVal val="visible"/>
                                      </p:to>
                                    </p:set>
                                    <p:animEffect transition="in" filter="fade">
                                      <p:cBhvr>
                                        <p:cTn id="13" dur="500"/>
                                        <p:tgtEl>
                                          <p:spTgt spid="3">
                                            <p:bg/>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80283-3855-C7A7-A74F-723E6A7BE9A2}"/>
            </a:ext>
          </a:extLst>
        </p:cNvPr>
        <p:cNvGrpSpPr/>
        <p:nvPr/>
      </p:nvGrpSpPr>
      <p:grpSpPr>
        <a:xfrm>
          <a:off x="0" y="0"/>
          <a:ext cx="0" cy="0"/>
          <a:chOff x="0" y="0"/>
          <a:chExt cx="0" cy="0"/>
        </a:xfrm>
      </p:grpSpPr>
    </p:spTree>
    <p:extLst>
      <p:ext uri="{BB962C8B-B14F-4D97-AF65-F5344CB8AC3E}">
        <p14:creationId xmlns:p14="http://schemas.microsoft.com/office/powerpoint/2010/main" val="1719055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40a01b80a.fixed?pid=42dd8c42b&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40a01b80a.fixed?pid=42dd8c42b&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课时1</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种群特征</a:t>
            </a:r>
            <a:endParaRPr lang="en-US" altLang="zh-CN" sz="4400" dirty="0"/>
          </a:p>
        </p:txBody>
      </p:sp>
      <p:pic>
        <p:nvPicPr>
          <p:cNvPr id="4" name="C_4#40a01b80a.fixed?pid=42dd8c42b&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40a01b80a.fixed?pid=42dd8c42b&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pic>
        <p:nvPicPr>
          <p:cNvPr id="2" name="C_6#14a120f71?pid=1fd89fb99&amp;color=0,0,0&amp;tib=255,255,255&amp;vtp=1&amp;bt=1" descr="preencoded.png"/>
          <p:cNvPicPr>
            <a:picLocks noChangeAspect="1"/>
          </p:cNvPicPr>
          <p:nvPr/>
        </p:nvPicPr>
        <p:blipFill>
          <a:blip r:embed="rId3"/>
          <a:stretch>
            <a:fillRect/>
          </a:stretch>
        </p:blipFill>
        <p:spPr>
          <a:xfrm>
            <a:off x="740664" y="969264"/>
            <a:ext cx="411480" cy="448056"/>
          </a:xfrm>
          <a:prstGeom prst="rect">
            <a:avLst/>
          </a:prstGeom>
        </p:spPr>
      </p:pic>
      <p:sp>
        <p:nvSpPr>
          <p:cNvPr id="3" name="C_6_BD#14a120f71?pid=1fd89fb99&amp;color=0,0,0&amp;vtp=1&amp;bbb=1"/>
          <p:cNvSpPr/>
          <p:nvPr/>
        </p:nvSpPr>
        <p:spPr>
          <a:xfrm>
            <a:off x="1225296" y="969264"/>
            <a:ext cx="10250424" cy="776224"/>
          </a:xfrm>
          <a:prstGeom prst="rect">
            <a:avLst/>
          </a:prstGeom>
          <a:noFill/>
          <a:ln/>
        </p:spPr>
        <p:txBody>
          <a:bodyPr wrap="none" lIns="0" tIns="0" rIns="0" bIns="0" rtlCol="0" anchor="t"/>
          <a:lstStyle/>
          <a:p>
            <a:pPr algn="l" latinLnBrk="1">
              <a:lnSpc>
                <a:spcPts val="3400"/>
              </a:lnSpc>
            </a:pPr>
            <a:r>
              <a:rPr lang="en-US" altLang="zh-CN" sz="2800" b="1" i="0" dirty="0">
                <a:solidFill>
                  <a:srgbClr val="000000"/>
                </a:solidFill>
                <a:latin typeface="汉仪舒圆黑简体" pitchFamily="34" charset="0"/>
                <a:ea typeface="汉仪舒圆黑简体" pitchFamily="34" charset="-122"/>
                <a:cs typeface="汉仪舒圆黑简体" pitchFamily="34" charset="-120"/>
              </a:rPr>
              <a:t>易错点2</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汉仪舒圆黑简体" pitchFamily="34" charset="0"/>
                <a:ea typeface="汉仪舒圆黑简体" pitchFamily="34" charset="-122"/>
                <a:cs typeface="汉仪舒圆黑简体" pitchFamily="34" charset="-120"/>
              </a:rPr>
              <a:t>样方法及标志重捕法的误差分析</a:t>
            </a:r>
            <a:endParaRPr lang="en-US" altLang="zh-CN" sz="2800" dirty="0"/>
          </a:p>
        </p:txBody>
      </p:sp>
      <p:sp>
        <p:nvSpPr>
          <p:cNvPr id="4" name="QC_7_BD.35_1#ed8b394d6?pid=14a120f71&amp;color=0,0,0&amp;vtp=1&amp;bbb=1&amp;hb=1"/>
          <p:cNvSpPr/>
          <p:nvPr/>
        </p:nvSpPr>
        <p:spPr>
          <a:xfrm>
            <a:off x="722376" y="1381062"/>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dirty="0">
                <a:solidFill>
                  <a:srgbClr val="000000"/>
                </a:solidFill>
                <a:latin typeface="仿宋" pitchFamily="34" charset="0"/>
                <a:ea typeface="仿宋" pitchFamily="34" charset="-122"/>
                <a:cs typeface="仿宋" pitchFamily="34" charset="-120"/>
              </a:rPr>
              <a:t>［河南三门峡2025期末］</a:t>
            </a:r>
            <a:r>
              <a:rPr lang="en-US" altLang="zh-CN" sz="2000" b="0" i="0" dirty="0">
                <a:solidFill>
                  <a:srgbClr val="000000"/>
                </a:solidFill>
                <a:latin typeface="微软雅黑" pitchFamily="34" charset="0"/>
                <a:ea typeface="微软雅黑" pitchFamily="34" charset="-122"/>
                <a:cs typeface="微软雅黑" pitchFamily="34" charset="-120"/>
              </a:rPr>
              <a:t>调查种群密度时，操作不规范会导致一定的误差</a:t>
            </a:r>
            <a:r>
              <a:rPr lang="en-US" altLang="zh-CN" sz="2000" b="0" i="0">
                <a:solidFill>
                  <a:srgbClr val="000000"/>
                </a:solidFill>
                <a:latin typeface="微软雅黑" pitchFamily="34" charset="0"/>
                <a:ea typeface="微软雅黑" pitchFamily="34" charset="-122"/>
                <a:cs typeface="微软雅黑" pitchFamily="34" charset="-120"/>
              </a:rPr>
              <a:t>，下列有关叙述错</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误的是(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36_1#ed8b394d6.bracket?pid=14a120f71&amp;color=0,0,0&amp;vpa=11&amp;vtp=1"/>
          <p:cNvSpPr/>
          <p:nvPr/>
        </p:nvSpPr>
        <p:spPr>
          <a:xfrm>
            <a:off x="1671701" y="1819212"/>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7_BD.35_2#ed8b394d6.choices?pid=14a120f71&amp;color=0,0,0&amp;vtp=1&amp;bbb=1"/>
          <p:cNvSpPr/>
          <p:nvPr/>
        </p:nvSpPr>
        <p:spPr>
          <a:xfrm>
            <a:off x="722376" y="2277809"/>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A.用样方法调查种群密度时，计数样方内和四条边线上的个体，调查值偏大</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.用标志重捕法调查鲫鱼种群数量时，首捕和重捕都用较大网眼的渔网，调查值偏小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.用样方法调查种群密度时，若种群个体数目较少，可适当扩大样方面积</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.用标志重捕法调查种群密度时，若标记个体没有混匀即进行重捕，则最终的调查结果会偏大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AS.37_1#ed8b394d6?vop=1&amp;pid=14a120f71&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利用样方法调查种群数量时，应该计数样方内和相邻两条边线及夹角上的个体</a:t>
                </a:r>
                <a:r>
                  <a:rPr lang="en-US" altLang="zh-CN" sz="2000" b="0" i="0">
                    <a:solidFill>
                      <a:srgbClr val="000000"/>
                    </a:solidFill>
                    <a:latin typeface="微软雅黑" pitchFamily="34" charset="0"/>
                    <a:ea typeface="微软雅黑" pitchFamily="34" charset="-122"/>
                    <a:cs typeface="微软雅黑" pitchFamily="34" charset="-120"/>
                  </a:rPr>
                  <a:t>，计数样方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内和四条边线上的个体会使调查值偏大</a:t>
                </a:r>
                <a:r>
                  <a:rPr lang="en-US" altLang="zh-CN" sz="2000" b="0" i="0" dirty="0">
                    <a:solidFill>
                      <a:srgbClr val="000000"/>
                    </a:solidFill>
                    <a:latin typeface="微软雅黑" pitchFamily="34" charset="0"/>
                    <a:ea typeface="微软雅黑" pitchFamily="34" charset="-122"/>
                    <a:cs typeface="微软雅黑" pitchFamily="34" charset="-120"/>
                  </a:rPr>
                  <a:t>，A正确。用标志重捕法调查鲫鱼种群数量时</a:t>
                </a:r>
                <a:r>
                  <a:rPr lang="en-US" altLang="zh-CN" sz="2000" b="0" i="0">
                    <a:solidFill>
                      <a:srgbClr val="000000"/>
                    </a:solidFill>
                    <a:latin typeface="微软雅黑" pitchFamily="34" charset="0"/>
                    <a:ea typeface="微软雅黑" pitchFamily="34" charset="-122"/>
                    <a:cs typeface="微软雅黑" pitchFamily="34" charset="-120"/>
                  </a:rPr>
                  <a:t>，首捕和重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捕都用较大网眼的渔网</a:t>
                </a:r>
                <a:r>
                  <a:rPr lang="en-US" altLang="zh-CN" sz="2000" b="0" i="0" dirty="0">
                    <a:solidFill>
                      <a:srgbClr val="000000"/>
                    </a:solidFill>
                    <a:latin typeface="微软雅黑" pitchFamily="34" charset="0"/>
                    <a:ea typeface="微软雅黑" pitchFamily="34" charset="-122"/>
                    <a:cs typeface="微软雅黑" pitchFamily="34" charset="-120"/>
                  </a:rPr>
                  <a:t>，只能调查种群中个体较大的鲫鱼的数量，调查值偏小，B正确</a:t>
                </a:r>
                <a:r>
                  <a:rPr lang="en-US" altLang="zh-CN" sz="2000" b="0" i="0">
                    <a:solidFill>
                      <a:srgbClr val="000000"/>
                    </a:solidFill>
                    <a:latin typeface="微软雅黑" pitchFamily="34" charset="0"/>
                    <a:ea typeface="微软雅黑" pitchFamily="34" charset="-122"/>
                    <a:cs typeface="微软雅黑" pitchFamily="34" charset="-120"/>
                  </a:rPr>
                  <a:t>。用样方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法调查种群密度时</a:t>
                </a:r>
                <a:r>
                  <a:rPr lang="en-US" altLang="zh-CN" sz="2000" b="0" i="0" dirty="0">
                    <a:solidFill>
                      <a:srgbClr val="000000"/>
                    </a:solidFill>
                    <a:latin typeface="微软雅黑" pitchFamily="34" charset="0"/>
                    <a:ea typeface="微软雅黑" pitchFamily="34" charset="-122"/>
                    <a:cs typeface="微软雅黑" pitchFamily="34" charset="-120"/>
                  </a:rPr>
                  <a:t>，若种群个体数目较少，则可适当扩大样方面积，C正确</a:t>
                </a:r>
                <a:r>
                  <a:rPr lang="en-US" altLang="zh-CN" sz="2000" b="0" i="0">
                    <a:solidFill>
                      <a:srgbClr val="000000"/>
                    </a:solidFill>
                    <a:latin typeface="微软雅黑" pitchFamily="34" charset="0"/>
                    <a:ea typeface="微软雅黑" pitchFamily="34" charset="-122"/>
                    <a:cs typeface="微软雅黑" pitchFamily="34" charset="-120"/>
                  </a:rPr>
                  <a:t>。若种群个体总数记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作</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𝑁</m:t>
                    </m:r>
                  </m:oMath>
                </a14:m>
                <a:r>
                  <a:rPr lang="en-US" altLang="zh-CN" sz="2000" b="0" i="0" dirty="0">
                    <a:solidFill>
                      <a:srgbClr val="000000"/>
                    </a:solidFill>
                    <a:latin typeface="微软雅黑" pitchFamily="34" charset="0"/>
                    <a:ea typeface="微软雅黑" pitchFamily="34" charset="-122"/>
                    <a:cs typeface="微软雅黑" pitchFamily="34" charset="-120"/>
                  </a:rPr>
                  <a:t>，首捕并标记个体数为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𝑀</m:t>
                    </m:r>
                  </m:oMath>
                </a14:m>
                <a:r>
                  <a:rPr lang="en-US" altLang="zh-CN" sz="2000" b="0" i="0" dirty="0">
                    <a:solidFill>
                      <a:srgbClr val="000000"/>
                    </a:solidFill>
                    <a:latin typeface="微软雅黑" pitchFamily="34" charset="0"/>
                    <a:ea typeface="微软雅黑" pitchFamily="34" charset="-122"/>
                    <a:cs typeface="微软雅黑" pitchFamily="34" charset="-120"/>
                  </a:rPr>
                  <a:t>，重捕个体数为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oMath>
                </a14:m>
                <a:r>
                  <a:rPr lang="en-US" altLang="zh-CN" sz="2000" b="0" i="0" dirty="0">
                    <a:solidFill>
                      <a:srgbClr val="000000"/>
                    </a:solidFill>
                    <a:latin typeface="微软雅黑" pitchFamily="34" charset="0"/>
                    <a:ea typeface="微软雅黑" pitchFamily="34" charset="-122"/>
                    <a:cs typeface="微软雅黑" pitchFamily="34" charset="-120"/>
                  </a:rPr>
                  <a:t>,重捕中被标记个体数为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𝑚</m:t>
                    </m:r>
                  </m:oMath>
                </a14:m>
                <a:r>
                  <a:rPr lang="en-US" altLang="zh-CN" sz="2000" b="0" i="0" dirty="0">
                    <a:solidFill>
                      <a:srgbClr val="000000"/>
                    </a:solidFill>
                    <a:latin typeface="微软雅黑" pitchFamily="34" charset="0"/>
                    <a:ea typeface="微软雅黑" pitchFamily="34" charset="-122"/>
                    <a:cs typeface="微软雅黑" pitchFamily="34" charset="-120"/>
                  </a:rPr>
                  <a:t>，则</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𝑁</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𝑀</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𝑚</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标记个体没有混匀即进行重捕</a:t>
                </a:r>
                <a:r>
                  <a:rPr lang="en-US" altLang="zh-CN" sz="2000" b="0" i="0" dirty="0">
                    <a:solidFill>
                      <a:srgbClr val="000000"/>
                    </a:solidFill>
                    <a:latin typeface="微软雅黑" pitchFamily="34" charset="0"/>
                    <a:ea typeface="微软雅黑" pitchFamily="34" charset="-122"/>
                    <a:cs typeface="微软雅黑" pitchFamily="34" charset="-120"/>
                  </a:rPr>
                  <a:t>，会导致重捕个体中被标记的个体数偏小或偏大</a:t>
                </a:r>
                <a:r>
                  <a:rPr lang="en-US" altLang="zh-CN" sz="2000" b="0" i="0">
                    <a:solidFill>
                      <a:srgbClr val="000000"/>
                    </a:solidFill>
                    <a:latin typeface="微软雅黑" pitchFamily="34" charset="0"/>
                    <a:ea typeface="微软雅黑" pitchFamily="34" charset="-122"/>
                    <a:cs typeface="微软雅黑" pitchFamily="34" charset="-120"/>
                  </a:rPr>
                  <a:t>，最终导致调查结</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果可能偏大也可能偏小</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mc:Choice>
        <mc:Fallback xmlns="">
          <p:sp>
            <p:nvSpPr>
              <p:cNvPr id="2" name="QC_7_AS.37_1#ed8b394d6?vop=1&amp;pid=14a120f71&amp;color=0,0,0&amp;vtp=1&amp;bt=1&amp;bbb=1&amp;hb=1"/>
              <p:cNvSpPr>
                <a:spLocks noRot="1" noChangeAspect="1" noMove="1" noResize="1" noEditPoints="1" noAdjustHandles="1" noChangeArrowheads="1" noChangeShapeType="1" noTextEdit="1"/>
              </p:cNvSpPr>
              <p:nvPr/>
            </p:nvSpPr>
            <p:spPr>
              <a:xfrm>
                <a:off x="722376" y="972000"/>
                <a:ext cx="10753344" cy="3154934"/>
              </a:xfrm>
              <a:prstGeom prst="rect">
                <a:avLst/>
              </a:prstGeom>
              <a:blipFill>
                <a:blip r:embed="rId3"/>
                <a:stretch>
                  <a:fillRect l="-1587" r="-907" b="-4826"/>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7_EX.38_1#ed8b394d6?vop=1&amp;pid=14a120f71&amp;color=0,0,0&amp;vtp=1&amp;bt=1&amp;bbb=1&amp;hb=1"/>
          <p:cNvSpPr/>
          <p:nvPr/>
        </p:nvSpPr>
        <p:spPr>
          <a:xfrm>
            <a:off x="722376" y="969264"/>
            <a:ext cx="10753344" cy="46027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种群密度调查的误差分析</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1）样方法的误差分析</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未做到随机取样：在个体分布较密集处取样会导致调查结果偏大；反之，使调查结果偏小。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样方数量过少：样方数量过少会使统计结果产生较大误差。</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计数不完全：在计数时，只统计部分生长期的个体，会使统计结果不准确。</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2）标志重捕法的误差分析</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统计结果偏大的情况：标记物过于明显，使被标记个体容易被天敌捕食；标记物容易脱落</a:t>
            </a:r>
            <a:r>
              <a:rPr lang="en-US" altLang="zh-CN" sz="2000" b="0" i="0">
                <a:solidFill>
                  <a:srgbClr val="000000"/>
                </a:solidFill>
                <a:latin typeface="微软雅黑" pitchFamily="34" charset="0"/>
                <a:ea typeface="微软雅黑" pitchFamily="34" charset="-122"/>
                <a:cs typeface="微软雅黑" pitchFamily="34" charset="-120"/>
              </a:rPr>
              <a:t>；被</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捕捉过的个体提高警惕</a:t>
            </a:r>
            <a:r>
              <a:rPr lang="en-US" altLang="zh-CN" sz="2000" b="0" i="0" dirty="0">
                <a:solidFill>
                  <a:srgbClr val="000000"/>
                </a:solidFill>
                <a:latin typeface="微软雅黑" pitchFamily="34" charset="0"/>
                <a:ea typeface="微软雅黑" pitchFamily="34" charset="-122"/>
                <a:cs typeface="微软雅黑" pitchFamily="34" charset="-120"/>
              </a:rPr>
              <a:t>，难以再次被捕捉等。</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统计结果偏小的情况：在被标记个体密集处重捕。</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C_4#720d835fb.fixed?pid=42dd8c42b&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720d835fb.fixed?pid=42dd8c42b&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课时1</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种群特征</a:t>
            </a:r>
            <a:endParaRPr lang="en-US" altLang="zh-CN" sz="4400" dirty="0"/>
          </a:p>
        </p:txBody>
      </p:sp>
      <p:pic>
        <p:nvPicPr>
          <p:cNvPr id="4" name="C_4#720d835fb.fixed?pid=42dd8c42b&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720d835fb.fixed?pid=42dd8c42b&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5_BD.39_1#349b006e3?pid=720d835fb&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［江苏苏州2025期初］</a:t>
            </a:r>
            <a:r>
              <a:rPr lang="en-US" altLang="zh-CN" sz="2000" b="0" i="0" dirty="0">
                <a:solidFill>
                  <a:srgbClr val="000000"/>
                </a:solidFill>
                <a:latin typeface="微软雅黑" pitchFamily="34" charset="0"/>
                <a:ea typeface="微软雅黑" pitchFamily="34" charset="-122"/>
                <a:cs typeface="微软雅黑" pitchFamily="34" charset="-120"/>
              </a:rPr>
              <a:t>长臂猿是灵长类动物，科学家通过无人机搭载热红外图像传感器</a:t>
            </a:r>
            <a:r>
              <a:rPr lang="en-US" altLang="zh-CN" sz="2000" b="0" i="0">
                <a:solidFill>
                  <a:srgbClr val="000000"/>
                </a:solidFill>
                <a:latin typeface="微软雅黑" pitchFamily="34" charset="0"/>
                <a:ea typeface="微软雅黑" pitchFamily="34" charset="-122"/>
                <a:cs typeface="微软雅黑" pitchFamily="34" charset="-120"/>
              </a:rPr>
              <a:t>，在长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臂猿生活的区域进行样线飞行</a:t>
            </a:r>
            <a:r>
              <a:rPr lang="en-US" altLang="zh-CN" sz="2000" b="0" i="0" dirty="0">
                <a:solidFill>
                  <a:srgbClr val="000000"/>
                </a:solidFill>
                <a:latin typeface="微软雅黑" pitchFamily="34" charset="0"/>
                <a:ea typeface="微软雅黑" pitchFamily="34" charset="-122"/>
                <a:cs typeface="微软雅黑" pitchFamily="34" charset="-120"/>
              </a:rPr>
              <a:t>，就可以快速地监测到它们活动的迹象及其栖息范围</a:t>
            </a:r>
            <a:r>
              <a:rPr lang="en-US" altLang="zh-CN" sz="2000" b="0" i="0">
                <a:solidFill>
                  <a:srgbClr val="000000"/>
                </a:solidFill>
                <a:latin typeface="微软雅黑" pitchFamily="34" charset="0"/>
                <a:ea typeface="微软雅黑" pitchFamily="34" charset="-122"/>
                <a:cs typeface="微软雅黑" pitchFamily="34" charset="-120"/>
              </a:rPr>
              <a:t>，记录并分析</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相关数据</a:t>
            </a:r>
            <a:r>
              <a:rPr lang="en-US" altLang="zh-CN" sz="2000" b="0" i="0" dirty="0">
                <a:solidFill>
                  <a:srgbClr val="000000"/>
                </a:solidFill>
                <a:latin typeface="微软雅黑" pitchFamily="34" charset="0"/>
                <a:ea typeface="微软雅黑" pitchFamily="34" charset="-122"/>
                <a:cs typeface="微软雅黑" pitchFamily="34" charset="-120"/>
              </a:rPr>
              <a:t>，可为生态学研究提供相关依据。</a:t>
            </a:r>
            <a:r>
              <a:rPr lang="en-US" altLang="zh-CN" sz="2000" b="0" i="0">
                <a:solidFill>
                  <a:srgbClr val="000000"/>
                </a:solidFill>
                <a:latin typeface="微软雅黑" pitchFamily="34" charset="0"/>
                <a:ea typeface="微软雅黑" pitchFamily="34" charset="-122"/>
                <a:cs typeface="微软雅黑" pitchFamily="34" charset="-120"/>
              </a:rPr>
              <a:t>下列说法错误的是(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0_1#349b006e3.bracket?pid=720d835fb&amp;color=0,0,0&amp;vpa=12&amp;vtp=1"/>
          <p:cNvSpPr/>
          <p:nvPr/>
        </p:nvSpPr>
        <p:spPr>
          <a:xfrm>
            <a:off x="7780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mc:AlternateContent xmlns:mc="http://schemas.openxmlformats.org/markup-compatibility/2006" xmlns:a14="http://schemas.microsoft.com/office/drawing/2010/main">
        <mc:Choice Requires="a14">
          <p:sp>
            <p:nvSpPr>
              <p:cNvPr id="4" name="QC_5_BD.39_2#349b006e3.choices?pid=720d835fb&amp;color=0,0,0&amp;vtp=1&amp;bbb=1&amp;hb=1"/>
              <p:cNvSpPr/>
              <p:nvPr/>
            </p:nvSpPr>
            <p:spPr>
              <a:xfrm>
                <a:off x="722376" y="2334074"/>
                <a:ext cx="10753344" cy="22659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A.通过对数据的分析和处理，可以初步了解保护区内大型哺乳动物的种类和数量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.与标志重捕法相比，采用该技术进行调查对野生哺乳动物的影响相对较小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.上述调查方法属于调查种群密度方法中的逐个计数法</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.除该技术外，还可以采用红外触发相机自动拍摄、粪便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DNA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检测</a:t>
                </a:r>
                <a:r>
                  <a:rPr lang="en-US" altLang="zh-CN" sz="2000" b="0" i="0">
                    <a:solidFill>
                      <a:srgbClr val="000000"/>
                    </a:solidFill>
                    <a:latin typeface="微软雅黑" pitchFamily="34" charset="0"/>
                    <a:ea typeface="微软雅黑" pitchFamily="34" charset="-122"/>
                    <a:cs typeface="微软雅黑" pitchFamily="34" charset="-120"/>
                  </a:rPr>
                  <a:t>、动物声音的个体识别技术采</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集信息</a:t>
                </a:r>
                <a:endParaRPr lang="en-US" altLang="zh-CN" sz="2000" dirty="0"/>
              </a:p>
            </p:txBody>
          </p:sp>
        </mc:Choice>
        <mc:Fallback xmlns="">
          <p:sp>
            <p:nvSpPr>
              <p:cNvPr id="4" name="QC_5_BD.39_2#349b006e3.choices?pid=720d835fb&amp;color=0,0,0&amp;vtp=1&amp;bbb=1&amp;hb=1"/>
              <p:cNvSpPr>
                <a:spLocks noRot="1" noChangeAspect="1" noMove="1" noResize="1" noEditPoints="1" noAdjustHandles="1" noChangeArrowheads="1" noChangeShapeType="1" noTextEdit="1"/>
              </p:cNvSpPr>
              <p:nvPr/>
            </p:nvSpPr>
            <p:spPr>
              <a:xfrm>
                <a:off x="722376" y="2334074"/>
                <a:ext cx="10753344" cy="2265934"/>
              </a:xfrm>
              <a:prstGeom prst="rect">
                <a:avLst/>
              </a:prstGeom>
              <a:blipFill>
                <a:blip r:embed="rId3"/>
                <a:stretch>
                  <a:fillRect l="-1474" r="-567" b="-645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AS.41_1#349b006e3?vop=1&amp;pid=720d835fb&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利用无人机搭载热红外图像传感器监测野生动物是一种新型调查手段</a:t>
                </a:r>
                <a:r>
                  <a:rPr lang="en-US" altLang="zh-CN" sz="2000" b="0" i="0">
                    <a:solidFill>
                      <a:srgbClr val="000000"/>
                    </a:solidFill>
                    <a:latin typeface="微软雅黑" pitchFamily="34" charset="0"/>
                    <a:ea typeface="微软雅黑" pitchFamily="34" charset="-122"/>
                    <a:cs typeface="微软雅黑" pitchFamily="34" charset="-120"/>
                  </a:rPr>
                  <a:t>，适用于对活动隐秘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的大中型珍稀兽类</a:t>
                </a:r>
                <a:r>
                  <a:rPr lang="en-US" altLang="zh-CN" sz="2000" b="0" i="0" dirty="0">
                    <a:solidFill>
                      <a:srgbClr val="000000"/>
                    </a:solidFill>
                    <a:latin typeface="微软雅黑" pitchFamily="34" charset="0"/>
                    <a:ea typeface="微软雅黑" pitchFamily="34" charset="-122"/>
                    <a:cs typeface="微软雅黑" pitchFamily="34" charset="-120"/>
                  </a:rPr>
                  <a:t>、鸟类的调查，利用该方法，通过对数据的分析和处理</a:t>
                </a:r>
                <a:r>
                  <a:rPr lang="en-US" altLang="zh-CN" sz="2000" b="0" i="0">
                    <a:solidFill>
                      <a:srgbClr val="000000"/>
                    </a:solidFill>
                    <a:latin typeface="微软雅黑" pitchFamily="34" charset="0"/>
                    <a:ea typeface="微软雅黑" pitchFamily="34" charset="-122"/>
                    <a:cs typeface="微软雅黑" pitchFamily="34" charset="-120"/>
                  </a:rPr>
                  <a:t>，可以初步了解保护区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内大型哺乳动物的种类和数量</a:t>
                </a:r>
                <a:r>
                  <a:rPr lang="en-US" altLang="zh-CN" sz="2000" b="0" i="0" dirty="0">
                    <a:solidFill>
                      <a:srgbClr val="000000"/>
                    </a:solidFill>
                    <a:latin typeface="微软雅黑" pitchFamily="34" charset="0"/>
                    <a:ea typeface="微软雅黑" pitchFamily="34" charset="-122"/>
                    <a:cs typeface="微软雅黑" pitchFamily="34" charset="-120"/>
                  </a:rPr>
                  <a:t>，A正确；标志重捕法需要捕捉动物并标记后再次捕捉</a:t>
                </a:r>
                <a:r>
                  <a:rPr lang="en-US" altLang="zh-CN" sz="2000" b="0" i="0">
                    <a:solidFill>
                      <a:srgbClr val="000000"/>
                    </a:solidFill>
                    <a:latin typeface="微软雅黑" pitchFamily="34" charset="0"/>
                    <a:ea typeface="微软雅黑" pitchFamily="34" charset="-122"/>
                    <a:cs typeface="微软雅黑" pitchFamily="34" charset="-120"/>
                  </a:rPr>
                  <a:t>，故与标志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重捕法相比，采用无人机搭载热红外图像传感器监测技术进行调查对野生哺乳动物的影响相对较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小</a:t>
                </a:r>
                <a:r>
                  <a:rPr lang="en-US" altLang="zh-CN" sz="2000" b="0" i="0" dirty="0">
                    <a:solidFill>
                      <a:srgbClr val="000000"/>
                    </a:solidFill>
                    <a:latin typeface="微软雅黑" pitchFamily="34" charset="0"/>
                    <a:ea typeface="微软雅黑" pitchFamily="34" charset="-122"/>
                    <a:cs typeface="微软雅黑" pitchFamily="34" charset="-120"/>
                  </a:rPr>
                  <a:t>，B正确；题述调查方法属于调查种群密度方法中的估算法，C错误；除该技术外</a:t>
                </a:r>
                <a:r>
                  <a:rPr lang="en-US" altLang="zh-CN" sz="2000" b="0" i="0">
                    <a:solidFill>
                      <a:srgbClr val="000000"/>
                    </a:solidFill>
                    <a:latin typeface="微软雅黑" pitchFamily="34" charset="0"/>
                    <a:ea typeface="微软雅黑" pitchFamily="34" charset="-122"/>
                    <a:cs typeface="微软雅黑" pitchFamily="34" charset="-120"/>
                  </a:rPr>
                  <a:t>，还可以采用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红外触发相机自动拍摄</a:t>
                </a:r>
                <a:r>
                  <a:rPr lang="en-US" altLang="zh-CN" sz="2000" b="0" i="0" dirty="0">
                    <a:solidFill>
                      <a:srgbClr val="000000"/>
                    </a:solidFill>
                    <a:latin typeface="微软雅黑" pitchFamily="34" charset="0"/>
                    <a:ea typeface="微软雅黑" pitchFamily="34" charset="-122"/>
                    <a:cs typeface="微软雅黑" pitchFamily="34" charset="-120"/>
                  </a:rPr>
                  <a:t>、粪便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DNA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检测、动物声音的个体识别技术采集信息，D正确。</a:t>
                </a:r>
                <a:endParaRPr lang="en-US" altLang="zh-CN" sz="2200" dirty="0"/>
              </a:p>
            </p:txBody>
          </p:sp>
        </mc:Choice>
        <mc:Fallback xmlns="">
          <p:sp>
            <p:nvSpPr>
              <p:cNvPr id="2" name="QC_5_AS.41_1#349b006e3?vop=1&amp;pid=720d835fb&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a:blip r:embed="rId3"/>
                <a:stretch>
                  <a:fillRect l="-1587" r="-1474" b="-5643"/>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5_BD.42_1#6b455a420?pid=720d835fb&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［四川绵阳南山中学2025高二月考］</a:t>
            </a:r>
            <a:r>
              <a:rPr lang="en-US" altLang="zh-CN" sz="2000" b="0" i="0">
                <a:solidFill>
                  <a:srgbClr val="000000"/>
                </a:solidFill>
                <a:latin typeface="微软雅黑" pitchFamily="34" charset="0"/>
                <a:ea typeface="微软雅黑" pitchFamily="34" charset="-122"/>
                <a:cs typeface="微软雅黑" pitchFamily="34" charset="-120"/>
              </a:rPr>
              <a:t>如图为某同学构建的种群各数量特征之间关系的模型图。</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下列有关叙述正确的是(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3_1#6b455a420.bracket?pid=720d835fb&amp;color=0,0,0&amp;vpa=13&amp;vtp=1"/>
          <p:cNvSpPr/>
          <p:nvPr/>
        </p:nvSpPr>
        <p:spPr>
          <a:xfrm>
            <a:off x="3449701" y="14101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pic>
        <p:nvPicPr>
          <p:cNvPr id="4" name="QC_5_BD.42_2#6b455a420?pid=720d835f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974336" y="1951677"/>
            <a:ext cx="2249424" cy="116128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C_5_BD.42_3#6b455a420?pid=720d835fb&amp;color=0,0,0&amp;vtp=1&amp;bbb=1"/>
              <p:cNvSpPr/>
              <p:nvPr/>
            </p:nvSpPr>
            <p:spPr>
              <a:xfrm>
                <a:off x="722376" y="3247077"/>
                <a:ext cx="10753344"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注：</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”表示促进或增加，“-”表示抑制或减少</a:t>
                </a:r>
                <a:endParaRPr lang="en-US" altLang="zh-CN" sz="2000" dirty="0"/>
              </a:p>
            </p:txBody>
          </p:sp>
        </mc:Choice>
        <mc:Fallback xmlns="">
          <p:sp>
            <p:nvSpPr>
              <p:cNvPr id="5" name="QC_5_BD.42_3#6b455a420?pid=720d835fb&amp;color=0,0,0&amp;vtp=1&amp;bbb=1"/>
              <p:cNvSpPr>
                <a:spLocks noRot="1" noChangeAspect="1" noMove="1" noResize="1" noEditPoints="1" noAdjustHandles="1" noChangeArrowheads="1" noChangeShapeType="1" noTextEdit="1"/>
              </p:cNvSpPr>
              <p:nvPr/>
            </p:nvSpPr>
            <p:spPr>
              <a:xfrm>
                <a:off x="722376" y="3247077"/>
                <a:ext cx="10753344" cy="408559"/>
              </a:xfrm>
              <a:prstGeom prst="rect">
                <a:avLst/>
              </a:prstGeom>
              <a:blipFill>
                <a:blip r:embed="rId4"/>
                <a:stretch>
                  <a:fillRect b="-35821"/>
                </a:stretch>
              </a:blipFill>
              <a:ln/>
            </p:spPr>
            <p:txBody>
              <a:bodyPr/>
              <a:lstStyle/>
              <a:p>
                <a:r>
                  <a:rPr lang="zh-CN" altLang="en-US">
                    <a:noFill/>
                  </a:rPr>
                  <a:t> </a:t>
                </a:r>
              </a:p>
            </p:txBody>
          </p:sp>
        </mc:Fallback>
      </mc:AlternateContent>
      <p:sp>
        <p:nvSpPr>
          <p:cNvPr id="6" name="QC_5_BD.42_4#6b455a420.choices?pid=720d835fb&amp;color=0,0,0&amp;vtp=1&amp;bbb=1"/>
          <p:cNvSpPr/>
          <p:nvPr/>
        </p:nvSpPr>
        <p:spPr>
          <a:xfrm>
            <a:off x="722376" y="366617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A.可利用人工合成的性外激素干扰雌雄交尾来控制特征⑥，进而影响种群数量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.种群都具有种群密度、年龄结构、性别比例等数量特征</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.某种群的特征②逐渐增加，可判断其年龄结构是增长型</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.种群密度反映了种群在一定时期的数量，但不能反映种群数量的变化趋势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EX.44_1#6b455a420?vop=1&amp;pid=720d835fb&amp;color=0,0,0&amp;vtp=1&amp;bt=1&amp;bbb=1&amp;hb=1"/>
              <p:cNvSpPr/>
              <p:nvPr/>
            </p:nvSpPr>
            <p:spPr>
              <a:xfrm>
                <a:off x="722376" y="969264"/>
                <a:ext cx="10753344" cy="22405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思路导引</a:t>
                </a:r>
                <a:endParaRPr lang="en-US" altLang="zh-CN" sz="2000" dirty="0"/>
              </a:p>
              <a:p>
                <a:pPr latinLnBrk="1">
                  <a:lnSpc>
                    <a:spcPts val="3700"/>
                  </a:lnSpc>
                </a:pP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①③</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能使种群密度降低，故①③是死亡率和迁出率；②④能使种群密度上升，故</a:t>
                </a:r>
                <a:r>
                  <a:rPr lang="en-US" altLang="zh-CN" sz="2000" b="0" i="0">
                    <a:solidFill>
                      <a:srgbClr val="000000"/>
                    </a:solidFill>
                    <a:latin typeface="微软雅黑" pitchFamily="34" charset="0"/>
                    <a:ea typeface="微软雅黑" pitchFamily="34" charset="-122"/>
                    <a:cs typeface="微软雅黑" pitchFamily="34" charset="-120"/>
                  </a:rPr>
                  <a:t>②④是出生率和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迁入率</a:t>
                </a:r>
                <a:r>
                  <a:rPr lang="en-US" altLang="zh-CN" sz="2000" b="0" i="0" dirty="0">
                    <a:solidFill>
                      <a:srgbClr val="000000"/>
                    </a:solidFill>
                    <a:latin typeface="微软雅黑" pitchFamily="34" charset="0"/>
                    <a:ea typeface="微软雅黑" pitchFamily="34" charset="-122"/>
                    <a:cs typeface="微软雅黑" pitchFamily="34" charset="-120"/>
                  </a:rPr>
                  <a:t>。⑤通过影响①使种群数量减少，通过影响②使种群数量增多，则⑤是年龄结构，</a:t>
                </a:r>
                <a:r>
                  <a:rPr lang="en-US" altLang="zh-CN" sz="2000" b="0" i="0">
                    <a:solidFill>
                      <a:srgbClr val="000000"/>
                    </a:solidFill>
                    <a:latin typeface="微软雅黑" pitchFamily="34" charset="0"/>
                    <a:ea typeface="微软雅黑" pitchFamily="34" charset="-122"/>
                    <a:cs typeface="微软雅黑" pitchFamily="34" charset="-120"/>
                  </a:rPr>
                  <a:t>①是死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亡率</a:t>
                </a:r>
                <a:r>
                  <a:rPr lang="en-US" altLang="zh-CN" sz="2000" b="0" i="0" dirty="0">
                    <a:solidFill>
                      <a:srgbClr val="000000"/>
                    </a:solidFill>
                    <a:latin typeface="微软雅黑" pitchFamily="34" charset="0"/>
                    <a:ea typeface="微软雅黑" pitchFamily="34" charset="-122"/>
                    <a:cs typeface="微软雅黑" pitchFamily="34" charset="-120"/>
                  </a:rPr>
                  <a:t>，②是出生率，所以③是迁出率，④是迁入率。⑥是性别比例</a:t>
                </a:r>
                <a:r>
                  <a:rPr lang="en-US" altLang="zh-CN" sz="2000" b="0" i="0">
                    <a:solidFill>
                      <a:srgbClr val="000000"/>
                    </a:solidFill>
                    <a:latin typeface="微软雅黑" pitchFamily="34" charset="0"/>
                    <a:ea typeface="微软雅黑" pitchFamily="34" charset="-122"/>
                    <a:cs typeface="微软雅黑" pitchFamily="34" charset="-120"/>
                  </a:rPr>
                  <a:t>，它通过影响出生率来影响种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群密度</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5_EX.44_1#6b455a420?vop=1&amp;pid=720d835fb&amp;color=0,0,0&amp;vtp=1&amp;bt=1&amp;bbb=1&amp;hb=1"/>
              <p:cNvSpPr>
                <a:spLocks noRot="1" noChangeAspect="1" noMove="1" noResize="1" noEditPoints="1" noAdjustHandles="1" noChangeArrowheads="1" noChangeShapeType="1" noTextEdit="1"/>
              </p:cNvSpPr>
              <p:nvPr/>
            </p:nvSpPr>
            <p:spPr>
              <a:xfrm>
                <a:off x="722376" y="969264"/>
                <a:ext cx="10753344" cy="2240534"/>
              </a:xfrm>
              <a:prstGeom prst="rect">
                <a:avLst/>
              </a:prstGeom>
              <a:blipFill>
                <a:blip r:embed="rId3"/>
                <a:stretch>
                  <a:fillRect l="-1474" r="-794" b="-652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AS.45_1#6b455a420?vop=1&amp;pid=720d835fb&amp;color=0,0,0&amp;vtp=1&amp;bt=1&amp;bbb=1&amp;hb=1"/>
              <p:cNvSpPr/>
              <p:nvPr/>
            </p:nvSpPr>
            <p:spPr>
              <a:xfrm>
                <a:off x="722376" y="972000"/>
                <a:ext cx="10753344" cy="2322259"/>
              </a:xfrm>
              <a:prstGeom prst="rect">
                <a:avLst/>
              </a:prstGeom>
              <a:noFill/>
              <a:ln/>
            </p:spPr>
            <p:txBody>
              <a:bodyPr wrap="square" lIns="0" tIns="0" rIns="0" bIns="0" rtlCol="0" anchor="t"/>
              <a:lstStyle/>
              <a:p>
                <a:pPr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人工合成的性外激素可以干扰雌雄交尾，从而影响种群数量</a:t>
                </a:r>
                <a:r>
                  <a:rPr lang="en-US" altLang="zh-CN" sz="2000" b="0" i="0">
                    <a:solidFill>
                      <a:srgbClr val="000000"/>
                    </a:solidFill>
                    <a:latin typeface="微软雅黑" pitchFamily="34" charset="0"/>
                    <a:ea typeface="微软雅黑" pitchFamily="34" charset="-122"/>
                    <a:cs typeface="微软雅黑" pitchFamily="34" charset="-120"/>
                  </a:rPr>
                  <a:t>，但不能控制性别比例</a:t>
                </a:r>
                <a:r>
                  <a:rPr lang="en-US" altLang="zh-CN" sz="100" b="0" i="0" kern="0" spc="-99900">
                    <a:solidFill>
                      <a:srgbClr val="FFFFFF"/>
                    </a:solidFill>
                    <a:latin typeface="微软雅黑" pitchFamily="34" charset="0"/>
                    <a:ea typeface="微软雅黑" pitchFamily="34" charset="-122"/>
                    <a:cs typeface="微软雅黑" pitchFamily="34" charset="-120"/>
                  </a:rPr>
                  <a:t> </a:t>
                </a:r>
                <a:r>
                  <a:rPr lang="zh-CN" altLang="en-US" sz="2000" b="0" i="0">
                    <a:solidFill>
                      <a:srgbClr val="000000"/>
                    </a:solidFill>
                    <a:latin typeface="Cambria Math" panose="02040503050406030204" pitchFamily="18" charset="0"/>
                    <a:ea typeface="微软雅黑" pitchFamily="34" charset="-122"/>
                    <a:cs typeface="微软雅黑" pitchFamily="34" charset="-120"/>
                  </a:rPr>
                  <a:t> </a:t>
                </a:r>
                <a:endParaRPr lang="zh-CN" altLang="en-US" sz="2000" b="0" i="0" dirty="0">
                  <a:solidFill>
                    <a:srgbClr val="000000"/>
                  </a:solidFill>
                  <a:latin typeface="Cambria Math" panose="02040503050406030204" pitchFamily="18" charset="0"/>
                  <a:ea typeface="微软雅黑" pitchFamily="34" charset="-122"/>
                  <a:cs typeface="微软雅黑" pitchFamily="34" charset="-120"/>
                </a:endParaRPr>
              </a:p>
              <a:p>
                <a:pPr latinLnBrk="1">
                  <a:lnSpc>
                    <a:spcPct val="150000"/>
                  </a:lnSpc>
                </a:pP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特征</a:t>
                </a:r>
                <a14:m>
                  <m:oMath xmlns:m="http://schemas.openxmlformats.org/officeDocument/2006/math">
                    <m:r>
                      <a:rPr lang="en-US" altLang="zh-CN" sz="2200" b="0" i="0" dirty="0">
                        <a:solidFill>
                          <a:srgbClr val="000000"/>
                        </a:solidFill>
                        <a:latin typeface="Cambria Math" panose="02040503050406030204" pitchFamily="18" charset="0"/>
                        <a:ea typeface="微软雅黑" pitchFamily="34" charset="-122"/>
                        <a:cs typeface="微软雅黑" pitchFamily="34" charset="-120"/>
                      </a:rPr>
                      <m:t>⑥</m:t>
                    </m:r>
                    <m:r>
                      <a:rPr lang="en-US" altLang="zh-CN" sz="22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干扰交尾并未直接杀死雄性或雌性个体，A错误；并不是所有种群都具有性别比例等数量特征，例如雌雄同株植物没有性别比例，B错误；仅根据种群特征②（出生率）逐渐增加不能判断种群特征⑤（年龄结构）是增长型，C错误；种群密度反映了种群在一定时期的数量，但不能反映种群数量的变化趋势，D正确。</a:t>
                </a:r>
                <a:endParaRPr lang="en-US" altLang="zh-CN" sz="2200" dirty="0"/>
              </a:p>
            </p:txBody>
          </p:sp>
        </mc:Choice>
        <mc:Fallback xmlns="">
          <p:sp>
            <p:nvSpPr>
              <p:cNvPr id="2" name="QC_5_AS.45_1#6b455a420?vop=1&amp;pid=720d835fb&amp;color=0,0,0&amp;vtp=1&amp;bt=1&amp;bbb=1&amp;hb=1"/>
              <p:cNvSpPr>
                <a:spLocks noRot="1" noChangeAspect="1" noMove="1" noResize="1" noEditPoints="1" noAdjustHandles="1" noChangeArrowheads="1" noChangeShapeType="1" noTextEdit="1"/>
              </p:cNvSpPr>
              <p:nvPr/>
            </p:nvSpPr>
            <p:spPr>
              <a:xfrm>
                <a:off x="722376" y="972000"/>
                <a:ext cx="10753344" cy="2322259"/>
              </a:xfrm>
              <a:prstGeom prst="rect">
                <a:avLst/>
              </a:prstGeom>
              <a:blipFill>
                <a:blip r:embed="rId3"/>
                <a:stretch>
                  <a:fillRect l="-1587" b="-656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5_BD.46_1#076c6861f?pid=720d835fb&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1" i="0" dirty="0">
                <a:solidFill>
                  <a:srgbClr val="000000"/>
                </a:solidFill>
                <a:latin typeface="微软雅黑" pitchFamily="34" charset="0"/>
                <a:ea typeface="微软雅黑" pitchFamily="34" charset="-122"/>
                <a:cs typeface="微软雅黑" pitchFamily="34" charset="-120"/>
              </a:rPr>
              <a:t>多选题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仿宋" pitchFamily="34" charset="0"/>
                <a:ea typeface="仿宋" pitchFamily="34" charset="-122"/>
                <a:cs typeface="仿宋" pitchFamily="34" charset="-120"/>
              </a:rPr>
              <a:t>［山东日照2025高二联考］</a:t>
            </a:r>
            <a:r>
              <a:rPr lang="en-US" altLang="zh-CN" sz="2000" b="0" i="0" dirty="0">
                <a:solidFill>
                  <a:srgbClr val="000000"/>
                </a:solidFill>
                <a:latin typeface="微软雅黑" pitchFamily="34" charset="0"/>
                <a:ea typeface="微软雅黑" pitchFamily="34" charset="-122"/>
                <a:cs typeface="微软雅黑" pitchFamily="34" charset="-120"/>
              </a:rPr>
              <a:t>采用堵洞盗洞法可估测高原鼠兔的种群数量</a:t>
            </a:r>
            <a:r>
              <a:rPr lang="en-US" altLang="zh-CN" sz="2000" b="0" i="0">
                <a:solidFill>
                  <a:srgbClr val="000000"/>
                </a:solidFill>
                <a:latin typeface="微软雅黑" pitchFamily="34" charset="0"/>
                <a:ea typeface="微软雅黑" pitchFamily="34" charset="-122"/>
                <a:cs typeface="微软雅黑" pitchFamily="34" charset="-120"/>
              </a:rPr>
              <a:t>。研究人员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将待测区域内高原鼠兔的洞口全部填埋</a:t>
            </a:r>
            <a:r>
              <a:rPr lang="en-US" altLang="zh-CN" sz="2000" b="0" i="0" dirty="0">
                <a:solidFill>
                  <a:srgbClr val="000000"/>
                </a:solidFill>
                <a:latin typeface="微软雅黑" pitchFamily="34" charset="0"/>
                <a:ea typeface="微软雅黑" pitchFamily="34" charset="-122"/>
                <a:cs typeface="微软雅黑" pitchFamily="34" charset="-120"/>
              </a:rPr>
              <a:t>，连续</a:t>
            </a:r>
            <a:r>
              <a:rPr lang="en-US" altLang="zh-CN" sz="2000" b="0" i="0">
                <a:solidFill>
                  <a:srgbClr val="000000"/>
                </a:solidFill>
                <a:latin typeface="微软雅黑" pitchFamily="34" charset="0"/>
                <a:ea typeface="微软雅黑" pitchFamily="34" charset="-122"/>
                <a:cs typeface="微软雅黑" pitchFamily="34" charset="-120"/>
              </a:rPr>
              <a:t>3天每天记录被盗开的洞口数并计算平均值</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即有效洞口数），统计待测区域内的有效洞口数为60个</a:t>
            </a:r>
            <a:r>
              <a:rPr lang="en-US" altLang="zh-CN" sz="2000" b="0" i="0">
                <a:solidFill>
                  <a:srgbClr val="000000"/>
                </a:solidFill>
                <a:latin typeface="微软雅黑" pitchFamily="34" charset="0"/>
                <a:ea typeface="微软雅黑" pitchFamily="34" charset="-122"/>
                <a:cs typeface="微软雅黑" pitchFamily="34" charset="-120"/>
              </a:rPr>
              <a:t>。在附近另一片较小的区域内测定有效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洞口数后</a:t>
            </a:r>
            <a:r>
              <a:rPr lang="en-US" altLang="zh-CN" sz="2000" b="0" i="0" dirty="0">
                <a:solidFill>
                  <a:srgbClr val="000000"/>
                </a:solidFill>
                <a:latin typeface="微软雅黑" pitchFamily="34" charset="0"/>
                <a:ea typeface="微软雅黑" pitchFamily="34" charset="-122"/>
                <a:cs typeface="微软雅黑" pitchFamily="34" charset="-120"/>
              </a:rPr>
              <a:t>，再用夹捕法捕尽该区域内的高原鼠兔，记录该区域内的有效洞口数为4个</a:t>
            </a:r>
            <a:r>
              <a:rPr lang="en-US" altLang="zh-CN" sz="2000" b="0" i="0">
                <a:solidFill>
                  <a:srgbClr val="000000"/>
                </a:solidFill>
                <a:latin typeface="微软雅黑" pitchFamily="34" charset="0"/>
                <a:ea typeface="微软雅黑" pitchFamily="34" charset="-122"/>
                <a:cs typeface="微软雅黑" pitchFamily="34" charset="-120"/>
              </a:rPr>
              <a:t>，高原鼠兔</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为</a:t>
            </a:r>
            <a:r>
              <a:rPr lang="en-US" altLang="zh-CN" sz="2000" b="0" i="0" dirty="0">
                <a:solidFill>
                  <a:srgbClr val="000000"/>
                </a:solidFill>
                <a:latin typeface="微软雅黑" pitchFamily="34" charset="0"/>
                <a:ea typeface="微软雅黑" pitchFamily="34" charset="-122"/>
                <a:cs typeface="微软雅黑" pitchFamily="34" charset="-120"/>
              </a:rPr>
              <a:t>35只。</a:t>
            </a:r>
            <a:r>
              <a:rPr lang="en-US" altLang="zh-CN" sz="2000" b="0" i="0">
                <a:solidFill>
                  <a:srgbClr val="000000"/>
                </a:solidFill>
                <a:latin typeface="微软雅黑" pitchFamily="34" charset="0"/>
                <a:ea typeface="微软雅黑" pitchFamily="34" charset="-122"/>
                <a:cs typeface="微软雅黑" pitchFamily="34" charset="-120"/>
              </a:rPr>
              <a:t>下列叙述正确的是(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7_1#076c6861f.bracket?pid=720d835fb&amp;color=0,0,0&amp;vpa=14&amp;vtp=1&amp;bbb=1"/>
          <p:cNvSpPr/>
          <p:nvPr/>
        </p:nvSpPr>
        <p:spPr>
          <a:xfrm>
            <a:off x="4027551" y="2781750"/>
            <a:ext cx="71913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ABC</a:t>
            </a:r>
            <a:endParaRPr lang="en-US" altLang="zh-CN" sz="2000" dirty="0"/>
          </a:p>
        </p:txBody>
      </p:sp>
      <p:sp>
        <p:nvSpPr>
          <p:cNvPr id="4" name="QC_5_BD.46_2#076c6861f.choices?pid=720d835fb&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A.统计有效洞口数时，每天应该在同一时间段进行记录</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.每天记录好被盗开的洞口数后，需要将洞口重新填埋</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.计算可得待测区域内高原鼠兔的种群数量约为525只</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.幼年高原鼠兔尚不能外出活动，因此估测数量会偏高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6_BD.1_1#f832a5fc2?pid=23a861873&amp;color=0,0,0&amp;vtp=1&amp;bt=1&amp;bbb=1&amp;hb=1"/>
          <p:cNvSpPr/>
          <p:nvPr/>
        </p:nvSpPr>
        <p:spPr>
          <a:xfrm>
            <a:off x="722376" y="1014984"/>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［河北唐山2025注高二月考］</a:t>
            </a:r>
            <a:r>
              <a:rPr lang="en-US" altLang="zh-CN" sz="2000" b="0" i="0" dirty="0">
                <a:solidFill>
                  <a:srgbClr val="000000"/>
                </a:solidFill>
                <a:latin typeface="微软雅黑" pitchFamily="34" charset="0"/>
                <a:ea typeface="微软雅黑" pitchFamily="34" charset="-122"/>
                <a:cs typeface="微软雅黑" pitchFamily="34" charset="-120"/>
              </a:rPr>
              <a:t>种群密度是种群最基本的数量特征</a:t>
            </a:r>
            <a:r>
              <a:rPr lang="en-US" altLang="zh-CN" sz="2000" b="0" i="0">
                <a:solidFill>
                  <a:srgbClr val="000000"/>
                </a:solidFill>
                <a:latin typeface="微软雅黑" pitchFamily="34" charset="0"/>
                <a:ea typeface="微软雅黑" pitchFamily="34" charset="-122"/>
                <a:cs typeface="微软雅黑" pitchFamily="34" charset="-120"/>
              </a:rPr>
              <a:t>，下列叙述符合种群密度概念</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_1#f832a5fc2.bracket?pid=23a861873&amp;color=0,0,0&amp;vpa=1&amp;vtp=1"/>
          <p:cNvSpPr/>
          <p:nvPr/>
        </p:nvSpPr>
        <p:spPr>
          <a:xfrm>
            <a:off x="1430401" y="1453134"/>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_2#f832a5fc2.choices?pid=23a861873&amp;color=0,0,0&amp;vtp=1&amp;bbb=1"/>
          <p:cNvSpPr/>
          <p:nvPr/>
        </p:nvSpPr>
        <p:spPr>
          <a:xfrm>
            <a:off x="722376" y="1919858"/>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.一公顷水稻的年产量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.每平方米草地中杂草的数量</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C.某湖泊每立方米水体鲫鱼的数量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.某地区灰仓鼠每年新增的个体数</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AS.48_1#076c6861f?vop=1&amp;pid=720d835fb&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测有效洞口数时，要避免偶然因素的影响，所以统计有效洞口数时</a:t>
                </a:r>
                <a:r>
                  <a:rPr lang="en-US" altLang="zh-CN" sz="2000" b="0" i="0">
                    <a:solidFill>
                      <a:srgbClr val="000000"/>
                    </a:solidFill>
                    <a:latin typeface="微软雅黑" pitchFamily="34" charset="0"/>
                    <a:ea typeface="微软雅黑" pitchFamily="34" charset="-122"/>
                    <a:cs typeface="微软雅黑" pitchFamily="34" charset="-120"/>
                  </a:rPr>
                  <a:t>，每天要在同一时间段</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进行查看和记录</a:t>
                </a:r>
                <a:r>
                  <a:rPr lang="en-US" altLang="zh-CN" sz="2000" b="0" i="0" dirty="0">
                    <a:solidFill>
                      <a:srgbClr val="000000"/>
                    </a:solidFill>
                    <a:latin typeface="微软雅黑" pitchFamily="34" charset="0"/>
                    <a:ea typeface="微软雅黑" pitchFamily="34" charset="-122"/>
                    <a:cs typeface="微软雅黑" pitchFamily="34" charset="-120"/>
                  </a:rPr>
                  <a:t>，A正确；每天记录好被盗开的洞口数后，需要重新填埋</a:t>
                </a:r>
                <a:r>
                  <a:rPr lang="en-US" altLang="zh-CN" sz="2000" b="0" i="0">
                    <a:solidFill>
                      <a:srgbClr val="000000"/>
                    </a:solidFill>
                    <a:latin typeface="微软雅黑" pitchFamily="34" charset="0"/>
                    <a:ea typeface="微软雅黑" pitchFamily="34" charset="-122"/>
                    <a:cs typeface="微软雅黑" pitchFamily="34" charset="-120"/>
                  </a:rPr>
                  <a:t>，以保证每天盗开的洞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口都是当天的有效洞口</a:t>
                </a:r>
                <a:r>
                  <a:rPr lang="en-US" altLang="zh-CN" sz="2000" b="0" i="0" dirty="0">
                    <a:solidFill>
                      <a:srgbClr val="000000"/>
                    </a:solidFill>
                    <a:latin typeface="微软雅黑" pitchFamily="34" charset="0"/>
                    <a:ea typeface="微软雅黑" pitchFamily="34" charset="-122"/>
                    <a:cs typeface="微软雅黑" pitchFamily="34" charset="-120"/>
                  </a:rPr>
                  <a:t>，B正确；根据较小区域内有效洞口数和高原鼠兔的比例</a:t>
                </a:r>
                <a:r>
                  <a:rPr lang="en-US" altLang="zh-CN" sz="2000" b="0" i="0">
                    <a:solidFill>
                      <a:srgbClr val="000000"/>
                    </a:solidFill>
                    <a:latin typeface="微软雅黑" pitchFamily="34" charset="0"/>
                    <a:ea typeface="微软雅黑" pitchFamily="34" charset="-122"/>
                    <a:cs typeface="微软雅黑" pitchFamily="34" charset="-120"/>
                  </a:rPr>
                  <a:t>，可以估算待测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区域内高原鼠兔的种群数量</a:t>
                </a:r>
                <a:r>
                  <a:rPr lang="en-US" altLang="zh-CN" sz="2000" b="0" i="0" dirty="0">
                    <a:solidFill>
                      <a:srgbClr val="000000"/>
                    </a:solidFill>
                    <a:latin typeface="微软雅黑" pitchFamily="34" charset="0"/>
                    <a:ea typeface="微软雅黑" pitchFamily="34" charset="-122"/>
                    <a:cs typeface="微软雅黑" pitchFamily="34" charset="-120"/>
                  </a:rPr>
                  <a:t>，故待测区域内的高原鼠兔大约是</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35÷4×60=525</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（只），C</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因为幼年高原鼠兔不能外出活动</a:t>
                </a:r>
                <a:r>
                  <a:rPr lang="en-US" altLang="zh-CN" sz="2000" b="0" i="0" dirty="0">
                    <a:solidFill>
                      <a:srgbClr val="000000"/>
                    </a:solidFill>
                    <a:latin typeface="微软雅黑" pitchFamily="34" charset="0"/>
                    <a:ea typeface="微软雅黑" pitchFamily="34" charset="-122"/>
                    <a:cs typeface="微软雅黑" pitchFamily="34" charset="-120"/>
                  </a:rPr>
                  <a:t>，因此估算的数量不包含幼年高原鼠兔数量</a:t>
                </a:r>
                <a:r>
                  <a:rPr lang="en-US" altLang="zh-CN" sz="2000" b="0" i="0">
                    <a:solidFill>
                      <a:srgbClr val="000000"/>
                    </a:solidFill>
                    <a:latin typeface="微软雅黑" pitchFamily="34" charset="0"/>
                    <a:ea typeface="微软雅黑" pitchFamily="34" charset="-122"/>
                    <a:cs typeface="微软雅黑" pitchFamily="34" charset="-120"/>
                  </a:rPr>
                  <a:t>，估测数量会比实际</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数量偏低</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mc:Choice>
        <mc:Fallback xmlns="">
          <p:sp>
            <p:nvSpPr>
              <p:cNvPr id="2" name="QC_5_AS.48_1#076c6861f?vop=1&amp;pid=720d835fb&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a:blip r:embed="rId3"/>
                <a:stretch>
                  <a:fillRect l="-1587" r="-2664" b="-5643"/>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49_1#5aff56e6d?pid=720d835fb&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［江苏扬州2025高二期末］</a:t>
                </a:r>
                <a:r>
                  <a:rPr lang="en-US" altLang="zh-CN" sz="2000" b="0" i="0" dirty="0">
                    <a:solidFill>
                      <a:srgbClr val="000000"/>
                    </a:solidFill>
                    <a:latin typeface="微软雅黑" pitchFamily="34" charset="0"/>
                    <a:ea typeface="微软雅黑" pitchFamily="34" charset="-122"/>
                    <a:cs typeface="微软雅黑" pitchFamily="34" charset="-120"/>
                  </a:rPr>
                  <a:t>雌雄异株植物自然种群的性别比例一般为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1:1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，但环境因子可能会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使性别比例偏离</a:t>
                </a:r>
                <a:r>
                  <a:rPr lang="en-US" altLang="zh-CN" sz="2000" b="0" i="0" dirty="0">
                    <a:solidFill>
                      <a:srgbClr val="000000"/>
                    </a:solidFill>
                    <a:latin typeface="微软雅黑" pitchFamily="34" charset="0"/>
                    <a:ea typeface="微软雅黑" pitchFamily="34" charset="-122"/>
                    <a:cs typeface="微软雅黑" pitchFamily="34" charset="-120"/>
                  </a:rPr>
                  <a:t>。斑子麻黄是耐贫瘠、耐干旱、耐寒冷的雌雄异株植物</a:t>
                </a:r>
                <a:r>
                  <a:rPr lang="en-US" altLang="zh-CN" sz="2000" b="0" i="0">
                    <a:solidFill>
                      <a:srgbClr val="000000"/>
                    </a:solidFill>
                    <a:latin typeface="微软雅黑" pitchFamily="34" charset="0"/>
                    <a:ea typeface="微软雅黑" pitchFamily="34" charset="-122"/>
                    <a:cs typeface="微软雅黑" pitchFamily="34" charset="-120"/>
                  </a:rPr>
                  <a:t>。如图为某山坡不同区域</a:t>
                </a:r>
              </a:p>
              <a:p>
                <a:pPr latinLnBrk="1">
                  <a:lnSpc>
                    <a:spcPts val="3400"/>
                  </a:lnSpc>
                </a:pP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样地的营养优越，</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2000" b="0" i="0" dirty="0">
                    <a:solidFill>
                      <a:srgbClr val="000000"/>
                    </a:solidFill>
                    <a:latin typeface="微软雅黑" pitchFamily="34" charset="0"/>
                    <a:ea typeface="微软雅黑" pitchFamily="34" charset="-122"/>
                    <a:cs typeface="微软雅黑" pitchFamily="34" charset="-120"/>
                  </a:rPr>
                  <a:t>样地营养不良</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斑子麻黄种群数量调查结果</a:t>
                </a:r>
                <a:r>
                  <a:rPr lang="en-US" altLang="zh-CN" sz="2000" b="0" i="0">
                    <a:solidFill>
                      <a:srgbClr val="000000"/>
                    </a:solidFill>
                    <a:latin typeface="微软雅黑" pitchFamily="34" charset="0"/>
                    <a:ea typeface="微软雅黑" pitchFamily="34" charset="-122"/>
                    <a:cs typeface="微软雅黑" pitchFamily="34" charset="-120"/>
                  </a:rPr>
                  <a:t>。下列分析错误的是 (</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5_BD.49_1#5aff56e6d?pid=720d835fb&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a:blip r:embed="rId3"/>
                <a:stretch>
                  <a:fillRect l="-1474" r="-8050" b="-11682"/>
                </a:stretch>
              </a:blipFill>
              <a:ln/>
            </p:spPr>
            <p:txBody>
              <a:bodyPr/>
              <a:lstStyle/>
              <a:p>
                <a:r>
                  <a:rPr lang="zh-CN" altLang="en-US">
                    <a:noFill/>
                  </a:rPr>
                  <a:t> </a:t>
                </a:r>
              </a:p>
            </p:txBody>
          </p:sp>
        </mc:Fallback>
      </mc:AlternateContent>
      <p:sp>
        <p:nvSpPr>
          <p:cNvPr id="3" name="QC_5_AN.50_1#5aff56e6d.bracket?pid=720d835fb&amp;color=0,0,0&amp;vpa=15&amp;vtp=1"/>
          <p:cNvSpPr/>
          <p:nvPr/>
        </p:nvSpPr>
        <p:spPr>
          <a:xfrm>
            <a:off x="11574272"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pic>
        <p:nvPicPr>
          <p:cNvPr id="4" name="QC_5_BD.49_2#5aff56e6d?htil=4&amp;pid=720d835fb&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175392" y="2408877"/>
            <a:ext cx="5239512" cy="28986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C_5_BD.49_3#5aff56e6d.choices?htil=4&amp;pid=720d835fb&amp;color=0,0,0&amp;vtp=1&amp;bbb=1&amp;hb=1"/>
              <p:cNvSpPr/>
              <p:nvPr/>
            </p:nvSpPr>
            <p:spPr>
              <a:xfrm>
                <a:off x="722376" y="2281877"/>
                <a:ext cx="5376672" cy="31803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.营养不良环境下幼龄雄株比雌株生存能力可能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更强</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样地斑子麻黄种群的年龄结构为稳定型</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.在优越的营养条件下</a:t>
                </a:r>
                <a:r>
                  <a:rPr lang="en-US" altLang="zh-CN" sz="2000" b="0" i="0">
                    <a:solidFill>
                      <a:srgbClr val="000000"/>
                    </a:solidFill>
                    <a:latin typeface="微软雅黑" pitchFamily="34" charset="0"/>
                    <a:ea typeface="微软雅黑" pitchFamily="34" charset="-122"/>
                    <a:cs typeface="微软雅黑" pitchFamily="34" charset="-120"/>
                  </a:rPr>
                  <a:t>，年龄越小性别比例偏离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越严重</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.若调查样地为分布于不同海拔的狭长山坡</a:t>
                </a:r>
                <a:r>
                  <a:rPr lang="en-US" altLang="zh-CN" sz="2000" b="0" i="0">
                    <a:solidFill>
                      <a:srgbClr val="000000"/>
                    </a:solidFill>
                    <a:latin typeface="微软雅黑" pitchFamily="34" charset="0"/>
                    <a:ea typeface="微软雅黑" pitchFamily="34" charset="-122"/>
                    <a:cs typeface="微软雅黑" pitchFamily="34" charset="-120"/>
                  </a:rPr>
                  <a:t>，则</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可用等距取样法进行取样</a:t>
                </a:r>
                <a:endParaRPr lang="en-US" altLang="zh-CN" sz="2000" dirty="0"/>
              </a:p>
            </p:txBody>
          </p:sp>
        </mc:Choice>
        <mc:Fallback xmlns="">
          <p:sp>
            <p:nvSpPr>
              <p:cNvPr id="5" name="QC_5_BD.49_3#5aff56e6d.choices?htil=4&amp;pid=720d835fb&amp;color=0,0,0&amp;vtp=1&amp;bbb=1&amp;hb=1"/>
              <p:cNvSpPr>
                <a:spLocks noRot="1" noChangeAspect="1" noMove="1" noResize="1" noEditPoints="1" noAdjustHandles="1" noChangeArrowheads="1" noChangeShapeType="1" noTextEdit="1"/>
              </p:cNvSpPr>
              <p:nvPr/>
            </p:nvSpPr>
            <p:spPr>
              <a:xfrm>
                <a:off x="722376" y="2281877"/>
                <a:ext cx="5376672" cy="3180334"/>
              </a:xfrm>
              <a:prstGeom prst="rect">
                <a:avLst/>
              </a:prstGeom>
              <a:blipFill>
                <a:blip r:embed="rId5"/>
                <a:stretch>
                  <a:fillRect l="-2948" r="-2154" b="-4789"/>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AS.51_1#5aff56e6d?vop=1&amp;pid=720d835fb&amp;color=0,0,0&amp;vtp=1&amp;bt=1&amp;bbb=1&amp;hb=1"/>
              <p:cNvSpPr/>
              <p:nvPr/>
            </p:nvSpPr>
            <p:spPr>
              <a:xfrm>
                <a:off x="722376" y="972000"/>
                <a:ext cx="10753344" cy="3180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由题意可知，该植物自然种群的性别比例约为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1:1</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样地的营养条件优越</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样地营养不良</a:t>
                </a:r>
                <a:r>
                  <a:rPr lang="en-US" altLang="zh-CN" sz="2000" b="0" i="0" dirty="0">
                    <a:solidFill>
                      <a:srgbClr val="000000"/>
                    </a:solidFill>
                    <a:latin typeface="微软雅黑" pitchFamily="34" charset="0"/>
                    <a:ea typeface="微软雅黑" pitchFamily="34" charset="-122"/>
                    <a:cs typeface="微软雅黑" pitchFamily="34" charset="-120"/>
                  </a:rPr>
                  <a:t>，由柱形图可知，营养不良环境下幼龄个体中雄/雌的值大于1</a:t>
                </a:r>
                <a:r>
                  <a:rPr lang="en-US" altLang="zh-CN" sz="2000" b="0" i="0">
                    <a:solidFill>
                      <a:srgbClr val="000000"/>
                    </a:solidFill>
                    <a:latin typeface="微软雅黑" pitchFamily="34" charset="0"/>
                    <a:ea typeface="微软雅黑" pitchFamily="34" charset="-122"/>
                    <a:cs typeface="微软雅黑" pitchFamily="34" charset="-120"/>
                  </a:rPr>
                  <a:t>，推测营养不良环境</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下幼龄雄株比雌株生存能力可能更强</a:t>
                </a:r>
                <a:r>
                  <a:rPr lang="en-US" altLang="zh-CN" sz="2000" b="0" i="0" dirty="0">
                    <a:solidFill>
                      <a:srgbClr val="000000"/>
                    </a:solidFill>
                    <a:latin typeface="微软雅黑" pitchFamily="34" charset="0"/>
                    <a:ea typeface="微软雅黑" pitchFamily="34" charset="-122"/>
                    <a:cs typeface="微软雅黑" pitchFamily="34" charset="-120"/>
                  </a:rPr>
                  <a:t>，A正确</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样地斑子麻黄种群中成年个体最多</a:t>
                </a:r>
                <a:r>
                  <a:rPr lang="en-US" altLang="zh-CN" sz="2000" b="0" i="0">
                    <a:solidFill>
                      <a:srgbClr val="000000"/>
                    </a:solidFill>
                    <a:latin typeface="微软雅黑" pitchFamily="34" charset="0"/>
                    <a:ea typeface="微软雅黑" pitchFamily="34" charset="-122"/>
                    <a:cs typeface="微软雅黑" pitchFamily="34" charset="-120"/>
                  </a:rPr>
                  <a:t>，幼年个体</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多于老年个体</a:t>
                </a:r>
                <a:r>
                  <a:rPr lang="en-US" altLang="zh-CN" sz="2000" b="0" i="0" dirty="0">
                    <a:solidFill>
                      <a:srgbClr val="000000"/>
                    </a:solidFill>
                    <a:latin typeface="微软雅黑" pitchFamily="34" charset="0"/>
                    <a:ea typeface="微软雅黑" pitchFamily="34" charset="-122"/>
                    <a:cs typeface="微软雅黑" pitchFamily="34" charset="-120"/>
                  </a:rPr>
                  <a:t>，故其年龄结构为稳定型，B正确</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样地的营养优越，但</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样地中幼年个体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的性别比例偏离并不是最严重的</a:t>
                </a:r>
                <a:r>
                  <a:rPr lang="en-US" altLang="zh-CN" sz="2000" b="0" i="0" dirty="0">
                    <a:solidFill>
                      <a:srgbClr val="000000"/>
                    </a:solidFill>
                    <a:latin typeface="微软雅黑" pitchFamily="34" charset="0"/>
                    <a:ea typeface="微软雅黑" pitchFamily="34" charset="-122"/>
                    <a:cs typeface="微软雅黑" pitchFamily="34" charset="-120"/>
                  </a:rPr>
                  <a:t>，因此无法得出“在优越的营养条件下</a:t>
                </a:r>
                <a:r>
                  <a:rPr lang="en-US" altLang="zh-CN" sz="2000" b="0" i="0">
                    <a:solidFill>
                      <a:srgbClr val="000000"/>
                    </a:solidFill>
                    <a:latin typeface="微软雅黑" pitchFamily="34" charset="0"/>
                    <a:ea typeface="微软雅黑" pitchFamily="34" charset="-122"/>
                    <a:cs typeface="微软雅黑" pitchFamily="34" charset="-120"/>
                  </a:rPr>
                  <a:t>，年龄越小性别比例偏离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越严重</a:t>
                </a:r>
                <a:r>
                  <a:rPr lang="en-US" altLang="zh-CN" sz="2000" b="0" i="0" dirty="0">
                    <a:solidFill>
                      <a:srgbClr val="000000"/>
                    </a:solidFill>
                    <a:latin typeface="微软雅黑" pitchFamily="34" charset="0"/>
                    <a:ea typeface="微软雅黑" pitchFamily="34" charset="-122"/>
                    <a:cs typeface="微软雅黑" pitchFamily="34" charset="-120"/>
                  </a:rPr>
                  <a:t>”的结论，C错误；若调查样地为分布于不同海拔的狭长山坡</a:t>
                </a:r>
                <a:r>
                  <a:rPr lang="en-US" altLang="zh-CN" sz="2000" b="0" i="0">
                    <a:solidFill>
                      <a:srgbClr val="000000"/>
                    </a:solidFill>
                    <a:latin typeface="微软雅黑" pitchFamily="34" charset="0"/>
                    <a:ea typeface="微软雅黑" pitchFamily="34" charset="-122"/>
                    <a:cs typeface="微软雅黑" pitchFamily="34" charset="-120"/>
                  </a:rPr>
                  <a:t>，则可用等距取样法进行取</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样</a:t>
                </a:r>
                <a:r>
                  <a:rPr lang="en-US" altLang="zh-CN" sz="2000" b="0" i="0" dirty="0">
                    <a:solidFill>
                      <a:srgbClr val="000000"/>
                    </a:solidFill>
                    <a:latin typeface="微软雅黑" pitchFamily="34" charset="0"/>
                    <a:ea typeface="微软雅黑" pitchFamily="34" charset="-122"/>
                    <a:cs typeface="微软雅黑" pitchFamily="34" charset="-120"/>
                  </a:rPr>
                  <a:t>，D正确。</a:t>
                </a:r>
                <a:endParaRPr lang="en-US" altLang="zh-CN" sz="2200" dirty="0"/>
              </a:p>
            </p:txBody>
          </p:sp>
        </mc:Choice>
        <mc:Fallback xmlns="">
          <p:sp>
            <p:nvSpPr>
              <p:cNvPr id="2" name="QC_5_AS.51_1#5aff56e6d?vop=1&amp;pid=720d835fb&amp;color=0,0,0&amp;vtp=1&amp;bt=1&amp;bbb=1&amp;hb=1"/>
              <p:cNvSpPr>
                <a:spLocks noRot="1" noChangeAspect="1" noMove="1" noResize="1" noEditPoints="1" noAdjustHandles="1" noChangeArrowheads="1" noChangeShapeType="1" noTextEdit="1"/>
              </p:cNvSpPr>
              <p:nvPr/>
            </p:nvSpPr>
            <p:spPr>
              <a:xfrm>
                <a:off x="722376" y="972000"/>
                <a:ext cx="10753344" cy="3180334"/>
              </a:xfrm>
              <a:prstGeom prst="rect">
                <a:avLst/>
              </a:prstGeom>
              <a:blipFill>
                <a:blip r:embed="rId3"/>
                <a:stretch>
                  <a:fillRect l="-1587" r="-850" b="-4789"/>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O_5_BD.52_1#cce767a7d?pid=720d835fb&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5.研究机构对某草原的野兔进行了调查，如表为通过标志重捕法调查野兔种群密度的结果</a:t>
            </a:r>
            <a:r>
              <a:rPr lang="en-US" altLang="zh-CN" sz="2000" b="0" i="0">
                <a:solidFill>
                  <a:srgbClr val="000000"/>
                </a:solidFill>
                <a:latin typeface="微软雅黑" pitchFamily="34" charset="0"/>
                <a:ea typeface="微软雅黑" pitchFamily="34" charset="-122"/>
                <a:cs typeface="微软雅黑" pitchFamily="34" charset="-120"/>
              </a:rPr>
              <a:t>。请回</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答下列有关问题</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solidFill>
                <a:srgbClr val="000000"/>
              </a:solidFill>
            </a:endParaRPr>
          </a:p>
        </p:txBody>
      </p:sp>
      <p:graphicFrame>
        <p:nvGraphicFramePr>
          <p:cNvPr id="42" name="QO_5_BD.52_2#cce767a7d?colgroup=4,7,7,9,9&amp;pid=720d835fb&amp;color=0,0,0&amp;vtp=1&amp;bbb=1"/>
          <p:cNvGraphicFramePr>
            <a:graphicFrameLocks noGrp="1"/>
          </p:cNvGraphicFramePr>
          <p:nvPr>
            <p:extLst>
              <p:ext uri="{D42A27DB-BD31-4B8C-83A1-F6EECF244321}">
                <p14:modId xmlns:p14="http://schemas.microsoft.com/office/powerpoint/2010/main" val="3145855478"/>
              </p:ext>
            </p:extLst>
          </p:nvPr>
        </p:nvGraphicFramePr>
        <p:xfrm>
          <a:off x="722376" y="1961203"/>
          <a:ext cx="10707624" cy="1273810"/>
        </p:xfrm>
        <a:graphic>
          <a:graphicData uri="http://schemas.openxmlformats.org/drawingml/2006/table">
            <a:tbl>
              <a:tblPr/>
              <a:tblGrid>
                <a:gridCol w="1280160">
                  <a:extLst>
                    <a:ext uri="{9D8B030D-6E8A-4147-A177-3AD203B41FA5}">
                      <a16:colId xmlns:a16="http://schemas.microsoft.com/office/drawing/2014/main" val="20000"/>
                    </a:ext>
                  </a:extLst>
                </a:gridCol>
                <a:gridCol w="2020824">
                  <a:extLst>
                    <a:ext uri="{9D8B030D-6E8A-4147-A177-3AD203B41FA5}">
                      <a16:colId xmlns:a16="http://schemas.microsoft.com/office/drawing/2014/main" val="20001"/>
                    </a:ext>
                  </a:extLst>
                </a:gridCol>
                <a:gridCol w="2029968">
                  <a:extLst>
                    <a:ext uri="{9D8B030D-6E8A-4147-A177-3AD203B41FA5}">
                      <a16:colId xmlns:a16="http://schemas.microsoft.com/office/drawing/2014/main" val="20002"/>
                    </a:ext>
                  </a:extLst>
                </a:gridCol>
                <a:gridCol w="2688336">
                  <a:extLst>
                    <a:ext uri="{9D8B030D-6E8A-4147-A177-3AD203B41FA5}">
                      <a16:colId xmlns:a16="http://schemas.microsoft.com/office/drawing/2014/main" val="20003"/>
                    </a:ext>
                  </a:extLst>
                </a:gridCol>
                <a:gridCol w="2688336">
                  <a:extLst>
                    <a:ext uri="{9D8B030D-6E8A-4147-A177-3AD203B41FA5}">
                      <a16:colId xmlns:a16="http://schemas.microsoft.com/office/drawing/2014/main" val="20004"/>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项目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捕获数/只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标记数/只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雌性个体数/只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雄性个体数/只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初捕</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40</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40</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18</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重捕</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45</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5</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23</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AlternateContent xmlns:mc="http://schemas.openxmlformats.org/markup-compatibility/2006" xmlns:a14="http://schemas.microsoft.com/office/drawing/2010/main">
        <mc:Choice Requires="a14">
          <p:sp>
            <p:nvSpPr>
              <p:cNvPr id="4" name="QB_6_BD.53_1#67c9f68dc?pid=cce767a7d&amp;color=0,0,0&amp;vtp=1&amp;bbb=1&amp;hb=1"/>
              <p:cNvSpPr/>
              <p:nvPr/>
            </p:nvSpPr>
            <p:spPr>
              <a:xfrm>
                <a:off x="722376" y="3370903"/>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）种群最基本的数量特征是</a:t>
                </a:r>
                <a:r>
                  <a:rPr lang="en-US" altLang="zh-CN" sz="2000" i="0">
                    <a:solidFill>
                      <a:srgbClr val="000000"/>
                    </a:solidFill>
                    <a:latin typeface="SimSun" pitchFamily="34" charset="0"/>
                    <a:ea typeface="SimSun" pitchFamily="34" charset="-122"/>
                    <a:cs typeface="SimSun" pitchFamily="34" charset="-120"/>
                  </a:rPr>
                  <a:t>__________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若调查区域总面积为</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2 </m:t>
                    </m:r>
                    <m:sSup>
                      <m:sSup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，则该草原野兔的种群密</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度约为</a:t>
                </a:r>
                <a:r>
                  <a:rPr lang="en-US" altLang="zh-CN" sz="2000" i="0">
                    <a:solidFill>
                      <a:srgbClr val="000000"/>
                    </a:solidFill>
                    <a:latin typeface="SimSun" pitchFamily="34" charset="0"/>
                    <a:ea typeface="SimSun" pitchFamily="34" charset="-122"/>
                    <a:cs typeface="SimSun" pitchFamily="34" charset="-120"/>
                  </a:rPr>
                  <a:t>_____</a:t>
                </a:r>
                <a:r>
                  <a:rPr lang="en-US" altLang="zh-CN" sz="2000" b="0" i="0">
                    <a:solidFill>
                      <a:srgbClr val="000000"/>
                    </a:solidFill>
                    <a:latin typeface="微软雅黑" pitchFamily="34" charset="0"/>
                    <a:ea typeface="微软雅黑" pitchFamily="34" charset="-122"/>
                    <a:cs typeface="微软雅黑" pitchFamily="34" charset="-120"/>
                  </a:rPr>
                  <a:t>只</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。综合两次捕获情况，该野兔种群的性别比例（雌∶雄</a:t>
                </a:r>
                <a:r>
                  <a:rPr lang="en-US" altLang="zh-CN" sz="2000" b="0" i="0">
                    <a:solidFill>
                      <a:srgbClr val="000000"/>
                    </a:solidFill>
                    <a:latin typeface="微软雅黑" pitchFamily="34" charset="0"/>
                    <a:ea typeface="微软雅黑" pitchFamily="34" charset="-122"/>
                    <a:cs typeface="微软雅黑" pitchFamily="34" charset="-120"/>
                  </a:rPr>
                  <a:t>）约为</a:t>
                </a:r>
                <a:r>
                  <a:rPr lang="en-US" altLang="zh-CN" sz="2000" i="0">
                    <a:solidFill>
                      <a:srgbClr val="000000"/>
                    </a:solidFill>
                    <a:latin typeface="SimSun" pitchFamily="34" charset="0"/>
                    <a:ea typeface="SimSun" pitchFamily="34" charset="-122"/>
                    <a:cs typeface="SimSun" pitchFamily="34" charset="-120"/>
                  </a:rPr>
                  <a:t>_____</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solidFill>
                    <a:srgbClr val="000000"/>
                  </a:solidFill>
                </a:endParaRPr>
              </a:p>
            </p:txBody>
          </p:sp>
        </mc:Choice>
        <mc:Fallback xmlns="">
          <p:sp>
            <p:nvSpPr>
              <p:cNvPr id="4" name="QB_6_BD.53_1#67c9f68dc?pid=cce767a7d&amp;color=0,0,0&amp;vtp=1&amp;bbb=1&amp;hb=1"/>
              <p:cNvSpPr>
                <a:spLocks noRot="1" noChangeAspect="1" noMove="1" noResize="1" noEditPoints="1" noAdjustHandles="1" noChangeArrowheads="1" noChangeShapeType="1" noTextEdit="1"/>
              </p:cNvSpPr>
              <p:nvPr/>
            </p:nvSpPr>
            <p:spPr>
              <a:xfrm>
                <a:off x="722376" y="3370903"/>
                <a:ext cx="10753344" cy="843153"/>
              </a:xfrm>
              <a:prstGeom prst="rect">
                <a:avLst/>
              </a:prstGeom>
              <a:blipFill>
                <a:blip r:embed="rId3"/>
                <a:stretch>
                  <a:fillRect l="-1474" r="-1247" b="-18116"/>
                </a:stretch>
              </a:blipFill>
              <a:ln/>
            </p:spPr>
            <p:txBody>
              <a:bodyPr/>
              <a:lstStyle/>
              <a:p>
                <a:r>
                  <a:rPr lang="zh-CN" altLang="en-US">
                    <a:noFill/>
                  </a:rPr>
                  <a:t> </a:t>
                </a:r>
              </a:p>
            </p:txBody>
          </p:sp>
        </mc:Fallback>
      </mc:AlternateContent>
      <p:sp>
        <p:nvSpPr>
          <p:cNvPr id="5" name="QB_6_AN.54_1#67c9f68dc.blank?pid=cce767a7d&amp;color=0,0,0&amp;vpa=16&amp;vtp=1&amp;bbb=1"/>
          <p:cNvSpPr/>
          <p:nvPr/>
        </p:nvSpPr>
        <p:spPr>
          <a:xfrm>
            <a:off x="4183126" y="3332803"/>
            <a:ext cx="12001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种群密度</a:t>
            </a:r>
            <a:endParaRPr lang="en-US" altLang="zh-CN" sz="2000" dirty="0">
              <a:solidFill>
                <a:srgbClr val="00B050"/>
              </a:solidFill>
            </a:endParaRPr>
          </a:p>
        </p:txBody>
      </p:sp>
      <p:sp>
        <p:nvSpPr>
          <p:cNvPr id="6" name="QB_6_AN.55_1#67c9f68dc.blank?pid=cce767a7d&amp;color=0,0,0&amp;vpa=17&amp;vtp=1&amp;bbb=1"/>
          <p:cNvSpPr/>
          <p:nvPr/>
        </p:nvSpPr>
        <p:spPr>
          <a:xfrm>
            <a:off x="1455801" y="3770953"/>
            <a:ext cx="65563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180</a:t>
            </a:r>
            <a:endParaRPr lang="en-US" altLang="zh-CN" sz="2000" dirty="0">
              <a:solidFill>
                <a:srgbClr val="00B050"/>
              </a:solidFill>
            </a:endParaRPr>
          </a:p>
        </p:txBody>
      </p:sp>
      <mc:AlternateContent xmlns:mc="http://schemas.openxmlformats.org/markup-compatibility/2006" xmlns:a14="http://schemas.microsoft.com/office/drawing/2010/main">
        <mc:Choice Requires="a14">
          <p:sp>
            <p:nvSpPr>
              <p:cNvPr id="7" name="QB_6_AN.56_1#67c9f68dc.blank?pid=cce767a7d&amp;color=0,0,0&amp;vpa=18&amp;vtp=1&amp;bbb=1"/>
              <p:cNvSpPr/>
              <p:nvPr/>
            </p:nvSpPr>
            <p:spPr>
              <a:xfrm>
                <a:off x="9822942" y="3865377"/>
                <a:ext cx="544005" cy="294577"/>
              </a:xfrm>
              <a:prstGeom prst="rect">
                <a:avLst/>
              </a:prstGeom>
              <a:noFill/>
              <a:ln/>
            </p:spPr>
            <p:txBody>
              <a:bodyPr wrap="none" lIns="0" tIns="0" rIns="0" bIns="0" rtlCol="0" anchor="t"/>
              <a:lstStyle/>
              <a:p>
                <a:pPr algn="ctr" latinLnBrk="1">
                  <a:lnSpc>
                    <a:spcPts val="25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𝟖</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𝟗</m:t>
                    </m:r>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7" name="QB_6_AN.56_1#67c9f68dc.blank?pid=cce767a7d&amp;color=0,0,0&amp;vpa=18&amp;vtp=1&amp;bbb=1"/>
              <p:cNvSpPr>
                <a:spLocks noRot="1" noChangeAspect="1" noMove="1" noResize="1" noEditPoints="1" noAdjustHandles="1" noChangeArrowheads="1" noChangeShapeType="1" noTextEdit="1"/>
              </p:cNvSpPr>
              <p:nvPr/>
            </p:nvSpPr>
            <p:spPr>
              <a:xfrm>
                <a:off x="9822942" y="3865377"/>
                <a:ext cx="544005" cy="294577"/>
              </a:xfrm>
              <a:prstGeom prst="rect">
                <a:avLst/>
              </a:prstGeom>
              <a:blipFill>
                <a:blip r:embed="rId4"/>
                <a:stretch>
                  <a:fillRect l="-4444" r="-3333" b="-125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6_AS.57_1#67c9f68dc?vop=1&amp;pid=cce767a7d&amp;color=0,0,0&amp;vtp=1&amp;bbb=1&amp;hb=1"/>
              <p:cNvSpPr/>
              <p:nvPr/>
            </p:nvSpPr>
            <p:spPr>
              <a:xfrm>
                <a:off x="722376" y="4215453"/>
                <a:ext cx="10753344" cy="182499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种群密度是种群最基本的数量特征。种群密度的调查方法主要有标志重捕法和样方法</a:t>
                </a:r>
                <a:r>
                  <a:rPr lang="en-US" altLang="zh-CN" sz="2000" b="0" i="0">
                    <a:solidFill>
                      <a:srgbClr val="000000"/>
                    </a:solidFill>
                    <a:latin typeface="微软雅黑" pitchFamily="34" charset="0"/>
                    <a:ea typeface="微软雅黑" pitchFamily="34" charset="-122"/>
                    <a:cs typeface="微软雅黑" pitchFamily="34" charset="-120"/>
                  </a:rPr>
                  <a:t>，其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中标志重捕法的估算公式为种群数量</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标记个体数×重捕个体数</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重捕中被标记个体数</a:t>
                </a:r>
                <a:r>
                  <a:rPr lang="en-US" altLang="zh-CN" sz="2000" b="0" i="0">
                    <a:solidFill>
                      <a:srgbClr val="000000"/>
                    </a:solidFill>
                    <a:latin typeface="微软雅黑" pitchFamily="34" charset="0"/>
                    <a:ea typeface="微软雅黑" pitchFamily="34" charset="-122"/>
                    <a:cs typeface="微软雅黑" pitchFamily="34" charset="-120"/>
                  </a:rPr>
                  <a:t>，结合表</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格数据和题干信息计算</a:t>
                </a:r>
                <a:r>
                  <a:rPr lang="en-US" altLang="zh-CN" sz="2000" b="0" i="0" dirty="0">
                    <a:solidFill>
                      <a:srgbClr val="000000"/>
                    </a:solidFill>
                    <a:latin typeface="微软雅黑" pitchFamily="34" charset="0"/>
                    <a:ea typeface="微软雅黑" pitchFamily="34" charset="-122"/>
                    <a:cs typeface="微软雅黑" pitchFamily="34" charset="-120"/>
                  </a:rPr>
                  <a:t>，该草原野兔的种群密度约为</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40×45÷5÷2=180(</m:t>
                    </m:r>
                  </m:oMath>
                </a14:m>
                <a:r>
                  <a:rPr lang="en-US" altLang="zh-CN" sz="2000" b="0" i="0" dirty="0">
                    <a:solidFill>
                      <a:srgbClr val="000000"/>
                    </a:solidFill>
                    <a:latin typeface="微软雅黑" pitchFamily="34" charset="0"/>
                    <a:ea typeface="微软雅黑" pitchFamily="34" charset="-122"/>
                    <a:cs typeface="微软雅黑" pitchFamily="34" charset="-120"/>
                  </a:rPr>
                  <a:t>只/</a:t>
                </a:r>
                <a14:m>
                  <m:oMath xmlns:m="http://schemas.openxmlformats.org/officeDocument/2006/math">
                    <m:sSup>
                      <m:sSupPr>
                        <m:ctrlPr>
                          <a:rPr lang="en-US" altLang="zh-CN" sz="22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hm</m:t>
                        </m:r>
                      </m:e>
                      <m:sup>
                        <m:r>
                          <a:rPr lang="en-US" altLang="zh-CN" sz="22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22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。综合两次</a:t>
                </a:r>
              </a:p>
              <a:p>
                <a:pPr latinLnBrk="1">
                  <a:lnSpc>
                    <a:spcPts val="3800"/>
                  </a:lnSpc>
                </a:pPr>
                <a:r>
                  <a:rPr lang="en-US" altLang="zh-CN" sz="2000" b="0" i="0">
                    <a:solidFill>
                      <a:srgbClr val="000000"/>
                    </a:solidFill>
                    <a:latin typeface="微软雅黑" pitchFamily="34" charset="0"/>
                    <a:ea typeface="微软雅黑" pitchFamily="34" charset="-122"/>
                    <a:cs typeface="微软雅黑" pitchFamily="34" charset="-120"/>
                  </a:rPr>
                  <a:t>捕获情况</a:t>
                </a:r>
                <a:r>
                  <a:rPr lang="en-US" altLang="zh-CN" sz="2000" b="0" i="0" dirty="0">
                    <a:solidFill>
                      <a:srgbClr val="000000"/>
                    </a:solidFill>
                    <a:latin typeface="微软雅黑" pitchFamily="34" charset="0"/>
                    <a:ea typeface="微软雅黑" pitchFamily="34" charset="-122"/>
                    <a:cs typeface="微软雅黑" pitchFamily="34" charset="-120"/>
                  </a:rPr>
                  <a:t>，该野兔种群的性别比例（雌</a:t>
                </a:r>
                <a14:m>
                  <m:oMath xmlns:m="http://schemas.openxmlformats.org/officeDocument/2006/math">
                    <m:r>
                      <a:rPr lang="en-US" altLang="zh-CN" sz="2200" b="0" i="0" dirty="0" smtClean="0">
                        <a:solidFill>
                          <a:srgbClr val="639319"/>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雄）约为</a:t>
                </a:r>
                <a14:m>
                  <m:oMath xmlns:m="http://schemas.openxmlformats.org/officeDocument/2006/math">
                    <m:d>
                      <m:d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22+18</m:t>
                        </m:r>
                      </m:e>
                    </m:d>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t>
                    </m:r>
                    <m:d>
                      <m:d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23+22</m:t>
                        </m:r>
                      </m:e>
                    </m:d>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=8:9</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solidFill>
                    <a:srgbClr val="000000"/>
                  </a:solidFill>
                </a:endParaRPr>
              </a:p>
            </p:txBody>
          </p:sp>
        </mc:Choice>
        <mc:Fallback xmlns="">
          <p:sp>
            <p:nvSpPr>
              <p:cNvPr id="8" name="QB_6_AS.57_1#67c9f68dc?vop=1&amp;pid=cce767a7d&amp;color=0,0,0&amp;vtp=1&amp;bbb=1&amp;hb=1"/>
              <p:cNvSpPr>
                <a:spLocks noRot="1" noChangeAspect="1" noMove="1" noResize="1" noEditPoints="1" noAdjustHandles="1" noChangeArrowheads="1" noChangeShapeType="1" noTextEdit="1"/>
              </p:cNvSpPr>
              <p:nvPr/>
            </p:nvSpPr>
            <p:spPr>
              <a:xfrm>
                <a:off x="722376" y="4215453"/>
                <a:ext cx="10753344" cy="1824990"/>
              </a:xfrm>
              <a:prstGeom prst="rect">
                <a:avLst/>
              </a:prstGeom>
              <a:blipFill>
                <a:blip r:embed="rId5"/>
                <a:stretch>
                  <a:fillRect l="-1587" t="-334" r="-1190" b="-8361"/>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fade">
                                      <p:cBhvr>
                                        <p:cTn id="15" dur="500"/>
                                        <p:tgtEl>
                                          <p:spTgt spid="6">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fade">
                                      <p:cBhvr>
                                        <p:cTn id="23" dur="500"/>
                                        <p:tgtEl>
                                          <p:spTgt spid="7">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fade">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fade">
                                      <p:cBhvr>
                                        <p:cTn id="31" dur="500"/>
                                        <p:tgtEl>
                                          <p:spTgt spid="8">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fade">
                                      <p:cBhvr>
                                        <p:cTn id="34" dur="500"/>
                                        <p:tgtEl>
                                          <p:spTgt spid="8">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xEl>
                                              <p:pRg st="1" end="1"/>
                                            </p:txEl>
                                          </p:spTgt>
                                        </p:tgtEl>
                                        <p:attrNameLst>
                                          <p:attrName>style.visibility</p:attrName>
                                        </p:attrNameLst>
                                      </p:cBhvr>
                                      <p:to>
                                        <p:strVal val="visible"/>
                                      </p:to>
                                    </p:set>
                                    <p:animEffect transition="in" filter="fade">
                                      <p:cBhvr>
                                        <p:cTn id="37" dur="500"/>
                                        <p:tgtEl>
                                          <p:spTgt spid="8">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xEl>
                                              <p:pRg st="2" end="2"/>
                                            </p:txEl>
                                          </p:spTgt>
                                        </p:tgtEl>
                                        <p:attrNameLst>
                                          <p:attrName>style.visibility</p:attrName>
                                        </p:attrNameLst>
                                      </p:cBhvr>
                                      <p:to>
                                        <p:strVal val="visible"/>
                                      </p:to>
                                    </p:set>
                                    <p:animEffect transition="in" filter="fade">
                                      <p:cBhvr>
                                        <p:cTn id="40" dur="500"/>
                                        <p:tgtEl>
                                          <p:spTgt spid="8">
                                            <p:txEl>
                                              <p:pRg st="2" end="2"/>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
                                            <p:txEl>
                                              <p:pRg st="3" end="3"/>
                                            </p:txEl>
                                          </p:spTgt>
                                        </p:tgtEl>
                                        <p:attrNameLst>
                                          <p:attrName>style.visibility</p:attrName>
                                        </p:attrNameLst>
                                      </p:cBhvr>
                                      <p:to>
                                        <p:strVal val="visible"/>
                                      </p:to>
                                    </p:set>
                                    <p:animEffect transition="in" filter="fade">
                                      <p:cBhvr>
                                        <p:cTn id="43"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B_6_BD.58_1#40cfcbf3f?pid=cce767a7d&amp;color=0,0,0&amp;vtp=1&amp;bt=1&amp;bbb=1&amp;hb=1"/>
          <p:cNvSpPr/>
          <p:nvPr/>
        </p:nvSpPr>
        <p:spPr>
          <a:xfrm>
            <a:off x="722376" y="969265"/>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（2）如图表示种群年龄结构的三种类型，其中</a:t>
            </a:r>
            <a:r>
              <a:rPr lang="en-US" altLang="zh-CN" sz="2000" b="0" i="0">
                <a:solidFill>
                  <a:srgbClr val="000000"/>
                </a:solidFill>
                <a:latin typeface="微软雅黑" pitchFamily="34" charset="0"/>
                <a:ea typeface="微软雅黑" pitchFamily="34" charset="-122"/>
                <a:cs typeface="微软雅黑" pitchFamily="34" charset="-120"/>
              </a:rPr>
              <a:t>A类型种群密度的发展趋势是</a:t>
            </a:r>
            <a:r>
              <a:rPr lang="en-US" altLang="zh-CN" sz="2000" i="0">
                <a:solidFill>
                  <a:srgbClr val="000000"/>
                </a:solidFill>
                <a:latin typeface="SimSun" pitchFamily="34" charset="0"/>
                <a:ea typeface="SimSun" pitchFamily="34" charset="-122"/>
                <a:cs typeface="SimSun" pitchFamily="34" charset="-120"/>
              </a:rPr>
              <a:t>__________</a:t>
            </a:r>
            <a:r>
              <a:rPr lang="en-US" altLang="zh-CN" sz="2000" b="0" i="0">
                <a:solidFill>
                  <a:srgbClr val="000000"/>
                </a:solidFill>
                <a:latin typeface="微软雅黑" pitchFamily="34" charset="0"/>
                <a:ea typeface="微软雅黑" pitchFamily="34" charset="-122"/>
                <a:cs typeface="微软雅黑" pitchFamily="34" charset="-120"/>
              </a:rPr>
              <a:t>，种群密</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度会越来越小的是</a:t>
            </a:r>
            <a:r>
              <a:rPr lang="en-US" altLang="zh-CN" sz="2000" i="0">
                <a:solidFill>
                  <a:srgbClr val="000000"/>
                </a:solidFill>
                <a:latin typeface="SimSun" pitchFamily="34" charset="0"/>
                <a:ea typeface="SimSun" pitchFamily="34" charset="-122"/>
                <a:cs typeface="SimSun" pitchFamily="34" charset="-120"/>
              </a:rPr>
              <a:t>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填字母）类型。</a:t>
            </a:r>
            <a:endParaRPr lang="en-US" altLang="zh-CN" sz="2000" dirty="0"/>
          </a:p>
        </p:txBody>
      </p:sp>
      <p:sp>
        <p:nvSpPr>
          <p:cNvPr id="3" name="QB_6_AN.59_1#40cfcbf3f.blank?pid=cce767a7d&amp;color=0,0,0&amp;vpa=19&amp;vtp=1&amp;bbb=1"/>
          <p:cNvSpPr/>
          <p:nvPr/>
        </p:nvSpPr>
        <p:spPr>
          <a:xfrm>
            <a:off x="9188514" y="931165"/>
            <a:ext cx="12001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越来越大</a:t>
            </a:r>
            <a:endParaRPr lang="en-US" altLang="zh-CN" sz="2000" dirty="0"/>
          </a:p>
        </p:txBody>
      </p:sp>
      <p:sp>
        <p:nvSpPr>
          <p:cNvPr id="4" name="QB_6_AN.61_1#40cfcbf3f.blank?pid=cce767a7d&amp;color=0,0,0&amp;vpa=20&amp;vtp=1"/>
          <p:cNvSpPr/>
          <p:nvPr/>
        </p:nvSpPr>
        <p:spPr>
          <a:xfrm>
            <a:off x="2751201" y="1369315"/>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pic>
        <p:nvPicPr>
          <p:cNvPr id="5" name="QB_6_BD.60_1#40cfcbf3f?pid=cce767a7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526280" y="1949450"/>
            <a:ext cx="3145536" cy="11704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B_6_AS.62_1#40cfcbf3f?vop=1&amp;pid=cce767a7d&amp;color=0,0,0&amp;vtp=1&amp;bbb=1&amp;hb=1"/>
          <p:cNvSpPr/>
          <p:nvPr/>
        </p:nvSpPr>
        <p:spPr>
          <a:xfrm>
            <a:off x="722376" y="3257550"/>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种群的年龄结构包括增长型、稳定型和衰退型。图中A为增长型，种群密度会越来越大</a:t>
            </a:r>
            <a:r>
              <a:rPr lang="en-US" altLang="zh-CN" sz="2000" b="0" i="0">
                <a:solidFill>
                  <a:srgbClr val="000000"/>
                </a:solidFill>
                <a:latin typeface="微软雅黑" pitchFamily="34" charset="0"/>
                <a:ea typeface="微软雅黑" pitchFamily="34" charset="-122"/>
                <a:cs typeface="微软雅黑" pitchFamily="34" charset="-120"/>
              </a:rPr>
              <a:t>；C</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为衰退型</a:t>
            </a:r>
            <a:r>
              <a:rPr lang="en-US" altLang="zh-CN" sz="2000" b="0" i="0" dirty="0">
                <a:solidFill>
                  <a:srgbClr val="000000"/>
                </a:solidFill>
                <a:latin typeface="微软雅黑" pitchFamily="34" charset="0"/>
                <a:ea typeface="微软雅黑" pitchFamily="34" charset="-122"/>
                <a:cs typeface="微软雅黑" pitchFamily="34" charset="-120"/>
              </a:rPr>
              <a:t>，种群密度会越来越小。</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fade">
                                      <p:cBhvr>
                                        <p:cTn id="23" dur="500"/>
                                        <p:tgtEl>
                                          <p:spTgt spid="6">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fade">
                                      <p:cBhvr>
                                        <p:cTn id="26" dur="500"/>
                                        <p:tgtEl>
                                          <p:spTgt spid="6">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animEffect transition="in" filter="fade">
                                      <p:cBhvr>
                                        <p:cTn id="29"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B_6_BD.63_1#2de27b3d6?pid=cce767a7d&amp;color=0,0,0&amp;vtp=1&amp;bt=1&amp;bbb=1&amp;hb=1"/>
          <p:cNvSpPr/>
          <p:nvPr/>
        </p:nvSpPr>
        <p:spPr>
          <a:xfrm>
            <a:off x="722376" y="969265"/>
            <a:ext cx="10753344" cy="13261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（3）现调查所捕获野兔的月龄，结果如图中的B类型</a:t>
            </a:r>
            <a:r>
              <a:rPr lang="en-US" altLang="zh-CN" sz="2000" b="0" i="0">
                <a:solidFill>
                  <a:srgbClr val="000000"/>
                </a:solidFill>
                <a:latin typeface="微软雅黑" pitchFamily="34" charset="0"/>
                <a:ea typeface="微软雅黑" pitchFamily="34" charset="-122"/>
                <a:cs typeface="微软雅黑" pitchFamily="34" charset="-120"/>
              </a:rPr>
              <a:t>，则该草原野兔的年龄结构属于</a:t>
            </a:r>
            <a:r>
              <a:rPr lang="en-US" altLang="zh-CN" sz="2000" i="0">
                <a:solidFill>
                  <a:srgbClr val="000000"/>
                </a:solidFill>
                <a:latin typeface="SimSun" pitchFamily="34" charset="0"/>
                <a:ea typeface="SimSun" pitchFamily="34" charset="-122"/>
                <a:cs typeface="SimSun" pitchFamily="34" charset="-120"/>
              </a:rPr>
              <a:t>______</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型；若该草原的野兔种群的年龄结构属于</a:t>
            </a:r>
            <a:r>
              <a:rPr lang="en-US" altLang="zh-CN" sz="2000" i="0">
                <a:solidFill>
                  <a:srgbClr val="000000"/>
                </a:solidFill>
                <a:latin typeface="SimSun" pitchFamily="34" charset="0"/>
                <a:ea typeface="SimSun" pitchFamily="34" charset="-122"/>
                <a:cs typeface="SimSun" pitchFamily="34" charset="-120"/>
              </a:rPr>
              <a:t>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填名称）型</a:t>
            </a:r>
            <a:r>
              <a:rPr lang="en-US" altLang="zh-CN" sz="2000" b="0" i="0">
                <a:solidFill>
                  <a:srgbClr val="000000"/>
                </a:solidFill>
                <a:latin typeface="微软雅黑" pitchFamily="34" charset="0"/>
                <a:ea typeface="微软雅黑" pitchFamily="34" charset="-122"/>
                <a:cs typeface="微软雅黑" pitchFamily="34" charset="-120"/>
              </a:rPr>
              <a:t>，则可以预测野兔对该草原的破坏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会越来越严重</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B_6_AN.64_1#2de27b3d6.blank?pid=cce767a7d&amp;color=0,0,0&amp;vpa=21&amp;vtp=1&amp;bbb=1"/>
          <p:cNvSpPr/>
          <p:nvPr/>
        </p:nvSpPr>
        <p:spPr>
          <a:xfrm>
            <a:off x="10183876" y="931165"/>
            <a:ext cx="6921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稳定</a:t>
            </a:r>
            <a:endParaRPr lang="en-US" altLang="zh-CN" sz="2000" dirty="0"/>
          </a:p>
        </p:txBody>
      </p:sp>
      <p:sp>
        <p:nvSpPr>
          <p:cNvPr id="4" name="QB_6_AN.65_1#2de27b3d6.blank?pid=cce767a7d&amp;color=0,0,0&amp;vpa=22&amp;vtp=1&amp;bbb=1"/>
          <p:cNvSpPr/>
          <p:nvPr/>
        </p:nvSpPr>
        <p:spPr>
          <a:xfrm>
            <a:off x="5303901" y="1401065"/>
            <a:ext cx="692150" cy="418084"/>
          </a:xfrm>
          <a:prstGeom prst="rect">
            <a:avLst/>
          </a:prstGeom>
          <a:noFill/>
          <a:ln/>
        </p:spPr>
        <p:txBody>
          <a:bodyPr wrap="none" lIns="0" tIns="0" rIns="0" bIns="0" rtlCol="0" anchor="t"/>
          <a:lstStyle/>
          <a:p>
            <a:pPr algn="ctr" latinLnBrk="1">
              <a:lnSpc>
                <a:spcPts val="3700"/>
              </a:lnSpc>
            </a:pPr>
            <a:r>
              <a:rPr lang="en-US" altLang="zh-CN" sz="2000" b="1" i="0" dirty="0">
                <a:solidFill>
                  <a:srgbClr val="00B050"/>
                </a:solidFill>
                <a:latin typeface="微软雅黑" pitchFamily="34" charset="0"/>
                <a:ea typeface="微软雅黑" pitchFamily="34" charset="-122"/>
                <a:cs typeface="微软雅黑" pitchFamily="34" charset="-120"/>
              </a:rPr>
              <a:t>增长</a:t>
            </a:r>
            <a:endParaRPr lang="en-US" altLang="zh-CN" sz="2000" dirty="0"/>
          </a:p>
        </p:txBody>
      </p:sp>
      <p:sp>
        <p:nvSpPr>
          <p:cNvPr id="5" name="QB_6_AS.66_1#2de27b3d6?vop=1&amp;pid=cce767a7d&amp;color=0,0,0&amp;vtp=1&amp;bbb=1&amp;hb=1"/>
          <p:cNvSpPr/>
          <p:nvPr/>
        </p:nvSpPr>
        <p:spPr>
          <a:xfrm>
            <a:off x="722376" y="2393061"/>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图中B的年龄结构为稳定型；当野兔种群的年龄结构为增长型时</a:t>
            </a:r>
            <a:r>
              <a:rPr lang="en-US" altLang="zh-CN" sz="2000" b="0" i="0">
                <a:solidFill>
                  <a:srgbClr val="000000"/>
                </a:solidFill>
                <a:latin typeface="微软雅黑" pitchFamily="34" charset="0"/>
                <a:ea typeface="微软雅黑" pitchFamily="34" charset="-122"/>
                <a:cs typeface="微软雅黑" pitchFamily="34" charset="-120"/>
              </a:rPr>
              <a:t>，种群数量可能会越来越</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多</a:t>
            </a:r>
            <a:r>
              <a:rPr lang="en-US" altLang="zh-CN" sz="2000" b="0" i="0" dirty="0">
                <a:solidFill>
                  <a:srgbClr val="000000"/>
                </a:solidFill>
                <a:latin typeface="微软雅黑" pitchFamily="34" charset="0"/>
                <a:ea typeface="微软雅黑" pitchFamily="34" charset="-122"/>
                <a:cs typeface="微软雅黑" pitchFamily="34" charset="-120"/>
              </a:rPr>
              <a:t>，对该草原的破坏将会越来越严重。</a:t>
            </a:r>
            <a:endParaRPr lang="en-US" altLang="zh-CN" sz="2200" dirty="0"/>
          </a:p>
        </p:txBody>
      </p:sp>
      <p:sp>
        <p:nvSpPr>
          <p:cNvPr id="6" name="QB_6_BD.67_1#d8b6e8885?pid=cce767a7d&amp;color=0,0,0&amp;vtp=1&amp;bbb=1&amp;hb=1"/>
          <p:cNvSpPr/>
          <p:nvPr/>
        </p:nvSpPr>
        <p:spPr>
          <a:xfrm>
            <a:off x="722376" y="3358896"/>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（4）利用人工合成的性引诱剂诱杀害虫的雄性个体，破坏害虫的性别比例</a:t>
            </a:r>
            <a:r>
              <a:rPr lang="en-US" altLang="zh-CN" sz="2000" b="0" i="0">
                <a:solidFill>
                  <a:srgbClr val="000000"/>
                </a:solidFill>
                <a:latin typeface="微软雅黑" pitchFamily="34" charset="0"/>
                <a:ea typeface="微软雅黑" pitchFamily="34" charset="-122"/>
                <a:cs typeface="微软雅黑" pitchFamily="34" charset="-120"/>
              </a:rPr>
              <a:t>，其目的是</a:t>
            </a:r>
            <a:r>
              <a:rPr lang="en-US" altLang="zh-CN" sz="2000" i="0">
                <a:solidFill>
                  <a:srgbClr val="000000"/>
                </a:solidFill>
                <a:latin typeface="SimSun" pitchFamily="34" charset="0"/>
                <a:ea typeface="SimSun" pitchFamily="34" charset="-122"/>
                <a:cs typeface="SimSun" pitchFamily="34" charset="-120"/>
              </a:rPr>
              <a:t>_________</a:t>
            </a:r>
          </a:p>
          <a:p>
            <a:pPr latinLnBrk="1">
              <a:lnSpc>
                <a:spcPts val="3400"/>
              </a:lnSpc>
            </a:pPr>
            <a:r>
              <a:rPr lang="en-US" altLang="zh-CN" sz="2000" i="0">
                <a:solidFill>
                  <a:srgbClr val="000000"/>
                </a:solidFill>
                <a:latin typeface="SimSun" pitchFamily="34" charset="0"/>
                <a:ea typeface="SimSun" pitchFamily="34" charset="-122"/>
                <a:cs typeface="SimSun" pitchFamily="34" charset="-120"/>
              </a:rPr>
              <a:t>_________________________</a:t>
            </a:r>
            <a:r>
              <a:rPr lang="en-US" altLang="zh-CN" sz="2000" b="0" i="0">
                <a:solidFill>
                  <a:srgbClr val="000000"/>
                </a:solidFill>
                <a:latin typeface="微软雅黑" pitchFamily="34" charset="0"/>
                <a:ea typeface="微软雅黑" pitchFamily="34" charset="-122"/>
                <a:cs typeface="微软雅黑" pitchFamily="34" charset="-120"/>
              </a:rPr>
              <a:t>，最终使害虫的年龄结构变为图中的</a:t>
            </a:r>
            <a:r>
              <a:rPr lang="en-US" altLang="zh-CN" sz="2000" i="0">
                <a:solidFill>
                  <a:srgbClr val="000000"/>
                </a:solidFill>
                <a:latin typeface="SimSun" pitchFamily="34" charset="0"/>
                <a:ea typeface="SimSun" pitchFamily="34" charset="-122"/>
                <a:cs typeface="SimSun" pitchFamily="34" charset="-120"/>
              </a:rPr>
              <a:t>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填字母）类型。</a:t>
            </a:r>
            <a:endParaRPr lang="en-US" altLang="zh-CN" sz="2000" dirty="0"/>
          </a:p>
        </p:txBody>
      </p:sp>
      <p:sp>
        <p:nvSpPr>
          <p:cNvPr id="7" name="QB_6_AN.68_1#d8b6e8885.blank?pid=cce767a7d&amp;color=0,0,0&amp;vpa=23&amp;vtp=1&amp;bbb=1&amp;hb=1"/>
          <p:cNvSpPr/>
          <p:nvPr/>
        </p:nvSpPr>
        <p:spPr>
          <a:xfrm>
            <a:off x="722377" y="3320796"/>
            <a:ext cx="10749631" cy="856234"/>
          </a:xfrm>
          <a:prstGeom prst="rect">
            <a:avLst/>
          </a:prstGeom>
          <a:noFill/>
          <a:ln/>
        </p:spPr>
        <p:txBody>
          <a:bodyPr wrap="square" lIns="0" tIns="0" rIns="0" bIns="0" rtlCol="0" anchor="t"/>
          <a:lstStyle/>
          <a:p>
            <a:pPr latinLnBrk="1">
              <a:lnSpc>
                <a:spcPts val="3600"/>
              </a:lnSpc>
            </a:pPr>
            <a:r>
              <a:rPr lang="en-US" altLang="zh-CN" sz="2000" b="1" i="0">
                <a:solidFill>
                  <a:srgbClr val="00B050"/>
                </a:solidFill>
                <a:latin typeface="SimSun" panose="02010600030101010101" pitchFamily="2" charset="-122"/>
                <a:ea typeface="微软雅黑" pitchFamily="34" charset="-122"/>
                <a:cs typeface="微软雅黑" pitchFamily="34" charset="-120"/>
              </a:rPr>
              <a:t>                                                                            </a:t>
            </a:r>
            <a:r>
              <a:rPr lang="en-US" altLang="zh-CN" sz="2000" b="1" i="0">
                <a:solidFill>
                  <a:srgbClr val="00B050"/>
                </a:solidFill>
                <a:latin typeface="微软雅黑" pitchFamily="34" charset="0"/>
                <a:ea typeface="微软雅黑" pitchFamily="34" charset="-122"/>
                <a:cs typeface="微软雅黑" pitchFamily="34" charset="-120"/>
              </a:rPr>
              <a:t>降低出</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生率</a:t>
            </a:r>
            <a:r>
              <a:rPr lang="en-US" altLang="zh-CN" sz="2000" b="1" i="0" dirty="0">
                <a:solidFill>
                  <a:srgbClr val="00B050"/>
                </a:solidFill>
                <a:latin typeface="微软雅黑" pitchFamily="34" charset="0"/>
                <a:ea typeface="微软雅黑" pitchFamily="34" charset="-122"/>
                <a:cs typeface="微软雅黑" pitchFamily="34" charset="-120"/>
              </a:rPr>
              <a:t>，减小害虫的种群密度</a:t>
            </a:r>
            <a:endParaRPr lang="en-US" altLang="zh-CN" sz="2000" dirty="0"/>
          </a:p>
        </p:txBody>
      </p:sp>
      <p:sp>
        <p:nvSpPr>
          <p:cNvPr id="8" name="QB_6_AN.69_1#d8b6e8885.blank?pid=cce767a7d&amp;color=0,0,0&amp;vpa=24&amp;vtp=1"/>
          <p:cNvSpPr/>
          <p:nvPr/>
        </p:nvSpPr>
        <p:spPr>
          <a:xfrm>
            <a:off x="7958201" y="3758946"/>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9" name="QB_6_AS.70_1#d8b6e8885?vop=1&amp;pid=cce767a7d&amp;color=0,0,0&amp;vtp=1&amp;bbb=1&amp;hb=1"/>
          <p:cNvSpPr/>
          <p:nvPr/>
        </p:nvSpPr>
        <p:spPr>
          <a:xfrm>
            <a:off x="722376" y="4303522"/>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利用人工合成的性引诱剂诱杀害虫的雄性个体，破坏害虫的性别比例，</a:t>
            </a:r>
            <a:r>
              <a:rPr lang="en-US" altLang="zh-CN" sz="2000" b="0" i="0">
                <a:solidFill>
                  <a:srgbClr val="000000"/>
                </a:solidFill>
                <a:latin typeface="微软雅黑" pitchFamily="34" charset="0"/>
                <a:ea typeface="微软雅黑" pitchFamily="34" charset="-122"/>
                <a:cs typeface="微软雅黑" pitchFamily="34" charset="-120"/>
              </a:rPr>
              <a:t>目的是降低出生率，</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减小害虫的种群密度</a:t>
            </a:r>
            <a:r>
              <a:rPr lang="en-US" altLang="zh-CN" sz="2000" b="0" i="0" dirty="0">
                <a:solidFill>
                  <a:srgbClr val="000000"/>
                </a:solidFill>
                <a:latin typeface="微软雅黑" pitchFamily="34" charset="0"/>
                <a:ea typeface="微软雅黑" pitchFamily="34" charset="-122"/>
                <a:cs typeface="微软雅黑" pitchFamily="34" charset="-120"/>
              </a:rPr>
              <a:t>，最终使害虫的年龄结构变为题图的C类型（衰退型）。</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bg/>
                                          </p:spTgt>
                                        </p:tgtEl>
                                        <p:attrNameLst>
                                          <p:attrName>style.visibility</p:attrName>
                                        </p:attrNameLst>
                                      </p:cBhvr>
                                      <p:to>
                                        <p:strVal val="visible"/>
                                      </p:to>
                                    </p:set>
                                    <p:animEffect transition="in" filter="fade">
                                      <p:cBhvr>
                                        <p:cTn id="34" dur="500"/>
                                        <p:tgtEl>
                                          <p:spTgt spid="7">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fade">
                                      <p:cBhvr>
                                        <p:cTn id="37" dur="500"/>
                                        <p:tgtEl>
                                          <p:spTgt spid="7">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xEl>
                                              <p:pRg st="1" end="1"/>
                                            </p:txEl>
                                          </p:spTgt>
                                        </p:tgtEl>
                                        <p:attrNameLst>
                                          <p:attrName>style.visibility</p:attrName>
                                        </p:attrNameLst>
                                      </p:cBhvr>
                                      <p:to>
                                        <p:strVal val="visible"/>
                                      </p:to>
                                    </p:set>
                                    <p:animEffect transition="in" filter="fade">
                                      <p:cBhvr>
                                        <p:cTn id="40" dur="500"/>
                                        <p:tgtEl>
                                          <p:spTgt spid="7">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8">
                                            <p:bg/>
                                          </p:spTgt>
                                        </p:tgtEl>
                                        <p:attrNameLst>
                                          <p:attrName>style.visibility</p:attrName>
                                        </p:attrNameLst>
                                      </p:cBhvr>
                                      <p:to>
                                        <p:strVal val="visible"/>
                                      </p:to>
                                    </p:set>
                                    <p:animEffect transition="in" filter="fade">
                                      <p:cBhvr>
                                        <p:cTn id="45" dur="500"/>
                                        <p:tgtEl>
                                          <p:spTgt spid="8">
                                            <p:bg/>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
                                            <p:txEl>
                                              <p:pRg st="0" end="0"/>
                                            </p:txEl>
                                          </p:spTgt>
                                        </p:tgtEl>
                                        <p:attrNameLst>
                                          <p:attrName>style.visibility</p:attrName>
                                        </p:attrNameLst>
                                      </p:cBhvr>
                                      <p:to>
                                        <p:strVal val="visible"/>
                                      </p:to>
                                    </p:set>
                                    <p:animEffect transition="in" filter="fade">
                                      <p:cBhvr>
                                        <p:cTn id="48" dur="500"/>
                                        <p:tgtEl>
                                          <p:spTgt spid="8">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9">
                                            <p:bg/>
                                          </p:spTgt>
                                        </p:tgtEl>
                                        <p:attrNameLst>
                                          <p:attrName>style.visibility</p:attrName>
                                        </p:attrNameLst>
                                      </p:cBhvr>
                                      <p:to>
                                        <p:strVal val="visible"/>
                                      </p:to>
                                    </p:set>
                                    <p:animEffect transition="in" filter="fade">
                                      <p:cBhvr>
                                        <p:cTn id="53" dur="500"/>
                                        <p:tgtEl>
                                          <p:spTgt spid="9">
                                            <p:bg/>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
                                            <p:txEl>
                                              <p:pRg st="0" end="0"/>
                                            </p:txEl>
                                          </p:spTgt>
                                        </p:tgtEl>
                                        <p:attrNameLst>
                                          <p:attrName>style.visibility</p:attrName>
                                        </p:attrNameLst>
                                      </p:cBhvr>
                                      <p:to>
                                        <p:strVal val="visible"/>
                                      </p:to>
                                    </p:set>
                                    <p:animEffect transition="in" filter="fade">
                                      <p:cBhvr>
                                        <p:cTn id="56" dur="500"/>
                                        <p:tgtEl>
                                          <p:spTgt spid="9">
                                            <p:txEl>
                                              <p:pRg st="0" end="0"/>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xEl>
                                              <p:pRg st="1" end="1"/>
                                            </p:txEl>
                                          </p:spTgt>
                                        </p:tgtEl>
                                        <p:attrNameLst>
                                          <p:attrName>style.visibility</p:attrName>
                                        </p:attrNameLst>
                                      </p:cBhvr>
                                      <p:to>
                                        <p:strVal val="visible"/>
                                      </p:to>
                                    </p:set>
                                    <p:animEffect transition="in" filter="fade">
                                      <p:cBhvr>
                                        <p:cTn id="59"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7" grpId="0" build="p" animBg="1"/>
      <p:bldP spid="8" grpId="0" build="p" animBg="1"/>
      <p:bldP spid="9"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O_5_BD.71_1#c696c7c05?pid=720d835fb&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［江苏徐州2024高二调研］</a:t>
            </a:r>
            <a:r>
              <a:rPr lang="en-US" altLang="zh-CN" sz="2000" b="0" i="0" dirty="0">
                <a:solidFill>
                  <a:srgbClr val="000000"/>
                </a:solidFill>
                <a:latin typeface="微软雅黑" pitchFamily="34" charset="0"/>
                <a:ea typeface="微软雅黑" pitchFamily="34" charset="-122"/>
                <a:cs typeface="微软雅黑" pitchFamily="34" charset="-120"/>
              </a:rPr>
              <a:t>黑桫椤是现今仅存的木本蕨类植物</a:t>
            </a:r>
            <a:r>
              <a:rPr lang="en-US" altLang="zh-CN" sz="2000" b="0" i="0">
                <a:solidFill>
                  <a:srgbClr val="000000"/>
                </a:solidFill>
                <a:latin typeface="微软雅黑" pitchFamily="34" charset="0"/>
                <a:ea typeface="微软雅黑" pitchFamily="34" charset="-122"/>
                <a:cs typeface="微软雅黑" pitchFamily="34" charset="-120"/>
              </a:rPr>
              <a:t>。科研人员就广东罗浮山黑桫椤</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的生态发展及生态保护展开了下列研究</a:t>
            </a:r>
            <a:r>
              <a:rPr lang="en-US" altLang="zh-CN" sz="2000" b="0" i="0" dirty="0">
                <a:solidFill>
                  <a:srgbClr val="000000"/>
                </a:solidFill>
                <a:latin typeface="微软雅黑" pitchFamily="34" charset="0"/>
                <a:ea typeface="微软雅黑" pitchFamily="34" charset="-122"/>
                <a:cs typeface="微软雅黑" pitchFamily="34" charset="-120"/>
              </a:rPr>
              <a:t>，该区域中黑桫椤主要分布于溪流的两侧。</a:t>
            </a:r>
            <a:endParaRPr lang="en-US" altLang="zh-CN" sz="2000" dirty="0"/>
          </a:p>
        </p:txBody>
      </p:sp>
      <mc:AlternateContent xmlns:mc="http://schemas.openxmlformats.org/markup-compatibility/2006" xmlns:a14="http://schemas.microsoft.com/office/drawing/2010/main">
        <mc:Choice Requires="a14">
          <p:sp>
            <p:nvSpPr>
              <p:cNvPr id="3" name="QO_6_BD.72_1#776ea089c?pid=c696c7c05&amp;color=0,0,0&amp;vtp=1&amp;bbb=1&amp;hb=1"/>
              <p:cNvSpPr/>
              <p:nvPr/>
            </p:nvSpPr>
            <p:spPr>
              <a:xfrm>
                <a:off x="722376" y="1834203"/>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（1）研究人员选取了一条具有代表性的小溪流，设置了20个面积为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10 </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×10 </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的样方</a:t>
                </a:r>
                <a:r>
                  <a:rPr lang="en-US" altLang="zh-CN" sz="2000" b="0" i="0">
                    <a:solidFill>
                      <a:srgbClr val="000000"/>
                    </a:solidFill>
                    <a:latin typeface="微软雅黑" pitchFamily="34" charset="0"/>
                    <a:ea typeface="微软雅黑" pitchFamily="34" charset="-122"/>
                    <a:cs typeface="微软雅黑" pitchFamily="34" charset="-120"/>
                  </a:rPr>
                  <a:t>，记录数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据如表</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3" name="QO_6_BD.72_1#776ea089c?pid=c696c7c05&amp;color=0,0,0&amp;vtp=1&amp;bbb=1&amp;hb=1"/>
              <p:cNvSpPr>
                <a:spLocks noRot="1" noChangeAspect="1" noMove="1" noResize="1" noEditPoints="1" noAdjustHandles="1" noChangeArrowheads="1" noChangeShapeType="1" noTextEdit="1"/>
              </p:cNvSpPr>
              <p:nvPr/>
            </p:nvSpPr>
            <p:spPr>
              <a:xfrm>
                <a:off x="722376" y="1834203"/>
                <a:ext cx="10753344" cy="856234"/>
              </a:xfrm>
              <a:prstGeom prst="rect">
                <a:avLst/>
              </a:prstGeom>
              <a:blipFill>
                <a:blip r:embed="rId3"/>
                <a:stretch>
                  <a:fillRect l="-1474" r="-1361" b="-17857"/>
                </a:stretch>
              </a:blipFill>
              <a:ln/>
            </p:spPr>
            <p:txBody>
              <a:bodyPr/>
              <a:lstStyle/>
              <a:p>
                <a:r>
                  <a:rPr lang="zh-CN" altLang="en-US">
                    <a:noFill/>
                  </a:rPr>
                  <a:t> </a:t>
                </a:r>
              </a:p>
            </p:txBody>
          </p:sp>
        </mc:Fallback>
      </mc:AlternateContent>
      <p:graphicFrame>
        <p:nvGraphicFramePr>
          <p:cNvPr id="45" name="QO_6_BD.72_2#776ea089c?colgroup=2,32,4&amp;pid=c696c7c05&amp;color=0,0,0&amp;vtp=1&amp;bbb=1"/>
          <p:cNvGraphicFramePr>
            <a:graphicFrameLocks noGrp="1"/>
          </p:cNvGraphicFramePr>
          <p:nvPr>
            <p:extLst>
              <p:ext uri="{D42A27DB-BD31-4B8C-83A1-F6EECF244321}">
                <p14:modId xmlns:p14="http://schemas.microsoft.com/office/powerpoint/2010/main" val="1252384794"/>
              </p:ext>
            </p:extLst>
          </p:nvPr>
        </p:nvGraphicFramePr>
        <p:xfrm>
          <a:off x="722376" y="2827978"/>
          <a:ext cx="10616184" cy="1700149"/>
        </p:xfrm>
        <a:graphic>
          <a:graphicData uri="http://schemas.openxmlformats.org/drawingml/2006/table">
            <a:tbl>
              <a:tblPr/>
              <a:tblGrid>
                <a:gridCol w="694944">
                  <a:extLst>
                    <a:ext uri="{9D8B030D-6E8A-4147-A177-3AD203B41FA5}">
                      <a16:colId xmlns:a16="http://schemas.microsoft.com/office/drawing/2014/main" val="20000"/>
                    </a:ext>
                  </a:extLst>
                </a:gridCol>
                <a:gridCol w="950976">
                  <a:extLst>
                    <a:ext uri="{9D8B030D-6E8A-4147-A177-3AD203B41FA5}">
                      <a16:colId xmlns:a16="http://schemas.microsoft.com/office/drawing/2014/main" val="20001"/>
                    </a:ext>
                  </a:extLst>
                </a:gridCol>
                <a:gridCol w="950976">
                  <a:extLst>
                    <a:ext uri="{9D8B030D-6E8A-4147-A177-3AD203B41FA5}">
                      <a16:colId xmlns:a16="http://schemas.microsoft.com/office/drawing/2014/main" val="20002"/>
                    </a:ext>
                  </a:extLst>
                </a:gridCol>
                <a:gridCol w="960120">
                  <a:extLst>
                    <a:ext uri="{9D8B030D-6E8A-4147-A177-3AD203B41FA5}">
                      <a16:colId xmlns:a16="http://schemas.microsoft.com/office/drawing/2014/main" val="20003"/>
                    </a:ext>
                  </a:extLst>
                </a:gridCol>
                <a:gridCol w="960120">
                  <a:extLst>
                    <a:ext uri="{9D8B030D-6E8A-4147-A177-3AD203B41FA5}">
                      <a16:colId xmlns:a16="http://schemas.microsoft.com/office/drawing/2014/main" val="20004"/>
                    </a:ext>
                  </a:extLst>
                </a:gridCol>
                <a:gridCol w="411480">
                  <a:extLst>
                    <a:ext uri="{9D8B030D-6E8A-4147-A177-3AD203B41FA5}">
                      <a16:colId xmlns:a16="http://schemas.microsoft.com/office/drawing/2014/main" val="20005"/>
                    </a:ext>
                  </a:extLst>
                </a:gridCol>
                <a:gridCol w="960120">
                  <a:extLst>
                    <a:ext uri="{9D8B030D-6E8A-4147-A177-3AD203B41FA5}">
                      <a16:colId xmlns:a16="http://schemas.microsoft.com/office/drawing/2014/main" val="20006"/>
                    </a:ext>
                  </a:extLst>
                </a:gridCol>
                <a:gridCol w="411480">
                  <a:extLst>
                    <a:ext uri="{9D8B030D-6E8A-4147-A177-3AD203B41FA5}">
                      <a16:colId xmlns:a16="http://schemas.microsoft.com/office/drawing/2014/main" val="20007"/>
                    </a:ext>
                  </a:extLst>
                </a:gridCol>
                <a:gridCol w="411480">
                  <a:extLst>
                    <a:ext uri="{9D8B030D-6E8A-4147-A177-3AD203B41FA5}">
                      <a16:colId xmlns:a16="http://schemas.microsoft.com/office/drawing/2014/main" val="20008"/>
                    </a:ext>
                  </a:extLst>
                </a:gridCol>
                <a:gridCol w="960120">
                  <a:extLst>
                    <a:ext uri="{9D8B030D-6E8A-4147-A177-3AD203B41FA5}">
                      <a16:colId xmlns:a16="http://schemas.microsoft.com/office/drawing/2014/main" val="20009"/>
                    </a:ext>
                  </a:extLst>
                </a:gridCol>
                <a:gridCol w="329184">
                  <a:extLst>
                    <a:ext uri="{9D8B030D-6E8A-4147-A177-3AD203B41FA5}">
                      <a16:colId xmlns:a16="http://schemas.microsoft.com/office/drawing/2014/main" val="20010"/>
                    </a:ext>
                  </a:extLst>
                </a:gridCol>
                <a:gridCol w="1207008">
                  <a:extLst>
                    <a:ext uri="{9D8B030D-6E8A-4147-A177-3AD203B41FA5}">
                      <a16:colId xmlns:a16="http://schemas.microsoft.com/office/drawing/2014/main" val="20011"/>
                    </a:ext>
                  </a:extLst>
                </a:gridCol>
                <a:gridCol w="1408176">
                  <a:extLst>
                    <a:ext uri="{9D8B030D-6E8A-4147-A177-3AD203B41FA5}">
                      <a16:colId xmlns:a16="http://schemas.microsoft.com/office/drawing/2014/main" val="20012"/>
                    </a:ext>
                  </a:extLst>
                </a:gridCol>
              </a:tblGrid>
              <a:tr h="421132">
                <a:tc rowSpan="2">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样带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11">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黑桫椤个体数/株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rowSpan="2">
                  <a:txBody>
                    <a:bodyPr/>
                    <a:lstStyle/>
                    <a:p>
                      <a:pPr algn="ctr" latinLnBrk="1" hangingPunct="0">
                        <a:lnSpc>
                          <a:spcPts val="3000"/>
                        </a:lnSpc>
                      </a:pPr>
                      <a:r>
                        <a:rPr lang="en-US" altLang="zh-CN" sz="2000" b="1" i="0" dirty="0">
                          <a:solidFill>
                            <a:srgbClr val="000000"/>
                          </a:solidFill>
                          <a:latin typeface="微软雅黑" pitchFamily="34" charset="0"/>
                          <a:ea typeface="微软雅黑" pitchFamily="34" charset="-122"/>
                          <a:cs typeface="微软雅黑" pitchFamily="34" charset="-120"/>
                        </a:rPr>
                        <a:t>平均值/株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vMerge="1">
                  <a:txBody>
                    <a:bodyPr/>
                    <a:lstStyle/>
                    <a:p>
                      <a:endParaRPr lang="zh-CN"/>
                    </a:p>
                  </a:txBody>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vMerge="1">
                  <a:txBody>
                    <a:bodyPr/>
                    <a:lstStyle/>
                    <a:p>
                      <a:endParaRPr lang="zh-CN"/>
                    </a:p>
                  </a:txBody>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9.3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9.0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3"/>
                  </a:ext>
                </a:extLst>
              </a:tr>
            </a:tbl>
          </a:graphicData>
        </a:graphic>
      </p:graphicFrame>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B_7_BD.73_1#6830ce780?pid=776ea089c&amp;color=0,0,0&amp;mp=1&amp;vtp=1&amp;bt=1&amp;bbb=1&amp;hb=1"/>
          <p:cNvSpPr/>
          <p:nvPr/>
        </p:nvSpPr>
        <p:spPr>
          <a:xfrm>
            <a:off x="722376" y="969265"/>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①表中的样带A和样带</a:t>
            </a:r>
            <a:r>
              <a:rPr lang="en-US" altLang="zh-CN" sz="2000" b="0" i="0">
                <a:solidFill>
                  <a:srgbClr val="000000"/>
                </a:solidFill>
                <a:latin typeface="微软雅黑" pitchFamily="34" charset="0"/>
                <a:ea typeface="微软雅黑" pitchFamily="34" charset="-122"/>
                <a:cs typeface="微软雅黑" pitchFamily="34" charset="-120"/>
              </a:rPr>
              <a:t>B应分别位于</a:t>
            </a:r>
            <a:r>
              <a:rPr lang="en-US" altLang="zh-CN" sz="2000" i="0">
                <a:solidFill>
                  <a:srgbClr val="000000"/>
                </a:solidFill>
                <a:latin typeface="SimSun" pitchFamily="34" charset="0"/>
                <a:ea typeface="SimSun" pitchFamily="34" charset="-122"/>
                <a:cs typeface="SimSun" pitchFamily="34" charset="-120"/>
              </a:rPr>
              <a:t>__________</a:t>
            </a:r>
            <a:r>
              <a:rPr lang="en-US" altLang="zh-CN" sz="2000" b="0" i="0">
                <a:solidFill>
                  <a:srgbClr val="000000"/>
                </a:solidFill>
                <a:latin typeface="微软雅黑" pitchFamily="34" charset="0"/>
                <a:ea typeface="微软雅黑" pitchFamily="34" charset="-122"/>
                <a:cs typeface="微软雅黑" pitchFamily="34" charset="-120"/>
              </a:rPr>
              <a:t>，样方位置的选取应采用</a:t>
            </a:r>
            <a:r>
              <a:rPr lang="en-US" altLang="zh-CN" sz="2000" i="0">
                <a:solidFill>
                  <a:srgbClr val="000000"/>
                </a:solidFill>
                <a:latin typeface="SimSun" pitchFamily="34" charset="0"/>
                <a:ea typeface="SimSun" pitchFamily="34" charset="-122"/>
                <a:cs typeface="SimSun" pitchFamily="34" charset="-120"/>
              </a:rPr>
              <a:t>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填“五点</a:t>
            </a:r>
            <a:r>
              <a:rPr lang="en-US" altLang="zh-CN" sz="2000" b="0" i="0">
                <a:solidFill>
                  <a:srgbClr val="000000"/>
                </a:solidFill>
                <a:latin typeface="微软雅黑" pitchFamily="34" charset="0"/>
                <a:ea typeface="微软雅黑" pitchFamily="34" charset="-122"/>
                <a:cs typeface="微软雅黑" pitchFamily="34" charset="-120"/>
              </a:rPr>
              <a:t>”或</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等距”）取样法。</a:t>
            </a:r>
            <a:endParaRPr lang="en-US" altLang="zh-CN" sz="2000" dirty="0">
              <a:solidFill>
                <a:srgbClr val="000000"/>
              </a:solidFill>
            </a:endParaRPr>
          </a:p>
        </p:txBody>
      </p:sp>
      <p:sp>
        <p:nvSpPr>
          <p:cNvPr id="3" name="QB_7_AN.74_1#6830ce780.blank?pid=776ea089c&amp;color=0,0,0&amp;mp=1&amp;vpa=25&amp;vtp=1&amp;bbb=1"/>
          <p:cNvSpPr/>
          <p:nvPr/>
        </p:nvSpPr>
        <p:spPr>
          <a:xfrm>
            <a:off x="4626039" y="931165"/>
            <a:ext cx="12001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溪流两侧</a:t>
            </a:r>
            <a:endParaRPr lang="en-US" altLang="zh-CN" sz="2000" dirty="0">
              <a:solidFill>
                <a:srgbClr val="00B050"/>
              </a:solidFill>
            </a:endParaRPr>
          </a:p>
        </p:txBody>
      </p:sp>
      <p:sp>
        <p:nvSpPr>
          <p:cNvPr id="4" name="QB_7_AN.75_1#6830ce780.blank?pid=776ea089c&amp;color=0,0,0&amp;mp=1&amp;vpa=26&amp;vtp=1&amp;bbb=1"/>
          <p:cNvSpPr/>
          <p:nvPr/>
        </p:nvSpPr>
        <p:spPr>
          <a:xfrm>
            <a:off x="8690039" y="931165"/>
            <a:ext cx="6921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等距</a:t>
            </a:r>
            <a:endParaRPr lang="en-US" altLang="zh-CN" sz="2000" dirty="0">
              <a:solidFill>
                <a:srgbClr val="00B050"/>
              </a:solidFill>
            </a:endParaRPr>
          </a:p>
        </p:txBody>
      </p:sp>
      <p:sp>
        <p:nvSpPr>
          <p:cNvPr id="5" name="QB_7_AS.76_1#6830ce780?vop=1&amp;pid=776ea089c&amp;color=0,0,0&amp;vtp=1&amp;bbb=1&amp;hb=1"/>
          <p:cNvSpPr/>
          <p:nvPr/>
        </p:nvSpPr>
        <p:spPr>
          <a:xfrm>
            <a:off x="722376" y="1926336"/>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由题中信息可知，题表中的样带A和样带B应分别位于溪流两侧。</a:t>
            </a:r>
            <a:r>
              <a:rPr lang="en-US" altLang="zh-CN" sz="2000" b="0" i="0">
                <a:solidFill>
                  <a:srgbClr val="000000"/>
                </a:solidFill>
                <a:latin typeface="微软雅黑" pitchFamily="34" charset="0"/>
                <a:ea typeface="微软雅黑" pitchFamily="34" charset="-122"/>
                <a:cs typeface="微软雅黑" pitchFamily="34" charset="-120"/>
              </a:rPr>
              <a:t>由于调查地带较为狭长，</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故样方位置的选取应采用等距取样法</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solidFill>
                <a:srgbClr val="000000"/>
              </a:solidFill>
            </a:endParaRPr>
          </a:p>
        </p:txBody>
      </p:sp>
      <p:sp>
        <p:nvSpPr>
          <p:cNvPr id="6" name="QB_7_BD.77_1#9d5050495?pid=776ea089c&amp;color=0,0,0&amp;vtp=1&amp;bbb=1"/>
          <p:cNvSpPr/>
          <p:nvPr/>
        </p:nvSpPr>
        <p:spPr>
          <a:xfrm>
            <a:off x="722376" y="2890139"/>
            <a:ext cx="10753344" cy="405003"/>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②据表中数据可估算出黑桫椤的种群密度约为</a:t>
            </a:r>
            <a:r>
              <a:rPr lang="en-US" altLang="zh-CN" sz="2000" i="0">
                <a:solidFill>
                  <a:srgbClr val="000000"/>
                </a:solidFill>
                <a:latin typeface="SimSun" pitchFamily="34" charset="0"/>
                <a:ea typeface="SimSun" pitchFamily="34" charset="-122"/>
                <a:cs typeface="SimSun" pitchFamily="34" charset="-120"/>
              </a:rPr>
              <a:t>__________________</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solidFill>
                <a:srgbClr val="000000"/>
              </a:solidFill>
            </a:endParaRPr>
          </a:p>
        </p:txBody>
      </p:sp>
      <mc:AlternateContent xmlns:mc="http://schemas.openxmlformats.org/markup-compatibility/2006" xmlns:a14="http://schemas.microsoft.com/office/drawing/2010/main">
        <mc:Choice Requires="a14">
          <p:sp>
            <p:nvSpPr>
              <p:cNvPr id="7" name="QB_7_AN.78_1#9d5050495.blank?pid=776ea089c&amp;color=0,0,0&amp;vpa=27&amp;vtp=1&amp;bbb=1"/>
              <p:cNvSpPr/>
              <p:nvPr/>
            </p:nvSpPr>
            <p:spPr>
              <a:xfrm>
                <a:off x="5813489" y="2939732"/>
                <a:ext cx="2263902" cy="307340"/>
              </a:xfrm>
              <a:prstGeom prst="rect">
                <a:avLst/>
              </a:prstGeom>
              <a:noFill/>
              <a:ln/>
            </p:spPr>
            <p:txBody>
              <a:bodyPr wrap="none" lIns="0" tIns="0" rIns="0" bIns="0" rtlCol="0" anchor="t"/>
              <a:lstStyle/>
              <a:p>
                <a:pPr algn="ctr" latinLnBrk="1">
                  <a:lnSpc>
                    <a:spcPts val="26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𝟗</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𝟏𝟓</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m:t>
                    </m:r>
                    <m:sSup>
                      <m:sSupPr>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sSup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𝟏𝟎</m:t>
                        </m:r>
                      </m:e>
                      <m:sup>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up>
                    </m:sSup>
                  </m:oMath>
                </a14:m>
                <a:r>
                  <a:rPr lang="en-US" altLang="zh-CN" sz="2000" b="1" i="0" dirty="0">
                    <a:solidFill>
                      <a:srgbClr val="00B050"/>
                    </a:solidFill>
                    <a:latin typeface="微软雅黑" pitchFamily="34" charset="0"/>
                    <a:ea typeface="微软雅黑" pitchFamily="34" charset="-122"/>
                    <a:cs typeface="微软雅黑" pitchFamily="34" charset="-120"/>
                  </a:rPr>
                  <a:t>株/</a:t>
                </a:r>
                <a14:m>
                  <m:oMath xmlns:m="http://schemas.openxmlformats.org/officeDocument/2006/math">
                    <m:sSup>
                      <m:sSupPr>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sSup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𝐦</m:t>
                        </m:r>
                      </m:e>
                      <m:sup>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up>
                    </m:sSup>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7" name="QB_7_AN.78_1#9d5050495.blank?pid=776ea089c&amp;color=0,0,0&amp;vpa=27&amp;vtp=1&amp;bbb=1"/>
              <p:cNvSpPr>
                <a:spLocks noRot="1" noChangeAspect="1" noMove="1" noResize="1" noEditPoints="1" noAdjustHandles="1" noChangeArrowheads="1" noChangeShapeType="1" noTextEdit="1"/>
              </p:cNvSpPr>
              <p:nvPr/>
            </p:nvSpPr>
            <p:spPr>
              <a:xfrm>
                <a:off x="5813489" y="2939732"/>
                <a:ext cx="2263902" cy="307340"/>
              </a:xfrm>
              <a:prstGeom prst="rect">
                <a:avLst/>
              </a:prstGeom>
              <a:blipFill>
                <a:blip r:embed="rId3"/>
                <a:stretch>
                  <a:fillRect l="-1348" t="-23529" b="-5098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7_AS.79_1#9d5050495?vop=1&amp;pid=776ea089c&amp;color=0,0,0&amp;vtp=1&amp;bbb=1&amp;hb=1"/>
              <p:cNvSpPr/>
              <p:nvPr/>
            </p:nvSpPr>
            <p:spPr>
              <a:xfrm>
                <a:off x="722376" y="3300730"/>
                <a:ext cx="10753344" cy="93605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由题表可知，样带A、B黑桫椤的平均密度分别是</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9.3×</m:t>
                    </m:r>
                    <m:sSup>
                      <m:sSup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2000" b="0" i="0" dirty="0">
                    <a:solidFill>
                      <a:srgbClr val="000000"/>
                    </a:solidFill>
                    <a:latin typeface="微软雅黑" pitchFamily="34" charset="0"/>
                    <a:ea typeface="微软雅黑" pitchFamily="34" charset="-122"/>
                    <a:cs typeface="微软雅黑" pitchFamily="34" charset="-120"/>
                  </a:rPr>
                  <a:t>株/</a:t>
                </a:r>
                <a14:m>
                  <m:oMath xmlns:m="http://schemas.openxmlformats.org/officeDocument/2006/math">
                    <m:sSup>
                      <m:sSup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9.0×</m:t>
                    </m:r>
                    <m:sSup>
                      <m:sSup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2000" b="0" i="0" dirty="0">
                    <a:solidFill>
                      <a:srgbClr val="000000"/>
                    </a:solidFill>
                    <a:latin typeface="微软雅黑" pitchFamily="34" charset="0"/>
                    <a:ea typeface="微软雅黑" pitchFamily="34" charset="-122"/>
                    <a:cs typeface="微软雅黑" pitchFamily="34" charset="-120"/>
                  </a:rPr>
                  <a:t>株/</a:t>
                </a:r>
                <a14:m>
                  <m:oMath xmlns:m="http://schemas.openxmlformats.org/officeDocument/2006/math">
                    <m:sSup>
                      <m:sSup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，故</a:t>
                </a:r>
              </a:p>
              <a:p>
                <a:pPr latinLnBrk="1">
                  <a:lnSpc>
                    <a:spcPts val="3800"/>
                  </a:lnSpc>
                </a:pPr>
                <a:r>
                  <a:rPr lang="en-US" altLang="zh-CN" sz="2000" b="0" i="0">
                    <a:solidFill>
                      <a:srgbClr val="000000"/>
                    </a:solidFill>
                    <a:latin typeface="微软雅黑" pitchFamily="34" charset="0"/>
                    <a:ea typeface="微软雅黑" pitchFamily="34" charset="-122"/>
                    <a:cs typeface="微软雅黑" pitchFamily="34" charset="-120"/>
                  </a:rPr>
                  <a:t>可估算出该地黑桫椤的种群密度约为</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(9.3×</m:t>
                    </m:r>
                    <m:sSup>
                      <m:sSup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+9.0×</m:t>
                    </m:r>
                    <m:sSup>
                      <m:sSup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)÷2=9.15×</m:t>
                    </m:r>
                    <m:sSup>
                      <m:sSup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株/</a:t>
                </a:r>
                <a14:m>
                  <m:oMath xmlns:m="http://schemas.openxmlformats.org/officeDocument/2006/math">
                    <m:sSup>
                      <m:sSupPr>
                        <m:ctrlPr>
                          <a:rPr lang="en-US" altLang="zh-CN" sz="22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m</m:t>
                        </m:r>
                      </m:e>
                      <m:sup>
                        <m:r>
                          <a:rPr lang="en-US" altLang="zh-CN" sz="22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22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solidFill>
                    <a:srgbClr val="000000"/>
                  </a:solidFill>
                </a:endParaRPr>
              </a:p>
            </p:txBody>
          </p:sp>
        </mc:Choice>
        <mc:Fallback xmlns="">
          <p:sp>
            <p:nvSpPr>
              <p:cNvPr id="8" name="QB_7_AS.79_1#9d5050495?vop=1&amp;pid=776ea089c&amp;color=0,0,0&amp;vtp=1&amp;bbb=1&amp;hb=1"/>
              <p:cNvSpPr>
                <a:spLocks noRot="1" noChangeAspect="1" noMove="1" noResize="1" noEditPoints="1" noAdjustHandles="1" noChangeArrowheads="1" noChangeShapeType="1" noTextEdit="1"/>
              </p:cNvSpPr>
              <p:nvPr/>
            </p:nvSpPr>
            <p:spPr>
              <a:xfrm>
                <a:off x="722376" y="3300730"/>
                <a:ext cx="10753344" cy="936054"/>
              </a:xfrm>
              <a:prstGeom prst="rect">
                <a:avLst/>
              </a:prstGeom>
              <a:blipFill>
                <a:blip r:embed="rId4"/>
                <a:stretch>
                  <a:fillRect l="-1587" r="-340" b="-16234"/>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bg/>
                                          </p:spTgt>
                                        </p:tgtEl>
                                        <p:attrNameLst>
                                          <p:attrName>style.visibility</p:attrName>
                                        </p:attrNameLst>
                                      </p:cBhvr>
                                      <p:to>
                                        <p:strVal val="visible"/>
                                      </p:to>
                                    </p:set>
                                    <p:animEffect transition="in" filter="fade">
                                      <p:cBhvr>
                                        <p:cTn id="34" dur="500"/>
                                        <p:tgtEl>
                                          <p:spTgt spid="7">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fade">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bg/>
                                          </p:spTgt>
                                        </p:tgtEl>
                                        <p:attrNameLst>
                                          <p:attrName>style.visibility</p:attrName>
                                        </p:attrNameLst>
                                      </p:cBhvr>
                                      <p:to>
                                        <p:strVal val="visible"/>
                                      </p:to>
                                    </p:set>
                                    <p:animEffect transition="in" filter="fade">
                                      <p:cBhvr>
                                        <p:cTn id="42" dur="500"/>
                                        <p:tgtEl>
                                          <p:spTgt spid="8">
                                            <p:bg/>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
                                            <p:txEl>
                                              <p:pRg st="0" end="0"/>
                                            </p:txEl>
                                          </p:spTgt>
                                        </p:tgtEl>
                                        <p:attrNameLst>
                                          <p:attrName>style.visibility</p:attrName>
                                        </p:attrNameLst>
                                      </p:cBhvr>
                                      <p:to>
                                        <p:strVal val="visible"/>
                                      </p:to>
                                    </p:set>
                                    <p:animEffect transition="in" filter="fade">
                                      <p:cBhvr>
                                        <p:cTn id="45" dur="500"/>
                                        <p:tgtEl>
                                          <p:spTgt spid="8">
                                            <p:txEl>
                                              <p:pRg st="0" end="0"/>
                                            </p:tx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
                                            <p:txEl>
                                              <p:pRg st="1" end="1"/>
                                            </p:txEl>
                                          </p:spTgt>
                                        </p:tgtEl>
                                        <p:attrNameLst>
                                          <p:attrName>style.visibility</p:attrName>
                                        </p:attrNameLst>
                                      </p:cBhvr>
                                      <p:to>
                                        <p:strVal val="visible"/>
                                      </p:to>
                                    </p:set>
                                    <p:animEffect transition="in" filter="fade">
                                      <p:cBhvr>
                                        <p:cTn id="48"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7" grpId="0" build="p" animBg="1"/>
      <p:bldP spid="8"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B_6_BD.80_1#ed5d076d7?pid=c696c7c05&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（2）在获得上述数据的同时，研究者还对黑桫椤的高度进行了测定</a:t>
            </a:r>
            <a:r>
              <a:rPr lang="en-US" altLang="zh-CN" sz="2000" b="0" i="0">
                <a:solidFill>
                  <a:srgbClr val="000000"/>
                </a:solidFill>
                <a:latin typeface="微软雅黑" pitchFamily="34" charset="0"/>
                <a:ea typeface="微软雅黑" pitchFamily="34" charset="-122"/>
                <a:cs typeface="微软雅黑" pitchFamily="34" charset="-120"/>
              </a:rPr>
              <a:t>，并按植株高度划分为五个</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等级</a:t>
            </a:r>
            <a:r>
              <a:rPr lang="en-US" altLang="zh-CN" sz="2000" b="0" i="0" dirty="0">
                <a:solidFill>
                  <a:srgbClr val="000000"/>
                </a:solidFill>
                <a:latin typeface="微软雅黑" pitchFamily="34" charset="0"/>
                <a:ea typeface="微软雅黑" pitchFamily="34" charset="-122"/>
                <a:cs typeface="微软雅黑" pitchFamily="34" charset="-120"/>
              </a:rPr>
              <a:t>，具体划分方法及测定数据如图所示。</a:t>
            </a:r>
            <a:endParaRPr lang="en-US" altLang="zh-CN" sz="2000" dirty="0"/>
          </a:p>
        </p:txBody>
      </p:sp>
      <p:pic>
        <p:nvPicPr>
          <p:cNvPr id="3" name="QB_6_BD.80_2#ed5d076d7?pid=c696c7c0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30168" y="1961203"/>
            <a:ext cx="4928616" cy="19293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BD.80_3#ed5d076d7?pid=c696c7c05&amp;color=0,0,0&amp;vtp=1&amp;bbb=1&amp;hb=1"/>
          <p:cNvSpPr/>
          <p:nvPr/>
        </p:nvSpPr>
        <p:spPr>
          <a:xfrm>
            <a:off x="722376" y="4018603"/>
            <a:ext cx="10753344" cy="843153"/>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该数据主要反映的是黑桫椤种群数量特征中的</a:t>
            </a:r>
            <a:r>
              <a:rPr lang="en-US" altLang="zh-CN" sz="2000" i="0">
                <a:solidFill>
                  <a:srgbClr val="000000"/>
                </a:solidFill>
                <a:latin typeface="SimSun" pitchFamily="34" charset="0"/>
                <a:ea typeface="SimSun" pitchFamily="34" charset="-122"/>
                <a:cs typeface="SimSun" pitchFamily="34" charset="-120"/>
              </a:rPr>
              <a:t>__________</a:t>
            </a:r>
            <a:r>
              <a:rPr lang="en-US" altLang="zh-CN" sz="2000" b="0" i="0">
                <a:solidFill>
                  <a:srgbClr val="000000"/>
                </a:solidFill>
                <a:latin typeface="微软雅黑" pitchFamily="34" charset="0"/>
                <a:ea typeface="微软雅黑" pitchFamily="34" charset="-122"/>
                <a:cs typeface="微软雅黑" pitchFamily="34" charset="-120"/>
              </a:rPr>
              <a:t>，从结果可以预测该地黑桫椤种群密度</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将</a:t>
            </a:r>
            <a:r>
              <a:rPr lang="en-US" altLang="zh-CN" sz="2000" i="0">
                <a:solidFill>
                  <a:srgbClr val="000000"/>
                </a:solidFill>
                <a:latin typeface="SimSun" pitchFamily="34" charset="0"/>
                <a:ea typeface="SimSun" pitchFamily="34" charset="-122"/>
                <a:cs typeface="SimSun" pitchFamily="34" charset="-120"/>
              </a:rPr>
              <a:t>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填“增加”“减小”或“不变”）。</a:t>
            </a:r>
            <a:endParaRPr lang="en-US" altLang="zh-CN" sz="2000" dirty="0"/>
          </a:p>
        </p:txBody>
      </p:sp>
      <p:sp>
        <p:nvSpPr>
          <p:cNvPr id="5" name="QB_6_AN.81_1#ed5d076d7.blank?pid=c696c7c05&amp;color=0,0,0&amp;vpa=28&amp;vtp=1&amp;bbb=1"/>
          <p:cNvSpPr/>
          <p:nvPr/>
        </p:nvSpPr>
        <p:spPr>
          <a:xfrm>
            <a:off x="5811901" y="3980503"/>
            <a:ext cx="12001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年龄结构</a:t>
            </a:r>
            <a:endParaRPr lang="en-US" altLang="zh-CN" sz="2000" dirty="0"/>
          </a:p>
        </p:txBody>
      </p:sp>
      <p:sp>
        <p:nvSpPr>
          <p:cNvPr id="6" name="QB_6_AN.82_1#ed5d076d7.blank?pid=c696c7c05&amp;color=0,0,0&amp;vpa=29&amp;vtp=1&amp;bbb=1"/>
          <p:cNvSpPr/>
          <p:nvPr/>
        </p:nvSpPr>
        <p:spPr>
          <a:xfrm>
            <a:off x="985901" y="4418653"/>
            <a:ext cx="6921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增加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fade">
                                      <p:cBhvr>
                                        <p:cTn id="15" dur="500"/>
                                        <p:tgtEl>
                                          <p:spTgt spid="6">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B_6_AS.83_1#ed5d076d7?vop=1&amp;pid=c696c7c05&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据图可知，该数据反映的是黑桫椤种群中各年龄期的个体数目比例</a:t>
            </a:r>
            <a:r>
              <a:rPr lang="en-US" altLang="zh-CN" sz="2000" b="0" i="0">
                <a:solidFill>
                  <a:srgbClr val="000000"/>
                </a:solidFill>
                <a:latin typeface="微软雅黑" pitchFamily="34" charset="0"/>
                <a:ea typeface="微软雅黑" pitchFamily="34" charset="-122"/>
                <a:cs typeface="微软雅黑" pitchFamily="34" charset="-120"/>
              </a:rPr>
              <a:t>，即种群数量特征中的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年龄结构</a:t>
            </a:r>
            <a:r>
              <a:rPr lang="en-US" altLang="zh-CN" sz="2000" b="0" i="0" dirty="0">
                <a:solidFill>
                  <a:srgbClr val="000000"/>
                </a:solidFill>
                <a:latin typeface="微软雅黑" pitchFamily="34" charset="0"/>
                <a:ea typeface="微软雅黑" pitchFamily="34" charset="-122"/>
                <a:cs typeface="微软雅黑" pitchFamily="34" charset="-120"/>
              </a:rPr>
              <a:t>；该种群中幼龄个体数量多，老龄个体数量少</a:t>
            </a:r>
            <a:r>
              <a:rPr lang="en-US" altLang="zh-CN" sz="2000" b="0" i="0">
                <a:solidFill>
                  <a:srgbClr val="000000"/>
                </a:solidFill>
                <a:latin typeface="微软雅黑" pitchFamily="34" charset="0"/>
                <a:ea typeface="微软雅黑" pitchFamily="34" charset="-122"/>
                <a:cs typeface="微软雅黑" pitchFamily="34" charset="-120"/>
              </a:rPr>
              <a:t>，因此该地黑桫椤种群的年龄结构属于增</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长型</a:t>
            </a:r>
            <a:r>
              <a:rPr lang="en-US" altLang="zh-CN" sz="2000" b="0" i="0" dirty="0">
                <a:solidFill>
                  <a:srgbClr val="000000"/>
                </a:solidFill>
                <a:latin typeface="微软雅黑" pitchFamily="34" charset="0"/>
                <a:ea typeface="微软雅黑" pitchFamily="34" charset="-122"/>
                <a:cs typeface="微软雅黑" pitchFamily="34" charset="-120"/>
              </a:rPr>
              <a:t>，种群密度将增加。</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6_AS.3_1#f832a5fc2?vop=1&amp;pid=23a861873&amp;color=0,0,0&amp;vtp=1&amp;bt=1&amp;bbb=1&amp;hb=1"/>
          <p:cNvSpPr/>
          <p:nvPr/>
        </p:nvSpPr>
        <p:spPr>
          <a:xfrm>
            <a:off x="722376" y="1014984"/>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种群密度是指单位面积或空间内某种群的个体数量，不是产量，A错误</a:t>
            </a:r>
            <a:r>
              <a:rPr lang="en-US" altLang="zh-CN" sz="2000" b="0" i="0">
                <a:solidFill>
                  <a:srgbClr val="000000"/>
                </a:solidFill>
                <a:latin typeface="微软雅黑" pitchFamily="34" charset="0"/>
                <a:ea typeface="微软雅黑" pitchFamily="34" charset="-122"/>
                <a:cs typeface="微软雅黑" pitchFamily="34" charset="-120"/>
              </a:rPr>
              <a:t>；在一定的自然区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域内</a:t>
            </a:r>
            <a:r>
              <a:rPr lang="en-US" altLang="zh-CN" sz="2000" b="0" i="0" dirty="0">
                <a:solidFill>
                  <a:srgbClr val="000000"/>
                </a:solidFill>
                <a:latin typeface="微软雅黑" pitchFamily="34" charset="0"/>
                <a:ea typeface="微软雅黑" pitchFamily="34" charset="-122"/>
                <a:cs typeface="微软雅黑" pitchFamily="34" charset="-120"/>
              </a:rPr>
              <a:t>，同种生物的全部个体形成种群，每平方米草地中的杂草不是同一个物种，</a:t>
            </a:r>
            <a:r>
              <a:rPr lang="en-US" altLang="zh-CN" sz="2000" b="0" i="0">
                <a:solidFill>
                  <a:srgbClr val="000000"/>
                </a:solidFill>
                <a:latin typeface="微软雅黑" pitchFamily="34" charset="0"/>
                <a:ea typeface="微软雅黑" pitchFamily="34" charset="-122"/>
                <a:cs typeface="微软雅黑" pitchFamily="34" charset="-120"/>
              </a:rPr>
              <a:t>不能形成种群，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因此</a:t>
            </a:r>
            <a:r>
              <a:rPr lang="en-US" altLang="zh-CN" sz="2000" b="0" i="0" dirty="0">
                <a:solidFill>
                  <a:srgbClr val="000000"/>
                </a:solidFill>
                <a:latin typeface="微软雅黑" pitchFamily="34" charset="0"/>
                <a:ea typeface="微软雅黑" pitchFamily="34" charset="-122"/>
                <a:cs typeface="微软雅黑" pitchFamily="34" charset="-120"/>
              </a:rPr>
              <a:t>，每平方米草地中杂草的数量不符合种群密度概念，B错误</a:t>
            </a:r>
            <a:r>
              <a:rPr lang="en-US" altLang="zh-CN" sz="2000" b="0" i="0">
                <a:solidFill>
                  <a:srgbClr val="000000"/>
                </a:solidFill>
                <a:latin typeface="微软雅黑" pitchFamily="34" charset="0"/>
                <a:ea typeface="微软雅黑" pitchFamily="34" charset="-122"/>
                <a:cs typeface="微软雅黑" pitchFamily="34" charset="-120"/>
              </a:rPr>
              <a:t>；某湖泊每立方米水体鲫鱼的数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量符合种群密度的概念</a:t>
            </a:r>
            <a:r>
              <a:rPr lang="en-US" altLang="zh-CN" sz="2000" b="0" i="0" dirty="0">
                <a:solidFill>
                  <a:srgbClr val="000000"/>
                </a:solidFill>
                <a:latin typeface="微软雅黑" pitchFamily="34" charset="0"/>
                <a:ea typeface="微软雅黑" pitchFamily="34" charset="-122"/>
                <a:cs typeface="微软雅黑" pitchFamily="34" charset="-120"/>
              </a:rPr>
              <a:t>，C正确；种群密度描述的是调查时单位面积或单位空间的现存量</a:t>
            </a:r>
            <a:r>
              <a:rPr lang="en-US" altLang="zh-CN" sz="2000" b="0" i="0">
                <a:solidFill>
                  <a:srgbClr val="000000"/>
                </a:solidFill>
                <a:latin typeface="微软雅黑" pitchFamily="34" charset="0"/>
                <a:ea typeface="微软雅黑" pitchFamily="34" charset="-122"/>
                <a:cs typeface="微软雅黑" pitchFamily="34" charset="-120"/>
              </a:rPr>
              <a:t>，不是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新增的个体数</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84_1#a8fda31ea?pid=ba356861c&amp;color=0,0,0&amp;vtp=1&amp;bt=1&amp;bbb=1&amp;hb=1"/>
              <p:cNvSpPr/>
              <p:nvPr/>
            </p:nvSpPr>
            <p:spPr>
              <a:xfrm>
                <a:off x="722376" y="972000"/>
                <a:ext cx="10753344" cy="1833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［重庆八中2025高二月考］</a:t>
                </a:r>
                <a:r>
                  <a:rPr lang="en-US" altLang="zh-CN" sz="2000" b="0" i="0" dirty="0">
                    <a:solidFill>
                      <a:srgbClr val="000000"/>
                    </a:solidFill>
                    <a:latin typeface="微软雅黑" pitchFamily="34" charset="0"/>
                    <a:ea typeface="微软雅黑" pitchFamily="34" charset="-122"/>
                    <a:cs typeface="微软雅黑" pitchFamily="34" charset="-120"/>
                  </a:rPr>
                  <a:t>在研究种群数量时</a:t>
                </a:r>
                <a:r>
                  <a:rPr lang="en-US" altLang="zh-CN" sz="2000" b="0" i="0">
                    <a:solidFill>
                      <a:srgbClr val="000000"/>
                    </a:solidFill>
                    <a:latin typeface="微软雅黑" pitchFamily="34" charset="0"/>
                    <a:ea typeface="微软雅黑" pitchFamily="34" charset="-122"/>
                    <a:cs typeface="微软雅黑" pitchFamily="34" charset="-120"/>
                  </a:rPr>
                  <a:t>，为描述某一种群相邻龄级间的数量动态变化</a:t>
                </a:r>
              </a:p>
              <a:p>
                <a:pPr latinLnBrk="1">
                  <a:lnSpc>
                    <a:spcPts val="4200"/>
                  </a:lnSpc>
                </a:pPr>
                <a14:m>
                  <m:oMath xmlns:m="http://schemas.openxmlformats.org/officeDocument/2006/math">
                    <m:d>
                      <m:d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sub>
                        </m:sSub>
                      </m:e>
                    </m:d>
                  </m:oMath>
                </a14:m>
                <a:r>
                  <a:rPr lang="en-US" altLang="zh-CN" sz="2000" b="0" i="0" dirty="0">
                    <a:solidFill>
                      <a:srgbClr val="000000"/>
                    </a:solidFill>
                    <a:latin typeface="微软雅黑" pitchFamily="34" charset="0"/>
                    <a:ea typeface="微软雅黑" pitchFamily="34" charset="-122"/>
                    <a:cs typeface="微软雅黑" pitchFamily="34" charset="-120"/>
                  </a:rPr>
                  <a:t>，常引入公式</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f>
                      <m:f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fPr>
                      <m:num>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𝑆</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𝑆</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sub>
                        </m:sSub>
                      </m:num>
                      <m:den>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max</m:t>
                        </m:r>
                        <m:d>
                          <m:d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𝑆</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𝑆</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sub>
                            </m:sSub>
                          </m:e>
                        </m:d>
                      </m:den>
                    </m:f>
                    <m:r>
                      <a:rPr lang="en-US" altLang="zh-CN" sz="2000" b="0" i="0" dirty="0">
                        <a:solidFill>
                          <a:srgbClr val="000000"/>
                        </a:solidFill>
                        <a:latin typeface="Cambria Math" panose="02040503050406030204" pitchFamily="18" charset="0"/>
                        <a:ea typeface="微软雅黑" pitchFamily="34" charset="-122"/>
                        <a:cs typeface="微软雅黑" pitchFamily="34" charset="-120"/>
                      </a:rPr>
                      <m:t>×100%</m:t>
                    </m:r>
                  </m:oMath>
                </a14:m>
                <a:r>
                  <a:rPr lang="en-US" altLang="zh-CN" sz="2000" b="0" i="0" dirty="0">
                    <a:solidFill>
                      <a:srgbClr val="000000"/>
                    </a:solidFill>
                    <a:latin typeface="微软雅黑" pitchFamily="34" charset="0"/>
                    <a:ea typeface="微软雅黑" pitchFamily="34" charset="-122"/>
                    <a:cs typeface="微软雅黑" pitchFamily="34" charset="-120"/>
                  </a:rPr>
                  <a:t>，其中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𝑆</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sub>
                    </m:sSub>
                  </m:oMath>
                </a14:m>
                <a:r>
                  <a:rPr lang="en-US" altLang="zh-CN" sz="20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𝑆</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2000" b="0" i="0" dirty="0">
                    <a:solidFill>
                      <a:srgbClr val="000000"/>
                    </a:solidFill>
                    <a:latin typeface="微软雅黑" pitchFamily="34" charset="0"/>
                    <a:ea typeface="微软雅黑" pitchFamily="34" charset="-122"/>
                    <a:cs typeface="微软雅黑" pitchFamily="34" charset="-120"/>
                  </a:rPr>
                  <a:t>分别为第</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oMath>
                </a14:m>
                <a:r>
                  <a:rPr lang="en-US" altLang="zh-CN" sz="2000" b="0" i="0" dirty="0">
                    <a:solidFill>
                      <a:srgbClr val="000000"/>
                    </a:solidFill>
                    <a:latin typeface="微软雅黑" pitchFamily="34" charset="0"/>
                    <a:ea typeface="微软雅黑" pitchFamily="34" charset="-122"/>
                    <a:cs typeface="微软雅黑" pitchFamily="34" charset="-120"/>
                  </a:rPr>
                  <a:t>与第</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龄级种群个体数，</a:t>
                </a:r>
              </a:p>
              <a:p>
                <a:pPr latinLnBrk="1">
                  <a:lnSpc>
                    <a:spcPts val="3600"/>
                  </a:lnSpc>
                </a:pP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max</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𝑆</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sub>
                    </m:sSub>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𝑆</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sub>
                    </m:sSub>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表示取两者之间的最大值。现科研人员在研究槭叶铁线莲种群时</a:t>
                </a:r>
                <a:r>
                  <a:rPr lang="en-US" altLang="zh-CN" sz="2000" b="0" i="0">
                    <a:solidFill>
                      <a:srgbClr val="000000"/>
                    </a:solidFill>
                    <a:latin typeface="微软雅黑" pitchFamily="34" charset="0"/>
                    <a:ea typeface="微软雅黑" pitchFamily="34" charset="-122"/>
                    <a:cs typeface="微软雅黑" pitchFamily="34" charset="-120"/>
                  </a:rPr>
                  <a:t>，得到的龄级结</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构动态变化指数如下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下列说法错误的是(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6_BD.84_1#a8fda31ea?pid=ba356861c&amp;color=0,0,0&amp;vtp=1&amp;bt=1&amp;bbb=1&amp;hb=1"/>
              <p:cNvSpPr>
                <a:spLocks noRot="1" noChangeAspect="1" noMove="1" noResize="1" noEditPoints="1" noAdjustHandles="1" noChangeArrowheads="1" noChangeShapeType="1" noTextEdit="1"/>
              </p:cNvSpPr>
              <p:nvPr/>
            </p:nvSpPr>
            <p:spPr>
              <a:xfrm>
                <a:off x="722376" y="972000"/>
                <a:ext cx="10753344" cy="1833753"/>
              </a:xfrm>
              <a:prstGeom prst="rect">
                <a:avLst/>
              </a:prstGeom>
              <a:blipFill>
                <a:blip r:embed="rId3"/>
                <a:stretch>
                  <a:fillRect l="-1474" r="-1531" b="-863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49" name="QC_6_BD.84_2#a8fda31ea?colgroup=5,3,3,3,3,3,3,3,3&amp;pid=ba356861c&amp;color=0,0,0&amp;vtp=1&amp;bbb=1"/>
              <p:cNvGraphicFramePr>
                <a:graphicFrameLocks noGrp="1"/>
              </p:cNvGraphicFramePr>
              <p:nvPr>
                <p:extLst>
                  <p:ext uri="{D42A27DB-BD31-4B8C-83A1-F6EECF244321}">
                    <p14:modId xmlns:p14="http://schemas.microsoft.com/office/powerpoint/2010/main" val="1656287256"/>
                  </p:ext>
                </p:extLst>
              </p:nvPr>
            </p:nvGraphicFramePr>
            <p:xfrm>
              <a:off x="722376" y="2942087"/>
              <a:ext cx="10652760" cy="820548"/>
            </p:xfrm>
            <a:graphic>
              <a:graphicData uri="http://schemas.openxmlformats.org/drawingml/2006/table">
                <a:tbl>
                  <a:tblPr/>
                  <a:tblGrid>
                    <a:gridCol w="1499616">
                      <a:extLst>
                        <a:ext uri="{9D8B030D-6E8A-4147-A177-3AD203B41FA5}">
                          <a16:colId xmlns:a16="http://schemas.microsoft.com/office/drawing/2014/main" val="20000"/>
                        </a:ext>
                      </a:extLst>
                    </a:gridCol>
                    <a:gridCol w="960120">
                      <a:extLst>
                        <a:ext uri="{9D8B030D-6E8A-4147-A177-3AD203B41FA5}">
                          <a16:colId xmlns:a16="http://schemas.microsoft.com/office/drawing/2014/main" val="20001"/>
                        </a:ext>
                      </a:extLst>
                    </a:gridCol>
                    <a:gridCol w="1170432">
                      <a:extLst>
                        <a:ext uri="{9D8B030D-6E8A-4147-A177-3AD203B41FA5}">
                          <a16:colId xmlns:a16="http://schemas.microsoft.com/office/drawing/2014/main" val="20002"/>
                        </a:ext>
                      </a:extLst>
                    </a:gridCol>
                    <a:gridCol w="1170432">
                      <a:extLst>
                        <a:ext uri="{9D8B030D-6E8A-4147-A177-3AD203B41FA5}">
                          <a16:colId xmlns:a16="http://schemas.microsoft.com/office/drawing/2014/main" val="20003"/>
                        </a:ext>
                      </a:extLst>
                    </a:gridCol>
                    <a:gridCol w="1170432">
                      <a:extLst>
                        <a:ext uri="{9D8B030D-6E8A-4147-A177-3AD203B41FA5}">
                          <a16:colId xmlns:a16="http://schemas.microsoft.com/office/drawing/2014/main" val="20004"/>
                        </a:ext>
                      </a:extLst>
                    </a:gridCol>
                    <a:gridCol w="1170432">
                      <a:extLst>
                        <a:ext uri="{9D8B030D-6E8A-4147-A177-3AD203B41FA5}">
                          <a16:colId xmlns:a16="http://schemas.microsoft.com/office/drawing/2014/main" val="20005"/>
                        </a:ext>
                      </a:extLst>
                    </a:gridCol>
                    <a:gridCol w="1170432">
                      <a:extLst>
                        <a:ext uri="{9D8B030D-6E8A-4147-A177-3AD203B41FA5}">
                          <a16:colId xmlns:a16="http://schemas.microsoft.com/office/drawing/2014/main" val="20006"/>
                        </a:ext>
                      </a:extLst>
                    </a:gridCol>
                    <a:gridCol w="1170432">
                      <a:extLst>
                        <a:ext uri="{9D8B030D-6E8A-4147-A177-3AD203B41FA5}">
                          <a16:colId xmlns:a16="http://schemas.microsoft.com/office/drawing/2014/main" val="20007"/>
                        </a:ext>
                      </a:extLst>
                    </a:gridCol>
                    <a:gridCol w="1170432">
                      <a:extLst>
                        <a:ext uri="{9D8B030D-6E8A-4147-A177-3AD203B41FA5}">
                          <a16:colId xmlns:a16="http://schemas.microsoft.com/office/drawing/2014/main" val="20008"/>
                        </a:ext>
                      </a:extLst>
                    </a:gridCol>
                  </a:tblGrid>
                  <a:tr h="410274">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5</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6</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7</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8</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9</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10274">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−32.7%</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8.2%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26.7%</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19.7%</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39.6%</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−13.5%</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70.3%</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72.8%</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33.3%</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49" name="QC_6_BD.84_2#a8fda31ea?colgroup=5,3,3,3,3,3,3,3,3&amp;pid=ba356861c&amp;color=0,0,0&amp;vtp=1&amp;bbb=1"/>
              <p:cNvGraphicFramePr>
                <a:graphicFrameLocks noGrp="1"/>
              </p:cNvGraphicFramePr>
              <p:nvPr>
                <p:extLst>
                  <p:ext uri="{D42A27DB-BD31-4B8C-83A1-F6EECF244321}">
                    <p14:modId xmlns:p14="http://schemas.microsoft.com/office/powerpoint/2010/main" val="1656287256"/>
                  </p:ext>
                </p:extLst>
              </p:nvPr>
            </p:nvGraphicFramePr>
            <p:xfrm>
              <a:off x="722376" y="2942087"/>
              <a:ext cx="10652760" cy="820548"/>
            </p:xfrm>
            <a:graphic>
              <a:graphicData uri="http://schemas.openxmlformats.org/drawingml/2006/table">
                <a:tbl>
                  <a:tblPr/>
                  <a:tblGrid>
                    <a:gridCol w="1499616">
                      <a:extLst>
                        <a:ext uri="{9D8B030D-6E8A-4147-A177-3AD203B41FA5}">
                          <a16:colId xmlns:a16="http://schemas.microsoft.com/office/drawing/2014/main" val="20000"/>
                        </a:ext>
                      </a:extLst>
                    </a:gridCol>
                    <a:gridCol w="960120">
                      <a:extLst>
                        <a:ext uri="{9D8B030D-6E8A-4147-A177-3AD203B41FA5}">
                          <a16:colId xmlns:a16="http://schemas.microsoft.com/office/drawing/2014/main" val="20001"/>
                        </a:ext>
                      </a:extLst>
                    </a:gridCol>
                    <a:gridCol w="1170432">
                      <a:extLst>
                        <a:ext uri="{9D8B030D-6E8A-4147-A177-3AD203B41FA5}">
                          <a16:colId xmlns:a16="http://schemas.microsoft.com/office/drawing/2014/main" val="20002"/>
                        </a:ext>
                      </a:extLst>
                    </a:gridCol>
                    <a:gridCol w="1170432">
                      <a:extLst>
                        <a:ext uri="{9D8B030D-6E8A-4147-A177-3AD203B41FA5}">
                          <a16:colId xmlns:a16="http://schemas.microsoft.com/office/drawing/2014/main" val="20003"/>
                        </a:ext>
                      </a:extLst>
                    </a:gridCol>
                    <a:gridCol w="1170432">
                      <a:extLst>
                        <a:ext uri="{9D8B030D-6E8A-4147-A177-3AD203B41FA5}">
                          <a16:colId xmlns:a16="http://schemas.microsoft.com/office/drawing/2014/main" val="20004"/>
                        </a:ext>
                      </a:extLst>
                    </a:gridCol>
                    <a:gridCol w="1170432">
                      <a:extLst>
                        <a:ext uri="{9D8B030D-6E8A-4147-A177-3AD203B41FA5}">
                          <a16:colId xmlns:a16="http://schemas.microsoft.com/office/drawing/2014/main" val="20005"/>
                        </a:ext>
                      </a:extLst>
                    </a:gridCol>
                    <a:gridCol w="1170432">
                      <a:extLst>
                        <a:ext uri="{9D8B030D-6E8A-4147-A177-3AD203B41FA5}">
                          <a16:colId xmlns:a16="http://schemas.microsoft.com/office/drawing/2014/main" val="20006"/>
                        </a:ext>
                      </a:extLst>
                    </a:gridCol>
                    <a:gridCol w="1170432">
                      <a:extLst>
                        <a:ext uri="{9D8B030D-6E8A-4147-A177-3AD203B41FA5}">
                          <a16:colId xmlns:a16="http://schemas.microsoft.com/office/drawing/2014/main" val="20007"/>
                        </a:ext>
                      </a:extLst>
                    </a:gridCol>
                    <a:gridCol w="1170432">
                      <a:extLst>
                        <a:ext uri="{9D8B030D-6E8A-4147-A177-3AD203B41FA5}">
                          <a16:colId xmlns:a16="http://schemas.microsoft.com/office/drawing/2014/main" val="20008"/>
                        </a:ext>
                      </a:extLst>
                    </a:gridCol>
                  </a:tblGrid>
                  <a:tr h="410274">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407" t="-1471" r="-611382" b="-10441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56329" t="-1471" r="-851899" b="-10441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10938" t="-1471" r="-601042" b="-10441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310938" t="-1471" r="-501042" b="-10441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410938" t="-1471" r="-401042" b="-10441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510938" t="-1471" r="-301042" b="-10441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610938" t="-1471" r="-201042" b="-10441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710938" t="-1471" r="-101042" b="-10441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810938" t="-1471" r="-1042" b="-104412"/>
                          </a:stretch>
                        </a:blipFill>
                      </a:tcPr>
                    </a:tc>
                    <a:extLst>
                      <a:ext uri="{0D108BD9-81ED-4DB2-BD59-A6C34878D82A}">
                        <a16:rowId xmlns:a16="http://schemas.microsoft.com/office/drawing/2014/main" val="10000"/>
                      </a:ext>
                    </a:extLst>
                  </a:tr>
                  <a:tr h="410274">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407" t="-101471" r="-611382" b="-441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56329" t="-101471" r="-851899" b="-441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10938" t="-101471" r="-601042" b="-441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310938" t="-101471" r="-501042" b="-441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410938" t="-101471" r="-401042" b="-441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510938" t="-101471" r="-301042" b="-441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610938" t="-101471" r="-201042" b="-441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710938" t="-101471" r="-101042" b="-441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810938" t="-101471" r="-1042" b="-4412"/>
                          </a:stretch>
                        </a:blipFill>
                      </a:tcPr>
                    </a:tc>
                    <a:extLst>
                      <a:ext uri="{0D108BD9-81ED-4DB2-BD59-A6C34878D82A}">
                        <a16:rowId xmlns:a16="http://schemas.microsoft.com/office/drawing/2014/main" val="10001"/>
                      </a:ext>
                    </a:extLst>
                  </a:tr>
                </a:tbl>
              </a:graphicData>
            </a:graphic>
          </p:graphicFrame>
        </mc:Fallback>
      </mc:AlternateContent>
      <p:sp>
        <p:nvSpPr>
          <p:cNvPr id="4" name="QC_6_AN.85_1#a8fda31ea.bracket?pid=ba356861c&amp;color=0,0,0&amp;vpa=30&amp;vtp=1"/>
          <p:cNvSpPr/>
          <p:nvPr/>
        </p:nvSpPr>
        <p:spPr>
          <a:xfrm>
            <a:off x="5481701" y="24007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5" name="QC_6_BD.84_3#a8fda31ea.choices?pid=ba356861c&amp;color=0,0,0&amp;vtp=1&amp;bbb=1"/>
          <p:cNvSpPr/>
          <p:nvPr/>
        </p:nvSpPr>
        <p:spPr>
          <a:xfrm>
            <a:off x="722376" y="389458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A.用样方法调查槭叶铁线莲种群密度时，取样的关键是要做到随机取样</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.能直接决定槭叶铁线莲种群密度的数量特征主要是出生率和死亡率</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.根据表中数据，槭叶铁线莲种群在5至6龄级间呈现减少的数量变化</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.由表推测，在研究过程中，人类的保护使得槭叶铁线莲种群在每个龄级间均呈增长趋势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86_1#a8fda31ea?vop=1&amp;pid=ba356861c&amp;color=0,0,0&amp;vtp=1&amp;bt=1&amp;bbb=1&amp;hb=1"/>
              <p:cNvSpPr/>
              <p:nvPr/>
            </p:nvSpPr>
            <p:spPr>
              <a:xfrm>
                <a:off x="722376" y="972000"/>
                <a:ext cx="10753344" cy="1825879"/>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用样方法调查种群密度时，关键是做到随机取样，A正确。</a:t>
                </a:r>
                <a:r>
                  <a:rPr lang="en-US" altLang="zh-CN" sz="2000" b="0" i="0">
                    <a:solidFill>
                      <a:srgbClr val="000000"/>
                    </a:solidFill>
                    <a:latin typeface="微软雅黑" pitchFamily="34" charset="0"/>
                    <a:ea typeface="微软雅黑" pitchFamily="34" charset="-122"/>
                    <a:cs typeface="微软雅黑" pitchFamily="34" charset="-120"/>
                  </a:rPr>
                  <a:t>相较于具有迁徙习性的动物，</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出生率与死亡率是直接决定植物种群密度的主要因素</a:t>
                </a:r>
                <a:r>
                  <a:rPr lang="en-US" altLang="zh-CN" sz="2000" b="0" i="0" dirty="0">
                    <a:solidFill>
                      <a:srgbClr val="000000"/>
                    </a:solidFill>
                    <a:latin typeface="微软雅黑" pitchFamily="34" charset="0"/>
                    <a:ea typeface="微软雅黑" pitchFamily="34" charset="-122"/>
                    <a:cs typeface="微软雅黑" pitchFamily="34" charset="-120"/>
                  </a:rPr>
                  <a:t>，B正确</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5</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&gt;0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，即第</a:t>
                </a:r>
                <a:r>
                  <a:rPr lang="en-US" altLang="zh-CN" sz="2000" b="0" i="0">
                    <a:solidFill>
                      <a:srgbClr val="000000"/>
                    </a:solidFill>
                    <a:latin typeface="微软雅黑" pitchFamily="34" charset="0"/>
                    <a:ea typeface="微软雅黑" pitchFamily="34" charset="-122"/>
                    <a:cs typeface="微软雅黑" pitchFamily="34" charset="-120"/>
                  </a:rPr>
                  <a:t>5龄级种群个体数比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第</a:t>
                </a:r>
                <a:r>
                  <a:rPr lang="en-US" altLang="zh-CN" sz="2000" b="0" i="0" dirty="0">
                    <a:solidFill>
                      <a:srgbClr val="000000"/>
                    </a:solidFill>
                    <a:latin typeface="微软雅黑" pitchFamily="34" charset="0"/>
                    <a:ea typeface="微软雅黑" pitchFamily="34" charset="-122"/>
                    <a:cs typeface="微软雅黑" pitchFamily="34" charset="-120"/>
                  </a:rPr>
                  <a:t>6龄级多，因此槭叶铁线莲种群在5至6龄级间呈现减少的数量变化，C正确。当</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&gt;0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时</a:t>
                </a:r>
                <a:r>
                  <a:rPr lang="en-US" altLang="zh-CN" sz="2000" b="0" i="0">
                    <a:solidFill>
                      <a:srgbClr val="000000"/>
                    </a:solidFill>
                    <a:latin typeface="微软雅黑" pitchFamily="34" charset="0"/>
                    <a:ea typeface="微软雅黑" pitchFamily="34" charset="-122"/>
                    <a:cs typeface="微软雅黑" pitchFamily="34" charset="-120"/>
                  </a:rPr>
                  <a:t>，槭叶</a:t>
                </a:r>
              </a:p>
              <a:p>
                <a:pPr latinLnBrk="1">
                  <a:lnSpc>
                    <a:spcPts val="3800"/>
                  </a:lnSpc>
                </a:pPr>
                <a:r>
                  <a:rPr lang="en-US" altLang="zh-CN" sz="2000" b="0" i="0">
                    <a:solidFill>
                      <a:srgbClr val="000000"/>
                    </a:solidFill>
                    <a:latin typeface="微软雅黑" pitchFamily="34" charset="0"/>
                    <a:ea typeface="微软雅黑" pitchFamily="34" charset="-122"/>
                    <a:cs typeface="微软雅黑" pitchFamily="34" charset="-120"/>
                  </a:rPr>
                  <a:t>铁线莲种群数量在下一龄级减少</a:t>
                </a:r>
                <a:r>
                  <a:rPr lang="en-US" altLang="zh-CN" sz="2000" b="0" i="0" dirty="0">
                    <a:solidFill>
                      <a:srgbClr val="000000"/>
                    </a:solidFill>
                    <a:latin typeface="微软雅黑" pitchFamily="34" charset="0"/>
                    <a:ea typeface="微软雅黑" pitchFamily="34" charset="-122"/>
                    <a:cs typeface="微软雅黑" pitchFamily="34" charset="-120"/>
                  </a:rPr>
                  <a:t>，故该种群只在</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1∼2</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6∼7</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龄级间呈现增长的动态变化，D错误。</a:t>
                </a:r>
                <a:endParaRPr lang="en-US" altLang="zh-CN" sz="2200" dirty="0"/>
              </a:p>
            </p:txBody>
          </p:sp>
        </mc:Choice>
        <mc:Fallback xmlns="">
          <p:sp>
            <p:nvSpPr>
              <p:cNvPr id="2" name="QC_6_AS.86_1#a8fda31ea?vop=1&amp;pid=ba356861c&amp;color=0,0,0&amp;vtp=1&amp;bt=1&amp;bbb=1&amp;hb=1"/>
              <p:cNvSpPr>
                <a:spLocks noRot="1" noChangeAspect="1" noMove="1" noResize="1" noEditPoints="1" noAdjustHandles="1" noChangeArrowheads="1" noChangeShapeType="1" noTextEdit="1"/>
              </p:cNvSpPr>
              <p:nvPr/>
            </p:nvSpPr>
            <p:spPr>
              <a:xfrm>
                <a:off x="722376" y="972000"/>
                <a:ext cx="10753344" cy="1825879"/>
              </a:xfrm>
              <a:prstGeom prst="rect">
                <a:avLst/>
              </a:prstGeom>
              <a:blipFill>
                <a:blip r:embed="rId3"/>
                <a:stretch>
                  <a:fillRect l="-1587" r="-4592" b="-9333"/>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C_4#d7da64471.fixed?pid=761d73c97&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d7da64471.fixed?pid=761d73c97&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课时2</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种群数量变化的数学模型</a:t>
            </a:r>
            <a:endParaRPr lang="en-US" altLang="zh-CN" sz="4400" dirty="0"/>
          </a:p>
        </p:txBody>
      </p:sp>
      <p:pic>
        <p:nvPicPr>
          <p:cNvPr id="4" name="C_4#d7da64471.fixed?pid=761d73c97&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d7da64471.fixed?pid=761d73c97&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87_1#1d83da1ee?pid=9201ccadd&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［贵州贵阳2025高二月考］</a:t>
                </a:r>
                <a:r>
                  <a:rPr lang="en-US" altLang="zh-CN" sz="2000" b="0" i="0" dirty="0">
                    <a:solidFill>
                      <a:srgbClr val="000000"/>
                    </a:solidFill>
                    <a:latin typeface="微软雅黑" pitchFamily="34" charset="0"/>
                    <a:ea typeface="微软雅黑" pitchFamily="34" charset="-122"/>
                    <a:cs typeface="微软雅黑" pitchFamily="34" charset="-120"/>
                  </a:rPr>
                  <a:t>一个种群在自然环境中不能长期保持“</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型增长的原因是(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6_BD.87_1#1d83da1ee?pid=9201ccadd&amp;color=0,0,0&amp;vtp=1&amp;bt=1&amp;bbb=1"/>
              <p:cNvSpPr>
                <a:spLocks noRot="1" noChangeAspect="1" noMove="1" noResize="1" noEditPoints="1" noAdjustHandles="1" noChangeArrowheads="1" noChangeShapeType="1" noTextEdit="1"/>
              </p:cNvSpPr>
              <p:nvPr/>
            </p:nvSpPr>
            <p:spPr>
              <a:xfrm>
                <a:off x="722376" y="969265"/>
                <a:ext cx="10753344" cy="405003"/>
              </a:xfrm>
              <a:prstGeom prst="rect">
                <a:avLst/>
              </a:prstGeom>
              <a:blipFill>
                <a:blip r:embed="rId3"/>
                <a:stretch>
                  <a:fillRect l="-1474" b="-37879"/>
                </a:stretch>
              </a:blipFill>
              <a:ln/>
            </p:spPr>
            <p:txBody>
              <a:bodyPr/>
              <a:lstStyle/>
              <a:p>
                <a:r>
                  <a:rPr lang="zh-CN" altLang="en-US">
                    <a:noFill/>
                  </a:rPr>
                  <a:t> </a:t>
                </a:r>
              </a:p>
            </p:txBody>
          </p:sp>
        </mc:Fallback>
      </mc:AlternateContent>
      <p:sp>
        <p:nvSpPr>
          <p:cNvPr id="3" name="QC_6_AN.88_1#1d83da1ee.bracket?pid=9201ccadd&amp;color=0,0,0&amp;vpa=31&amp;vtp=1"/>
          <p:cNvSpPr/>
          <p:nvPr/>
        </p:nvSpPr>
        <p:spPr>
          <a:xfrm>
            <a:off x="10609326"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87_2#1d83da1ee.choices?pid=9201ccadd&amp;color=0,0,0&amp;vtp=1&amp;bbb=1"/>
          <p:cNvSpPr/>
          <p:nvPr/>
        </p:nvSpPr>
        <p:spPr>
          <a:xfrm>
            <a:off x="722376" y="1384300"/>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.栖息地面积足够大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.处于生育期的个体足够多</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C.存在天敌或竞争者</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.每个季节都有充足的食物</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89_1#1d83da1ee?vop=1&amp;pid=9201ccadd&amp;color=0,0,0&amp;vtp=1&amp;bt=1&amp;bbb=1&amp;hb=1"/>
              <p:cNvSpPr/>
              <p:nvPr/>
            </p:nvSpPr>
            <p:spPr>
              <a:xfrm>
                <a:off x="722376" y="1014984"/>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栖息地面积足够大，是有利于种群增长表现为“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”型曲线的原因，A不符合题意</a:t>
                </a:r>
                <a:r>
                  <a:rPr lang="en-US" altLang="zh-CN" sz="2000" b="0" i="0">
                    <a:solidFill>
                      <a:srgbClr val="000000"/>
                    </a:solidFill>
                    <a:latin typeface="微软雅黑" pitchFamily="34" charset="0"/>
                    <a:ea typeface="微软雅黑" pitchFamily="34" charset="-122"/>
                    <a:cs typeface="微软雅黑" pitchFamily="34" charset="-120"/>
                  </a:rPr>
                  <a:t>；处于生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育期的个体足够多会导致出生率较大</a:t>
                </a:r>
                <a:r>
                  <a:rPr lang="en-US" altLang="zh-CN" sz="2000" b="0" i="0" dirty="0">
                    <a:solidFill>
                      <a:srgbClr val="000000"/>
                    </a:solidFill>
                    <a:latin typeface="微软雅黑" pitchFamily="34" charset="0"/>
                    <a:ea typeface="微软雅黑" pitchFamily="34" charset="-122"/>
                    <a:cs typeface="微软雅黑" pitchFamily="34" charset="-120"/>
                  </a:rPr>
                  <a:t>，这是种群数量增长表现为“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”型曲线的原因，</a:t>
                </a:r>
                <a:r>
                  <a:rPr lang="en-US" altLang="zh-CN" sz="2000" b="0" i="0">
                    <a:solidFill>
                      <a:srgbClr val="000000"/>
                    </a:solidFill>
                    <a:latin typeface="微软雅黑" pitchFamily="34" charset="0"/>
                    <a:ea typeface="微软雅黑" pitchFamily="34" charset="-122"/>
                    <a:cs typeface="微软雅黑" pitchFamily="34" charset="-120"/>
                  </a:rPr>
                  <a:t>B不符合题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意</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”型增长发生在环境资源不受限制的理想状态下，如食物充裕、空间充足</a:t>
                </a:r>
                <a:r>
                  <a:rPr lang="en-US" altLang="zh-CN" sz="2000" b="0" i="0">
                    <a:solidFill>
                      <a:srgbClr val="000000"/>
                    </a:solidFill>
                    <a:latin typeface="微软雅黑" pitchFamily="34" charset="0"/>
                    <a:ea typeface="微软雅黑" pitchFamily="34" charset="-122"/>
                    <a:cs typeface="微软雅黑" pitchFamily="34" charset="-120"/>
                  </a:rPr>
                  <a:t>、气候适宜且没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有天敌</a:t>
                </a:r>
                <a:r>
                  <a:rPr lang="en-US" altLang="zh-CN" sz="2000" b="0" i="0" dirty="0">
                    <a:solidFill>
                      <a:srgbClr val="000000"/>
                    </a:solidFill>
                    <a:latin typeface="微软雅黑" pitchFamily="34" charset="0"/>
                    <a:ea typeface="微软雅黑" pitchFamily="34" charset="-122"/>
                    <a:cs typeface="微软雅黑" pitchFamily="34" charset="-120"/>
                  </a:rPr>
                  <a:t>，若存在天敌或竞争者，则种群不能长期以“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”型曲线增长，C符合题意</a:t>
                </a:r>
                <a:r>
                  <a:rPr lang="en-US" altLang="zh-CN" sz="2000" b="0" i="0">
                    <a:solidFill>
                      <a:srgbClr val="000000"/>
                    </a:solidFill>
                    <a:latin typeface="微软雅黑" pitchFamily="34" charset="0"/>
                    <a:ea typeface="微软雅黑" pitchFamily="34" charset="-122"/>
                    <a:cs typeface="微软雅黑" pitchFamily="34" charset="-120"/>
                  </a:rPr>
                  <a:t>；每个季节都有</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充足的食物</a:t>
                </a:r>
                <a:r>
                  <a:rPr lang="en-US" altLang="zh-CN" sz="2000" b="0" i="0" dirty="0">
                    <a:solidFill>
                      <a:srgbClr val="000000"/>
                    </a:solidFill>
                    <a:latin typeface="微软雅黑" pitchFamily="34" charset="0"/>
                    <a:ea typeface="微软雅黑" pitchFamily="34" charset="-122"/>
                    <a:cs typeface="微软雅黑" pitchFamily="34" charset="-120"/>
                  </a:rPr>
                  <a:t>，是有利于种群数量表现为“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”型增长的原因，D不符合题意。</a:t>
                </a:r>
                <a:endParaRPr lang="en-US" altLang="zh-CN" sz="2200" dirty="0"/>
              </a:p>
            </p:txBody>
          </p:sp>
        </mc:Choice>
        <mc:Fallback xmlns="">
          <p:sp>
            <p:nvSpPr>
              <p:cNvPr id="2" name="QC_6_AS.89_1#1d83da1ee?vop=1&amp;pid=9201ccadd&amp;color=0,0,0&amp;vtp=1&amp;bt=1&amp;bbb=1&amp;hb=1"/>
              <p:cNvSpPr>
                <a:spLocks noRot="1" noChangeAspect="1" noMove="1" noResize="1" noEditPoints="1" noAdjustHandles="1" noChangeArrowheads="1" noChangeShapeType="1" noTextEdit="1"/>
              </p:cNvSpPr>
              <p:nvPr/>
            </p:nvSpPr>
            <p:spPr>
              <a:xfrm>
                <a:off x="722376" y="1014984"/>
                <a:ext cx="10753344" cy="2240534"/>
              </a:xfrm>
              <a:prstGeom prst="rect">
                <a:avLst/>
              </a:prstGeom>
              <a:blipFill>
                <a:blip r:embed="rId3"/>
                <a:stretch>
                  <a:fillRect l="-1587" t="-272" r="-1531" b="-681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90_1#702f3c252?pid=9201ccadd&amp;color=0,0,0&amp;vtp=1&amp;bt=1&amp;bbb=1&amp;hb=1"/>
              <p:cNvSpPr/>
              <p:nvPr/>
            </p:nvSpPr>
            <p:spPr>
              <a:xfrm>
                <a:off x="722376" y="1014984"/>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1" i="0" dirty="0">
                    <a:solidFill>
                      <a:srgbClr val="000000"/>
                    </a:solidFill>
                    <a:latin typeface="微软雅黑" pitchFamily="34" charset="0"/>
                    <a:ea typeface="微软雅黑" pitchFamily="34" charset="-122"/>
                    <a:cs typeface="微软雅黑" pitchFamily="34" charset="-120"/>
                  </a:rPr>
                  <a:t>多选题</a:t>
                </a:r>
                <a:r>
                  <a:rPr lang="en-US" altLang="zh-CN" sz="2000" b="0" i="0" dirty="0">
                    <a:solidFill>
                      <a:srgbClr val="000000"/>
                    </a:solidFill>
                    <a:latin typeface="微软雅黑" pitchFamily="34" charset="0"/>
                    <a:ea typeface="微软雅黑" pitchFamily="34" charset="-122"/>
                    <a:cs typeface="微软雅黑" pitchFamily="34" charset="-120"/>
                  </a:rPr>
                  <a:t>）数学模型是用来描述一个系统或它的性质的数学形式</a:t>
                </a:r>
                <a:r>
                  <a:rPr lang="en-US" altLang="zh-CN" sz="2000" b="0" i="0">
                    <a:solidFill>
                      <a:srgbClr val="000000"/>
                    </a:solidFill>
                    <a:latin typeface="微软雅黑" pitchFamily="34" charset="0"/>
                    <a:ea typeface="微软雅黑" pitchFamily="34" charset="-122"/>
                    <a:cs typeface="微软雅黑" pitchFamily="34" charset="-120"/>
                  </a:rPr>
                  <a:t>，关于种群增长的数学模型有</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曲线图和数学方程式等形式</a:t>
                </a:r>
                <a:r>
                  <a:rPr lang="en-US" altLang="zh-CN" sz="2000" b="0" i="0" dirty="0">
                    <a:solidFill>
                      <a:srgbClr val="000000"/>
                    </a:solidFill>
                    <a:latin typeface="微软雅黑" pitchFamily="34" charset="0"/>
                    <a:ea typeface="微软雅黑" pitchFamily="34" charset="-122"/>
                    <a:cs typeface="微软雅黑" pitchFamily="34" charset="-120"/>
                  </a:rPr>
                  <a:t>。下列关于种群的“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”型增长曲线的叙述，</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6_BD.90_1#702f3c252?pid=9201ccadd&amp;color=0,0,0&amp;vtp=1&amp;bt=1&amp;bbb=1&amp;hb=1"/>
              <p:cNvSpPr>
                <a:spLocks noRot="1" noChangeAspect="1" noMove="1" noResize="1" noEditPoints="1" noAdjustHandles="1" noChangeArrowheads="1" noChangeShapeType="1" noTextEdit="1"/>
              </p:cNvSpPr>
              <p:nvPr/>
            </p:nvSpPr>
            <p:spPr>
              <a:xfrm>
                <a:off x="722376" y="1014984"/>
                <a:ext cx="10753344" cy="843153"/>
              </a:xfrm>
              <a:prstGeom prst="rect">
                <a:avLst/>
              </a:prstGeom>
              <a:blipFill>
                <a:blip r:embed="rId3"/>
                <a:stretch>
                  <a:fillRect l="-1474" r="-397" b="-18116"/>
                </a:stretch>
              </a:blipFill>
              <a:ln/>
            </p:spPr>
            <p:txBody>
              <a:bodyPr/>
              <a:lstStyle/>
              <a:p>
                <a:r>
                  <a:rPr lang="zh-CN" altLang="en-US">
                    <a:noFill/>
                  </a:rPr>
                  <a:t> </a:t>
                </a:r>
              </a:p>
            </p:txBody>
          </p:sp>
        </mc:Fallback>
      </mc:AlternateContent>
      <p:sp>
        <p:nvSpPr>
          <p:cNvPr id="3" name="QC_6_AN.91_1#702f3c252.bracket?pid=9201ccadd&amp;color=0,0,0&amp;vpa=32&amp;vtp=1&amp;bbb=1"/>
          <p:cNvSpPr/>
          <p:nvPr/>
        </p:nvSpPr>
        <p:spPr>
          <a:xfrm>
            <a:off x="9890189" y="1453134"/>
            <a:ext cx="743649"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ACD</a:t>
            </a:r>
            <a:endParaRPr lang="en-US" altLang="zh-CN" sz="2000" dirty="0"/>
          </a:p>
        </p:txBody>
      </p:sp>
      <p:pic>
        <p:nvPicPr>
          <p:cNvPr id="4" name="QC_6_BD.90_2#702f3c252?htil=5&amp;pid=9201ccadd&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323405" y="1994661"/>
            <a:ext cx="1719072" cy="144475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C_6_BD.90_3#702f3c252.choices?htil=5&amp;pid=9201ccadd&amp;color=0,0,0&amp;vtp=1&amp;bbb=1"/>
              <p:cNvSpPr/>
              <p:nvPr/>
            </p:nvSpPr>
            <p:spPr>
              <a:xfrm>
                <a:off x="722376" y="1867661"/>
                <a:ext cx="8897112" cy="17829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A.数学增长曲线比数学公式更能直观反映种群数量的增长趋势</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2000" b="0" i="0" dirty="0">
                    <a:solidFill>
                      <a:srgbClr val="000000"/>
                    </a:solidFill>
                    <a:latin typeface="微软雅黑" pitchFamily="34" charset="0"/>
                    <a:ea typeface="微软雅黑" pitchFamily="34" charset="-122"/>
                    <a:cs typeface="微软雅黑" pitchFamily="34" charset="-120"/>
                  </a:rPr>
                  <a:t>”型增长曲线有</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2000" b="0" i="0" dirty="0">
                    <a:solidFill>
                      <a:srgbClr val="000000"/>
                    </a:solidFill>
                    <a:latin typeface="微软雅黑" pitchFamily="34" charset="0"/>
                    <a:ea typeface="微软雅黑" pitchFamily="34" charset="-122"/>
                    <a:cs typeface="微软雅黑" pitchFamily="34" charset="-120"/>
                  </a:rPr>
                  <a:t>值，只是</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值较大，图中没有表示出来</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.用数学公式表示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oMath>
                </a14:m>
                <a:r>
                  <a:rPr lang="en-US" altLang="zh-CN" sz="2000" b="0" i="0" dirty="0">
                    <a:solidFill>
                      <a:srgbClr val="000000"/>
                    </a:solidFill>
                    <a:latin typeface="微软雅黑" pitchFamily="34" charset="0"/>
                    <a:ea typeface="微软雅黑" pitchFamily="34" charset="-122"/>
                    <a:cs typeface="微软雅黑" pitchFamily="34" charset="-120"/>
                  </a:rPr>
                  <a:t>年后种群数量为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𝑁</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𝑁</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0</m:t>
                        </m:r>
                      </m:sub>
                    </m:sSub>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𝜆</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2000" b="0" i="0" dirty="0">
                    <a:solidFill>
                      <a:srgbClr val="000000"/>
                    </a:solidFill>
                    <a:latin typeface="微软雅黑" pitchFamily="34" charset="0"/>
                    <a:ea typeface="微软雅黑" pitchFamily="34" charset="-122"/>
                    <a:cs typeface="微软雅黑" pitchFamily="34" charset="-120"/>
                  </a:rPr>
                  <a:t>”型增长模型中</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𝜆</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的含义为该种群数量相当于前一年种群数量的倍数</a:t>
                </a:r>
                <a:endParaRPr lang="en-US" altLang="zh-CN" sz="2000" dirty="0"/>
              </a:p>
            </p:txBody>
          </p:sp>
        </mc:Choice>
        <mc:Fallback xmlns="">
          <p:sp>
            <p:nvSpPr>
              <p:cNvPr id="5" name="QC_6_BD.90_3#702f3c252.choices?htil=5&amp;pid=9201ccadd&amp;color=0,0,0&amp;vtp=1&amp;bbb=1"/>
              <p:cNvSpPr>
                <a:spLocks noRot="1" noChangeAspect="1" noMove="1" noResize="1" noEditPoints="1" noAdjustHandles="1" noChangeArrowheads="1" noChangeShapeType="1" noTextEdit="1"/>
              </p:cNvSpPr>
              <p:nvPr/>
            </p:nvSpPr>
            <p:spPr>
              <a:xfrm>
                <a:off x="722376" y="1867661"/>
                <a:ext cx="8897112" cy="1782953"/>
              </a:xfrm>
              <a:prstGeom prst="rect">
                <a:avLst/>
              </a:prstGeom>
              <a:blipFill>
                <a:blip r:embed="rId5"/>
                <a:stretch>
                  <a:fillRect l="-1782" b="-853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92_1#702f3c252?vop=1&amp;pid=9201ccadd&amp;color=0,0,0&amp;vtp=1&amp;bt=1&amp;bbb=1&amp;hb=1"/>
              <p:cNvSpPr/>
              <p:nvPr/>
            </p:nvSpPr>
            <p:spPr>
              <a:xfrm>
                <a:off x="722376" y="1014984"/>
                <a:ext cx="10753344" cy="1401953"/>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数学公式能准确反映种群数量的变化但不够直观</a:t>
                </a:r>
                <a:r>
                  <a:rPr lang="en-US" altLang="zh-CN" sz="2000" b="0" i="0">
                    <a:solidFill>
                      <a:srgbClr val="000000"/>
                    </a:solidFill>
                    <a:latin typeface="微软雅黑" pitchFamily="34" charset="0"/>
                    <a:ea typeface="微软雅黑" pitchFamily="34" charset="-122"/>
                    <a:cs typeface="微软雅黑" pitchFamily="34" charset="-120"/>
                  </a:rPr>
                  <a:t>，而数学增长曲线更能直观地反映种群数</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量变化的趋势</a:t>
                </a:r>
                <a:r>
                  <a:rPr lang="en-US" altLang="zh-CN" sz="2000" b="0" i="0" dirty="0">
                    <a:solidFill>
                      <a:srgbClr val="000000"/>
                    </a:solidFill>
                    <a:latin typeface="微软雅黑" pitchFamily="34" charset="0"/>
                    <a:ea typeface="微软雅黑" pitchFamily="34" charset="-122"/>
                    <a:cs typeface="微软雅黑" pitchFamily="34" charset="-120"/>
                  </a:rPr>
                  <a:t>，A正确；“</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2000" b="0" i="0" dirty="0">
                    <a:solidFill>
                      <a:srgbClr val="000000"/>
                    </a:solidFill>
                    <a:latin typeface="微软雅黑" pitchFamily="34" charset="0"/>
                    <a:ea typeface="微软雅黑" pitchFamily="34" charset="-122"/>
                    <a:cs typeface="微软雅黑" pitchFamily="34" charset="-120"/>
                  </a:rPr>
                  <a:t>”型增长的种群没有</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2000" b="0" i="0" dirty="0">
                    <a:solidFill>
                      <a:srgbClr val="000000"/>
                    </a:solidFill>
                    <a:latin typeface="微软雅黑" pitchFamily="34" charset="0"/>
                    <a:ea typeface="微软雅黑" pitchFamily="34" charset="-122"/>
                    <a:cs typeface="微软雅黑" pitchFamily="34" charset="-120"/>
                  </a:rPr>
                  <a:t>值，B错误</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𝑁</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0</m:t>
                        </m:r>
                      </m:sub>
                    </m:sSub>
                  </m:oMath>
                </a14:m>
                <a:r>
                  <a:rPr lang="en-US" altLang="zh-CN" sz="2000" b="0" i="0" dirty="0">
                    <a:solidFill>
                      <a:srgbClr val="000000"/>
                    </a:solidFill>
                    <a:latin typeface="微软雅黑" pitchFamily="34" charset="0"/>
                    <a:ea typeface="微软雅黑" pitchFamily="34" charset="-122"/>
                    <a:cs typeface="微软雅黑" pitchFamily="34" charset="-120"/>
                  </a:rPr>
                  <a:t>为该种群起始数量</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为时间</a:t>
                </a:r>
                <a:r>
                  <a:rPr lang="en-US" altLang="zh-CN" sz="2200" b="0" i="0">
                    <a:solidFill>
                      <a:srgbClr val="000000"/>
                    </a:solidFill>
                    <a:latin typeface="微软雅黑" pitchFamily="34" charset="0"/>
                    <a:ea typeface="微软雅黑" pitchFamily="34" charset="-122"/>
                    <a:cs typeface="微软雅黑" pitchFamily="34" charset="-120"/>
                  </a:rPr>
                  <a:t>，</a:t>
                </a:r>
              </a:p>
              <a:p>
                <a:pPr latinLnBrk="1">
                  <a:lnSpc>
                    <a:spcPts val="3400"/>
                  </a:lnSpc>
                </a:pP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𝜆</m:t>
                    </m:r>
                  </m:oMath>
                </a14:m>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表示该种群数量相当于前一年种群数量的倍数，则</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oMath>
                </a14:m>
                <a:r>
                  <a:rPr lang="en-US" altLang="zh-CN" sz="2000" b="0" i="0" dirty="0">
                    <a:solidFill>
                      <a:srgbClr val="000000"/>
                    </a:solidFill>
                    <a:latin typeface="微软雅黑" pitchFamily="34" charset="0"/>
                    <a:ea typeface="微软雅黑" pitchFamily="34" charset="-122"/>
                    <a:cs typeface="微软雅黑" pitchFamily="34" charset="-120"/>
                  </a:rPr>
                  <a:t>年后种群数量</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𝑁</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𝑁</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0</m:t>
                        </m:r>
                      </m:sub>
                    </m:sSub>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𝜆</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，C、D正确。</a:t>
                </a:r>
                <a:endParaRPr lang="en-US" altLang="zh-CN" sz="2200" dirty="0"/>
              </a:p>
            </p:txBody>
          </p:sp>
        </mc:Choice>
        <mc:Fallback xmlns="">
          <p:sp>
            <p:nvSpPr>
              <p:cNvPr id="2" name="QC_6_AS.92_1#702f3c252?vop=1&amp;pid=9201ccadd&amp;color=0,0,0&amp;vtp=1&amp;bt=1&amp;bbb=1&amp;hb=1"/>
              <p:cNvSpPr>
                <a:spLocks noRot="1" noChangeAspect="1" noMove="1" noResize="1" noEditPoints="1" noAdjustHandles="1" noChangeArrowheads="1" noChangeShapeType="1" noTextEdit="1"/>
              </p:cNvSpPr>
              <p:nvPr/>
            </p:nvSpPr>
            <p:spPr>
              <a:xfrm>
                <a:off x="722376" y="1014984"/>
                <a:ext cx="10753344" cy="1401953"/>
              </a:xfrm>
              <a:prstGeom prst="rect">
                <a:avLst/>
              </a:prstGeom>
              <a:blipFill>
                <a:blip r:embed="rId3"/>
                <a:stretch>
                  <a:fillRect l="-1587" r="-1304" b="-11354"/>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93_1#3d9f94547?pid=f4ce869a4&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［北京东城区2025高二月考］</a:t>
                </a:r>
                <a:r>
                  <a:rPr lang="en-US" altLang="zh-CN" sz="2000" b="0" i="0" dirty="0">
                    <a:solidFill>
                      <a:srgbClr val="000000"/>
                    </a:solidFill>
                    <a:latin typeface="微软雅黑" pitchFamily="34" charset="0"/>
                    <a:ea typeface="微软雅黑" pitchFamily="34" charset="-122"/>
                    <a:cs typeface="微软雅黑" pitchFamily="34" charset="-120"/>
                  </a:rPr>
                  <a:t>如图所示为种群“</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”型增长曲线。</a:t>
                </a:r>
                <a:r>
                  <a:rPr lang="en-US" altLang="zh-CN" sz="2000" b="0" i="0">
                    <a:solidFill>
                      <a:srgbClr val="000000"/>
                    </a:solidFill>
                    <a:latin typeface="微软雅黑" pitchFamily="34" charset="0"/>
                    <a:ea typeface="微软雅黑" pitchFamily="34" charset="-122"/>
                    <a:cs typeface="微软雅黑" pitchFamily="34" charset="-120"/>
                  </a:rPr>
                  <a:t>下列分析正确的是(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6_BD.93_1#3d9f94547?pid=f4ce869a4&amp;color=0,0,0&amp;vtp=1&amp;bt=1&amp;bbb=1"/>
              <p:cNvSpPr>
                <a:spLocks noRot="1" noChangeAspect="1" noMove="1" noResize="1" noEditPoints="1" noAdjustHandles="1" noChangeArrowheads="1" noChangeShapeType="1" noTextEdit="1"/>
              </p:cNvSpPr>
              <p:nvPr/>
            </p:nvSpPr>
            <p:spPr>
              <a:xfrm>
                <a:off x="722376" y="969265"/>
                <a:ext cx="10753344" cy="405003"/>
              </a:xfrm>
              <a:prstGeom prst="rect">
                <a:avLst/>
              </a:prstGeom>
              <a:blipFill>
                <a:blip r:embed="rId3"/>
                <a:stretch>
                  <a:fillRect l="-1474" b="-37879"/>
                </a:stretch>
              </a:blipFill>
              <a:ln/>
            </p:spPr>
            <p:txBody>
              <a:bodyPr/>
              <a:lstStyle/>
              <a:p>
                <a:r>
                  <a:rPr lang="zh-CN" altLang="en-US">
                    <a:noFill/>
                  </a:rPr>
                  <a:t> </a:t>
                </a:r>
              </a:p>
            </p:txBody>
          </p:sp>
        </mc:Fallback>
      </mc:AlternateContent>
      <p:sp>
        <p:nvSpPr>
          <p:cNvPr id="3" name="QC_6_AN.94_1#3d9f94547.bracket?pid=f4ce869a4&amp;color=0,0,0&amp;vpa=33&amp;vtp=1"/>
          <p:cNvSpPr/>
          <p:nvPr/>
        </p:nvSpPr>
        <p:spPr>
          <a:xfrm>
            <a:off x="10402951"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pic>
        <p:nvPicPr>
          <p:cNvPr id="4" name="QC_6_BD.93_2#3d9f94547?htil=6&amp;pid=f4ce869a4&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675897" y="1511300"/>
            <a:ext cx="2587752" cy="183794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C_6_BD.93_3#3d9f94547.choices?htil=6&amp;pid=f4ce869a4&amp;color=0,0,0&amp;vtp=1&amp;bbb=1"/>
              <p:cNvSpPr/>
              <p:nvPr/>
            </p:nvSpPr>
            <p:spPr>
              <a:xfrm>
                <a:off x="722376" y="1384300"/>
                <a:ext cx="8028432"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值是环境容纳量，一般不随环境的变化而改变</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be</m:t>
                    </m:r>
                  </m:oMath>
                </a14:m>
                <a:r>
                  <a:rPr lang="en-US" altLang="zh-CN" sz="2000" b="0" i="0" dirty="0">
                    <a:solidFill>
                      <a:srgbClr val="000000"/>
                    </a:solidFill>
                    <a:latin typeface="微软雅黑" pitchFamily="34" charset="0"/>
                    <a:ea typeface="微软雅黑" pitchFamily="34" charset="-122"/>
                    <a:cs typeface="微软雅黑" pitchFamily="34" charset="-120"/>
                  </a:rPr>
                  <a:t>段出生率大于死亡率，</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点出生率约等于死亡率</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.防治虫害时往往选择</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点所对应的时刻</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点附近捕捞可以持续获得较大的鱼产量</a:t>
                </a:r>
                <a:endParaRPr lang="en-US" altLang="zh-CN" sz="2000" dirty="0"/>
              </a:p>
            </p:txBody>
          </p:sp>
        </mc:Choice>
        <mc:Fallback xmlns="">
          <p:sp>
            <p:nvSpPr>
              <p:cNvPr id="5" name="QC_6_BD.93_3#3d9f94547.choices?htil=6&amp;pid=f4ce869a4&amp;color=0,0,0&amp;vtp=1&amp;bbb=1"/>
              <p:cNvSpPr>
                <a:spLocks noRot="1" noChangeAspect="1" noMove="1" noResize="1" noEditPoints="1" noAdjustHandles="1" noChangeArrowheads="1" noChangeShapeType="1" noTextEdit="1"/>
              </p:cNvSpPr>
              <p:nvPr/>
            </p:nvSpPr>
            <p:spPr>
              <a:xfrm>
                <a:off x="722376" y="1384300"/>
                <a:ext cx="8028432" cy="1796034"/>
              </a:xfrm>
              <a:prstGeom prst="rect">
                <a:avLst/>
              </a:prstGeom>
              <a:blipFill>
                <a:blip r:embed="rId5"/>
                <a:stretch>
                  <a:fillRect l="-1974" b="-8475"/>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95_1#3d9f94547?vop=1&amp;pid=f4ce869a4&amp;color=0,0,0&amp;vtp=1&amp;bt=1&amp;bbb=1&amp;hb=1"/>
              <p:cNvSpPr/>
              <p:nvPr/>
            </p:nvSpPr>
            <p:spPr>
              <a:xfrm>
                <a:off x="722376" y="1014984"/>
                <a:ext cx="10753344" cy="3205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2000" b="0" i="0" dirty="0">
                    <a:solidFill>
                      <a:srgbClr val="000000"/>
                    </a:solidFill>
                    <a:latin typeface="微软雅黑" pitchFamily="34" charset="0"/>
                    <a:ea typeface="微软雅黑" pitchFamily="34" charset="-122"/>
                    <a:cs typeface="微软雅黑" pitchFamily="34" charset="-120"/>
                  </a:rPr>
                  <a:t>值是环境容纳量，它会受到环境因素的影响，如食物、空间、气候等条件改变时</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值会</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发生变化</a:t>
                </a:r>
                <a:r>
                  <a:rPr lang="en-US" altLang="zh-CN" sz="2000" b="0" i="0" dirty="0">
                    <a:solidFill>
                      <a:srgbClr val="000000"/>
                    </a:solidFill>
                    <a:latin typeface="微软雅黑" pitchFamily="34" charset="0"/>
                    <a:ea typeface="微软雅黑" pitchFamily="34" charset="-122"/>
                    <a:cs typeface="微软雅黑" pitchFamily="34" charset="-120"/>
                  </a:rPr>
                  <a:t>，A错误。在种群“</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2000" b="0" i="0" dirty="0">
                    <a:solidFill>
                      <a:srgbClr val="000000"/>
                    </a:solidFill>
                    <a:latin typeface="微软雅黑" pitchFamily="34" charset="0"/>
                    <a:ea typeface="微软雅黑" pitchFamily="34" charset="-122"/>
                    <a:cs typeface="微软雅黑" pitchFamily="34" charset="-120"/>
                  </a:rPr>
                  <a:t>”型增长曲线中</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段种群数量不断增加</a:t>
                </a:r>
                <a:r>
                  <a:rPr lang="en-US" altLang="zh-CN" sz="2000" b="0" i="0">
                    <a:solidFill>
                      <a:srgbClr val="000000"/>
                    </a:solidFill>
                    <a:latin typeface="微软雅黑" pitchFamily="34" charset="0"/>
                    <a:ea typeface="微软雅黑" pitchFamily="34" charset="-122"/>
                    <a:cs typeface="微软雅黑" pitchFamily="34" charset="-120"/>
                  </a:rPr>
                  <a:t>，说明出生率大于死亡</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率</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e</m:t>
                    </m:r>
                  </m:oMath>
                </a14:m>
                <a:r>
                  <a:rPr lang="en-US" altLang="zh-CN" sz="2000" b="0" i="0" dirty="0">
                    <a:solidFill>
                      <a:srgbClr val="000000"/>
                    </a:solidFill>
                    <a:latin typeface="微软雅黑" pitchFamily="34" charset="0"/>
                    <a:ea typeface="微软雅黑" pitchFamily="34" charset="-122"/>
                    <a:cs typeface="微软雅黑" pitchFamily="34" charset="-120"/>
                  </a:rPr>
                  <a:t>点时种群数量达到</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值，即环境容纳量，此时种群数量相对稳定，出生率约等于死亡率</a:t>
                </a:r>
                <a:r>
                  <a:rPr lang="en-US" altLang="zh-CN" sz="2000" b="0" i="0">
                    <a:solidFill>
                      <a:srgbClr val="000000"/>
                    </a:solidFill>
                    <a:latin typeface="微软雅黑" pitchFamily="34" charset="0"/>
                    <a:ea typeface="微软雅黑" pitchFamily="34" charset="-122"/>
                    <a:cs typeface="微软雅黑" pitchFamily="34" charset="-120"/>
                  </a:rPr>
                  <a:t>，B</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。防治害虫的最佳时期应选择在种群数量增长初期，种群数量较少的时候进行，</a:t>
                </a:r>
                <a:r>
                  <a:rPr lang="en-US" altLang="zh-CN" sz="2000" b="0" i="0">
                    <a:solidFill>
                      <a:srgbClr val="000000"/>
                    </a:solidFill>
                    <a:latin typeface="微软雅黑" pitchFamily="34" charset="0"/>
                    <a:ea typeface="微软雅黑" pitchFamily="34" charset="-122"/>
                    <a:cs typeface="微软雅黑" pitchFamily="34" charset="-120"/>
                  </a:rPr>
                  <a:t>且越早越好，</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此时害虫数量增长慢</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2000" b="0" i="0" dirty="0">
                    <a:solidFill>
                      <a:srgbClr val="000000"/>
                    </a:solidFill>
                    <a:latin typeface="微软雅黑" pitchFamily="34" charset="0"/>
                    <a:ea typeface="微软雅黑" pitchFamily="34" charset="-122"/>
                    <a:cs typeface="微软雅黑" pitchFamily="34" charset="-120"/>
                  </a:rPr>
                  <a:t>点时害虫种群增长速率达到最大，防治难度和成本都会增加，C错误</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点时种群数量达到</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fPr>
                      <m:num>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num>
                      <m:den>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den>
                    </m:f>
                  </m:oMath>
                </a14:m>
                <a:r>
                  <a:rPr lang="en-US" altLang="zh-CN" sz="2000" b="0" i="0" dirty="0">
                    <a:solidFill>
                      <a:srgbClr val="000000"/>
                    </a:solidFill>
                    <a:latin typeface="微软雅黑" pitchFamily="34" charset="0"/>
                    <a:ea typeface="微软雅黑" pitchFamily="34" charset="-122"/>
                    <a:cs typeface="微软雅黑" pitchFamily="34" charset="-120"/>
                  </a:rPr>
                  <a:t>，增长速率最大，要持续获得较大的鱼产量，应该使捕捞后的数量在</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fPr>
                      <m:num>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num>
                      <m:den>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den>
                    </m:f>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左右，</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错误。</a:t>
                </a:r>
                <a:endParaRPr lang="en-US" altLang="zh-CN" sz="2200" dirty="0"/>
              </a:p>
            </p:txBody>
          </p:sp>
        </mc:Choice>
        <mc:Fallback xmlns="">
          <p:sp>
            <p:nvSpPr>
              <p:cNvPr id="2" name="QC_6_AS.95_1#3d9f94547?vop=1&amp;pid=f4ce869a4&amp;color=0,0,0&amp;vtp=1&amp;bt=1&amp;bbb=1&amp;hb=1"/>
              <p:cNvSpPr>
                <a:spLocks noRot="1" noChangeAspect="1" noMove="1" noResize="1" noEditPoints="1" noAdjustHandles="1" noChangeArrowheads="1" noChangeShapeType="1" noTextEdit="1"/>
              </p:cNvSpPr>
              <p:nvPr/>
            </p:nvSpPr>
            <p:spPr>
              <a:xfrm>
                <a:off x="722376" y="1014984"/>
                <a:ext cx="10753344" cy="3205734"/>
              </a:xfrm>
              <a:prstGeom prst="rect">
                <a:avLst/>
              </a:prstGeom>
              <a:blipFill>
                <a:blip r:embed="rId3"/>
                <a:stretch>
                  <a:fillRect l="-1587" t="-190" r="-3175" b="-476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pic>
        <p:nvPicPr>
          <p:cNvPr id="2" name="QC_6_BD.96_1#7e4c5474e?htil=7&amp;pid=f4ce869a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687610" y="1097279"/>
            <a:ext cx="2724912" cy="18196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BD.96_2#7e4c5474e?htil=7&amp;pid=f4ce869a4&amp;color=0,0,0&amp;vtp=1&amp;bt=1&amp;bbb=1&amp;hb=1"/>
          <p:cNvSpPr/>
          <p:nvPr/>
        </p:nvSpPr>
        <p:spPr>
          <a:xfrm>
            <a:off x="722376" y="1014984"/>
            <a:ext cx="7891272"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［河北邯郸2025高二联考］</a:t>
            </a:r>
            <a:r>
              <a:rPr lang="en-US" altLang="zh-CN" sz="2000" b="0" i="0" dirty="0">
                <a:solidFill>
                  <a:srgbClr val="000000"/>
                </a:solidFill>
                <a:latin typeface="微软雅黑" pitchFamily="34" charset="0"/>
                <a:ea typeface="微软雅黑" pitchFamily="34" charset="-122"/>
                <a:cs typeface="微软雅黑" pitchFamily="34" charset="-120"/>
              </a:rPr>
              <a:t>如图为某动物迁入新环境后</a:t>
            </a:r>
            <a:r>
              <a:rPr lang="en-US" altLang="zh-CN" sz="2000" b="0" i="0">
                <a:solidFill>
                  <a:srgbClr val="000000"/>
                </a:solidFill>
                <a:latin typeface="微软雅黑" pitchFamily="34" charset="0"/>
                <a:ea typeface="微软雅黑" pitchFamily="34" charset="-122"/>
                <a:cs typeface="微软雅黑" pitchFamily="34" charset="-120"/>
              </a:rPr>
              <a:t>，种群数量的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年平均增长速率与时间的关系</a:t>
            </a:r>
            <a:r>
              <a:rPr lang="en-US" altLang="zh-CN" sz="2000" b="0" i="0" dirty="0">
                <a:solidFill>
                  <a:srgbClr val="000000"/>
                </a:solidFill>
                <a:latin typeface="微软雅黑" pitchFamily="34" charset="0"/>
                <a:ea typeface="微软雅黑" pitchFamily="34" charset="-122"/>
                <a:cs typeface="微软雅黑" pitchFamily="34" charset="-120"/>
              </a:rPr>
              <a:t>，经调查在第</a:t>
            </a:r>
            <a:r>
              <a:rPr lang="en-US" altLang="zh-CN" sz="2000" b="0" i="0">
                <a:solidFill>
                  <a:srgbClr val="000000"/>
                </a:solidFill>
                <a:latin typeface="微软雅黑" pitchFamily="34" charset="0"/>
                <a:ea typeface="微软雅黑" pitchFamily="34" charset="-122"/>
                <a:cs typeface="微软雅黑" pitchFamily="34" charset="-120"/>
              </a:rPr>
              <a:t>5年时该种群的数量为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000只。</a:t>
            </a:r>
            <a:r>
              <a:rPr lang="en-US" altLang="zh-CN" sz="2000" b="0" i="0">
                <a:solidFill>
                  <a:srgbClr val="000000"/>
                </a:solidFill>
                <a:latin typeface="微软雅黑" pitchFamily="34" charset="0"/>
                <a:ea typeface="微软雅黑" pitchFamily="34" charset="-122"/>
                <a:cs typeface="微软雅黑" pitchFamily="34" charset="-120"/>
              </a:rPr>
              <a:t>下列叙述正确的是(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6_AN.97_1#7e4c5474e.bracket?pid=f4ce869a4&amp;color=0,0,0&amp;vpa=34&amp;vtp=1"/>
          <p:cNvSpPr/>
          <p:nvPr/>
        </p:nvSpPr>
        <p:spPr>
          <a:xfrm>
            <a:off x="4186301" y="1910334"/>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mc:AlternateContent xmlns:mc="http://schemas.openxmlformats.org/markup-compatibility/2006" xmlns:a14="http://schemas.microsoft.com/office/drawing/2010/main">
        <mc:Choice Requires="a14">
          <p:sp>
            <p:nvSpPr>
              <p:cNvPr id="5" name="QC_6_BD.96_3#7e4c5474e.choices?htil=7&amp;pid=f4ce869a4&amp;color=0,0,0&amp;vtp=1&amp;bbb=1"/>
              <p:cNvSpPr/>
              <p:nvPr/>
            </p:nvSpPr>
            <p:spPr>
              <a:xfrm>
                <a:off x="722376" y="2324861"/>
                <a:ext cx="7891272" cy="17829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A.该动物迁入新环境后，其种群数量呈“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”型增长</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.理论上该种群在此环境中的环境容纳量约为1</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000只</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.第5年到第9年间，该动物种群的数量在逐渐减小</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.该动物在新环境中能达到的最大数量为2</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000只</a:t>
                </a:r>
                <a:endParaRPr lang="en-US" altLang="zh-CN" sz="2000" dirty="0"/>
              </a:p>
            </p:txBody>
          </p:sp>
        </mc:Choice>
        <mc:Fallback xmlns="">
          <p:sp>
            <p:nvSpPr>
              <p:cNvPr id="5" name="QC_6_BD.96_3#7e4c5474e.choices?htil=7&amp;pid=f4ce869a4&amp;color=0,0,0&amp;vtp=1&amp;bbb=1"/>
              <p:cNvSpPr>
                <a:spLocks noRot="1" noChangeAspect="1" noMove="1" noResize="1" noEditPoints="1" noAdjustHandles="1" noChangeArrowheads="1" noChangeShapeType="1" noTextEdit="1"/>
              </p:cNvSpPr>
              <p:nvPr/>
            </p:nvSpPr>
            <p:spPr>
              <a:xfrm>
                <a:off x="722376" y="2324861"/>
                <a:ext cx="7891272" cy="1782953"/>
              </a:xfrm>
              <a:prstGeom prst="rect">
                <a:avLst/>
              </a:prstGeom>
              <a:blipFill>
                <a:blip r:embed="rId4"/>
                <a:stretch>
                  <a:fillRect l="-2009" b="-853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6_BD.4_1#b606c62a0?pid=23a861873&amp;color=0,0,0&amp;vtp=1&amp;bt=1&amp;bbb=1&amp;hb=1"/>
          <p:cNvSpPr/>
          <p:nvPr/>
        </p:nvSpPr>
        <p:spPr>
          <a:xfrm>
            <a:off x="722376" y="1014984"/>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1" i="0" dirty="0">
                <a:solidFill>
                  <a:srgbClr val="000000"/>
                </a:solidFill>
                <a:latin typeface="微软雅黑" pitchFamily="34" charset="0"/>
                <a:ea typeface="微软雅黑" pitchFamily="34" charset="-122"/>
                <a:cs typeface="微软雅黑" pitchFamily="34" charset="-120"/>
              </a:rPr>
              <a:t>多选题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仿宋" pitchFamily="34" charset="0"/>
                <a:ea typeface="仿宋" pitchFamily="34" charset="-122"/>
                <a:cs typeface="仿宋" pitchFamily="34" charset="-120"/>
              </a:rPr>
              <a:t>［安徽皖北县中联盟2025高二联考］</a:t>
            </a:r>
            <a:r>
              <a:rPr lang="en-US" altLang="zh-CN" sz="2000" b="0" i="0" dirty="0">
                <a:solidFill>
                  <a:srgbClr val="000000"/>
                </a:solidFill>
                <a:latin typeface="微软雅黑" pitchFamily="34" charset="0"/>
                <a:ea typeface="微软雅黑" pitchFamily="34" charset="-122"/>
                <a:cs typeface="微软雅黑" pitchFamily="34" charset="-120"/>
              </a:rPr>
              <a:t>某高中生物小组在学习了</a:t>
            </a:r>
            <a:r>
              <a:rPr lang="en-US" altLang="zh-CN" sz="2000" b="0" i="0">
                <a:solidFill>
                  <a:srgbClr val="000000"/>
                </a:solidFill>
                <a:latin typeface="微软雅黑" pitchFamily="34" charset="0"/>
                <a:ea typeface="微软雅黑" pitchFamily="34" charset="-122"/>
                <a:cs typeface="微软雅黑" pitchFamily="34" charset="-120"/>
              </a:rPr>
              <a:t>“调查草地中某种双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子叶植物的种群密度</a:t>
            </a:r>
            <a:r>
              <a:rPr lang="en-US" altLang="zh-CN" sz="2000" b="0" i="0" dirty="0">
                <a:solidFill>
                  <a:srgbClr val="000000"/>
                </a:solidFill>
                <a:latin typeface="微软雅黑" pitchFamily="34" charset="0"/>
                <a:ea typeface="微软雅黑" pitchFamily="34" charset="-122"/>
                <a:cs typeface="微软雅黑" pitchFamily="34" charset="-120"/>
              </a:rPr>
              <a:t>”实验后，在学校附近的废弃农田及河流周围调查某些杂草的种群密度</a:t>
            </a:r>
            <a:r>
              <a:rPr lang="en-US" altLang="zh-CN" sz="2000" b="0" i="0">
                <a:solidFill>
                  <a:srgbClr val="000000"/>
                </a:solidFill>
                <a:latin typeface="微软雅黑" pitchFamily="34" charset="0"/>
                <a:ea typeface="微软雅黑" pitchFamily="34" charset="-122"/>
                <a:cs typeface="微软雅黑" pitchFamily="34" charset="-120"/>
              </a:rPr>
              <a:t>。下</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列叙述错误的是(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_1#b606c62a0.bracket?pid=23a861873&amp;color=0,0,0&amp;vpa=2&amp;vtp=1&amp;bbb=1"/>
          <p:cNvSpPr/>
          <p:nvPr/>
        </p:nvSpPr>
        <p:spPr>
          <a:xfrm>
            <a:off x="2713101" y="1910334"/>
            <a:ext cx="71913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ABC</a:t>
            </a:r>
            <a:endParaRPr lang="en-US" altLang="zh-CN" sz="2000" dirty="0"/>
          </a:p>
        </p:txBody>
      </p:sp>
      <mc:AlternateContent xmlns:mc="http://schemas.openxmlformats.org/markup-compatibility/2006" xmlns:a14="http://schemas.microsoft.com/office/drawing/2010/main">
        <mc:Choice Requires="a14">
          <p:sp>
            <p:nvSpPr>
              <p:cNvPr id="4" name="QC_6_BD.4_2#b606c62a0.choices?pid=23a861873&amp;color=0,0,0&amp;vtp=1&amp;bbb=1"/>
              <p:cNvSpPr/>
              <p:nvPr/>
            </p:nvSpPr>
            <p:spPr>
              <a:xfrm>
                <a:off x="722376" y="2377058"/>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A.调查某种双子叶植物的种群密度时应在植株生长密集处选取样方</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.用样方法调查某种双子叶植物种群密度时，样方面积取</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100 </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的正方形最合适</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.调查某些杂草的种群密度时，样方的多少并不会影响调查结果</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.应以所有样方种群密度的平均值作为所调查杂草的种群密度估算值</a:t>
                </a:r>
                <a:endParaRPr lang="en-US" altLang="zh-CN" sz="2000" dirty="0"/>
              </a:p>
            </p:txBody>
          </p:sp>
        </mc:Choice>
        <mc:Fallback xmlns="">
          <p:sp>
            <p:nvSpPr>
              <p:cNvPr id="4" name="QC_6_BD.4_2#b606c62a0.choices?pid=23a861873&amp;color=0,0,0&amp;vtp=1&amp;bbb=1"/>
              <p:cNvSpPr>
                <a:spLocks noRot="1" noChangeAspect="1" noMove="1" noResize="1" noEditPoints="1" noAdjustHandles="1" noChangeArrowheads="1" noChangeShapeType="1" noTextEdit="1"/>
              </p:cNvSpPr>
              <p:nvPr/>
            </p:nvSpPr>
            <p:spPr>
              <a:xfrm>
                <a:off x="722376" y="2377058"/>
                <a:ext cx="10753344" cy="1796034"/>
              </a:xfrm>
              <a:prstGeom prst="rect">
                <a:avLst/>
              </a:prstGeom>
              <a:blipFill>
                <a:blip r:embed="rId3"/>
                <a:stretch>
                  <a:fillRect l="-1474" b="-8136"/>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6_EX.98_1#7e4c5474e?vop=1&amp;pid=f4ce869a4&amp;color=0,0,0&amp;vtp=1&amp;bt=1&amp;bbb=1"/>
          <p:cNvSpPr/>
          <p:nvPr/>
        </p:nvSpPr>
        <p:spPr>
          <a:xfrm>
            <a:off x="722376" y="969264"/>
            <a:ext cx="10753344" cy="408559"/>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题图解读</a:t>
            </a:r>
            <a:endParaRPr lang="en-US" altLang="zh-CN" sz="2000" dirty="0"/>
          </a:p>
        </p:txBody>
      </p:sp>
      <p:pic>
        <p:nvPicPr>
          <p:cNvPr id="3" name="QC_6_EX.98_2#7e4c5474e?vop=1&amp;pid=f4ce869a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136392" y="1511300"/>
            <a:ext cx="5916168" cy="339242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99_1#7e4c5474e?vop=1&amp;pid=f4ce869a4&amp;color=0,0,0&amp;vtp=1&amp;bt=1&amp;bbb=1&amp;hb=1"/>
              <p:cNvSpPr/>
              <p:nvPr/>
            </p:nvSpPr>
            <p:spPr>
              <a:xfrm>
                <a:off x="722376" y="1014984"/>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该物种迁入新环境后，种群的增长速率先增大后减小，其种群数量呈“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”型增长，A</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该动物在新环境的环境容纳量约为</a:t>
                </a: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000只，故其在新环境中能达到的最大数量可能大于</a:t>
                </a:r>
                <a:r>
                  <a:rPr lang="en-US" altLang="zh-CN" sz="2000" b="0" i="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000</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只</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mc:Choice>
        <mc:Fallback xmlns="">
          <p:sp>
            <p:nvSpPr>
              <p:cNvPr id="2" name="QC_6_AS.99_1#7e4c5474e?vop=1&amp;pid=f4ce869a4&amp;color=0,0,0&amp;vtp=1&amp;bt=1&amp;bbb=1&amp;hb=1"/>
              <p:cNvSpPr>
                <a:spLocks noRot="1" noChangeAspect="1" noMove="1" noResize="1" noEditPoints="1" noAdjustHandles="1" noChangeArrowheads="1" noChangeShapeType="1" noTextEdit="1"/>
              </p:cNvSpPr>
              <p:nvPr/>
            </p:nvSpPr>
            <p:spPr>
              <a:xfrm>
                <a:off x="722376" y="1014984"/>
                <a:ext cx="10753344" cy="1326134"/>
              </a:xfrm>
              <a:prstGeom prst="rect">
                <a:avLst/>
              </a:prstGeom>
              <a:blipFill>
                <a:blip r:embed="rId3"/>
                <a:stretch>
                  <a:fillRect l="-1587" t="-461" r="-3061" b="-11521"/>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6_BD.100_1#caf82974c?pid=860a68995&amp;color=0,0,0&amp;vtp=1&amp;bt=1&amp;bbb=1&amp;hb=1"/>
          <p:cNvSpPr/>
          <p:nvPr/>
        </p:nvSpPr>
        <p:spPr>
          <a:xfrm>
            <a:off x="722376" y="1014984"/>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［陕西西安2025高二期中］</a:t>
            </a:r>
            <a:r>
              <a:rPr lang="en-US" altLang="zh-CN" sz="2000" b="0" i="0" dirty="0">
                <a:solidFill>
                  <a:srgbClr val="000000"/>
                </a:solidFill>
                <a:latin typeface="微软雅黑" pitchFamily="34" charset="0"/>
                <a:ea typeface="微软雅黑" pitchFamily="34" charset="-122"/>
                <a:cs typeface="微软雅黑" pitchFamily="34" charset="-120"/>
              </a:rPr>
              <a:t>关于“培养液中酵母菌种群数量的变化”的探究实验</a:t>
            </a:r>
            <a:r>
              <a:rPr lang="en-US" altLang="zh-CN" sz="2000" b="0" i="0">
                <a:solidFill>
                  <a:srgbClr val="000000"/>
                </a:solidFill>
                <a:latin typeface="微软雅黑" pitchFamily="34" charset="0"/>
                <a:ea typeface="微软雅黑" pitchFamily="34" charset="-122"/>
                <a:cs typeface="微软雅黑" pitchFamily="34" charset="-120"/>
              </a:rPr>
              <a:t>，下列叙述错</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误的是(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01_1#caf82974c.bracket?pid=860a68995&amp;color=0,0,0&amp;vpa=35&amp;vtp=1"/>
          <p:cNvSpPr/>
          <p:nvPr/>
        </p:nvSpPr>
        <p:spPr>
          <a:xfrm>
            <a:off x="1684401" y="1453134"/>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00_2#caf82974c.choices?pid=860a68995&amp;color=0,0,0&amp;vtp=1&amp;bbb=1"/>
          <p:cNvSpPr/>
          <p:nvPr/>
        </p:nvSpPr>
        <p:spPr>
          <a:xfrm>
            <a:off x="722376" y="1919858"/>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A.用抽样检测的方法对培养液中酵母菌数量计数时，应先摇匀再取样</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.培养液直接滴在血细胞计数板的计数室上，盖上盖玻片后立即计数</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.显微镜计数时，如小方格内酵母菌数目过多，应对培养液进行稀释</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.连续观察7天，每天定时取样记录数据，绘制种群数量的变化曲线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C_6_AS.102_1#caf82974c?vop=1&amp;pid=860a68995&amp;color=0,0,0&amp;vtp=1&amp;bt=1&amp;bbb=1&amp;hb=1"/>
          <p:cNvSpPr/>
          <p:nvPr/>
        </p:nvSpPr>
        <p:spPr>
          <a:xfrm>
            <a:off x="722376" y="1014984"/>
            <a:ext cx="10753344" cy="17833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用抽样检测的方法对培养液中酵母菌数量计数时，应先摇匀再取样，以减小实验误差，</a:t>
            </a:r>
            <a:r>
              <a:rPr lang="en-US" altLang="zh-CN" sz="2000" b="0" i="0" spc="-50">
                <a:solidFill>
                  <a:srgbClr val="000000"/>
                </a:solidFill>
                <a:latin typeface="微软雅黑" pitchFamily="34" charset="0"/>
                <a:ea typeface="微软雅黑" pitchFamily="34" charset="-122"/>
                <a:cs typeface="微软雅黑" pitchFamily="34" charset="-120"/>
              </a:rPr>
              <a:t>A正</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确</a:t>
            </a:r>
            <a:r>
              <a:rPr lang="en-US" altLang="zh-CN" sz="2000" b="0" i="0" spc="-50" dirty="0">
                <a:solidFill>
                  <a:srgbClr val="000000"/>
                </a:solidFill>
                <a:latin typeface="微软雅黑" pitchFamily="34" charset="0"/>
                <a:ea typeface="微软雅黑" pitchFamily="34" charset="-122"/>
                <a:cs typeface="微软雅黑" pitchFamily="34" charset="-120"/>
              </a:rPr>
              <a:t>；先盖上盖玻片再滴加培养液，计数之前要静置片刻，待酵母菌沉降到计数室底部</a:t>
            </a:r>
            <a:r>
              <a:rPr lang="en-US" altLang="zh-CN" sz="2000" b="0" i="0" spc="-50">
                <a:solidFill>
                  <a:srgbClr val="000000"/>
                </a:solidFill>
                <a:latin typeface="微软雅黑" pitchFamily="34" charset="0"/>
                <a:ea typeface="微软雅黑" pitchFamily="34" charset="-122"/>
                <a:cs typeface="微软雅黑" pitchFamily="34" charset="-120"/>
              </a:rPr>
              <a:t>，再在显微镜</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下观察</a:t>
            </a:r>
            <a:r>
              <a:rPr lang="en-US" altLang="zh-CN" sz="2000" b="0" i="0" spc="-50" dirty="0">
                <a:solidFill>
                  <a:srgbClr val="000000"/>
                </a:solidFill>
                <a:latin typeface="微软雅黑" pitchFamily="34" charset="0"/>
                <a:ea typeface="微软雅黑" pitchFamily="34" charset="-122"/>
                <a:cs typeface="微软雅黑" pitchFamily="34" charset="-120"/>
              </a:rPr>
              <a:t>、计数，B错误；显微镜计数时，如小方格内酵母菌数目过多，应对培养液进行稀释，C</a:t>
            </a:r>
            <a:r>
              <a:rPr lang="en-US" altLang="zh-CN" sz="2000" b="0" i="0" spc="-50">
                <a:solidFill>
                  <a:srgbClr val="000000"/>
                </a:solidFill>
                <a:latin typeface="微软雅黑" pitchFamily="34" charset="0"/>
                <a:ea typeface="微软雅黑" pitchFamily="34" charset="-122"/>
                <a:cs typeface="微软雅黑" pitchFamily="34" charset="-120"/>
              </a:rPr>
              <a:t>正确；</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连续观察</a:t>
            </a:r>
            <a:r>
              <a:rPr lang="en-US" altLang="zh-CN" sz="2000" b="0" i="0" spc="-50" dirty="0">
                <a:solidFill>
                  <a:srgbClr val="000000"/>
                </a:solidFill>
                <a:latin typeface="微软雅黑" pitchFamily="34" charset="0"/>
                <a:ea typeface="微软雅黑" pitchFamily="34" charset="-122"/>
                <a:cs typeface="微软雅黑" pitchFamily="34" charset="-120"/>
              </a:rPr>
              <a:t>7天，应每天在相同时间取样计数并记录数据，绘制种群数量的变化曲线，D正确。</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03_1#336cbc67a?pid=860a68995&amp;color=0,0,0&amp;vtp=1&amp;bt=1&amp;bbb=1&amp;hb=1"/>
              <p:cNvSpPr/>
              <p:nvPr/>
            </p:nvSpPr>
            <p:spPr>
              <a:xfrm>
                <a:off x="722376" y="1014984"/>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［江苏徐州2024高二月考］</a:t>
                </a:r>
                <a:r>
                  <a:rPr lang="en-US" altLang="zh-CN" sz="2000" b="0" i="0" dirty="0">
                    <a:solidFill>
                      <a:srgbClr val="000000"/>
                    </a:solidFill>
                    <a:latin typeface="微软雅黑" pitchFamily="34" charset="0"/>
                    <a:ea typeface="微软雅黑" pitchFamily="34" charset="-122"/>
                    <a:cs typeface="微软雅黑" pitchFamily="34" charset="-120"/>
                  </a:rPr>
                  <a:t>某生物实验小组将酵母菌接种到装有</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10 </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培养液的试管中</a:t>
                </a:r>
                <a:r>
                  <a:rPr lang="en-US" altLang="zh-CN" sz="2000" b="0" i="0">
                    <a:solidFill>
                      <a:srgbClr val="000000"/>
                    </a:solidFill>
                    <a:latin typeface="微软雅黑" pitchFamily="34" charset="0"/>
                    <a:ea typeface="微软雅黑" pitchFamily="34" charset="-122"/>
                    <a:cs typeface="微软雅黑" pitchFamily="34" charset="-120"/>
                  </a:rPr>
                  <a:t>，通气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培养并定时取样计数</a:t>
                </a:r>
                <a:r>
                  <a:rPr lang="en-US" altLang="zh-CN" sz="2000" b="0" i="0" dirty="0">
                    <a:solidFill>
                      <a:srgbClr val="000000"/>
                    </a:solidFill>
                    <a:latin typeface="微软雅黑" pitchFamily="34" charset="0"/>
                    <a:ea typeface="微软雅黑" pitchFamily="34" charset="-122"/>
                    <a:cs typeface="微软雅黑" pitchFamily="34" charset="-120"/>
                  </a:rPr>
                  <a:t>，然后绘制增长曲线</a:t>
                </a:r>
                <a:r>
                  <a:rPr lang="en-US" altLang="zh-CN" sz="2000" b="0" i="0">
                    <a:solidFill>
                      <a:srgbClr val="000000"/>
                    </a:solidFill>
                    <a:latin typeface="微软雅黑" pitchFamily="34" charset="0"/>
                    <a:ea typeface="微软雅黑" pitchFamily="34" charset="-122"/>
                    <a:cs typeface="微软雅黑" pitchFamily="34" charset="-120"/>
                  </a:rPr>
                  <a:t>。图甲是小组成员用血细胞计数板观察到的培养结果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样液稀释10倍;血细胞计数板规格为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×0.1 </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;经台盼蓝染色后</a:t>
                </a:r>
                <a:r>
                  <a:rPr lang="en-US" altLang="zh-CN" sz="2000" b="0" i="0">
                    <a:solidFill>
                      <a:srgbClr val="000000"/>
                    </a:solidFill>
                    <a:latin typeface="微软雅黑" pitchFamily="34" charset="0"/>
                    <a:ea typeface="微软雅黑" pitchFamily="34" charset="-122"/>
                    <a:cs typeface="微软雅黑" pitchFamily="34" charset="-120"/>
                  </a:rPr>
                  <a:t>，图甲双边线内有</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微软雅黑" pitchFamily="34" charset="0"/>
                    <a:ea typeface="微软雅黑" pitchFamily="34" charset="-122"/>
                    <a:cs typeface="微软雅黑" pitchFamily="34" charset="-120"/>
                  </a:rPr>
                  <a:t>个细胞为蓝色），图乙曲线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是两批次酵母菌培养的结果。</a:t>
                </a:r>
                <a:r>
                  <a:rPr lang="en-US" altLang="zh-CN" sz="2000" b="0" i="0">
                    <a:solidFill>
                      <a:srgbClr val="000000"/>
                    </a:solidFill>
                    <a:latin typeface="微软雅黑" pitchFamily="34" charset="0"/>
                    <a:ea typeface="微软雅黑" pitchFamily="34" charset="-122"/>
                    <a:cs typeface="微软雅黑" pitchFamily="34" charset="-120"/>
                  </a:rPr>
                  <a:t>下列有关说法错误的是</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6_BD.103_1#336cbc67a?pid=860a68995&amp;color=0,0,0&amp;vtp=1&amp;bt=1&amp;bbb=1&amp;hb=1"/>
              <p:cNvSpPr>
                <a:spLocks noRot="1" noChangeAspect="1" noMove="1" noResize="1" noEditPoints="1" noAdjustHandles="1" noChangeArrowheads="1" noChangeShapeType="1" noTextEdit="1"/>
              </p:cNvSpPr>
              <p:nvPr/>
            </p:nvSpPr>
            <p:spPr>
              <a:xfrm>
                <a:off x="722376" y="1014984"/>
                <a:ext cx="10753344" cy="1757553"/>
              </a:xfrm>
              <a:prstGeom prst="rect">
                <a:avLst/>
              </a:prstGeom>
              <a:blipFill>
                <a:blip r:embed="rId3"/>
                <a:stretch>
                  <a:fillRect l="-1474" r="-907" b="-8681"/>
                </a:stretch>
              </a:blipFill>
              <a:ln/>
            </p:spPr>
            <p:txBody>
              <a:bodyPr/>
              <a:lstStyle/>
              <a:p>
                <a:r>
                  <a:rPr lang="zh-CN" altLang="en-US">
                    <a:noFill/>
                  </a:rPr>
                  <a:t> </a:t>
                </a:r>
              </a:p>
            </p:txBody>
          </p:sp>
        </mc:Fallback>
      </mc:AlternateContent>
      <p:sp>
        <p:nvSpPr>
          <p:cNvPr id="3" name="QC_6_AN.104_1#336cbc67a.bracket?pid=860a68995&amp;color=0,0,0&amp;vpa=36&amp;vtp=1"/>
          <p:cNvSpPr/>
          <p:nvPr/>
        </p:nvSpPr>
        <p:spPr>
          <a:xfrm>
            <a:off x="10606151" y="2367534"/>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pic>
        <p:nvPicPr>
          <p:cNvPr id="4" name="QC_6_BD.103_3#336cbc67a?iti=1&amp;htil=1&amp;pid=860a68995&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350008" y="2973069"/>
            <a:ext cx="2112264" cy="126187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6_BD.103_4#336cbc67a?iti=2&amp;htil=1&amp;pid=860a68995&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7964424" y="2909061"/>
            <a:ext cx="1645920" cy="13258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6_BD.103_5#336cbc67a?iti=1&amp;htil=1&amp;pid=860a68995&amp;color=0,0,0&amp;vtp=1"/>
          <p:cNvSpPr/>
          <p:nvPr/>
        </p:nvSpPr>
        <p:spPr>
          <a:xfrm>
            <a:off x="3250565" y="4361941"/>
            <a:ext cx="311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微软雅黑" pitchFamily="34" charset="0"/>
                <a:ea typeface="微软雅黑" pitchFamily="34" charset="-122"/>
                <a:cs typeface="微软雅黑" pitchFamily="34" charset="-120"/>
              </a:rPr>
              <a:t>甲</a:t>
            </a:r>
            <a:endParaRPr lang="en-US" altLang="zh-CN" sz="2000" dirty="0"/>
          </a:p>
        </p:txBody>
      </p:sp>
      <p:sp>
        <p:nvSpPr>
          <p:cNvPr id="7" name="QC_6_BD.103_6#336cbc67a?iti=2&amp;htil=1&amp;pid=860a68995&amp;color=0,0,0&amp;vtp=1"/>
          <p:cNvSpPr/>
          <p:nvPr/>
        </p:nvSpPr>
        <p:spPr>
          <a:xfrm>
            <a:off x="8631809" y="4361941"/>
            <a:ext cx="311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微软雅黑" pitchFamily="34" charset="0"/>
                <a:ea typeface="微软雅黑" pitchFamily="34" charset="-122"/>
                <a:cs typeface="微软雅黑" pitchFamily="34" charset="-120"/>
              </a:rPr>
              <a:t>乙</a:t>
            </a:r>
            <a:endParaRPr lang="en-US" altLang="zh-CN" sz="2000" dirty="0"/>
          </a:p>
        </p:txBody>
      </p:sp>
      <mc:AlternateContent xmlns:mc="http://schemas.openxmlformats.org/markup-compatibility/2006" xmlns:a14="http://schemas.microsoft.com/office/drawing/2010/main">
        <mc:Choice Requires="a14">
          <p:sp>
            <p:nvSpPr>
              <p:cNvPr id="8" name="QC_6_BD.103_7#336cbc67a.choices?pid=860a68995&amp;color=0,0,0&amp;vtp=1&amp;bbb=1"/>
              <p:cNvSpPr/>
              <p:nvPr/>
            </p:nvSpPr>
            <p:spPr>
              <a:xfrm>
                <a:off x="722376" y="4775961"/>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A.若每个中方格酵母菌平均数如图甲所示，此时试管中酵母菌数量约为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5×</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8</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个</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.图乙中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时两批次培养液中营养物质的剩余量</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.血细胞计数板有两个计数室，一块盖玻片只能覆盖一个计数室</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.视野中酵母菌存在“抱团”现象，可能与取样前没有充分振荡、摇匀有关</a:t>
                </a:r>
                <a:endParaRPr lang="en-US" altLang="zh-CN" sz="2000" dirty="0"/>
              </a:p>
            </p:txBody>
          </p:sp>
        </mc:Choice>
        <mc:Fallback xmlns="">
          <p:sp>
            <p:nvSpPr>
              <p:cNvPr id="8" name="QC_6_BD.103_7#336cbc67a.choices?pid=860a68995&amp;color=0,0,0&amp;vtp=1&amp;bbb=1"/>
              <p:cNvSpPr>
                <a:spLocks noRot="1" noChangeAspect="1" noMove="1" noResize="1" noEditPoints="1" noAdjustHandles="1" noChangeArrowheads="1" noChangeShapeType="1" noTextEdit="1"/>
              </p:cNvSpPr>
              <p:nvPr/>
            </p:nvSpPr>
            <p:spPr>
              <a:xfrm>
                <a:off x="722376" y="4775961"/>
                <a:ext cx="10753344" cy="1796034"/>
              </a:xfrm>
              <a:prstGeom prst="rect">
                <a:avLst/>
              </a:prstGeom>
              <a:blipFill>
                <a:blip r:embed="rId6"/>
                <a:stretch>
                  <a:fillRect l="-1474" b="-8475"/>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C_6_EX.105_1#336cbc67a?vop=1&amp;pid=860a68995&amp;color=0,0,0&amp;vtp=1&amp;bt=1&amp;bbb=1&amp;hb=1"/>
          <p:cNvSpPr/>
          <p:nvPr/>
        </p:nvSpPr>
        <p:spPr>
          <a:xfrm>
            <a:off x="722376" y="969264"/>
            <a:ext cx="10753344" cy="13261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教材变式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本题是教材</a:t>
            </a:r>
            <a:r>
              <a:rPr lang="en-US" altLang="zh-CN" sz="2000" b="0" i="0" dirty="0">
                <a:solidFill>
                  <a:srgbClr val="000000"/>
                </a:solidFill>
                <a:latin typeface="微软雅黑" pitchFamily="34" charset="0"/>
                <a:ea typeface="微软雅黑" pitchFamily="34" charset="-122"/>
                <a:cs typeface="微软雅黑" pitchFamily="34" charset="-120"/>
              </a:rPr>
              <a:t>P13“走进实验室”的变式题</a:t>
            </a:r>
            <a:r>
              <a:rPr lang="en-US" altLang="zh-CN" sz="2000" b="0" i="0">
                <a:solidFill>
                  <a:srgbClr val="000000"/>
                </a:solidFill>
                <a:latin typeface="微软雅黑" pitchFamily="34" charset="0"/>
                <a:ea typeface="微软雅黑" pitchFamily="34" charset="-122"/>
                <a:cs typeface="微软雅黑" pitchFamily="34" charset="-120"/>
              </a:rPr>
              <a:t>，本题将酵母菌数量变化的探究过程以选择题的形式进</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行考查</a:t>
            </a:r>
            <a:r>
              <a:rPr lang="en-US" altLang="zh-CN" sz="2000" b="0" i="0" dirty="0">
                <a:solidFill>
                  <a:srgbClr val="000000"/>
                </a:solidFill>
                <a:latin typeface="微软雅黑" pitchFamily="34" charset="0"/>
                <a:ea typeface="微软雅黑" pitchFamily="34" charset="-122"/>
                <a:cs typeface="微软雅黑" pitchFamily="34" charset="-120"/>
              </a:rPr>
              <a:t>，考查学生对相关知识的理解以及迁移运用能力。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106_1#336cbc67a?vop=1&amp;pid=860a68995&amp;color=0,0,0&amp;vtp=1&amp;bt=1&amp;bbb=1&amp;hb=1"/>
              <p:cNvSpPr/>
              <p:nvPr/>
            </p:nvSpPr>
            <p:spPr>
              <a:xfrm>
                <a:off x="722376" y="1014984"/>
                <a:ext cx="10753344" cy="22532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据图甲分析可知，图中双边线内1个中方格中共有活酵母菌数为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24−4=20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,故此时试管中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酵母菌数量约为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20×25×</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×10×10=5×</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8</m:t>
                        </m:r>
                      </m:sup>
                    </m:sSup>
                  </m:oMath>
                </a14:m>
                <a:r>
                  <a:rPr lang="en-US" altLang="zh-CN" sz="2000" b="0" i="0" dirty="0">
                    <a:solidFill>
                      <a:srgbClr val="000000"/>
                    </a:solidFill>
                    <a:latin typeface="微软雅黑" pitchFamily="34" charset="0"/>
                    <a:ea typeface="微软雅黑" pitchFamily="34" charset="-122"/>
                    <a:cs typeface="微软雅黑" pitchFamily="34" charset="-120"/>
                  </a:rPr>
                  <a:t>（个），A正确;由图乙可知，曲线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2000" b="0" i="0" dirty="0">
                    <a:solidFill>
                      <a:srgbClr val="000000"/>
                    </a:solidFill>
                    <a:latin typeface="微软雅黑" pitchFamily="34" charset="0"/>
                    <a:ea typeface="微软雅黑" pitchFamily="34" charset="-122"/>
                    <a:cs typeface="微软雅黑" pitchFamily="34" charset="-120"/>
                  </a:rPr>
                  <a:t>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前已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达到</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2000" b="0" i="0" dirty="0">
                    <a:solidFill>
                      <a:srgbClr val="000000"/>
                    </a:solidFill>
                    <a:latin typeface="微软雅黑" pitchFamily="34" charset="0"/>
                    <a:ea typeface="微软雅黑" pitchFamily="34" charset="-122"/>
                    <a:cs typeface="微软雅黑" pitchFamily="34" charset="-120"/>
                  </a:rPr>
                  <a:t>值，而曲线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2000" b="0" i="0" dirty="0">
                    <a:solidFill>
                      <a:srgbClr val="000000"/>
                    </a:solidFill>
                    <a:latin typeface="微软雅黑" pitchFamily="34" charset="0"/>
                    <a:ea typeface="微软雅黑" pitchFamily="34" charset="-122"/>
                    <a:cs typeface="微软雅黑" pitchFamily="34" charset="-120"/>
                  </a:rPr>
                  <a:t>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时可能刚达到</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2000" b="0" i="0" dirty="0">
                    <a:solidFill>
                      <a:srgbClr val="000000"/>
                    </a:solidFill>
                    <a:latin typeface="微软雅黑" pitchFamily="34" charset="0"/>
                    <a:ea typeface="微软雅黑" pitchFamily="34" charset="-122"/>
                    <a:cs typeface="微软雅黑" pitchFamily="34" charset="-120"/>
                  </a:rPr>
                  <a:t>值，因此在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2000" b="0" i="0" dirty="0">
                    <a:solidFill>
                      <a:srgbClr val="000000"/>
                    </a:solidFill>
                    <a:latin typeface="微软雅黑" pitchFamily="34" charset="0"/>
                    <a:ea typeface="微软雅黑" pitchFamily="34" charset="-122"/>
                    <a:cs typeface="微软雅黑" pitchFamily="34" charset="-120"/>
                  </a:rPr>
                  <a:t>批次剩余的营养物质的量少于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批次</a:t>
                </a:r>
                <a:r>
                  <a:rPr lang="en-US" altLang="zh-CN" sz="2000" b="0" i="0">
                    <a:solidFill>
                      <a:srgbClr val="000000"/>
                    </a:solidFill>
                    <a:latin typeface="微软雅黑" pitchFamily="34" charset="0"/>
                    <a:ea typeface="微软雅黑" pitchFamily="34" charset="-122"/>
                    <a:cs typeface="微软雅黑" pitchFamily="34" charset="-120"/>
                  </a:rPr>
                  <a:t>,即营</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养物质剩余量</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正确;一块盖玻片能同时覆盖两个计数室,C错误;视野中酵母菌存在“</a:t>
                </a:r>
                <a:r>
                  <a:rPr lang="en-US" altLang="zh-CN" sz="2000" b="0" i="0">
                    <a:solidFill>
                      <a:srgbClr val="000000"/>
                    </a:solidFill>
                    <a:latin typeface="微软雅黑" pitchFamily="34" charset="0"/>
                    <a:ea typeface="微软雅黑" pitchFamily="34" charset="-122"/>
                    <a:cs typeface="微软雅黑" pitchFamily="34" charset="-120"/>
                  </a:rPr>
                  <a:t>抱团” </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现象</a:t>
                </a:r>
                <a:r>
                  <a:rPr lang="en-US" altLang="zh-CN" sz="2000" b="0" i="0" dirty="0">
                    <a:solidFill>
                      <a:srgbClr val="000000"/>
                    </a:solidFill>
                    <a:latin typeface="微软雅黑" pitchFamily="34" charset="0"/>
                    <a:ea typeface="微软雅黑" pitchFamily="34" charset="-122"/>
                    <a:cs typeface="微软雅黑" pitchFamily="34" charset="-120"/>
                  </a:rPr>
                  <a:t>，可能与取样前没有充分振荡、摇匀有关,D正确。</a:t>
                </a:r>
                <a:endParaRPr lang="en-US" altLang="zh-CN" sz="2200" dirty="0"/>
              </a:p>
            </p:txBody>
          </p:sp>
        </mc:Choice>
        <mc:Fallback xmlns="">
          <p:sp>
            <p:nvSpPr>
              <p:cNvPr id="2" name="QC_6_AS.106_1#336cbc67a?vop=1&amp;pid=860a68995&amp;color=0,0,0&amp;vtp=1&amp;bt=1&amp;bbb=1&amp;hb=1"/>
              <p:cNvSpPr>
                <a:spLocks noRot="1" noChangeAspect="1" noMove="1" noResize="1" noEditPoints="1" noAdjustHandles="1" noChangeArrowheads="1" noChangeShapeType="1" noTextEdit="1"/>
              </p:cNvSpPr>
              <p:nvPr/>
            </p:nvSpPr>
            <p:spPr>
              <a:xfrm>
                <a:off x="722376" y="1014984"/>
                <a:ext cx="10753344" cy="2253234"/>
              </a:xfrm>
              <a:prstGeom prst="rect">
                <a:avLst/>
              </a:prstGeom>
              <a:blipFill>
                <a:blip r:embed="rId3"/>
                <a:stretch>
                  <a:fillRect l="-1587" t="-271" r="-510" b="-6775"/>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C_6_EX.107_1#336cbc67a?vop=1&amp;pid=860a68995&amp;color=0,0,0&amp;vtp=1&amp;bt=1&amp;bbb=1&amp;hb=1"/>
          <p:cNvSpPr/>
          <p:nvPr/>
        </p:nvSpPr>
        <p:spPr>
          <a:xfrm>
            <a:off x="722376" y="969264"/>
            <a:ext cx="10753344" cy="36629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方法总结</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观察酵母菌种群数量变化实验的注意事项</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1）显微镜计数时，对于压在小方格边线上的酵母菌，应只计数相邻两边及其夹角的酵母菌。</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2）从试管中吸出培养液进行计数前，需将试管轻轻振荡几次</a:t>
            </a:r>
            <a:r>
              <a:rPr lang="en-US" altLang="zh-CN" sz="2000" b="0" i="0">
                <a:solidFill>
                  <a:srgbClr val="000000"/>
                </a:solidFill>
                <a:latin typeface="微软雅黑" pitchFamily="34" charset="0"/>
                <a:ea typeface="微软雅黑" pitchFamily="34" charset="-122"/>
                <a:cs typeface="微软雅黑" pitchFamily="34" charset="-120"/>
              </a:rPr>
              <a:t>，目的是使培养液中的酵母菌均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匀分布</a:t>
            </a:r>
            <a:r>
              <a:rPr lang="en-US" altLang="zh-CN" sz="2000" b="0" i="0" dirty="0">
                <a:solidFill>
                  <a:srgbClr val="000000"/>
                </a:solidFill>
                <a:latin typeface="微软雅黑" pitchFamily="34" charset="0"/>
                <a:ea typeface="微软雅黑" pitchFamily="34" charset="-122"/>
                <a:cs typeface="微软雅黑" pitchFamily="34" charset="-120"/>
              </a:rPr>
              <a:t>，减小误差。</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3）若酵母菌密度太大，吸取的培养液要先进行稀释再计数。</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4）每天计数酵母菌的时间要固定。</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5）培养和记录过程要尊重事实，不能主观臆造。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08_1#0e5c3c90b?pid=2a3e433f0&amp;color=0,0,0&amp;vtp=1&amp;bt=1&amp;bbb=1&amp;hb=1"/>
              <p:cNvSpPr/>
              <p:nvPr/>
            </p:nvSpPr>
            <p:spPr>
              <a:xfrm>
                <a:off x="722376" y="1014984"/>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［广东清远八校2025高二联考］</a:t>
                </a:r>
                <a:r>
                  <a:rPr lang="en-US" altLang="zh-CN" sz="2000" b="0" i="0" dirty="0">
                    <a:solidFill>
                      <a:srgbClr val="000000"/>
                    </a:solidFill>
                    <a:latin typeface="微软雅黑" pitchFamily="34" charset="0"/>
                    <a:ea typeface="微软雅黑" pitchFamily="34" charset="-122"/>
                    <a:cs typeface="微软雅黑" pitchFamily="34" charset="-120"/>
                  </a:rPr>
                  <a:t>种群在理想环境下呈“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”型增长（如曲线甲</a:t>
                </a:r>
                <a:r>
                  <a:rPr lang="en-US" altLang="zh-CN" sz="2000" b="0" i="0">
                    <a:solidFill>
                      <a:srgbClr val="000000"/>
                    </a:solidFill>
                    <a:latin typeface="微软雅黑" pitchFamily="34" charset="0"/>
                    <a:ea typeface="微软雅黑" pitchFamily="34" charset="-122"/>
                    <a:cs typeface="微软雅黑" pitchFamily="34" charset="-120"/>
                  </a:rPr>
                  <a:t>），在有环境阻力</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条件下呈</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”型增长（如曲线乙）。下列有关种群增长曲线的叙述，</a:t>
                </a:r>
                <a:r>
                  <a:rPr lang="en-US" altLang="zh-CN" sz="2000" b="0" i="0">
                    <a:solidFill>
                      <a:srgbClr val="000000"/>
                    </a:solidFill>
                    <a:latin typeface="微软雅黑" pitchFamily="34" charset="0"/>
                    <a:ea typeface="微软雅黑" pitchFamily="34" charset="-122"/>
                    <a:cs typeface="微软雅黑" pitchFamily="34" charset="-120"/>
                  </a:rPr>
                  <a:t>错误的是(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6_BD.108_1#0e5c3c90b?pid=2a3e433f0&amp;color=0,0,0&amp;vtp=1&amp;bt=1&amp;bbb=1&amp;hb=1"/>
              <p:cNvSpPr>
                <a:spLocks noRot="1" noChangeAspect="1" noMove="1" noResize="1" noEditPoints="1" noAdjustHandles="1" noChangeArrowheads="1" noChangeShapeType="1" noTextEdit="1"/>
              </p:cNvSpPr>
              <p:nvPr/>
            </p:nvSpPr>
            <p:spPr>
              <a:xfrm>
                <a:off x="722376" y="1014984"/>
                <a:ext cx="10753344" cy="843153"/>
              </a:xfrm>
              <a:prstGeom prst="rect">
                <a:avLst/>
              </a:prstGeom>
              <a:blipFill>
                <a:blip r:embed="rId3"/>
                <a:stretch>
                  <a:fillRect l="-1474" r="-1134" b="-18116"/>
                </a:stretch>
              </a:blipFill>
              <a:ln/>
            </p:spPr>
            <p:txBody>
              <a:bodyPr/>
              <a:lstStyle/>
              <a:p>
                <a:r>
                  <a:rPr lang="zh-CN" altLang="en-US">
                    <a:noFill/>
                  </a:rPr>
                  <a:t> </a:t>
                </a:r>
              </a:p>
            </p:txBody>
          </p:sp>
        </mc:Fallback>
      </mc:AlternateContent>
      <p:sp>
        <p:nvSpPr>
          <p:cNvPr id="3" name="QC_6_AN.109_1#0e5c3c90b.bracket?pid=2a3e433f0&amp;color=0,0,0&amp;vpa=37&amp;vtp=1"/>
          <p:cNvSpPr/>
          <p:nvPr/>
        </p:nvSpPr>
        <p:spPr>
          <a:xfrm>
            <a:off x="9683814" y="1453134"/>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pic>
        <p:nvPicPr>
          <p:cNvPr id="4" name="QC_6_BD.108_2#0e5c3c90b?htil=9&amp;pid=2a3e433f0&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190884" y="1994661"/>
            <a:ext cx="4224528" cy="22311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108_3#0e5c3c90b.choices?htil=9&amp;pid=2a3e433f0&amp;color=0,0,0&amp;vtp=1&amp;bbb=1&amp;hb=1"/>
          <p:cNvSpPr/>
          <p:nvPr/>
        </p:nvSpPr>
        <p:spPr>
          <a:xfrm>
            <a:off x="722376" y="1867661"/>
            <a:ext cx="6400800" cy="31803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A.将一种生物引入一个新环境中，在一定时期内</a:t>
            </a:r>
            <a:r>
              <a:rPr lang="en-US" altLang="zh-CN" sz="2000" b="0" i="0">
                <a:solidFill>
                  <a:srgbClr val="000000"/>
                </a:solidFill>
                <a:latin typeface="微软雅黑" pitchFamily="34" charset="0"/>
                <a:ea typeface="微软雅黑" pitchFamily="34" charset="-122"/>
                <a:cs typeface="微软雅黑" pitchFamily="34" charset="-120"/>
              </a:rPr>
              <a:t>，这个生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物种群可能出现如曲线甲的增长</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.曲线乙表示的种群，随着时间的推移</a:t>
            </a:r>
            <a:r>
              <a:rPr lang="en-US" altLang="zh-CN" sz="2000" b="0" i="0">
                <a:solidFill>
                  <a:srgbClr val="000000"/>
                </a:solidFill>
                <a:latin typeface="微软雅黑" pitchFamily="34" charset="0"/>
                <a:ea typeface="微软雅黑" pitchFamily="34" charset="-122"/>
                <a:cs typeface="微软雅黑" pitchFamily="34" charset="-120"/>
              </a:rPr>
              <a:t>，种群增长所受的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环境阻力先增加后减小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.两曲线之间的阴影部分表示在生存斗争中被淘汰的个体</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.若曲线乙表示某农场的田鼠种群增长曲线</a:t>
            </a:r>
            <a:r>
              <a:rPr lang="en-US" altLang="zh-CN" sz="2000" b="0" i="0">
                <a:solidFill>
                  <a:srgbClr val="000000"/>
                </a:solidFill>
                <a:latin typeface="微软雅黑" pitchFamily="34" charset="0"/>
                <a:ea typeface="微软雅黑" pitchFamily="34" charset="-122"/>
                <a:cs typeface="微软雅黑" pitchFamily="34" charset="-120"/>
              </a:rPr>
              <a:t>，不同的时间</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所对应的增长速率可能相等</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110_1#0e5c3c90b?vop=1&amp;pid=2a3e433f0&amp;color=0,0,0&amp;vtp=1&amp;bt=1&amp;bbb=1&amp;hb=1"/>
              <p:cNvSpPr/>
              <p:nvPr/>
            </p:nvSpPr>
            <p:spPr>
              <a:xfrm>
                <a:off x="722376" y="1014984"/>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将一种生物引入一个新环境中，若环境条件适宜，且缺少天敌等，则在一定时期内</a:t>
                </a:r>
                <a:r>
                  <a:rPr lang="en-US" altLang="zh-CN" sz="2000" b="0" i="0">
                    <a:solidFill>
                      <a:srgbClr val="000000"/>
                    </a:solidFill>
                    <a:latin typeface="微软雅黑" pitchFamily="34" charset="0"/>
                    <a:ea typeface="微软雅黑" pitchFamily="34" charset="-122"/>
                    <a:cs typeface="微软雅黑" pitchFamily="34" charset="-120"/>
                  </a:rPr>
                  <a:t>，这个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生物种群可能会出现如曲线甲的增长</a:t>
                </a:r>
                <a:r>
                  <a:rPr lang="en-US" altLang="zh-CN" sz="2000" b="0" i="0" dirty="0">
                    <a:solidFill>
                      <a:srgbClr val="000000"/>
                    </a:solidFill>
                    <a:latin typeface="微软雅黑" pitchFamily="34" charset="0"/>
                    <a:ea typeface="微软雅黑" pitchFamily="34" charset="-122"/>
                    <a:cs typeface="微软雅黑" pitchFamily="34" charset="-120"/>
                  </a:rPr>
                  <a:t>，A正确；随种群数量逐渐增多，</a:t>
                </a:r>
                <a:r>
                  <a:rPr lang="en-US" altLang="zh-CN" sz="2000" b="0" i="0">
                    <a:solidFill>
                      <a:srgbClr val="000000"/>
                    </a:solidFill>
                    <a:latin typeface="微软雅黑" pitchFamily="34" charset="0"/>
                    <a:ea typeface="微软雅黑" pitchFamily="34" charset="-122"/>
                    <a:cs typeface="微软雅黑" pitchFamily="34" charset="-120"/>
                  </a:rPr>
                  <a:t>空间和资源将不断减少，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因此</a:t>
                </a:r>
                <a:r>
                  <a:rPr lang="en-US" altLang="zh-CN" sz="2000" b="0" i="0" dirty="0">
                    <a:solidFill>
                      <a:srgbClr val="000000"/>
                    </a:solidFill>
                    <a:latin typeface="微软雅黑" pitchFamily="34" charset="0"/>
                    <a:ea typeface="微软雅黑" pitchFamily="34" charset="-122"/>
                    <a:cs typeface="微软雅黑" pitchFamily="34" charset="-120"/>
                  </a:rPr>
                  <a:t>，曲线乙表示的种群，随着时间的推移，种群增长所受的环境阻力逐渐增大，B错误；“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 </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型曲线和</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2000" b="0" i="0" dirty="0">
                    <a:solidFill>
                      <a:srgbClr val="000000"/>
                    </a:solidFill>
                    <a:latin typeface="微软雅黑" pitchFamily="34" charset="0"/>
                    <a:ea typeface="微软雅黑" pitchFamily="34" charset="-122"/>
                    <a:cs typeface="微软雅黑" pitchFamily="34" charset="-120"/>
                  </a:rPr>
                  <a:t>”型曲线之间的阴影部分，可以表示在生存斗争中被淘汰的个体，C正确；呈“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 </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型增长的种群</a:t>
                </a:r>
                <a:r>
                  <a:rPr lang="en-US" altLang="zh-CN" sz="2000" b="0" i="0" dirty="0">
                    <a:solidFill>
                      <a:srgbClr val="000000"/>
                    </a:solidFill>
                    <a:latin typeface="微软雅黑" pitchFamily="34" charset="0"/>
                    <a:ea typeface="微软雅黑" pitchFamily="34" charset="-122"/>
                    <a:cs typeface="微软雅黑" pitchFamily="34" charset="-120"/>
                  </a:rPr>
                  <a:t>，其种群增长速率先增大后减小，故不同的时间所对应的增长速率可能相等，D正确。</a:t>
                </a:r>
                <a:endParaRPr lang="en-US" altLang="zh-CN" sz="2200" dirty="0"/>
              </a:p>
            </p:txBody>
          </p:sp>
        </mc:Choice>
        <mc:Fallback xmlns="">
          <p:sp>
            <p:nvSpPr>
              <p:cNvPr id="2" name="QC_6_AS.110_1#0e5c3c90b?vop=1&amp;pid=2a3e433f0&amp;color=0,0,0&amp;vtp=1&amp;bt=1&amp;bbb=1&amp;hb=1"/>
              <p:cNvSpPr>
                <a:spLocks noRot="1" noChangeAspect="1" noMove="1" noResize="1" noEditPoints="1" noAdjustHandles="1" noChangeArrowheads="1" noChangeShapeType="1" noTextEdit="1"/>
              </p:cNvSpPr>
              <p:nvPr/>
            </p:nvSpPr>
            <p:spPr>
              <a:xfrm>
                <a:off x="722376" y="1014984"/>
                <a:ext cx="10753344" cy="2240534"/>
              </a:xfrm>
              <a:prstGeom prst="rect">
                <a:avLst/>
              </a:prstGeom>
              <a:blipFill>
                <a:blip r:embed="rId3"/>
                <a:stretch>
                  <a:fillRect l="-1587" t="-272" r="-4932" b="-681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6_EX.6_1#b606c62a0?vop=1&amp;pid=23a861873&amp;color=0,0,0&amp;vtp=1&amp;bt=1&amp;bbb=1&amp;hb=1"/>
          <p:cNvSpPr/>
          <p:nvPr/>
        </p:nvSpPr>
        <p:spPr>
          <a:xfrm>
            <a:off x="722376" y="969264"/>
            <a:ext cx="10753344" cy="13261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教材变式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本题是教材</a:t>
            </a:r>
            <a:r>
              <a:rPr lang="en-US" altLang="zh-CN" sz="2000" b="0" i="0" dirty="0">
                <a:solidFill>
                  <a:srgbClr val="000000"/>
                </a:solidFill>
                <a:latin typeface="微软雅黑" pitchFamily="34" charset="0"/>
                <a:ea typeface="微软雅黑" pitchFamily="34" charset="-122"/>
                <a:cs typeface="微软雅黑" pitchFamily="34" charset="-120"/>
              </a:rPr>
              <a:t>P7“积极思维”的变式题，本题是对教材实验的拓展</a:t>
            </a:r>
            <a:r>
              <a:rPr lang="en-US" altLang="zh-CN" sz="2000" b="0" i="0">
                <a:solidFill>
                  <a:srgbClr val="000000"/>
                </a:solidFill>
                <a:latin typeface="微软雅黑" pitchFamily="34" charset="0"/>
                <a:ea typeface="微软雅黑" pitchFamily="34" charset="-122"/>
                <a:cs typeface="微软雅黑" pitchFamily="34" charset="-120"/>
              </a:rPr>
              <a:t>，考查对实验的掌握程度和重要</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实验步骤的操作方法</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EX.111_1#0e5c3c90b?vop=1&amp;pid=2a3e433f0&amp;color=0,0,0&amp;vtp=1&amp;bt=1&amp;bbb=1"/>
              <p:cNvSpPr/>
              <p:nvPr/>
            </p:nvSpPr>
            <p:spPr>
              <a:xfrm>
                <a:off x="722376" y="969264"/>
                <a:ext cx="10753344" cy="13261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方法总结</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种群数量的</a:t>
                </a:r>
                <a:r>
                  <a:rPr lang="en-US" altLang="zh-CN" sz="2000" b="1"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2000" b="1" i="0" dirty="0">
                    <a:solidFill>
                      <a:srgbClr val="000000"/>
                    </a:solidFill>
                    <a:latin typeface="微软雅黑" pitchFamily="34" charset="0"/>
                    <a:ea typeface="微软雅黑" pitchFamily="34" charset="-122"/>
                    <a:cs typeface="微软雅黑" pitchFamily="34" charset="-120"/>
                  </a:rPr>
                  <a:t>”型增长曲线和“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”型增长曲线</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”型增长曲线</a:t>
                </a:r>
                <a:endParaRPr lang="en-US" altLang="zh-CN" sz="2000" dirty="0"/>
              </a:p>
            </p:txBody>
          </p:sp>
        </mc:Choice>
        <mc:Fallback xmlns="">
          <p:sp>
            <p:nvSpPr>
              <p:cNvPr id="2" name="QC_6_EX.111_1#0e5c3c90b?vop=1&amp;pid=2a3e433f0&amp;color=0,0,0&amp;vtp=1&amp;bt=1&amp;bbb=1"/>
              <p:cNvSpPr>
                <a:spLocks noRot="1" noChangeAspect="1" noMove="1" noResize="1" noEditPoints="1" noAdjustHandles="1" noChangeArrowheads="1" noChangeShapeType="1" noTextEdit="1"/>
              </p:cNvSpPr>
              <p:nvPr/>
            </p:nvSpPr>
            <p:spPr>
              <a:xfrm>
                <a:off x="722376" y="969264"/>
                <a:ext cx="10753344" cy="1326134"/>
              </a:xfrm>
              <a:prstGeom prst="rect">
                <a:avLst/>
              </a:prstGeom>
              <a:blipFill>
                <a:blip r:embed="rId3"/>
                <a:stretch>
                  <a:fillRect l="-1474" b="-11009"/>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69" name="QC_6_EX.111_2#0e5c3c90b?colgroup=3,36&amp;vop=1&amp;pid=2a3e433f0&amp;color=0,0,0&amp;vtp=1&amp;bbb=1&amp;hb=1"/>
              <p:cNvGraphicFramePr>
                <a:graphicFrameLocks noGrp="1"/>
              </p:cNvGraphicFramePr>
              <p:nvPr>
                <p:extLst>
                  <p:ext uri="{D42A27DB-BD31-4B8C-83A1-F6EECF244321}">
                    <p14:modId xmlns:p14="http://schemas.microsoft.com/office/powerpoint/2010/main" val="1800314083"/>
                  </p:ext>
                </p:extLst>
              </p:nvPr>
            </p:nvGraphicFramePr>
            <p:xfrm>
              <a:off x="722376" y="2425700"/>
              <a:ext cx="10725912" cy="1640459"/>
            </p:xfrm>
            <a:graphic>
              <a:graphicData uri="http://schemas.openxmlformats.org/drawingml/2006/table">
                <a:tbl>
                  <a:tblPr/>
                  <a:tblGrid>
                    <a:gridCol w="1124712">
                      <a:extLst>
                        <a:ext uri="{9D8B030D-6E8A-4147-A177-3AD203B41FA5}">
                          <a16:colId xmlns:a16="http://schemas.microsoft.com/office/drawing/2014/main" val="20000"/>
                        </a:ext>
                      </a:extLst>
                    </a:gridCol>
                    <a:gridCol w="9601200">
                      <a:extLst>
                        <a:ext uri="{9D8B030D-6E8A-4147-A177-3AD203B41FA5}">
                          <a16:colId xmlns:a16="http://schemas.microsoft.com/office/drawing/2014/main" val="20001"/>
                        </a:ext>
                      </a:extLst>
                    </a:gridCol>
                  </a:tblGrid>
                  <a:tr h="1640459">
                    <a:tc>
                      <a:txBody>
                        <a:bodyPr/>
                        <a:lstStyle/>
                        <a:p>
                          <a:pPr algn="ctr" latinLnBrk="1" hangingPunct="0">
                            <a:lnSpc>
                              <a:spcPts val="6800"/>
                            </a:lnSpc>
                          </a:pPr>
                          <a:r>
                            <a:rPr lang="en-US" altLang="zh-CN" sz="390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①前提：食物和空间条件充裕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气候适宜</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没有天敌和竞争物种等;</a:t>
                          </a:r>
                          <a:endParaRPr lang="en-US" altLang="zh-CN" sz="1200" dirty="0"/>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数学模型：</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𝑁</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𝑡</m:t>
                                  </m:r>
                                </m:sub>
                              </m:s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𝑁</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0</m:t>
                                  </m:r>
                                </m:sub>
                              </m:sSub>
                              <m:sSup>
                                <m:sSup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𝜆</m:t>
                                  </m:r>
                                </m:e>
                                <m:sup>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𝑡</m:t>
                                  </m:r>
                                </m:sup>
                              </m:sSup>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𝑁</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0</m:t>
                                  </m:r>
                                </m:sub>
                              </m:sSub>
                            </m:oMath>
                          </a14:m>
                          <a:r>
                            <a:rPr lang="en-US" altLang="zh-CN" sz="2000" b="0" i="0" dirty="0">
                              <a:solidFill>
                                <a:srgbClr val="000000"/>
                              </a:solidFill>
                              <a:latin typeface="微软雅黑" pitchFamily="34" charset="0"/>
                              <a:ea typeface="微软雅黑" pitchFamily="34" charset="-122"/>
                              <a:cs typeface="微软雅黑" pitchFamily="34" charset="-120"/>
                            </a:rPr>
                            <a:t>为该种群的起始数量</a:t>
                          </a:r>
                          <a:r>
                            <a:rPr lang="en-US" altLang="zh-CN" sz="20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𝑡</m:t>
                              </m:r>
                            </m:oMath>
                          </a14:m>
                          <a:r>
                            <a:rPr lang="en-US" altLang="zh-CN" sz="2000" b="0" i="0" dirty="0">
                              <a:solidFill>
                                <a:srgbClr val="000000"/>
                              </a:solidFill>
                              <a:latin typeface="微软雅黑" pitchFamily="34" charset="0"/>
                              <a:ea typeface="微软雅黑" pitchFamily="34" charset="-122"/>
                              <a:cs typeface="微软雅黑" pitchFamily="34" charset="-120"/>
                            </a:rPr>
                            <a:t>为时间</a:t>
                          </a:r>
                          <a:r>
                            <a:rPr lang="en-US" altLang="zh-CN" sz="20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𝑁</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𝑡</m:t>
                                  </m:r>
                                </m:sub>
                              </m:sSub>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𝑡</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年后该种群的数</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量</a:t>
                          </a:r>
                          <a:r>
                            <a:rPr lang="en-US" altLang="zh-CN" sz="20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𝜆</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表示该种群数量是前一年种群数量的倍数）;</a:t>
                          </a:r>
                          <a:endParaRPr lang="en-US" altLang="zh-CN" sz="1200" dirty="0"/>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曲线特点：种群数量以一定的倍数连续增长</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没有</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mc:Choice>
        <mc:Fallback xmlns="">
          <p:graphicFrame>
            <p:nvGraphicFramePr>
              <p:cNvPr id="69" name="QC_6_EX.111_2#0e5c3c90b?colgroup=3,36&amp;vop=1&amp;pid=2a3e433f0&amp;color=0,0,0&amp;vtp=1&amp;bbb=1&amp;hb=1"/>
              <p:cNvGraphicFramePr>
                <a:graphicFrameLocks noGrp="1"/>
              </p:cNvGraphicFramePr>
              <p:nvPr>
                <p:extLst>
                  <p:ext uri="{D42A27DB-BD31-4B8C-83A1-F6EECF244321}">
                    <p14:modId xmlns:p14="http://schemas.microsoft.com/office/powerpoint/2010/main" val="1800314083"/>
                  </p:ext>
                </p:extLst>
              </p:nvPr>
            </p:nvGraphicFramePr>
            <p:xfrm>
              <a:off x="722376" y="2425700"/>
              <a:ext cx="10725912" cy="1640459"/>
            </p:xfrm>
            <a:graphic>
              <a:graphicData uri="http://schemas.openxmlformats.org/drawingml/2006/table">
                <a:tbl>
                  <a:tblPr/>
                  <a:tblGrid>
                    <a:gridCol w="1124712">
                      <a:extLst>
                        <a:ext uri="{9D8B030D-6E8A-4147-A177-3AD203B41FA5}">
                          <a16:colId xmlns:a16="http://schemas.microsoft.com/office/drawing/2014/main" val="20000"/>
                        </a:ext>
                      </a:extLst>
                    </a:gridCol>
                    <a:gridCol w="9601200">
                      <a:extLst>
                        <a:ext uri="{9D8B030D-6E8A-4147-A177-3AD203B41FA5}">
                          <a16:colId xmlns:a16="http://schemas.microsoft.com/office/drawing/2014/main" val="20001"/>
                        </a:ext>
                      </a:extLst>
                    </a:gridCol>
                  </a:tblGrid>
                  <a:tr h="1640459">
                    <a:tc>
                      <a:txBody>
                        <a:bodyPr/>
                        <a:lstStyle/>
                        <a:p>
                          <a:pPr algn="ctr" latinLnBrk="1" hangingPunct="0">
                            <a:lnSpc>
                              <a:spcPts val="6800"/>
                            </a:lnSpc>
                          </a:pPr>
                          <a:r>
                            <a:rPr lang="en-US" altLang="zh-CN" sz="390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1810" r="-127" b="-6642"/>
                          </a:stretch>
                        </a:blipFill>
                      </a:tcPr>
                    </a:tc>
                    <a:extLst>
                      <a:ext uri="{0D108BD9-81ED-4DB2-BD59-A6C34878D82A}">
                        <a16:rowId xmlns:a16="http://schemas.microsoft.com/office/drawing/2014/main" val="10000"/>
                      </a:ext>
                    </a:extLst>
                  </a:tr>
                </a:tbl>
              </a:graphicData>
            </a:graphic>
          </p:graphicFrame>
        </mc:Fallback>
      </mc:AlternateContent>
      <p:pic>
        <p:nvPicPr>
          <p:cNvPr id="4" name="QC_6_EX.111_3#0e5c3c90b.table_image?tii=1&amp;vop=1&amp;pid=2a3e433f0&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41248" y="2852738"/>
            <a:ext cx="886968" cy="78638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C_6_EX.111_4#0e5c3c90b?vop=1&amp;pid=2a3e433f0&amp;color=0,0,0&amp;vtp=1&amp;bbb=1"/>
              <p:cNvSpPr/>
              <p:nvPr/>
            </p:nvSpPr>
            <p:spPr>
              <a:xfrm>
                <a:off x="722376" y="420370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”型增长曲线</a:t>
                </a:r>
                <a:endParaRPr lang="en-US" altLang="zh-CN" sz="2000" dirty="0"/>
              </a:p>
            </p:txBody>
          </p:sp>
        </mc:Choice>
        <mc:Fallback xmlns="">
          <p:sp>
            <p:nvSpPr>
              <p:cNvPr id="5" name="QC_6_EX.111_4#0e5c3c90b?vop=1&amp;pid=2a3e433f0&amp;color=0,0,0&amp;vtp=1&amp;bbb=1"/>
              <p:cNvSpPr>
                <a:spLocks noRot="1" noChangeAspect="1" noMove="1" noResize="1" noEditPoints="1" noAdjustHandles="1" noChangeArrowheads="1" noChangeShapeType="1" noTextEdit="1"/>
              </p:cNvSpPr>
              <p:nvPr/>
            </p:nvSpPr>
            <p:spPr>
              <a:xfrm>
                <a:off x="722376" y="4203700"/>
                <a:ext cx="10753344" cy="408559"/>
              </a:xfrm>
              <a:prstGeom prst="rect">
                <a:avLst/>
              </a:prstGeom>
              <a:blipFill>
                <a:blip r:embed="rId6"/>
                <a:stretch>
                  <a:fillRect l="-1474" b="-35821"/>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37" name="QC_6_EX.111_5#0e5c3c90b?colgroup=8,32&amp;vop=1&amp;pid=2a3e433f0&amp;color=0,0,0&amp;vtp=1&amp;bbb=1"/>
              <p:cNvGraphicFramePr>
                <a:graphicFrameLocks noGrp="1"/>
              </p:cNvGraphicFramePr>
              <p:nvPr>
                <p:extLst>
                  <p:ext uri="{D42A27DB-BD31-4B8C-83A1-F6EECF244321}">
                    <p14:modId xmlns:p14="http://schemas.microsoft.com/office/powerpoint/2010/main" val="3151141928"/>
                  </p:ext>
                </p:extLst>
              </p:nvPr>
            </p:nvGraphicFramePr>
            <p:xfrm>
              <a:off x="722376" y="4749800"/>
              <a:ext cx="10725912" cy="1919732"/>
            </p:xfrm>
            <a:graphic>
              <a:graphicData uri="http://schemas.openxmlformats.org/drawingml/2006/table">
                <a:tbl>
                  <a:tblPr/>
                  <a:tblGrid>
                    <a:gridCol w="2322576">
                      <a:extLst>
                        <a:ext uri="{9D8B030D-6E8A-4147-A177-3AD203B41FA5}">
                          <a16:colId xmlns:a16="http://schemas.microsoft.com/office/drawing/2014/main" val="20000"/>
                        </a:ext>
                      </a:extLst>
                    </a:gridCol>
                    <a:gridCol w="8403336">
                      <a:extLst>
                        <a:ext uri="{9D8B030D-6E8A-4147-A177-3AD203B41FA5}">
                          <a16:colId xmlns:a16="http://schemas.microsoft.com/office/drawing/2014/main" val="20001"/>
                        </a:ext>
                      </a:extLst>
                    </a:gridCol>
                  </a:tblGrid>
                  <a:tr h="1919732">
                    <a:tc>
                      <a:txBody>
                        <a:bodyPr/>
                        <a:lstStyle/>
                        <a:p>
                          <a:pPr algn="ctr" latinLnBrk="1" hangingPunct="0">
                            <a:lnSpc>
                              <a:spcPts val="15000"/>
                            </a:lnSpc>
                          </a:pPr>
                          <a:r>
                            <a:rPr lang="en-US" altLang="zh-CN" sz="840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①条件：资源和空间有限</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受其他生物的制约等;</a:t>
                          </a:r>
                          <a:endParaRPr lang="en-US" altLang="zh-CN" sz="1200" dirty="0"/>
                        </a:p>
                        <a:p>
                          <a:pPr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曲线特点：种群数量达到环境容纳量</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即</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值后</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将在一定范围内波动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mc:Choice>
        <mc:Fallback xmlns="">
          <p:graphicFrame>
            <p:nvGraphicFramePr>
              <p:cNvPr id="137" name="QC_6_EX.111_5#0e5c3c90b?colgroup=8,32&amp;vop=1&amp;pid=2a3e433f0&amp;color=0,0,0&amp;vtp=1&amp;bbb=1"/>
              <p:cNvGraphicFramePr>
                <a:graphicFrameLocks noGrp="1"/>
              </p:cNvGraphicFramePr>
              <p:nvPr>
                <p:extLst>
                  <p:ext uri="{D42A27DB-BD31-4B8C-83A1-F6EECF244321}">
                    <p14:modId xmlns:p14="http://schemas.microsoft.com/office/powerpoint/2010/main" val="3151141928"/>
                  </p:ext>
                </p:extLst>
              </p:nvPr>
            </p:nvGraphicFramePr>
            <p:xfrm>
              <a:off x="722376" y="4749800"/>
              <a:ext cx="10725912" cy="1919732"/>
            </p:xfrm>
            <a:graphic>
              <a:graphicData uri="http://schemas.openxmlformats.org/drawingml/2006/table">
                <a:tbl>
                  <a:tblPr/>
                  <a:tblGrid>
                    <a:gridCol w="2322576">
                      <a:extLst>
                        <a:ext uri="{9D8B030D-6E8A-4147-A177-3AD203B41FA5}">
                          <a16:colId xmlns:a16="http://schemas.microsoft.com/office/drawing/2014/main" val="20000"/>
                        </a:ext>
                      </a:extLst>
                    </a:gridCol>
                    <a:gridCol w="8403336">
                      <a:extLst>
                        <a:ext uri="{9D8B030D-6E8A-4147-A177-3AD203B41FA5}">
                          <a16:colId xmlns:a16="http://schemas.microsoft.com/office/drawing/2014/main" val="20001"/>
                        </a:ext>
                      </a:extLst>
                    </a:gridCol>
                  </a:tblGrid>
                  <a:tr h="1919732">
                    <a:tc>
                      <a:txBody>
                        <a:bodyPr/>
                        <a:lstStyle/>
                        <a:p>
                          <a:pPr algn="ctr" latinLnBrk="1" hangingPunct="0">
                            <a:lnSpc>
                              <a:spcPts val="15000"/>
                            </a:lnSpc>
                          </a:pPr>
                          <a:r>
                            <a:rPr lang="en-US" altLang="zh-CN" sz="840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7"/>
                          <a:stretch>
                            <a:fillRect l="-27701" t="-316" r="-145" b="-26899"/>
                          </a:stretch>
                        </a:blipFill>
                      </a:tcPr>
                    </a:tc>
                    <a:extLst>
                      <a:ext uri="{0D108BD9-81ED-4DB2-BD59-A6C34878D82A}">
                        <a16:rowId xmlns:a16="http://schemas.microsoft.com/office/drawing/2014/main" val="10000"/>
                      </a:ext>
                    </a:extLst>
                  </a:tr>
                </a:tbl>
              </a:graphicData>
            </a:graphic>
          </p:graphicFrame>
        </mc:Fallback>
      </mc:AlternateContent>
      <p:pic>
        <p:nvPicPr>
          <p:cNvPr id="7" name="QC_6_EX.111_6#0e5c3c90b.table_image?tii=2&amp;vop=1&amp;pid=2a3e433f0&amp;color=0,0,0&amp;tib=255,255,255&amp;vtp=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841248" y="4863846"/>
            <a:ext cx="2084832" cy="169164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bg/>
                                          </p:spTgt>
                                        </p:tgtEl>
                                        <p:attrNameLst>
                                          <p:attrName>style.visibility</p:attrName>
                                        </p:attrNameLst>
                                      </p:cBhvr>
                                      <p:to>
                                        <p:strVal val="visible"/>
                                      </p:to>
                                    </p:set>
                                    <p:animEffect transition="in" filter="fade">
                                      <p:cBhvr>
                                        <p:cTn id="25" dur="500"/>
                                        <p:tgtEl>
                                          <p:spTgt spid="5">
                                            <p:bg/>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Effect transition="in" filter="fade">
                                      <p:cBhvr>
                                        <p:cTn id="28" dur="500"/>
                                        <p:tgtEl>
                                          <p:spTgt spid="5">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137"/>
                                        </p:tgtEl>
                                        <p:attrNameLst>
                                          <p:attrName>style.visibility</p:attrName>
                                        </p:attrNameLst>
                                      </p:cBhvr>
                                      <p:to>
                                        <p:strVal val="visible"/>
                                      </p:to>
                                    </p:set>
                                    <p:animEffect transition="in" filter="fade">
                                      <p:cBhvr>
                                        <p:cTn id="31" dur="500"/>
                                        <p:tgtEl>
                                          <p:spTgt spid="137"/>
                                        </p:tgtEl>
                                      </p:cBhvr>
                                    </p:animEffect>
                                  </p:childTnLst>
                                </p:cTn>
                              </p:par>
                              <p:par>
                                <p:cTn id="32" presetID="10"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5"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pic>
        <p:nvPicPr>
          <p:cNvPr id="2" name="QC_6_BD.112_1#2cd08a432?htil=10&amp;pid=df0e992e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522208" y="1097279"/>
            <a:ext cx="2926080" cy="245973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3" name="QC_6_BD.112_2#2cd08a432?htil=10&amp;pid=df0e992ea&amp;color=0,0,0&amp;vtp=1&amp;bt=1&amp;bbb=1&amp;hb=1"/>
              <p:cNvSpPr/>
              <p:nvPr/>
            </p:nvSpPr>
            <p:spPr>
              <a:xfrm>
                <a:off x="722376" y="1014984"/>
                <a:ext cx="769010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1" i="0" dirty="0">
                    <a:solidFill>
                      <a:srgbClr val="000000"/>
                    </a:solidFill>
                    <a:latin typeface="微软雅黑" pitchFamily="34" charset="0"/>
                    <a:ea typeface="微软雅黑" pitchFamily="34" charset="-122"/>
                    <a:cs typeface="微软雅黑" pitchFamily="34" charset="-120"/>
                  </a:rPr>
                  <a:t>多选题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仿宋" pitchFamily="34" charset="0"/>
                    <a:ea typeface="仿宋" pitchFamily="34" charset="-122"/>
                    <a:cs typeface="仿宋" pitchFamily="34" charset="-120"/>
                  </a:rPr>
                  <a:t>［江苏部分高中2025模拟</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如图表示某蝗虫种群数量变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化可能的四种情况</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”型、Ⅰ、Ⅱ、Ⅲ</a:t>
                </a:r>
                <a:r>
                  <a:rPr lang="en-US" altLang="zh-CN" sz="2000" b="0" i="0">
                    <a:solidFill>
                      <a:srgbClr val="000000"/>
                    </a:solidFill>
                    <a:latin typeface="微软雅黑" pitchFamily="34" charset="0"/>
                    <a:ea typeface="微软雅黑" pitchFamily="34" charset="-122"/>
                    <a:cs typeface="微软雅黑" pitchFamily="34" charset="-120"/>
                  </a:rPr>
                  <a:t>），下列叙述正确的是</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3" name="QC_6_BD.112_2#2cd08a432?htil=10&amp;pid=df0e992ea&amp;color=0,0,0&amp;vtp=1&amp;bt=1&amp;bbb=1&amp;hb=1"/>
              <p:cNvSpPr>
                <a:spLocks noRot="1" noChangeAspect="1" noMove="1" noResize="1" noEditPoints="1" noAdjustHandles="1" noChangeArrowheads="1" noChangeShapeType="1" noTextEdit="1"/>
              </p:cNvSpPr>
              <p:nvPr/>
            </p:nvSpPr>
            <p:spPr>
              <a:xfrm>
                <a:off x="722376" y="1014984"/>
                <a:ext cx="7690104" cy="1300353"/>
              </a:xfrm>
              <a:prstGeom prst="rect">
                <a:avLst/>
              </a:prstGeom>
              <a:blipFill>
                <a:blip r:embed="rId4"/>
                <a:stretch>
                  <a:fillRect l="-2062" r="-793" b="-11737"/>
                </a:stretch>
              </a:blipFill>
              <a:ln/>
            </p:spPr>
            <p:txBody>
              <a:bodyPr/>
              <a:lstStyle/>
              <a:p>
                <a:r>
                  <a:rPr lang="zh-CN" altLang="en-US">
                    <a:noFill/>
                  </a:rPr>
                  <a:t> </a:t>
                </a:r>
              </a:p>
            </p:txBody>
          </p:sp>
        </mc:Fallback>
      </mc:AlternateContent>
      <p:sp>
        <p:nvSpPr>
          <p:cNvPr id="4" name="QC_6_AN.113_1#2cd08a432.bracket?pid=df0e992ea&amp;color=0,0,0&amp;vpa=38&amp;vtp=1&amp;bbb=1"/>
          <p:cNvSpPr/>
          <p:nvPr/>
        </p:nvSpPr>
        <p:spPr>
          <a:xfrm>
            <a:off x="922401" y="1910334"/>
            <a:ext cx="743649"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ACD</a:t>
            </a:r>
            <a:endParaRPr lang="en-US" altLang="zh-CN" sz="2000" dirty="0"/>
          </a:p>
        </p:txBody>
      </p:sp>
      <mc:AlternateContent xmlns:mc="http://schemas.openxmlformats.org/markup-compatibility/2006" xmlns:a14="http://schemas.microsoft.com/office/drawing/2010/main">
        <mc:Choice Requires="a14">
          <p:sp>
            <p:nvSpPr>
              <p:cNvPr id="5" name="QC_6_BD.112_3#2cd08a432.choices?htil=10&amp;pid=df0e992ea&amp;color=0,0,0&amp;vtp=1&amp;bbb=1&amp;hb=1"/>
              <p:cNvSpPr/>
              <p:nvPr/>
            </p:nvSpPr>
            <p:spPr>
              <a:xfrm>
                <a:off x="722376" y="2377058"/>
                <a:ext cx="7690104" cy="31803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A.对于大多数生物来说，种群数量总是在波动中</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.若图中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时，干旱条件抑制了使蝗虫患病的一种丝状菌的生长</a:t>
                </a:r>
                <a:r>
                  <a:rPr lang="en-US" altLang="zh-CN" sz="2000" b="0" i="0">
                    <a:solidFill>
                      <a:srgbClr val="000000"/>
                    </a:solidFill>
                    <a:latin typeface="微软雅黑" pitchFamily="34" charset="0"/>
                    <a:ea typeface="微软雅黑" pitchFamily="34" charset="-122"/>
                    <a:cs typeface="微软雅黑" pitchFamily="34" charset="-120"/>
                  </a:rPr>
                  <a:t>，则</a:t>
                </a: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点后该种群的数量变化曲线是Ⅱ</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.若图中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时，某种鲸遭遇了人类过度捕捞</a:t>
                </a:r>
                <a:r>
                  <a:rPr lang="en-US" altLang="zh-CN" sz="2000" b="0" i="0">
                    <a:solidFill>
                      <a:srgbClr val="000000"/>
                    </a:solidFill>
                    <a:latin typeface="微软雅黑" pitchFamily="34" charset="0"/>
                    <a:ea typeface="微软雅黑" pitchFamily="34" charset="-122"/>
                    <a:cs typeface="微软雅黑" pitchFamily="34" charset="-120"/>
                  </a:rPr>
                  <a:t>，其种群数量变化曲线可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能为</a:t>
                </a:r>
                <a:r>
                  <a:rPr lang="en-US" altLang="zh-CN" sz="2000" b="0" i="0" dirty="0">
                    <a:solidFill>
                      <a:srgbClr val="000000"/>
                    </a:solidFill>
                    <a:latin typeface="微软雅黑" pitchFamily="34" charset="0"/>
                    <a:ea typeface="微软雅黑" pitchFamily="34" charset="-122"/>
                    <a:cs typeface="微软雅黑" pitchFamily="34" charset="-120"/>
                  </a:rPr>
                  <a:t>Ⅲ</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.当种群数量在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2000" b="0" i="0" dirty="0">
                    <a:solidFill>
                      <a:srgbClr val="000000"/>
                    </a:solidFill>
                    <a:latin typeface="微软雅黑" pitchFamily="34" charset="0"/>
                    <a:ea typeface="微软雅黑" pitchFamily="34" charset="-122"/>
                    <a:cs typeface="微软雅黑" pitchFamily="34" charset="-120"/>
                  </a:rPr>
                  <a:t>后的变化曲线为Ⅱ，</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可能的外界因素为食物减少、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活动范围缩小</a:t>
                </a:r>
                <a:endParaRPr lang="en-US" altLang="zh-CN" sz="2000" dirty="0"/>
              </a:p>
            </p:txBody>
          </p:sp>
        </mc:Choice>
        <mc:Fallback xmlns="">
          <p:sp>
            <p:nvSpPr>
              <p:cNvPr id="5" name="QC_6_BD.112_3#2cd08a432.choices?htil=10&amp;pid=df0e992ea&amp;color=0,0,0&amp;vtp=1&amp;bbb=1&amp;hb=1"/>
              <p:cNvSpPr>
                <a:spLocks noRot="1" noChangeAspect="1" noMove="1" noResize="1" noEditPoints="1" noAdjustHandles="1" noChangeArrowheads="1" noChangeShapeType="1" noTextEdit="1"/>
              </p:cNvSpPr>
              <p:nvPr/>
            </p:nvSpPr>
            <p:spPr>
              <a:xfrm>
                <a:off x="722376" y="2377058"/>
                <a:ext cx="7690104" cy="3180334"/>
              </a:xfrm>
              <a:prstGeom prst="rect">
                <a:avLst/>
              </a:prstGeom>
              <a:blipFill>
                <a:blip r:embed="rId5"/>
                <a:stretch>
                  <a:fillRect l="-2062" r="-3410" b="-4598"/>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EX.114_1#2cd08a432?vop=1&amp;pid=df0e992ea&amp;color=0,0,0&amp;vtp=1&amp;bt=1&amp;bbb=1&amp;hb=1"/>
              <p:cNvSpPr/>
              <p:nvPr/>
            </p:nvSpPr>
            <p:spPr>
              <a:xfrm>
                <a:off x="722376" y="969264"/>
                <a:ext cx="10753344" cy="13261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思路导引</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据题图分析可知</a:t>
                </a:r>
                <a:r>
                  <a:rPr lang="en-US" altLang="zh-CN" sz="2000" b="0" i="0" dirty="0">
                    <a:solidFill>
                      <a:srgbClr val="000000"/>
                    </a:solidFill>
                    <a:latin typeface="微软雅黑" pitchFamily="34" charset="0"/>
                    <a:ea typeface="微软雅黑" pitchFamily="34" charset="-122"/>
                    <a:cs typeface="微软雅黑" pitchFamily="34" charset="-120"/>
                  </a:rPr>
                  <a:t>，Ⅰ曲线的</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值较大，因此Ⅰ环境条件较好；</a:t>
                </a:r>
                <a:r>
                  <a:rPr lang="en-US" altLang="zh-CN" sz="2000" b="0" i="0">
                    <a:solidFill>
                      <a:srgbClr val="000000"/>
                    </a:solidFill>
                    <a:latin typeface="微软雅黑" pitchFamily="34" charset="0"/>
                    <a:ea typeface="微软雅黑" pitchFamily="34" charset="-122"/>
                    <a:cs typeface="微软雅黑" pitchFamily="34" charset="-120"/>
                  </a:rPr>
                  <a:t>Ⅱ的环境容纳量低于原始环境容纳</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量</a:t>
                </a:r>
                <a:r>
                  <a:rPr lang="en-US" altLang="zh-CN" sz="2000" b="0" i="0" dirty="0">
                    <a:solidFill>
                      <a:srgbClr val="000000"/>
                    </a:solidFill>
                    <a:latin typeface="微软雅黑" pitchFamily="34" charset="0"/>
                    <a:ea typeface="微软雅黑" pitchFamily="34" charset="-122"/>
                    <a:cs typeface="微软雅黑" pitchFamily="34" charset="-120"/>
                  </a:rPr>
                  <a:t>，说明环境有一定程度的破坏；Ⅲ中生物逐渐灭绝，说明可能栖息地的环境被完全破坏。</a:t>
                </a:r>
                <a:endParaRPr lang="en-US" altLang="zh-CN" sz="2000" dirty="0"/>
              </a:p>
            </p:txBody>
          </p:sp>
        </mc:Choice>
        <mc:Fallback xmlns="">
          <p:sp>
            <p:nvSpPr>
              <p:cNvPr id="2" name="QC_6_EX.114_1#2cd08a432?vop=1&amp;pid=df0e992ea&amp;color=0,0,0&amp;vtp=1&amp;bt=1&amp;bbb=1&amp;hb=1"/>
              <p:cNvSpPr>
                <a:spLocks noRot="1" noChangeAspect="1" noMove="1" noResize="1" noEditPoints="1" noAdjustHandles="1" noChangeArrowheads="1" noChangeShapeType="1" noTextEdit="1"/>
              </p:cNvSpPr>
              <p:nvPr/>
            </p:nvSpPr>
            <p:spPr>
              <a:xfrm>
                <a:off x="722376" y="969264"/>
                <a:ext cx="10753344" cy="1326134"/>
              </a:xfrm>
              <a:prstGeom prst="rect">
                <a:avLst/>
              </a:prstGeom>
              <a:blipFill>
                <a:blip r:embed="rId3"/>
                <a:stretch>
                  <a:fillRect l="-1474" r="-113" b="-11009"/>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115_1#2cd08a432?vop=1&amp;pid=df0e992ea&amp;color=0,0,0&amp;vtp=1&amp;bt=1&amp;bbb=1&amp;hb=1"/>
              <p:cNvSpPr/>
              <p:nvPr/>
            </p:nvSpPr>
            <p:spPr>
              <a:xfrm>
                <a:off x="722376" y="1014984"/>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对于大多数生物来说，种群数量总是在波动中，A正确；若图中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时</a:t>
                </a:r>
                <a:r>
                  <a:rPr lang="en-US" altLang="zh-CN" sz="2000" b="0" i="0">
                    <a:solidFill>
                      <a:srgbClr val="000000"/>
                    </a:solidFill>
                    <a:latin typeface="微软雅黑" pitchFamily="34" charset="0"/>
                    <a:ea typeface="微软雅黑" pitchFamily="34" charset="-122"/>
                    <a:cs typeface="微软雅黑" pitchFamily="34" charset="-120"/>
                  </a:rPr>
                  <a:t>，干旱条件抑制了使蝗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虫患病的一种丝状菌的生长</a:t>
                </a:r>
                <a:r>
                  <a:rPr lang="en-US" altLang="zh-CN" sz="2000" b="0" i="0" dirty="0">
                    <a:solidFill>
                      <a:srgbClr val="000000"/>
                    </a:solidFill>
                    <a:latin typeface="微软雅黑" pitchFamily="34" charset="0"/>
                    <a:ea typeface="微软雅黑" pitchFamily="34" charset="-122"/>
                    <a:cs typeface="微软雅黑" pitchFamily="34" charset="-120"/>
                  </a:rPr>
                  <a:t>，则蝗虫的环境容纳量增大，则</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后该种群的数量变化曲线是Ⅰ</a:t>
                </a:r>
                <a:r>
                  <a:rPr lang="en-US" altLang="zh-CN" sz="2000" b="0" i="0">
                    <a:solidFill>
                      <a:srgbClr val="000000"/>
                    </a:solidFill>
                    <a:latin typeface="微软雅黑" pitchFamily="34" charset="0"/>
                    <a:ea typeface="微软雅黑" pitchFamily="34" charset="-122"/>
                    <a:cs typeface="微软雅黑" pitchFamily="34" charset="-120"/>
                  </a:rPr>
                  <a:t>，B</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；某种鲸在图中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时遭遇人类过度捕捞后，种群数量可能急剧下降，甚至濒临灭绝</a:t>
                </a:r>
                <a:r>
                  <a:rPr lang="en-US" altLang="zh-CN" sz="2000" b="0" i="0">
                    <a:solidFill>
                      <a:srgbClr val="000000"/>
                    </a:solidFill>
                    <a:latin typeface="微软雅黑" pitchFamily="34" charset="0"/>
                    <a:ea typeface="微软雅黑" pitchFamily="34" charset="-122"/>
                    <a:cs typeface="微软雅黑" pitchFamily="34" charset="-120"/>
                  </a:rPr>
                  <a:t>，即呈现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出曲线</a:t>
                </a:r>
                <a:r>
                  <a:rPr lang="en-US" altLang="zh-CN" sz="2000" b="0" i="0" dirty="0">
                    <a:solidFill>
                      <a:srgbClr val="000000"/>
                    </a:solidFill>
                    <a:latin typeface="微软雅黑" pitchFamily="34" charset="0"/>
                    <a:ea typeface="微软雅黑" pitchFamily="34" charset="-122"/>
                    <a:cs typeface="微软雅黑" pitchFamily="34" charset="-120"/>
                  </a:rPr>
                  <a:t>Ⅲ的种群数量变化情况，C正确；当种群数量在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后的变化曲线为Ⅱ</a:t>
                </a:r>
                <a:r>
                  <a:rPr lang="en-US" altLang="zh-CN" sz="2000" b="0" i="0">
                    <a:solidFill>
                      <a:srgbClr val="000000"/>
                    </a:solidFill>
                    <a:latin typeface="微软雅黑" pitchFamily="34" charset="0"/>
                    <a:ea typeface="微软雅黑" pitchFamily="34" charset="-122"/>
                    <a:cs typeface="微软雅黑" pitchFamily="34" charset="-120"/>
                  </a:rPr>
                  <a:t>，种群数量下降到较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低水平</a:t>
                </a:r>
                <a:r>
                  <a:rPr lang="en-US" altLang="zh-CN" sz="2000" b="0" i="0" dirty="0">
                    <a:solidFill>
                      <a:srgbClr val="000000"/>
                    </a:solidFill>
                    <a:latin typeface="微软雅黑" pitchFamily="34" charset="0"/>
                    <a:ea typeface="微软雅黑" pitchFamily="34" charset="-122"/>
                    <a:cs typeface="微软雅黑" pitchFamily="34" charset="-120"/>
                  </a:rPr>
                  <a:t>，说明该种群环境阻力增加，可能的外界因素有食物减少、活动范围缩小等，D正确。</a:t>
                </a:r>
                <a:endParaRPr lang="en-US" altLang="zh-CN" sz="2200" dirty="0"/>
              </a:p>
            </p:txBody>
          </p:sp>
        </mc:Choice>
        <mc:Fallback xmlns="">
          <p:sp>
            <p:nvSpPr>
              <p:cNvPr id="2" name="QC_6_AS.115_1#2cd08a432?vop=1&amp;pid=df0e992ea&amp;color=0,0,0&amp;vtp=1&amp;bt=1&amp;bbb=1&amp;hb=1"/>
              <p:cNvSpPr>
                <a:spLocks noRot="1" noChangeAspect="1" noMove="1" noResize="1" noEditPoints="1" noAdjustHandles="1" noChangeArrowheads="1" noChangeShapeType="1" noTextEdit="1"/>
              </p:cNvSpPr>
              <p:nvPr/>
            </p:nvSpPr>
            <p:spPr>
              <a:xfrm>
                <a:off x="722376" y="1014984"/>
                <a:ext cx="10753344" cy="2240534"/>
              </a:xfrm>
              <a:prstGeom prst="rect">
                <a:avLst/>
              </a:prstGeom>
              <a:blipFill>
                <a:blip r:embed="rId3"/>
                <a:stretch>
                  <a:fillRect l="-1587" t="-272" r="-1531" b="-681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57062-673E-3351-98AE-1EDCDE0AB576}"/>
            </a:ext>
          </a:extLst>
        </p:cNvPr>
        <p:cNvGrpSpPr/>
        <p:nvPr/>
      </p:nvGrpSpPr>
      <p:grpSpPr>
        <a:xfrm>
          <a:off x="0" y="0"/>
          <a:ext cx="0" cy="0"/>
          <a:chOff x="0" y="0"/>
          <a:chExt cx="0" cy="0"/>
        </a:xfrm>
      </p:grpSpPr>
    </p:spTree>
    <p:extLst>
      <p:ext uri="{BB962C8B-B14F-4D97-AF65-F5344CB8AC3E}">
        <p14:creationId xmlns:p14="http://schemas.microsoft.com/office/powerpoint/2010/main" val="135673044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pic>
        <p:nvPicPr>
          <p:cNvPr id="2" name="C_6#ca39f24ed?pid=5393630b2&amp;color=0,0,0&amp;tib=255,255,255&amp;vtp=1&amp;bt=1" descr="preencoded.png"/>
          <p:cNvPicPr>
            <a:picLocks noChangeAspect="1"/>
          </p:cNvPicPr>
          <p:nvPr/>
        </p:nvPicPr>
        <p:blipFill>
          <a:blip r:embed="rId3"/>
          <a:stretch>
            <a:fillRect/>
          </a:stretch>
        </p:blipFill>
        <p:spPr>
          <a:xfrm>
            <a:off x="740664" y="969264"/>
            <a:ext cx="411480" cy="448056"/>
          </a:xfrm>
          <a:prstGeom prst="rect">
            <a:avLst/>
          </a:prstGeom>
        </p:spPr>
      </p:pic>
      <p:sp>
        <p:nvSpPr>
          <p:cNvPr id="3" name="C_6_BD#ca39f24ed?pid=5393630b2&amp;color=0,0,0&amp;vtp=1&amp;bbb=1"/>
          <p:cNvSpPr/>
          <p:nvPr/>
        </p:nvSpPr>
        <p:spPr>
          <a:xfrm>
            <a:off x="1225296" y="969264"/>
            <a:ext cx="10250424" cy="776224"/>
          </a:xfrm>
          <a:prstGeom prst="rect">
            <a:avLst/>
          </a:prstGeom>
          <a:noFill/>
          <a:ln/>
        </p:spPr>
        <p:txBody>
          <a:bodyPr wrap="none" lIns="0" tIns="0" rIns="0" bIns="0" rtlCol="0" anchor="t"/>
          <a:lstStyle/>
          <a:p>
            <a:pPr algn="l" latinLnBrk="1">
              <a:lnSpc>
                <a:spcPts val="3400"/>
              </a:lnSpc>
            </a:pPr>
            <a:r>
              <a:rPr lang="en-US" altLang="zh-CN" sz="2800" b="1" i="0" dirty="0">
                <a:solidFill>
                  <a:srgbClr val="000000"/>
                </a:solidFill>
                <a:latin typeface="汉仪舒圆黑简体" pitchFamily="34" charset="0"/>
                <a:ea typeface="汉仪舒圆黑简体" pitchFamily="34" charset="-122"/>
                <a:cs typeface="汉仪舒圆黑简体" pitchFamily="34" charset="-120"/>
              </a:rPr>
              <a:t>易错点</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汉仪舒圆黑简体" pitchFamily="34" charset="0"/>
                <a:ea typeface="汉仪舒圆黑简体" pitchFamily="34" charset="-122"/>
                <a:cs typeface="汉仪舒圆黑简体" pitchFamily="34" charset="-120"/>
              </a:rPr>
              <a:t>区分种群增长率、种群增长速率</a:t>
            </a:r>
            <a:endParaRPr lang="en-US" altLang="zh-CN" sz="2800" dirty="0"/>
          </a:p>
        </p:txBody>
      </p:sp>
      <mc:AlternateContent xmlns:mc="http://schemas.openxmlformats.org/markup-compatibility/2006" xmlns:a14="http://schemas.microsoft.com/office/drawing/2010/main">
        <mc:Choice Requires="a14">
          <p:sp>
            <p:nvSpPr>
              <p:cNvPr id="4" name="QC_7_BD.116_1#9d5c71ace?pid=ca39f24ed&amp;color=0,0,0&amp;vtp=1&amp;bbb=1&amp;hb=1"/>
              <p:cNvSpPr/>
              <p:nvPr/>
            </p:nvSpPr>
            <p:spPr>
              <a:xfrm>
                <a:off x="722376" y="1381062"/>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dirty="0">
                    <a:solidFill>
                      <a:srgbClr val="000000"/>
                    </a:solidFill>
                    <a:latin typeface="仿宋" pitchFamily="34" charset="0"/>
                    <a:ea typeface="仿宋" pitchFamily="34" charset="-122"/>
                    <a:cs typeface="仿宋" pitchFamily="34" charset="-120"/>
                  </a:rPr>
                  <a:t>［河南焦作2024高二期末］</a:t>
                </a:r>
                <a:r>
                  <a:rPr lang="en-US" altLang="zh-CN" sz="2000" b="0" i="0" dirty="0">
                    <a:solidFill>
                      <a:srgbClr val="000000"/>
                    </a:solidFill>
                    <a:latin typeface="微软雅黑" pitchFamily="34" charset="0"/>
                    <a:ea typeface="微软雅黑" pitchFamily="34" charset="-122"/>
                    <a:cs typeface="微软雅黑" pitchFamily="34" charset="-120"/>
                  </a:rPr>
                  <a:t>种群增长率</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d>
                      <m:d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𝑁</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𝑁</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sub>
                        </m:sSub>
                      </m:e>
                    </m:d>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𝑁</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×100%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，指在单位时间内新增加的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个体数与原种群个体总数的比率</a:t>
                </a:r>
                <a:r>
                  <a:rPr lang="en-US" altLang="zh-CN" sz="2000" b="0" i="0" dirty="0">
                    <a:solidFill>
                      <a:srgbClr val="000000"/>
                    </a:solidFill>
                    <a:latin typeface="微软雅黑" pitchFamily="34" charset="0"/>
                    <a:ea typeface="微软雅黑" pitchFamily="34" charset="-122"/>
                    <a:cs typeface="微软雅黑" pitchFamily="34" charset="-120"/>
                  </a:rPr>
                  <a:t>。某种群在一段时间内某些特征变化如图所示</a:t>
                </a:r>
                <a14:m>
                  <m:oMath xmlns:m="http://schemas.openxmlformats.org/officeDocument/2006/math">
                    <m:d>
                      <m:d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𝑋</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≥0</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。下列叙</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述正确的是(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4" name="QC_7_BD.116_1#9d5c71ace?pid=ca39f24ed&amp;color=0,0,0&amp;vtp=1&amp;bbb=1&amp;hb=1"/>
              <p:cNvSpPr>
                <a:spLocks noRot="1" noChangeAspect="1" noMove="1" noResize="1" noEditPoints="1" noAdjustHandles="1" noChangeArrowheads="1" noChangeShapeType="1" noTextEdit="1"/>
              </p:cNvSpPr>
              <p:nvPr/>
            </p:nvSpPr>
            <p:spPr>
              <a:xfrm>
                <a:off x="722376" y="1381062"/>
                <a:ext cx="10753344" cy="1300353"/>
              </a:xfrm>
              <a:prstGeom prst="rect">
                <a:avLst/>
              </a:prstGeom>
              <a:blipFill>
                <a:blip r:embed="rId4"/>
                <a:stretch>
                  <a:fillRect l="-1474" r="-1020" b="-11737"/>
                </a:stretch>
              </a:blipFill>
              <a:ln/>
            </p:spPr>
            <p:txBody>
              <a:bodyPr/>
              <a:lstStyle/>
              <a:p>
                <a:r>
                  <a:rPr lang="zh-CN" altLang="en-US">
                    <a:noFill/>
                  </a:rPr>
                  <a:t> </a:t>
                </a:r>
              </a:p>
            </p:txBody>
          </p:sp>
        </mc:Fallback>
      </mc:AlternateContent>
      <p:sp>
        <p:nvSpPr>
          <p:cNvPr id="5" name="QC_7_AN.117_1#9d5c71ace.bracket?pid=ca39f24ed&amp;color=0,0,0&amp;vpa=39&amp;vtp=1"/>
          <p:cNvSpPr/>
          <p:nvPr/>
        </p:nvSpPr>
        <p:spPr>
          <a:xfrm>
            <a:off x="2192401" y="2276412"/>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pic>
        <p:nvPicPr>
          <p:cNvPr id="6" name="QC_7_BD.116_2#9d5c71ace?htil=11&amp;pid=ca39f24ed&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321406" y="2809812"/>
            <a:ext cx="3054096" cy="214884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7" name="QC_7_BD.116_3#9d5c71ace.choices?htil=11&amp;pid=ca39f24ed&amp;color=0,0,0&amp;vtp=1&amp;bbb=1&amp;hb=1"/>
              <p:cNvSpPr/>
              <p:nvPr/>
            </p:nvSpPr>
            <p:spPr>
              <a:xfrm>
                <a:off x="722376" y="2682812"/>
                <a:ext cx="7571232" cy="27104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A.若曲线A表示某种群增长率，且</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𝑋</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，则该种群第二年年末的数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量是第一年年初的</a:t>
                </a:r>
                <a:r>
                  <a:rPr lang="en-US" altLang="zh-CN" sz="2000" b="0" i="0" dirty="0">
                    <a:solidFill>
                      <a:srgbClr val="000000"/>
                    </a:solidFill>
                    <a:latin typeface="微软雅黑" pitchFamily="34" charset="0"/>
                    <a:ea typeface="微软雅黑" pitchFamily="34" charset="-122"/>
                    <a:cs typeface="微软雅黑" pitchFamily="34" charset="-120"/>
                  </a:rPr>
                  <a:t>2倍</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.若曲线B表示“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2000" b="0" i="0" dirty="0">
                    <a:solidFill>
                      <a:srgbClr val="000000"/>
                    </a:solidFill>
                    <a:latin typeface="微软雅黑" pitchFamily="34" charset="0"/>
                    <a:ea typeface="微软雅黑" pitchFamily="34" charset="-122"/>
                    <a:cs typeface="微软雅黑" pitchFamily="34" charset="-120"/>
                  </a:rPr>
                  <a:t>”型曲线的增长率，则</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𝑋</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一定大于零</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.若曲线B表示出生率，曲线A表示死亡率</a:t>
                </a:r>
                <a:r>
                  <a:rPr lang="en-US" altLang="zh-CN" sz="2000" b="0" i="0">
                    <a:solidFill>
                      <a:srgbClr val="000000"/>
                    </a:solidFill>
                    <a:latin typeface="微软雅黑" pitchFamily="34" charset="0"/>
                    <a:ea typeface="微软雅黑" pitchFamily="34" charset="-122"/>
                    <a:cs typeface="微软雅黑" pitchFamily="34" charset="-120"/>
                  </a:rPr>
                  <a:t>，则交点对应的年龄结构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类型一定为稳定型</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.若曲线B表示种群增长速率，且</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𝑋</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=0</m:t>
                    </m:r>
                  </m:oMath>
                </a14:m>
                <a:r>
                  <a:rPr lang="en-US" altLang="zh-CN" sz="2000" b="0" i="0" dirty="0">
                    <a:solidFill>
                      <a:srgbClr val="000000"/>
                    </a:solidFill>
                    <a:latin typeface="微软雅黑" pitchFamily="34" charset="0"/>
                    <a:ea typeface="微软雅黑" pitchFamily="34" charset="-122"/>
                    <a:cs typeface="微软雅黑" pitchFamily="34" charset="-120"/>
                  </a:rPr>
                  <a:t>，则该种群一定未达到</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值</a:t>
                </a:r>
                <a:endParaRPr lang="en-US" altLang="zh-CN" sz="2000" dirty="0"/>
              </a:p>
            </p:txBody>
          </p:sp>
        </mc:Choice>
        <mc:Fallback xmlns="">
          <p:sp>
            <p:nvSpPr>
              <p:cNvPr id="7" name="QC_7_BD.116_3#9d5c71ace.choices?htil=11&amp;pid=ca39f24ed&amp;color=0,0,0&amp;vtp=1&amp;bbb=1&amp;hb=1"/>
              <p:cNvSpPr>
                <a:spLocks noRot="1" noChangeAspect="1" noMove="1" noResize="1" noEditPoints="1" noAdjustHandles="1" noChangeArrowheads="1" noChangeShapeType="1" noTextEdit="1"/>
              </p:cNvSpPr>
              <p:nvPr/>
            </p:nvSpPr>
            <p:spPr>
              <a:xfrm>
                <a:off x="722376" y="2682812"/>
                <a:ext cx="7571232" cy="2710434"/>
              </a:xfrm>
              <a:prstGeom prst="rect">
                <a:avLst/>
              </a:prstGeom>
              <a:blipFill>
                <a:blip r:embed="rId6"/>
                <a:stretch>
                  <a:fillRect l="-2093" r="-322" b="-5618"/>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AS.118_1#9d5c71ace?vop=1&amp;pid=ca39f24ed&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若曲线A表示某种群增长率，且</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𝑋</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oMath>
                </a14:m>
                <a:r>
                  <a:rPr lang="en-US" altLang="zh-CN" sz="2000" b="0" i="0" dirty="0">
                    <a:solidFill>
                      <a:srgbClr val="000000"/>
                    </a:solidFill>
                    <a:latin typeface="微软雅黑" pitchFamily="34" charset="0"/>
                    <a:ea typeface="微软雅黑" pitchFamily="34" charset="-122"/>
                    <a:cs typeface="微软雅黑" pitchFamily="34" charset="-120"/>
                  </a:rPr>
                  <a:t>，则</a:t>
                </a:r>
                <a14:m>
                  <m:oMath xmlns:m="http://schemas.openxmlformats.org/officeDocument/2006/math">
                    <m:d>
                      <m:d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𝑁</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𝑁</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sub>
                        </m:sSub>
                      </m:e>
                    </m:d>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𝑁</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×100%=1</m:t>
                    </m:r>
                  </m:oMath>
                </a14:m>
                <a:r>
                  <a:rPr lang="en-US" altLang="zh-CN" sz="2000" b="0" i="0" dirty="0">
                    <a:solidFill>
                      <a:srgbClr val="000000"/>
                    </a:solidFill>
                    <a:latin typeface="微软雅黑" pitchFamily="34" charset="0"/>
                    <a:ea typeface="微软雅黑" pitchFamily="34" charset="-122"/>
                    <a:cs typeface="微软雅黑" pitchFamily="34" charset="-120"/>
                  </a:rPr>
                  <a:t>，得</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𝑁</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𝑁</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，即该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种群第二年年末的数量是第一年年末的</a:t>
                </a:r>
                <a:r>
                  <a:rPr lang="en-US" altLang="zh-CN" sz="2000" b="0" i="0" dirty="0">
                    <a:solidFill>
                      <a:srgbClr val="000000"/>
                    </a:solidFill>
                    <a:latin typeface="微软雅黑" pitchFamily="34" charset="0"/>
                    <a:ea typeface="微软雅黑" pitchFamily="34" charset="-122"/>
                    <a:cs typeface="微软雅黑" pitchFamily="34" charset="-120"/>
                  </a:rPr>
                  <a:t>2倍，A错误；若曲线B表示“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”型曲线的增长率</a:t>
                </a:r>
                <a:r>
                  <a:rPr lang="en-US" altLang="zh-CN" sz="2000" b="0" i="0">
                    <a:solidFill>
                      <a:srgbClr val="000000"/>
                    </a:solidFill>
                    <a:latin typeface="微软雅黑" pitchFamily="34" charset="0"/>
                    <a:ea typeface="微软雅黑" pitchFamily="34" charset="-122"/>
                    <a:cs typeface="微软雅黑" pitchFamily="34" charset="-120"/>
                  </a:rPr>
                  <a:t>，则曲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线</a:t>
                </a:r>
                <a:r>
                  <a:rPr lang="en-US" altLang="zh-CN" sz="2000" b="0" i="0" dirty="0">
                    <a:solidFill>
                      <a:srgbClr val="000000"/>
                    </a:solidFill>
                    <a:latin typeface="微软雅黑" pitchFamily="34" charset="0"/>
                    <a:ea typeface="微软雅黑" pitchFamily="34" charset="-122"/>
                    <a:cs typeface="微软雅黑" pitchFamily="34" charset="-120"/>
                  </a:rPr>
                  <a:t>B上各点均不小于0，而</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𝑋</m:t>
                    </m:r>
                  </m:oMath>
                </a14:m>
                <a:r>
                  <a:rPr lang="en-US" altLang="zh-CN" sz="2000" b="0" i="0" dirty="0">
                    <a:solidFill>
                      <a:srgbClr val="000000"/>
                    </a:solidFill>
                    <a:latin typeface="微软雅黑" pitchFamily="34" charset="0"/>
                    <a:ea typeface="微软雅黑" pitchFamily="34" charset="-122"/>
                    <a:cs typeface="微软雅黑" pitchFamily="34" charset="-120"/>
                  </a:rPr>
                  <a:t>高于曲线B的最低点，所以</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𝑋</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一定大于零，B正确；若曲线</a:t>
                </a:r>
                <a:r>
                  <a:rPr lang="en-US" altLang="zh-CN" sz="2000" b="0" i="0">
                    <a:solidFill>
                      <a:srgbClr val="000000"/>
                    </a:solidFill>
                    <a:latin typeface="微软雅黑" pitchFamily="34" charset="0"/>
                    <a:ea typeface="微软雅黑" pitchFamily="34" charset="-122"/>
                    <a:cs typeface="微软雅黑" pitchFamily="34" charset="-120"/>
                  </a:rPr>
                  <a:t>B表示出生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率</a:t>
                </a:r>
                <a:r>
                  <a:rPr lang="en-US" altLang="zh-CN" sz="2000" b="0" i="0" dirty="0">
                    <a:solidFill>
                      <a:srgbClr val="000000"/>
                    </a:solidFill>
                    <a:latin typeface="微软雅黑" pitchFamily="34" charset="0"/>
                    <a:ea typeface="微软雅黑" pitchFamily="34" charset="-122"/>
                    <a:cs typeface="微软雅黑" pitchFamily="34" charset="-120"/>
                  </a:rPr>
                  <a:t>，曲线A表示死亡率，出生率逐渐减小，死亡率保持不变，</a:t>
                </a:r>
                <a:r>
                  <a:rPr lang="en-US" altLang="zh-CN" sz="2000" b="0" i="0">
                    <a:solidFill>
                      <a:srgbClr val="000000"/>
                    </a:solidFill>
                    <a:latin typeface="微软雅黑" pitchFamily="34" charset="0"/>
                    <a:ea typeface="微软雅黑" pitchFamily="34" charset="-122"/>
                    <a:cs typeface="微软雅黑" pitchFamily="34" charset="-120"/>
                  </a:rPr>
                  <a:t>两曲线交点表示出生率等于死亡率，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但交点后出生率小于死亡率</a:t>
                </a:r>
                <a:r>
                  <a:rPr lang="en-US" altLang="zh-CN" sz="2000" b="0" i="0" dirty="0">
                    <a:solidFill>
                      <a:srgbClr val="000000"/>
                    </a:solidFill>
                    <a:latin typeface="微软雅黑" pitchFamily="34" charset="0"/>
                    <a:ea typeface="微软雅黑" pitchFamily="34" charset="-122"/>
                    <a:cs typeface="微软雅黑" pitchFamily="34" charset="-120"/>
                  </a:rPr>
                  <a:t>，故该交点对应的年龄结构类型不一定为稳定型，C错误；若曲线</a:t>
                </a:r>
                <a:r>
                  <a:rPr lang="en-US" altLang="zh-CN" sz="2000" b="0" i="0">
                    <a:solidFill>
                      <a:srgbClr val="000000"/>
                    </a:solidFill>
                    <a:latin typeface="微软雅黑" pitchFamily="34" charset="0"/>
                    <a:ea typeface="微软雅黑" pitchFamily="34" charset="-122"/>
                    <a:cs typeface="微软雅黑" pitchFamily="34" charset="-120"/>
                  </a:rPr>
                  <a:t>B表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示种群增长速率</a:t>
                </a:r>
                <a:r>
                  <a:rPr lang="en-US" altLang="zh-CN" sz="2000" b="0" i="0" dirty="0">
                    <a:solidFill>
                      <a:srgbClr val="000000"/>
                    </a:solidFill>
                    <a:latin typeface="微软雅黑" pitchFamily="34" charset="0"/>
                    <a:ea typeface="微软雅黑" pitchFamily="34" charset="-122"/>
                    <a:cs typeface="微软雅黑" pitchFamily="34" charset="-120"/>
                  </a:rPr>
                  <a:t>，且</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𝑋</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，则两曲线的交点表示种群增长速率等于0</a:t>
                </a:r>
                <a:r>
                  <a:rPr lang="en-US" altLang="zh-CN" sz="2000" b="0" i="0">
                    <a:solidFill>
                      <a:srgbClr val="000000"/>
                    </a:solidFill>
                    <a:latin typeface="微软雅黑" pitchFamily="34" charset="0"/>
                    <a:ea typeface="微软雅黑" pitchFamily="34" charset="-122"/>
                    <a:cs typeface="微软雅黑" pitchFamily="34" charset="-120"/>
                  </a:rPr>
                  <a:t>，对应的种群数量是该种群</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值，D错误。</a:t>
                </a:r>
                <a:endParaRPr lang="en-US" altLang="zh-CN" sz="2200" dirty="0"/>
              </a:p>
            </p:txBody>
          </p:sp>
        </mc:Choice>
        <mc:Fallback xmlns="">
          <p:sp>
            <p:nvSpPr>
              <p:cNvPr id="2" name="QC_7_AS.118_1#9d5c71ace?vop=1&amp;pid=ca39f24ed&amp;color=0,0,0&amp;vtp=1&amp;bt=1&amp;bbb=1&amp;hb=1"/>
              <p:cNvSpPr>
                <a:spLocks noRot="1" noChangeAspect="1" noMove="1" noResize="1" noEditPoints="1" noAdjustHandles="1" noChangeArrowheads="1" noChangeShapeType="1" noTextEdit="1"/>
              </p:cNvSpPr>
              <p:nvPr/>
            </p:nvSpPr>
            <p:spPr>
              <a:xfrm>
                <a:off x="722376" y="972000"/>
                <a:ext cx="10753344" cy="3154934"/>
              </a:xfrm>
              <a:prstGeom prst="rect">
                <a:avLst/>
              </a:prstGeom>
              <a:blipFill>
                <a:blip r:embed="rId3"/>
                <a:stretch>
                  <a:fillRect l="-1587" r="-2438" b="-4826"/>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EX.119_1#9d5c71ace?vop=1&amp;pid=ca39f24ed&amp;color=0,0,0&amp;vtp=1&amp;bt=1&amp;bbb=1&amp;hb=1"/>
              <p:cNvSpPr/>
              <p:nvPr/>
            </p:nvSpPr>
            <p:spPr>
              <a:xfrm>
                <a:off x="722376" y="969264"/>
                <a:ext cx="10753344" cy="40947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1）种群增长率是指一段时间内种群新增加的个体数与原种群数量的比率</a:t>
                </a:r>
                <a:r>
                  <a:rPr lang="en-US" altLang="zh-CN" sz="2000" b="0" i="0">
                    <a:solidFill>
                      <a:srgbClr val="000000"/>
                    </a:solidFill>
                    <a:latin typeface="微软雅黑" pitchFamily="34" charset="0"/>
                    <a:ea typeface="微软雅黑" pitchFamily="34" charset="-122"/>
                    <a:cs typeface="微软雅黑" pitchFamily="34" charset="-120"/>
                  </a:rPr>
                  <a:t>，其计算公式为增长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率</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（现有个体数-原有个体数）</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原有个体数</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×100%</m:t>
                    </m:r>
                  </m:oMath>
                </a14:m>
                <a:r>
                  <a:rPr lang="en-US" altLang="zh-CN" sz="2000" b="0" i="0" dirty="0">
                    <a:solidFill>
                      <a:srgbClr val="000000"/>
                    </a:solidFill>
                    <a:latin typeface="微软雅黑" pitchFamily="34" charset="0"/>
                    <a:ea typeface="微软雅黑" pitchFamily="34" charset="-122"/>
                    <a:cs typeface="微软雅黑" pitchFamily="34" charset="-120"/>
                  </a:rPr>
                  <a:t>。如某种群现有数量为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𝑎</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，一年后</a:t>
                </a:r>
                <a:r>
                  <a:rPr lang="en-US" altLang="zh-CN" sz="2000" b="0" i="0">
                    <a:solidFill>
                      <a:srgbClr val="000000"/>
                    </a:solidFill>
                    <a:latin typeface="微软雅黑" pitchFamily="34" charset="0"/>
                    <a:ea typeface="微软雅黑" pitchFamily="34" charset="-122"/>
                    <a:cs typeface="微软雅黑" pitchFamily="34" charset="-120"/>
                  </a:rPr>
                  <a:t>，该种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群数量为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𝑏</m:t>
                    </m:r>
                  </m:oMath>
                </a14:m>
                <a:r>
                  <a:rPr lang="en-US" altLang="zh-CN" sz="2000" b="0" i="0" dirty="0">
                    <a:solidFill>
                      <a:srgbClr val="000000"/>
                    </a:solidFill>
                    <a:latin typeface="微软雅黑" pitchFamily="34" charset="0"/>
                    <a:ea typeface="微软雅黑" pitchFamily="34" charset="-122"/>
                    <a:cs typeface="微软雅黑" pitchFamily="34" charset="-120"/>
                  </a:rPr>
                  <a:t>，那么该种群在当年的增长率为</a:t>
                </a:r>
                <a14:m>
                  <m:oMath xmlns:m="http://schemas.openxmlformats.org/officeDocument/2006/math">
                    <m:d>
                      <m:d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𝑏</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𝑎</m:t>
                        </m:r>
                      </m:e>
                    </m:d>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𝑎</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×100%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2）种群增长速率是指种群在单位时间内增长的数量，其计算公式为增长速率</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现有个体数-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原有个体数</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时间。如某种群现有数量为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𝑎</m:t>
                    </m:r>
                  </m:oMath>
                </a14:m>
                <a:r>
                  <a:rPr lang="en-US" altLang="zh-CN" sz="2000" b="0" i="0" dirty="0">
                    <a:solidFill>
                      <a:srgbClr val="000000"/>
                    </a:solidFill>
                    <a:latin typeface="微软雅黑" pitchFamily="34" charset="0"/>
                    <a:ea typeface="微软雅黑" pitchFamily="34" charset="-122"/>
                    <a:cs typeface="微软雅黑" pitchFamily="34" charset="-120"/>
                  </a:rPr>
                  <a:t>，一年后，该种群数量为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𝑏</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，其种群增长速率为</a:t>
                </a:r>
              </a:p>
              <a:p>
                <a:pPr latinLnBrk="1">
                  <a:lnSpc>
                    <a:spcPts val="3600"/>
                  </a:lnSpc>
                </a:pPr>
                <a14:m>
                  <m:oMath xmlns:m="http://schemas.openxmlformats.org/officeDocument/2006/math">
                    <m:d>
                      <m:d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𝑏</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𝑎</m:t>
                        </m:r>
                      </m:e>
                    </m:d>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年。</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2000" b="0" i="0" dirty="0">
                    <a:solidFill>
                      <a:srgbClr val="000000"/>
                    </a:solidFill>
                    <a:latin typeface="微软雅黑" pitchFamily="34" charset="0"/>
                    <a:ea typeface="微软雅黑" pitchFamily="34" charset="-122"/>
                    <a:cs typeface="微软雅黑" pitchFamily="34" charset="-120"/>
                  </a:rPr>
                  <a:t>”型增长曲线自始至终都保持指数增长，其增长率不变；“</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”型增长曲线在形成过程</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中环境阻力逐渐增大</a:t>
                </a:r>
                <a:r>
                  <a:rPr lang="en-US" altLang="zh-CN" sz="2000" b="0" i="0" dirty="0">
                    <a:solidFill>
                      <a:srgbClr val="000000"/>
                    </a:solidFill>
                    <a:latin typeface="微软雅黑" pitchFamily="34" charset="0"/>
                    <a:ea typeface="微软雅黑" pitchFamily="34" charset="-122"/>
                    <a:cs typeface="微软雅黑" pitchFamily="34" charset="-120"/>
                  </a:rPr>
                  <a:t>，其增长率逐渐减小。</a:t>
                </a:r>
                <a:endParaRPr lang="en-US" altLang="zh-CN" sz="2000" dirty="0"/>
              </a:p>
            </p:txBody>
          </p:sp>
        </mc:Choice>
        <mc:Fallback xmlns="">
          <p:sp>
            <p:nvSpPr>
              <p:cNvPr id="2" name="QC_7_EX.119_1#9d5c71ace?vop=1&amp;pid=ca39f24ed&amp;color=0,0,0&amp;vtp=1&amp;bt=1&amp;bbb=1&amp;hb=1"/>
              <p:cNvSpPr>
                <a:spLocks noRot="1" noChangeAspect="1" noMove="1" noResize="1" noEditPoints="1" noAdjustHandles="1" noChangeArrowheads="1" noChangeShapeType="1" noTextEdit="1"/>
              </p:cNvSpPr>
              <p:nvPr/>
            </p:nvSpPr>
            <p:spPr>
              <a:xfrm>
                <a:off x="722376" y="969264"/>
                <a:ext cx="10753344" cy="4094734"/>
              </a:xfrm>
              <a:prstGeom prst="rect">
                <a:avLst/>
              </a:prstGeom>
              <a:blipFill>
                <a:blip r:embed="rId3"/>
                <a:stretch>
                  <a:fillRect l="-1474" r="-227" b="-3571"/>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C_4#1b356872e.fixed?pid=761d73c97&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1b356872e.fixed?pid=761d73c97&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课时2</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种群数量变化的数学模型</a:t>
            </a:r>
            <a:endParaRPr lang="en-US" altLang="zh-CN" sz="4400" dirty="0"/>
          </a:p>
        </p:txBody>
      </p:sp>
      <p:pic>
        <p:nvPicPr>
          <p:cNvPr id="4" name="C_4#1b356872e.fixed?pid=761d73c97&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1b356872e.fixed?pid=761d73c97&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C_5_BD.120_1#987319c1b?pid=1b356872e&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［江苏盐城五校2025高二期中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如图表示处于平衡状态的某生物种群因某些外界环境变化导致</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种群中生物个体数量改变时的四种情形</a:t>
            </a:r>
            <a:r>
              <a:rPr lang="en-US" altLang="zh-CN" sz="2000" b="0" i="0" dirty="0">
                <a:solidFill>
                  <a:srgbClr val="000000"/>
                </a:solidFill>
                <a:latin typeface="微软雅黑" pitchFamily="34" charset="0"/>
                <a:ea typeface="微软雅黑" pitchFamily="34" charset="-122"/>
                <a:cs typeface="微软雅黑" pitchFamily="34" charset="-120"/>
              </a:rPr>
              <a:t>，下列有关产生这些变化的原因分析中，</a:t>
            </a:r>
            <a:r>
              <a:rPr lang="en-US" altLang="zh-CN" sz="2000" b="0" i="0">
                <a:solidFill>
                  <a:srgbClr val="000000"/>
                </a:solidFill>
                <a:latin typeface="微软雅黑" pitchFamily="34" charset="0"/>
                <a:ea typeface="微软雅黑" pitchFamily="34" charset="-122"/>
                <a:cs typeface="微软雅黑" pitchFamily="34" charset="-120"/>
              </a:rPr>
              <a:t>错误的是(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21_1#987319c1b.bracket?pid=1b356872e&amp;color=0,0,0&amp;vpa=40&amp;vtp=1"/>
          <p:cNvSpPr/>
          <p:nvPr/>
        </p:nvSpPr>
        <p:spPr>
          <a:xfrm>
            <a:off x="10828401" y="14101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pic>
        <p:nvPicPr>
          <p:cNvPr id="4" name="QC_5_BD.120_3#987319c1b?iti=3&amp;htil=1&amp;pid=1b356872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088136" y="2070550"/>
            <a:ext cx="1956816" cy="143560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5_BD.120_4#987319c1b?iti=4&amp;htil=1&amp;pid=1b356872e&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776472" y="2070550"/>
            <a:ext cx="1956816" cy="143560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C_5_BD.120_5#987319c1b?iti=5&amp;htil=1&amp;pid=1b356872e&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245352" y="1951678"/>
            <a:ext cx="2377440" cy="154533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7" name="QC_5_BD.120_6#987319c1b?iti=6&amp;htil=1&amp;pid=1b356872e&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997696" y="1951678"/>
            <a:ext cx="2258568" cy="15453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8" name="QC_5_BD.120_7#987319c1b?iti=3&amp;htil=1&amp;pid=1b356872e&amp;color=0,0,0&amp;vtp=1&amp;bbb=1"/>
          <p:cNvSpPr/>
          <p:nvPr/>
        </p:nvSpPr>
        <p:spPr>
          <a:xfrm>
            <a:off x="1783969" y="3633158"/>
            <a:ext cx="565150" cy="812800"/>
          </a:xfrm>
          <a:prstGeom prst="rect">
            <a:avLst/>
          </a:prstGeom>
          <a:noFill/>
          <a:ln/>
        </p:spPr>
        <p:txBody>
          <a:bodyPr wrap="none" lIns="0" tIns="0" rIns="0" bIns="0" rtlCol="0" anchor="t"/>
          <a:lstStyle/>
          <a:p>
            <a:pPr algn="ct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图①</a:t>
            </a:r>
            <a:endParaRPr lang="en-US" altLang="zh-CN" sz="2000" dirty="0"/>
          </a:p>
        </p:txBody>
      </p:sp>
      <p:sp>
        <p:nvSpPr>
          <p:cNvPr id="9" name="QC_5_BD.120_8#987319c1b?iti=4&amp;htil=1&amp;pid=1b356872e&amp;color=0,0,0&amp;vtp=1&amp;bbb=1"/>
          <p:cNvSpPr/>
          <p:nvPr/>
        </p:nvSpPr>
        <p:spPr>
          <a:xfrm>
            <a:off x="4472305" y="3633158"/>
            <a:ext cx="565150" cy="812800"/>
          </a:xfrm>
          <a:prstGeom prst="rect">
            <a:avLst/>
          </a:prstGeom>
          <a:noFill/>
          <a:ln/>
        </p:spPr>
        <p:txBody>
          <a:bodyPr wrap="none" lIns="0" tIns="0" rIns="0" bIns="0" rtlCol="0" anchor="t"/>
          <a:lstStyle/>
          <a:p>
            <a:pPr algn="ct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图②</a:t>
            </a:r>
            <a:endParaRPr lang="en-US" altLang="zh-CN" sz="2000" dirty="0"/>
          </a:p>
        </p:txBody>
      </p:sp>
      <p:sp>
        <p:nvSpPr>
          <p:cNvPr id="10" name="QC_5_BD.120_9#987319c1b?iti=5&amp;htil=1&amp;pid=1b356872e&amp;color=0,0,0&amp;vtp=1&amp;bbb=1"/>
          <p:cNvSpPr/>
          <p:nvPr/>
        </p:nvSpPr>
        <p:spPr>
          <a:xfrm>
            <a:off x="7151497" y="3624014"/>
            <a:ext cx="565150" cy="812800"/>
          </a:xfrm>
          <a:prstGeom prst="rect">
            <a:avLst/>
          </a:prstGeom>
          <a:noFill/>
          <a:ln/>
        </p:spPr>
        <p:txBody>
          <a:bodyPr wrap="none" lIns="0" tIns="0" rIns="0" bIns="0" rtlCol="0" anchor="t"/>
          <a:lstStyle/>
          <a:p>
            <a:pPr algn="ct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图③</a:t>
            </a:r>
            <a:endParaRPr lang="en-US" altLang="zh-CN" sz="2000" dirty="0"/>
          </a:p>
        </p:txBody>
      </p:sp>
      <p:sp>
        <p:nvSpPr>
          <p:cNvPr id="11" name="QC_5_BD.120_10#987319c1b?iti=6&amp;htil=1&amp;pid=1b356872e&amp;color=0,0,0&amp;vtp=1&amp;bbb=1"/>
          <p:cNvSpPr/>
          <p:nvPr/>
        </p:nvSpPr>
        <p:spPr>
          <a:xfrm>
            <a:off x="9844405" y="3624014"/>
            <a:ext cx="565150" cy="812800"/>
          </a:xfrm>
          <a:prstGeom prst="rect">
            <a:avLst/>
          </a:prstGeom>
          <a:noFill/>
          <a:ln/>
        </p:spPr>
        <p:txBody>
          <a:bodyPr wrap="none" lIns="0" tIns="0" rIns="0" bIns="0" rtlCol="0" anchor="t"/>
          <a:lstStyle/>
          <a:p>
            <a:pPr algn="ct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图④</a:t>
            </a:r>
            <a:endParaRPr lang="en-US" altLang="zh-CN" sz="2000" dirty="0"/>
          </a:p>
        </p:txBody>
      </p:sp>
      <mc:AlternateContent xmlns:mc="http://schemas.openxmlformats.org/markup-compatibility/2006" xmlns:a14="http://schemas.microsoft.com/office/drawing/2010/main">
        <mc:Choice Requires="a14">
          <p:sp>
            <p:nvSpPr>
              <p:cNvPr id="12" name="QC_5_BD.120_11#987319c1b.choices?pid=1b356872e&amp;color=0,0,0&amp;vtp=1&amp;bbb=1"/>
              <p:cNvSpPr/>
              <p:nvPr/>
            </p:nvSpPr>
            <p:spPr>
              <a:xfrm>
                <a:off x="722376" y="4047178"/>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A.图③中</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𝑐</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时间后发生的变化表明该种群性别比例失衡</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.若图②所示为某发酵罐中酵母菌的种群数量，则</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𝑏</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时间后变化的原因可能是增加了营养供应</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.若图①所示为海洋中某鱼类种群，则</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𝑎</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时间后变化的原因可能是大量放养了该种鱼类</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.图④曲线可用于指导海洋捕捞</a:t>
                </a:r>
                <a:endParaRPr lang="en-US" altLang="zh-CN" sz="2000" dirty="0"/>
              </a:p>
            </p:txBody>
          </p:sp>
        </mc:Choice>
        <mc:Fallback xmlns="">
          <p:sp>
            <p:nvSpPr>
              <p:cNvPr id="12" name="QC_5_BD.120_11#987319c1b.choices?pid=1b356872e&amp;color=0,0,0&amp;vtp=1&amp;bbb=1"/>
              <p:cNvSpPr>
                <a:spLocks noRot="1" noChangeAspect="1" noMove="1" noResize="1" noEditPoints="1" noAdjustHandles="1" noChangeArrowheads="1" noChangeShapeType="1" noTextEdit="1"/>
              </p:cNvSpPr>
              <p:nvPr/>
            </p:nvSpPr>
            <p:spPr>
              <a:xfrm>
                <a:off x="722376" y="4047178"/>
                <a:ext cx="10753344" cy="1796034"/>
              </a:xfrm>
              <a:prstGeom prst="rect">
                <a:avLst/>
              </a:prstGeom>
              <a:blipFill>
                <a:blip r:embed="rId7"/>
                <a:stretch>
                  <a:fillRect l="-1474" b="-8136"/>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7_1#b606c62a0?vop=1&amp;pid=23a861873&amp;color=0,0,0&amp;vtp=1&amp;bt=1&amp;bbb=1&amp;hb=1"/>
              <p:cNvSpPr/>
              <p:nvPr/>
            </p:nvSpPr>
            <p:spPr>
              <a:xfrm>
                <a:off x="722376" y="1014984"/>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调查某种双子叶植物的种群密度时应注意随机取样，不能在植株生长密集处选取样方</a:t>
                </a:r>
                <a:r>
                  <a:rPr lang="en-US" altLang="zh-CN" sz="2000" b="0" i="0">
                    <a:solidFill>
                      <a:srgbClr val="000000"/>
                    </a:solidFill>
                    <a:latin typeface="微软雅黑" pitchFamily="34" charset="0"/>
                    <a:ea typeface="微软雅黑" pitchFamily="34" charset="-122"/>
                    <a:cs typeface="微软雅黑" pitchFamily="34" charset="-120"/>
                  </a:rPr>
                  <a:t>，A</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；乔木较大，一般样方面积为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100 </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2000" b="0" i="0" dirty="0">
                    <a:solidFill>
                      <a:srgbClr val="000000"/>
                    </a:solidFill>
                    <a:latin typeface="微软雅黑" pitchFamily="34" charset="0"/>
                    <a:ea typeface="微软雅黑" pitchFamily="34" charset="-122"/>
                    <a:cs typeface="微软雅黑" pitchFamily="34" charset="-120"/>
                  </a:rPr>
                  <a:t>，双子叶草本植物较小，一般</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1 </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即可，B错误</a:t>
                </a:r>
                <a:r>
                  <a:rPr lang="en-US" altLang="zh-CN" sz="2000" b="0" i="0">
                    <a:solidFill>
                      <a:srgbClr val="000000"/>
                    </a:solidFill>
                    <a:latin typeface="微软雅黑" pitchFamily="34" charset="0"/>
                    <a:ea typeface="微软雅黑" pitchFamily="34" charset="-122"/>
                    <a:cs typeface="微软雅黑" pitchFamily="34" charset="-120"/>
                  </a:rPr>
                  <a:t>；使用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样方法调查某些杂草的种群密度时</a:t>
                </a:r>
                <a:r>
                  <a:rPr lang="en-US" altLang="zh-CN" sz="2000" b="0" i="0" dirty="0">
                    <a:solidFill>
                      <a:srgbClr val="000000"/>
                    </a:solidFill>
                    <a:latin typeface="微软雅黑" pitchFamily="34" charset="0"/>
                    <a:ea typeface="微软雅黑" pitchFamily="34" charset="-122"/>
                    <a:cs typeface="微软雅黑" pitchFamily="34" charset="-120"/>
                  </a:rPr>
                  <a:t>，样方的多少会影响调查结果，样方过少会导致误差较大</a:t>
                </a:r>
                <a:r>
                  <a:rPr lang="en-US" altLang="zh-CN" sz="2000" b="0" i="0">
                    <a:solidFill>
                      <a:srgbClr val="000000"/>
                    </a:solidFill>
                    <a:latin typeface="微软雅黑" pitchFamily="34" charset="0"/>
                    <a:ea typeface="微软雅黑" pitchFamily="34" charset="-122"/>
                    <a:cs typeface="微软雅黑" pitchFamily="34" charset="-120"/>
                  </a:rPr>
                  <a:t>，C</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；在被调查种群的分布范围内，随机选取若干个样方，通过计数每个样方内的个体数</a:t>
                </a:r>
                <a:r>
                  <a:rPr lang="en-US" altLang="zh-CN" sz="2000" b="0" i="0">
                    <a:solidFill>
                      <a:srgbClr val="000000"/>
                    </a:solidFill>
                    <a:latin typeface="微软雅黑" pitchFamily="34" charset="0"/>
                    <a:ea typeface="微软雅黑" pitchFamily="34" charset="-122"/>
                    <a:cs typeface="微软雅黑" pitchFamily="34" charset="-120"/>
                  </a:rPr>
                  <a:t>，求得</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每个样方的种群密度</a:t>
                </a:r>
                <a:r>
                  <a:rPr lang="en-US" altLang="zh-CN" sz="2000" b="0" i="0" dirty="0">
                    <a:solidFill>
                      <a:srgbClr val="000000"/>
                    </a:solidFill>
                    <a:latin typeface="微软雅黑" pitchFamily="34" charset="0"/>
                    <a:ea typeface="微软雅黑" pitchFamily="34" charset="-122"/>
                    <a:cs typeface="微软雅黑" pitchFamily="34" charset="-120"/>
                  </a:rPr>
                  <a:t>，以所有样方种群密度的平均值作为该种群的种群密度估算值，D正确。</a:t>
                </a:r>
                <a:endParaRPr lang="en-US" altLang="zh-CN" sz="2200" dirty="0"/>
              </a:p>
            </p:txBody>
          </p:sp>
        </mc:Choice>
        <mc:Fallback xmlns="">
          <p:sp>
            <p:nvSpPr>
              <p:cNvPr id="2" name="QC_6_AS.7_1#b606c62a0?vop=1&amp;pid=23a861873&amp;color=0,0,0&amp;vtp=1&amp;bt=1&amp;bbb=1&amp;hb=1"/>
              <p:cNvSpPr>
                <a:spLocks noRot="1" noChangeAspect="1" noMove="1" noResize="1" noEditPoints="1" noAdjustHandles="1" noChangeArrowheads="1" noChangeShapeType="1" noTextEdit="1"/>
              </p:cNvSpPr>
              <p:nvPr/>
            </p:nvSpPr>
            <p:spPr>
              <a:xfrm>
                <a:off x="722376" y="1014984"/>
                <a:ext cx="10753344" cy="2240534"/>
              </a:xfrm>
              <a:prstGeom prst="rect">
                <a:avLst/>
              </a:prstGeom>
              <a:blipFill>
                <a:blip r:embed="rId3"/>
                <a:stretch>
                  <a:fillRect l="-1587" t="-272" r="-794" b="-681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AS.122_1#987319c1b?vop=1&amp;pid=1b356872e&amp;color=0,0,0&amp;vtp=1&amp;bt=1&amp;bbb=1&amp;hb=1"/>
              <p:cNvSpPr/>
              <p:nvPr/>
            </p:nvSpPr>
            <p:spPr>
              <a:xfrm>
                <a:off x="722376" y="972000"/>
                <a:ext cx="10753344" cy="3212973"/>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图③中</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𝑐</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时间后种群数量急剧减小，可能是外界环境发生变化，</a:t>
                </a:r>
                <a:r>
                  <a:rPr lang="en-US" altLang="zh-CN" sz="2000" b="0" i="0">
                    <a:solidFill>
                      <a:srgbClr val="000000"/>
                    </a:solidFill>
                    <a:latin typeface="微软雅黑" pitchFamily="34" charset="0"/>
                    <a:ea typeface="微软雅黑" pitchFamily="34" charset="-122"/>
                    <a:cs typeface="微软雅黑" pitchFamily="34" charset="-120"/>
                  </a:rPr>
                  <a:t>如生态系统遭到严重破坏，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错误；若图②所示为某发酵罐中酵母菌的种群数量，则</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𝑏</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时间后变化的原因可能是增加了营养供</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应</a:t>
                </a:r>
                <a:r>
                  <a:rPr lang="en-US" altLang="zh-CN" sz="2000" b="0" i="0" dirty="0">
                    <a:solidFill>
                      <a:srgbClr val="000000"/>
                    </a:solidFill>
                    <a:latin typeface="微软雅黑" pitchFamily="34" charset="0"/>
                    <a:ea typeface="微软雅黑" pitchFamily="34" charset="-122"/>
                    <a:cs typeface="微软雅黑" pitchFamily="34" charset="-120"/>
                  </a:rPr>
                  <a:t>，导致种群数量上升，稳定在新的</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2000" b="0" i="0" dirty="0">
                    <a:solidFill>
                      <a:srgbClr val="000000"/>
                    </a:solidFill>
                    <a:latin typeface="微软雅黑" pitchFamily="34" charset="0"/>
                    <a:ea typeface="微软雅黑" pitchFamily="34" charset="-122"/>
                    <a:cs typeface="微软雅黑" pitchFamily="34" charset="-120"/>
                  </a:rPr>
                  <a:t>值，B正确；若图①所示为海洋中某鱼类的种群</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𝑎</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时间种</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群数量在</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2000" b="0" i="0" dirty="0">
                    <a:solidFill>
                      <a:srgbClr val="000000"/>
                    </a:solidFill>
                    <a:latin typeface="微软雅黑" pitchFamily="34" charset="0"/>
                    <a:ea typeface="微软雅黑" pitchFamily="34" charset="-122"/>
                    <a:cs typeface="微软雅黑" pitchFamily="34" charset="-120"/>
                  </a:rPr>
                  <a:t>值附近</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𝑎</m:t>
                    </m:r>
                  </m:oMath>
                </a14:m>
                <a:r>
                  <a:rPr lang="en-US" altLang="zh-CN" sz="2000" b="0" i="0" dirty="0">
                    <a:solidFill>
                      <a:srgbClr val="000000"/>
                    </a:solidFill>
                    <a:latin typeface="微软雅黑" pitchFamily="34" charset="0"/>
                    <a:ea typeface="微软雅黑" pitchFamily="34" charset="-122"/>
                    <a:cs typeface="微软雅黑" pitchFamily="34" charset="-120"/>
                  </a:rPr>
                  <a:t>时间后种群数量快速增大，而后减少并稳定在新的较低</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值附近</a:t>
                </a:r>
                <a:r>
                  <a:rPr lang="en-US" altLang="zh-CN" sz="2000" b="0" i="0">
                    <a:solidFill>
                      <a:srgbClr val="000000"/>
                    </a:solidFill>
                    <a:latin typeface="微软雅黑" pitchFamily="34" charset="0"/>
                    <a:ea typeface="微软雅黑" pitchFamily="34" charset="-122"/>
                    <a:cs typeface="微软雅黑" pitchFamily="34" charset="-120"/>
                  </a:rPr>
                  <a:t>，原因可能</a:t>
                </a:r>
              </a:p>
              <a:p>
                <a:pPr latinLnBrk="1">
                  <a:lnSpc>
                    <a:spcPts val="5100"/>
                  </a:lnSpc>
                </a:pPr>
                <a:r>
                  <a:rPr lang="en-US" altLang="zh-CN" sz="2000" b="0" i="0">
                    <a:solidFill>
                      <a:srgbClr val="000000"/>
                    </a:solidFill>
                    <a:latin typeface="微软雅黑" pitchFamily="34" charset="0"/>
                    <a:ea typeface="微软雅黑" pitchFamily="34" charset="-122"/>
                    <a:cs typeface="微软雅黑" pitchFamily="34" charset="-120"/>
                  </a:rPr>
                  <a:t>是大量放养了该种鱼类</a:t>
                </a:r>
                <a:r>
                  <a:rPr lang="en-US" altLang="zh-CN" sz="2000" b="0" i="0" dirty="0">
                    <a:solidFill>
                      <a:srgbClr val="000000"/>
                    </a:solidFill>
                    <a:latin typeface="微软雅黑" pitchFamily="34" charset="0"/>
                    <a:ea typeface="微软雅黑" pitchFamily="34" charset="-122"/>
                    <a:cs typeface="微软雅黑" pitchFamily="34" charset="-120"/>
                  </a:rPr>
                  <a:t>，C正确；图④中显示种群数量降低到</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fPr>
                      <m:num>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num>
                      <m:den>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den>
                    </m:f>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时能迅速恢复原有状态</a:t>
                </a:r>
                <a:r>
                  <a:rPr lang="en-US" altLang="zh-CN" sz="2000" b="0" i="0">
                    <a:solidFill>
                      <a:srgbClr val="000000"/>
                    </a:solidFill>
                    <a:latin typeface="微软雅黑" pitchFamily="34" charset="0"/>
                    <a:ea typeface="微软雅黑" pitchFamily="34" charset="-122"/>
                    <a:cs typeface="微软雅黑" pitchFamily="34" charset="-120"/>
                  </a:rPr>
                  <a:t>，可用于指</a:t>
                </a:r>
              </a:p>
              <a:p>
                <a:pPr latinLnBrk="1">
                  <a:lnSpc>
                    <a:spcPts val="5000"/>
                  </a:lnSpc>
                </a:pPr>
                <a:r>
                  <a:rPr lang="en-US" altLang="zh-CN" sz="2000" b="0" i="0">
                    <a:solidFill>
                      <a:srgbClr val="000000"/>
                    </a:solidFill>
                    <a:latin typeface="微软雅黑" pitchFamily="34" charset="0"/>
                    <a:ea typeface="微软雅黑" pitchFamily="34" charset="-122"/>
                    <a:cs typeface="微软雅黑" pitchFamily="34" charset="-120"/>
                  </a:rPr>
                  <a:t>导海洋捕捞</a:t>
                </a:r>
                <a:r>
                  <a:rPr lang="en-US" altLang="zh-CN" sz="2000" b="0" i="0" dirty="0">
                    <a:solidFill>
                      <a:srgbClr val="000000"/>
                    </a:solidFill>
                    <a:latin typeface="微软雅黑" pitchFamily="34" charset="0"/>
                    <a:ea typeface="微软雅黑" pitchFamily="34" charset="-122"/>
                    <a:cs typeface="微软雅黑" pitchFamily="34" charset="-120"/>
                  </a:rPr>
                  <a:t>，即捕捞后维持种群数量在</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fPr>
                      <m:num>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num>
                      <m:den>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den>
                    </m:f>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左右，D正确。</a:t>
                </a:r>
                <a:endParaRPr lang="en-US" altLang="zh-CN" sz="2200" dirty="0"/>
              </a:p>
            </p:txBody>
          </p:sp>
        </mc:Choice>
        <mc:Fallback xmlns="">
          <p:sp>
            <p:nvSpPr>
              <p:cNvPr id="2" name="QC_5_AS.122_1#987319c1b?vop=1&amp;pid=1b356872e&amp;color=0,0,0&amp;vtp=1&amp;bt=1&amp;bbb=1&amp;hb=1"/>
              <p:cNvSpPr>
                <a:spLocks noRot="1" noChangeAspect="1" noMove="1" noResize="1" noEditPoints="1" noAdjustHandles="1" noChangeArrowheads="1" noChangeShapeType="1" noTextEdit="1"/>
              </p:cNvSpPr>
              <p:nvPr/>
            </p:nvSpPr>
            <p:spPr>
              <a:xfrm>
                <a:off x="722376" y="972000"/>
                <a:ext cx="10753344" cy="3212973"/>
              </a:xfrm>
              <a:prstGeom prst="rect">
                <a:avLst/>
              </a:prstGeom>
              <a:blipFill>
                <a:blip r:embed="rId3"/>
                <a:stretch>
                  <a:fillRect l="-1587" r="-1417" b="-265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123_1#3a70ec537?pid=1b356872e&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［广东佛山2025期末］</a:t>
                </a:r>
                <a:r>
                  <a:rPr lang="en-US" altLang="zh-CN" sz="2000" b="0" i="0" dirty="0">
                    <a:solidFill>
                      <a:srgbClr val="000000"/>
                    </a:solidFill>
                    <a:latin typeface="微软雅黑" pitchFamily="34" charset="0"/>
                    <a:ea typeface="微软雅黑" pitchFamily="34" charset="-122"/>
                    <a:cs typeface="微软雅黑" pitchFamily="34" charset="-120"/>
                  </a:rPr>
                  <a:t>在自然选择过程中，每个物种在特定生态环境下的适应策略不同</a:t>
                </a:r>
                <a:r>
                  <a:rPr lang="en-US" altLang="zh-CN" sz="2000" b="0" i="0">
                    <a:solidFill>
                      <a:srgbClr val="000000"/>
                    </a:solidFill>
                    <a:latin typeface="微软雅黑" pitchFamily="34" charset="0"/>
                    <a:ea typeface="微软雅黑" pitchFamily="34" charset="-122"/>
                    <a:cs typeface="微软雅黑" pitchFamily="34" charset="-120"/>
                  </a:rPr>
                  <a:t>。繁殖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投入</a:t>
                </a:r>
                <a:r>
                  <a:rPr lang="en-US" altLang="zh-CN" sz="2000" b="0" i="0" dirty="0">
                    <a:solidFill>
                      <a:srgbClr val="000000"/>
                    </a:solidFill>
                    <a:latin typeface="微软雅黑" pitchFamily="34" charset="0"/>
                    <a:ea typeface="微软雅黑" pitchFamily="34" charset="-122"/>
                    <a:cs typeface="微软雅黑" pitchFamily="34" charset="-120"/>
                  </a:rPr>
                  <a:t>（用于生殖器官发育、交配、生产抚育后代所需的能量）比例较高的称为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r</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对策者</a:t>
                </a:r>
                <a:r>
                  <a:rPr lang="en-US" altLang="zh-CN" sz="2000" b="0" i="0">
                    <a:solidFill>
                      <a:srgbClr val="000000"/>
                    </a:solidFill>
                    <a:latin typeface="微软雅黑" pitchFamily="34" charset="0"/>
                    <a:ea typeface="微软雅黑" pitchFamily="34" charset="-122"/>
                    <a:cs typeface="微软雅黑" pitchFamily="34" charset="-120"/>
                  </a:rPr>
                  <a:t>，维持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投入</a:t>
                </a:r>
                <a:r>
                  <a:rPr lang="en-US" altLang="zh-CN" sz="2000" b="0" i="0" dirty="0">
                    <a:solidFill>
                      <a:srgbClr val="000000"/>
                    </a:solidFill>
                    <a:latin typeface="微软雅黑" pitchFamily="34" charset="0"/>
                    <a:ea typeface="微软雅黑" pitchFamily="34" charset="-122"/>
                    <a:cs typeface="微软雅黑" pitchFamily="34" charset="-120"/>
                  </a:rPr>
                  <a:t>（用于维持静态基础代谢、寻找和摄取食物所需的能量）比例较高的称为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K</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对策者</a:t>
                </a:r>
                <a:r>
                  <a:rPr lang="en-US" altLang="zh-CN" sz="2000" b="0" i="0">
                    <a:solidFill>
                      <a:srgbClr val="000000"/>
                    </a:solidFill>
                    <a:latin typeface="微软雅黑" pitchFamily="34" charset="0"/>
                    <a:ea typeface="微软雅黑" pitchFamily="34" charset="-122"/>
                    <a:cs typeface="微软雅黑" pitchFamily="34" charset="-120"/>
                  </a:rPr>
                  <a:t>。如图</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为</a:t>
                </a:r>
                <a:r>
                  <a:rPr lang="en-US" altLang="zh-CN" sz="2000" b="0" i="0" dirty="0">
                    <a:solidFill>
                      <a:srgbClr val="000000"/>
                    </a:solidFill>
                    <a:latin typeface="微软雅黑" pitchFamily="34" charset="0"/>
                    <a:ea typeface="微软雅黑" pitchFamily="34" charset="-122"/>
                    <a:cs typeface="微软雅黑" pitchFamily="34" charset="-120"/>
                  </a:rPr>
                  <a:t>6个种群的繁殖投入与维持投入的散点图。</a:t>
                </a:r>
                <a:r>
                  <a:rPr lang="en-US" altLang="zh-CN" sz="2000" b="0" i="0">
                    <a:solidFill>
                      <a:srgbClr val="000000"/>
                    </a:solidFill>
                    <a:latin typeface="微软雅黑" pitchFamily="34" charset="0"/>
                    <a:ea typeface="微软雅黑" pitchFamily="34" charset="-122"/>
                    <a:cs typeface="微软雅黑" pitchFamily="34" charset="-120"/>
                  </a:rPr>
                  <a:t>下列叙述错误的是(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5_BD.123_1#3a70ec537?pid=1b356872e&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a:blip r:embed="rId3"/>
                <a:stretch>
                  <a:fillRect l="-1474" r="-397" b="-8651"/>
                </a:stretch>
              </a:blipFill>
              <a:ln/>
            </p:spPr>
            <p:txBody>
              <a:bodyPr/>
              <a:lstStyle/>
              <a:p>
                <a:r>
                  <a:rPr lang="zh-CN" altLang="en-US">
                    <a:noFill/>
                  </a:rPr>
                  <a:t> </a:t>
                </a:r>
              </a:p>
            </p:txBody>
          </p:sp>
        </mc:Fallback>
      </mc:AlternateContent>
      <p:sp>
        <p:nvSpPr>
          <p:cNvPr id="3" name="QC_5_AN.124_1#3a70ec537.bracket?pid=1b356872e&amp;color=0,0,0&amp;vpa=41&amp;vtp=1"/>
          <p:cNvSpPr/>
          <p:nvPr/>
        </p:nvSpPr>
        <p:spPr>
          <a:xfrm>
            <a:off x="7929626"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pic>
        <p:nvPicPr>
          <p:cNvPr id="4" name="QC_5_BD.123_2#3a70ec537?htil=13&amp;pid=1b356872e&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663419" y="2866077"/>
            <a:ext cx="2788920" cy="24414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C_5_BD.123_3#3a70ec537.choices?htil=13&amp;pid=1b356872e&amp;color=0,0,0&amp;vtp=1&amp;bbb=1"/>
              <p:cNvSpPr/>
              <p:nvPr/>
            </p:nvSpPr>
            <p:spPr>
              <a:xfrm>
                <a:off x="722376" y="2739077"/>
                <a:ext cx="782726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A.种群1属于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r</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对策者，通常体型小、寿命短</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.与种群1相比，种群3更适合作为新环境的开拓者</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.与种群3相比，种群6的个体在环境中的存活力更强</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.种群6属于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K</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对策者，单次繁殖的后代数量少</a:t>
                </a:r>
                <a:endParaRPr lang="en-US" altLang="zh-CN" sz="2000" dirty="0"/>
              </a:p>
            </p:txBody>
          </p:sp>
        </mc:Choice>
        <mc:Fallback xmlns="">
          <p:sp>
            <p:nvSpPr>
              <p:cNvPr id="5" name="QC_5_BD.123_3#3a70ec537.choices?htil=13&amp;pid=1b356872e&amp;color=0,0,0&amp;vtp=1&amp;bbb=1"/>
              <p:cNvSpPr>
                <a:spLocks noRot="1" noChangeAspect="1" noMove="1" noResize="1" noEditPoints="1" noAdjustHandles="1" noChangeArrowheads="1" noChangeShapeType="1" noTextEdit="1"/>
              </p:cNvSpPr>
              <p:nvPr/>
            </p:nvSpPr>
            <p:spPr>
              <a:xfrm>
                <a:off x="722376" y="2739077"/>
                <a:ext cx="7827264" cy="1796034"/>
              </a:xfrm>
              <a:prstGeom prst="rect">
                <a:avLst/>
              </a:prstGeom>
              <a:blipFill>
                <a:blip r:embed="rId5"/>
                <a:stretch>
                  <a:fillRect l="-2025" b="-8475"/>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sp>
        <p:nvSpPr>
          <p:cNvPr id="2" name="QC_5_EX.125_1#3a70ec537?vop=1&amp;pid=1b356872e&amp;color=0,0,0&amp;vtp=1&amp;bt=1&amp;bbb=1"/>
          <p:cNvSpPr/>
          <p:nvPr/>
        </p:nvSpPr>
        <p:spPr>
          <a:xfrm>
            <a:off x="722376" y="969264"/>
            <a:ext cx="10753344" cy="408559"/>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题图解读</a:t>
            </a:r>
            <a:endParaRPr lang="en-US" altLang="zh-CN" sz="2000" dirty="0"/>
          </a:p>
        </p:txBody>
      </p:sp>
      <p:pic>
        <p:nvPicPr>
          <p:cNvPr id="3" name="QC_5_EX.125_2#3a70ec537?vop=1&amp;pid=1b356872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19272" y="1511300"/>
            <a:ext cx="5550408" cy="498348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126_1#7b34ceda4?pid=1b356872e&amp;color=0,0,0&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［江西抚州2025高二期末统考］</a:t>
                </a:r>
                <a:r>
                  <a:rPr lang="en-US" altLang="zh-CN" sz="2000" b="0" i="0" dirty="0">
                    <a:solidFill>
                      <a:srgbClr val="000000"/>
                    </a:solidFill>
                    <a:latin typeface="微软雅黑" pitchFamily="34" charset="0"/>
                    <a:ea typeface="微软雅黑" pitchFamily="34" charset="-122"/>
                    <a:cs typeface="微软雅黑" pitchFamily="34" charset="-120"/>
                  </a:rPr>
                  <a:t>图甲表示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草原上某野兔种群数量的变化</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0</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表示野兔种群在无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天敌进入时的环境容纳量</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；图乙是科学工作者连续</a:t>
                </a:r>
                <a:r>
                  <a:rPr lang="en-US" altLang="zh-CN" sz="2000" b="0" i="0">
                    <a:solidFill>
                      <a:srgbClr val="000000"/>
                    </a:solidFill>
                    <a:latin typeface="微软雅黑" pitchFamily="34" charset="0"/>
                    <a:ea typeface="微软雅黑" pitchFamily="34" charset="-122"/>
                    <a:cs typeface="微软雅黑" pitchFamily="34" charset="-120"/>
                  </a:rPr>
                  <a:t>20年对该草原的某种鸟类种群数量的调查曲</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线</a:t>
                </a:r>
                <a:r>
                  <a:rPr lang="en-US" altLang="zh-CN" sz="2000" b="0" i="0" dirty="0">
                    <a:solidFill>
                      <a:srgbClr val="000000"/>
                    </a:solidFill>
                    <a:latin typeface="微软雅黑" pitchFamily="34" charset="0"/>
                    <a:ea typeface="微软雅黑" pitchFamily="34" charset="-122"/>
                    <a:cs typeface="微软雅黑" pitchFamily="34" charset="-120"/>
                  </a:rPr>
                  <a:t>。请分析回答相关问题：</a:t>
                </a:r>
                <a:endParaRPr lang="en-US" altLang="zh-CN" sz="2000" dirty="0"/>
              </a:p>
            </p:txBody>
          </p:sp>
        </mc:Choice>
        <mc:Fallback xmlns="">
          <p:sp>
            <p:nvSpPr>
              <p:cNvPr id="2" name="QO_5_BD.126_1#7b34ceda4?pid=1b356872e&amp;color=0,0,0&amp;vtp=1&amp;bt=1&amp;bbb=1&amp;hb=1"/>
              <p:cNvSpPr>
                <a:spLocks noRot="1" noChangeAspect="1" noMove="1" noResize="1" noEditPoints="1" noAdjustHandles="1" noChangeArrowheads="1" noChangeShapeType="1" noTextEdit="1"/>
              </p:cNvSpPr>
              <p:nvPr/>
            </p:nvSpPr>
            <p:spPr>
              <a:xfrm>
                <a:off x="722376" y="972000"/>
                <a:ext cx="10753344" cy="1313434"/>
              </a:xfrm>
              <a:prstGeom prst="rect">
                <a:avLst/>
              </a:prstGeom>
              <a:blipFill>
                <a:blip r:embed="rId3"/>
                <a:stretch>
                  <a:fillRect l="-1474" r="-567" b="-11574"/>
                </a:stretch>
              </a:blipFill>
              <a:ln/>
            </p:spPr>
            <p:txBody>
              <a:bodyPr/>
              <a:lstStyle/>
              <a:p>
                <a:r>
                  <a:rPr lang="zh-CN" altLang="en-US">
                    <a:noFill/>
                  </a:rPr>
                  <a:t> </a:t>
                </a:r>
              </a:p>
            </p:txBody>
          </p:sp>
        </mc:Fallback>
      </mc:AlternateContent>
      <p:pic>
        <p:nvPicPr>
          <p:cNvPr id="3" name="QO_5_BD.126_3#7b34ceda4?iti=7&amp;htil=1&amp;pid=1b356872e&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682496" y="2418403"/>
            <a:ext cx="3456432" cy="192938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5_BD.126_4#7b34ceda4?iti=8&amp;htil=1&amp;pid=1b356872e&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7598664" y="2756731"/>
            <a:ext cx="2368296" cy="16002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5_BD.126_5#7b34ceda4?iti=7&amp;htil=1&amp;pid=1b356872e&amp;color=0,0,0&amp;vtp=1"/>
          <p:cNvSpPr/>
          <p:nvPr/>
        </p:nvSpPr>
        <p:spPr>
          <a:xfrm>
            <a:off x="3255137" y="4474787"/>
            <a:ext cx="311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微软雅黑" pitchFamily="34" charset="0"/>
                <a:ea typeface="微软雅黑" pitchFamily="34" charset="-122"/>
                <a:cs typeface="微软雅黑" pitchFamily="34" charset="-120"/>
              </a:rPr>
              <a:t>甲</a:t>
            </a:r>
            <a:endParaRPr lang="en-US" altLang="zh-CN" sz="2000" dirty="0"/>
          </a:p>
        </p:txBody>
      </p:sp>
      <p:sp>
        <p:nvSpPr>
          <p:cNvPr id="6" name="QO_5_BD.126_6#7b34ceda4?iti=8&amp;htil=1&amp;pid=1b356872e&amp;color=0,0,0&amp;vtp=1"/>
          <p:cNvSpPr/>
          <p:nvPr/>
        </p:nvSpPr>
        <p:spPr>
          <a:xfrm>
            <a:off x="8627237" y="4483931"/>
            <a:ext cx="311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微软雅黑" pitchFamily="34" charset="0"/>
                <a:ea typeface="微软雅黑" pitchFamily="34" charset="-122"/>
                <a:cs typeface="微软雅黑" pitchFamily="34" charset="-120"/>
              </a:rPr>
              <a:t>乙</a:t>
            </a:r>
            <a:endParaRPr lang="en-US" altLang="zh-CN" sz="2000" dirty="0"/>
          </a:p>
        </p:txBody>
      </p:sp>
    </p:spTree>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127_1#ccf9831ce?pid=7b34ceda4&amp;color=0,0,0&amp;vtp=1&amp;bt=1&amp;bbb=1&amp;hb=1"/>
              <p:cNvSpPr/>
              <p:nvPr/>
            </p:nvSpPr>
            <p:spPr>
              <a:xfrm>
                <a:off x="722376" y="969265"/>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（1）调查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草原上野兔种群密度常用的方法是</a:t>
                </a:r>
                <a:r>
                  <a:rPr lang="en-US" altLang="zh-CN" sz="2000" i="0">
                    <a:solidFill>
                      <a:srgbClr val="000000"/>
                    </a:solidFill>
                    <a:latin typeface="SimSun" pitchFamily="34" charset="0"/>
                    <a:ea typeface="SimSun" pitchFamily="34" charset="-122"/>
                    <a:cs typeface="SimSun" pitchFamily="34" charset="-120"/>
                  </a:rPr>
                  <a:t>____________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从种群数量特征的角度分析</a:t>
                </a:r>
                <a:r>
                  <a:rPr lang="en-US" altLang="zh-CN" sz="2000" b="0" i="0">
                    <a:solidFill>
                      <a:srgbClr val="000000"/>
                    </a:solidFill>
                    <a:latin typeface="微软雅黑" pitchFamily="34" charset="0"/>
                    <a:ea typeface="微软雅黑" pitchFamily="34" charset="-122"/>
                    <a:cs typeface="微软雅黑" pitchFamily="34" charset="-120"/>
                  </a:rPr>
                  <a:t>，直接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决定野兔种群密度的因素是</a:t>
                </a:r>
                <a:r>
                  <a:rPr lang="en-US" altLang="zh-CN" sz="2000" i="0">
                    <a:solidFill>
                      <a:srgbClr val="000000"/>
                    </a:solidFill>
                    <a:latin typeface="SimSun" pitchFamily="34" charset="0"/>
                    <a:ea typeface="SimSun" pitchFamily="34" charset="-122"/>
                    <a:cs typeface="SimSun" pitchFamily="34" charset="-120"/>
                  </a:rPr>
                  <a:t>________________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i="0">
                    <a:solidFill>
                      <a:srgbClr val="000000"/>
                    </a:solidFill>
                    <a:latin typeface="SimSun" pitchFamily="34" charset="0"/>
                    <a:ea typeface="SimSun" pitchFamily="34" charset="-122"/>
                    <a:cs typeface="SimSun" pitchFamily="34" charset="-120"/>
                  </a:rPr>
                  <a:t>________________</a:t>
                </a:r>
                <a:r>
                  <a:rPr lang="en-US" altLang="zh-CN" sz="2000" b="0" i="0">
                    <a:solidFill>
                      <a:srgbClr val="000000"/>
                    </a:solidFill>
                    <a:latin typeface="微软雅黑" pitchFamily="34" charset="0"/>
                    <a:ea typeface="微软雅黑" pitchFamily="34" charset="-122"/>
                    <a:cs typeface="微软雅黑" pitchFamily="34" charset="-120"/>
                  </a:rPr>
                  <a:t>。若调查野兔种群的年龄结构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为增长型，则种群数量</a:t>
                </a:r>
                <a:r>
                  <a:rPr lang="en-US" altLang="zh-CN" sz="2000" i="0">
                    <a:solidFill>
                      <a:srgbClr val="000000"/>
                    </a:solidFill>
                    <a:latin typeface="SimSun" pitchFamily="34" charset="0"/>
                    <a:ea typeface="SimSun" pitchFamily="34" charset="-122"/>
                    <a:cs typeface="SimSun" pitchFamily="34" charset="-120"/>
                  </a:rPr>
                  <a:t>________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填“一定”或“不一定”）增加</a:t>
                </a:r>
                <a:r>
                  <a:rPr lang="en-US" altLang="zh-CN" sz="2000" b="0" i="0">
                    <a:solidFill>
                      <a:srgbClr val="000000"/>
                    </a:solidFill>
                    <a:latin typeface="微软雅黑" pitchFamily="34" charset="0"/>
                    <a:ea typeface="微软雅黑" pitchFamily="34" charset="-122"/>
                    <a:cs typeface="微软雅黑" pitchFamily="34" charset="-120"/>
                  </a:rPr>
                  <a:t>，理由为</a:t>
                </a:r>
                <a:r>
                  <a:rPr lang="en-US" altLang="zh-CN" sz="2000" i="0">
                    <a:solidFill>
                      <a:srgbClr val="000000"/>
                    </a:solidFill>
                    <a:latin typeface="SimSun" pitchFamily="34" charset="0"/>
                    <a:ea typeface="SimSun" pitchFamily="34" charset="-122"/>
                    <a:cs typeface="SimSun" pitchFamily="34" charset="-120"/>
                  </a:rPr>
                  <a:t>__________________</a:t>
                </a:r>
              </a:p>
              <a:p>
                <a:pPr latinLnBrk="1">
                  <a:lnSpc>
                    <a:spcPts val="3400"/>
                  </a:lnSpc>
                </a:pPr>
                <a:r>
                  <a:rPr lang="en-US" altLang="zh-CN" sz="2000" i="0">
                    <a:solidFill>
                      <a:srgbClr val="000000"/>
                    </a:solidFill>
                    <a:latin typeface="SimSun" pitchFamily="34" charset="0"/>
                    <a:ea typeface="SimSun" pitchFamily="34" charset="-122"/>
                    <a:cs typeface="SimSun" pitchFamily="34" charset="-120"/>
                  </a:rPr>
                  <a:t>_____________</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B_6_BD.127_1#ccf9831ce?pid=7b34ceda4&amp;color=0,0,0&amp;vtp=1&amp;bt=1&amp;bbb=1&amp;hb=1"/>
              <p:cNvSpPr>
                <a:spLocks noRot="1" noChangeAspect="1" noMove="1" noResize="1" noEditPoints="1" noAdjustHandles="1" noChangeArrowheads="1" noChangeShapeType="1" noTextEdit="1"/>
              </p:cNvSpPr>
              <p:nvPr/>
            </p:nvSpPr>
            <p:spPr>
              <a:xfrm>
                <a:off x="722376" y="969265"/>
                <a:ext cx="10753344" cy="1757553"/>
              </a:xfrm>
              <a:prstGeom prst="rect">
                <a:avLst/>
              </a:prstGeom>
              <a:blipFill>
                <a:blip r:embed="rId3"/>
                <a:stretch>
                  <a:fillRect l="-1474" r="-1190" b="-8681"/>
                </a:stretch>
              </a:blipFill>
              <a:ln/>
            </p:spPr>
            <p:txBody>
              <a:bodyPr/>
              <a:lstStyle/>
              <a:p>
                <a:r>
                  <a:rPr lang="zh-CN" altLang="en-US">
                    <a:noFill/>
                  </a:rPr>
                  <a:t> </a:t>
                </a:r>
              </a:p>
            </p:txBody>
          </p:sp>
        </mc:Fallback>
      </mc:AlternateContent>
      <p:sp>
        <p:nvSpPr>
          <p:cNvPr id="3" name="QB_6_AN.128_1#ccf9831ce.blank?pid=7b34ceda4&amp;color=0,0,0&amp;vpa=42&amp;vtp=1&amp;bbb=1"/>
          <p:cNvSpPr/>
          <p:nvPr/>
        </p:nvSpPr>
        <p:spPr>
          <a:xfrm>
            <a:off x="5851589" y="931165"/>
            <a:ext cx="14541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标志重捕法</a:t>
            </a:r>
            <a:endParaRPr lang="en-US" altLang="zh-CN" sz="2000" dirty="0"/>
          </a:p>
        </p:txBody>
      </p:sp>
      <p:sp>
        <p:nvSpPr>
          <p:cNvPr id="4" name="QB_6_AN.129_1#ccf9831ce.blank?pid=7b34ceda4&amp;color=0,0,0&amp;vpa=43&amp;vtp=1&amp;bbb=1"/>
          <p:cNvSpPr/>
          <p:nvPr/>
        </p:nvSpPr>
        <p:spPr>
          <a:xfrm>
            <a:off x="3779901" y="1388365"/>
            <a:ext cx="19621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出生率和死亡率</a:t>
            </a:r>
            <a:endParaRPr lang="en-US" altLang="zh-CN" sz="2000" dirty="0"/>
          </a:p>
        </p:txBody>
      </p:sp>
      <p:sp>
        <p:nvSpPr>
          <p:cNvPr id="5" name="QB_6_AN.130_1#ccf9831ce.blank?pid=7b34ceda4&amp;color=0,0,0&amp;vpa=44&amp;vtp=1&amp;bbb=1"/>
          <p:cNvSpPr/>
          <p:nvPr/>
        </p:nvSpPr>
        <p:spPr>
          <a:xfrm>
            <a:off x="6065901" y="1388365"/>
            <a:ext cx="19621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迁入率和迁出率</a:t>
            </a:r>
            <a:endParaRPr lang="en-US" altLang="zh-CN" sz="2000" dirty="0"/>
          </a:p>
        </p:txBody>
      </p:sp>
      <p:sp>
        <p:nvSpPr>
          <p:cNvPr id="6" name="QB_6_AN.131_1#ccf9831ce.blank?pid=7b34ceda4&amp;color=0,0,0&amp;vpa=45&amp;vtp=1&amp;bbb=1"/>
          <p:cNvSpPr/>
          <p:nvPr/>
        </p:nvSpPr>
        <p:spPr>
          <a:xfrm>
            <a:off x="3271901" y="1845565"/>
            <a:ext cx="9461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不一定</a:t>
            </a:r>
            <a:endParaRPr lang="en-US" altLang="zh-CN" sz="2000" dirty="0"/>
          </a:p>
        </p:txBody>
      </p:sp>
      <p:sp>
        <p:nvSpPr>
          <p:cNvPr id="7" name="QB_6_AN.132_1#ccf9831ce.blank?pid=7b34ceda4&amp;color=0,0,0&amp;vpa=46&amp;vtp=1&amp;bbb=1&amp;hb=1"/>
          <p:cNvSpPr/>
          <p:nvPr/>
        </p:nvSpPr>
        <p:spPr>
          <a:xfrm>
            <a:off x="722377" y="1845565"/>
            <a:ext cx="10749631" cy="856234"/>
          </a:xfrm>
          <a:prstGeom prst="rect">
            <a:avLst/>
          </a:prstGeom>
          <a:noFill/>
          <a:ln/>
        </p:spPr>
        <p:txBody>
          <a:bodyPr wrap="square" lIns="0" tIns="0" rIns="0" bIns="0" rtlCol="0" anchor="t"/>
          <a:lstStyle/>
          <a:p>
            <a:pPr latinLnBrk="1">
              <a:lnSpc>
                <a:spcPts val="3600"/>
              </a:lnSpc>
            </a:pPr>
            <a:r>
              <a:rPr lang="en-US" altLang="zh-CN" sz="2000" b="1" i="0">
                <a:solidFill>
                  <a:srgbClr val="00B050"/>
                </a:solidFill>
                <a:latin typeface="SimSun" panose="02010600030101010101" pitchFamily="2" charset="-122"/>
                <a:ea typeface="微软雅黑" pitchFamily="34" charset="-122"/>
                <a:cs typeface="微软雅黑" pitchFamily="34" charset="-120"/>
              </a:rPr>
              <a:t>                                                                   </a:t>
            </a:r>
            <a:r>
              <a:rPr lang="en-US" altLang="zh-CN" sz="2000" b="1" i="0">
                <a:solidFill>
                  <a:srgbClr val="00B050"/>
                </a:solidFill>
                <a:latin typeface="微软雅黑" pitchFamily="34" charset="0"/>
                <a:ea typeface="微软雅黑" pitchFamily="34" charset="-122"/>
                <a:cs typeface="微软雅黑" pitchFamily="34" charset="-120"/>
              </a:rPr>
              <a:t>种群数量变化受多</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种因素的影响</a:t>
            </a:r>
            <a:endParaRPr lang="en-US" altLang="zh-CN" sz="2000" dirty="0"/>
          </a:p>
        </p:txBody>
      </p:sp>
      <p:sp>
        <p:nvSpPr>
          <p:cNvPr id="8" name="QB_6_AS.133_1#ccf9831ce?vop=1&amp;pid=7b34ceda4&amp;color=0,0,0&amp;vtp=1&amp;bbb=1&amp;hb=1"/>
          <p:cNvSpPr/>
          <p:nvPr/>
        </p:nvSpPr>
        <p:spPr>
          <a:xfrm>
            <a:off x="722376" y="2834767"/>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野兔活动能力强、活动范围广，常用标志重捕法调查其种群密度</a:t>
            </a:r>
            <a:r>
              <a:rPr lang="en-US" altLang="zh-CN" sz="2000" b="0" i="0">
                <a:solidFill>
                  <a:srgbClr val="000000"/>
                </a:solidFill>
                <a:latin typeface="微软雅黑" pitchFamily="34" charset="0"/>
                <a:ea typeface="微软雅黑" pitchFamily="34" charset="-122"/>
                <a:cs typeface="微软雅黑" pitchFamily="34" charset="-120"/>
              </a:rPr>
              <a:t>。直接决定野兔种群密度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的因素是出生率和死亡率</a:t>
            </a:r>
            <a:r>
              <a:rPr lang="en-US" altLang="zh-CN" sz="2000" b="0" i="0" dirty="0">
                <a:solidFill>
                  <a:srgbClr val="000000"/>
                </a:solidFill>
                <a:latin typeface="微软雅黑" pitchFamily="34" charset="0"/>
                <a:ea typeface="微软雅黑" pitchFamily="34" charset="-122"/>
                <a:cs typeface="微软雅黑" pitchFamily="34" charset="-120"/>
              </a:rPr>
              <a:t>、迁入率和迁出率。由于种群数量变化受多种因素的影响</a:t>
            </a:r>
            <a:r>
              <a:rPr lang="en-US" altLang="zh-CN" sz="2000" b="0" i="0">
                <a:solidFill>
                  <a:srgbClr val="000000"/>
                </a:solidFill>
                <a:latin typeface="微软雅黑" pitchFamily="34" charset="0"/>
                <a:ea typeface="微软雅黑" pitchFamily="34" charset="-122"/>
                <a:cs typeface="微软雅黑" pitchFamily="34" charset="-120"/>
              </a:rPr>
              <a:t>，所以野兔种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群的年龄结构为增长型</a:t>
            </a:r>
            <a:r>
              <a:rPr lang="en-US" altLang="zh-CN" sz="2000" b="0" i="0" dirty="0">
                <a:solidFill>
                  <a:srgbClr val="000000"/>
                </a:solidFill>
                <a:latin typeface="微软雅黑" pitchFamily="34" charset="0"/>
                <a:ea typeface="微软雅黑" pitchFamily="34" charset="-122"/>
                <a:cs typeface="微软雅黑" pitchFamily="34" charset="-120"/>
              </a:rPr>
              <a:t>，种群数量也不一定会增加。</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fade">
                                      <p:cBhvr>
                                        <p:cTn id="39" dur="500"/>
                                        <p:tgtEl>
                                          <p:spTgt spid="7">
                                            <p:bg/>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fade">
                                      <p:cBhvr>
                                        <p:cTn id="42" dur="500"/>
                                        <p:tgtEl>
                                          <p:spTgt spid="7">
                                            <p:txEl>
                                              <p:pRg st="0" end="0"/>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
                                            <p:txEl>
                                              <p:pRg st="1" end="1"/>
                                            </p:txEl>
                                          </p:spTgt>
                                        </p:tgtEl>
                                        <p:attrNameLst>
                                          <p:attrName>style.visibility</p:attrName>
                                        </p:attrNameLst>
                                      </p:cBhvr>
                                      <p:to>
                                        <p:strVal val="visible"/>
                                      </p:to>
                                    </p:set>
                                    <p:animEffect transition="in" filter="fade">
                                      <p:cBhvr>
                                        <p:cTn id="45" dur="500"/>
                                        <p:tgtEl>
                                          <p:spTgt spid="7">
                                            <p:txEl>
                                              <p:pRg st="1" end="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8">
                                            <p:bg/>
                                          </p:spTgt>
                                        </p:tgtEl>
                                        <p:attrNameLst>
                                          <p:attrName>style.visibility</p:attrName>
                                        </p:attrNameLst>
                                      </p:cBhvr>
                                      <p:to>
                                        <p:strVal val="visible"/>
                                      </p:to>
                                    </p:set>
                                    <p:animEffect transition="in" filter="fade">
                                      <p:cBhvr>
                                        <p:cTn id="50" dur="500"/>
                                        <p:tgtEl>
                                          <p:spTgt spid="8">
                                            <p:bg/>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
                                            <p:txEl>
                                              <p:pRg st="0" end="0"/>
                                            </p:txEl>
                                          </p:spTgt>
                                        </p:tgtEl>
                                        <p:attrNameLst>
                                          <p:attrName>style.visibility</p:attrName>
                                        </p:attrNameLst>
                                      </p:cBhvr>
                                      <p:to>
                                        <p:strVal val="visible"/>
                                      </p:to>
                                    </p:set>
                                    <p:animEffect transition="in" filter="fade">
                                      <p:cBhvr>
                                        <p:cTn id="53" dur="500"/>
                                        <p:tgtEl>
                                          <p:spTgt spid="8">
                                            <p:txEl>
                                              <p:pRg st="0" end="0"/>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
                                            <p:txEl>
                                              <p:pRg st="1" end="1"/>
                                            </p:txEl>
                                          </p:spTgt>
                                        </p:tgtEl>
                                        <p:attrNameLst>
                                          <p:attrName>style.visibility</p:attrName>
                                        </p:attrNameLst>
                                      </p:cBhvr>
                                      <p:to>
                                        <p:strVal val="visible"/>
                                      </p:to>
                                    </p:set>
                                    <p:animEffect transition="in" filter="fade">
                                      <p:cBhvr>
                                        <p:cTn id="56" dur="500"/>
                                        <p:tgtEl>
                                          <p:spTgt spid="8">
                                            <p:txEl>
                                              <p:pRg st="1" end="1"/>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
                                            <p:txEl>
                                              <p:pRg st="2" end="2"/>
                                            </p:txEl>
                                          </p:spTgt>
                                        </p:tgtEl>
                                        <p:attrNameLst>
                                          <p:attrName>style.visibility</p:attrName>
                                        </p:attrNameLst>
                                      </p:cBhvr>
                                      <p:to>
                                        <p:strVal val="visible"/>
                                      </p:to>
                                    </p:set>
                                    <p:animEffect transition="in" filter="fade">
                                      <p:cBhvr>
                                        <p:cTn id="59"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P spid="8"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134_1#2cee7d9d6?pid=7b34ceda4&amp;color=0,0,0&amp;vtp=1&amp;bt=1&amp;bbb=1&amp;hb=1"/>
              <p:cNvSpPr/>
              <p:nvPr/>
            </p:nvSpPr>
            <p:spPr>
              <a:xfrm>
                <a:off x="722376" y="969265"/>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（2）图甲中</a:t>
                </a:r>
                <a14:m>
                  <m:oMath xmlns:m="http://schemas.openxmlformats.org/officeDocument/2006/math">
                    <m:d>
                      <m:dPr>
                        <m:begChr m:val=""/>
                        <m:endChr m:val=""/>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𝑂</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5</m:t>
                            </m:r>
                          </m:sub>
                        </m:sSub>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时段内野兔种群的增长曲线呈“</a:t>
                </a:r>
                <a:r>
                  <a:rPr lang="en-US" altLang="zh-CN" sz="2000" i="0">
                    <a:solidFill>
                      <a:srgbClr val="000000"/>
                    </a:solidFill>
                    <a:latin typeface="SimSun" pitchFamily="34" charset="0"/>
                    <a:ea typeface="SimSun" pitchFamily="34" charset="-122"/>
                    <a:cs typeface="SimSun" pitchFamily="34" charset="-120"/>
                  </a:rPr>
                  <a:t>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型</a:t>
                </a:r>
                <a:r>
                  <a:rPr lang="en-US" altLang="zh-CN" sz="2000" b="0" i="0">
                    <a:solidFill>
                      <a:srgbClr val="000000"/>
                    </a:solidFill>
                    <a:latin typeface="微软雅黑" pitchFamily="34" charset="0"/>
                    <a:ea typeface="微软雅黑" pitchFamily="34" charset="-122"/>
                    <a:cs typeface="微软雅黑" pitchFamily="34" charset="-120"/>
                  </a:rPr>
                  <a:t>。某种天敌在图中标注的某个时间点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迁入</a:t>
                </a:r>
                <a:r>
                  <a:rPr lang="en-US" altLang="zh-CN" sz="2000" b="0" i="0" dirty="0">
                    <a:solidFill>
                      <a:srgbClr val="000000"/>
                    </a:solidFill>
                    <a:latin typeface="微软雅黑" pitchFamily="34" charset="0"/>
                    <a:ea typeface="微软雅黑" pitchFamily="34" charset="-122"/>
                    <a:cs typeface="微软雅黑" pitchFamily="34" charset="-120"/>
                  </a:rPr>
                  <a:t>，一段时间后，野兔种群数量达到相对稳定状态</a:t>
                </a:r>
                <a:r>
                  <a:rPr lang="en-US" altLang="zh-CN" sz="2000" b="0" i="0">
                    <a:solidFill>
                      <a:srgbClr val="000000"/>
                    </a:solidFill>
                    <a:latin typeface="微软雅黑" pitchFamily="34" charset="0"/>
                    <a:ea typeface="微软雅黑" pitchFamily="34" charset="-122"/>
                    <a:cs typeface="微软雅黑" pitchFamily="34" charset="-120"/>
                  </a:rPr>
                  <a:t>，则该时间点最可能是</a:t>
                </a:r>
                <a:r>
                  <a:rPr lang="en-US" altLang="zh-CN" sz="2000" i="0">
                    <a:solidFill>
                      <a:srgbClr val="000000"/>
                    </a:solidFill>
                    <a:latin typeface="SimSun" pitchFamily="34" charset="0"/>
                    <a:ea typeface="SimSun" pitchFamily="34" charset="-122"/>
                    <a:cs typeface="SimSun" pitchFamily="34" charset="-120"/>
                  </a:rPr>
                  <a:t>___</a:t>
                </a:r>
                <a:r>
                  <a:rPr lang="en-US" altLang="zh-CN" sz="2000" b="0" i="0">
                    <a:solidFill>
                      <a:srgbClr val="000000"/>
                    </a:solidFill>
                    <a:latin typeface="微软雅黑" pitchFamily="34" charset="0"/>
                    <a:ea typeface="微软雅黑" pitchFamily="34" charset="-122"/>
                    <a:cs typeface="微软雅黑" pitchFamily="34" charset="-120"/>
                  </a:rPr>
                  <a:t>。在捕食压力下，</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野兔种群的环境容纳量将在</a:t>
                </a:r>
                <a:r>
                  <a:rPr lang="en-US" altLang="zh-CN" sz="2000" i="0">
                    <a:solidFill>
                      <a:srgbClr val="000000"/>
                    </a:solidFill>
                    <a:latin typeface="SimSun" pitchFamily="34" charset="0"/>
                    <a:ea typeface="SimSun" pitchFamily="34" charset="-122"/>
                    <a:cs typeface="SimSun" pitchFamily="34" charset="-120"/>
                  </a:rPr>
                  <a:t>________</a:t>
                </a:r>
                <a:r>
                  <a:rPr lang="en-US" altLang="zh-CN" sz="2000" b="0" i="0">
                    <a:solidFill>
                      <a:srgbClr val="000000"/>
                    </a:solidFill>
                    <a:latin typeface="微软雅黑" pitchFamily="34" charset="0"/>
                    <a:ea typeface="微软雅黑" pitchFamily="34" charset="-122"/>
                    <a:cs typeface="微软雅黑" pitchFamily="34" charset="-120"/>
                  </a:rPr>
                  <a:t>波动</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solidFill>
                    <a:srgbClr val="000000"/>
                  </a:solidFill>
                </a:endParaRPr>
              </a:p>
            </p:txBody>
          </p:sp>
        </mc:Choice>
        <mc:Fallback xmlns="">
          <p:sp>
            <p:nvSpPr>
              <p:cNvPr id="2" name="QB_6_BD.134_1#2cee7d9d6?pid=7b34ceda4&amp;color=0,0,0&amp;vtp=1&amp;bt=1&amp;bbb=1&amp;hb=1"/>
              <p:cNvSpPr>
                <a:spLocks noRot="1" noChangeAspect="1" noMove="1" noResize="1" noEditPoints="1" noAdjustHandles="1" noChangeArrowheads="1" noChangeShapeType="1" noTextEdit="1"/>
              </p:cNvSpPr>
              <p:nvPr/>
            </p:nvSpPr>
            <p:spPr>
              <a:xfrm>
                <a:off x="722376" y="969265"/>
                <a:ext cx="10753344" cy="1300353"/>
              </a:xfrm>
              <a:prstGeom prst="rect">
                <a:avLst/>
              </a:prstGeom>
              <a:blipFill>
                <a:blip r:embed="rId3"/>
                <a:stretch>
                  <a:fillRect l="-1474" r="-1984" b="-1173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6_AN.135_1#2cee7d9d6.blank?pid=7b34ceda4&amp;color=0,0,0&amp;vpa=47&amp;vtp=1&amp;bbb=1"/>
              <p:cNvSpPr/>
              <p:nvPr/>
            </p:nvSpPr>
            <p:spPr>
              <a:xfrm>
                <a:off x="6505766" y="1020000"/>
                <a:ext cx="263525" cy="294577"/>
              </a:xfrm>
              <a:prstGeom prst="rect">
                <a:avLst/>
              </a:prstGeom>
              <a:noFill/>
              <a:ln/>
            </p:spPr>
            <p:txBody>
              <a:bodyPr wrap="none" lIns="0" tIns="0" rIns="0" bIns="0" rtlCol="0" anchor="t"/>
              <a:lstStyle/>
              <a:p>
                <a:pPr algn="ctr" latinLnBrk="1">
                  <a:lnSpc>
                    <a:spcPts val="25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𝐒</m:t>
                    </m:r>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6_AN.135_1#2cee7d9d6.blank?pid=7b34ceda4&amp;color=0,0,0&amp;vpa=47&amp;vtp=1&amp;bbb=1"/>
              <p:cNvSpPr>
                <a:spLocks noRot="1" noChangeAspect="1" noMove="1" noResize="1" noEditPoints="1" noAdjustHandles="1" noChangeArrowheads="1" noChangeShapeType="1" noTextEdit="1"/>
              </p:cNvSpPr>
              <p:nvPr/>
            </p:nvSpPr>
            <p:spPr>
              <a:xfrm>
                <a:off x="6505766" y="1020000"/>
                <a:ext cx="263525" cy="294577"/>
              </a:xfrm>
              <a:prstGeom prst="rect">
                <a:avLst/>
              </a:prstGeom>
              <a:blipFill>
                <a:blip r:embed="rId4"/>
                <a:stretch>
                  <a:fillRect l="-9302" r="-9302" b="-10204"/>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6_AN.136_1#2cee7d9d6.blank?pid=7b34ceda4&amp;color=0,0,0&amp;vpa=48&amp;vtp=1&amp;bbb=1"/>
              <p:cNvSpPr/>
              <p:nvPr/>
            </p:nvSpPr>
            <p:spPr>
              <a:xfrm>
                <a:off x="9115488" y="1479486"/>
                <a:ext cx="358204" cy="294577"/>
              </a:xfrm>
              <a:prstGeom prst="rect">
                <a:avLst/>
              </a:prstGeom>
              <a:noFill/>
              <a:ln/>
            </p:spPr>
            <p:txBody>
              <a:bodyPr wrap="none" lIns="0" tIns="0" rIns="0" bIns="0" rtlCol="0" anchor="t"/>
              <a:lstStyle/>
              <a:p>
                <a:pPr algn="ctr" latinLnBrk="1">
                  <a:lnSpc>
                    <a:spcPts val="2500"/>
                  </a:lnSpc>
                </a:pPr>
                <a14:m>
                  <m:oMath xmlns:m="http://schemas.openxmlformats.org/officeDocument/2006/math">
                    <m:sSub>
                      <m:sSubPr>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sSub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𝒕</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𝟑</m:t>
                        </m:r>
                      </m:sub>
                    </m:sSub>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6_AN.136_1#2cee7d9d6.blank?pid=7b34ceda4&amp;color=0,0,0&amp;vpa=48&amp;vtp=1&amp;bbb=1"/>
              <p:cNvSpPr>
                <a:spLocks noRot="1" noChangeAspect="1" noMove="1" noResize="1" noEditPoints="1" noAdjustHandles="1" noChangeArrowheads="1" noChangeShapeType="1" noTextEdit="1"/>
              </p:cNvSpPr>
              <p:nvPr/>
            </p:nvSpPr>
            <p:spPr>
              <a:xfrm>
                <a:off x="9115488" y="1479486"/>
                <a:ext cx="358204" cy="294577"/>
              </a:xfrm>
              <a:prstGeom prst="rect">
                <a:avLst/>
              </a:prstGeom>
              <a:blipFill>
                <a:blip r:embed="rId5"/>
                <a:stretch>
                  <a:fillRect l="-3390" b="-2083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6_AN.137_1#2cee7d9d6.blank?pid=7b34ceda4&amp;color=0,0,0&amp;vpa=49&amp;vtp=1&amp;bbb=1"/>
              <p:cNvSpPr/>
              <p:nvPr/>
            </p:nvSpPr>
            <p:spPr>
              <a:xfrm>
                <a:off x="3768789" y="1919922"/>
                <a:ext cx="1018032" cy="294577"/>
              </a:xfrm>
              <a:prstGeom prst="rect">
                <a:avLst/>
              </a:prstGeom>
              <a:noFill/>
              <a:ln/>
            </p:spPr>
            <p:txBody>
              <a:bodyPr wrap="none" lIns="0" tIns="0" rIns="0" bIns="0" rtlCol="0" anchor="t"/>
              <a:lstStyle/>
              <a:p>
                <a:pPr algn="ctr" latinLnBrk="1">
                  <a:lnSpc>
                    <a:spcPts val="2500"/>
                  </a:lnSpc>
                </a:pPr>
                <a14:m>
                  <m:oMath xmlns:m="http://schemas.openxmlformats.org/officeDocument/2006/math">
                    <m:sSub>
                      <m:sSubPr>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sSub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𝑲</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ub>
                    </m:sSub>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m:t>
                    </m:r>
                    <m:sSub>
                      <m:sSubPr>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sSub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𝑲</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𝟑</m:t>
                        </m:r>
                      </m:sub>
                    </m:sSub>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6_AN.137_1#2cee7d9d6.blank?pid=7b34ceda4&amp;color=0,0,0&amp;vpa=49&amp;vtp=1&amp;bbb=1"/>
              <p:cNvSpPr>
                <a:spLocks noRot="1" noChangeAspect="1" noMove="1" noResize="1" noEditPoints="1" noAdjustHandles="1" noChangeArrowheads="1" noChangeShapeType="1" noTextEdit="1"/>
              </p:cNvSpPr>
              <p:nvPr/>
            </p:nvSpPr>
            <p:spPr>
              <a:xfrm>
                <a:off x="3768789" y="1919922"/>
                <a:ext cx="1018032" cy="294577"/>
              </a:xfrm>
              <a:prstGeom prst="rect">
                <a:avLst/>
              </a:prstGeom>
              <a:blipFill>
                <a:blip r:embed="rId6"/>
                <a:stretch>
                  <a:fillRect l="-2395" b="-2083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6_AS.138_1#2cee7d9d6?vop=1&amp;pid=7b34ceda4&amp;color=0,0,0&amp;vtp=1&amp;bbb=1&amp;hb=1"/>
              <p:cNvSpPr/>
              <p:nvPr/>
            </p:nvSpPr>
            <p:spPr>
              <a:xfrm>
                <a:off x="722376" y="227965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分析图甲可知，在</a:t>
                </a:r>
                <a14:m>
                  <m:oMath xmlns:m="http://schemas.openxmlformats.org/officeDocument/2006/math">
                    <m:d>
                      <m:dPr>
                        <m:begChr m:val=""/>
                        <m:endChr m:val=""/>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𝑂</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5</m:t>
                            </m:r>
                          </m:sub>
                        </m:sSub>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时段内，野兔种群的数量逐渐增加，随后趋于稳定</a:t>
                </a:r>
                <a:r>
                  <a:rPr lang="en-US" altLang="zh-CN" sz="2000" b="0" i="0">
                    <a:solidFill>
                      <a:srgbClr val="000000"/>
                    </a:solidFill>
                    <a:latin typeface="微软雅黑" pitchFamily="34" charset="0"/>
                    <a:ea typeface="微软雅黑" pitchFamily="34" charset="-122"/>
                    <a:cs typeface="微软雅黑" pitchFamily="34" charset="-120"/>
                  </a:rPr>
                  <a:t>，其种群增长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曲线呈</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S</m:t>
                    </m:r>
                  </m:oMath>
                </a14:m>
                <a:r>
                  <a:rPr lang="en-US" altLang="zh-CN" sz="2000" b="0" i="0" dirty="0">
                    <a:solidFill>
                      <a:srgbClr val="000000"/>
                    </a:solidFill>
                    <a:latin typeface="微软雅黑" pitchFamily="34" charset="0"/>
                    <a:ea typeface="微软雅黑" pitchFamily="34" charset="-122"/>
                    <a:cs typeface="微软雅黑" pitchFamily="34" charset="-120"/>
                  </a:rPr>
                  <a:t>”型。在</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之后，种群数量增长减慢，之后种群数量有所降低，</a:t>
                </a:r>
                <a:r>
                  <a:rPr lang="en-US" altLang="zh-CN" sz="2000" b="0" i="0">
                    <a:solidFill>
                      <a:srgbClr val="000000"/>
                    </a:solidFill>
                    <a:latin typeface="微软雅黑" pitchFamily="34" charset="0"/>
                    <a:ea typeface="微软雅黑" pitchFamily="34" charset="-122"/>
                    <a:cs typeface="微软雅黑" pitchFamily="34" charset="-120"/>
                  </a:rPr>
                  <a:t>说明环境阻力加大，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因此</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𝑡</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时最可能有天敌迁入。结合图甲可知，当天敌进入后，经过一段时间发展后</a:t>
                </a:r>
                <a:r>
                  <a:rPr lang="en-US" altLang="zh-CN" sz="2000" b="0" i="0">
                    <a:solidFill>
                      <a:srgbClr val="000000"/>
                    </a:solidFill>
                    <a:latin typeface="微软雅黑" pitchFamily="34" charset="0"/>
                    <a:ea typeface="微软雅黑" pitchFamily="34" charset="-122"/>
                    <a:cs typeface="微软雅黑" pitchFamily="34" charset="-120"/>
                  </a:rPr>
                  <a:t>，达到环境容</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纳量</a:t>
                </a:r>
                <a:r>
                  <a:rPr lang="en-US" altLang="zh-CN" sz="2000" b="0" i="0" dirty="0">
                    <a:solidFill>
                      <a:srgbClr val="000000"/>
                    </a:solidFill>
                    <a:latin typeface="微软雅黑" pitchFamily="34" charset="0"/>
                    <a:ea typeface="微软雅黑" pitchFamily="34" charset="-122"/>
                    <a:cs typeface="微软雅黑" pitchFamily="34" charset="-120"/>
                  </a:rPr>
                  <a:t>，在捕食压力下，野兔种群的环境容纳量将在</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𝐾</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波动。</a:t>
                </a:r>
                <a:endParaRPr lang="en-US" altLang="zh-CN" sz="2200" dirty="0">
                  <a:solidFill>
                    <a:srgbClr val="000000"/>
                  </a:solidFill>
                </a:endParaRPr>
              </a:p>
            </p:txBody>
          </p:sp>
        </mc:Choice>
        <mc:Fallback xmlns="">
          <p:sp>
            <p:nvSpPr>
              <p:cNvPr id="6" name="QB_6_AS.138_1#2cee7d9d6?vop=1&amp;pid=7b34ceda4&amp;color=0,0,0&amp;vtp=1&amp;bbb=1&amp;hb=1"/>
              <p:cNvSpPr>
                <a:spLocks noRot="1" noChangeAspect="1" noMove="1" noResize="1" noEditPoints="1" noAdjustHandles="1" noChangeArrowheads="1" noChangeShapeType="1" noTextEdit="1"/>
              </p:cNvSpPr>
              <p:nvPr/>
            </p:nvSpPr>
            <p:spPr>
              <a:xfrm>
                <a:off x="722376" y="2279650"/>
                <a:ext cx="10753344" cy="1783334"/>
              </a:xfrm>
              <a:prstGeom prst="rect">
                <a:avLst/>
              </a:prstGeom>
              <a:blipFill>
                <a:blip r:embed="rId7"/>
                <a:stretch>
                  <a:fillRect l="-1587" r="-397" b="-8191"/>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fade">
                                      <p:cBhvr>
                                        <p:cTn id="40" dur="500"/>
                                        <p:tgtEl>
                                          <p:spTgt spid="6">
                                            <p:txEl>
                                              <p:pRg st="2" end="2"/>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Effect transition="in" filter="fade">
                                      <p:cBhvr>
                                        <p:cTn id="43"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86.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B_6_BD.139_1#7917bb651?pid=7b34ceda4&amp;color=0,0,0&amp;vtp=1&amp;bt=1&amp;bbb=1&amp;hb=1"/>
          <p:cNvSpPr/>
          <p:nvPr/>
        </p:nvSpPr>
        <p:spPr>
          <a:xfrm>
            <a:off x="722376" y="969265"/>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）图乙中该鸟类种群数量第</a:t>
            </a:r>
            <a:r>
              <a:rPr lang="en-US" altLang="zh-CN" sz="2000" i="0">
                <a:solidFill>
                  <a:srgbClr val="000000"/>
                </a:solidFill>
                <a:latin typeface="SimSun" pitchFamily="34" charset="0"/>
                <a:ea typeface="SimSun" pitchFamily="34" charset="-122"/>
                <a:cs typeface="SimSun" pitchFamily="34" charset="-120"/>
              </a:rPr>
              <a:t>________</a:t>
            </a:r>
            <a:r>
              <a:rPr lang="en-US" altLang="zh-CN" sz="2000" b="0" i="0">
                <a:solidFill>
                  <a:srgbClr val="000000"/>
                </a:solidFill>
                <a:latin typeface="微软雅黑" pitchFamily="34" charset="0"/>
                <a:ea typeface="微软雅黑" pitchFamily="34" charset="-122"/>
                <a:cs typeface="微软雅黑" pitchFamily="34" charset="-120"/>
              </a:rPr>
              <a:t>年最少</a:t>
            </a:r>
            <a:r>
              <a:rPr lang="en-US" altLang="zh-CN" sz="2000" b="0" i="0" dirty="0">
                <a:solidFill>
                  <a:srgbClr val="000000"/>
                </a:solidFill>
                <a:latin typeface="微软雅黑" pitchFamily="34" charset="0"/>
                <a:ea typeface="微软雅黑" pitchFamily="34" charset="-122"/>
                <a:cs typeface="微软雅黑" pitchFamily="34" charset="-120"/>
              </a:rPr>
              <a:t>，若第16年种群的数量为100只，则第</a:t>
            </a:r>
            <a:r>
              <a:rPr lang="en-US" altLang="zh-CN" sz="2000" b="0" i="0">
                <a:solidFill>
                  <a:srgbClr val="000000"/>
                </a:solidFill>
                <a:latin typeface="微软雅黑" pitchFamily="34" charset="0"/>
                <a:ea typeface="微软雅黑" pitchFamily="34" charset="-122"/>
                <a:cs typeface="微软雅黑" pitchFamily="34" charset="-120"/>
              </a:rPr>
              <a:t>20年种群</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数量为</a:t>
            </a:r>
            <a:r>
              <a:rPr lang="en-US" altLang="zh-CN" sz="2000" i="0">
                <a:solidFill>
                  <a:srgbClr val="000000"/>
                </a:solidFill>
                <a:latin typeface="SimSun" pitchFamily="34" charset="0"/>
                <a:ea typeface="SimSun" pitchFamily="34" charset="-122"/>
                <a:cs typeface="SimSun" pitchFamily="34" charset="-120"/>
              </a:rPr>
              <a:t>________</a:t>
            </a:r>
            <a:r>
              <a:rPr lang="en-US" altLang="zh-CN" sz="2000" b="0" i="0">
                <a:solidFill>
                  <a:srgbClr val="000000"/>
                </a:solidFill>
                <a:latin typeface="微软雅黑" pitchFamily="34" charset="0"/>
                <a:ea typeface="微软雅黑" pitchFamily="34" charset="-122"/>
                <a:cs typeface="微软雅黑" pitchFamily="34" charset="-120"/>
              </a:rPr>
              <a:t>只</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solidFill>
                <a:srgbClr val="000000"/>
              </a:solidFill>
            </a:endParaRPr>
          </a:p>
        </p:txBody>
      </p:sp>
      <mc:AlternateContent xmlns:mc="http://schemas.openxmlformats.org/markup-compatibility/2006" xmlns:a14="http://schemas.microsoft.com/office/drawing/2010/main">
        <mc:Choice Requires="a14">
          <p:sp>
            <p:nvSpPr>
              <p:cNvPr id="3" name="QB_6_AN.140_1#7917bb651.blank?pid=7b34ceda4&amp;color=0,0,0&amp;vpa=50&amp;vtp=1&amp;bbb=1"/>
              <p:cNvSpPr/>
              <p:nvPr/>
            </p:nvSpPr>
            <p:spPr>
              <a:xfrm>
                <a:off x="4235514" y="1020000"/>
                <a:ext cx="909447" cy="294577"/>
              </a:xfrm>
              <a:prstGeom prst="rect">
                <a:avLst/>
              </a:prstGeom>
              <a:noFill/>
              <a:ln/>
            </p:spPr>
            <p:txBody>
              <a:bodyPr wrap="none" lIns="0" tIns="0" rIns="0" bIns="0" rtlCol="0" anchor="t"/>
              <a:lstStyle/>
              <a:p>
                <a:pPr algn="ctr" latinLnBrk="1">
                  <a:lnSpc>
                    <a:spcPts val="25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𝟗</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𝟏𝟎</m:t>
                    </m:r>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6_AN.140_1#7917bb651.blank?pid=7b34ceda4&amp;color=0,0,0&amp;vpa=50&amp;vtp=1&amp;bbb=1"/>
              <p:cNvSpPr>
                <a:spLocks noRot="1" noChangeAspect="1" noMove="1" noResize="1" noEditPoints="1" noAdjustHandles="1" noChangeArrowheads="1" noChangeShapeType="1" noTextEdit="1"/>
              </p:cNvSpPr>
              <p:nvPr/>
            </p:nvSpPr>
            <p:spPr>
              <a:xfrm>
                <a:off x="4235514" y="1020000"/>
                <a:ext cx="909447" cy="294577"/>
              </a:xfrm>
              <a:prstGeom prst="rect">
                <a:avLst/>
              </a:prstGeom>
              <a:blipFill>
                <a:blip r:embed="rId3"/>
                <a:stretch>
                  <a:fillRect l="-3356" r="-2013" b="-10204"/>
                </a:stretch>
              </a:blipFill>
              <a:ln/>
            </p:spPr>
            <p:txBody>
              <a:bodyPr/>
              <a:lstStyle/>
              <a:p>
                <a:r>
                  <a:rPr lang="zh-CN" altLang="en-US">
                    <a:noFill/>
                  </a:rPr>
                  <a:t> </a:t>
                </a:r>
              </a:p>
            </p:txBody>
          </p:sp>
        </mc:Fallback>
      </mc:AlternateContent>
      <p:sp>
        <p:nvSpPr>
          <p:cNvPr id="4" name="QB_6_AN.141_1#7917bb651.blank?pid=7b34ceda4&amp;color=0,0,0&amp;vpa=51&amp;vtp=1&amp;bbb=1"/>
          <p:cNvSpPr/>
          <p:nvPr/>
        </p:nvSpPr>
        <p:spPr>
          <a:xfrm>
            <a:off x="1493901" y="1369315"/>
            <a:ext cx="941388" cy="385953"/>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8</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100</a:t>
            </a:r>
            <a:endParaRPr lang="en-US" altLang="zh-CN" sz="2000" dirty="0">
              <a:solidFill>
                <a:srgbClr val="00B050"/>
              </a:solidFill>
            </a:endParaRPr>
          </a:p>
        </p:txBody>
      </p:sp>
      <mc:AlternateContent xmlns:mc="http://schemas.openxmlformats.org/markup-compatibility/2006" xmlns:a14="http://schemas.microsoft.com/office/drawing/2010/main">
        <mc:Choice Requires="a14">
          <p:sp>
            <p:nvSpPr>
              <p:cNvPr id="5" name="QB_6_AS.142_1#7917bb651?vop=1&amp;pid=7b34ceda4&amp;color=0,0,0&amp;vtp=1&amp;bbb=1&amp;hb=1"/>
              <p:cNvSpPr/>
              <p:nvPr/>
            </p:nvSpPr>
            <p:spPr>
              <a:xfrm>
                <a:off x="722376" y="1822450"/>
                <a:ext cx="10753344" cy="1998853"/>
              </a:xfrm>
              <a:prstGeom prst="rect">
                <a:avLst/>
              </a:prstGeom>
              <a:noFill/>
              <a:ln/>
            </p:spPr>
            <p:txBody>
              <a:bodyPr wrap="none" lIns="0" tIns="0" rIns="0" bIns="0" rtlCol="0" anchor="t"/>
              <a:lstStyle/>
              <a:p>
                <a:pPr algn="l" latinLnBrk="1">
                  <a:lnSpc>
                    <a:spcPts val="53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𝜆</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t>
                    </m:r>
                    <m:f>
                      <m:f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fPr>
                      <m:num>
                        <m:r>
                          <a:rPr lang="en-US" altLang="zh-CN" sz="2000" b="0" i="0" dirty="0">
                            <a:solidFill>
                              <a:srgbClr val="000000"/>
                            </a:solidFill>
                            <a:latin typeface="Cambria Math" panose="02040503050406030204" pitchFamily="18" charset="0"/>
                            <a:ea typeface="微软雅黑" pitchFamily="34" charset="-122"/>
                            <a:cs typeface="微软雅黑" pitchFamily="34" charset="-120"/>
                          </a:rPr>
                          <m:t>当年种群数量</m:t>
                        </m:r>
                      </m:num>
                      <m:den>
                        <m:r>
                          <a:rPr lang="en-US" altLang="zh-CN" sz="2000" b="0" i="0" dirty="0">
                            <a:solidFill>
                              <a:srgbClr val="000000"/>
                            </a:solidFill>
                            <a:latin typeface="Cambria Math" panose="02040503050406030204" pitchFamily="18" charset="0"/>
                            <a:ea typeface="微软雅黑" pitchFamily="34" charset="-122"/>
                            <a:cs typeface="微软雅黑" pitchFamily="34" charset="-120"/>
                          </a:rPr>
                          <m:t>前一年种群数量</m:t>
                        </m:r>
                      </m:den>
                    </m:f>
                  </m:oMath>
                </a14:m>
                <a:r>
                  <a:rPr lang="en-US" altLang="zh-CN" sz="2000" b="0" i="0" dirty="0">
                    <a:solidFill>
                      <a:srgbClr val="000000"/>
                    </a:solidFill>
                    <a:latin typeface="微软雅黑" pitchFamily="34" charset="0"/>
                    <a:ea typeface="微软雅黑" pitchFamily="34" charset="-122"/>
                    <a:cs typeface="微软雅黑" pitchFamily="34" charset="-120"/>
                  </a:rPr>
                  <a:t>。分析图乙可知，在第</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4∼9</m:t>
                    </m:r>
                  </m:oMath>
                </a14:m>
                <a:r>
                  <a:rPr lang="en-US" altLang="zh-CN" sz="2000" b="0" i="0" dirty="0">
                    <a:solidFill>
                      <a:srgbClr val="000000"/>
                    </a:solidFill>
                    <a:latin typeface="微软雅黑" pitchFamily="34" charset="0"/>
                    <a:ea typeface="微软雅黑" pitchFamily="34" charset="-122"/>
                    <a:cs typeface="微软雅黑" pitchFamily="34" charset="-120"/>
                  </a:rPr>
                  <a:t>年</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𝜆</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&lt;1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，说明该鸟类种群的数量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在不断减少</a:t>
                </a:r>
                <a:r>
                  <a:rPr lang="en-US" altLang="zh-CN" sz="2000" b="0" i="0" dirty="0">
                    <a:solidFill>
                      <a:srgbClr val="000000"/>
                    </a:solidFill>
                    <a:latin typeface="微软雅黑" pitchFamily="34" charset="0"/>
                    <a:ea typeface="微软雅黑" pitchFamily="34" charset="-122"/>
                    <a:cs typeface="微软雅黑" pitchFamily="34" charset="-120"/>
                  </a:rPr>
                  <a:t>，第10年时</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𝜆</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=1</m:t>
                    </m:r>
                  </m:oMath>
                </a14:m>
                <a:r>
                  <a:rPr lang="en-US" altLang="zh-CN" sz="2000" b="0" i="0" dirty="0">
                    <a:solidFill>
                      <a:srgbClr val="000000"/>
                    </a:solidFill>
                    <a:latin typeface="微软雅黑" pitchFamily="34" charset="0"/>
                    <a:ea typeface="微软雅黑" pitchFamily="34" charset="-122"/>
                    <a:cs typeface="微软雅黑" pitchFamily="34" charset="-120"/>
                  </a:rPr>
                  <a:t>，则第10年与第9年种群数量相当，因此该鸟类种群数量在第</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9∼10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年最少</a:t>
                </a:r>
                <a:r>
                  <a:rPr lang="en-US" altLang="zh-CN" sz="2000" b="0" i="0" dirty="0">
                    <a:solidFill>
                      <a:srgbClr val="000000"/>
                    </a:solidFill>
                    <a:latin typeface="微软雅黑" pitchFamily="34" charset="0"/>
                    <a:ea typeface="微软雅黑" pitchFamily="34" charset="-122"/>
                    <a:cs typeface="微软雅黑" pitchFamily="34" charset="-120"/>
                  </a:rPr>
                  <a:t>。在第</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16∼20</m:t>
                    </m:r>
                  </m:oMath>
                </a14:m>
                <a:r>
                  <a:rPr lang="en-US" altLang="zh-CN" sz="2000" b="0" i="0" dirty="0">
                    <a:solidFill>
                      <a:srgbClr val="000000"/>
                    </a:solidFill>
                    <a:latin typeface="微软雅黑" pitchFamily="34" charset="0"/>
                    <a:ea typeface="微软雅黑" pitchFamily="34" charset="-122"/>
                    <a:cs typeface="微软雅黑" pitchFamily="34" charset="-120"/>
                  </a:rPr>
                  <a:t>年</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𝜆</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=3</m:t>
                    </m:r>
                  </m:oMath>
                </a14:m>
                <a:r>
                  <a:rPr lang="en-US" altLang="zh-CN" sz="2000" b="0" i="0" dirty="0">
                    <a:solidFill>
                      <a:srgbClr val="000000"/>
                    </a:solidFill>
                    <a:latin typeface="微软雅黑" pitchFamily="34" charset="0"/>
                    <a:ea typeface="微软雅黑" pitchFamily="34" charset="-122"/>
                    <a:cs typeface="微软雅黑" pitchFamily="34" charset="-120"/>
                  </a:rPr>
                  <a:t>，说明该种群数量呈现“</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J</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”型增长，若第16</a:t>
                </a:r>
                <a:r>
                  <a:rPr lang="en-US" altLang="zh-CN" sz="2000" b="0" i="0">
                    <a:solidFill>
                      <a:srgbClr val="000000"/>
                    </a:solidFill>
                    <a:latin typeface="微软雅黑" pitchFamily="34" charset="0"/>
                    <a:ea typeface="微软雅黑" pitchFamily="34" charset="-122"/>
                    <a:cs typeface="微软雅黑" pitchFamily="34" charset="-120"/>
                  </a:rPr>
                  <a:t>年种群的数量为100</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只</a:t>
                </a:r>
                <a:r>
                  <a:rPr lang="en-US" altLang="zh-CN" sz="2000" b="0" i="0" dirty="0">
                    <a:solidFill>
                      <a:srgbClr val="000000"/>
                    </a:solidFill>
                    <a:latin typeface="微软雅黑" pitchFamily="34" charset="0"/>
                    <a:ea typeface="微软雅黑" pitchFamily="34" charset="-122"/>
                    <a:cs typeface="微软雅黑" pitchFamily="34" charset="-120"/>
                  </a:rPr>
                  <a:t>，则第20年种群数量为</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100×</m:t>
                    </m:r>
                    <m:sSup>
                      <m:sSup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p>
                    </m:sSup>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=8 100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（只）。</a:t>
                </a:r>
                <a:endParaRPr lang="en-US" altLang="zh-CN" sz="2200" dirty="0">
                  <a:solidFill>
                    <a:srgbClr val="000000"/>
                  </a:solidFill>
                </a:endParaRPr>
              </a:p>
            </p:txBody>
          </p:sp>
        </mc:Choice>
        <mc:Fallback xmlns="">
          <p:sp>
            <p:nvSpPr>
              <p:cNvPr id="5" name="QB_6_AS.142_1#7917bb651?vop=1&amp;pid=7b34ceda4&amp;color=0,0,0&amp;vtp=1&amp;bbb=1&amp;hb=1"/>
              <p:cNvSpPr>
                <a:spLocks noRot="1" noChangeAspect="1" noMove="1" noResize="1" noEditPoints="1" noAdjustHandles="1" noChangeArrowheads="1" noChangeShapeType="1" noTextEdit="1"/>
              </p:cNvSpPr>
              <p:nvPr/>
            </p:nvSpPr>
            <p:spPr>
              <a:xfrm>
                <a:off x="722376" y="1822450"/>
                <a:ext cx="10753344" cy="1998853"/>
              </a:xfrm>
              <a:prstGeom prst="rect">
                <a:avLst/>
              </a:prstGeom>
              <a:blipFill>
                <a:blip r:embed="rId4"/>
                <a:stretch>
                  <a:fillRect l="-1587" r="-1417" b="-7317"/>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143_1#c4c1449fe?pid=1b356872e&amp;color=0,0,0&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［安徽皖北县中联盟2025高二联考］</a:t>
                </a:r>
                <a:r>
                  <a:rPr lang="en-US" altLang="zh-CN" sz="2000" b="0" i="0" dirty="0">
                    <a:solidFill>
                      <a:srgbClr val="000000"/>
                    </a:solidFill>
                    <a:latin typeface="微软雅黑" pitchFamily="34" charset="0"/>
                    <a:ea typeface="微软雅黑" pitchFamily="34" charset="-122"/>
                    <a:cs typeface="微软雅黑" pitchFamily="34" charset="-120"/>
                  </a:rPr>
                  <a:t>某兴趣小组在“探究培养液中酵母菌种群数量变化</a:t>
                </a:r>
                <a:r>
                  <a:rPr lang="en-US" altLang="zh-CN" sz="2000" b="0" i="0">
                    <a:solidFill>
                      <a:srgbClr val="000000"/>
                    </a:solidFill>
                    <a:latin typeface="微软雅黑" pitchFamily="34" charset="0"/>
                    <a:ea typeface="微软雅黑" pitchFamily="34" charset="-122"/>
                    <a:cs typeface="微软雅黑" pitchFamily="34" charset="-120"/>
                  </a:rPr>
                  <a:t>”的实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验中</a:t>
                </a:r>
                <a:r>
                  <a:rPr lang="en-US" altLang="zh-CN" sz="2000" b="0" i="0" dirty="0">
                    <a:solidFill>
                      <a:srgbClr val="000000"/>
                    </a:solidFill>
                    <a:latin typeface="微软雅黑" pitchFamily="34" charset="0"/>
                    <a:ea typeface="微软雅黑" pitchFamily="34" charset="-122"/>
                    <a:cs typeface="微软雅黑" pitchFamily="34" charset="-120"/>
                  </a:rPr>
                  <a:t>，将酵母菌培养液稀释100倍后，经等体积台盼蓝染液染色后，用血细胞计数板</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规格为</a:t>
                </a:r>
              </a:p>
              <a:p>
                <a:pPr latinLnBrk="1">
                  <a:lnSpc>
                    <a:spcPts val="3500"/>
                  </a:lnSpc>
                </a:pP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25×16</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×0.1 </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进行计数，相关实验操作如图1所示。</a:t>
                </a:r>
                <a:endParaRPr lang="en-US" altLang="zh-CN" sz="2000" dirty="0"/>
              </a:p>
            </p:txBody>
          </p:sp>
        </mc:Choice>
        <mc:Fallback xmlns="">
          <p:sp>
            <p:nvSpPr>
              <p:cNvPr id="2" name="QO_5_BD.143_1#c4c1449fe?pid=1b356872e&amp;color=0,0,0&amp;vtp=1&amp;bt=1&amp;bbb=1&amp;hb=1"/>
              <p:cNvSpPr>
                <a:spLocks noRot="1" noChangeAspect="1" noMove="1" noResize="1" noEditPoints="1" noAdjustHandles="1" noChangeArrowheads="1" noChangeShapeType="1" noTextEdit="1"/>
              </p:cNvSpPr>
              <p:nvPr/>
            </p:nvSpPr>
            <p:spPr>
              <a:xfrm>
                <a:off x="722376" y="972000"/>
                <a:ext cx="10753344" cy="1313434"/>
              </a:xfrm>
              <a:prstGeom prst="rect">
                <a:avLst/>
              </a:prstGeom>
              <a:blipFill>
                <a:blip r:embed="rId3"/>
                <a:stretch>
                  <a:fillRect l="-1474" r="-397" b="-11574"/>
                </a:stretch>
              </a:blipFill>
              <a:ln/>
            </p:spPr>
            <p:txBody>
              <a:bodyPr/>
              <a:lstStyle/>
              <a:p>
                <a:r>
                  <a:rPr lang="zh-CN" altLang="en-US">
                    <a:noFill/>
                  </a:rPr>
                  <a:t> </a:t>
                </a:r>
              </a:p>
            </p:txBody>
          </p:sp>
        </mc:Fallback>
      </mc:AlternateContent>
      <p:pic>
        <p:nvPicPr>
          <p:cNvPr id="3" name="QO_5_BD.143_3#c4c1449fe?iti=9&amp;htil=1&amp;pid=1b356872e&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32104" y="3570547"/>
            <a:ext cx="4050792" cy="77724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5_BD.143_4#c4c1449fe?iti=10&amp;htil=1&amp;pid=1b356872e&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5175504" y="2418403"/>
            <a:ext cx="2889504" cy="192938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O_5_BD.143_5#c4c1449fe?iti=11&amp;htil=1&amp;pid=1b356872e&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458200" y="2948755"/>
            <a:ext cx="2788920" cy="13898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O_5_BD.143_6#c4c1449fe?iti=9&amp;htil=1&amp;pid=1b356872e&amp;color=0,0,0&amp;vtp=1&amp;bbb=1"/>
          <p:cNvSpPr/>
          <p:nvPr/>
        </p:nvSpPr>
        <p:spPr>
          <a:xfrm>
            <a:off x="2627313" y="4474787"/>
            <a:ext cx="460375" cy="812800"/>
          </a:xfrm>
          <a:prstGeom prst="rect">
            <a:avLst/>
          </a:prstGeom>
          <a:noFill/>
          <a:ln/>
        </p:spPr>
        <p:txBody>
          <a:bodyPr wrap="none" lIns="0" tIns="0" rIns="0" bIns="0" rtlCol="0" anchor="t"/>
          <a:lstStyle/>
          <a:p>
            <a:pPr algn="ct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图1</a:t>
            </a:r>
            <a:endParaRPr lang="en-US" altLang="zh-CN" sz="2000" dirty="0"/>
          </a:p>
        </p:txBody>
      </p:sp>
      <p:sp>
        <p:nvSpPr>
          <p:cNvPr id="7" name="QO_5_BD.143_7#c4c1449fe?iti=10&amp;htil=1&amp;pid=1b356872e&amp;color=0,0,0&amp;vtp=1&amp;bbb=1"/>
          <p:cNvSpPr/>
          <p:nvPr/>
        </p:nvSpPr>
        <p:spPr>
          <a:xfrm>
            <a:off x="6390068" y="4474787"/>
            <a:ext cx="460375" cy="812800"/>
          </a:xfrm>
          <a:prstGeom prst="rect">
            <a:avLst/>
          </a:prstGeom>
          <a:noFill/>
          <a:ln/>
        </p:spPr>
        <p:txBody>
          <a:bodyPr wrap="none" lIns="0" tIns="0" rIns="0" bIns="0" rtlCol="0" anchor="t"/>
          <a:lstStyle/>
          <a:p>
            <a:pPr algn="ct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图2</a:t>
            </a:r>
            <a:endParaRPr lang="en-US" altLang="zh-CN" sz="2000" dirty="0"/>
          </a:p>
        </p:txBody>
      </p:sp>
      <p:sp>
        <p:nvSpPr>
          <p:cNvPr id="8" name="QO_5_BD.143_8#c4c1449fe?iti=11&amp;htil=1&amp;pid=1b356872e&amp;color=0,0,0&amp;vtp=1&amp;bbb=1"/>
          <p:cNvSpPr/>
          <p:nvPr/>
        </p:nvSpPr>
        <p:spPr>
          <a:xfrm>
            <a:off x="9622472" y="4465643"/>
            <a:ext cx="460375" cy="812800"/>
          </a:xfrm>
          <a:prstGeom prst="rect">
            <a:avLst/>
          </a:prstGeom>
          <a:noFill/>
          <a:ln/>
        </p:spPr>
        <p:txBody>
          <a:bodyPr wrap="none" lIns="0" tIns="0" rIns="0" bIns="0" rtlCol="0" anchor="t"/>
          <a:lstStyle/>
          <a:p>
            <a:pPr algn="ct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图3</a:t>
            </a:r>
            <a:endParaRPr lang="en-US" altLang="zh-CN" sz="2000" dirty="0"/>
          </a:p>
        </p:txBody>
      </p:sp>
    </p:spTree>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sp>
        <p:nvSpPr>
          <p:cNvPr id="2" name="QB_6_BD.144_1#f1fc4d05e?pid=c4c1449fe&amp;color=0,0,0&amp;vtp=1&amp;bt=1&amp;bbb=1&amp;hb=1"/>
          <p:cNvSpPr/>
          <p:nvPr/>
        </p:nvSpPr>
        <p:spPr>
          <a:xfrm>
            <a:off x="722376" y="969264"/>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）该小组采用</a:t>
            </a:r>
            <a:r>
              <a:rPr lang="en-US" altLang="zh-CN" sz="2000" i="0">
                <a:solidFill>
                  <a:srgbClr val="000000"/>
                </a:solidFill>
                <a:latin typeface="SimSun" pitchFamily="34" charset="0"/>
                <a:ea typeface="SimSun" pitchFamily="34" charset="-122"/>
                <a:cs typeface="SimSun" pitchFamily="34" charset="-120"/>
              </a:rPr>
              <a:t>__________</a:t>
            </a:r>
            <a:r>
              <a:rPr lang="en-US" altLang="zh-CN" sz="2000" b="0" i="0">
                <a:solidFill>
                  <a:srgbClr val="000000"/>
                </a:solidFill>
                <a:latin typeface="微软雅黑" pitchFamily="34" charset="0"/>
                <a:ea typeface="微软雅黑" pitchFamily="34" charset="-122"/>
                <a:cs typeface="微软雅黑" pitchFamily="34" charset="-120"/>
              </a:rPr>
              <a:t>的方法来估算酵母菌的种群数量</a:t>
            </a:r>
            <a:r>
              <a:rPr lang="en-US" altLang="zh-CN" sz="2000" b="0" i="0" dirty="0">
                <a:solidFill>
                  <a:srgbClr val="000000"/>
                </a:solidFill>
                <a:latin typeface="微软雅黑" pitchFamily="34" charset="0"/>
                <a:ea typeface="微软雅黑" pitchFamily="34" charset="-122"/>
                <a:cs typeface="微软雅黑" pitchFamily="34" charset="-120"/>
              </a:rPr>
              <a:t>。若按图1所示的实验操作进行</a:t>
            </a:r>
            <a:r>
              <a:rPr lang="en-US" altLang="zh-CN" sz="2000" b="0" i="0">
                <a:solidFill>
                  <a:srgbClr val="000000"/>
                </a:solidFill>
                <a:latin typeface="微软雅黑" pitchFamily="34" charset="0"/>
                <a:ea typeface="微软雅黑" pitchFamily="34" charset="-122"/>
                <a:cs typeface="微软雅黑" pitchFamily="34" charset="-120"/>
              </a:rPr>
              <a:t>，最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终得到的数据与实际值相比会</a:t>
            </a:r>
            <a:r>
              <a:rPr lang="en-US" altLang="zh-CN" sz="2000" i="0">
                <a:solidFill>
                  <a:srgbClr val="000000"/>
                </a:solidFill>
                <a:latin typeface="SimSun" pitchFamily="34" charset="0"/>
                <a:ea typeface="SimSun" pitchFamily="34" charset="-122"/>
                <a:cs typeface="SimSun" pitchFamily="34" charset="-120"/>
              </a:rPr>
              <a:t>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填“偏大”“偏小”或“不变”）。请对图</a:t>
            </a:r>
            <a:r>
              <a:rPr lang="en-US" altLang="zh-CN" sz="2000" b="0" i="0">
                <a:solidFill>
                  <a:srgbClr val="000000"/>
                </a:solidFill>
                <a:latin typeface="微软雅黑" pitchFamily="34" charset="0"/>
                <a:ea typeface="微软雅黑" pitchFamily="34" charset="-122"/>
                <a:cs typeface="微软雅黑" pitchFamily="34" charset="-120"/>
              </a:rPr>
              <a:t>1所示的实验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操作进行改正：</a:t>
            </a:r>
            <a:r>
              <a:rPr lang="en-US" altLang="zh-CN" sz="2000" i="0">
                <a:solidFill>
                  <a:srgbClr val="000000"/>
                </a:solidFill>
                <a:latin typeface="SimSun" pitchFamily="34" charset="0"/>
                <a:ea typeface="SimSun" pitchFamily="34" charset="-122"/>
                <a:cs typeface="SimSun" pitchFamily="34" charset="-120"/>
              </a:rPr>
              <a:t>______________________________________________________________________</a:t>
            </a:r>
          </a:p>
          <a:p>
            <a:pPr latinLnBrk="1">
              <a:lnSpc>
                <a:spcPts val="3400"/>
              </a:lnSpc>
            </a:pPr>
            <a:r>
              <a:rPr lang="en-US" altLang="zh-CN" sz="2000" i="0">
                <a:solidFill>
                  <a:srgbClr val="000000"/>
                </a:solidFill>
                <a:latin typeface="SimSun" pitchFamily="34" charset="0"/>
                <a:ea typeface="SimSun" pitchFamily="34" charset="-122"/>
                <a:cs typeface="SimSun" pitchFamily="34" charset="-120"/>
              </a:rPr>
              <a:t>_______________</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B_6_AN.145_1#f1fc4d05e.blank?pid=c4c1449fe&amp;color=0,0,0&amp;vpa=52&amp;vtp=1&amp;bbb=1"/>
          <p:cNvSpPr/>
          <p:nvPr/>
        </p:nvSpPr>
        <p:spPr>
          <a:xfrm>
            <a:off x="2659126" y="931164"/>
            <a:ext cx="12001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抽样检测</a:t>
            </a:r>
            <a:endParaRPr lang="en-US" altLang="zh-CN" sz="2000" dirty="0"/>
          </a:p>
        </p:txBody>
      </p:sp>
      <p:sp>
        <p:nvSpPr>
          <p:cNvPr id="4" name="QB_6_AN.146_1#f1fc4d05e.blank?pid=c4c1449fe&amp;color=0,0,0&amp;vpa=53&amp;vtp=1&amp;bbb=1"/>
          <p:cNvSpPr/>
          <p:nvPr/>
        </p:nvSpPr>
        <p:spPr>
          <a:xfrm>
            <a:off x="4033901" y="1388364"/>
            <a:ext cx="6921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偏大</a:t>
            </a:r>
            <a:endParaRPr lang="en-US" altLang="zh-CN" sz="2000" dirty="0"/>
          </a:p>
        </p:txBody>
      </p:sp>
      <p:sp>
        <p:nvSpPr>
          <p:cNvPr id="5" name="QB_6_AN.147_1#f1fc4d05e.blank?pid=c4c1449fe&amp;color=0,0,0&amp;vpa=54&amp;vtp=1&amp;bbb=1&amp;hb=1"/>
          <p:cNvSpPr/>
          <p:nvPr/>
        </p:nvSpPr>
        <p:spPr>
          <a:xfrm>
            <a:off x="722377" y="1845564"/>
            <a:ext cx="10749631" cy="856234"/>
          </a:xfrm>
          <a:prstGeom prst="rect">
            <a:avLst/>
          </a:prstGeom>
          <a:noFill/>
          <a:ln/>
        </p:spPr>
        <p:txBody>
          <a:bodyPr wrap="square" lIns="0" tIns="0" rIns="0" bIns="0" rtlCol="0" anchor="t"/>
          <a:lstStyle/>
          <a:p>
            <a:pPr latinLnBrk="1">
              <a:lnSpc>
                <a:spcPts val="3600"/>
              </a:lnSpc>
            </a:pPr>
            <a:r>
              <a:rPr lang="en-US" altLang="zh-CN" sz="2000" b="1" i="0">
                <a:solidFill>
                  <a:srgbClr val="00B050"/>
                </a:solidFill>
                <a:latin typeface="SimSun" panose="02010600030101010101" pitchFamily="2" charset="-122"/>
                <a:ea typeface="微软雅黑" pitchFamily="34" charset="-122"/>
                <a:cs typeface="微软雅黑" pitchFamily="34" charset="-120"/>
              </a:rPr>
              <a:t>               </a:t>
            </a:r>
            <a:r>
              <a:rPr lang="en-US" altLang="zh-CN" sz="2000" b="1" i="0">
                <a:solidFill>
                  <a:srgbClr val="00B050"/>
                </a:solidFill>
                <a:latin typeface="微软雅黑" pitchFamily="34" charset="0"/>
                <a:ea typeface="微软雅黑" pitchFamily="34" charset="-122"/>
                <a:cs typeface="微软雅黑" pitchFamily="34" charset="-120"/>
              </a:rPr>
              <a:t>应先将盖玻片放在计数室上</a:t>
            </a:r>
            <a:r>
              <a:rPr lang="en-US" altLang="zh-CN" sz="2000" b="1" i="0" dirty="0">
                <a:solidFill>
                  <a:srgbClr val="00B050"/>
                </a:solidFill>
                <a:latin typeface="微软雅黑" pitchFamily="34" charset="0"/>
                <a:ea typeface="微软雅黑" pitchFamily="34" charset="-122"/>
                <a:cs typeface="微软雅黑" pitchFamily="34" charset="-120"/>
              </a:rPr>
              <a:t>，用滴管吸取稀释后的培养液滴于盖玻片边缘</a:t>
            </a:r>
            <a:r>
              <a:rPr lang="en-US" altLang="zh-CN" sz="2000" b="1" i="0">
                <a:solidFill>
                  <a:srgbClr val="00B050"/>
                </a:solidFill>
                <a:latin typeface="微软雅黑" pitchFamily="34" charset="0"/>
                <a:ea typeface="微软雅黑" pitchFamily="34" charset="-122"/>
                <a:cs typeface="微软雅黑" pitchFamily="34" charset="-120"/>
              </a:rPr>
              <a:t>，让</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培养液自行渗入</a:t>
            </a:r>
            <a:endParaRPr lang="en-US" altLang="zh-CN" sz="2000" dirty="0"/>
          </a:p>
        </p:txBody>
      </p:sp>
      <p:sp>
        <p:nvSpPr>
          <p:cNvPr id="6" name="QB_6_AS.148_1#f1fc4d05e?vop=1&amp;pid=c4c1449fe&amp;color=0,0,0&amp;vtp=1&amp;bbb=1&amp;hb=1"/>
          <p:cNvSpPr/>
          <p:nvPr/>
        </p:nvSpPr>
        <p:spPr>
          <a:xfrm>
            <a:off x="722376" y="2834767"/>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该小组采用抽样检测的方法来估算酵母菌的种群数量。若按图</a:t>
            </a:r>
            <a:r>
              <a:rPr lang="en-US" altLang="zh-CN" sz="2000" b="0" i="0">
                <a:solidFill>
                  <a:srgbClr val="000000"/>
                </a:solidFill>
                <a:latin typeface="微软雅黑" pitchFamily="34" charset="0"/>
                <a:ea typeface="微软雅黑" pitchFamily="34" charset="-122"/>
                <a:cs typeface="微软雅黑" pitchFamily="34" charset="-120"/>
              </a:rPr>
              <a:t>1所示的实验操作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先滴加培养液再盖盖玻片）进行</a:t>
            </a:r>
            <a:r>
              <a:rPr lang="en-US" altLang="zh-CN" sz="2000" b="0" i="0">
                <a:solidFill>
                  <a:srgbClr val="000000"/>
                </a:solidFill>
                <a:latin typeface="微软雅黑" pitchFamily="34" charset="0"/>
                <a:ea typeface="微软雅黑" pitchFamily="34" charset="-122"/>
                <a:cs typeface="微软雅黑" pitchFamily="34" charset="-120"/>
              </a:rPr>
              <a:t>，则盖玻片可能由于已加入液滴的表面张力而不能严密地盖到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计数板表面</a:t>
            </a:r>
            <a:r>
              <a:rPr lang="en-US" altLang="zh-CN" sz="2000" b="0" i="0" dirty="0">
                <a:solidFill>
                  <a:srgbClr val="000000"/>
                </a:solidFill>
                <a:latin typeface="微软雅黑" pitchFamily="34" charset="0"/>
                <a:ea typeface="微软雅黑" pitchFamily="34" charset="-122"/>
                <a:cs typeface="微软雅黑" pitchFamily="34" charset="-120"/>
              </a:rPr>
              <a:t>，使计数室内部液体增多，导致得到的数据比实际值偏大</a:t>
            </a:r>
            <a:r>
              <a:rPr lang="en-US" altLang="zh-CN" sz="2000" b="0" i="0">
                <a:solidFill>
                  <a:srgbClr val="000000"/>
                </a:solidFill>
                <a:latin typeface="微软雅黑" pitchFamily="34" charset="0"/>
                <a:ea typeface="微软雅黑" pitchFamily="34" charset="-122"/>
                <a:cs typeface="微软雅黑" pitchFamily="34" charset="-120"/>
              </a:rPr>
              <a:t>。正确的操作为先将盖玻片</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放在计数室上</a:t>
            </a:r>
            <a:r>
              <a:rPr lang="en-US" altLang="zh-CN" sz="2000" b="0" i="0" dirty="0">
                <a:solidFill>
                  <a:srgbClr val="000000"/>
                </a:solidFill>
                <a:latin typeface="微软雅黑" pitchFamily="34" charset="0"/>
                <a:ea typeface="微软雅黑" pitchFamily="34" charset="-122"/>
                <a:cs typeface="微软雅黑" pitchFamily="34" charset="-120"/>
              </a:rPr>
              <a:t>，用滴管吸取稀释后的培养液滴于盖玻片边缘，让培养液自行渗入。</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bg/>
                                          </p:spTgt>
                                        </p:tgtEl>
                                        <p:attrNameLst>
                                          <p:attrName>style.visibility</p:attrName>
                                        </p:attrNameLst>
                                      </p:cBhvr>
                                      <p:to>
                                        <p:strVal val="visible"/>
                                      </p:to>
                                    </p:set>
                                    <p:animEffect transition="in" filter="fade">
                                      <p:cBhvr>
                                        <p:cTn id="34" dur="500"/>
                                        <p:tgtEl>
                                          <p:spTgt spid="6">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fade">
                                      <p:cBhvr>
                                        <p:cTn id="37" dur="500"/>
                                        <p:tgtEl>
                                          <p:spTgt spid="6">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1" end="1"/>
                                            </p:txEl>
                                          </p:spTgt>
                                        </p:tgtEl>
                                        <p:attrNameLst>
                                          <p:attrName>style.visibility</p:attrName>
                                        </p:attrNameLst>
                                      </p:cBhvr>
                                      <p:to>
                                        <p:strVal val="visible"/>
                                      </p:to>
                                    </p:set>
                                    <p:animEffect transition="in" filter="fade">
                                      <p:cBhvr>
                                        <p:cTn id="40" dur="500"/>
                                        <p:tgtEl>
                                          <p:spTgt spid="6">
                                            <p:txEl>
                                              <p:pRg st="1" end="1"/>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animEffect transition="in" filter="fade">
                                      <p:cBhvr>
                                        <p:cTn id="43" dur="500"/>
                                        <p:tgtEl>
                                          <p:spTgt spid="6">
                                            <p:txEl>
                                              <p:pRg st="2" end="2"/>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Effect transition="in" filter="fade">
                                      <p:cBhvr>
                                        <p:cTn id="46"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89.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p:sp>
        <p:nvSpPr>
          <p:cNvPr id="2" name="QO_6_BD.149_1#29e7fae90?pid=c4c1449fe&amp;color=0,0,0&amp;vtp=1&amp;bt=1&amp;bbb=1"/>
          <p:cNvSpPr/>
          <p:nvPr/>
        </p:nvSpPr>
        <p:spPr>
          <a:xfrm>
            <a:off x="722376" y="97200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（2）该小组成员对实验操作改正后重新进行实验，观察到一个中方格的菌体数如图2所示。</a:t>
            </a:r>
            <a:endParaRPr lang="en-US" altLang="zh-CN" sz="2000" dirty="0">
              <a:solidFill>
                <a:srgbClr val="000000"/>
              </a:solidFill>
            </a:endParaRPr>
          </a:p>
        </p:txBody>
      </p:sp>
      <mc:AlternateContent xmlns:mc="http://schemas.openxmlformats.org/markup-compatibility/2006" xmlns:a14="http://schemas.microsoft.com/office/drawing/2010/main">
        <mc:Choice Requires="a14">
          <p:sp>
            <p:nvSpPr>
              <p:cNvPr id="3" name="QB_7_BD.150_1#0925c90d7?pid=29e7fae90&amp;color=0,0,0&amp;vtp=1&amp;bbb=1&amp;hb=1"/>
              <p:cNvSpPr/>
              <p:nvPr/>
            </p:nvSpPr>
            <p:spPr>
              <a:xfrm>
                <a:off x="722376" y="1435169"/>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①若图2的中方格内酵母菌数量代表所有中方格酵母菌数量的平均数</a:t>
                </a:r>
                <a:r>
                  <a:rPr lang="en-US" altLang="zh-CN" sz="2000" b="0" i="0">
                    <a:solidFill>
                      <a:srgbClr val="000000"/>
                    </a:solidFill>
                    <a:latin typeface="微软雅黑" pitchFamily="34" charset="0"/>
                    <a:ea typeface="微软雅黑" pitchFamily="34" charset="-122"/>
                    <a:cs typeface="微软雅黑" pitchFamily="34" charset="-120"/>
                  </a:rPr>
                  <a:t>，则培养液中酵母菌的密度</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为</a:t>
                </a:r>
                <a:r>
                  <a:rPr lang="en-US" altLang="zh-CN" sz="2000" i="0">
                    <a:solidFill>
                      <a:srgbClr val="000000"/>
                    </a:solidFill>
                    <a:latin typeface="SimSun" pitchFamily="34" charset="0"/>
                    <a:ea typeface="SimSun" pitchFamily="34" charset="-122"/>
                    <a:cs typeface="SimSun" pitchFamily="34" charset="-120"/>
                  </a:rPr>
                  <a:t>__________</a:t>
                </a:r>
                <a:r>
                  <a:rPr lang="en-US" altLang="zh-CN" sz="2000" b="0" i="0">
                    <a:solidFill>
                      <a:srgbClr val="000000"/>
                    </a:solidFill>
                    <a:latin typeface="微软雅黑" pitchFamily="34" charset="0"/>
                    <a:ea typeface="微软雅黑" pitchFamily="34" charset="-122"/>
                    <a:cs typeface="微软雅黑" pitchFamily="34" charset="-120"/>
                  </a:rPr>
                  <a:t>个</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mL</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solidFill>
                    <a:srgbClr val="000000"/>
                  </a:solidFill>
                </a:endParaRPr>
              </a:p>
            </p:txBody>
          </p:sp>
        </mc:Choice>
        <mc:Fallback xmlns="">
          <p:sp>
            <p:nvSpPr>
              <p:cNvPr id="3" name="QB_7_BD.150_1#0925c90d7?pid=29e7fae90&amp;color=0,0,0&amp;vtp=1&amp;bbb=1&amp;hb=1"/>
              <p:cNvSpPr>
                <a:spLocks noRot="1" noChangeAspect="1" noMove="1" noResize="1" noEditPoints="1" noAdjustHandles="1" noChangeArrowheads="1" noChangeShapeType="1" noTextEdit="1"/>
              </p:cNvSpPr>
              <p:nvPr/>
            </p:nvSpPr>
            <p:spPr>
              <a:xfrm>
                <a:off x="722376" y="1435169"/>
                <a:ext cx="10753344" cy="843153"/>
              </a:xfrm>
              <a:prstGeom prst="rect">
                <a:avLst/>
              </a:prstGeom>
              <a:blipFill>
                <a:blip r:embed="rId3"/>
                <a:stretch>
                  <a:fillRect l="-1474" b="-1798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N.151_1#0925c90d7.blank?pid=29e7fae90&amp;color=0,0,0&amp;vpa=55&amp;vtp=1&amp;bbb=1"/>
              <p:cNvSpPr/>
              <p:nvPr/>
            </p:nvSpPr>
            <p:spPr>
              <a:xfrm>
                <a:off x="987488" y="1920118"/>
                <a:ext cx="1250061" cy="304102"/>
              </a:xfrm>
              <a:prstGeom prst="rect">
                <a:avLst/>
              </a:prstGeom>
              <a:noFill/>
              <a:ln/>
            </p:spPr>
            <p:txBody>
              <a:bodyPr wrap="none" lIns="0" tIns="0" rIns="0" bIns="0" rtlCol="0" anchor="t"/>
              <a:lstStyle/>
              <a:p>
                <a:pPr algn="ctr" latinLnBrk="1">
                  <a:lnSpc>
                    <a:spcPts val="26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𝟒</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𝟓</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m:t>
                    </m:r>
                    <m:sSup>
                      <m:sSupPr>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sSup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𝟏𝟎</m:t>
                        </m:r>
                      </m:e>
                      <m:sup>
                        <m:r>
                          <a:rPr lang="en-US" altLang="zh-CN" sz="2000" b="1" i="0" dirty="0">
                            <a:solidFill>
                              <a:srgbClr val="00B050"/>
                            </a:solidFill>
                            <a:latin typeface="Cambria Math" panose="02040503050406030204" pitchFamily="18" charset="0"/>
                            <a:ea typeface="微软雅黑" pitchFamily="34" charset="-122"/>
                            <a:cs typeface="微软雅黑" pitchFamily="34" charset="-120"/>
                          </a:rPr>
                          <m:t>𝟖</m:t>
                        </m:r>
                      </m:sup>
                    </m:sSup>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7_AN.151_1#0925c90d7.blank?pid=29e7fae90&amp;color=0,0,0&amp;vpa=55&amp;vtp=1&amp;bbb=1"/>
              <p:cNvSpPr>
                <a:spLocks noRot="1" noChangeAspect="1" noMove="1" noResize="1" noEditPoints="1" noAdjustHandles="1" noChangeArrowheads="1" noChangeShapeType="1" noTextEdit="1"/>
              </p:cNvSpPr>
              <p:nvPr/>
            </p:nvSpPr>
            <p:spPr>
              <a:xfrm>
                <a:off x="987488" y="1920118"/>
                <a:ext cx="1250061" cy="304102"/>
              </a:xfrm>
              <a:prstGeom prst="rect">
                <a:avLst/>
              </a:prstGeom>
              <a:blipFill>
                <a:blip r:embed="rId4"/>
                <a:stretch>
                  <a:fillRect l="-1951" b="-1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AS.152_1#0925c90d7?vop=1&amp;pid=29e7fae90&amp;color=0,0,0&amp;vtp=1&amp;bbb=1&amp;hb=1"/>
              <p:cNvSpPr/>
              <p:nvPr/>
            </p:nvSpPr>
            <p:spPr>
              <a:xfrm>
                <a:off x="722376" y="2281878"/>
                <a:ext cx="10753344" cy="1795336"/>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图2中一个中方格的16小方格中酵母菌数总共有12个，其中3个被台盼蓝染色</a:t>
                </a:r>
                <a:r>
                  <a:rPr lang="en-US" altLang="zh-CN" sz="2000" b="0" i="0">
                    <a:solidFill>
                      <a:srgbClr val="000000"/>
                    </a:solidFill>
                    <a:latin typeface="微软雅黑" pitchFamily="34" charset="0"/>
                    <a:ea typeface="微软雅黑" pitchFamily="34" charset="-122"/>
                    <a:cs typeface="微软雅黑" pitchFamily="34" charset="-120"/>
                  </a:rPr>
                  <a:t>，说明为死细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胞</a:t>
                </a:r>
                <a:r>
                  <a:rPr lang="en-US" altLang="zh-CN" sz="2000" b="0" i="0" dirty="0">
                    <a:solidFill>
                      <a:srgbClr val="000000"/>
                    </a:solidFill>
                    <a:latin typeface="微软雅黑" pitchFamily="34" charset="0"/>
                    <a:ea typeface="微软雅黑" pitchFamily="34" charset="-122"/>
                    <a:cs typeface="微软雅黑" pitchFamily="34" charset="-120"/>
                  </a:rPr>
                  <a:t>，不计数，则计数的活酵母菌为9个，原</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mL</m:t>
                    </m:r>
                  </m:oMath>
                </a14:m>
                <a:r>
                  <a:rPr lang="en-US" altLang="zh-CN" sz="2000" b="0" i="0" dirty="0">
                    <a:solidFill>
                      <a:srgbClr val="000000"/>
                    </a:solidFill>
                    <a:latin typeface="微软雅黑" pitchFamily="34" charset="0"/>
                    <a:ea typeface="微软雅黑" pitchFamily="34" charset="-122"/>
                    <a:cs typeface="微软雅黑" pitchFamily="34" charset="-120"/>
                  </a:rPr>
                  <a:t>培养液中的酵母菌数</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每个小方格中的平均酵母</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菌数</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×400</m:t>
                    </m:r>
                  </m:oMath>
                </a14:m>
                <a:r>
                  <a:rPr lang="en-US" altLang="zh-CN" sz="2000" b="0" i="0" dirty="0">
                    <a:solidFill>
                      <a:srgbClr val="000000"/>
                    </a:solidFill>
                    <a:latin typeface="微软雅黑" pitchFamily="34" charset="0"/>
                    <a:ea typeface="微软雅黑" pitchFamily="34" charset="-122"/>
                    <a:cs typeface="微软雅黑" pitchFamily="34" charset="-120"/>
                  </a:rPr>
                  <a:t>个小方格</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×2</m:t>
                    </m:r>
                  </m:oMath>
                </a14:m>
                <a:r>
                  <a:rPr lang="en-US" altLang="zh-CN" sz="2000" b="0" i="0" dirty="0">
                    <a:solidFill>
                      <a:srgbClr val="000000"/>
                    </a:solidFill>
                    <a:latin typeface="微软雅黑" pitchFamily="34" charset="0"/>
                    <a:ea typeface="微软雅黑" pitchFamily="34" charset="-122"/>
                    <a:cs typeface="微软雅黑" pitchFamily="34" charset="-120"/>
                  </a:rPr>
                  <a:t>（等体积染色相当于稀释加倍</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酵母菌培养液稀释倍数</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×10 000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，则</a:t>
                </a:r>
              </a:p>
              <a:p>
                <a:pPr latinLnBrk="1">
                  <a:lnSpc>
                    <a:spcPts val="3500"/>
                  </a:lnSpc>
                </a:pP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mL</m:t>
                    </m:r>
                  </m:oMath>
                </a14:m>
                <a:r>
                  <a:rPr lang="en-US" altLang="zh-CN" sz="2000" b="0" i="0" dirty="0">
                    <a:solidFill>
                      <a:srgbClr val="000000"/>
                    </a:solidFill>
                    <a:latin typeface="微软雅黑" pitchFamily="34" charset="0"/>
                    <a:ea typeface="微软雅黑" pitchFamily="34" charset="-122"/>
                    <a:cs typeface="微软雅黑" pitchFamily="34" charset="-120"/>
                  </a:rPr>
                  <a:t>该样品中酵母菌数约为</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9÷16×400×2×100×10 000=4.5×</m:t>
                    </m:r>
                    <m:sSup>
                      <m:sSup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8</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（个）。</a:t>
                </a:r>
                <a:endParaRPr lang="en-US" altLang="zh-CN" sz="2200" dirty="0">
                  <a:solidFill>
                    <a:srgbClr val="000000"/>
                  </a:solidFill>
                </a:endParaRPr>
              </a:p>
            </p:txBody>
          </p:sp>
        </mc:Choice>
        <mc:Fallback xmlns="">
          <p:sp>
            <p:nvSpPr>
              <p:cNvPr id="5" name="QB_7_AS.152_1#0925c90d7?vop=1&amp;pid=29e7fae90&amp;color=0,0,0&amp;vtp=1&amp;bbb=1&amp;hb=1"/>
              <p:cNvSpPr>
                <a:spLocks noRot="1" noChangeAspect="1" noMove="1" noResize="1" noEditPoints="1" noAdjustHandles="1" noChangeArrowheads="1" noChangeShapeType="1" noTextEdit="1"/>
              </p:cNvSpPr>
              <p:nvPr/>
            </p:nvSpPr>
            <p:spPr>
              <a:xfrm>
                <a:off x="722376" y="2281878"/>
                <a:ext cx="10753344" cy="1795336"/>
              </a:xfrm>
              <a:prstGeom prst="rect">
                <a:avLst/>
              </a:prstGeom>
              <a:blipFill>
                <a:blip r:embed="rId5"/>
                <a:stretch>
                  <a:fillRect l="-1587" r="-1474" b="-8475"/>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fade">
                                      <p:cBhvr>
                                        <p:cTn id="15" dur="500"/>
                                        <p:tgtEl>
                                          <p:spTgt spid="5">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500"/>
                                        <p:tgtEl>
                                          <p:spTgt spid="5">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fade">
                                      <p:cBhvr>
                                        <p:cTn id="21" dur="500"/>
                                        <p:tgtEl>
                                          <p:spTgt spid="5">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fade">
                                      <p:cBhvr>
                                        <p:cTn id="24" dur="500"/>
                                        <p:tgtEl>
                                          <p:spTgt spid="5">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pic>
        <p:nvPicPr>
          <p:cNvPr id="2" name="QC_6_BD.8_1#85bbb1600?htil=1&amp;pid=23a86187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600011" y="1097279"/>
            <a:ext cx="1755648" cy="204825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3" name="QC_6_BD.8_2#85bbb1600?htil=1&amp;pid=23a861873&amp;color=0,0,0&amp;vtp=1&amp;bt=1&amp;bbb=1&amp;hb=1"/>
              <p:cNvSpPr/>
              <p:nvPr/>
            </p:nvSpPr>
            <p:spPr>
              <a:xfrm>
                <a:off x="722376" y="1014984"/>
                <a:ext cx="8860536"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［北京人大附中2025高二月考］</a:t>
                </a:r>
                <a:r>
                  <a:rPr lang="en-US" altLang="zh-CN" sz="2000" b="0" i="0" dirty="0">
                    <a:solidFill>
                      <a:srgbClr val="000000"/>
                    </a:solidFill>
                    <a:latin typeface="微软雅黑" pitchFamily="34" charset="0"/>
                    <a:ea typeface="微软雅黑" pitchFamily="34" charset="-122"/>
                    <a:cs typeface="微软雅黑" pitchFamily="34" charset="-120"/>
                  </a:rPr>
                  <a:t>某小组调查一块</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400 </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方形草地中蒲公英种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群密度</a:t>
                </a:r>
                <a:r>
                  <a:rPr lang="en-US" altLang="zh-CN" sz="2000" b="0" i="0" dirty="0">
                    <a:solidFill>
                      <a:srgbClr val="000000"/>
                    </a:solidFill>
                    <a:latin typeface="微软雅黑" pitchFamily="34" charset="0"/>
                    <a:ea typeface="微软雅黑" pitchFamily="34" charset="-122"/>
                    <a:cs typeface="微软雅黑" pitchFamily="34" charset="-120"/>
                  </a:rPr>
                  <a:t>。如图表示对蒲公英种群密度进行调查时的一个样方</a:t>
                </a:r>
                <a14:m>
                  <m:oMath xmlns:m="http://schemas.openxmlformats.org/officeDocument/2006/math">
                    <m:d>
                      <m:d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，图中</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一个不规则图形表示一棵蒲公英</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下列叙述不正确的是(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3" name="QC_6_BD.8_2#85bbb1600?htil=1&amp;pid=23a861873&amp;color=0,0,0&amp;vtp=1&amp;bt=1&amp;bbb=1&amp;hb=1"/>
              <p:cNvSpPr>
                <a:spLocks noRot="1" noChangeAspect="1" noMove="1" noResize="1" noEditPoints="1" noAdjustHandles="1" noChangeArrowheads="1" noChangeShapeType="1" noTextEdit="1"/>
              </p:cNvSpPr>
              <p:nvPr/>
            </p:nvSpPr>
            <p:spPr>
              <a:xfrm>
                <a:off x="722376" y="1014984"/>
                <a:ext cx="8860536" cy="1300353"/>
              </a:xfrm>
              <a:prstGeom prst="rect">
                <a:avLst/>
              </a:prstGeom>
              <a:blipFill>
                <a:blip r:embed="rId4"/>
                <a:stretch>
                  <a:fillRect l="-1789" b="-11737"/>
                </a:stretch>
              </a:blipFill>
              <a:ln/>
            </p:spPr>
            <p:txBody>
              <a:bodyPr/>
              <a:lstStyle/>
              <a:p>
                <a:r>
                  <a:rPr lang="zh-CN" altLang="en-US">
                    <a:noFill/>
                  </a:rPr>
                  <a:t> </a:t>
                </a:r>
              </a:p>
            </p:txBody>
          </p:sp>
        </mc:Fallback>
      </mc:AlternateContent>
      <p:sp>
        <p:nvSpPr>
          <p:cNvPr id="4" name="QC_6_AN.9_1#85bbb1600.bracket?pid=23a861873&amp;color=0,0,0&amp;vpa=3&amp;vtp=1"/>
          <p:cNvSpPr/>
          <p:nvPr/>
        </p:nvSpPr>
        <p:spPr>
          <a:xfrm>
            <a:off x="7018401" y="1910334"/>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5" name="QC_6_BD.8_3#85bbb1600.choices?htil=1&amp;pid=23a861873&amp;color=0,0,0&amp;vtp=1&amp;bbb=1"/>
          <p:cNvSpPr/>
          <p:nvPr/>
        </p:nvSpPr>
        <p:spPr>
          <a:xfrm>
            <a:off x="722376" y="2377058"/>
            <a:ext cx="8860536"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A.可使用等距取样法在蒲公英多的地方取样</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.此样方中蒲公英的个体数量是6或7株</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.该调查方法可估算出该样地中蒲公英的种群密度</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.农田中某昆虫卵的种群密度也可用此方法调查</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90.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153_1#2548d1462?pid=29e7fae90&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②该小组另一成员某时刻将培养液稀释1</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000倍后，经等体积台盼蓝染液染色</a:t>
                </a:r>
                <a:r>
                  <a:rPr lang="en-US" altLang="zh-CN" sz="2000" b="0" i="0">
                    <a:solidFill>
                      <a:srgbClr val="000000"/>
                    </a:solidFill>
                    <a:latin typeface="微软雅黑" pitchFamily="34" charset="0"/>
                    <a:ea typeface="微软雅黑" pitchFamily="34" charset="-122"/>
                    <a:cs typeface="微软雅黑" pitchFamily="34" charset="-120"/>
                  </a:rPr>
                  <a:t>，血细胞计数板规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格与图</a:t>
                </a:r>
                <a:r>
                  <a:rPr lang="en-US" altLang="zh-CN" sz="2000" b="0" i="0" dirty="0">
                    <a:solidFill>
                      <a:srgbClr val="000000"/>
                    </a:solidFill>
                    <a:latin typeface="微软雅黑" pitchFamily="34" charset="0"/>
                    <a:ea typeface="微软雅黑" pitchFamily="34" charset="-122"/>
                    <a:cs typeface="微软雅黑" pitchFamily="34" charset="-120"/>
                  </a:rPr>
                  <a:t>2的相同，实验操作正确。计数5个中方格中的细胞数，理论上</a:t>
                </a:r>
                <a:r>
                  <a:rPr lang="en-US" altLang="zh-CN" sz="2000" b="0" i="0">
                    <a:solidFill>
                      <a:srgbClr val="000000"/>
                    </a:solidFill>
                    <a:latin typeface="微软雅黑" pitchFamily="34" charset="0"/>
                    <a:ea typeface="微软雅黑" pitchFamily="34" charset="-122"/>
                    <a:cs typeface="微软雅黑" pitchFamily="34" charset="-120"/>
                  </a:rPr>
                  <a:t>5个中方格中无色细胞的个</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数应不少于</a:t>
                </a:r>
                <a:r>
                  <a:rPr lang="en-US" altLang="zh-CN" sz="2000" i="0">
                    <a:solidFill>
                      <a:srgbClr val="000000"/>
                    </a:solidFill>
                    <a:latin typeface="SimSun" pitchFamily="34" charset="0"/>
                    <a:ea typeface="SimSun" pitchFamily="34" charset="-122"/>
                    <a:cs typeface="SimSun" pitchFamily="34" charset="-120"/>
                  </a:rPr>
                  <a:t>____</a:t>
                </a:r>
                <a:r>
                  <a:rPr lang="en-US" altLang="zh-CN" sz="2000" b="0" i="0">
                    <a:solidFill>
                      <a:srgbClr val="000000"/>
                    </a:solidFill>
                    <a:latin typeface="微软雅黑" pitchFamily="34" charset="0"/>
                    <a:ea typeface="微软雅黑" pitchFamily="34" charset="-122"/>
                    <a:cs typeface="微软雅黑" pitchFamily="34" charset="-120"/>
                  </a:rPr>
                  <a:t>个</a:t>
                </a:r>
                <a:r>
                  <a:rPr lang="en-US" altLang="zh-CN" sz="2000" b="0" i="0" dirty="0">
                    <a:solidFill>
                      <a:srgbClr val="000000"/>
                    </a:solidFill>
                    <a:latin typeface="微软雅黑" pitchFamily="34" charset="0"/>
                    <a:ea typeface="微软雅黑" pitchFamily="34" charset="-122"/>
                    <a:cs typeface="微软雅黑" pitchFamily="34" charset="-120"/>
                  </a:rPr>
                  <a:t>，才能达到每毫升至少</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9</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个活细胞的预期密度。</a:t>
                </a:r>
                <a:endParaRPr lang="en-US" altLang="zh-CN" sz="2000" dirty="0"/>
              </a:p>
            </p:txBody>
          </p:sp>
        </mc:Choice>
        <mc:Fallback xmlns="">
          <p:sp>
            <p:nvSpPr>
              <p:cNvPr id="2" name="QB_7_BD.153_1#2548d1462?pid=29e7fae90&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a:blip r:embed="rId3"/>
                <a:stretch>
                  <a:fillRect l="-1474" r="-454" b="-11682"/>
                </a:stretch>
              </a:blipFill>
              <a:ln/>
            </p:spPr>
            <p:txBody>
              <a:bodyPr/>
              <a:lstStyle/>
              <a:p>
                <a:r>
                  <a:rPr lang="zh-CN" altLang="en-US">
                    <a:noFill/>
                  </a:rPr>
                  <a:t> </a:t>
                </a:r>
              </a:p>
            </p:txBody>
          </p:sp>
        </mc:Fallback>
      </mc:AlternateContent>
      <p:sp>
        <p:nvSpPr>
          <p:cNvPr id="3" name="QB_7_AN.154_1#2548d1462.blank?pid=29e7fae90&amp;color=0,0,0&amp;vpa=56&amp;vtp=1&amp;bbb=1"/>
          <p:cNvSpPr/>
          <p:nvPr/>
        </p:nvSpPr>
        <p:spPr>
          <a:xfrm>
            <a:off x="1976501" y="1829250"/>
            <a:ext cx="498475"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40</a:t>
            </a:r>
            <a:endParaRPr lang="en-US" altLang="zh-CN" sz="2000" dirty="0"/>
          </a:p>
        </p:txBody>
      </p:sp>
      <mc:AlternateContent xmlns:mc="http://schemas.openxmlformats.org/markup-compatibility/2006" xmlns:a14="http://schemas.microsoft.com/office/drawing/2010/main">
        <mc:Choice Requires="a14">
          <p:sp>
            <p:nvSpPr>
              <p:cNvPr id="4" name="QB_7_AS.155_1#2548d1462?vop=1&amp;pid=29e7fae90&amp;color=0,0,0&amp;vtp=1&amp;bbb=1&amp;hb=1"/>
              <p:cNvSpPr/>
              <p:nvPr/>
            </p:nvSpPr>
            <p:spPr>
              <a:xfrm>
                <a:off x="722376" y="2281877"/>
                <a:ext cx="10753344" cy="1325436"/>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根据题意，假设5个中方格中无色细胞（活细胞）的个数为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𝑋</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，则</a:t>
                </a:r>
                <a:r>
                  <a:rPr lang="en-US" altLang="zh-CN" sz="2000" b="0" i="0">
                    <a:solidFill>
                      <a:srgbClr val="000000"/>
                    </a:solidFill>
                    <a:latin typeface="微软雅黑" pitchFamily="34" charset="0"/>
                    <a:ea typeface="微软雅黑" pitchFamily="34" charset="-122"/>
                    <a:cs typeface="微软雅黑" pitchFamily="34" charset="-120"/>
                  </a:rPr>
                  <a:t>25个中方格中活细胞数目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5</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𝑋</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。当培养液稀释1</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000倍后，经等体积台盼蓝染液染色（相当于稀释为原来的2倍</a:t>
                </a:r>
                <a:r>
                  <a:rPr lang="en-US" altLang="zh-CN" sz="2000" b="0" i="0">
                    <a:solidFill>
                      <a:srgbClr val="000000"/>
                    </a:solidFill>
                    <a:latin typeface="微软雅黑" pitchFamily="34" charset="0"/>
                    <a:ea typeface="微软雅黑" pitchFamily="34" charset="-122"/>
                    <a:cs typeface="微软雅黑" pitchFamily="34" charset="-120"/>
                  </a:rPr>
                  <a:t>），每毫</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升培养液中的活细胞数量为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5</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𝑋</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÷0.1×</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×2=4×</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9</m:t>
                        </m:r>
                      </m:sup>
                    </m:sSup>
                  </m:oMath>
                </a14:m>
                <a:r>
                  <a:rPr lang="en-US" altLang="zh-CN" sz="2000" b="0" i="0" dirty="0">
                    <a:solidFill>
                      <a:srgbClr val="000000"/>
                    </a:solidFill>
                    <a:latin typeface="微软雅黑" pitchFamily="34" charset="0"/>
                    <a:ea typeface="微软雅黑" pitchFamily="34" charset="-122"/>
                    <a:cs typeface="微软雅黑" pitchFamily="34" charset="-120"/>
                  </a:rPr>
                  <a:t>，故求得</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𝑋</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=40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mc:Choice>
        <mc:Fallback xmlns="">
          <p:sp>
            <p:nvSpPr>
              <p:cNvPr id="4" name="QB_7_AS.155_1#2548d1462?vop=1&amp;pid=29e7fae90&amp;color=0,0,0&amp;vtp=1&amp;bbb=1&amp;hb=1"/>
              <p:cNvSpPr>
                <a:spLocks noRot="1" noChangeAspect="1" noMove="1" noResize="1" noEditPoints="1" noAdjustHandles="1" noChangeArrowheads="1" noChangeShapeType="1" noTextEdit="1"/>
              </p:cNvSpPr>
              <p:nvPr/>
            </p:nvSpPr>
            <p:spPr>
              <a:xfrm>
                <a:off x="722376" y="2281877"/>
                <a:ext cx="10753344" cy="1325436"/>
              </a:xfrm>
              <a:prstGeom prst="rect">
                <a:avLst/>
              </a:prstGeom>
              <a:blipFill>
                <a:blip r:embed="rId4"/>
                <a:stretch>
                  <a:fillRect l="-1587" r="-1247" b="-11468"/>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91.xml><?xml version="1.0" encoding="utf-8"?>
<p:sld xmlns:a="http://schemas.openxmlformats.org/drawingml/2006/main" xmlns:r="http://schemas.openxmlformats.org/officeDocument/2006/relationships" xmlns:p="http://schemas.openxmlformats.org/presentationml/2006/main">
  <p:cSld name="Slide 88&amp;si=8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156_1#3ee094025?pid=c4c1449fe&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（3）该小组成员又用4种不同方式培养酵母菌，其他培养条件相同，实验操作正确</a:t>
                </a:r>
                <a:r>
                  <a:rPr lang="en-US" altLang="zh-CN" sz="2000" b="0" i="0">
                    <a:solidFill>
                      <a:srgbClr val="000000"/>
                    </a:solidFill>
                    <a:latin typeface="微软雅黑" pitchFamily="34" charset="0"/>
                    <a:ea typeface="微软雅黑" pitchFamily="34" charset="-122"/>
                    <a:cs typeface="微软雅黑" pitchFamily="34" charset="-120"/>
                  </a:rPr>
                  <a:t>。酵母菌种群</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数量增长曲线分别为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d</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，如图3所示。</a:t>
                </a:r>
                <a:endParaRPr lang="en-US" altLang="zh-CN" sz="2000" dirty="0"/>
              </a:p>
            </p:txBody>
          </p:sp>
        </mc:Choice>
        <mc:Fallback xmlns="">
          <p:sp>
            <p:nvSpPr>
              <p:cNvPr id="2" name="QO_6_BD.156_1#3ee094025?pid=c4c1449fe&amp;color=0,0,0&amp;vtp=1&amp;bt=1&amp;bbb=1&amp;hb=1"/>
              <p:cNvSpPr>
                <a:spLocks noRot="1" noChangeAspect="1" noMove="1" noResize="1" noEditPoints="1" noAdjustHandles="1" noChangeArrowheads="1" noChangeShapeType="1" noTextEdit="1"/>
              </p:cNvSpPr>
              <p:nvPr/>
            </p:nvSpPr>
            <p:spPr>
              <a:xfrm>
                <a:off x="722376" y="972000"/>
                <a:ext cx="10753344" cy="856234"/>
              </a:xfrm>
              <a:prstGeom prst="rect">
                <a:avLst/>
              </a:prstGeom>
              <a:blipFill>
                <a:blip r:embed="rId3"/>
                <a:stretch>
                  <a:fillRect l="-1474" r="-1190" b="-1773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BD.157_1#0947daa9f?pid=3ee094025&amp;color=0,0,0&amp;vtp=1&amp;bbb=1&amp;hb=1"/>
              <p:cNvSpPr/>
              <p:nvPr/>
            </p:nvSpPr>
            <p:spPr>
              <a:xfrm>
                <a:off x="722376" y="1834203"/>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①随着时间的推移，在一定空间中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2000" b="0" i="0">
                    <a:solidFill>
                      <a:srgbClr val="000000"/>
                    </a:solidFill>
                    <a:latin typeface="微软雅黑" pitchFamily="34" charset="0"/>
                    <a:ea typeface="微软雅黑" pitchFamily="34" charset="-122"/>
                    <a:cs typeface="微软雅黑" pitchFamily="34" charset="-120"/>
                  </a:rPr>
                  <a:t>组酵母菌种群数量</a:t>
                </a:r>
                <a:r>
                  <a:rPr lang="en-US" altLang="zh-CN" sz="2000" i="0">
                    <a:solidFill>
                      <a:srgbClr val="000000"/>
                    </a:solidFill>
                    <a:latin typeface="SimSun" pitchFamily="34" charset="0"/>
                    <a:ea typeface="SimSun" pitchFamily="34" charset="-122"/>
                    <a:cs typeface="SimSun" pitchFamily="34" charset="-120"/>
                  </a:rPr>
                  <a:t>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填“会”或“不会”）持续呈“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型增长，原因可能是</a:t>
                </a:r>
                <a:r>
                  <a:rPr lang="en-US" altLang="zh-CN" sz="2000" i="0">
                    <a:solidFill>
                      <a:srgbClr val="000000"/>
                    </a:solidFill>
                    <a:latin typeface="SimSun" pitchFamily="34" charset="0"/>
                    <a:ea typeface="SimSun" pitchFamily="34" charset="-122"/>
                    <a:cs typeface="SimSun" pitchFamily="34" charset="-120"/>
                  </a:rPr>
                  <a:t>__________________________________________</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3" name="QB_7_BD.157_1#0947daa9f?pid=3ee094025&amp;color=0,0,0&amp;vtp=1&amp;bbb=1&amp;hb=1"/>
              <p:cNvSpPr>
                <a:spLocks noRot="1" noChangeAspect="1" noMove="1" noResize="1" noEditPoints="1" noAdjustHandles="1" noChangeArrowheads="1" noChangeShapeType="1" noTextEdit="1"/>
              </p:cNvSpPr>
              <p:nvPr/>
            </p:nvSpPr>
            <p:spPr>
              <a:xfrm>
                <a:off x="722376" y="1834203"/>
                <a:ext cx="10753344" cy="843153"/>
              </a:xfrm>
              <a:prstGeom prst="rect">
                <a:avLst/>
              </a:prstGeom>
              <a:blipFill>
                <a:blip r:embed="rId4"/>
                <a:stretch>
                  <a:fillRect l="-1474" r="-2664" b="-18116"/>
                </a:stretch>
              </a:blipFill>
              <a:ln/>
            </p:spPr>
            <p:txBody>
              <a:bodyPr/>
              <a:lstStyle/>
              <a:p>
                <a:r>
                  <a:rPr lang="zh-CN" altLang="en-US">
                    <a:noFill/>
                  </a:rPr>
                  <a:t> </a:t>
                </a:r>
              </a:p>
            </p:txBody>
          </p:sp>
        </mc:Fallback>
      </mc:AlternateContent>
      <p:sp>
        <p:nvSpPr>
          <p:cNvPr id="4" name="QB_7_AN.158_1#0947daa9f.blank?pid=3ee094025&amp;color=0,0,0&amp;vpa=57&amp;vtp=1&amp;bbb=1"/>
          <p:cNvSpPr/>
          <p:nvPr/>
        </p:nvSpPr>
        <p:spPr>
          <a:xfrm>
            <a:off x="6697726" y="1796103"/>
            <a:ext cx="6921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不会</a:t>
            </a:r>
            <a:endParaRPr lang="en-US" altLang="zh-CN" sz="2000" dirty="0"/>
          </a:p>
        </p:txBody>
      </p:sp>
      <p:sp>
        <p:nvSpPr>
          <p:cNvPr id="5" name="QB_7_AN.159_1#0947daa9f.blank?pid=3ee094025&amp;color=0,0,0&amp;vpa=58&amp;vtp=1&amp;bbb=1"/>
          <p:cNvSpPr/>
          <p:nvPr/>
        </p:nvSpPr>
        <p:spPr>
          <a:xfrm>
            <a:off x="3017901" y="2234253"/>
            <a:ext cx="52641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培养空间是有限的，酵母菌数量不能无限增长</a:t>
            </a:r>
            <a:endParaRPr lang="en-US" altLang="zh-CN" sz="2000" dirty="0"/>
          </a:p>
        </p:txBody>
      </p:sp>
      <mc:AlternateContent xmlns:mc="http://schemas.openxmlformats.org/markup-compatibility/2006" xmlns:a14="http://schemas.microsoft.com/office/drawing/2010/main">
        <mc:Choice Requires="a14">
          <p:sp>
            <p:nvSpPr>
              <p:cNvPr id="6" name="QB_7_AS.160_1#0947daa9f?vop=1&amp;pid=3ee094025&amp;color=0,0,0&amp;vtp=1&amp;bbb=1&amp;hb=1"/>
              <p:cNvSpPr/>
              <p:nvPr/>
            </p:nvSpPr>
            <p:spPr>
              <a:xfrm>
                <a:off x="722376" y="2678753"/>
                <a:ext cx="10753344" cy="936879"/>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因为酵母菌培养的空间是有限的，即使每</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3 </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更换一次培养液，</a:t>
                </a:r>
                <a:r>
                  <a:rPr lang="en-US" altLang="zh-CN" sz="2000" b="0" i="0">
                    <a:solidFill>
                      <a:srgbClr val="000000"/>
                    </a:solidFill>
                    <a:latin typeface="微软雅黑" pitchFamily="34" charset="0"/>
                    <a:ea typeface="微软雅黑" pitchFamily="34" charset="-122"/>
                    <a:cs typeface="微软雅黑" pitchFamily="34" charset="-120"/>
                  </a:rPr>
                  <a:t>酵母菌数量也不能无限增长，</a:t>
                </a:r>
              </a:p>
              <a:p>
                <a:pPr latinLnBrk="1">
                  <a:lnSpc>
                    <a:spcPts val="3800"/>
                  </a:lnSpc>
                </a:pPr>
                <a:r>
                  <a:rPr lang="en-US" altLang="zh-CN" sz="2000" b="0" i="0">
                    <a:solidFill>
                      <a:srgbClr val="000000"/>
                    </a:solidFill>
                    <a:latin typeface="微软雅黑" pitchFamily="34" charset="0"/>
                    <a:ea typeface="微软雅黑" pitchFamily="34" charset="-122"/>
                    <a:cs typeface="微软雅黑" pitchFamily="34" charset="-120"/>
                  </a:rPr>
                  <a:t>故随着时间的推移</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2000" b="0" i="0" dirty="0">
                    <a:solidFill>
                      <a:srgbClr val="000000"/>
                    </a:solidFill>
                    <a:latin typeface="微软雅黑" pitchFamily="34" charset="0"/>
                    <a:ea typeface="微软雅黑" pitchFamily="34" charset="-122"/>
                    <a:cs typeface="微软雅黑" pitchFamily="34" charset="-120"/>
                  </a:rPr>
                  <a:t>组酵母菌种群数量不会持续呈“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”型增长。</a:t>
                </a:r>
                <a:endParaRPr lang="en-US" altLang="zh-CN" sz="2200" dirty="0"/>
              </a:p>
            </p:txBody>
          </p:sp>
        </mc:Choice>
        <mc:Fallback xmlns="">
          <p:sp>
            <p:nvSpPr>
              <p:cNvPr id="6" name="QB_7_AS.160_1#0947daa9f?vop=1&amp;pid=3ee094025&amp;color=0,0,0&amp;vtp=1&amp;bbb=1&amp;hb=1"/>
              <p:cNvSpPr>
                <a:spLocks noRot="1" noChangeAspect="1" noMove="1" noResize="1" noEditPoints="1" noAdjustHandles="1" noChangeArrowheads="1" noChangeShapeType="1" noTextEdit="1"/>
              </p:cNvSpPr>
              <p:nvPr/>
            </p:nvSpPr>
            <p:spPr>
              <a:xfrm>
                <a:off x="722376" y="2678753"/>
                <a:ext cx="10753344" cy="936879"/>
              </a:xfrm>
              <a:prstGeom prst="rect">
                <a:avLst/>
              </a:prstGeom>
              <a:blipFill>
                <a:blip r:embed="rId5"/>
                <a:stretch>
                  <a:fillRect l="-1587" r="-3345" b="-1818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fade">
                                      <p:cBhvr>
                                        <p:cTn id="15" dur="500"/>
                                        <p:tgtEl>
                                          <p:spTgt spid="5">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fade">
                                      <p:cBhvr>
                                        <p:cTn id="23" dur="500"/>
                                        <p:tgtEl>
                                          <p:spTgt spid="6">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fade">
                                      <p:cBhvr>
                                        <p:cTn id="26" dur="500"/>
                                        <p:tgtEl>
                                          <p:spTgt spid="6">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animEffect transition="in" filter="fade">
                                      <p:cBhvr>
                                        <p:cTn id="29"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slides/slide92.xml><?xml version="1.0" encoding="utf-8"?>
<p:sld xmlns:a="http://schemas.openxmlformats.org/drawingml/2006/main" xmlns:r="http://schemas.openxmlformats.org/officeDocument/2006/relationships" xmlns:p="http://schemas.openxmlformats.org/presentationml/2006/main">
  <p:cSld name="Slide 89&amp;si=8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161_1#e16d5e64d?pid=3ee094025&amp;color=0,0,0&amp;vtp=1&amp;bt=1&amp;bbb=1&amp;hb=1"/>
              <p:cNvSpPr/>
              <p:nvPr/>
            </p:nvSpPr>
            <p:spPr>
              <a:xfrm>
                <a:off x="722376" y="969264"/>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d</m:t>
                    </m:r>
                  </m:oMath>
                </a14:m>
                <a:r>
                  <a:rPr lang="en-US" altLang="zh-CN" sz="2000" b="0" i="0">
                    <a:solidFill>
                      <a:srgbClr val="000000"/>
                    </a:solidFill>
                    <a:latin typeface="微软雅黑" pitchFamily="34" charset="0"/>
                    <a:ea typeface="微软雅黑" pitchFamily="34" charset="-122"/>
                    <a:cs typeface="微软雅黑" pitchFamily="34" charset="-120"/>
                  </a:rPr>
                  <a:t>组的处理方式很可能为</a:t>
                </a:r>
                <a:r>
                  <a:rPr lang="en-US" altLang="zh-CN" sz="2000" i="0">
                    <a:solidFill>
                      <a:srgbClr val="000000"/>
                    </a:solidFill>
                    <a:latin typeface="SimSun" pitchFamily="34" charset="0"/>
                    <a:ea typeface="SimSun" pitchFamily="34" charset="-122"/>
                    <a:cs typeface="SimSun" pitchFamily="34" charset="-120"/>
                  </a:rPr>
                  <a:t>________________________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若在</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d</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组中接种酵母菌的量增加一倍</a:t>
                </a:r>
                <a:r>
                  <a:rPr lang="en-US" altLang="zh-CN" sz="2000" b="0" i="0">
                    <a:solidFill>
                      <a:srgbClr val="000000"/>
                    </a:solidFill>
                    <a:latin typeface="微软雅黑" pitchFamily="34" charset="0"/>
                    <a:ea typeface="微软雅黑" pitchFamily="34" charset="-122"/>
                    <a:cs typeface="微软雅黑" pitchFamily="34" charset="-120"/>
                  </a:rPr>
                  <a:t>，则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与增加前相比</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2000" b="0" i="0">
                    <a:solidFill>
                      <a:srgbClr val="000000"/>
                    </a:solidFill>
                    <a:latin typeface="微软雅黑" pitchFamily="34" charset="0"/>
                    <a:ea typeface="微软雅黑" pitchFamily="34" charset="-122"/>
                    <a:cs typeface="微软雅黑" pitchFamily="34" charset="-120"/>
                  </a:rPr>
                  <a:t>值</a:t>
                </a:r>
                <a:r>
                  <a:rPr lang="en-US" altLang="zh-CN" sz="2000" i="0">
                    <a:solidFill>
                      <a:srgbClr val="000000"/>
                    </a:solidFill>
                    <a:latin typeface="SimSun" pitchFamily="34" charset="0"/>
                    <a:ea typeface="SimSun" pitchFamily="34" charset="-122"/>
                    <a:cs typeface="SimSun" pitchFamily="34" charset="-120"/>
                  </a:rPr>
                  <a:t>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填“增大”“不变”或“减小”）。</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c</m:t>
                    </m:r>
                  </m:oMath>
                </a14:m>
                <a:r>
                  <a:rPr lang="en-US" altLang="zh-CN" sz="2000" b="0" i="0" dirty="0">
                    <a:solidFill>
                      <a:srgbClr val="000000"/>
                    </a:solidFill>
                    <a:latin typeface="微软雅黑" pitchFamily="34" charset="0"/>
                    <a:ea typeface="微软雅黑" pitchFamily="34" charset="-122"/>
                    <a:cs typeface="微软雅黑" pitchFamily="34" charset="-120"/>
                  </a:rPr>
                  <a:t>组摇床培养种群数量比</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d</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组多，</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原因可能是</a:t>
                </a:r>
                <a:r>
                  <a:rPr lang="en-US" altLang="zh-CN" sz="2000" i="0">
                    <a:solidFill>
                      <a:srgbClr val="000000"/>
                    </a:solidFill>
                    <a:latin typeface="SimSun" pitchFamily="34" charset="0"/>
                    <a:ea typeface="SimSun" pitchFamily="34" charset="-122"/>
                    <a:cs typeface="SimSun" pitchFamily="34" charset="-120"/>
                  </a:rPr>
                  <a:t>_____________________________________________________________________</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solidFill>
                    <a:srgbClr val="000000"/>
                  </a:solidFill>
                </a:endParaRPr>
              </a:p>
            </p:txBody>
          </p:sp>
        </mc:Choice>
        <mc:Fallback xmlns="">
          <p:sp>
            <p:nvSpPr>
              <p:cNvPr id="2" name="QB_7_BD.161_1#e16d5e64d?pid=3ee094025&amp;color=0,0,0&amp;vtp=1&amp;bt=1&amp;bbb=1&amp;hb=1"/>
              <p:cNvSpPr>
                <a:spLocks noRot="1" noChangeAspect="1" noMove="1" noResize="1" noEditPoints="1" noAdjustHandles="1" noChangeArrowheads="1" noChangeShapeType="1" noTextEdit="1"/>
              </p:cNvSpPr>
              <p:nvPr/>
            </p:nvSpPr>
            <p:spPr>
              <a:xfrm>
                <a:off x="722376" y="969264"/>
                <a:ext cx="10753344" cy="1300353"/>
              </a:xfrm>
              <a:prstGeom prst="rect">
                <a:avLst/>
              </a:prstGeom>
              <a:blipFill>
                <a:blip r:embed="rId3"/>
                <a:stretch>
                  <a:fillRect l="-1474" r="-2438" b="-11737"/>
                </a:stretch>
              </a:blipFill>
              <a:ln/>
            </p:spPr>
            <p:txBody>
              <a:bodyPr/>
              <a:lstStyle/>
              <a:p>
                <a:r>
                  <a:rPr lang="zh-CN" altLang="en-US">
                    <a:noFill/>
                  </a:rPr>
                  <a:t> </a:t>
                </a:r>
              </a:p>
            </p:txBody>
          </p:sp>
        </mc:Fallback>
      </mc:AlternateContent>
      <p:sp>
        <p:nvSpPr>
          <p:cNvPr id="3" name="QB_7_AN.162_1#e16d5e64d.blank?pid=3ee094025&amp;color=0,0,0&amp;vpa=59&amp;vtp=1&amp;bbb=1"/>
          <p:cNvSpPr/>
          <p:nvPr/>
        </p:nvSpPr>
        <p:spPr>
          <a:xfrm>
            <a:off x="3667189" y="931164"/>
            <a:ext cx="29781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不更换培养液且静置培养</a:t>
            </a:r>
            <a:endParaRPr lang="en-US" altLang="zh-CN" sz="2000" dirty="0">
              <a:solidFill>
                <a:srgbClr val="00B050"/>
              </a:solidFill>
            </a:endParaRPr>
          </a:p>
        </p:txBody>
      </p:sp>
      <p:sp>
        <p:nvSpPr>
          <p:cNvPr id="4" name="QB_7_AN.163_1#e16d5e64d.blank?pid=3ee094025&amp;color=0,0,0&amp;vpa=60&amp;vtp=1&amp;bbb=1"/>
          <p:cNvSpPr/>
          <p:nvPr/>
        </p:nvSpPr>
        <p:spPr>
          <a:xfrm>
            <a:off x="2949385" y="1388364"/>
            <a:ext cx="6921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不变</a:t>
            </a:r>
            <a:endParaRPr lang="en-US" altLang="zh-CN" sz="2000" dirty="0">
              <a:solidFill>
                <a:srgbClr val="00B050"/>
              </a:solidFill>
            </a:endParaRPr>
          </a:p>
        </p:txBody>
      </p:sp>
      <mc:AlternateContent xmlns:mc="http://schemas.openxmlformats.org/markup-compatibility/2006" xmlns:a14="http://schemas.microsoft.com/office/drawing/2010/main">
        <mc:Choice Requires="a14">
          <p:sp>
            <p:nvSpPr>
              <p:cNvPr id="5" name="QB_7_AN.164_1#e16d5e64d.blank?pid=3ee094025&amp;color=0,0,0&amp;vpa=61&amp;vtp=1&amp;bbb=1"/>
              <p:cNvSpPr/>
              <p:nvPr/>
            </p:nvSpPr>
            <p:spPr>
              <a:xfrm>
                <a:off x="2001901" y="1912874"/>
                <a:ext cx="8688388" cy="303784"/>
              </a:xfrm>
              <a:prstGeom prst="rect">
                <a:avLst/>
              </a:prstGeom>
              <a:noFill/>
              <a:ln/>
            </p:spPr>
            <p:txBody>
              <a:bodyPr wrap="none" lIns="0" tIns="0" rIns="0" bIns="0" rtlCol="0" anchor="t"/>
              <a:lstStyle/>
              <a:p>
                <a:pPr algn="ctr" latinLnBrk="1">
                  <a:lnSpc>
                    <a:spcPts val="25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𝐜</m:t>
                    </m:r>
                  </m:oMath>
                </a14:m>
                <a:r>
                  <a:rPr lang="en-US" altLang="zh-CN" sz="2000" b="1" i="0" dirty="0">
                    <a:solidFill>
                      <a:srgbClr val="00B050"/>
                    </a:solidFill>
                    <a:latin typeface="微软雅黑" pitchFamily="34" charset="0"/>
                    <a:ea typeface="微软雅黑" pitchFamily="34" charset="-122"/>
                    <a:cs typeface="微软雅黑" pitchFamily="34" charset="-120"/>
                  </a:rPr>
                  <a:t>组摇床培养可以增加培养液溶氧量，同时让营养物质与酵母菌的接触更充分</a:t>
                </a:r>
                <a:endParaRPr lang="en-US" altLang="zh-CN" sz="100" dirty="0">
                  <a:solidFill>
                    <a:srgbClr val="00B050"/>
                  </a:solidFill>
                </a:endParaRPr>
              </a:p>
            </p:txBody>
          </p:sp>
        </mc:Choice>
        <mc:Fallback xmlns="">
          <p:sp>
            <p:nvSpPr>
              <p:cNvPr id="5" name="QB_7_AN.164_1#e16d5e64d.blank?pid=3ee094025&amp;color=0,0,0&amp;vpa=61&amp;vtp=1&amp;bbb=1"/>
              <p:cNvSpPr>
                <a:spLocks noRot="1" noChangeAspect="1" noMove="1" noResize="1" noEditPoints="1" noAdjustHandles="1" noChangeArrowheads="1" noChangeShapeType="1" noTextEdit="1"/>
              </p:cNvSpPr>
              <p:nvPr/>
            </p:nvSpPr>
            <p:spPr>
              <a:xfrm>
                <a:off x="2001901" y="1912874"/>
                <a:ext cx="8688388" cy="303784"/>
              </a:xfrm>
              <a:prstGeom prst="rect">
                <a:avLst/>
              </a:prstGeom>
              <a:blipFill>
                <a:blip r:embed="rId4"/>
                <a:stretch>
                  <a:fillRect t="-28000" r="-771" b="-48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7_AS.165_1#e16d5e64d?vop=1&amp;pid=3ee094025&amp;color=0,0,0&amp;vtp=1&amp;bbb=1&amp;hb=1"/>
              <p:cNvSpPr/>
              <p:nvPr/>
            </p:nvSpPr>
            <p:spPr>
              <a:xfrm>
                <a:off x="722376" y="2279650"/>
                <a:ext cx="10753344" cy="2265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曲线</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d</m:t>
                    </m:r>
                  </m:oMath>
                </a14:m>
                <a:r>
                  <a:rPr lang="en-US" altLang="zh-CN" sz="2000" b="0" i="0" dirty="0">
                    <a:solidFill>
                      <a:srgbClr val="000000"/>
                    </a:solidFill>
                    <a:latin typeface="微软雅黑" pitchFamily="34" charset="0"/>
                    <a:ea typeface="微软雅黑" pitchFamily="34" charset="-122"/>
                    <a:cs typeface="微软雅黑" pitchFamily="34" charset="-120"/>
                  </a:rPr>
                  <a:t>为对照组</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2000" b="0" i="0" dirty="0">
                    <a:solidFill>
                      <a:srgbClr val="000000"/>
                    </a:solidFill>
                    <a:latin typeface="微软雅黑" pitchFamily="34" charset="0"/>
                    <a:ea typeface="微软雅黑" pitchFamily="34" charset="-122"/>
                    <a:cs typeface="微软雅黑" pitchFamily="34" charset="-120"/>
                  </a:rPr>
                  <a:t>值最小，应该是不更换培养液且静置培养。环境容纳量即</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值</a:t>
                </a:r>
                <a:r>
                  <a:rPr lang="en-US" altLang="zh-CN" sz="2000" b="0" i="0">
                    <a:solidFill>
                      <a:srgbClr val="000000"/>
                    </a:solidFill>
                    <a:latin typeface="微软雅黑" pitchFamily="34" charset="0"/>
                    <a:ea typeface="微软雅黑" pitchFamily="34" charset="-122"/>
                    <a:cs typeface="微软雅黑" pitchFamily="34" charset="-120"/>
                  </a:rPr>
                  <a:t>，是指特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定环境所能维持的种群最大数量</a:t>
                </a:r>
                <a:r>
                  <a:rPr lang="en-US" altLang="zh-CN" sz="2000" b="0" i="0" dirty="0">
                    <a:solidFill>
                      <a:srgbClr val="000000"/>
                    </a:solidFill>
                    <a:latin typeface="微软雅黑" pitchFamily="34" charset="0"/>
                    <a:ea typeface="微软雅黑" pitchFamily="34" charset="-122"/>
                    <a:cs typeface="微软雅黑" pitchFamily="34" charset="-120"/>
                  </a:rPr>
                  <a:t>。环境容纳量主要受资源、空间、</a:t>
                </a:r>
                <a:r>
                  <a:rPr lang="en-US" altLang="zh-CN" sz="2000" b="0" i="0">
                    <a:solidFill>
                      <a:srgbClr val="000000"/>
                    </a:solidFill>
                    <a:latin typeface="微软雅黑" pitchFamily="34" charset="0"/>
                    <a:ea typeface="微软雅黑" pitchFamily="34" charset="-122"/>
                    <a:cs typeface="微软雅黑" pitchFamily="34" charset="-120"/>
                  </a:rPr>
                  <a:t>气候和天敌等环境因素的影响，</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环境条件不发生改变时</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值基本不变，因此若在对照组中接种酵母菌的量增加一倍</a:t>
                </a:r>
                <a:r>
                  <a:rPr lang="en-US" altLang="zh-CN" sz="2000" b="0" i="0">
                    <a:solidFill>
                      <a:srgbClr val="000000"/>
                    </a:solidFill>
                    <a:latin typeface="微软雅黑" pitchFamily="34" charset="0"/>
                    <a:ea typeface="微软雅黑" pitchFamily="34" charset="-122"/>
                    <a:cs typeface="微软雅黑" pitchFamily="34" charset="-120"/>
                  </a:rPr>
                  <a:t>，则与增加</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前相比</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𝐾</m:t>
                    </m:r>
                  </m:oMath>
                </a14:m>
                <a:r>
                  <a:rPr lang="en-US" altLang="zh-CN" sz="2000" b="0" i="0" dirty="0">
                    <a:solidFill>
                      <a:srgbClr val="000000"/>
                    </a:solidFill>
                    <a:latin typeface="微软雅黑" pitchFamily="34" charset="0"/>
                    <a:ea typeface="微软雅黑" pitchFamily="34" charset="-122"/>
                    <a:cs typeface="微软雅黑" pitchFamily="34" charset="-120"/>
                  </a:rPr>
                  <a:t>值不变</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c</m:t>
                    </m:r>
                  </m:oMath>
                </a14:m>
                <a:r>
                  <a:rPr lang="en-US" altLang="zh-CN" sz="2000" b="0" i="0" dirty="0">
                    <a:solidFill>
                      <a:srgbClr val="000000"/>
                    </a:solidFill>
                    <a:latin typeface="微软雅黑" pitchFamily="34" charset="0"/>
                    <a:ea typeface="微软雅黑" pitchFamily="34" charset="-122"/>
                    <a:cs typeface="微软雅黑" pitchFamily="34" charset="-120"/>
                  </a:rPr>
                  <a:t>组摇床培养种群数量比</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d</m:t>
                    </m:r>
                  </m:oMath>
                </a14:m>
                <a:r>
                  <a:rPr lang="en-US" altLang="zh-CN" sz="2000" b="0" i="0" dirty="0">
                    <a:solidFill>
                      <a:srgbClr val="000000"/>
                    </a:solidFill>
                    <a:latin typeface="微软雅黑" pitchFamily="34" charset="0"/>
                    <a:ea typeface="微软雅黑" pitchFamily="34" charset="-122"/>
                    <a:cs typeface="微软雅黑" pitchFamily="34" charset="-120"/>
                  </a:rPr>
                  <a:t>组多的原因是</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组摇床培养可以增加培养液溶氧量，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同时让营养物质与酵母菌的接触更充分</a:t>
                </a:r>
                <a:r>
                  <a:rPr lang="en-US" altLang="zh-CN" sz="2000" b="0" i="0" dirty="0">
                    <a:solidFill>
                      <a:srgbClr val="000000"/>
                    </a:solidFill>
                    <a:latin typeface="微软雅黑" pitchFamily="34" charset="0"/>
                    <a:ea typeface="微软雅黑" pitchFamily="34" charset="-122"/>
                    <a:cs typeface="微软雅黑" pitchFamily="34" charset="-120"/>
                  </a:rPr>
                  <a:t>，有利于种群数量增长。</a:t>
                </a:r>
                <a:endParaRPr lang="en-US" altLang="zh-CN" sz="2200" dirty="0">
                  <a:solidFill>
                    <a:srgbClr val="000000"/>
                  </a:solidFill>
                </a:endParaRPr>
              </a:p>
            </p:txBody>
          </p:sp>
        </mc:Choice>
        <mc:Fallback xmlns="">
          <p:sp>
            <p:nvSpPr>
              <p:cNvPr id="6" name="QB_7_AS.165_1#e16d5e64d?vop=1&amp;pid=3ee094025&amp;color=0,0,0&amp;vtp=1&amp;bbb=1&amp;hb=1"/>
              <p:cNvSpPr>
                <a:spLocks noRot="1" noChangeAspect="1" noMove="1" noResize="1" noEditPoints="1" noAdjustHandles="1" noChangeArrowheads="1" noChangeShapeType="1" noTextEdit="1"/>
              </p:cNvSpPr>
              <p:nvPr/>
            </p:nvSpPr>
            <p:spPr>
              <a:xfrm>
                <a:off x="722376" y="2279650"/>
                <a:ext cx="10753344" cy="2265934"/>
              </a:xfrm>
              <a:prstGeom prst="rect">
                <a:avLst/>
              </a:prstGeom>
              <a:blipFill>
                <a:blip r:embed="rId5"/>
                <a:stretch>
                  <a:fillRect l="-1587" r="-3175" b="-645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fade">
                                      <p:cBhvr>
                                        <p:cTn id="40" dur="500"/>
                                        <p:tgtEl>
                                          <p:spTgt spid="6">
                                            <p:txEl>
                                              <p:pRg st="2" end="2"/>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Effect transition="in" filter="fade">
                                      <p:cBhvr>
                                        <p:cTn id="43" dur="500"/>
                                        <p:tgtEl>
                                          <p:spTgt spid="6">
                                            <p:txEl>
                                              <p:pRg st="3" end="3"/>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xEl>
                                              <p:pRg st="4" end="4"/>
                                            </p:txEl>
                                          </p:spTgt>
                                        </p:tgtEl>
                                        <p:attrNameLst>
                                          <p:attrName>style.visibility</p:attrName>
                                        </p:attrNameLst>
                                      </p:cBhvr>
                                      <p:to>
                                        <p:strVal val="visible"/>
                                      </p:to>
                                    </p:set>
                                    <p:animEffect transition="in" filter="fade">
                                      <p:cBhvr>
                                        <p:cTn id="46"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93.xml><?xml version="1.0" encoding="utf-8"?>
<p:sld xmlns:a="http://schemas.openxmlformats.org/drawingml/2006/main" xmlns:r="http://schemas.openxmlformats.org/officeDocument/2006/relationships" xmlns:p="http://schemas.openxmlformats.org/presentationml/2006/main">
  <p:cSld name="Slide 90&amp;si=90">
    <p:spTree>
      <p:nvGrpSpPr>
        <p:cNvPr id="1" name=""/>
        <p:cNvGrpSpPr/>
        <p:nvPr/>
      </p:nvGrpSpPr>
      <p:grpSpPr>
        <a:xfrm>
          <a:off x="0" y="0"/>
          <a:ext cx="0" cy="0"/>
          <a:chOff x="0" y="0"/>
          <a:chExt cx="0" cy="0"/>
        </a:xfrm>
      </p:grpSpPr>
      <p:pic>
        <p:nvPicPr>
          <p:cNvPr id="2" name="QC_6_BD.166_1#0f7de9d4e?htil=16&amp;pid=489ec29c0&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71821" y="1054295"/>
            <a:ext cx="3840480" cy="33741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BD.166_2#0f7de9d4e?htil=16&amp;pid=489ec29c0&amp;color=0,0,0&amp;vtp=1&amp;bt=1&amp;bbb=1&amp;hb=1"/>
          <p:cNvSpPr/>
          <p:nvPr/>
        </p:nvSpPr>
        <p:spPr>
          <a:xfrm>
            <a:off x="722376" y="972000"/>
            <a:ext cx="677570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1" i="0" dirty="0">
                <a:solidFill>
                  <a:srgbClr val="000000"/>
                </a:solidFill>
                <a:latin typeface="微软雅黑" pitchFamily="34" charset="0"/>
                <a:ea typeface="微软雅黑" pitchFamily="34" charset="-122"/>
                <a:cs typeface="微软雅黑" pitchFamily="34" charset="-120"/>
              </a:rPr>
              <a:t>多选题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仿宋" pitchFamily="34" charset="0"/>
                <a:ea typeface="仿宋" pitchFamily="34" charset="-122"/>
                <a:cs typeface="仿宋" pitchFamily="34" charset="-120"/>
              </a:rPr>
              <a:t>［湖北武汉华中师大附中2025高二期末</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为了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合理开发渔业资源</a:t>
            </a:r>
            <a:r>
              <a:rPr lang="en-US" altLang="zh-CN" sz="2000" b="0" i="0" dirty="0">
                <a:solidFill>
                  <a:srgbClr val="000000"/>
                </a:solidFill>
                <a:latin typeface="微软雅黑" pitchFamily="34" charset="0"/>
                <a:ea typeface="微软雅黑" pitchFamily="34" charset="-122"/>
                <a:cs typeface="微软雅黑" pitchFamily="34" charset="-120"/>
              </a:rPr>
              <a:t>，研究者构建生态学模型</a:t>
            </a:r>
            <a:r>
              <a:rPr lang="en-US" altLang="zh-CN" sz="2000" b="0" i="0">
                <a:solidFill>
                  <a:srgbClr val="000000"/>
                </a:solidFill>
                <a:latin typeface="微软雅黑" pitchFamily="34" charset="0"/>
                <a:ea typeface="微软雅黑" pitchFamily="34" charset="-122"/>
                <a:cs typeface="微软雅黑" pitchFamily="34" charset="-120"/>
              </a:rPr>
              <a:t>，探究岩龙虾种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群出生率和死亡率与其数量的动态关系</a:t>
            </a:r>
            <a:r>
              <a:rPr lang="en-US" altLang="zh-CN" sz="2000" b="0" i="0" dirty="0">
                <a:solidFill>
                  <a:srgbClr val="000000"/>
                </a:solidFill>
                <a:latin typeface="微软雅黑" pitchFamily="34" charset="0"/>
                <a:ea typeface="微软雅黑" pitchFamily="34" charset="-122"/>
                <a:cs typeface="微软雅黑" pitchFamily="34" charset="-120"/>
              </a:rPr>
              <a:t>，如图所示</a:t>
            </a:r>
            <a:r>
              <a:rPr lang="en-US" altLang="zh-CN" sz="2000" b="0" i="0">
                <a:solidFill>
                  <a:srgbClr val="000000"/>
                </a:solidFill>
                <a:latin typeface="微软雅黑" pitchFamily="34" charset="0"/>
                <a:ea typeface="微软雅黑" pitchFamily="34" charset="-122"/>
                <a:cs typeface="微软雅黑" pitchFamily="34" charset="-120"/>
              </a:rPr>
              <a:t>。下列叙</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述正确的是(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6_AN.167_1#0f7de9d4e.bracket?pid=489ec29c0&amp;color=0,0,0&amp;vpa=62&amp;vtp=1&amp;bbb=1"/>
          <p:cNvSpPr/>
          <p:nvPr/>
        </p:nvSpPr>
        <p:spPr>
          <a:xfrm>
            <a:off x="2217801" y="2324550"/>
            <a:ext cx="5762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AD</a:t>
            </a:r>
            <a:endParaRPr lang="en-US" altLang="zh-CN" sz="2000" dirty="0"/>
          </a:p>
        </p:txBody>
      </p:sp>
      <mc:AlternateContent xmlns:mc="http://schemas.openxmlformats.org/markup-compatibility/2006" xmlns:a14="http://schemas.microsoft.com/office/drawing/2010/main">
        <mc:Choice Requires="a14">
          <p:sp>
            <p:nvSpPr>
              <p:cNvPr id="5" name="QC_6_BD.166_3#0f7de9d4e.choices?htil=16&amp;pid=489ec29c0&amp;color=0,0,0&amp;vtp=1&amp;bbb=1"/>
              <p:cNvSpPr/>
              <p:nvPr/>
            </p:nvSpPr>
            <p:spPr>
              <a:xfrm>
                <a:off x="722376" y="2791274"/>
                <a:ext cx="677570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A.种群数量从A到B的过程中，种群年龄结构为增长型</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.种群数量从A到B的过程中，岩龙虾种群数量呈“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J</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”型增长</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.据图可知，该模型中岩龙虾种群的环境容纳量约为50只</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.岩龙虾种群数量从A到B的过程中，种内竞争逐渐加剧</a:t>
                </a:r>
                <a:endParaRPr lang="en-US" altLang="zh-CN" sz="2000" dirty="0"/>
              </a:p>
            </p:txBody>
          </p:sp>
        </mc:Choice>
        <mc:Fallback xmlns="">
          <p:sp>
            <p:nvSpPr>
              <p:cNvPr id="5" name="QC_6_BD.166_3#0f7de9d4e.choices?htil=16&amp;pid=489ec29c0&amp;color=0,0,0&amp;vtp=1&amp;bbb=1"/>
              <p:cNvSpPr>
                <a:spLocks noRot="1" noChangeAspect="1" noMove="1" noResize="1" noEditPoints="1" noAdjustHandles="1" noChangeArrowheads="1" noChangeShapeType="1" noTextEdit="1"/>
              </p:cNvSpPr>
              <p:nvPr/>
            </p:nvSpPr>
            <p:spPr>
              <a:xfrm>
                <a:off x="722376" y="2791274"/>
                <a:ext cx="6775704" cy="1796034"/>
              </a:xfrm>
              <a:prstGeom prst="rect">
                <a:avLst/>
              </a:prstGeom>
              <a:blipFill>
                <a:blip r:embed="rId4"/>
                <a:stretch>
                  <a:fillRect l="-2340" r="-1980" b="-8136"/>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94.xml><?xml version="1.0" encoding="utf-8"?>
<p:sld xmlns:a="http://schemas.openxmlformats.org/drawingml/2006/main" xmlns:r="http://schemas.openxmlformats.org/officeDocument/2006/relationships" xmlns:p="http://schemas.openxmlformats.org/presentationml/2006/main">
  <p:cSld name="Slide 91&amp;si=91">
    <p:spTree>
      <p:nvGrpSpPr>
        <p:cNvPr id="1" name=""/>
        <p:cNvGrpSpPr/>
        <p:nvPr/>
      </p:nvGrpSpPr>
      <p:grpSpPr>
        <a:xfrm>
          <a:off x="0" y="0"/>
          <a:ext cx="0" cy="0"/>
          <a:chOff x="0" y="0"/>
          <a:chExt cx="0" cy="0"/>
        </a:xfrm>
      </p:grpSpPr>
      <p:sp>
        <p:nvSpPr>
          <p:cNvPr id="2" name="QC_6_EX.168_1#0f7de9d4e?vop=1&amp;pid=489ec29c0&amp;color=0,0,0&amp;vtp=1&amp;bt=1&amp;bbb=1"/>
          <p:cNvSpPr/>
          <p:nvPr/>
        </p:nvSpPr>
        <p:spPr>
          <a:xfrm>
            <a:off x="722376" y="969264"/>
            <a:ext cx="10753344" cy="408559"/>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题图解读</a:t>
            </a:r>
            <a:endParaRPr lang="en-US" altLang="zh-CN" sz="2000" dirty="0"/>
          </a:p>
        </p:txBody>
      </p:sp>
      <p:pic>
        <p:nvPicPr>
          <p:cNvPr id="3" name="QC_6_EX.168_2#0f7de9d4e?vop=1&amp;pid=489ec29c0&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197096" y="1511300"/>
            <a:ext cx="3794760" cy="498348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TotalTime>
  <Words>4460</Words>
  <Application>Microsoft Office PowerPoint</Application>
  <PresentationFormat>宽屏</PresentationFormat>
  <Paragraphs>782</Paragraphs>
  <Slides>94</Slides>
  <Notes>91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94</vt:i4>
      </vt:variant>
    </vt:vector>
  </HeadingPairs>
  <TitlesOfParts>
    <vt:vector size="103" baseType="lpstr">
      <vt:lpstr>等线 (正文)</vt:lpstr>
      <vt:lpstr>仿宋</vt:lpstr>
      <vt:lpstr>汉仪舒圆黑简体</vt:lpstr>
      <vt:lpstr>SimHei</vt:lpstr>
      <vt:lpstr>SimSun</vt:lpstr>
      <vt:lpstr>微软雅黑</vt:lpstr>
      <vt:lpstr>Arial</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js s</cp:lastModifiedBy>
  <cp:revision>4</cp:revision>
  <dcterms:created xsi:type="dcterms:W3CDTF">2025-08-01T04:21:52Z</dcterms:created>
  <dcterms:modified xsi:type="dcterms:W3CDTF">2025-08-04T01:47:19Z</dcterms:modified>
  <cp:category/>
  <cp:contentStatus/>
</cp:coreProperties>
</file>