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708" y="48"/>
      </p:cViewPr>
      <p:guideLst/>
    </p:cSldViewPr>
  </p:slideViewPr>
  <p:notesTextViewPr>
    <p:cViewPr>
      <p:scale>
        <a:sx n="1" d="1"/>
        <a:sy n="1" d="1"/>
      </p:scale>
      <p:origin x="0" y="0"/>
    </p:cViewPr>
  </p:notesTextViewPr>
  <p:sorterViewPr>
    <p:cViewPr>
      <p:scale>
        <a:sx n="32" d="100"/>
        <a:sy n="32"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9086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60bae1a0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陆地生物群落的主要类型</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43d96fc3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种丰富度</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83033d3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群落中生物的适应性</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7.xml"/><Relationship Id="rId1" Type="http://schemas.openxmlformats.org/officeDocument/2006/relationships/slideLayout" Target="../slideLayouts/slideLayout10.xml"/><Relationship Id="rId5" Type="http://schemas.openxmlformats.org/officeDocument/2006/relationships/image" Target="../media/image25.png"/><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1_1#c61a5a436?vop=1&amp;pid=43d96fc32&amp;color=0,0,0&amp;vtp=1&amp;bt=1&amp;bbb=1&amp;hb=1"/>
          <p:cNvSpPr/>
          <p:nvPr/>
        </p:nvSpPr>
        <p:spPr>
          <a:xfrm>
            <a:off x="722376" y="101498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优势种是指群落中数量很多，且对其他物种的影响很大，往往占据优势的物种</a:t>
            </a:r>
            <a:r>
              <a:rPr lang="en-US" altLang="zh-CN" sz="2000" b="0" i="0">
                <a:solidFill>
                  <a:srgbClr val="000000"/>
                </a:solidFill>
                <a:latin typeface="微软雅黑" pitchFamily="34" charset="0"/>
                <a:ea typeface="微软雅黑" pitchFamily="34" charset="-122"/>
                <a:cs typeface="微软雅黑" pitchFamily="34" charset="-120"/>
              </a:rPr>
              <a:t>，故可根据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该区域内各物种的数量和对其他物种的影响情况来确定优势种</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；南酸枣与生活在同一区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域的所有生物共同构成生物群落</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2_1#484d065e0?pid=583033d3b&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［辽宁七校协作体2025高二联考］</a:t>
            </a:r>
            <a:r>
              <a:rPr lang="en-US" altLang="zh-CN" sz="2000" b="0" i="0" dirty="0">
                <a:solidFill>
                  <a:srgbClr val="000000"/>
                </a:solidFill>
                <a:latin typeface="微软雅黑" pitchFamily="34" charset="0"/>
                <a:ea typeface="微软雅黑" pitchFamily="34" charset="-122"/>
                <a:cs typeface="微软雅黑" pitchFamily="34" charset="-120"/>
              </a:rPr>
              <a:t>甲、乙、丙、</a:t>
            </a:r>
            <a:r>
              <a:rPr lang="en-US" altLang="zh-CN" sz="2000" b="0" i="0">
                <a:solidFill>
                  <a:srgbClr val="000000"/>
                </a:solidFill>
                <a:latin typeface="微软雅黑" pitchFamily="34" charset="0"/>
                <a:ea typeface="微软雅黑" pitchFamily="34" charset="-122"/>
                <a:cs typeface="微软雅黑" pitchFamily="34" charset="-120"/>
              </a:rPr>
              <a:t>丁四个群落类型的代表性动植物分布情况如表。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2" name="QC_5_BD.12_2#484d065e0?colgroup=9,9,9,6,4&amp;pid=583033d3b&amp;color=0,0,0&amp;vtp=1&amp;bbb=1"/>
          <p:cNvGraphicFramePr>
            <a:graphicFrameLocks noGrp="1"/>
          </p:cNvGraphicFramePr>
          <p:nvPr>
            <p:extLst>
              <p:ext uri="{D42A27DB-BD31-4B8C-83A1-F6EECF244321}">
                <p14:modId xmlns:p14="http://schemas.microsoft.com/office/powerpoint/2010/main" val="3256880636"/>
              </p:ext>
            </p:extLst>
          </p:nvPr>
        </p:nvGraphicFramePr>
        <p:xfrm>
          <a:off x="722376" y="1994661"/>
          <a:ext cx="10716768" cy="1279017"/>
        </p:xfrm>
        <a:graphic>
          <a:graphicData uri="http://schemas.openxmlformats.org/drawingml/2006/table">
            <a:tbl>
              <a:tblPr/>
              <a:tblGrid>
                <a:gridCol w="2551176">
                  <a:extLst>
                    <a:ext uri="{9D8B030D-6E8A-4147-A177-3AD203B41FA5}">
                      <a16:colId xmlns:a16="http://schemas.microsoft.com/office/drawing/2014/main" val="20000"/>
                    </a:ext>
                  </a:extLst>
                </a:gridCol>
                <a:gridCol w="2532888">
                  <a:extLst>
                    <a:ext uri="{9D8B030D-6E8A-4147-A177-3AD203B41FA5}">
                      <a16:colId xmlns:a16="http://schemas.microsoft.com/office/drawing/2014/main" val="20001"/>
                    </a:ext>
                  </a:extLst>
                </a:gridCol>
                <a:gridCol w="2532888">
                  <a:extLst>
                    <a:ext uri="{9D8B030D-6E8A-4147-A177-3AD203B41FA5}">
                      <a16:colId xmlns:a16="http://schemas.microsoft.com/office/drawing/2014/main" val="20002"/>
                    </a:ext>
                  </a:extLst>
                </a:gridCol>
                <a:gridCol w="1874520">
                  <a:extLst>
                    <a:ext uri="{9D8B030D-6E8A-4147-A177-3AD203B41FA5}">
                      <a16:colId xmlns:a16="http://schemas.microsoft.com/office/drawing/2014/main" val="20003"/>
                    </a:ext>
                  </a:extLst>
                </a:gridCol>
                <a:gridCol w="1225296">
                  <a:extLst>
                    <a:ext uri="{9D8B030D-6E8A-4147-A177-3AD203B41FA5}">
                      <a16:colId xmlns:a16="http://schemas.microsoft.com/office/drawing/2014/main" val="20004"/>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群落类型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代表性动物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蜥蜴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树袋鼠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旅鼠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斑马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代表性植物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猪毛菜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梭梭树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三叶橡胶树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望天树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地衣</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苔藓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黑麦草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C_5_AN.13_1#484d065e0.bracket?pid=583033d3b&amp;color=0,0,0&amp;vpa=4&amp;vtp=1"/>
          <p:cNvSpPr/>
          <p:nvPr/>
        </p:nvSpPr>
        <p:spPr>
          <a:xfrm>
            <a:off x="2941701" y="14531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12_3#484d065e0.choices?pid=583033d3b&amp;color=0,0,0&amp;vtp=1&amp;bbb=1"/>
          <p:cNvSpPr/>
          <p:nvPr/>
        </p:nvSpPr>
        <p:spPr>
          <a:xfrm>
            <a:off x="722376" y="34043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A.群落甲中植被极度稀疏，动物大多有独特的生存方式以适应环境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.群落乙中的植物种类丰富，生活着大量的树栖和攀缘动物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.群落丙中物种少，群落结构非常简单</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.群落丁因缺乏高大的乔木类植物，仅有水平结构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EX.14_1#484d065e0?vop=1&amp;pid=583033d3b&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题表解读</a:t>
            </a:r>
            <a:endParaRPr lang="en-US" altLang="zh-CN" sz="2000" dirty="0"/>
          </a:p>
        </p:txBody>
      </p:sp>
      <p:pic>
        <p:nvPicPr>
          <p:cNvPr id="3" name="QC_5_EX.14_2#484d065e0?vop=1&amp;pid=583033d3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95344" y="1511300"/>
            <a:ext cx="4407408" cy="44622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5_1#54caab9e9?pid=583033d3b&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［陕西西安2025高二期中］</a:t>
            </a:r>
            <a:r>
              <a:rPr lang="en-US" altLang="zh-CN" sz="2000" b="0" i="0" dirty="0">
                <a:solidFill>
                  <a:srgbClr val="000000"/>
                </a:solidFill>
                <a:latin typeface="微软雅黑" pitchFamily="34" charset="0"/>
                <a:ea typeface="微软雅黑" pitchFamily="34" charset="-122"/>
                <a:cs typeface="微软雅黑" pitchFamily="34" charset="-120"/>
              </a:rPr>
              <a:t>由于地球上环境条件的差异，自然界中的生物群落众多</a:t>
            </a:r>
            <a:r>
              <a:rPr lang="en-US" altLang="zh-CN" sz="2000" b="0" i="0">
                <a:solidFill>
                  <a:srgbClr val="000000"/>
                </a:solidFill>
                <a:latin typeface="微软雅黑" pitchFamily="34" charset="0"/>
                <a:ea typeface="微软雅黑" pitchFamily="34" charset="-122"/>
                <a:cs typeface="微软雅黑" pitchFamily="34" charset="-120"/>
              </a:rPr>
              <a:t>，其中生活</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的各种生物在长期自然选择的过程中总是与所处环境相适应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54caab9e9.bracket?pid=583033d3b&amp;color=0,0,0&amp;vpa=5&amp;vtp=1"/>
          <p:cNvSpPr/>
          <p:nvPr/>
        </p:nvSpPr>
        <p:spPr>
          <a:xfrm>
            <a:off x="9812401" y="14531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5_2#54caab9e9.choices?pid=583033d3b&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A.荒漠中的生物具有耐旱的特性，所有植物都通过针状叶片减少水分散失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.草原植物可通过叶片蜡质层抵抗干旱，草原上两栖类、鱼类及其他水生动物非常少见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.森林的物种丰富度高且不会发生变化，所有植物都喜欢湿润、光线弱的环境条件</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.森林动物为植物提供食物和栖息场所，形成森林植物的水平结构，可充分利用资源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7_1#54caab9e9?vop=1&amp;pid=583033d3b&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荒漠中大多数植物通过针状叶片减少水分散失，A错误。草原上的植物往往叶片狭窄</a:t>
            </a:r>
            <a:r>
              <a:rPr lang="en-US" altLang="zh-CN" sz="2000" b="0" i="0">
                <a:solidFill>
                  <a:srgbClr val="000000"/>
                </a:solidFill>
                <a:latin typeface="微软雅黑" pitchFamily="34" charset="0"/>
                <a:ea typeface="微软雅黑" pitchFamily="34" charset="-122"/>
                <a:cs typeface="微软雅黑" pitchFamily="34" charset="-120"/>
              </a:rPr>
              <a:t>，表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面有茸毛或蜡质层</a:t>
            </a:r>
            <a:r>
              <a:rPr lang="en-US" altLang="zh-CN" sz="2000" b="0" i="0" dirty="0">
                <a:solidFill>
                  <a:srgbClr val="000000"/>
                </a:solidFill>
                <a:latin typeface="微软雅黑" pitchFamily="34" charset="0"/>
                <a:ea typeface="微软雅黑" pitchFamily="34" charset="-122"/>
                <a:cs typeface="微软雅黑" pitchFamily="34" charset="-120"/>
              </a:rPr>
              <a:t>，能抵抗干旱；由于缺水，草原上两栖类、鱼类及其他水生动物非常少见</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。森林的物种丰富度高，但也会发生变化；森林中阳生植物多居上层，</a:t>
            </a:r>
            <a:r>
              <a:rPr lang="en-US" altLang="zh-CN" sz="2000" b="0" i="0">
                <a:solidFill>
                  <a:srgbClr val="000000"/>
                </a:solidFill>
                <a:latin typeface="微软雅黑" pitchFamily="34" charset="0"/>
                <a:ea typeface="微软雅黑" pitchFamily="34" charset="-122"/>
                <a:cs typeface="微软雅黑" pitchFamily="34" charset="-120"/>
              </a:rPr>
              <a:t>能吸收比较强的阳光，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林下光线相对较弱</a:t>
            </a:r>
            <a:r>
              <a:rPr lang="en-US" altLang="zh-CN" sz="2000" b="0" i="0" dirty="0">
                <a:solidFill>
                  <a:srgbClr val="000000"/>
                </a:solidFill>
                <a:latin typeface="微软雅黑" pitchFamily="34" charset="0"/>
                <a:ea typeface="微软雅黑" pitchFamily="34" charset="-122"/>
                <a:cs typeface="微软雅黑" pitchFamily="34" charset="-120"/>
              </a:rPr>
              <a:t>，阴生植物生活在林下，故森林中并不是所有植物都喜欢湿润</a:t>
            </a:r>
            <a:r>
              <a:rPr lang="en-US" altLang="zh-CN" sz="2000" b="0" i="0">
                <a:solidFill>
                  <a:srgbClr val="000000"/>
                </a:solidFill>
                <a:latin typeface="微软雅黑" pitchFamily="34" charset="0"/>
                <a:ea typeface="微软雅黑" pitchFamily="34" charset="-122"/>
                <a:cs typeface="微软雅黑" pitchFamily="34" charset="-120"/>
              </a:rPr>
              <a:t>、光线弱的环境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条件</a:t>
            </a:r>
            <a:r>
              <a:rPr lang="en-US" altLang="zh-CN" sz="2000" b="0" i="0" dirty="0">
                <a:solidFill>
                  <a:srgbClr val="000000"/>
                </a:solidFill>
                <a:latin typeface="微软雅黑" pitchFamily="34" charset="0"/>
                <a:ea typeface="微软雅黑" pitchFamily="34" charset="-122"/>
                <a:cs typeface="微软雅黑" pitchFamily="34" charset="-120"/>
              </a:rPr>
              <a:t>，C错误。森林植物为动物提供食物和栖息场所，形成森林动物的垂直分层现象</a:t>
            </a:r>
            <a:r>
              <a:rPr lang="en-US" altLang="zh-CN" sz="2000" b="0" i="0">
                <a:solidFill>
                  <a:srgbClr val="000000"/>
                </a:solidFill>
                <a:latin typeface="微软雅黑" pitchFamily="34" charset="0"/>
                <a:ea typeface="微软雅黑" pitchFamily="34" charset="-122"/>
                <a:cs typeface="微软雅黑" pitchFamily="34" charset="-120"/>
              </a:rPr>
              <a:t>，可充分利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用资源</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3#927314871.fixed?pid=c2bbd8f97&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927314871.fixed?pid=c2bbd8f9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生物群落的类型</a:t>
            </a:r>
            <a:endParaRPr lang="en-US" altLang="zh-CN" sz="4400" dirty="0"/>
          </a:p>
        </p:txBody>
      </p:sp>
      <p:pic>
        <p:nvPicPr>
          <p:cNvPr id="4" name="C_3#927314871.fixed?pid=c2bbd8f9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927314871.fixed?pid=c2bbd8f97&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pic>
        <p:nvPicPr>
          <p:cNvPr id="2" name="QC_4_BD.18_1#f47d98183?htil=2&amp;pid=92731487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992919" y="1054296"/>
            <a:ext cx="2368296"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18_2#f47d98183?htil=2&amp;pid=927314871&amp;color=0,0,0&amp;vtp=1&amp;bt=1&amp;bbb=1&amp;hb=1"/>
          <p:cNvSpPr/>
          <p:nvPr/>
        </p:nvSpPr>
        <p:spPr>
          <a:xfrm>
            <a:off x="722376" y="972000"/>
            <a:ext cx="8247888"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［浙江浙南名校联盟2025高二联考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在探究土壤小动物类群丰富度的实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验中</a:t>
            </a:r>
            <a:r>
              <a:rPr lang="en-US" altLang="zh-CN" sz="2000" b="0" i="0" dirty="0">
                <a:solidFill>
                  <a:srgbClr val="000000"/>
                </a:solidFill>
                <a:latin typeface="微软雅黑" pitchFamily="34" charset="0"/>
                <a:ea typeface="微软雅黑" pitchFamily="34" charset="-122"/>
                <a:cs typeface="微软雅黑" pitchFamily="34" charset="-120"/>
              </a:rPr>
              <a:t>，某小组设计的采集小动物的装置如图所示</a:t>
            </a:r>
            <a:r>
              <a:rPr lang="en-US" altLang="zh-CN" sz="2000" b="0" i="0">
                <a:solidFill>
                  <a:srgbClr val="000000"/>
                </a:solidFill>
                <a:latin typeface="微软雅黑" pitchFamily="34" charset="0"/>
                <a:ea typeface="微软雅黑" pitchFamily="34" charset="-122"/>
                <a:cs typeface="微软雅黑" pitchFamily="34" charset="-120"/>
              </a:rPr>
              <a:t>，下列说法错误的是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4_AN.19_1#f47d98183.bracket?pid=927314871&amp;color=0,0,0&amp;vpa=6&amp;vtp=1"/>
          <p:cNvSpPr/>
          <p:nvPr/>
        </p:nvSpPr>
        <p:spPr>
          <a:xfrm>
            <a:off x="922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5" name="QC_4_BD.18_3#f47d98183.choices?htil=2&amp;pid=927314871&amp;color=0,0,0&amp;vtp=1&amp;bbb=1"/>
              <p:cNvSpPr/>
              <p:nvPr/>
            </p:nvSpPr>
            <p:spPr>
              <a:xfrm>
                <a:off x="722376" y="2281878"/>
                <a:ext cx="8247888"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A.对不知名的小动物可记为“待鉴定</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”，并记录其特征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.观察小动物的形态特征可使用体视显微镜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.金属筛网阻止小动物向下移动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.广口瓶中可装入酒精，从而杀死和保存小动物</a:t>
                </a:r>
                <a:endParaRPr lang="en-US" altLang="zh-CN" sz="2000" dirty="0"/>
              </a:p>
            </p:txBody>
          </p:sp>
        </mc:Choice>
        <mc:Fallback xmlns="">
          <p:sp>
            <p:nvSpPr>
              <p:cNvPr id="5" name="QC_4_BD.18_3#f47d98183.choices?htil=2&amp;pid=927314871&amp;color=0,0,0&amp;vtp=1&amp;bbb=1"/>
              <p:cNvSpPr>
                <a:spLocks noRot="1" noChangeAspect="1" noMove="1" noResize="1" noEditPoints="1" noAdjustHandles="1" noChangeArrowheads="1" noChangeShapeType="1" noTextEdit="1"/>
              </p:cNvSpPr>
              <p:nvPr/>
            </p:nvSpPr>
            <p:spPr>
              <a:xfrm>
                <a:off x="722376" y="2281878"/>
                <a:ext cx="8247888" cy="1796034"/>
              </a:xfrm>
              <a:prstGeom prst="rect">
                <a:avLst/>
              </a:prstGeom>
              <a:blipFill>
                <a:blip r:embed="rId4"/>
                <a:stretch>
                  <a:fillRect l="-1922"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20_1#f47d98183?vop=1&amp;pid=92731487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对不知名的小动物，不可忽略，可记为“待鉴定</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”，并记录其特征，A正确</a:t>
                </a:r>
                <a:r>
                  <a:rPr lang="en-US" altLang="zh-CN" sz="2000" b="0" i="0">
                    <a:solidFill>
                      <a:srgbClr val="000000"/>
                    </a:solidFill>
                    <a:latin typeface="微软雅黑" pitchFamily="34" charset="0"/>
                    <a:ea typeface="微软雅黑" pitchFamily="34" charset="-122"/>
                    <a:cs typeface="微软雅黑" pitchFamily="34" charset="-120"/>
                  </a:rPr>
                  <a:t>；土壤小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动物体型小</a:t>
                </a:r>
                <a:r>
                  <a:rPr lang="en-US" altLang="zh-CN" sz="2000" b="0" i="0" dirty="0">
                    <a:solidFill>
                      <a:srgbClr val="000000"/>
                    </a:solidFill>
                    <a:latin typeface="微软雅黑" pitchFamily="34" charset="0"/>
                    <a:ea typeface="微软雅黑" pitchFamily="34" charset="-122"/>
                    <a:cs typeface="微软雅黑" pitchFamily="34" charset="-120"/>
                  </a:rPr>
                  <a:t>，可使用体视显微镜观察其形态特征，B正确；金属筛网可阻止泥土滑落</a:t>
                </a:r>
                <a:r>
                  <a:rPr lang="en-US" altLang="zh-CN" sz="2000" b="0" i="0">
                    <a:solidFill>
                      <a:srgbClr val="000000"/>
                    </a:solidFill>
                    <a:latin typeface="微软雅黑" pitchFamily="34" charset="0"/>
                    <a:ea typeface="微软雅黑" pitchFamily="34" charset="-122"/>
                    <a:cs typeface="微软雅黑" pitchFamily="34" charset="-120"/>
                  </a:rPr>
                  <a:t>，但不可阻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止小动物向下移动</a:t>
                </a:r>
                <a:r>
                  <a:rPr lang="en-US" altLang="zh-CN" sz="2000" b="0" i="0" dirty="0">
                    <a:solidFill>
                      <a:srgbClr val="000000"/>
                    </a:solidFill>
                    <a:latin typeface="微软雅黑" pitchFamily="34" charset="0"/>
                    <a:ea typeface="微软雅黑" pitchFamily="34" charset="-122"/>
                    <a:cs typeface="微软雅黑" pitchFamily="34" charset="-120"/>
                  </a:rPr>
                  <a:t>，C错误；广口瓶中可装入体积分数为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的酒精溶液</a:t>
                </a:r>
                <a:r>
                  <a:rPr lang="en-US" altLang="zh-CN" sz="2000" b="0" i="0">
                    <a:solidFill>
                      <a:srgbClr val="000000"/>
                    </a:solidFill>
                    <a:latin typeface="微软雅黑" pitchFamily="34" charset="0"/>
                    <a:ea typeface="微软雅黑" pitchFamily="34" charset="-122"/>
                    <a:cs typeface="微软雅黑" pitchFamily="34" charset="-120"/>
                  </a:rPr>
                  <a:t>，从而杀死和保存小动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物</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4_AS.20_1#f47d98183?vop=1&amp;pid=927314871&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587"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EX.21_1#f47d98183?vop=1&amp;pid=927314871&amp;color=0,0,0&amp;vtp=1&amp;bt=1&amp;bbb=1&amp;hb=1"/>
          <p:cNvSpPr/>
          <p:nvPr/>
        </p:nvSpPr>
        <p:spPr>
          <a:xfrm>
            <a:off x="722376" y="969264"/>
            <a:ext cx="10753344" cy="2253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土壤小动物类群丰富度调查实践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许多土壤动物身体微小</a:t>
            </a:r>
            <a:r>
              <a:rPr lang="en-US" altLang="zh-CN" sz="2000" b="0" i="0" dirty="0">
                <a:solidFill>
                  <a:srgbClr val="000000"/>
                </a:solidFill>
                <a:latin typeface="微软雅黑" pitchFamily="34" charset="0"/>
                <a:ea typeface="微软雅黑" pitchFamily="34" charset="-122"/>
                <a:cs typeface="微软雅黑" pitchFamily="34" charset="-120"/>
              </a:rPr>
              <a:t>、活动能力强，不适于用样方法或标记重捕法进行调查。</a:t>
            </a:r>
            <a:r>
              <a:rPr lang="en-US" altLang="zh-CN" sz="2000" b="0" i="0">
                <a:solidFill>
                  <a:srgbClr val="000000"/>
                </a:solidFill>
                <a:latin typeface="微软雅黑" pitchFamily="34" charset="0"/>
                <a:ea typeface="微软雅黑" pitchFamily="34" charset="-122"/>
                <a:cs typeface="微软雅黑" pitchFamily="34" charset="-120"/>
              </a:rPr>
              <a:t>在这类研究中，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常采用取样器取样的方法进行采集</a:t>
            </a:r>
            <a:r>
              <a:rPr lang="en-US" altLang="zh-CN" sz="2000" b="0" i="0" dirty="0">
                <a:solidFill>
                  <a:srgbClr val="000000"/>
                </a:solidFill>
                <a:latin typeface="微软雅黑" pitchFamily="34" charset="0"/>
                <a:ea typeface="微软雅黑" pitchFamily="34" charset="-122"/>
                <a:cs typeface="微软雅黑" pitchFamily="34" charset="-120"/>
              </a:rPr>
              <a:t>、调查，即用一定规格的捕捉器（如采集罐、吸虫器等</a:t>
            </a:r>
            <a:r>
              <a:rPr lang="en-US" altLang="zh-CN" sz="2000" b="0" i="0">
                <a:solidFill>
                  <a:srgbClr val="000000"/>
                </a:solidFill>
                <a:latin typeface="微软雅黑" pitchFamily="34" charset="0"/>
                <a:ea typeface="微软雅黑" pitchFamily="34" charset="-122"/>
                <a:cs typeface="微软雅黑" pitchFamily="34" charset="-120"/>
              </a:rPr>
              <a:t>）进行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取样</a:t>
            </a:r>
            <a:r>
              <a:rPr lang="en-US" altLang="zh-CN" sz="2000" b="0" i="0" dirty="0">
                <a:solidFill>
                  <a:srgbClr val="000000"/>
                </a:solidFill>
                <a:latin typeface="微软雅黑" pitchFamily="34" charset="0"/>
                <a:ea typeface="微软雅黑" pitchFamily="34" charset="-122"/>
                <a:cs typeface="微软雅黑" pitchFamily="34" charset="-120"/>
              </a:rPr>
              <a:t>，通过调查样本中小动物的种类和数量来推测某一区域内土壤动物的物种数目。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BD.22_1#1aba5234f?pid=927314871&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［江苏淮安2025高二月考］</a:t>
            </a:r>
            <a:r>
              <a:rPr lang="en-US" altLang="zh-CN" sz="2000" b="0" i="0" dirty="0">
                <a:solidFill>
                  <a:srgbClr val="000000"/>
                </a:solidFill>
                <a:latin typeface="微软雅黑" pitchFamily="34" charset="0"/>
                <a:ea typeface="微软雅黑" pitchFamily="34" charset="-122"/>
                <a:cs typeface="微软雅黑" pitchFamily="34" charset="-120"/>
              </a:rPr>
              <a:t>新疆艾比湖国家自然保护区是典型的荒漠</a:t>
            </a:r>
            <a:r>
              <a:rPr lang="en-US" altLang="zh-CN" sz="2000" b="0" i="0">
                <a:solidFill>
                  <a:srgbClr val="000000"/>
                </a:solidFill>
                <a:latin typeface="微软雅黑" pitchFamily="34" charset="0"/>
                <a:ea typeface="微软雅黑" pitchFamily="34" charset="-122"/>
                <a:cs typeface="微软雅黑" pitchFamily="34" charset="-120"/>
              </a:rPr>
              <a:t>—湿地生态系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a:t>
            </a:r>
            <a:r>
              <a:rPr lang="en-US" altLang="zh-CN" sz="2000" b="0" i="0" dirty="0">
                <a:solidFill>
                  <a:srgbClr val="000000"/>
                </a:solidFill>
                <a:latin typeface="微软雅黑" pitchFamily="34" charset="0"/>
                <a:ea typeface="微软雅黑" pitchFamily="34" charset="-122"/>
                <a:cs typeface="微软雅黑" pitchFamily="34" charset="-120"/>
              </a:rPr>
              <a:t>，胡杨群落、盐爪爪群落等是分布其中的主要群落类型。保护区内距离艾比湖越近</a:t>
            </a:r>
            <a:r>
              <a:rPr lang="en-US" altLang="zh-CN" sz="2000" b="0" i="0">
                <a:solidFill>
                  <a:srgbClr val="000000"/>
                </a:solidFill>
                <a:latin typeface="微软雅黑" pitchFamily="34" charset="0"/>
                <a:ea typeface="微软雅黑" pitchFamily="34" charset="-122"/>
                <a:cs typeface="微软雅黑" pitchFamily="34" charset="-120"/>
              </a:rPr>
              <a:t>，盐含量越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a:t>
            </a:r>
            <a:r>
              <a:rPr lang="en-US" altLang="zh-CN" sz="2000" b="0" i="0" dirty="0">
                <a:solidFill>
                  <a:srgbClr val="000000"/>
                </a:solidFill>
                <a:latin typeface="微软雅黑" pitchFamily="34" charset="0"/>
                <a:ea typeface="微软雅黑" pitchFamily="34" charset="-122"/>
                <a:cs typeface="微软雅黑" pitchFamily="34" charset="-120"/>
              </a:rPr>
              <a:t>。在胡杨群落中，距湖岸由近及远胡杨依次呈现集群分布和随机分布</a:t>
            </a:r>
            <a:r>
              <a:rPr lang="en-US" altLang="zh-CN" sz="2000" b="0" i="0">
                <a:solidFill>
                  <a:srgbClr val="000000"/>
                </a:solidFill>
                <a:latin typeface="微软雅黑" pitchFamily="34" charset="0"/>
                <a:ea typeface="微软雅黑" pitchFamily="34" charset="-122"/>
                <a:cs typeface="微软雅黑" pitchFamily="34" charset="-120"/>
              </a:rPr>
              <a:t>。科研人员对胡杨群落中</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不同植物在水分维度上的生态位进行调查</a:t>
            </a:r>
            <a:r>
              <a:rPr lang="en-US" altLang="zh-CN" sz="2000" b="0" i="0" dirty="0">
                <a:solidFill>
                  <a:srgbClr val="000000"/>
                </a:solidFill>
                <a:latin typeface="微软雅黑" pitchFamily="34" charset="0"/>
                <a:ea typeface="微软雅黑" pitchFamily="34" charset="-122"/>
                <a:cs typeface="微软雅黑" pitchFamily="34" charset="-120"/>
              </a:rPr>
              <a:t>，发现其重叠指数较高。</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3_1#1aba5234f.bracket?pid=927314871&amp;color=0,0,0&amp;vpa=7&amp;vtp=1&amp;bbb=1"/>
          <p:cNvSpPr/>
          <p:nvPr/>
        </p:nvSpPr>
        <p:spPr>
          <a:xfrm>
            <a:off x="10320401" y="2324550"/>
            <a:ext cx="7493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ABD</a:t>
            </a:r>
            <a:endParaRPr lang="en-US" altLang="zh-CN" sz="2000" dirty="0"/>
          </a:p>
        </p:txBody>
      </p:sp>
      <p:sp>
        <p:nvSpPr>
          <p:cNvPr id="4" name="QC_4_BD.22_2#1aba5234f.choices?pid=927314871&amp;color=0,0,0&amp;vtp=1&amp;bbb=1"/>
          <p:cNvSpPr/>
          <p:nvPr/>
        </p:nvSpPr>
        <p:spPr>
          <a:xfrm>
            <a:off x="722376" y="279127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A.胡杨群落的外貌和物种组成不同于盐爪爪群落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.靠近艾比湖的植物更耐盐，远离艾比湖的植物更耐旱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.胡杨呈现的集群分布和随机分布属于群落的水平结构</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.胡杨群落中不同植物对水分的竞争可能较激烈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7ad6632ff.fixed?pid=c2bbd8f97&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7ad6632ff.fixed?pid=c2bbd8f9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生物群落的类型</a:t>
            </a:r>
            <a:endParaRPr lang="en-US" altLang="zh-CN" sz="4400" dirty="0"/>
          </a:p>
        </p:txBody>
      </p:sp>
      <p:pic>
        <p:nvPicPr>
          <p:cNvPr id="4" name="C_3#7ad6632ff.fixed?pid=c2bbd8f9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7ad6632ff.fixed?pid=c2bbd8f97&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AS.24_1#1aba5234f?vop=1&amp;pid=92731487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物种组成是区别不同群落的重要特征，生物群落不同，</a:t>
            </a:r>
            <a:r>
              <a:rPr lang="en-US" altLang="zh-CN" sz="2000" b="0" i="0">
                <a:solidFill>
                  <a:srgbClr val="000000"/>
                </a:solidFill>
                <a:latin typeface="微软雅黑" pitchFamily="34" charset="0"/>
                <a:ea typeface="微软雅黑" pitchFamily="34" charset="-122"/>
                <a:cs typeface="微软雅黑" pitchFamily="34" charset="-120"/>
              </a:rPr>
              <a:t>其群落外貌和物种组成存在差异，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正确；保护区内距离艾比湖越近，盐含量越高，因此靠近艾比湖的植物更耐盐</a:t>
            </a:r>
            <a:r>
              <a:rPr lang="en-US" altLang="zh-CN" sz="2000" b="0" i="0">
                <a:solidFill>
                  <a:srgbClr val="000000"/>
                </a:solidFill>
                <a:latin typeface="微软雅黑" pitchFamily="34" charset="0"/>
                <a:ea typeface="微软雅黑" pitchFamily="34" charset="-122"/>
                <a:cs typeface="微软雅黑" pitchFamily="34" charset="-120"/>
              </a:rPr>
              <a:t>，远离艾比湖的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植物更耐旱</a:t>
            </a:r>
            <a:r>
              <a:rPr lang="en-US" altLang="zh-CN" sz="2000" b="0" i="0" dirty="0">
                <a:solidFill>
                  <a:srgbClr val="000000"/>
                </a:solidFill>
                <a:latin typeface="微软雅黑" pitchFamily="34" charset="0"/>
                <a:ea typeface="微软雅黑" pitchFamily="34" charset="-122"/>
                <a:cs typeface="微软雅黑" pitchFamily="34" charset="-120"/>
              </a:rPr>
              <a:t>，B正确；群落的水平结构研究的是群落的不同地段分布着不同的种群</a:t>
            </a:r>
            <a:r>
              <a:rPr lang="en-US" altLang="zh-CN" sz="2000" b="0" i="0">
                <a:solidFill>
                  <a:srgbClr val="000000"/>
                </a:solidFill>
                <a:latin typeface="微软雅黑" pitchFamily="34" charset="0"/>
                <a:ea typeface="微软雅黑" pitchFamily="34" charset="-122"/>
                <a:cs typeface="微软雅黑" pitchFamily="34" charset="-120"/>
              </a:rPr>
              <a:t>，胡杨呈现的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集群分布和随机分布属于种群的空间分布</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；胡杨群落中不同植物在水分维度上的生态位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重叠指数较高</a:t>
            </a:r>
            <a:r>
              <a:rPr lang="en-US" altLang="zh-CN" sz="2000" b="0" i="0" dirty="0">
                <a:solidFill>
                  <a:srgbClr val="000000"/>
                </a:solidFill>
                <a:latin typeface="微软雅黑" pitchFamily="34" charset="0"/>
                <a:ea typeface="微软雅黑" pitchFamily="34" charset="-122"/>
                <a:cs typeface="微软雅黑" pitchFamily="34" charset="-120"/>
              </a:rPr>
              <a:t>，因此胡杨群落中不同植物对水分的竞争可能较激烈，D正确。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BD.25_1#9ec7adc35?pid=927314871&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［河南郑州2025高二月考］</a:t>
            </a:r>
            <a:r>
              <a:rPr lang="en-US" altLang="zh-CN" sz="2000" b="0" i="0" dirty="0">
                <a:solidFill>
                  <a:srgbClr val="000000"/>
                </a:solidFill>
                <a:latin typeface="微软雅黑" pitchFamily="34" charset="0"/>
                <a:ea typeface="微软雅黑" pitchFamily="34" charset="-122"/>
                <a:cs typeface="微软雅黑" pitchFamily="34" charset="-120"/>
              </a:rPr>
              <a:t>甲、乙、丙、丁四种群落类型的代表动植物分布情况如表：</a:t>
            </a:r>
            <a:endParaRPr lang="en-US" altLang="zh-CN" sz="2000" dirty="0"/>
          </a:p>
        </p:txBody>
      </p:sp>
      <p:graphicFrame>
        <p:nvGraphicFramePr>
          <p:cNvPr id="22" name="QC_4_BD.25_2#9ec7adc35?colgroup=9,9,9,5,5&amp;pid=927314871&amp;color=0,0,0&amp;vtp=1&amp;bbb=1"/>
          <p:cNvGraphicFramePr>
            <a:graphicFrameLocks noGrp="1"/>
          </p:cNvGraphicFramePr>
          <p:nvPr>
            <p:extLst>
              <p:ext uri="{D42A27DB-BD31-4B8C-83A1-F6EECF244321}">
                <p14:modId xmlns:p14="http://schemas.microsoft.com/office/powerpoint/2010/main" val="2157544010"/>
              </p:ext>
            </p:extLst>
          </p:nvPr>
        </p:nvGraphicFramePr>
        <p:xfrm>
          <a:off x="722376" y="1513528"/>
          <a:ext cx="10725912" cy="1279017"/>
        </p:xfrm>
        <a:graphic>
          <a:graphicData uri="http://schemas.openxmlformats.org/drawingml/2006/table">
            <a:tbl>
              <a:tblPr/>
              <a:tblGrid>
                <a:gridCol w="2587752">
                  <a:extLst>
                    <a:ext uri="{9D8B030D-6E8A-4147-A177-3AD203B41FA5}">
                      <a16:colId xmlns:a16="http://schemas.microsoft.com/office/drawing/2014/main" val="20000"/>
                    </a:ext>
                  </a:extLst>
                </a:gridCol>
                <a:gridCol w="2468880">
                  <a:extLst>
                    <a:ext uri="{9D8B030D-6E8A-4147-A177-3AD203B41FA5}">
                      <a16:colId xmlns:a16="http://schemas.microsoft.com/office/drawing/2014/main" val="20001"/>
                    </a:ext>
                  </a:extLst>
                </a:gridCol>
                <a:gridCol w="2468880">
                  <a:extLst>
                    <a:ext uri="{9D8B030D-6E8A-4147-A177-3AD203B41FA5}">
                      <a16:colId xmlns:a16="http://schemas.microsoft.com/office/drawing/2014/main" val="20002"/>
                    </a:ext>
                  </a:extLst>
                </a:gridCol>
                <a:gridCol w="1600200">
                  <a:extLst>
                    <a:ext uri="{9D8B030D-6E8A-4147-A177-3AD203B41FA5}">
                      <a16:colId xmlns:a16="http://schemas.microsoft.com/office/drawing/2014/main" val="20003"/>
                    </a:ext>
                  </a:extLst>
                </a:gridCol>
                <a:gridCol w="1600200">
                  <a:extLst>
                    <a:ext uri="{9D8B030D-6E8A-4147-A177-3AD203B41FA5}">
                      <a16:colId xmlns:a16="http://schemas.microsoft.com/office/drawing/2014/main" val="20004"/>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群落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代表动物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野牦牛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北极狐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树懒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袋鼠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代表植物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贝加尔针茅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苔藓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地衣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可可树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仙人掌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C_4_BD.25_3#9ec7adc35?pid=927314871&amp;color=0,0,0&amp;vtp=1&amp;bbb=1"/>
          <p:cNvSpPr/>
          <p:nvPr/>
        </p:nvSpPr>
        <p:spPr>
          <a:xfrm>
            <a:off x="722376" y="2923228"/>
            <a:ext cx="10753344" cy="40500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下列推测不合理的是(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4_AN.26_1#9ec7adc35.bracket?pid=927314871&amp;color=0,0,0&amp;vpa=8&amp;vtp=1"/>
          <p:cNvSpPr/>
          <p:nvPr/>
        </p:nvSpPr>
        <p:spPr>
          <a:xfrm>
            <a:off x="3208401" y="2923228"/>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4_BD.25_4#9ec7adc35.choices?pid=927314871&amp;color=0,0,0&amp;vtp=1&amp;bbb=1"/>
          <p:cNvSpPr/>
          <p:nvPr/>
        </p:nvSpPr>
        <p:spPr>
          <a:xfrm>
            <a:off x="722376" y="338182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A.甲以一年生的草本植物占优势，其中鸟类大多为候鸟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.乙物种组成单一、结构简单，其中植物几乎完全依靠营养繁殖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.丙被称为地球上最大的“生物基因库”，其中生活着大量树栖动物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.丁中植被极度稀疏，其中大多数动物昼伏夜出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AS.27_1#9ec7adc35?vop=1&amp;pid=92731487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贝加尔针茅是耐寒耐旱的多年生密丛草本植物，常分布于海拔较高处</a:t>
            </a:r>
            <a:r>
              <a:rPr lang="en-US" altLang="zh-CN" sz="2000" b="0" i="0">
                <a:solidFill>
                  <a:srgbClr val="000000"/>
                </a:solidFill>
                <a:latin typeface="微软雅黑" pitchFamily="34" charset="0"/>
                <a:ea typeface="微软雅黑" pitchFamily="34" charset="-122"/>
                <a:cs typeface="微软雅黑" pitchFamily="34" charset="-120"/>
              </a:rPr>
              <a:t>，野牦牛是高寒草原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的代表动物</a:t>
            </a:r>
            <a:r>
              <a:rPr lang="en-US" altLang="zh-CN" sz="2000" b="0" i="0" dirty="0">
                <a:solidFill>
                  <a:srgbClr val="000000"/>
                </a:solidFill>
                <a:latin typeface="微软雅黑" pitchFamily="34" charset="0"/>
                <a:ea typeface="微软雅黑" pitchFamily="34" charset="-122"/>
                <a:cs typeface="微软雅黑" pitchFamily="34" charset="-120"/>
              </a:rPr>
              <a:t>，甲可能是高寒草原，群落以多年生的草本植物占优势，其中鸟类大多为候鸟，</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；根据代表动植物可知，乙表示冻原，其物种组成单一、结构简单</a:t>
            </a:r>
            <a:r>
              <a:rPr lang="en-US" altLang="zh-CN" sz="2000" b="0" i="0">
                <a:solidFill>
                  <a:srgbClr val="000000"/>
                </a:solidFill>
                <a:latin typeface="微软雅黑" pitchFamily="34" charset="0"/>
                <a:ea typeface="微软雅黑" pitchFamily="34" charset="-122"/>
                <a:cs typeface="微软雅黑" pitchFamily="34" charset="-120"/>
              </a:rPr>
              <a:t>，植物几乎完全依靠营养繁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殖</a:t>
            </a:r>
            <a:r>
              <a:rPr lang="en-US" altLang="zh-CN" sz="2000" b="0" i="0" dirty="0">
                <a:solidFill>
                  <a:srgbClr val="000000"/>
                </a:solidFill>
                <a:latin typeface="微软雅黑" pitchFamily="34" charset="0"/>
                <a:ea typeface="微软雅黑" pitchFamily="34" charset="-122"/>
                <a:cs typeface="微软雅黑" pitchFamily="34" charset="-120"/>
              </a:rPr>
              <a:t>，B正确；丙表示热带雨林，C正确；丁代表荒漠，植被极度稀疏，白天温度高，</a:t>
            </a:r>
            <a:r>
              <a:rPr lang="en-US" altLang="zh-CN" sz="2000" b="0" i="0">
                <a:solidFill>
                  <a:srgbClr val="000000"/>
                </a:solidFill>
                <a:latin typeface="微软雅黑" pitchFamily="34" charset="0"/>
                <a:ea typeface="微软雅黑" pitchFamily="34" charset="-122"/>
                <a:cs typeface="微软雅黑" pitchFamily="34" charset="-120"/>
              </a:rPr>
              <a:t>夜晚温度低，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所以其中大多数动物昼伏夜出</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BD.28_1#7328c2056?pid=927314871&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［四川成都2025高二期末］</a:t>
            </a:r>
            <a:r>
              <a:rPr lang="en-US" altLang="zh-CN" sz="2000" b="0" i="0" dirty="0">
                <a:solidFill>
                  <a:srgbClr val="000000"/>
                </a:solidFill>
                <a:latin typeface="微软雅黑" pitchFamily="34" charset="0"/>
                <a:ea typeface="微软雅黑" pitchFamily="34" charset="-122"/>
                <a:cs typeface="微软雅黑" pitchFamily="34" charset="-120"/>
              </a:rPr>
              <a:t>人为砍伐树木可形成林中空地即林窗</a:t>
            </a:r>
            <a:r>
              <a:rPr lang="en-US" altLang="zh-CN" sz="2000" b="0" i="0">
                <a:solidFill>
                  <a:srgbClr val="000000"/>
                </a:solidFill>
                <a:latin typeface="微软雅黑" pitchFamily="34" charset="0"/>
                <a:ea typeface="微软雅黑" pitchFamily="34" charset="-122"/>
                <a:cs typeface="微软雅黑" pitchFamily="34" charset="-120"/>
              </a:rPr>
              <a:t>，林窗面积对土壤动物的影响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如图所示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下列分析正确的是(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9_1#7328c2056.bracket?pid=927314871&amp;color=0,0,0&amp;vpa=9&amp;vtp=1"/>
          <p:cNvSpPr/>
          <p:nvPr/>
        </p:nvSpPr>
        <p:spPr>
          <a:xfrm>
            <a:off x="4224401" y="14101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4_BD.28_2#7328c2056?htil=3&amp;pid=92731487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80127" y="1951677"/>
            <a:ext cx="4389120" cy="2523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28_3#7328c2056.choices?htil=3&amp;pid=927314871&amp;color=0,0,0&amp;vtp=1&amp;bbb=1&amp;hb=1"/>
          <p:cNvSpPr/>
          <p:nvPr/>
        </p:nvSpPr>
        <p:spPr>
          <a:xfrm>
            <a:off x="722376" y="1876874"/>
            <a:ext cx="6227064"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A.林窗形成初期有大量喜光植物进入及扩张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.林窗面积越大，其透光性越强，土壤动物丰富度越大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.土壤动物的平均密度随林窗面积的增大持续增加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.林窗导致生物在不同地段分布不同</a:t>
            </a:r>
            <a:r>
              <a:rPr lang="en-US" altLang="zh-CN" sz="2000" b="0" i="0">
                <a:solidFill>
                  <a:srgbClr val="000000"/>
                </a:solidFill>
                <a:latin typeface="微软雅黑" pitchFamily="34" charset="0"/>
                <a:ea typeface="微软雅黑" pitchFamily="34" charset="-122"/>
                <a:cs typeface="微软雅黑" pitchFamily="34" charset="-120"/>
              </a:rPr>
              <a:t>，体现了群落的垂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直结构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30_1#7328c2056?vop=1&amp;pid=927314871&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林窗形成初期，光照条件优良，有大量喜光植物进入及扩张，A正确；题图数据显示</a:t>
                </a:r>
                <a:r>
                  <a:rPr lang="en-US" altLang="zh-CN" sz="2000" b="0" i="0">
                    <a:solidFill>
                      <a:srgbClr val="000000"/>
                    </a:solidFill>
                    <a:latin typeface="微软雅黑" pitchFamily="34" charset="0"/>
                    <a:ea typeface="微软雅黑" pitchFamily="34" charset="-122"/>
                    <a:cs typeface="微软雅黑" pitchFamily="34" charset="-120"/>
                  </a:rPr>
                  <a:t>，林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窗面积在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900∼1 225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区间内，随林窗面积增大，土壤动物丰富度（类群数）反而降低，</a:t>
                </a:r>
                <a:r>
                  <a:rPr lang="en-US" altLang="zh-CN" sz="2000" b="0" i="0">
                    <a:solidFill>
                      <a:srgbClr val="000000"/>
                    </a:solidFill>
                    <a:latin typeface="微软雅黑" pitchFamily="34" charset="0"/>
                    <a:ea typeface="微软雅黑" pitchFamily="34" charset="-122"/>
                    <a:cs typeface="微软雅黑" pitchFamily="34" charset="-120"/>
                  </a:rPr>
                  <a:t>B错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；根据题图可知，随着林窗面积的增大，土壤动物的平均密度呈现波动性变化趋势，C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林窗导致生物在不同地段分布不同</a:t>
                </a:r>
                <a:r>
                  <a:rPr lang="en-US" altLang="zh-CN" sz="2000" b="0" i="0" dirty="0">
                    <a:solidFill>
                      <a:srgbClr val="000000"/>
                    </a:solidFill>
                    <a:latin typeface="微软雅黑" pitchFamily="34" charset="0"/>
                    <a:ea typeface="微软雅黑" pitchFamily="34" charset="-122"/>
                    <a:cs typeface="微软雅黑" pitchFamily="34" charset="-120"/>
                  </a:rPr>
                  <a:t>，体现了群落的水平结构，D错误。</a:t>
                </a:r>
                <a:endParaRPr lang="en-US" altLang="zh-CN" sz="2200" dirty="0"/>
              </a:p>
            </p:txBody>
          </p:sp>
        </mc:Choice>
        <mc:Fallback xmlns="">
          <p:sp>
            <p:nvSpPr>
              <p:cNvPr id="2" name="QC_4_AS.30_1#7328c2056?vop=1&amp;pid=927314871&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587"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BD.31_1#b7cb4ff25?pid=927314871&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［广东深圳外国语学校2025月考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某科研小组通过践踏实验来模拟人类活动对高山草甸植被的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干扰作用</a:t>
            </a:r>
            <a:r>
              <a:rPr lang="en-US" altLang="zh-CN" sz="2000" b="0" i="0" dirty="0">
                <a:solidFill>
                  <a:srgbClr val="000000"/>
                </a:solidFill>
                <a:latin typeface="微软雅黑" pitchFamily="34" charset="0"/>
                <a:ea typeface="微软雅黑" pitchFamily="34" charset="-122"/>
                <a:cs typeface="微软雅黑" pitchFamily="34" charset="-120"/>
              </a:rPr>
              <a:t>。选择5名体重不同的实验员进行不同频度的践踏处理，结果如图所示</a:t>
            </a:r>
            <a:r>
              <a:rPr lang="en-US" altLang="zh-CN" sz="2000" b="0" i="0">
                <a:solidFill>
                  <a:srgbClr val="000000"/>
                </a:solidFill>
                <a:latin typeface="微软雅黑" pitchFamily="34" charset="0"/>
                <a:ea typeface="微软雅黑" pitchFamily="34" charset="-122"/>
                <a:cs typeface="微软雅黑" pitchFamily="34" charset="-120"/>
              </a:rPr>
              <a:t>。下列说法错误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2_1#b7cb4ff25.bracket?pid=927314871&amp;color=0,0,0&amp;vpa=10&amp;vtp=1"/>
          <p:cNvSpPr/>
          <p:nvPr/>
        </p:nvSpPr>
        <p:spPr>
          <a:xfrm>
            <a:off x="1430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4_BD.31_2#b7cb4ff25?pid=92731487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56432" y="2408877"/>
            <a:ext cx="5285232"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31_3#b7cb4ff25.choices?pid=927314871&amp;color=0,0,0&amp;vtp=1&amp;bbb=1"/>
          <p:cNvSpPr/>
          <p:nvPr/>
        </p:nvSpPr>
        <p:spPr>
          <a:xfrm>
            <a:off x="722376" y="46948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A.由实验结果可推测适度放牧可使高山草甸植被的物种丰富度增加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.该实验设计是由5名体重不同的实验员分别对5个地块进行不同频度的践踏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.据图分析，践踏区植被光合作用下降的原因可能是践踏使植物平均叶片面积变小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.放牧不同类型的牲畜会对高山草甸植被造成不同影响，不只是因为践踏频度不同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EX.33_1#b7cb4ff25?vop=1&amp;pid=927314871&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4_EX.33_2#b7cb4ff25?vop=1&amp;pid=92731487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29584" y="1511300"/>
            <a:ext cx="5138928" cy="45720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4_AS.34_1#b7cb4ff25?vop=1&amp;pid=927314871&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放牧不同类型的牲畜会对高山草甸植被造成不同影响，除了践踏频度的影响外</a:t>
            </a:r>
            <a:r>
              <a:rPr lang="en-US" altLang="zh-CN" sz="2000" b="0" i="0">
                <a:solidFill>
                  <a:srgbClr val="000000"/>
                </a:solidFill>
                <a:latin typeface="微软雅黑" pitchFamily="34" charset="0"/>
                <a:ea typeface="微软雅黑" pitchFamily="34" charset="-122"/>
                <a:cs typeface="微软雅黑" pitchFamily="34" charset="-120"/>
              </a:rPr>
              <a:t>，还有放牧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方式</a:t>
            </a:r>
            <a:r>
              <a:rPr lang="en-US" altLang="zh-CN" sz="2000" b="0" i="0" dirty="0">
                <a:solidFill>
                  <a:srgbClr val="000000"/>
                </a:solidFill>
                <a:latin typeface="微软雅黑" pitchFamily="34" charset="0"/>
                <a:ea typeface="微软雅黑" pitchFamily="34" charset="-122"/>
                <a:cs typeface="微软雅黑" pitchFamily="34" charset="-120"/>
              </a:rPr>
              <a:t>、牲畜对植被的啃食程度等因素的影响，D正确。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BD.35_1#2922b93ac?pid=927314871&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［江苏泰州2025月考］</a:t>
            </a:r>
            <a:r>
              <a:rPr lang="en-US" altLang="zh-CN" sz="2000" b="0" i="0" dirty="0">
                <a:solidFill>
                  <a:srgbClr val="000000"/>
                </a:solidFill>
                <a:latin typeface="微软雅黑" pitchFamily="34" charset="0"/>
                <a:ea typeface="微软雅黑" pitchFamily="34" charset="-122"/>
                <a:cs typeface="微软雅黑" pitchFamily="34" charset="-120"/>
              </a:rPr>
              <a:t>生活型是生物对外界环境适应的外部表现形式</a:t>
            </a:r>
            <a:r>
              <a:rPr lang="en-US" altLang="zh-CN" sz="2000" b="0" i="0">
                <a:solidFill>
                  <a:srgbClr val="000000"/>
                </a:solidFill>
                <a:latin typeface="微软雅黑" pitchFamily="34" charset="0"/>
                <a:ea typeface="微软雅黑" pitchFamily="34" charset="-122"/>
                <a:cs typeface="微软雅黑" pitchFamily="34" charset="-120"/>
              </a:rPr>
              <a:t>，同一生活型的生物体态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和适应特点相似</a:t>
            </a:r>
            <a:r>
              <a:rPr lang="en-US" altLang="zh-CN" sz="2000" b="0" i="0" dirty="0">
                <a:solidFill>
                  <a:srgbClr val="000000"/>
                </a:solidFill>
                <a:latin typeface="微软雅黑" pitchFamily="34" charset="0"/>
                <a:ea typeface="微软雅黑" pitchFamily="34" charset="-122"/>
                <a:cs typeface="微软雅黑" pitchFamily="34" charset="-120"/>
              </a:rPr>
              <a:t>，通过分析某群落植物生活型谱（同一生活型植物种类/全部植物种类</a:t>
            </a:r>
            <a:r>
              <a:rPr lang="en-US" altLang="zh-CN" sz="2000" b="0" i="0">
                <a:solidFill>
                  <a:srgbClr val="000000"/>
                </a:solidFill>
                <a:latin typeface="微软雅黑" pitchFamily="34" charset="0"/>
                <a:ea typeface="微软雅黑" pitchFamily="34" charset="-122"/>
                <a:cs typeface="微软雅黑" pitchFamily="34" charset="-120"/>
              </a:rPr>
              <a:t>），可以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分析一个地区中植物与生境的关系</a:t>
            </a:r>
            <a:r>
              <a:rPr lang="en-US" altLang="zh-CN" sz="2000" b="0" i="0" dirty="0">
                <a:solidFill>
                  <a:srgbClr val="000000"/>
                </a:solidFill>
                <a:latin typeface="微软雅黑" pitchFamily="34" charset="0"/>
                <a:ea typeface="微软雅黑" pitchFamily="34" charset="-122"/>
                <a:cs typeface="微软雅黑" pitchFamily="34" charset="-120"/>
              </a:rPr>
              <a:t>，如表所示。</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表</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每类生活型植物在植物区系组成中的百分率/%</a:t>
            </a:r>
            <a:endParaRPr lang="en-US" altLang="zh-CN" sz="2000" dirty="0"/>
          </a:p>
        </p:txBody>
      </p:sp>
      <p:graphicFrame>
        <p:nvGraphicFramePr>
          <p:cNvPr id="29" name="QC_4_BD.35_2#2922b93ac?colgroup=4,6,6,6,6,6&amp;pid=927314871&amp;color=0,0,0&amp;vtp=1&amp;bbb=1"/>
          <p:cNvGraphicFramePr>
            <a:graphicFrameLocks noGrp="1"/>
          </p:cNvGraphicFramePr>
          <p:nvPr>
            <p:extLst>
              <p:ext uri="{D42A27DB-BD31-4B8C-83A1-F6EECF244321}">
                <p14:modId xmlns:p14="http://schemas.microsoft.com/office/powerpoint/2010/main" val="3673449240"/>
              </p:ext>
            </p:extLst>
          </p:nvPr>
        </p:nvGraphicFramePr>
        <p:xfrm>
          <a:off x="722376" y="2866077"/>
          <a:ext cx="10680192" cy="1700149"/>
        </p:xfrm>
        <a:graphic>
          <a:graphicData uri="http://schemas.openxmlformats.org/drawingml/2006/table">
            <a:tbl>
              <a:tblPr/>
              <a:tblGrid>
                <a:gridCol w="1261872">
                  <a:extLst>
                    <a:ext uri="{9D8B030D-6E8A-4147-A177-3AD203B41FA5}">
                      <a16:colId xmlns:a16="http://schemas.microsoft.com/office/drawing/2014/main" val="20000"/>
                    </a:ext>
                  </a:extLst>
                </a:gridCol>
                <a:gridCol w="1883664">
                  <a:extLst>
                    <a:ext uri="{9D8B030D-6E8A-4147-A177-3AD203B41FA5}">
                      <a16:colId xmlns:a16="http://schemas.microsoft.com/office/drawing/2014/main" val="20001"/>
                    </a:ext>
                  </a:extLst>
                </a:gridCol>
                <a:gridCol w="1883664">
                  <a:extLst>
                    <a:ext uri="{9D8B030D-6E8A-4147-A177-3AD203B41FA5}">
                      <a16:colId xmlns:a16="http://schemas.microsoft.com/office/drawing/2014/main" val="20002"/>
                    </a:ext>
                  </a:extLst>
                </a:gridCol>
                <a:gridCol w="1883664">
                  <a:extLst>
                    <a:ext uri="{9D8B030D-6E8A-4147-A177-3AD203B41FA5}">
                      <a16:colId xmlns:a16="http://schemas.microsoft.com/office/drawing/2014/main" val="20003"/>
                    </a:ext>
                  </a:extLst>
                </a:gridCol>
                <a:gridCol w="1883664">
                  <a:extLst>
                    <a:ext uri="{9D8B030D-6E8A-4147-A177-3AD203B41FA5}">
                      <a16:colId xmlns:a16="http://schemas.microsoft.com/office/drawing/2014/main" val="20004"/>
                    </a:ext>
                  </a:extLst>
                </a:gridCol>
                <a:gridCol w="1883664">
                  <a:extLst>
                    <a:ext uri="{9D8B030D-6E8A-4147-A177-3AD203B41FA5}">
                      <a16:colId xmlns:a16="http://schemas.microsoft.com/office/drawing/2014/main" val="20005"/>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高位芽植物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地上芽植物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地面芽植物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地下芽植物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一年生植物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4_BD.35_3#2922b93ac?pid=927314871&amp;color=0,0,0&amp;vtp=1&amp;bbb=1&amp;hb=1"/>
          <p:cNvSpPr/>
          <p:nvPr/>
        </p:nvSpPr>
        <p:spPr>
          <a:xfrm>
            <a:off x="722376" y="4694877"/>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高位芽植物的芽或顶端嫩枝位于离地面较高的枝条上，如乔木</a:t>
            </a:r>
            <a:r>
              <a:rPr lang="en-US" altLang="zh-CN" sz="2000" b="0" i="0">
                <a:solidFill>
                  <a:srgbClr val="000000"/>
                </a:solidFill>
                <a:latin typeface="微软雅黑" pitchFamily="34" charset="0"/>
                <a:ea typeface="微软雅黑" pitchFamily="34" charset="-122"/>
                <a:cs typeface="微软雅黑" pitchFamily="34" charset="-120"/>
              </a:rPr>
              <a:t>、灌木和热带潮湿地带的大型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草本植物</a:t>
            </a:r>
            <a:r>
              <a:rPr lang="en-US" altLang="zh-CN" sz="2000" b="0" i="0" dirty="0">
                <a:solidFill>
                  <a:srgbClr val="000000"/>
                </a:solidFill>
                <a:latin typeface="微软雅黑" pitchFamily="34" charset="0"/>
                <a:ea typeface="微软雅黑" pitchFamily="34" charset="-122"/>
                <a:cs typeface="微软雅黑" pitchFamily="34" charset="-120"/>
              </a:rPr>
              <a:t>；地面芽植物是指休眠芽在地表面越冬，地上部分全部枯死的植物</a:t>
            </a:r>
            <a:r>
              <a:rPr lang="en-US" altLang="zh-CN" sz="2000" b="0" i="0">
                <a:solidFill>
                  <a:srgbClr val="000000"/>
                </a:solidFill>
                <a:latin typeface="微软雅黑" pitchFamily="34" charset="0"/>
                <a:ea typeface="微软雅黑" pitchFamily="34" charset="-122"/>
                <a:cs typeface="微软雅黑" pitchFamily="34" charset="-120"/>
              </a:rPr>
              <a:t>，大多数多年生草本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植物属于地面芽植物</a:t>
            </a:r>
            <a:endParaRPr lang="en-US" altLang="zh-CN" sz="20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BD.37_1#2922b93ac.choices?pid=927314871&amp;color=0,0,0&amp;vtp=1&amp;bt=1&amp;bbb=1"/>
          <p:cNvSpPr/>
          <p:nvPr/>
        </p:nvSpPr>
        <p:spPr>
          <a:xfrm>
            <a:off x="722376" y="972000"/>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A.群落中所有的同一生活型植物是一个种群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.可用样方法准确统计某高位芽植物的种群密度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.A区域可能是热带雨林，B区域可能是草原</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.植物在群落中的分布主要与该地区动物的种类有关</a:t>
            </a:r>
            <a:endParaRPr lang="en-US" altLang="zh-CN" sz="2000" dirty="0"/>
          </a:p>
        </p:txBody>
      </p:sp>
      <p:sp>
        <p:nvSpPr>
          <p:cNvPr id="3" name="QC_4_AN.36_1#2922b93ac.bracket?pid=927314871&amp;color=0,0,0&amp;vpa=11&amp;vtp=1&amp;answeroption=C">
            <a:extLst>
              <a:ext uri="{FF2B5EF4-FFF2-40B4-BE49-F238E27FC236}">
                <a16:creationId xmlns:a16="http://schemas.microsoft.com/office/drawing/2014/main" id="{997F6994-F28E-3DA9-109F-83487621FD38}"/>
              </a:ext>
            </a:extLst>
          </p:cNvPr>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3295706a5?pid=60bae1a0f&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［黑龙江龙东十校2025高二联考］</a:t>
            </a:r>
            <a:r>
              <a:rPr lang="en-US" altLang="zh-CN" sz="2000" b="0" i="0" dirty="0">
                <a:solidFill>
                  <a:srgbClr val="000000"/>
                </a:solidFill>
                <a:latin typeface="微软雅黑" pitchFamily="34" charset="0"/>
                <a:ea typeface="微软雅黑" pitchFamily="34" charset="-122"/>
                <a:cs typeface="微软雅黑" pitchFamily="34" charset="-120"/>
              </a:rPr>
              <a:t>三江源被誉为“中华水塔”，三江源中能见到森林、</a:t>
            </a:r>
            <a:r>
              <a:rPr lang="en-US" altLang="zh-CN" sz="2000" b="0" i="0">
                <a:solidFill>
                  <a:srgbClr val="000000"/>
                </a:solidFill>
                <a:latin typeface="微软雅黑" pitchFamily="34" charset="0"/>
                <a:ea typeface="微软雅黑" pitchFamily="34" charset="-122"/>
                <a:cs typeface="微软雅黑" pitchFamily="34" charset="-120"/>
              </a:rPr>
              <a:t>草原、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荒漠等多种陆地群落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下列有关群落的说法错误的是(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3295706a5.bracket?pid=60bae1a0f&amp;color=0,0,0&amp;vpa=1&amp;vtp=1"/>
          <p:cNvSpPr/>
          <p:nvPr/>
        </p:nvSpPr>
        <p:spPr>
          <a:xfrm>
            <a:off x="6764401" y="14531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3295706a5.choices?pid=60bae1a0f&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A.群落的形成是多种生物长期适应环境和彼此相互适应的结果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.森林、草原和荒漠的物种组成及群落外貌有不同的特点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.森林群落的年降水量和年平均气温一般高于荒漠群落</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.群落的类型受水分和温度的影响较大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4_EX.38_1#2922b93ac?vop=1&amp;pid=927314871&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题表解读</a:t>
            </a:r>
            <a:endParaRPr lang="en-US" altLang="zh-CN" sz="2000" dirty="0"/>
          </a:p>
        </p:txBody>
      </p:sp>
      <p:pic>
        <p:nvPicPr>
          <p:cNvPr id="3" name="QC_4_EX.38_2#2922b93ac?vop=1&amp;pid=92731487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27248" y="1511300"/>
            <a:ext cx="5943600" cy="36301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AS.39_1#2922b93ac?vop=1&amp;pid=927314871&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据题干信息可知，同一生活型的植物中可能包含不同的种群</a:t>
            </a:r>
            <a:r>
              <a:rPr lang="en-US" altLang="zh-CN" sz="2000" b="0" i="0">
                <a:solidFill>
                  <a:srgbClr val="000000"/>
                </a:solidFill>
                <a:latin typeface="微软雅黑" pitchFamily="34" charset="0"/>
                <a:ea typeface="微软雅黑" pitchFamily="34" charset="-122"/>
                <a:cs typeface="微软雅黑" pitchFamily="34" charset="-120"/>
              </a:rPr>
              <a:t>，故同一生活型的植物不一定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是一个种群</a:t>
            </a:r>
            <a:r>
              <a:rPr lang="en-US" altLang="zh-CN" sz="2000" b="0" i="0" dirty="0">
                <a:solidFill>
                  <a:srgbClr val="000000"/>
                </a:solidFill>
                <a:latin typeface="微软雅黑" pitchFamily="34" charset="0"/>
                <a:ea typeface="微软雅黑" pitchFamily="34" charset="-122"/>
                <a:cs typeface="微软雅黑" pitchFamily="34" charset="-120"/>
              </a:rPr>
              <a:t>，A错误；样方法统计的种群密度是一个估算值，B错误</a:t>
            </a:r>
            <a:r>
              <a:rPr lang="en-US" altLang="zh-CN" sz="2000" b="0" i="0">
                <a:solidFill>
                  <a:srgbClr val="000000"/>
                </a:solidFill>
                <a:latin typeface="微软雅黑" pitchFamily="34" charset="0"/>
                <a:ea typeface="微软雅黑" pitchFamily="34" charset="-122"/>
                <a:cs typeface="微软雅黑" pitchFamily="34" charset="-120"/>
              </a:rPr>
              <a:t>；植物在群落中的分布主要与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该地区光照强度</a:t>
            </a:r>
            <a:r>
              <a:rPr lang="en-US" altLang="zh-CN" sz="2000" b="0" i="0" dirty="0">
                <a:solidFill>
                  <a:srgbClr val="000000"/>
                </a:solidFill>
                <a:latin typeface="微软雅黑" pitchFamily="34" charset="0"/>
                <a:ea typeface="微软雅黑" pitchFamily="34" charset="-122"/>
                <a:cs typeface="微软雅黑" pitchFamily="34" charset="-120"/>
              </a:rPr>
              <a:t>、温度等因素有关，动物的分布主要与植物的分布有关，D错误。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O_4_BD.40_1#a9ca07123?pid=927314871&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［安徽芜湖一中2025高二月考］</a:t>
            </a:r>
            <a:r>
              <a:rPr lang="en-US" altLang="zh-CN" sz="2000" b="0" i="0" dirty="0">
                <a:solidFill>
                  <a:srgbClr val="000000"/>
                </a:solidFill>
                <a:latin typeface="微软雅黑" pitchFamily="34" charset="0"/>
                <a:ea typeface="微软雅黑" pitchFamily="34" charset="-122"/>
                <a:cs typeface="微软雅黑" pitchFamily="34" charset="-120"/>
              </a:rPr>
              <a:t>某生物群落中的植物以多年生草本植物为主</a:t>
            </a:r>
            <a:r>
              <a:rPr lang="en-US" altLang="zh-CN" sz="2000" b="0" i="0">
                <a:solidFill>
                  <a:srgbClr val="000000"/>
                </a:solidFill>
                <a:latin typeface="微软雅黑" pitchFamily="34" charset="0"/>
                <a:ea typeface="微软雅黑" pitchFamily="34" charset="-122"/>
                <a:cs typeface="微软雅黑" pitchFamily="34" charset="-120"/>
              </a:rPr>
              <a:t>，还生长着少量的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灌木</a:t>
            </a:r>
            <a:r>
              <a:rPr lang="en-US" altLang="zh-CN" sz="2000" b="0" i="0" dirty="0">
                <a:solidFill>
                  <a:srgbClr val="000000"/>
                </a:solidFill>
                <a:latin typeface="微软雅黑" pitchFamily="34" charset="0"/>
                <a:ea typeface="微软雅黑" pitchFamily="34" charset="-122"/>
                <a:cs typeface="微软雅黑" pitchFamily="34" charset="-120"/>
              </a:rPr>
              <a:t>，没有乔木生长；动物具有挖洞或快速奔跑的特点，生活着两种植食性动物A、B</a:t>
            </a:r>
            <a:r>
              <a:rPr lang="en-US" altLang="zh-CN" sz="2000" b="0" i="0">
                <a:solidFill>
                  <a:srgbClr val="000000"/>
                </a:solidFill>
                <a:latin typeface="微软雅黑" pitchFamily="34" charset="0"/>
                <a:ea typeface="微软雅黑" pitchFamily="34" charset="-122"/>
                <a:cs typeface="微软雅黑" pitchFamily="34" charset="-120"/>
              </a:rPr>
              <a:t>，肉食性动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物</a:t>
            </a:r>
            <a:r>
              <a:rPr lang="en-US" altLang="zh-CN" sz="2000" b="0" i="0" dirty="0">
                <a:solidFill>
                  <a:srgbClr val="000000"/>
                </a:solidFill>
                <a:latin typeface="微软雅黑" pitchFamily="34" charset="0"/>
                <a:ea typeface="微软雅黑" pitchFamily="34" charset="-122"/>
                <a:cs typeface="微软雅黑" pitchFamily="34" charset="-120"/>
              </a:rPr>
              <a:t>C，C以A为食，不同物种的种群数量与时间的关系如图所示。回答相关问题：</a:t>
            </a:r>
            <a:endParaRPr lang="en-US" altLang="zh-CN" sz="2000" dirty="0"/>
          </a:p>
        </p:txBody>
      </p:sp>
      <p:pic>
        <p:nvPicPr>
          <p:cNvPr id="3" name="QO_4_BD.40_2#a9ca07123?pid=92731487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53712" y="2418403"/>
            <a:ext cx="3090672" cy="17556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B_5_BD.41_1#184692731?pid=a9ca07123&amp;color=0,0,0&amp;mp=1&amp;vtp=1&amp;bt=1&amp;bbb=1&amp;hb=1"/>
          <p:cNvSpPr/>
          <p:nvPr/>
        </p:nvSpPr>
        <p:spPr>
          <a:xfrm>
            <a:off x="722376" y="96926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）该生物群落属于</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类型</a:t>
            </a:r>
            <a:r>
              <a:rPr lang="en-US" altLang="zh-CN" sz="2000" b="0" i="0">
                <a:solidFill>
                  <a:srgbClr val="000000"/>
                </a:solidFill>
                <a:latin typeface="微软雅黑" pitchFamily="34" charset="0"/>
                <a:ea typeface="微软雅黑" pitchFamily="34" charset="-122"/>
                <a:cs typeface="微软雅黑" pitchFamily="34" charset="-120"/>
              </a:rPr>
              <a:t>），判断的依据是</a:t>
            </a:r>
            <a:r>
              <a:rPr lang="en-US" altLang="zh-CN" sz="2000" i="0">
                <a:solidFill>
                  <a:srgbClr val="000000"/>
                </a:solidFill>
                <a:latin typeface="SimSun" pitchFamily="34" charset="0"/>
                <a:ea typeface="SimSun" pitchFamily="34" charset="-122"/>
                <a:cs typeface="SimSun" pitchFamily="34" charset="-120"/>
              </a:rPr>
              <a:t>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；该群落中没有乔木生长的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42_1#184692731.blank?pid=a9ca07123&amp;color=0,0,0&amp;mp=1&amp;vpa=12&amp;vtp=1&amp;bbb=1"/>
          <p:cNvSpPr/>
          <p:nvPr/>
        </p:nvSpPr>
        <p:spPr>
          <a:xfrm>
            <a:off x="3167126" y="931164"/>
            <a:ext cx="170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草原生物群落</a:t>
            </a:r>
            <a:endParaRPr lang="en-US" altLang="zh-CN" sz="2000" dirty="0"/>
          </a:p>
        </p:txBody>
      </p:sp>
      <p:sp>
        <p:nvSpPr>
          <p:cNvPr id="4" name="QB_5_AN.43_1#184692731.blank?pid=a9ca07123&amp;color=0,0,0&amp;mp=1&amp;vpa=13&amp;vtp=1&amp;bbb=1&amp;hb=1"/>
          <p:cNvSpPr/>
          <p:nvPr/>
        </p:nvSpPr>
        <p:spPr>
          <a:xfrm>
            <a:off x="722377" y="9311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以多年生草本植物为主，还生</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长着少量的灌木</a:t>
            </a:r>
            <a:r>
              <a:rPr lang="en-US" altLang="zh-CN" sz="2000" b="1" i="0" dirty="0">
                <a:solidFill>
                  <a:srgbClr val="00B050"/>
                </a:solidFill>
                <a:latin typeface="微软雅黑" pitchFamily="34" charset="0"/>
                <a:ea typeface="微软雅黑" pitchFamily="34" charset="-122"/>
                <a:cs typeface="微软雅黑" pitchFamily="34" charset="-120"/>
              </a:rPr>
              <a:t>，没有乔木生长；动物具有挖洞或快速奔跑的特点</a:t>
            </a:r>
            <a:endParaRPr lang="en-US" altLang="zh-CN" sz="2000" dirty="0"/>
          </a:p>
        </p:txBody>
      </p:sp>
      <p:sp>
        <p:nvSpPr>
          <p:cNvPr id="5" name="QB_5_AN.44_1#184692731.blank?pid=a9ca07123&amp;color=0,0,0&amp;mp=1&amp;vpa=14&amp;vtp=1&amp;bbb=1"/>
          <p:cNvSpPr/>
          <p:nvPr/>
        </p:nvSpPr>
        <p:spPr>
          <a:xfrm>
            <a:off x="1493901" y="1826514"/>
            <a:ext cx="882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草原生物群落分布在半干旱区，高大的乔木不耐旱，难以在该生物群落中生存</a:t>
            </a:r>
            <a:endParaRPr lang="en-US" altLang="zh-CN" sz="2000" dirty="0"/>
          </a:p>
        </p:txBody>
      </p:sp>
      <p:sp>
        <p:nvSpPr>
          <p:cNvPr id="6" name="QB_5_AS.45_1#184692731?vop=1&amp;pid=a9ca07123&amp;color=0,0,0&amp;vtp=1&amp;bbb=1&amp;hb=1"/>
          <p:cNvSpPr/>
          <p:nvPr/>
        </p:nvSpPr>
        <p:spPr>
          <a:xfrm>
            <a:off x="722376" y="23775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根据“以多年生草本植物为主，还生长着少量的灌木，没有乔木生长</a:t>
            </a:r>
            <a:r>
              <a:rPr lang="en-US" altLang="zh-CN" sz="2000" b="0" i="0">
                <a:solidFill>
                  <a:srgbClr val="000000"/>
                </a:solidFill>
                <a:latin typeface="微软雅黑" pitchFamily="34" charset="0"/>
                <a:ea typeface="微软雅黑" pitchFamily="34" charset="-122"/>
                <a:cs typeface="微软雅黑" pitchFamily="34" charset="-120"/>
              </a:rPr>
              <a:t>；动物具有挖洞或快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速奔跑的特点</a:t>
            </a:r>
            <a:r>
              <a:rPr lang="en-US" altLang="zh-CN" sz="2000" b="0" i="0" dirty="0">
                <a:solidFill>
                  <a:srgbClr val="000000"/>
                </a:solidFill>
                <a:latin typeface="微软雅黑" pitchFamily="34" charset="0"/>
                <a:ea typeface="微软雅黑" pitchFamily="34" charset="-122"/>
                <a:cs typeface="微软雅黑" pitchFamily="34" charset="-120"/>
              </a:rPr>
              <a:t>”可以判断，该生物群落是草原生物群落。草原生物群落分布在半干旱地区</a:t>
            </a:r>
            <a:r>
              <a:rPr lang="en-US" altLang="zh-CN" sz="2000" b="0" i="0">
                <a:solidFill>
                  <a:srgbClr val="000000"/>
                </a:solidFill>
                <a:latin typeface="微软雅黑" pitchFamily="34" charset="0"/>
                <a:ea typeface="微软雅黑" pitchFamily="34" charset="-122"/>
                <a:cs typeface="微软雅黑" pitchFamily="34" charset="-120"/>
              </a:rPr>
              <a:t>，而高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大的乔木一般不耐旱</a:t>
            </a:r>
            <a:r>
              <a:rPr lang="en-US" altLang="zh-CN" sz="2000" b="0" i="0" dirty="0">
                <a:solidFill>
                  <a:srgbClr val="000000"/>
                </a:solidFill>
                <a:latin typeface="微软雅黑" pitchFamily="34" charset="0"/>
                <a:ea typeface="微软雅黑" pitchFamily="34" charset="-122"/>
                <a:cs typeface="微软雅黑" pitchFamily="34" charset="-120"/>
              </a:rPr>
              <a:t>，在该生物群落中难以生存。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B_5_BD.46_1#92f6ffabf?pid=a9ca07123&amp;color=0,0,0&amp;vtp=1&amp;bt=1&amp;bbb=1&amp;hb=1"/>
          <p:cNvSpPr/>
          <p:nvPr/>
        </p:nvSpPr>
        <p:spPr>
          <a:xfrm>
            <a:off x="722376" y="96926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（2）该生物群落中，不同地段分布着不同的种群等</a:t>
            </a:r>
            <a:r>
              <a:rPr lang="en-US" altLang="zh-CN" sz="2000" b="0" i="0">
                <a:solidFill>
                  <a:srgbClr val="000000"/>
                </a:solidFill>
                <a:latin typeface="微软雅黑" pitchFamily="34" charset="0"/>
                <a:ea typeface="微软雅黑" pitchFamily="34" charset="-122"/>
                <a:cs typeface="微软雅黑" pitchFamily="34" charset="-120"/>
              </a:rPr>
              <a:t>，这体现了生物群落具有</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结构，该结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构受</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至少2点）等因素的影响。</a:t>
            </a:r>
            <a:endParaRPr lang="en-US" altLang="zh-CN" sz="2000" dirty="0"/>
          </a:p>
        </p:txBody>
      </p:sp>
      <p:sp>
        <p:nvSpPr>
          <p:cNvPr id="3" name="QB_5_AN.47_1#92f6ffabf.blank?pid=a9ca07123&amp;color=0,0,0&amp;vpa=15&amp;vtp=1&amp;bbb=1"/>
          <p:cNvSpPr/>
          <p:nvPr/>
        </p:nvSpPr>
        <p:spPr>
          <a:xfrm>
            <a:off x="9263126" y="93116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水平</a:t>
            </a:r>
            <a:endParaRPr lang="en-US" altLang="zh-CN" sz="2000" dirty="0"/>
          </a:p>
        </p:txBody>
      </p:sp>
      <p:sp>
        <p:nvSpPr>
          <p:cNvPr id="4" name="QB_5_AN.48_1#92f6ffabf.blank?pid=a9ca07123&amp;color=0,0,0&amp;vpa=16&amp;vtp=1&amp;bbb=1&amp;hb=1"/>
          <p:cNvSpPr/>
          <p:nvPr/>
        </p:nvSpPr>
        <p:spPr>
          <a:xfrm>
            <a:off x="722377" y="13883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地形的变化</a:t>
            </a:r>
            <a:r>
              <a:rPr lang="en-US" altLang="zh-CN" sz="2000" b="1" i="0" dirty="0">
                <a:solidFill>
                  <a:srgbClr val="00B050"/>
                </a:solidFill>
                <a:latin typeface="微软雅黑" pitchFamily="34" charset="0"/>
                <a:ea typeface="微软雅黑" pitchFamily="34" charset="-122"/>
                <a:cs typeface="微软雅黑" pitchFamily="34" charset="-120"/>
              </a:rPr>
              <a:t>、土壤湿度和盐碱度的差异、光照强度的不同、生物自身生长特点不同</a:t>
            </a:r>
            <a:r>
              <a:rPr lang="en-US" altLang="zh-CN" sz="2000" b="1" i="0">
                <a:solidFill>
                  <a:srgbClr val="00B050"/>
                </a:solidFill>
                <a:latin typeface="微软雅黑" pitchFamily="34" charset="0"/>
                <a:ea typeface="微软雅黑" pitchFamily="34" charset="-122"/>
                <a:cs typeface="微软雅黑" pitchFamily="34" charset="-120"/>
              </a:rPr>
              <a:t>、人与</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动物的活动</a:t>
            </a:r>
            <a:endParaRPr lang="en-US" altLang="zh-CN" sz="2000" dirty="0"/>
          </a:p>
        </p:txBody>
      </p:sp>
      <p:sp>
        <p:nvSpPr>
          <p:cNvPr id="5" name="QB_5_AS.49_1#92f6ffabf?vop=1&amp;pid=a9ca07123&amp;color=0,0,0&amp;vtp=1&amp;bbb=1&amp;hb=1"/>
          <p:cNvSpPr/>
          <p:nvPr/>
        </p:nvSpPr>
        <p:spPr>
          <a:xfrm>
            <a:off x="722376" y="23775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由于地形的变化、土壤湿度和盐碱度的差异、光照强度的不同、</a:t>
            </a:r>
            <a:r>
              <a:rPr lang="en-US" altLang="zh-CN" sz="2000" b="0" i="0">
                <a:solidFill>
                  <a:srgbClr val="000000"/>
                </a:solidFill>
                <a:latin typeface="微软雅黑" pitchFamily="34" charset="0"/>
                <a:ea typeface="微软雅黑" pitchFamily="34" charset="-122"/>
                <a:cs typeface="微软雅黑" pitchFamily="34" charset="-120"/>
              </a:rPr>
              <a:t>生物自身生长特点的不同、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人与动物的影响等</a:t>
            </a:r>
            <a:r>
              <a:rPr lang="en-US" altLang="zh-CN" sz="2000" b="0" i="0" dirty="0">
                <a:solidFill>
                  <a:srgbClr val="000000"/>
                </a:solidFill>
                <a:latin typeface="微软雅黑" pitchFamily="34" charset="0"/>
                <a:ea typeface="微软雅黑" pitchFamily="34" charset="-122"/>
                <a:cs typeface="微软雅黑" pitchFamily="34" charset="-120"/>
              </a:rPr>
              <a:t>，导致生物群落中不同地段往往分布着不同的种群</a:t>
            </a:r>
            <a:r>
              <a:rPr lang="en-US" altLang="zh-CN" sz="2000" b="0" i="0">
                <a:solidFill>
                  <a:srgbClr val="000000"/>
                </a:solidFill>
                <a:latin typeface="微软雅黑" pitchFamily="34" charset="0"/>
                <a:ea typeface="微软雅黑" pitchFamily="34" charset="-122"/>
                <a:cs typeface="微软雅黑" pitchFamily="34" charset="-120"/>
              </a:rPr>
              <a:t>，同一地段上种群密度也有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差异</a:t>
            </a:r>
            <a:r>
              <a:rPr lang="en-US" altLang="zh-CN" sz="2000" b="0" i="0" dirty="0">
                <a:solidFill>
                  <a:srgbClr val="000000"/>
                </a:solidFill>
                <a:latin typeface="微软雅黑" pitchFamily="34" charset="0"/>
                <a:ea typeface="微软雅黑" pitchFamily="34" charset="-122"/>
                <a:cs typeface="微软雅黑" pitchFamily="34" charset="-120"/>
              </a:rPr>
              <a:t>，称为群落的水平结构。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50_1#5f525ba49?pid=a9ca07123&amp;color=0,0,0&amp;vtp=1&amp;bt=1&amp;bbb=1&amp;hb=1"/>
              <p:cNvSpPr/>
              <p:nvPr/>
            </p:nvSpPr>
            <p:spPr>
              <a:xfrm>
                <a:off x="722376" y="96926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（3）该生物群落中，A与</a:t>
                </a:r>
                <a:r>
                  <a:rPr lang="en-US" altLang="zh-CN" sz="2000" b="0" i="0">
                    <a:solidFill>
                      <a:srgbClr val="000000"/>
                    </a:solidFill>
                    <a:latin typeface="微软雅黑" pitchFamily="34" charset="0"/>
                    <a:ea typeface="微软雅黑" pitchFamily="34" charset="-122"/>
                    <a:cs typeface="微软雅黑" pitchFamily="34" charset="-120"/>
                  </a:rPr>
                  <a:t>B的种间关系可能是</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0</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时间段，A种群数量增长减慢，最终停止增长</a:t>
                </a:r>
                <a:r>
                  <a:rPr lang="en-US" altLang="zh-CN" sz="2000" b="0" i="0">
                    <a:solidFill>
                      <a:srgbClr val="000000"/>
                    </a:solidFill>
                    <a:latin typeface="微软雅黑" pitchFamily="34" charset="0"/>
                    <a:ea typeface="微软雅黑" pitchFamily="34" charset="-122"/>
                    <a:cs typeface="微软雅黑" pitchFamily="34" charset="-120"/>
                  </a:rPr>
                  <a:t>，从种内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和种间关系的角度分析，原因是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5_BD.50_1#5f525ba49?pid=a9ca07123&amp;color=0,0,0&amp;vtp=1&amp;bt=1&amp;bbb=1&amp;hb=1"/>
              <p:cNvSpPr>
                <a:spLocks noRot="1" noChangeAspect="1" noMove="1" noResize="1" noEditPoints="1" noAdjustHandles="1" noChangeArrowheads="1" noChangeShapeType="1" noTextEdit="1"/>
              </p:cNvSpPr>
              <p:nvPr/>
            </p:nvSpPr>
            <p:spPr>
              <a:xfrm>
                <a:off x="722376" y="969264"/>
                <a:ext cx="10753344" cy="1757553"/>
              </a:xfrm>
              <a:prstGeom prst="rect">
                <a:avLst/>
              </a:prstGeom>
              <a:blipFill>
                <a:blip r:embed="rId3"/>
                <a:stretch>
                  <a:fillRect l="-1474" r="-1134" b="-8681"/>
                </a:stretch>
              </a:blipFill>
              <a:ln/>
            </p:spPr>
            <p:txBody>
              <a:bodyPr/>
              <a:lstStyle/>
              <a:p>
                <a:r>
                  <a:rPr lang="zh-CN" altLang="en-US">
                    <a:noFill/>
                  </a:rPr>
                  <a:t> </a:t>
                </a:r>
              </a:p>
            </p:txBody>
          </p:sp>
        </mc:Fallback>
      </mc:AlternateContent>
      <p:sp>
        <p:nvSpPr>
          <p:cNvPr id="3" name="QB_5_AN.51_1#5f525ba49.blank?pid=a9ca07123&amp;color=0,0,0&amp;vpa=17&amp;vtp=1&amp;bbb=1"/>
          <p:cNvSpPr/>
          <p:nvPr/>
        </p:nvSpPr>
        <p:spPr>
          <a:xfrm>
            <a:off x="5791264" y="931164"/>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种间竞争</a:t>
            </a:r>
            <a:endParaRPr lang="en-US" altLang="zh-CN" sz="2000" dirty="0"/>
          </a:p>
        </p:txBody>
      </p:sp>
      <p:sp>
        <p:nvSpPr>
          <p:cNvPr id="4" name="QB_5_AN.52_1#5f525ba49.blank?pid=a9ca07123&amp;color=0,0,0&amp;vpa=18&amp;vtp=1&amp;bbb=1&amp;hb=1"/>
          <p:cNvSpPr/>
          <p:nvPr/>
        </p:nvSpPr>
        <p:spPr>
          <a:xfrm>
            <a:off x="722377" y="9311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A</a:t>
            </a:r>
            <a:r>
              <a:rPr lang="en-US" altLang="zh-CN" sz="2000" b="1" i="0" dirty="0">
                <a:solidFill>
                  <a:srgbClr val="00B050"/>
                </a:solidFill>
                <a:latin typeface="微软雅黑" pitchFamily="34" charset="0"/>
                <a:ea typeface="微软雅黑" pitchFamily="34" charset="-122"/>
                <a:cs typeface="微软雅黑" pitchFamily="34" charset="-120"/>
              </a:rPr>
              <a:t>和B都是植食性动物</a:t>
            </a:r>
            <a:r>
              <a:rPr lang="en-US" altLang="zh-CN" sz="2000" b="1" i="0">
                <a:solidFill>
                  <a:srgbClr val="00B050"/>
                </a:solidFill>
                <a:latin typeface="微软雅黑" pitchFamily="34" charset="0"/>
                <a:ea typeface="微软雅黑" pitchFamily="34" charset="-122"/>
                <a:cs typeface="微软雅黑" pitchFamily="34" charset="-120"/>
              </a:rPr>
              <a:t>，可能</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具有相同的食物来源与活动空间</a:t>
            </a:r>
            <a:endParaRPr lang="en-US" altLang="zh-CN" sz="2000" dirty="0"/>
          </a:p>
        </p:txBody>
      </p:sp>
      <p:sp>
        <p:nvSpPr>
          <p:cNvPr id="5" name="QB_5_AN.53_1#5f525ba49.blank?pid=a9ca07123&amp;color=0,0,0&amp;vpa=19&amp;vtp=1&amp;bbb=1&amp;hb=1"/>
          <p:cNvSpPr/>
          <p:nvPr/>
        </p:nvSpPr>
        <p:spPr>
          <a:xfrm>
            <a:off x="722377" y="18455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资源和空间有限</a:t>
            </a:r>
            <a:r>
              <a:rPr lang="en-US" altLang="zh-CN" sz="2000" b="1" i="0" dirty="0">
                <a:solidFill>
                  <a:srgbClr val="00B050"/>
                </a:solidFill>
                <a:latin typeface="微软雅黑" pitchFamily="34" charset="0"/>
                <a:ea typeface="微软雅黑" pitchFamily="34" charset="-122"/>
                <a:cs typeface="微软雅黑" pitchFamily="34" charset="-120"/>
              </a:rPr>
              <a:t>，种内竞争加剧，同时存在A与</a:t>
            </a:r>
            <a:r>
              <a:rPr lang="en-US" altLang="zh-CN" sz="2000" b="1" i="0">
                <a:solidFill>
                  <a:srgbClr val="00B050"/>
                </a:solidFill>
                <a:latin typeface="微软雅黑" pitchFamily="34" charset="0"/>
                <a:ea typeface="微软雅黑" pitchFamily="34" charset="-122"/>
                <a:cs typeface="微软雅黑" pitchFamily="34" charset="-120"/>
              </a:rPr>
              <a:t>B的种间竞争和</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C</a:t>
            </a:r>
            <a:r>
              <a:rPr lang="en-US" altLang="zh-CN" sz="2000" b="1" i="0" dirty="0">
                <a:solidFill>
                  <a:srgbClr val="00B050"/>
                </a:solidFill>
                <a:latin typeface="微软雅黑" pitchFamily="34" charset="0"/>
                <a:ea typeface="微软雅黑" pitchFamily="34" charset="-122"/>
                <a:cs typeface="微软雅黑" pitchFamily="34" charset="-120"/>
              </a:rPr>
              <a:t>对A的捕食，都会抑制A种群数量的增长</a:t>
            </a:r>
            <a:endParaRPr lang="en-US" altLang="zh-CN" sz="2000" dirty="0"/>
          </a:p>
        </p:txBody>
      </p:sp>
      <p:sp>
        <p:nvSpPr>
          <p:cNvPr id="6" name="QB_5_AS.54_1#5f525ba49?vop=1&amp;pid=a9ca07123&amp;color=0,0,0&amp;vtp=1&amp;bbb=1&amp;hb=1"/>
          <p:cNvSpPr/>
          <p:nvPr/>
        </p:nvSpPr>
        <p:spPr>
          <a:xfrm>
            <a:off x="722376" y="28347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A和B都是植食性动物，可能具有相同的食物来源与生活空间</a:t>
            </a:r>
            <a:r>
              <a:rPr lang="en-US" altLang="zh-CN" sz="2000" b="0" i="0">
                <a:solidFill>
                  <a:srgbClr val="000000"/>
                </a:solidFill>
                <a:latin typeface="微软雅黑" pitchFamily="34" charset="0"/>
                <a:ea typeface="微软雅黑" pitchFamily="34" charset="-122"/>
                <a:cs typeface="微软雅黑" pitchFamily="34" charset="-120"/>
              </a:rPr>
              <a:t>，所以它们之间具有种间竞争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关系</a:t>
            </a:r>
            <a:r>
              <a:rPr lang="en-US" altLang="zh-CN" sz="2000" b="0" i="0" dirty="0">
                <a:solidFill>
                  <a:srgbClr val="000000"/>
                </a:solidFill>
                <a:latin typeface="微软雅黑" pitchFamily="34" charset="0"/>
                <a:ea typeface="微软雅黑" pitchFamily="34" charset="-122"/>
                <a:cs typeface="微软雅黑" pitchFamily="34" charset="-120"/>
              </a:rPr>
              <a:t>。由于A和B存在竞争，C以A为食，这些都会抑制A种群数量的增长；另外，</a:t>
            </a:r>
            <a:r>
              <a:rPr lang="en-US" altLang="zh-CN" sz="2000" b="0" i="0">
                <a:solidFill>
                  <a:srgbClr val="000000"/>
                </a:solidFill>
                <a:latin typeface="微软雅黑" pitchFamily="34" charset="0"/>
                <a:ea typeface="微软雅黑" pitchFamily="34" charset="-122"/>
                <a:cs typeface="微软雅黑" pitchFamily="34" charset="-120"/>
              </a:rPr>
              <a:t>A种群内部随种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群密度增大种内竞争加剧</a:t>
            </a:r>
            <a:r>
              <a:rPr lang="en-US" altLang="zh-CN" sz="2000" b="0" i="0" dirty="0">
                <a:solidFill>
                  <a:srgbClr val="000000"/>
                </a:solidFill>
                <a:latin typeface="微软雅黑" pitchFamily="34" charset="0"/>
                <a:ea typeface="微软雅黑" pitchFamily="34" charset="-122"/>
                <a:cs typeface="微软雅黑" pitchFamily="34" charset="-120"/>
              </a:rPr>
              <a:t>，也会抑制A种群数量的增长，所以A种群数量最终停止增长。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Effect transition="in" filter="fade">
                                      <p:cBhvr>
                                        <p:cTn id="37" dur="500"/>
                                        <p:tgtEl>
                                          <p:spTgt spid="6">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500"/>
                                        <p:tgtEl>
                                          <p:spTgt spid="6">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fade">
                                      <p:cBhvr>
                                        <p:cTn id="43" dur="500"/>
                                        <p:tgtEl>
                                          <p:spTgt spid="6">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2" end="2"/>
                                            </p:txEl>
                                          </p:spTgt>
                                        </p:tgtEl>
                                        <p:attrNameLst>
                                          <p:attrName>style.visibility</p:attrName>
                                        </p:attrNameLst>
                                      </p:cBhvr>
                                      <p:to>
                                        <p:strVal val="visible"/>
                                      </p:to>
                                    </p:set>
                                    <p:animEffect transition="in" filter="fade">
                                      <p:cBhvr>
                                        <p:cTn id="46"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5_BD.55_1#4d012f605?pid=a9ca07123&amp;color=0,0,0&amp;vtp=1&amp;bt=1&amp;bbb=1&amp;hb=1"/>
          <p:cNvSpPr/>
          <p:nvPr/>
        </p:nvSpPr>
        <p:spPr>
          <a:xfrm>
            <a:off x="722376" y="96926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（4）该生物群落中每种生物都占据相对稳定的生态位</a:t>
            </a:r>
            <a:r>
              <a:rPr lang="en-US" altLang="zh-CN" sz="2000" b="0" i="0">
                <a:solidFill>
                  <a:srgbClr val="000000"/>
                </a:solidFill>
                <a:latin typeface="微软雅黑" pitchFamily="34" charset="0"/>
                <a:ea typeface="微软雅黑" pitchFamily="34" charset="-122"/>
                <a:cs typeface="微软雅黑" pitchFamily="34" charset="-120"/>
              </a:rPr>
              <a:t>，其意义是</a:t>
            </a:r>
            <a:r>
              <a:rPr lang="en-US" altLang="zh-CN" sz="2000" i="0">
                <a:solidFill>
                  <a:srgbClr val="000000"/>
                </a:solidFill>
                <a:latin typeface="SimSun" pitchFamily="34" charset="0"/>
                <a:ea typeface="SimSun" pitchFamily="34" charset="-122"/>
                <a:cs typeface="SimSun" pitchFamily="34" charset="-120"/>
              </a:rPr>
              <a:t>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56_1#4d012f605.blank?pid=a9ca07123&amp;color=0,0,0&amp;vpa=20&amp;vtp=1&amp;bbb=1&amp;hb=1"/>
          <p:cNvSpPr/>
          <p:nvPr/>
        </p:nvSpPr>
        <p:spPr>
          <a:xfrm>
            <a:off x="722377" y="931165"/>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有利于不同生物充分利用环</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境资源</a:t>
            </a:r>
            <a:endParaRPr lang="en-US" altLang="zh-CN" sz="2000" dirty="0"/>
          </a:p>
        </p:txBody>
      </p:sp>
      <p:sp>
        <p:nvSpPr>
          <p:cNvPr id="4" name="QB_5_AS.57_1#4d012f605?vop=1&amp;pid=a9ca07123&amp;color=0,0,0&amp;vtp=1&amp;bbb=1"/>
          <p:cNvSpPr/>
          <p:nvPr/>
        </p:nvSpPr>
        <p:spPr>
          <a:xfrm>
            <a:off x="722376" y="185794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生物群落中每种生物都占据相对稳定的生态位，有利于不同生物充分利用环境资源。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58_1#1515bdcff?pid=7ee6eb2af&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［湖北多校2025高二联考］</a:t>
                </a:r>
                <a:r>
                  <a:rPr lang="en-US" altLang="zh-CN" sz="2000" b="0" i="0" dirty="0">
                    <a:solidFill>
                      <a:srgbClr val="000000"/>
                    </a:solidFill>
                    <a:latin typeface="微软雅黑" pitchFamily="34" charset="0"/>
                    <a:ea typeface="微软雅黑" pitchFamily="34" charset="-122"/>
                    <a:cs typeface="微软雅黑" pitchFamily="34" charset="-120"/>
                  </a:rPr>
                  <a:t>所谓频度</a:t>
                </a:r>
                <a:r>
                  <a:rPr lang="en-US" altLang="zh-CN" sz="2000" b="0" i="0">
                    <a:solidFill>
                      <a:srgbClr val="000000"/>
                    </a:solidFill>
                    <a:latin typeface="微软雅黑" pitchFamily="34" charset="0"/>
                    <a:ea typeface="微软雅黑" pitchFamily="34" charset="-122"/>
                    <a:cs typeface="微软雅黑" pitchFamily="34" charset="-120"/>
                  </a:rPr>
                  <a:t>，就是群落中某种植物出现的样方数占全部样方数的百分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比</a:t>
                </a:r>
                <a:r>
                  <a:rPr lang="en-US" altLang="zh-CN" sz="2000" b="0" i="0" dirty="0">
                    <a:solidFill>
                      <a:srgbClr val="000000"/>
                    </a:solidFill>
                    <a:latin typeface="微软雅黑" pitchFamily="34" charset="0"/>
                    <a:ea typeface="微软雅黑" pitchFamily="34" charset="-122"/>
                    <a:cs typeface="微软雅黑" pitchFamily="34" charset="-120"/>
                  </a:rPr>
                  <a:t>。凡频度在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1%∼20%</m:t>
                    </m:r>
                  </m:oMath>
                </a14:m>
                <a:r>
                  <a:rPr lang="en-US" altLang="zh-CN" sz="2000" b="0" i="0" dirty="0">
                    <a:solidFill>
                      <a:srgbClr val="000000"/>
                    </a:solidFill>
                    <a:latin typeface="微软雅黑" pitchFamily="34" charset="0"/>
                    <a:ea typeface="微软雅黑" pitchFamily="34" charset="-122"/>
                    <a:cs typeface="微软雅黑" pitchFamily="34" charset="-120"/>
                  </a:rPr>
                  <a:t>的植物物种归为A级，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21%</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40%</m:t>
                    </m:r>
                  </m:oMath>
                </a14:m>
                <a:r>
                  <a:rPr lang="en-US" altLang="zh-CN" sz="2000" b="0" i="0" dirty="0">
                    <a:solidFill>
                      <a:srgbClr val="000000"/>
                    </a:solidFill>
                    <a:latin typeface="微软雅黑" pitchFamily="34" charset="0"/>
                    <a:ea typeface="微软雅黑" pitchFamily="34" charset="-122"/>
                    <a:cs typeface="微软雅黑" pitchFamily="34" charset="-120"/>
                  </a:rPr>
                  <a:t>者为B级，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41%</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者为C</a:t>
                </a:r>
                <a:r>
                  <a:rPr lang="en-US" altLang="zh-CN" sz="2000" b="0" i="0">
                    <a:solidFill>
                      <a:srgbClr val="000000"/>
                    </a:solidFill>
                    <a:latin typeface="微软雅黑" pitchFamily="34" charset="0"/>
                    <a:ea typeface="微软雅黑" pitchFamily="34" charset="-122"/>
                    <a:cs typeface="微软雅黑" pitchFamily="34" charset="-120"/>
                  </a:rPr>
                  <a:t>级，</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61%∼80%</m:t>
                    </m:r>
                  </m:oMath>
                </a14:m>
                <a:r>
                  <a:rPr lang="en-US" altLang="zh-CN" sz="2000" b="0" i="0" dirty="0">
                    <a:solidFill>
                      <a:srgbClr val="000000"/>
                    </a:solidFill>
                    <a:latin typeface="微软雅黑" pitchFamily="34" charset="0"/>
                    <a:ea typeface="微软雅黑" pitchFamily="34" charset="-122"/>
                    <a:cs typeface="微软雅黑" pitchFamily="34" charset="-120"/>
                  </a:rPr>
                  <a:t>者为D级，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81%∼100%</m:t>
                    </m:r>
                  </m:oMath>
                </a14:m>
                <a:r>
                  <a:rPr lang="en-US" altLang="zh-CN" sz="2000" b="0" i="0" dirty="0">
                    <a:solidFill>
                      <a:srgbClr val="000000"/>
                    </a:solidFill>
                    <a:latin typeface="微软雅黑" pitchFamily="34" charset="0"/>
                    <a:ea typeface="微软雅黑" pitchFamily="34" charset="-122"/>
                    <a:cs typeface="微软雅黑" pitchFamily="34" charset="-120"/>
                  </a:rPr>
                  <a:t>者为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级。研究发现</a:t>
                </a:r>
                <a:r>
                  <a:rPr lang="en-US" altLang="zh-CN" sz="2000" b="0" i="0">
                    <a:solidFill>
                      <a:srgbClr val="000000"/>
                    </a:solidFill>
                    <a:latin typeface="微软雅黑" pitchFamily="34" charset="0"/>
                    <a:ea typeface="微软雅黑" pitchFamily="34" charset="-122"/>
                    <a:cs typeface="微软雅黑" pitchFamily="34" charset="-120"/>
                  </a:rPr>
                  <a:t>，在植物种类分布均匀且稳定性较高的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生物群落中</a:t>
                </a:r>
                <a:r>
                  <a:rPr lang="en-US" altLang="zh-CN" sz="2000" b="0" i="0" dirty="0">
                    <a:solidFill>
                      <a:srgbClr val="000000"/>
                    </a:solidFill>
                    <a:latin typeface="微软雅黑" pitchFamily="34" charset="0"/>
                    <a:ea typeface="微软雅黑" pitchFamily="34" charset="-122"/>
                    <a:cs typeface="微软雅黑" pitchFamily="34" charset="-120"/>
                  </a:rPr>
                  <a:t>，各频度级植物物种在该群落植物物种总数中的占比呈现一定的规律，如图所示</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列相关叙述正确的是(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58_1#1515bdcff?pid=7ee6eb2af&amp;color=0,0,0&amp;vtp=1&amp;bt=1&amp;bbb=1&amp;hb=1"/>
              <p:cNvSpPr>
                <a:spLocks noRot="1" noChangeAspect="1" noMove="1" noResize="1" noEditPoints="1" noAdjustHandles="1" noChangeArrowheads="1" noChangeShapeType="1" noTextEdit="1"/>
              </p:cNvSpPr>
              <p:nvPr/>
            </p:nvSpPr>
            <p:spPr>
              <a:xfrm>
                <a:off x="722376" y="972000"/>
                <a:ext cx="10753344" cy="2214753"/>
              </a:xfrm>
              <a:prstGeom prst="rect">
                <a:avLst/>
              </a:prstGeom>
              <a:blipFill>
                <a:blip r:embed="rId3"/>
                <a:stretch>
                  <a:fillRect l="-1474" r="-794" b="-6868"/>
                </a:stretch>
              </a:blipFill>
              <a:ln/>
            </p:spPr>
            <p:txBody>
              <a:bodyPr/>
              <a:lstStyle/>
              <a:p>
                <a:r>
                  <a:rPr lang="zh-CN" altLang="en-US">
                    <a:noFill/>
                  </a:rPr>
                  <a:t> </a:t>
                </a:r>
              </a:p>
            </p:txBody>
          </p:sp>
        </mc:Fallback>
      </mc:AlternateContent>
      <p:sp>
        <p:nvSpPr>
          <p:cNvPr id="3" name="QC_5_AN.59_1#1515bdcff.bracket?pid=7ee6eb2af&amp;color=0,0,0&amp;vpa=21&amp;vtp=1"/>
          <p:cNvSpPr/>
          <p:nvPr/>
        </p:nvSpPr>
        <p:spPr>
          <a:xfrm>
            <a:off x="3208401" y="27817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5_BD.58_2#1515bdcff?htil=4&amp;pid=7ee6eb2a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193771" y="3323277"/>
            <a:ext cx="3099816"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58_3#1515bdcff.choices?htil=4&amp;pid=7ee6eb2af&amp;color=0,0,0&amp;vtp=1&amp;bbb=1"/>
              <p:cNvSpPr/>
              <p:nvPr/>
            </p:nvSpPr>
            <p:spPr>
              <a:xfrm>
                <a:off x="722376" y="3248474"/>
                <a:ext cx="7525512"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A.A级物种数所占百分比越高，群落中各物种的个体分布越均衡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.若属于C级的植物有18种，则该植物类群的丰富度为162种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.若属于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级中的植物甲不是优势种，则甲的分布范围广但密度小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.若植物乙是该群落中的优势种，则它的频度最可能属于A级</a:t>
                </a:r>
                <a:endParaRPr lang="en-US" altLang="zh-CN" sz="2000" dirty="0"/>
              </a:p>
            </p:txBody>
          </p:sp>
        </mc:Choice>
        <mc:Fallback xmlns="">
          <p:sp>
            <p:nvSpPr>
              <p:cNvPr id="5" name="QC_5_BD.58_3#1515bdcff.choices?htil=4&amp;pid=7ee6eb2af&amp;color=0,0,0&amp;vtp=1&amp;bbb=1"/>
              <p:cNvSpPr>
                <a:spLocks noRot="1" noChangeAspect="1" noMove="1" noResize="1" noEditPoints="1" noAdjustHandles="1" noChangeArrowheads="1" noChangeShapeType="1" noTextEdit="1"/>
              </p:cNvSpPr>
              <p:nvPr/>
            </p:nvSpPr>
            <p:spPr>
              <a:xfrm>
                <a:off x="722376" y="3248474"/>
                <a:ext cx="7525512" cy="1796034"/>
              </a:xfrm>
              <a:prstGeom prst="rect">
                <a:avLst/>
              </a:prstGeom>
              <a:blipFill>
                <a:blip r:embed="rId5"/>
                <a:stretch>
                  <a:fillRect l="-2107"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60_1#1515bdcff?vop=1&amp;pid=7ee6eb2af&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频度在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的植物物种归为A级，A级物种数所占百分比越高</a:t>
                </a:r>
                <a:r>
                  <a:rPr lang="en-US" altLang="zh-CN" sz="2000" b="0" i="0">
                    <a:solidFill>
                      <a:srgbClr val="000000"/>
                    </a:solidFill>
                    <a:latin typeface="微软雅黑" pitchFamily="34" charset="0"/>
                    <a:ea typeface="微软雅黑" pitchFamily="34" charset="-122"/>
                    <a:cs typeface="微软雅黑" pitchFamily="34" charset="-120"/>
                  </a:rPr>
                  <a:t>，群落中各物种的个体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分布越不均衡</a:t>
                </a:r>
                <a:r>
                  <a:rPr lang="en-US" altLang="zh-CN" sz="2000" b="0" i="0" dirty="0">
                    <a:solidFill>
                      <a:srgbClr val="000000"/>
                    </a:solidFill>
                    <a:latin typeface="微软雅黑" pitchFamily="34" charset="0"/>
                    <a:ea typeface="微软雅黑" pitchFamily="34" charset="-122"/>
                    <a:cs typeface="微软雅黑" pitchFamily="34" charset="-120"/>
                  </a:rPr>
                  <a:t>，A错误；若属于C级的植物有18种，由柱状图可知，C级的物种数占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，则该植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物类群的丰富度为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18÷9%=200</m:t>
                    </m:r>
                  </m:oMath>
                </a14:m>
                <a:r>
                  <a:rPr lang="en-US" altLang="zh-CN" sz="2000" b="0" i="0" dirty="0">
                    <a:solidFill>
                      <a:srgbClr val="000000"/>
                    </a:solidFill>
                    <a:latin typeface="微软雅黑" pitchFamily="34" charset="0"/>
                    <a:ea typeface="微软雅黑" pitchFamily="34" charset="-122"/>
                    <a:cs typeface="微软雅黑" pitchFamily="34" charset="-120"/>
                  </a:rPr>
                  <a:t>（种），B错误；在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级中的植物物种数较多，出现频度高</a:t>
                </a:r>
                <a:r>
                  <a:rPr lang="en-US" altLang="zh-CN" sz="2000" b="0" i="0">
                    <a:solidFill>
                      <a:srgbClr val="000000"/>
                    </a:solidFill>
                    <a:latin typeface="微软雅黑" pitchFamily="34" charset="0"/>
                    <a:ea typeface="微软雅黑" pitchFamily="34" charset="-122"/>
                    <a:cs typeface="微软雅黑" pitchFamily="34" charset="-120"/>
                  </a:rPr>
                  <a:t>，甲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级但不是优势种，说明甲分布范围比较广但密度小，C正确；</a:t>
                </a:r>
                <a:r>
                  <a:rPr lang="en-US" altLang="zh-CN" sz="2000" b="0" i="0">
                    <a:solidFill>
                      <a:srgbClr val="000000"/>
                    </a:solidFill>
                    <a:latin typeface="微软雅黑" pitchFamily="34" charset="0"/>
                    <a:ea typeface="微软雅黑" pitchFamily="34" charset="-122"/>
                    <a:cs typeface="微软雅黑" pitchFamily="34" charset="-120"/>
                  </a:rPr>
                  <a:t>若植物乙是该群落的优势种，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则它的频度最可能属于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级，D错误。</a:t>
                </a:r>
                <a:endParaRPr lang="en-US" altLang="zh-CN" sz="2200" dirty="0"/>
              </a:p>
            </p:txBody>
          </p:sp>
        </mc:Choice>
        <mc:Fallback xmlns="">
          <p:sp>
            <p:nvSpPr>
              <p:cNvPr id="2" name="QC_5_AS.60_1#1515bdcff?vop=1&amp;pid=7ee6eb2af&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1361"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3295706a5?vop=1&amp;pid=60bae1a0f&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群落的形成是多种生物长期适应环境和彼此相互适应的结果，A正确</a:t>
            </a:r>
            <a:r>
              <a:rPr lang="en-US" altLang="zh-CN" sz="2000" b="0" i="0">
                <a:solidFill>
                  <a:srgbClr val="000000"/>
                </a:solidFill>
                <a:latin typeface="微软雅黑" pitchFamily="34" charset="0"/>
                <a:ea typeface="微软雅黑" pitchFamily="34" charset="-122"/>
                <a:cs typeface="微软雅黑" pitchFamily="34" charset="-120"/>
              </a:rPr>
              <a:t>；不同的群落在物种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组成</a:t>
            </a:r>
            <a:r>
              <a:rPr lang="en-US" altLang="zh-CN" sz="2000" b="0" i="0" dirty="0">
                <a:solidFill>
                  <a:srgbClr val="000000"/>
                </a:solidFill>
                <a:latin typeface="微软雅黑" pitchFamily="34" charset="0"/>
                <a:ea typeface="微软雅黑" pitchFamily="34" charset="-122"/>
                <a:cs typeface="微软雅黑" pitchFamily="34" charset="-120"/>
              </a:rPr>
              <a:t>、群落外貌和结构上有不同的特点，B正确；森林群落的年降水量一般高于荒漠群落</a:t>
            </a:r>
            <a:r>
              <a:rPr lang="en-US" altLang="zh-CN" sz="2000" b="0" i="0">
                <a:solidFill>
                  <a:srgbClr val="000000"/>
                </a:solidFill>
                <a:latin typeface="微软雅黑" pitchFamily="34" charset="0"/>
                <a:ea typeface="微软雅黑" pitchFamily="34" charset="-122"/>
                <a:cs typeface="微软雅黑" pitchFamily="34" charset="-120"/>
              </a:rPr>
              <a:t>，但年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平均气温不一定高于荒漠群落</a:t>
            </a:r>
            <a:r>
              <a:rPr lang="en-US" altLang="zh-CN" sz="2000" b="0" i="0" dirty="0">
                <a:solidFill>
                  <a:srgbClr val="000000"/>
                </a:solidFill>
                <a:latin typeface="微软雅黑" pitchFamily="34" charset="0"/>
                <a:ea typeface="微软雅黑" pitchFamily="34" charset="-122"/>
                <a:cs typeface="微软雅黑" pitchFamily="34" charset="-120"/>
              </a:rPr>
              <a:t>，C错误；群落类型受水分、温度等因素的影响很大</a:t>
            </a:r>
            <a:r>
              <a:rPr lang="en-US" altLang="zh-CN" sz="2000" b="0" i="0">
                <a:solidFill>
                  <a:srgbClr val="000000"/>
                </a:solidFill>
                <a:latin typeface="微软雅黑" pitchFamily="34" charset="0"/>
                <a:ea typeface="微软雅黑" pitchFamily="34" charset="-122"/>
                <a:cs typeface="微软雅黑" pitchFamily="34" charset="-120"/>
              </a:rPr>
              <a:t>，生活在某一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地区的物种能够形成群落</a:t>
            </a:r>
            <a:r>
              <a:rPr lang="en-US" altLang="zh-CN" sz="2000" b="0" i="0" dirty="0">
                <a:solidFill>
                  <a:srgbClr val="000000"/>
                </a:solidFill>
                <a:latin typeface="微软雅黑" pitchFamily="34" charset="0"/>
                <a:ea typeface="微软雅黑" pitchFamily="34" charset="-122"/>
                <a:cs typeface="微软雅黑" pitchFamily="34" charset="-120"/>
              </a:rPr>
              <a:t>，是因为它们都能适应所处的非生物环境，D正确。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94d0cf0b0?pid=43d96fc32&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［江苏扬州2025高二月考］</a:t>
            </a:r>
            <a:r>
              <a:rPr lang="en-US" altLang="zh-CN" sz="2000" b="0" i="0" dirty="0">
                <a:solidFill>
                  <a:srgbClr val="000000"/>
                </a:solidFill>
                <a:latin typeface="微软雅黑" pitchFamily="34" charset="0"/>
                <a:ea typeface="微软雅黑" pitchFamily="34" charset="-122"/>
                <a:cs typeface="微软雅黑" pitchFamily="34" charset="-120"/>
              </a:rPr>
              <a:t>土壤是无数小动物的家园，常见的有蜘蛛、鼠妇、</a:t>
            </a:r>
            <a:r>
              <a:rPr lang="en-US" altLang="zh-CN" sz="2000" b="0" i="0">
                <a:solidFill>
                  <a:srgbClr val="000000"/>
                </a:solidFill>
                <a:latin typeface="微软雅黑" pitchFamily="34" charset="0"/>
                <a:ea typeface="微软雅黑" pitchFamily="34" charset="-122"/>
                <a:cs typeface="微软雅黑" pitchFamily="34" charset="-120"/>
              </a:rPr>
              <a:t>蜈蚣、</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马陆</a:t>
            </a:r>
            <a:r>
              <a:rPr lang="en-US" altLang="zh-CN" sz="2000" b="0" i="0" dirty="0">
                <a:solidFill>
                  <a:srgbClr val="000000"/>
                </a:solidFill>
                <a:latin typeface="微软雅黑" pitchFamily="34" charset="0"/>
                <a:ea typeface="微软雅黑" pitchFamily="34" charset="-122"/>
                <a:cs typeface="微软雅黑" pitchFamily="34" charset="-120"/>
              </a:rPr>
              <a:t>、蚯蚓等。若要对某土壤中小动物类群的丰富度进行研究，</a:t>
            </a:r>
            <a:r>
              <a:rPr lang="en-US" altLang="zh-CN" sz="2000" b="0" i="0">
                <a:solidFill>
                  <a:srgbClr val="000000"/>
                </a:solidFill>
                <a:latin typeface="微软雅黑" pitchFamily="34" charset="0"/>
                <a:ea typeface="微软雅黑" pitchFamily="34" charset="-122"/>
                <a:cs typeface="微软雅黑" pitchFamily="34" charset="-120"/>
              </a:rPr>
              <a:t>下列描述错误的是(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94d0cf0b0.bracket?pid=43d96fc32&amp;color=0,0,0&amp;vpa=2&amp;vtp=1&amp;bbb=1"/>
          <p:cNvSpPr/>
          <p:nvPr/>
        </p:nvSpPr>
        <p:spPr>
          <a:xfrm>
            <a:off x="10079101" y="1453134"/>
            <a:ext cx="71913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ABC</a:t>
            </a:r>
            <a:endParaRPr lang="en-US" altLang="zh-CN" sz="2000" dirty="0"/>
          </a:p>
        </p:txBody>
      </p:sp>
      <p:sp>
        <p:nvSpPr>
          <p:cNvPr id="4" name="QC_5_BD.4_2#94d0cf0b0.choices?pid=43d96fc32&amp;color=0,0,0&amp;vtp=1&amp;bbb=1"/>
          <p:cNvSpPr/>
          <p:nvPr/>
        </p:nvSpPr>
        <p:spPr>
          <a:xfrm>
            <a:off x="722376" y="1919859"/>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A.不可用目测估计法来估计单位面积中的种群数量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.吸虫器通常用于对体型较大的土壤小动物进行采集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.可利用土壤小动物的趋光、避高温等习性对土壤中的小动物进行收集</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.为了调查不同时间土壤中小动物类群的丰富度，可在白天和晚上取同一地块的土样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EX.6_1#94d0cf0b0?vop=1&amp;pid=43d96fc32&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教材变式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本题是教材</a:t>
            </a:r>
            <a:r>
              <a:rPr lang="en-US" altLang="zh-CN" sz="2000" b="0" i="0" dirty="0">
                <a:solidFill>
                  <a:srgbClr val="000000"/>
                </a:solidFill>
                <a:latin typeface="微软雅黑" pitchFamily="34" charset="0"/>
                <a:ea typeface="微软雅黑" pitchFamily="34" charset="-122"/>
                <a:cs typeface="微软雅黑" pitchFamily="34" charset="-120"/>
              </a:rPr>
              <a:t>P47“走进实验室——测定土壤动物的物种丰富度”的变式题</a:t>
            </a:r>
            <a:r>
              <a:rPr lang="en-US" altLang="zh-CN" sz="2000" b="0" i="0">
                <a:solidFill>
                  <a:srgbClr val="000000"/>
                </a:solidFill>
                <a:latin typeface="微软雅黑" pitchFamily="34" charset="0"/>
                <a:ea typeface="微软雅黑" pitchFamily="34" charset="-122"/>
                <a:cs typeface="微软雅黑" pitchFamily="34" charset="-120"/>
              </a:rPr>
              <a:t>。本题对教材实验的原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理和操作的注意事项等进行考查</a:t>
            </a:r>
            <a:r>
              <a:rPr lang="en-US" altLang="zh-CN" sz="2000" b="0" i="0" dirty="0">
                <a:solidFill>
                  <a:srgbClr val="000000"/>
                </a:solidFill>
                <a:latin typeface="微软雅黑" pitchFamily="34" charset="0"/>
                <a:ea typeface="微软雅黑" pitchFamily="34" charset="-122"/>
                <a:cs typeface="微软雅黑" pitchFamily="34" charset="-120"/>
              </a:rPr>
              <a:t>，有助于学生对实验细节的把握和对重点知识的掌握。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94d0cf0b0?vop=1&amp;pid=43d96fc32&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目测估计法是常用的统计物种相对数量的方法</a:t>
            </a:r>
            <a:r>
              <a:rPr lang="en-US" altLang="zh-CN" sz="2000" b="0" i="0">
                <a:solidFill>
                  <a:srgbClr val="000000"/>
                </a:solidFill>
                <a:latin typeface="微软雅黑" pitchFamily="34" charset="0"/>
                <a:ea typeface="微软雅黑" pitchFamily="34" charset="-122"/>
                <a:cs typeface="微软雅黑" pitchFamily="34" charset="-120"/>
              </a:rPr>
              <a:t>，可按预先确定的多度等级来估计单位面积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体积）中的种群数量，A错误；吸虫器通常用于对体型较小的土壤小动物进行采集，B错误</a:t>
            </a:r>
            <a:r>
              <a:rPr lang="en-US" altLang="zh-CN" sz="2000" b="0" i="0">
                <a:solidFill>
                  <a:srgbClr val="000000"/>
                </a:solidFill>
                <a:latin typeface="微软雅黑" pitchFamily="34" charset="0"/>
                <a:ea typeface="微软雅黑" pitchFamily="34" charset="-122"/>
                <a:cs typeface="微软雅黑" pitchFamily="34" charset="-120"/>
              </a:rPr>
              <a:t>；可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利用土壤小动物的趋暗</a:t>
            </a:r>
            <a:r>
              <a:rPr lang="en-US" altLang="zh-CN" sz="2000" b="0" i="0" dirty="0">
                <a:solidFill>
                  <a:srgbClr val="000000"/>
                </a:solidFill>
                <a:latin typeface="微软雅黑" pitchFamily="34" charset="0"/>
                <a:ea typeface="微软雅黑" pitchFamily="34" charset="-122"/>
                <a:cs typeface="微软雅黑" pitchFamily="34" charset="-120"/>
              </a:rPr>
              <a:t>、趋湿、避高温等习性对土壤中的小动物进行收集，C错误</a:t>
            </a:r>
            <a:r>
              <a:rPr lang="en-US" altLang="zh-CN" sz="2000" b="0" i="0">
                <a:solidFill>
                  <a:srgbClr val="000000"/>
                </a:solidFill>
                <a:latin typeface="微软雅黑" pitchFamily="34" charset="0"/>
                <a:ea typeface="微软雅黑" pitchFamily="34" charset="-122"/>
                <a:cs typeface="微软雅黑" pitchFamily="34" charset="-120"/>
              </a:rPr>
              <a:t>；为了调查不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同时间土壤中小动物类群的丰富度</a:t>
            </a:r>
            <a:r>
              <a:rPr lang="en-US" altLang="zh-CN" sz="2000" b="0" i="0" dirty="0">
                <a:solidFill>
                  <a:srgbClr val="000000"/>
                </a:solidFill>
                <a:latin typeface="微软雅黑" pitchFamily="34" charset="0"/>
                <a:ea typeface="微软雅黑" pitchFamily="34" charset="-122"/>
                <a:cs typeface="微软雅黑" pitchFamily="34" charset="-120"/>
              </a:rPr>
              <a:t>，可在白天和晚上取同一地块的土样，D正确。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C_5_BD.8_1#c61a5a436?htil=1&amp;pid=43d96fc3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09560" y="1097279"/>
            <a:ext cx="3538728" cy="2670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8_2#c61a5a436?htil=1&amp;pid=43d96fc32&amp;color=0,0,0&amp;vtp=1&amp;bt=1&amp;bbb=1&amp;hb=1"/>
          <p:cNvSpPr/>
          <p:nvPr/>
        </p:nvSpPr>
        <p:spPr>
          <a:xfrm>
            <a:off x="722376" y="1014984"/>
            <a:ext cx="7077456"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［安徽亳州2025高二期末］</a:t>
            </a:r>
            <a:r>
              <a:rPr lang="en-US" altLang="zh-CN" sz="2000" b="0" i="0" dirty="0">
                <a:solidFill>
                  <a:srgbClr val="000000"/>
                </a:solidFill>
                <a:latin typeface="微软雅黑" pitchFamily="34" charset="0"/>
                <a:ea typeface="微软雅黑" pitchFamily="34" charset="-122"/>
                <a:cs typeface="微软雅黑" pitchFamily="34" charset="-120"/>
              </a:rPr>
              <a:t>某石漠化生态治理示范区内</a:t>
            </a:r>
            <a:r>
              <a:rPr lang="en-US" altLang="zh-CN" sz="2000" b="0" i="0">
                <a:solidFill>
                  <a:srgbClr val="000000"/>
                </a:solidFill>
                <a:latin typeface="微软雅黑" pitchFamily="34" charset="0"/>
                <a:ea typeface="微软雅黑" pitchFamily="34" charset="-122"/>
                <a:cs typeface="微软雅黑" pitchFamily="34" charset="-120"/>
              </a:rPr>
              <a:t>，阳坡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生长着南酸枣等喜光植物</a:t>
            </a:r>
            <a:r>
              <a:rPr lang="en-US" altLang="zh-CN" sz="2000" b="0" i="0" dirty="0">
                <a:solidFill>
                  <a:srgbClr val="000000"/>
                </a:solidFill>
                <a:latin typeface="微软雅黑" pitchFamily="34" charset="0"/>
                <a:ea typeface="微软雅黑" pitchFamily="34" charset="-122"/>
                <a:cs typeface="微软雅黑" pitchFamily="34" charset="-120"/>
              </a:rPr>
              <a:t>，阴坡光照弱，水分、</a:t>
            </a:r>
            <a:r>
              <a:rPr lang="en-US" altLang="zh-CN" sz="2000" b="0" i="0">
                <a:solidFill>
                  <a:srgbClr val="000000"/>
                </a:solidFill>
                <a:latin typeface="微软雅黑" pitchFamily="34" charset="0"/>
                <a:ea typeface="微软雅黑" pitchFamily="34" charset="-122"/>
                <a:cs typeface="微软雅黑" pitchFamily="34" charset="-120"/>
              </a:rPr>
              <a:t>养分条件较好，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生长着喜阴植物，阳坡和阴坡的物种丰富度指数调查结果如图</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9_1#c61a5a436.bracket?pid=43d96fc32&amp;color=0,0,0&amp;vpa=3&amp;vtp=1"/>
          <p:cNvSpPr/>
          <p:nvPr/>
        </p:nvSpPr>
        <p:spPr>
          <a:xfrm>
            <a:off x="3716401" y="23675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8_3#c61a5a436.choices?htil=1&amp;pid=43d96fc32&amp;color=0,0,0&amp;vtp=1&amp;bbb=1&amp;hb=1"/>
          <p:cNvSpPr/>
          <p:nvPr/>
        </p:nvSpPr>
        <p:spPr>
          <a:xfrm>
            <a:off x="722376" y="2834258"/>
            <a:ext cx="7077456"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A.阳坡和阴坡均是乔木层的物种丰富度最高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.分布于阳坡的物种数量高于阴坡的物种数量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C.要根据示范区内各物种的数量和对其他物种的影响情况来确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定优势种</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.南酸枣与生活在同一区域的所有动植物共同构成生物群落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EX.10_1#c61a5a436?vop=1&amp;pid=43d96fc32&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10_2#c61a5a436?vop=1&amp;pid=43d96fc3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95928" y="1511300"/>
            <a:ext cx="4206240" cy="4160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1383</Words>
  <Application>Microsoft Office PowerPoint</Application>
  <PresentationFormat>宽屏</PresentationFormat>
  <Paragraphs>294</Paragraphs>
  <Slides>38</Slides>
  <Notes>38</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38</vt:i4>
      </vt:variant>
    </vt:vector>
  </HeadingPairs>
  <TitlesOfParts>
    <vt:vector size="48" baseType="lpstr">
      <vt:lpstr>等线 (正文)</vt:lpstr>
      <vt:lpstr>仿宋</vt:lpstr>
      <vt:lpstr>汉仪舒圆黑简体</vt:lpstr>
      <vt:lpstr>SimHei</vt:lpstr>
      <vt:lpstr>华文细黑</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2025-08-01T01:51:28Z</dcterms:created>
  <dcterms:modified xsi:type="dcterms:W3CDTF">2025-08-04T07:13:58Z</dcterms:modified>
  <cp:category/>
  <cp:contentStatus/>
</cp:coreProperties>
</file>