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63" d="100"/>
          <a:sy n="63" d="100"/>
        </p:scale>
        <p:origin x="708" y="48"/>
      </p:cViewPr>
      <p:guideLst/>
    </p:cSldViewPr>
  </p:slideViewPr>
  <p:notesTextViewPr>
    <p:cViewPr>
      <p:scale>
        <a:sx n="1" d="1"/>
        <a:sy n="1" d="1"/>
      </p:scale>
      <p:origin x="0" y="0"/>
    </p:cViewPr>
  </p:notesTextViewPr>
  <p:sorterViewPr>
    <p:cViewPr>
      <p:scale>
        <a:sx n="40" d="100"/>
        <a:sy n="4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763093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93776"/>
            <a:ext cx="8842248" cy="521208"/>
          </a:xfrm>
          <a:prstGeom prst="rect">
            <a:avLst/>
          </a:prstGeom>
          <a:noFill/>
          <a:ln/>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5dffb758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93776"/>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 种间关系的判断</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86eb3a68e51442c4105fbf#tid=688b4253d5ecdb0009caf6fd#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15968"/>
            <a:ext cx="3666744" cy="923544"/>
          </a:xfrm>
          <a:prstGeom prst="rect">
            <a:avLst/>
          </a:prstGeom>
          <a:noFill/>
          <a:ln/>
        </p:spPr>
        <p:txBody>
          <a:bodyPr wrap="square" lIns="0" tIns="0" rIns="0" bIns="0" rtlCol="0" anchor="ctr"/>
          <a:lstStyle/>
          <a:p>
            <a:pPr algn="ctr"/>
            <a:r>
              <a:rPr lang="en-US" sz="2400" b="1" i="0" dirty="0">
                <a:solidFill>
                  <a:srgbClr val="649226"/>
                </a:solidFill>
                <a:latin typeface="微软雅黑" pitchFamily="34" charset="0"/>
                <a:ea typeface="微软雅黑" pitchFamily="34" charset="-122"/>
                <a:cs typeface="微软雅黑" pitchFamily="34" charset="-120"/>
              </a:rPr>
              <a:t>生物学 选择性必修2        生物与环境 SJ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高中必刷题</a:t>
            </a:r>
            <a:endParaRPr lang="en-US" sz="5400" dirty="0"/>
          </a:p>
        </p:txBody>
      </p:sp>
      <p:sp>
        <p:nvSpPr>
          <p:cNvPr id="4"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高考强化</a:t>
            </a:r>
            <a:endParaRPr lang="en-US" sz="5400" dirty="0"/>
          </a:p>
        </p:txBody>
      </p:sp>
      <p:sp>
        <p:nvSpPr>
          <p:cNvPr id="4"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13.xml"/><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2.xml"/><Relationship Id="rId1" Type="http://schemas.openxmlformats.org/officeDocument/2006/relationships/slideLayout" Target="../slideLayouts/slideLayout13.xml"/><Relationship Id="rId4" Type="http://schemas.openxmlformats.org/officeDocument/2006/relationships/image" Target="../media/image21.png"/></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6.xml"/><Relationship Id="rId1" Type="http://schemas.openxmlformats.org/officeDocument/2006/relationships/slideLayout" Target="../slideLayouts/slideLayout10.xml"/><Relationship Id="rId4" Type="http://schemas.openxmlformats.org/officeDocument/2006/relationships/image" Target="../media/image25.png"/></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8.xml"/><Relationship Id="rId1" Type="http://schemas.openxmlformats.org/officeDocument/2006/relationships/slideLayout" Target="../slideLayouts/slideLayout10.xml"/><Relationship Id="rId4" Type="http://schemas.openxmlformats.org/officeDocument/2006/relationships/image" Target="../media/image28.png"/></Relationships>
</file>

<file path=ppt/slides/_rels/slide1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0.xml"/><Relationship Id="rId1" Type="http://schemas.openxmlformats.org/officeDocument/2006/relationships/slideLayout" Target="../slideLayouts/slideLayout10.xml"/><Relationship Id="rId5" Type="http://schemas.openxmlformats.org/officeDocument/2006/relationships/image" Target="../media/image32.png"/><Relationship Id="rId4" Type="http://schemas.openxmlformats.org/officeDocument/2006/relationships/image" Target="../media/image31.png"/></Relationships>
</file>

<file path=ppt/slides/_rels/slide2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1.xml"/><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2.xml"/><Relationship Id="rId1" Type="http://schemas.openxmlformats.org/officeDocument/2006/relationships/slideLayout" Target="../slideLayouts/slideLayout10.xml"/><Relationship Id="rId5" Type="http://schemas.openxmlformats.org/officeDocument/2006/relationships/image" Target="../media/image36.png"/><Relationship Id="rId4" Type="http://schemas.openxmlformats.org/officeDocument/2006/relationships/image" Target="../media/image35.png"/></Relationships>
</file>

<file path=ppt/slides/_rels/slide2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3.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13.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13.xml"/><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5_EX.11_1#363ebb66c?vop=1&amp;pid=5dffb7587&amp;color=0,0,0&amp;bt=1&amp;bbb=1"/>
          <p:cNvSpPr/>
          <p:nvPr/>
        </p:nvSpPr>
        <p:spPr>
          <a:xfrm>
            <a:off x="722376" y="969264"/>
            <a:ext cx="10753344" cy="408559"/>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题图解读</a:t>
            </a:r>
            <a:endParaRPr lang="en-US" altLang="zh-CN" sz="2000" dirty="0"/>
          </a:p>
        </p:txBody>
      </p:sp>
      <p:pic>
        <p:nvPicPr>
          <p:cNvPr id="3" name="QC_5_EX.11_3#363ebb66c?htil=1&amp;vop=1&amp;pid=5dffb7587&amp;color=0,0,0&amp;tib=255,255,255"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60120" y="1611884"/>
            <a:ext cx="4892040" cy="232257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C_5_EX.11_4#363ebb66c?htil=1&amp;vop=1&amp;pid=5dffb7587&amp;color=0,0,0&amp;tib=255,255,255"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6217920" y="1511300"/>
            <a:ext cx="5129784" cy="242316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AS.12_1#363ebb66c?vop=1&amp;pid=5dffb7587&amp;color=0,0,0&amp;bt=1&amp;bbb=1&amp;hb=1"/>
              <p:cNvSpPr/>
              <p:nvPr/>
            </p:nvSpPr>
            <p:spPr>
              <a:xfrm>
                <a:off x="722376" y="1014984"/>
                <a:ext cx="10753344" cy="1415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若将甲、乙、丙单独培养，由于受到生存空间和食物资源的限制，</a:t>
                </a:r>
                <a:r>
                  <a:rPr lang="en-US" altLang="zh-CN" sz="2000" b="0" i="0">
                    <a:solidFill>
                      <a:srgbClr val="000000"/>
                    </a:solidFill>
                    <a:latin typeface="微软雅黑" pitchFamily="34" charset="0"/>
                    <a:ea typeface="微软雅黑" pitchFamily="34" charset="-122"/>
                    <a:cs typeface="微软雅黑" pitchFamily="34" charset="-120"/>
                  </a:rPr>
                  <a:t>预期其增长曲线均为“</a:t>
                </a:r>
              </a:p>
              <a:p>
                <a:pPr latinLnBrk="1">
                  <a:lnSpc>
                    <a:spcPts val="4000"/>
                  </a:lnSpc>
                </a:pP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m:t>
                    </m:r>
                  </m:oMath>
                </a14:m>
                <a:r>
                  <a:rPr lang="en-US" altLang="zh-CN" sz="2200" b="0" i="0" kern="0" dirty="0">
                    <a:solidFill>
                      <a:srgbClr val="000000"/>
                    </a:solidFill>
                    <a:latin typeface="微软雅黑" pitchFamily="34" charset="0"/>
                    <a:ea typeface="微软雅黑" pitchFamily="34" charset="-122"/>
                    <a:cs typeface="微软雅黑" pitchFamily="34" charset="-120"/>
                  </a:rPr>
                  <a:t>”</a:t>
                </a:r>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型</a:t>
                </a:r>
                <a:r>
                  <a:rPr lang="en-US" altLang="zh-CN" sz="2000" b="0" i="0" dirty="0">
                    <a:solidFill>
                      <a:srgbClr val="000000"/>
                    </a:solidFill>
                    <a:latin typeface="微软雅黑" pitchFamily="34" charset="0"/>
                    <a:ea typeface="微软雅黑" pitchFamily="34" charset="-122"/>
                    <a:cs typeface="微软雅黑" pitchFamily="34" charset="-120"/>
                  </a:rPr>
                  <a:t>，C正确；不同草履虫对食物和空间需求的差异，可减小不同草履虫之间的竞争</a:t>
                </a:r>
                <a:r>
                  <a:rPr lang="en-US" altLang="zh-CN" sz="2000" b="0" i="0">
                    <a:solidFill>
                      <a:srgbClr val="000000"/>
                    </a:solidFill>
                    <a:latin typeface="微软雅黑" pitchFamily="34" charset="0"/>
                    <a:ea typeface="微软雅黑" pitchFamily="34" charset="-122"/>
                    <a:cs typeface="微软雅黑" pitchFamily="34" charset="-120"/>
                  </a:rPr>
                  <a:t>，有利于充</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分利用生态资源</a:t>
                </a:r>
                <a:r>
                  <a:rPr lang="en-US" altLang="zh-CN" sz="2000" b="0" i="0" dirty="0">
                    <a:solidFill>
                      <a:srgbClr val="000000"/>
                    </a:solidFill>
                    <a:latin typeface="微软雅黑" pitchFamily="34" charset="0"/>
                    <a:ea typeface="微软雅黑" pitchFamily="34" charset="-122"/>
                    <a:cs typeface="微软雅黑" pitchFamily="34" charset="-120"/>
                  </a:rPr>
                  <a:t>，D正确。</a:t>
                </a:r>
                <a:endParaRPr lang="en-US" altLang="zh-CN" sz="2200" dirty="0"/>
              </a:p>
            </p:txBody>
          </p:sp>
        </mc:Choice>
        <mc:Fallback xmlns="">
          <p:sp>
            <p:nvSpPr>
              <p:cNvPr id="2" name="QC_5_AS.12_1#363ebb66c?vop=1&amp;pid=5dffb7587&amp;color=0,0,0&amp;bt=1&amp;bbb=1&amp;hb=1"/>
              <p:cNvSpPr>
                <a:spLocks noRot="1" noChangeAspect="1" noMove="1" noResize="1" noEditPoints="1" noAdjustHandles="1" noChangeArrowheads="1" noChangeShapeType="1" noTextEdit="1"/>
              </p:cNvSpPr>
              <p:nvPr/>
            </p:nvSpPr>
            <p:spPr>
              <a:xfrm>
                <a:off x="722376" y="1014984"/>
                <a:ext cx="10753344" cy="1415034"/>
              </a:xfrm>
              <a:prstGeom prst="rect">
                <a:avLst/>
              </a:prstGeom>
              <a:blipFill>
                <a:blip r:embed="rId3"/>
                <a:stretch>
                  <a:fillRect l="-1587" r="-1417" b="-10345"/>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C_5_BD.13_1#34554e6c6?pid=5dffb7587&amp;color=0,0,0&amp;bt=1&amp;bbb=1&amp;hb=1"/>
          <p:cNvSpPr/>
          <p:nvPr/>
        </p:nvSpPr>
        <p:spPr>
          <a:xfrm>
            <a:off x="722376" y="1014984"/>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dirty="0">
                <a:solidFill>
                  <a:srgbClr val="000000"/>
                </a:solidFill>
                <a:latin typeface="仿宋" pitchFamily="34" charset="0"/>
                <a:ea typeface="仿宋" pitchFamily="34" charset="-122"/>
                <a:cs typeface="仿宋" pitchFamily="34" charset="-120"/>
              </a:rPr>
              <a:t>［江苏宿迁2025高二月考］</a:t>
            </a:r>
            <a:r>
              <a:rPr lang="en-US" altLang="zh-CN" sz="2000" b="0" i="0" dirty="0">
                <a:solidFill>
                  <a:srgbClr val="000000"/>
                </a:solidFill>
                <a:latin typeface="微软雅黑" pitchFamily="34" charset="0"/>
                <a:ea typeface="微软雅黑" pitchFamily="34" charset="-122"/>
                <a:cs typeface="微软雅黑" pitchFamily="34" charset="-120"/>
              </a:rPr>
              <a:t>某种浮游动物会取食水域中甲、乙两种藻类，但取食喜好不同</a:t>
            </a:r>
            <a:r>
              <a:rPr lang="en-US" altLang="zh-CN" sz="2000" b="0" i="0">
                <a:solidFill>
                  <a:srgbClr val="000000"/>
                </a:solidFill>
                <a:latin typeface="微软雅黑" pitchFamily="34" charset="0"/>
                <a:ea typeface="微软雅黑" pitchFamily="34" charset="-122"/>
                <a:cs typeface="微软雅黑" pitchFamily="34" charset="-120"/>
              </a:rPr>
              <a:t>。为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研究该浮游动物的取食喜好</a:t>
            </a:r>
            <a:r>
              <a:rPr lang="en-US" altLang="zh-CN" sz="2000" b="0" i="0" dirty="0">
                <a:solidFill>
                  <a:srgbClr val="000000"/>
                </a:solidFill>
                <a:latin typeface="微软雅黑" pitchFamily="34" charset="0"/>
                <a:ea typeface="微软雅黑" pitchFamily="34" charset="-122"/>
                <a:cs typeface="微软雅黑" pitchFamily="34" charset="-120"/>
              </a:rPr>
              <a:t>，进行以下实验：取A、B两个玻璃缸，均加入相等数量的甲、</a:t>
            </a:r>
            <a:r>
              <a:rPr lang="en-US" altLang="zh-CN" sz="2000" b="0" i="0">
                <a:solidFill>
                  <a:srgbClr val="000000"/>
                </a:solidFill>
                <a:latin typeface="微软雅黑" pitchFamily="34" charset="0"/>
                <a:ea typeface="微软雅黑" pitchFamily="34" charset="-122"/>
                <a:cs typeface="微软雅黑" pitchFamily="34" charset="-120"/>
              </a:rPr>
              <a:t>乙藻类，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a:t>
            </a:r>
            <a:r>
              <a:rPr lang="en-US" altLang="zh-CN" sz="2000" b="0" i="0" dirty="0">
                <a:solidFill>
                  <a:srgbClr val="000000"/>
                </a:solidFill>
                <a:latin typeface="微软雅黑" pitchFamily="34" charset="0"/>
                <a:ea typeface="微软雅黑" pitchFamily="34" charset="-122"/>
                <a:cs typeface="微软雅黑" pitchFamily="34" charset="-120"/>
              </a:rPr>
              <a:t>缸不放该浮游动物，B缸放入适量的浮游动物，每隔一段时间，测定玻璃缸中藻类数量</a:t>
            </a:r>
            <a:r>
              <a:rPr lang="en-US" altLang="zh-CN" sz="2000" b="0" i="0">
                <a:solidFill>
                  <a:srgbClr val="000000"/>
                </a:solidFill>
                <a:latin typeface="微软雅黑" pitchFamily="34" charset="0"/>
                <a:ea typeface="微软雅黑" pitchFamily="34" charset="-122"/>
                <a:cs typeface="微软雅黑" pitchFamily="34" charset="-120"/>
              </a:rPr>
              <a:t>，结果如</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图</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以下叙述错误的是(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pic>
        <p:nvPicPr>
          <p:cNvPr id="4" name="QC_5_BD.13_3#34554e6c6?iti=7&amp;htil=1&amp;pid=5dffb7587&amp;color=0,0,0&amp;tib=255,255,255"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2505456" y="2909061"/>
            <a:ext cx="1810512" cy="194767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5_BD.13_4#34554e6c6?iti=8&amp;htil=1&amp;pid=5dffb7587&amp;color=0,0,0&amp;tib=255,255,255"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891272" y="2918205"/>
            <a:ext cx="1783080" cy="193852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5_BD.13_5#34554e6c6?iti=7&amp;htil=1&amp;pid=5dffb7587&amp;color=0,0,0&amp;bbb=1"/>
          <p:cNvSpPr/>
          <p:nvPr/>
        </p:nvSpPr>
        <p:spPr>
          <a:xfrm>
            <a:off x="2646331" y="4983733"/>
            <a:ext cx="1528762" cy="812800"/>
          </a:xfrm>
          <a:prstGeom prst="rect">
            <a:avLst/>
          </a:prstGeom>
          <a:noFill/>
          <a:ln/>
        </p:spPr>
        <p:txBody>
          <a:bodyPr wrap="none" lIns="0" tIns="0" rIns="0" bIns="0" rtlCol="0" anchor="t"/>
          <a:lstStyle/>
          <a:p>
            <a:pPr algn="ctr"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图1</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A玻璃缸</a:t>
            </a:r>
            <a:endParaRPr lang="en-US" altLang="zh-CN" sz="2000" dirty="0"/>
          </a:p>
        </p:txBody>
      </p:sp>
      <p:sp>
        <p:nvSpPr>
          <p:cNvPr id="7" name="QC_5_BD.13_6#34554e6c6?iti=8&amp;htil=1&amp;pid=5dffb7587&amp;color=0,0,0&amp;bbb=1"/>
          <p:cNvSpPr/>
          <p:nvPr/>
        </p:nvSpPr>
        <p:spPr>
          <a:xfrm>
            <a:off x="8028749" y="4983733"/>
            <a:ext cx="1508125" cy="812800"/>
          </a:xfrm>
          <a:prstGeom prst="rect">
            <a:avLst/>
          </a:prstGeom>
          <a:noFill/>
          <a:ln/>
        </p:spPr>
        <p:txBody>
          <a:bodyPr wrap="none" lIns="0" tIns="0" rIns="0" bIns="0" rtlCol="0" anchor="t"/>
          <a:lstStyle/>
          <a:p>
            <a:pPr algn="ctr"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图2</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B玻璃缸</a:t>
            </a:r>
            <a:endParaRPr lang="en-US" altLang="zh-CN" sz="2000" dirty="0"/>
          </a:p>
        </p:txBody>
      </p:sp>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BD.15_1#34554e6c6.choices?pid=5dffb7587&amp;color=0,0,0&amp;bt=1&amp;bbb=1"/>
              <p:cNvSpPr/>
              <p:nvPr/>
            </p:nvSpPr>
            <p:spPr>
              <a:xfrm>
                <a:off x="722376" y="101498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A.两种藻类在A玻璃缸中呈现“</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”型增长</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.浮游动物取食藻类的喜好为甲藻</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&gt;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乙藻</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.由图可知，甲、乙两种藻类之间存在种间竞争关系</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.B玻璃缸中的藻类和浮游动物无法构成一个群落</a:t>
                </a:r>
                <a:endParaRPr lang="en-US" altLang="zh-CN" sz="2000" dirty="0"/>
              </a:p>
            </p:txBody>
          </p:sp>
        </mc:Choice>
        <mc:Fallback xmlns="">
          <p:sp>
            <p:nvSpPr>
              <p:cNvPr id="2" name="QC_5_BD.15_1#34554e6c6.choices?pid=5dffb7587&amp;color=0,0,0&amp;bt=1&amp;bbb=1"/>
              <p:cNvSpPr>
                <a:spLocks noRot="1" noChangeAspect="1" noMove="1" noResize="1" noEditPoints="1" noAdjustHandles="1" noChangeArrowheads="1" noChangeShapeType="1" noTextEdit="1"/>
              </p:cNvSpPr>
              <p:nvPr/>
            </p:nvSpPr>
            <p:spPr>
              <a:xfrm>
                <a:off x="722376" y="1014984"/>
                <a:ext cx="10753344" cy="1796034"/>
              </a:xfrm>
              <a:prstGeom prst="rect">
                <a:avLst/>
              </a:prstGeom>
              <a:blipFill>
                <a:blip r:embed="rId3"/>
                <a:stretch>
                  <a:fillRect l="-1474" b="-8503"/>
                </a:stretch>
              </a:blipFill>
              <a:ln/>
            </p:spPr>
            <p:txBody>
              <a:bodyPr/>
              <a:lstStyle/>
              <a:p>
                <a:r>
                  <a:rPr lang="zh-CN" altLang="en-US">
                    <a:noFill/>
                  </a:rPr>
                  <a:t> </a:t>
                </a:r>
              </a:p>
            </p:txBody>
          </p:sp>
        </mc:Fallback>
      </mc:AlternateContent>
      <p:sp>
        <p:nvSpPr>
          <p:cNvPr id="3" name="QC_5_AN.14_1#34554e6c6.bracket?pid=5dffb7587&amp;color=0,0,0&amp;vpa=4&amp;answeroption=A">
            <a:extLst>
              <a:ext uri="{FF2B5EF4-FFF2-40B4-BE49-F238E27FC236}">
                <a16:creationId xmlns:a16="http://schemas.microsoft.com/office/drawing/2014/main" id="{C0A37D06-2348-259A-6555-B1F029329A71}"/>
              </a:ext>
            </a:extLst>
          </p:cNvPr>
          <p:cNvSpPr txBox="1"/>
          <p:nvPr/>
        </p:nvSpPr>
        <p:spPr>
          <a:xfrm>
            <a:off x="595376" y="1063244"/>
            <a:ext cx="397545" cy="477054"/>
          </a:xfrm>
          <a:prstGeom prst="rect">
            <a:avLst/>
          </a:prstGeom>
          <a:noFill/>
        </p:spPr>
        <p:txBody>
          <a:bodyPr vert="horz" wrap="none" lIns="0" tIns="0" rIns="0" bIns="0" rtlCol="0">
            <a:spAutoFit/>
          </a:bodyPr>
          <a:lstStyle/>
          <a:p>
            <a:r>
              <a:rPr lang="zh-CN" altLang="en-US" sz="3100" b="1">
                <a:solidFill>
                  <a:srgbClr val="00B050"/>
                </a:solidFill>
                <a:latin typeface="华文细黑" panose="02010600040101010101" pitchFamily="2" charset="-122"/>
              </a:rPr>
              <a:t>√</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AS.16_1#34554e6c6?vop=1&amp;pid=5dffb7587&amp;color=0,0,0&amp;bt=1&amp;bbb=1&amp;hb=1"/>
              <p:cNvSpPr/>
              <p:nvPr/>
            </p:nvSpPr>
            <p:spPr>
              <a:xfrm>
                <a:off x="722376" y="1014984"/>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分析图1可知，乙藻数量一段时间后下降，不呈“</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”型增长，A错误；分析图1、2</a:t>
                </a:r>
                <a:r>
                  <a:rPr lang="en-US" altLang="zh-CN" sz="2000" b="0" i="0">
                    <a:solidFill>
                      <a:srgbClr val="000000"/>
                    </a:solidFill>
                    <a:latin typeface="微软雅黑" pitchFamily="34" charset="0"/>
                    <a:ea typeface="微软雅黑" pitchFamily="34" charset="-122"/>
                    <a:cs typeface="微软雅黑" pitchFamily="34" charset="-120"/>
                  </a:rPr>
                  <a:t>可知，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和不放养浮游动物相比</a:t>
                </a:r>
                <a:r>
                  <a:rPr lang="en-US" altLang="zh-CN" sz="2000" b="0" i="0" dirty="0">
                    <a:solidFill>
                      <a:srgbClr val="000000"/>
                    </a:solidFill>
                    <a:latin typeface="微软雅黑" pitchFamily="34" charset="0"/>
                    <a:ea typeface="微软雅黑" pitchFamily="34" charset="-122"/>
                    <a:cs typeface="微软雅黑" pitchFamily="34" charset="-120"/>
                  </a:rPr>
                  <a:t>，放养浮游动物后甲藻数量不增加反而减少，乙藻数量下降幅度减小</a:t>
                </a:r>
                <a:r>
                  <a:rPr lang="en-US" altLang="zh-CN" sz="2000" b="0" i="0">
                    <a:solidFill>
                      <a:srgbClr val="000000"/>
                    </a:solidFill>
                    <a:latin typeface="微软雅黑" pitchFamily="34" charset="0"/>
                    <a:ea typeface="微软雅黑" pitchFamily="34" charset="-122"/>
                    <a:cs typeface="微软雅黑" pitchFamily="34" charset="-120"/>
                  </a:rPr>
                  <a:t>，说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明浮游动物更喜好取食甲藻</a:t>
                </a:r>
                <a:r>
                  <a:rPr lang="en-US" altLang="zh-CN" sz="2000" b="0" i="0" dirty="0">
                    <a:solidFill>
                      <a:srgbClr val="000000"/>
                    </a:solidFill>
                    <a:latin typeface="微软雅黑" pitchFamily="34" charset="0"/>
                    <a:ea typeface="微软雅黑" pitchFamily="34" charset="-122"/>
                    <a:cs typeface="微软雅黑" pitchFamily="34" charset="-120"/>
                  </a:rPr>
                  <a:t>，B正确；由图1可知，甲藻数量先略有下降后不断上升</a:t>
                </a:r>
                <a:r>
                  <a:rPr lang="en-US" altLang="zh-CN" sz="2000" b="0" i="0">
                    <a:solidFill>
                      <a:srgbClr val="000000"/>
                    </a:solidFill>
                    <a:latin typeface="微软雅黑" pitchFamily="34" charset="0"/>
                    <a:ea typeface="微软雅黑" pitchFamily="34" charset="-122"/>
                    <a:cs typeface="微软雅黑" pitchFamily="34" charset="-120"/>
                  </a:rPr>
                  <a:t>，而乙藻数量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大量减少</a:t>
                </a:r>
                <a:r>
                  <a:rPr lang="en-US" altLang="zh-CN" sz="2000" b="0" i="0" dirty="0">
                    <a:solidFill>
                      <a:srgbClr val="000000"/>
                    </a:solidFill>
                    <a:latin typeface="微软雅黑" pitchFamily="34" charset="0"/>
                    <a:ea typeface="微软雅黑" pitchFamily="34" charset="-122"/>
                    <a:cs typeface="微软雅黑" pitchFamily="34" charset="-120"/>
                  </a:rPr>
                  <a:t>，说明甲、乙藻之间存在种间竞争关系，C正确；在一定的自然区域内</a:t>
                </a:r>
                <a:r>
                  <a:rPr lang="en-US" altLang="zh-CN" sz="2000" b="0" i="0">
                    <a:solidFill>
                      <a:srgbClr val="000000"/>
                    </a:solidFill>
                    <a:latin typeface="微软雅黑" pitchFamily="34" charset="0"/>
                    <a:ea typeface="微软雅黑" pitchFamily="34" charset="-122"/>
                    <a:cs typeface="微软雅黑" pitchFamily="34" charset="-120"/>
                  </a:rPr>
                  <a:t>，所有的种群组</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成一个群落</a:t>
                </a:r>
                <a:r>
                  <a:rPr lang="en-US" altLang="zh-CN" sz="2000" b="0" i="0" dirty="0">
                    <a:solidFill>
                      <a:srgbClr val="000000"/>
                    </a:solidFill>
                    <a:latin typeface="微软雅黑" pitchFamily="34" charset="0"/>
                    <a:ea typeface="微软雅黑" pitchFamily="34" charset="-122"/>
                    <a:cs typeface="微软雅黑" pitchFamily="34" charset="-120"/>
                  </a:rPr>
                  <a:t>，B玻璃缸中除了藻类和浮游动物外，还包含其他生物，如微生物，D正确。</a:t>
                </a:r>
                <a:endParaRPr lang="en-US" altLang="zh-CN" sz="2200" dirty="0"/>
              </a:p>
            </p:txBody>
          </p:sp>
        </mc:Choice>
        <mc:Fallback xmlns="">
          <p:sp>
            <p:nvSpPr>
              <p:cNvPr id="2" name="QC_5_AS.16_1#34554e6c6?vop=1&amp;pid=5dffb7587&amp;color=0,0,0&amp;bt=1&amp;bbb=1&amp;hb=1"/>
              <p:cNvSpPr>
                <a:spLocks noRot="1" noChangeAspect="1" noMove="1" noResize="1" noEditPoints="1" noAdjustHandles="1" noChangeArrowheads="1" noChangeShapeType="1" noTextEdit="1"/>
              </p:cNvSpPr>
              <p:nvPr/>
            </p:nvSpPr>
            <p:spPr>
              <a:xfrm>
                <a:off x="722376" y="1014984"/>
                <a:ext cx="10753344" cy="2240534"/>
              </a:xfrm>
              <a:prstGeom prst="rect">
                <a:avLst/>
              </a:prstGeom>
              <a:blipFill>
                <a:blip r:embed="rId3"/>
                <a:stretch>
                  <a:fillRect l="-1587" t="-272" r="-1304" b="-6812"/>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C_3#e5eec6ff6.fixed?pid=4e56b20f0&amp;color=100,146,38"/>
          <p:cNvSpPr/>
          <p:nvPr/>
        </p:nvSpPr>
        <p:spPr>
          <a:xfrm>
            <a:off x="6181344" y="950976"/>
            <a:ext cx="969264" cy="1197864"/>
          </a:xfrm>
          <a:prstGeom prst="rect">
            <a:avLst/>
          </a:prstGeom>
          <a:noFill/>
          <a:ln/>
        </p:spPr>
        <p:txBody>
          <a:bodyPr wrap="square" lIns="0" tIns="0" rIns="0" bIns="0" rtlCol="0" anchor="ctr"/>
          <a:lstStyle/>
          <a:p>
            <a:pPr algn="l"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3</a:t>
            </a:r>
            <a:endParaRPr lang="en-US" altLang="zh-CN" sz="7200" dirty="0"/>
          </a:p>
        </p:txBody>
      </p:sp>
      <p:sp>
        <p:nvSpPr>
          <p:cNvPr id="3" name="C_3#e5eec6ff6.fixed?pid=4e56b20f0&amp;color=255,255,255&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第三节</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种间关系</a:t>
            </a:r>
            <a:endParaRPr lang="en-US" altLang="zh-CN" sz="4400" dirty="0"/>
          </a:p>
        </p:txBody>
      </p:sp>
      <p:pic>
        <p:nvPicPr>
          <p:cNvPr id="4" name="C_3#e5eec6ff6.fixed?pid=4e56b20f0&amp;color=0,0,0&amp;tib=255,255,255" descr="preencoded.png"/>
          <p:cNvPicPr>
            <a:picLocks noChangeAspect="1"/>
          </p:cNvPicPr>
          <p:nvPr/>
        </p:nvPicPr>
        <p:blipFill>
          <a:blip r:embed="rId3"/>
          <a:stretch>
            <a:fillRect/>
          </a:stretch>
        </p:blipFill>
        <p:spPr>
          <a:xfrm>
            <a:off x="9939528" y="4507992"/>
            <a:ext cx="438912" cy="438912"/>
          </a:xfrm>
          <a:prstGeom prst="rect">
            <a:avLst/>
          </a:prstGeom>
        </p:spPr>
      </p:pic>
      <p:sp>
        <p:nvSpPr>
          <p:cNvPr id="5" name="C_3_BD#e5eec6ff6.fixed?pid=4e56b20f0&amp;color=255,255,255&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刷提升</a:t>
            </a:r>
            <a:endParaRPr lang="en-US" altLang="zh-CN" sz="2800" dirty="0"/>
          </a:p>
        </p:txBody>
      </p:sp>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C_4_BD.17_1#fff2e1344?pid=e5eec6ff6&amp;color=0,0,0&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1" i="0" dirty="0">
                <a:solidFill>
                  <a:srgbClr val="000000"/>
                </a:solidFill>
                <a:latin typeface="微软雅黑" pitchFamily="34" charset="0"/>
                <a:ea typeface="微软雅黑" pitchFamily="34" charset="-122"/>
                <a:cs typeface="微软雅黑" pitchFamily="34" charset="-120"/>
              </a:rPr>
              <a:t>多选题</a:t>
            </a:r>
            <a:r>
              <a:rPr lang="en-US" altLang="zh-CN" sz="2000" b="0" i="0" dirty="0">
                <a:solidFill>
                  <a:srgbClr val="000000"/>
                </a:solidFill>
                <a:latin typeface="微软雅黑" pitchFamily="34" charset="0"/>
                <a:ea typeface="微软雅黑" pitchFamily="34" charset="-122"/>
                <a:cs typeface="微软雅黑" pitchFamily="34" charset="-120"/>
              </a:rPr>
              <a:t>）若某林区的红松果实、某种小型鼠（以红松果实为食</a:t>
            </a:r>
            <a:r>
              <a:rPr lang="en-US" altLang="zh-CN" sz="2000" b="0" i="0">
                <a:solidFill>
                  <a:srgbClr val="000000"/>
                </a:solidFill>
                <a:latin typeface="微软雅黑" pitchFamily="34" charset="0"/>
                <a:ea typeface="微软雅黑" pitchFamily="34" charset="-122"/>
                <a:cs typeface="微软雅黑" pitchFamily="34" charset="-120"/>
              </a:rPr>
              <a:t>）和革蜱的数量变化具有如图</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所示的周期性波动特征</a:t>
            </a:r>
            <a:r>
              <a:rPr lang="en-US" altLang="zh-CN" sz="2000" b="0" i="0" dirty="0">
                <a:solidFill>
                  <a:srgbClr val="000000"/>
                </a:solidFill>
                <a:latin typeface="微软雅黑" pitchFamily="34" charset="0"/>
                <a:ea typeface="微软雅黑" pitchFamily="34" charset="-122"/>
                <a:cs typeface="微软雅黑" pitchFamily="34" charset="-120"/>
              </a:rPr>
              <a:t>。林区居民因革蜱叮咬而易患森林脑炎。据此分析</a:t>
            </a:r>
            <a:r>
              <a:rPr lang="en-US" altLang="zh-CN" sz="2000" b="0" i="0">
                <a:solidFill>
                  <a:srgbClr val="000000"/>
                </a:solidFill>
                <a:latin typeface="微软雅黑" pitchFamily="34" charset="0"/>
                <a:ea typeface="微软雅黑" pitchFamily="34" charset="-122"/>
                <a:cs typeface="微软雅黑" pitchFamily="34" charset="-120"/>
              </a:rPr>
              <a:t>，下列叙述正确的是</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18_1#fff2e1344.bracket?pid=e5eec6ff6&amp;color=0,0,0&amp;vpa=5&amp;bbb=1"/>
          <p:cNvSpPr/>
          <p:nvPr/>
        </p:nvSpPr>
        <p:spPr>
          <a:xfrm>
            <a:off x="922401" y="1867350"/>
            <a:ext cx="7493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ABD</a:t>
            </a:r>
            <a:endParaRPr lang="en-US" altLang="zh-CN" sz="2000" dirty="0"/>
          </a:p>
        </p:txBody>
      </p:sp>
      <p:pic>
        <p:nvPicPr>
          <p:cNvPr id="4" name="QC_4_BD.17_2#fff2e1344?htil=5&amp;pid=e5eec6ff6&amp;color=0,0,0&amp;tib=255,255,255"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639703" y="2408877"/>
            <a:ext cx="4818888" cy="262432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5" name="QC_4_BD.17_3#fff2e1344.choices?htil=5&amp;pid=e5eec6ff6&amp;color=0,0,0&amp;bbb=1&amp;hb=1"/>
              <p:cNvSpPr/>
              <p:nvPr/>
            </p:nvSpPr>
            <p:spPr>
              <a:xfrm>
                <a:off x="722376" y="2334074"/>
                <a:ext cx="5843016" cy="36375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A.曲线③和①不能明显体现捕食关系</a:t>
                </a:r>
                <a:r>
                  <a:rPr lang="en-US" altLang="zh-CN" sz="2000" b="0" i="0">
                    <a:solidFill>
                      <a:srgbClr val="000000"/>
                    </a:solidFill>
                    <a:latin typeface="微软雅黑" pitchFamily="34" charset="0"/>
                    <a:ea typeface="微软雅黑" pitchFamily="34" charset="-122"/>
                    <a:cs typeface="微软雅黑" pitchFamily="34" charset="-120"/>
                  </a:rPr>
                  <a:t>，推测是小型鼠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繁殖能力强所致</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.通过曲线②与</a:t>
                </a:r>
                <a:r>
                  <a:rPr lang="en-US" altLang="zh-CN" sz="2000" b="0" i="0">
                    <a:solidFill>
                      <a:srgbClr val="000000"/>
                    </a:solidFill>
                    <a:latin typeface="微软雅黑" pitchFamily="34" charset="0"/>
                    <a:ea typeface="微软雅黑" pitchFamily="34" charset="-122"/>
                    <a:cs typeface="微软雅黑" pitchFamily="34" charset="-120"/>
                  </a:rPr>
                  <a:t>③的关系推断小型鼠与革蜱不是互利</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共生关系</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.曲线③在</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𝐾</m:t>
                    </m:r>
                  </m:oMath>
                </a14:m>
                <a:r>
                  <a:rPr lang="en-US" altLang="zh-CN" sz="2000" b="0" i="0" dirty="0">
                    <a:solidFill>
                      <a:srgbClr val="000000"/>
                    </a:solidFill>
                    <a:latin typeface="微软雅黑" pitchFamily="34" charset="0"/>
                    <a:ea typeface="微软雅黑" pitchFamily="34" charset="-122"/>
                    <a:cs typeface="微软雅黑" pitchFamily="34" charset="-120"/>
                  </a:rPr>
                  <a:t>值上下波动，影响</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𝐾</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值的主要因素是小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型鼠的出生率和死亡率</a:t>
                </a:r>
                <a:r>
                  <a:rPr lang="en-US" altLang="zh-CN" sz="2000" b="0" i="0" dirty="0">
                    <a:solidFill>
                      <a:srgbClr val="000000"/>
                    </a:solidFill>
                    <a:latin typeface="微软雅黑" pitchFamily="34" charset="0"/>
                    <a:ea typeface="微软雅黑" pitchFamily="34" charset="-122"/>
                    <a:cs typeface="微软雅黑" pitchFamily="34" charset="-120"/>
                  </a:rPr>
                  <a:t>、迁入率和迁出率</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.林区居民森林脑炎发病率会呈现与曲线</a:t>
                </a:r>
                <a:r>
                  <a:rPr lang="en-US" altLang="zh-CN" sz="2000" b="0" i="0">
                    <a:solidFill>
                      <a:srgbClr val="000000"/>
                    </a:solidFill>
                    <a:latin typeface="微软雅黑" pitchFamily="34" charset="0"/>
                    <a:ea typeface="微软雅黑" pitchFamily="34" charset="-122"/>
                    <a:cs typeface="微软雅黑" pitchFamily="34" charset="-120"/>
                  </a:rPr>
                  <a:t>②相似的波</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动特征</a:t>
                </a:r>
                <a:endParaRPr lang="en-US" altLang="zh-CN" sz="2000" dirty="0"/>
              </a:p>
            </p:txBody>
          </p:sp>
        </mc:Choice>
        <mc:Fallback xmlns="">
          <p:sp>
            <p:nvSpPr>
              <p:cNvPr id="5" name="QC_4_BD.17_3#fff2e1344.choices?htil=5&amp;pid=e5eec6ff6&amp;color=0,0,0&amp;bbb=1&amp;hb=1"/>
              <p:cNvSpPr>
                <a:spLocks noRot="1" noChangeAspect="1" noMove="1" noResize="1" noEditPoints="1" noAdjustHandles="1" noChangeArrowheads="1" noChangeShapeType="1" noTextEdit="1"/>
              </p:cNvSpPr>
              <p:nvPr/>
            </p:nvSpPr>
            <p:spPr>
              <a:xfrm>
                <a:off x="722376" y="2334074"/>
                <a:ext cx="5843016" cy="3637534"/>
              </a:xfrm>
              <a:prstGeom prst="rect">
                <a:avLst/>
              </a:prstGeom>
              <a:blipFill>
                <a:blip r:embed="rId4"/>
                <a:stretch>
                  <a:fillRect l="-2714" r="-2714" b="-4020"/>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4_AS.19_1#fff2e1344?vop=1&amp;pid=e5eec6ff6&amp;color=0,0,0&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曲线③和①未出现“被捕食者先增先减，捕食者后增后减”的关系</a:t>
                </a:r>
                <a:r>
                  <a:rPr lang="en-US" altLang="zh-CN" sz="2000" b="0" i="0">
                    <a:solidFill>
                      <a:srgbClr val="000000"/>
                    </a:solidFill>
                    <a:latin typeface="微软雅黑" pitchFamily="34" charset="0"/>
                    <a:ea typeface="微软雅黑" pitchFamily="34" charset="-122"/>
                    <a:cs typeface="微软雅黑" pitchFamily="34" charset="-120"/>
                  </a:rPr>
                  <a:t>，可能是小型鼠繁殖能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力强</a:t>
                </a:r>
                <a:r>
                  <a:rPr lang="en-US" altLang="zh-CN" sz="2000" b="0" i="0" dirty="0">
                    <a:solidFill>
                      <a:srgbClr val="000000"/>
                    </a:solidFill>
                    <a:latin typeface="微软雅黑" pitchFamily="34" charset="0"/>
                    <a:ea typeface="微软雅黑" pitchFamily="34" charset="-122"/>
                    <a:cs typeface="微软雅黑" pitchFamily="34" charset="-120"/>
                  </a:rPr>
                  <a:t>，导致小型鼠数量变化没有滞后于红松果实，A正确；曲线②③不是“同升同降</a:t>
                </a:r>
                <a:r>
                  <a:rPr lang="en-US" altLang="zh-CN" sz="2000" b="0" i="0">
                    <a:solidFill>
                      <a:srgbClr val="000000"/>
                    </a:solidFill>
                    <a:latin typeface="微软雅黑" pitchFamily="34" charset="0"/>
                    <a:ea typeface="微软雅黑" pitchFamily="34" charset="-122"/>
                    <a:cs typeface="微软雅黑" pitchFamily="34" charset="-120"/>
                  </a:rPr>
                  <a:t>”，非互利</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共生关系</a:t>
                </a:r>
                <a:r>
                  <a:rPr lang="en-US" altLang="zh-CN" sz="2000" b="0" i="0" dirty="0">
                    <a:solidFill>
                      <a:srgbClr val="000000"/>
                    </a:solidFill>
                    <a:latin typeface="微软雅黑" pitchFamily="34" charset="0"/>
                    <a:ea typeface="微软雅黑" pitchFamily="34" charset="-122"/>
                    <a:cs typeface="微软雅黑" pitchFamily="34" charset="-120"/>
                  </a:rPr>
                  <a:t>，B正确；曲线③在</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𝐾</m:t>
                    </m:r>
                  </m:oMath>
                </a14:m>
                <a:r>
                  <a:rPr lang="en-US" altLang="zh-CN" sz="2000" b="0" i="0" dirty="0">
                    <a:solidFill>
                      <a:srgbClr val="000000"/>
                    </a:solidFill>
                    <a:latin typeface="微软雅黑" pitchFamily="34" charset="0"/>
                    <a:ea typeface="微软雅黑" pitchFamily="34" charset="-122"/>
                    <a:cs typeface="微软雅黑" pitchFamily="34" charset="-120"/>
                  </a:rPr>
                  <a:t>值上下波动，影响</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𝐾</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值的主要因素是资源和空间条件，C错误</a:t>
                </a:r>
                <a:r>
                  <a:rPr lang="en-US" altLang="zh-CN" sz="2000" b="0" i="0">
                    <a:solidFill>
                      <a:srgbClr val="000000"/>
                    </a:solidFill>
                    <a:latin typeface="微软雅黑" pitchFamily="34" charset="0"/>
                    <a:ea typeface="微软雅黑" pitchFamily="34" charset="-122"/>
                    <a:cs typeface="微软雅黑" pitchFamily="34" charset="-120"/>
                  </a:rPr>
                  <a:t>；林</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区居民因革蜱叮咬而易患森林脑炎</a:t>
                </a:r>
                <a:r>
                  <a:rPr lang="en-US" altLang="zh-CN" sz="2000" b="0" i="0" dirty="0">
                    <a:solidFill>
                      <a:srgbClr val="000000"/>
                    </a:solidFill>
                    <a:latin typeface="微软雅黑" pitchFamily="34" charset="0"/>
                    <a:ea typeface="微软雅黑" pitchFamily="34" charset="-122"/>
                    <a:cs typeface="微软雅黑" pitchFamily="34" charset="-120"/>
                  </a:rPr>
                  <a:t>，可推测林区居民森林脑炎的发病率会呈现与曲线</a:t>
                </a:r>
                <a:r>
                  <a:rPr lang="en-US" altLang="zh-CN" sz="2000" b="0" i="0">
                    <a:solidFill>
                      <a:srgbClr val="000000"/>
                    </a:solidFill>
                    <a:latin typeface="微软雅黑" pitchFamily="34" charset="0"/>
                    <a:ea typeface="微软雅黑" pitchFamily="34" charset="-122"/>
                    <a:cs typeface="微软雅黑" pitchFamily="34" charset="-120"/>
                  </a:rPr>
                  <a:t>②相似的波</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动特征</a:t>
                </a:r>
                <a:r>
                  <a:rPr lang="en-US" altLang="zh-CN" sz="2000" b="0" i="0" dirty="0">
                    <a:solidFill>
                      <a:srgbClr val="000000"/>
                    </a:solidFill>
                    <a:latin typeface="微软雅黑" pitchFamily="34" charset="0"/>
                    <a:ea typeface="微软雅黑" pitchFamily="34" charset="-122"/>
                    <a:cs typeface="微软雅黑" pitchFamily="34" charset="-120"/>
                  </a:rPr>
                  <a:t>，D正确。</a:t>
                </a:r>
                <a:endParaRPr lang="en-US" altLang="zh-CN" sz="2200" dirty="0"/>
              </a:p>
            </p:txBody>
          </p:sp>
        </mc:Choice>
        <mc:Fallback xmlns="">
          <p:sp>
            <p:nvSpPr>
              <p:cNvPr id="2" name="QC_4_AS.19_1#fff2e1344?vop=1&amp;pid=e5eec6ff6&amp;color=0,0,0&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a:blip r:embed="rId3"/>
                <a:stretch>
                  <a:fillRect l="-1587" r="-794" b="-6793"/>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C_4_BD.20_1#7eb2d34a3?pid=e5eec6ff6&amp;color=0,0,0&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仿宋" pitchFamily="34" charset="0"/>
                <a:ea typeface="仿宋" pitchFamily="34" charset="-122"/>
                <a:cs typeface="仿宋" pitchFamily="34" charset="-120"/>
              </a:rPr>
              <a:t>［四川成都2024高二月考］</a:t>
            </a:r>
            <a:r>
              <a:rPr lang="en-US" altLang="zh-CN" sz="2000" b="0" i="0" dirty="0">
                <a:solidFill>
                  <a:srgbClr val="000000"/>
                </a:solidFill>
                <a:latin typeface="微软雅黑" pitchFamily="34" charset="0"/>
                <a:ea typeface="微软雅黑" pitchFamily="34" charset="-122"/>
                <a:cs typeface="微软雅黑" pitchFamily="34" charset="-120"/>
              </a:rPr>
              <a:t>甲种群与乙种群存在生殖隔离，如图表示甲</a:t>
            </a:r>
            <a:r>
              <a:rPr lang="en-US" altLang="zh-CN" sz="2000" b="0" i="0">
                <a:solidFill>
                  <a:srgbClr val="000000"/>
                </a:solidFill>
                <a:latin typeface="微软雅黑" pitchFamily="34" charset="0"/>
                <a:ea typeface="微软雅黑" pitchFamily="34" charset="-122"/>
                <a:cs typeface="微软雅黑" pitchFamily="34" charset="-120"/>
              </a:rPr>
              <a:t>、乙种群个体数量比随</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时间变化的坐标图</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据图可以得出的结论是(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21_1#7eb2d34a3.bracket?pid=e5eec6ff6&amp;color=0,0,0&amp;vpa=6"/>
          <p:cNvSpPr/>
          <p:nvPr/>
        </p:nvSpPr>
        <p:spPr>
          <a:xfrm>
            <a:off x="5748401" y="1410150"/>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pic>
        <p:nvPicPr>
          <p:cNvPr id="4" name="QC_4_BD.20_2#7eb2d34a3?htil=6&amp;pid=e5eec6ff6&amp;color=0,0,0&amp;tib=255,255,255"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756095" y="1951677"/>
            <a:ext cx="2615184" cy="170078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5" name="QC_4_BD.20_3#7eb2d34a3.choices?htil=6&amp;pid=e5eec6ff6&amp;color=0,0,0&amp;bbb=1&amp;hb=1"/>
              <p:cNvSpPr/>
              <p:nvPr/>
            </p:nvSpPr>
            <p:spPr>
              <a:xfrm>
                <a:off x="722376" y="1824677"/>
                <a:ext cx="8046720" cy="22659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A.甲、乙两种群均为“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”型增长，增长速率均受本身密度制约</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.甲、乙两种群为捕食关系，其中乙为捕食者，甲为被捕食者</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.甲、乙两种群为竞争关系，</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𝑡</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时刻甲种群可能被淘汰</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.甲、乙两种群可分别代表草原中的兔子和牛</a:t>
                </a:r>
                <a:r>
                  <a:rPr lang="en-US" altLang="zh-CN" sz="2000" b="0" i="0">
                    <a:solidFill>
                      <a:srgbClr val="000000"/>
                    </a:solidFill>
                    <a:latin typeface="微软雅黑" pitchFamily="34" charset="0"/>
                    <a:ea typeface="微软雅黑" pitchFamily="34" charset="-122"/>
                    <a:cs typeface="微软雅黑" pitchFamily="34" charset="-120"/>
                  </a:rPr>
                  <a:t>，二者是此消彼长的竞争</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关系</a:t>
                </a:r>
                <a:endParaRPr lang="en-US" altLang="zh-CN" sz="2000" dirty="0"/>
              </a:p>
            </p:txBody>
          </p:sp>
        </mc:Choice>
        <mc:Fallback xmlns="">
          <p:sp>
            <p:nvSpPr>
              <p:cNvPr id="5" name="QC_4_BD.20_3#7eb2d34a3.choices?htil=6&amp;pid=e5eec6ff6&amp;color=0,0,0&amp;bbb=1&amp;hb=1"/>
              <p:cNvSpPr>
                <a:spLocks noRot="1" noChangeAspect="1" noMove="1" noResize="1" noEditPoints="1" noAdjustHandles="1" noChangeArrowheads="1" noChangeShapeType="1" noTextEdit="1"/>
              </p:cNvSpPr>
              <p:nvPr/>
            </p:nvSpPr>
            <p:spPr>
              <a:xfrm>
                <a:off x="722376" y="1824677"/>
                <a:ext cx="8046720" cy="2265934"/>
              </a:xfrm>
              <a:prstGeom prst="rect">
                <a:avLst/>
              </a:prstGeom>
              <a:blipFill>
                <a:blip r:embed="rId4"/>
                <a:stretch>
                  <a:fillRect l="-1970" b="-6720"/>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4_AS.22_1#7eb2d34a3?vop=1&amp;pid=e5eec6ff6&amp;color=0,0,0&amp;bt=1&amp;bbb=1&amp;hb=1"/>
              <p:cNvSpPr/>
              <p:nvPr/>
            </p:nvSpPr>
            <p:spPr>
              <a:xfrm>
                <a:off x="722376" y="972000"/>
                <a:ext cx="10753344" cy="1415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随时间的推移，甲、乙种群个体数量比先增大后减小，在</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𝑡</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时刻降为0，说明甲</a:t>
                </a:r>
                <a:r>
                  <a:rPr lang="en-US" altLang="zh-CN" sz="2000" b="0" i="0">
                    <a:solidFill>
                      <a:srgbClr val="000000"/>
                    </a:solidFill>
                    <a:latin typeface="微软雅黑" pitchFamily="34" charset="0"/>
                    <a:ea typeface="微软雅黑" pitchFamily="34" charset="-122"/>
                    <a:cs typeface="微软雅黑" pitchFamily="34" charset="-120"/>
                  </a:rPr>
                  <a:t>、乙种群为</a:t>
                </a:r>
              </a:p>
              <a:p>
                <a:pPr latinLnBrk="1">
                  <a:lnSpc>
                    <a:spcPts val="4000"/>
                  </a:lnSpc>
                </a:pPr>
                <a:r>
                  <a:rPr lang="en-US" altLang="zh-CN" sz="2000" b="0" i="0">
                    <a:solidFill>
                      <a:srgbClr val="000000"/>
                    </a:solidFill>
                    <a:latin typeface="微软雅黑" pitchFamily="34" charset="0"/>
                    <a:ea typeface="微软雅黑" pitchFamily="34" charset="-122"/>
                    <a:cs typeface="微软雅黑" pitchFamily="34" charset="-120"/>
                  </a:rPr>
                  <a:t>竞争关系</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𝑡</m:t>
                    </m:r>
                  </m:oMath>
                </a14:m>
                <a:r>
                  <a:rPr lang="en-US" altLang="zh-CN" sz="2000" b="0" i="0" dirty="0">
                    <a:solidFill>
                      <a:srgbClr val="000000"/>
                    </a:solidFill>
                    <a:latin typeface="微软雅黑" pitchFamily="34" charset="0"/>
                    <a:ea typeface="微软雅黑" pitchFamily="34" charset="-122"/>
                    <a:cs typeface="微软雅黑" pitchFamily="34" charset="-120"/>
                  </a:rPr>
                  <a:t>时刻甲种群可能被淘汰，故甲种群不为“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”型增长，A、B错误，C正确</a:t>
                </a:r>
                <a:r>
                  <a:rPr lang="en-US" altLang="zh-CN" sz="2000" b="0" i="0">
                    <a:solidFill>
                      <a:srgbClr val="000000"/>
                    </a:solidFill>
                    <a:latin typeface="微软雅黑" pitchFamily="34" charset="0"/>
                    <a:ea typeface="微软雅黑" pitchFamily="34" charset="-122"/>
                    <a:cs typeface="微软雅黑" pitchFamily="34" charset="-120"/>
                  </a:rPr>
                  <a:t>；草原中的</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兔子和牛是此消彼长的竞争关系</a:t>
                </a:r>
                <a:r>
                  <a:rPr lang="en-US" altLang="zh-CN" sz="2000" b="0" i="0" dirty="0">
                    <a:solidFill>
                      <a:srgbClr val="000000"/>
                    </a:solidFill>
                    <a:latin typeface="微软雅黑" pitchFamily="34" charset="0"/>
                    <a:ea typeface="微软雅黑" pitchFamily="34" charset="-122"/>
                    <a:cs typeface="微软雅黑" pitchFamily="34" charset="-120"/>
                  </a:rPr>
                  <a:t>，不会出现某一种群被淘汰的现象，D错误。</a:t>
                </a:r>
                <a:endParaRPr lang="en-US" altLang="zh-CN" sz="2200" dirty="0"/>
              </a:p>
            </p:txBody>
          </p:sp>
        </mc:Choice>
        <mc:Fallback xmlns="">
          <p:sp>
            <p:nvSpPr>
              <p:cNvPr id="2" name="QC_4_AS.22_1#7eb2d34a3?vop=1&amp;pid=e5eec6ff6&amp;color=0,0,0&amp;bt=1&amp;bbb=1&amp;hb=1"/>
              <p:cNvSpPr>
                <a:spLocks noRot="1" noChangeAspect="1" noMove="1" noResize="1" noEditPoints="1" noAdjustHandles="1" noChangeArrowheads="1" noChangeShapeType="1" noTextEdit="1"/>
              </p:cNvSpPr>
              <p:nvPr/>
            </p:nvSpPr>
            <p:spPr>
              <a:xfrm>
                <a:off x="722376" y="972000"/>
                <a:ext cx="10753344" cy="1415034"/>
              </a:xfrm>
              <a:prstGeom prst="rect">
                <a:avLst/>
              </a:prstGeom>
              <a:blipFill>
                <a:blip r:embed="rId3"/>
                <a:stretch>
                  <a:fillRect l="-1587" r="-850" b="-10300"/>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9e2cffe65.fixed?pid=4e56b20f0&amp;color=100,146,38"/>
          <p:cNvSpPr/>
          <p:nvPr/>
        </p:nvSpPr>
        <p:spPr>
          <a:xfrm>
            <a:off x="6181344" y="950976"/>
            <a:ext cx="969264" cy="1197864"/>
          </a:xfrm>
          <a:prstGeom prst="rect">
            <a:avLst/>
          </a:prstGeom>
          <a:noFill/>
          <a:ln/>
        </p:spPr>
        <p:txBody>
          <a:bodyPr wrap="square" lIns="0" tIns="0" rIns="0" bIns="0" rtlCol="0" anchor="ctr"/>
          <a:lstStyle/>
          <a:p>
            <a:pPr algn="l"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3</a:t>
            </a:r>
            <a:endParaRPr lang="en-US" altLang="zh-CN" sz="7200" dirty="0"/>
          </a:p>
        </p:txBody>
      </p:sp>
      <p:sp>
        <p:nvSpPr>
          <p:cNvPr id="3" name="C_3#9e2cffe65.fixed?pid=4e56b20f0&amp;color=255,255,255&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第三节</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种间关系</a:t>
            </a:r>
            <a:endParaRPr lang="en-US" altLang="zh-CN" sz="4400" dirty="0"/>
          </a:p>
        </p:txBody>
      </p:sp>
      <p:pic>
        <p:nvPicPr>
          <p:cNvPr id="4" name="C_3#9e2cffe65.fixed?pid=4e56b20f0&amp;color=0,0,0&amp;tib=255,255,255" descr="preencoded.png"/>
          <p:cNvPicPr>
            <a:picLocks noChangeAspect="1"/>
          </p:cNvPicPr>
          <p:nvPr/>
        </p:nvPicPr>
        <p:blipFill>
          <a:blip r:embed="rId3"/>
          <a:stretch>
            <a:fillRect/>
          </a:stretch>
        </p:blipFill>
        <p:spPr>
          <a:xfrm>
            <a:off x="9939528" y="4507992"/>
            <a:ext cx="438912" cy="438912"/>
          </a:xfrm>
          <a:prstGeom prst="rect">
            <a:avLst/>
          </a:prstGeom>
        </p:spPr>
      </p:pic>
      <p:sp>
        <p:nvSpPr>
          <p:cNvPr id="5" name="C_3_BD#9e2cffe65.fixed?pid=4e56b20f0&amp;color=255,255,255&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4_BD.23_1#f908924c4?pid=e5eec6ff6&amp;color=0,0,0&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仿宋" pitchFamily="34" charset="0"/>
                    <a:ea typeface="仿宋" pitchFamily="34" charset="-122"/>
                    <a:cs typeface="仿宋" pitchFamily="34" charset="-120"/>
                  </a:rPr>
                  <a:t>［浙江浙里特色联盟2025高二期中］</a:t>
                </a:r>
                <a:r>
                  <a:rPr lang="en-US" altLang="zh-CN" sz="2000" b="0" i="0" dirty="0">
                    <a:solidFill>
                      <a:srgbClr val="000000"/>
                    </a:solidFill>
                    <a:latin typeface="微软雅黑" pitchFamily="34" charset="0"/>
                    <a:ea typeface="微软雅黑" pitchFamily="34" charset="-122"/>
                    <a:cs typeface="微软雅黑" pitchFamily="34" charset="-120"/>
                  </a:rPr>
                  <a:t>小球藻是鱼类的优良饵料，且对养殖水体中的氮</a:t>
                </a:r>
                <a:r>
                  <a:rPr lang="en-US" altLang="zh-CN" sz="2000" b="0" i="0">
                    <a:solidFill>
                      <a:srgbClr val="000000"/>
                    </a:solidFill>
                    <a:latin typeface="微软雅黑" pitchFamily="34" charset="0"/>
                    <a:ea typeface="微软雅黑" pitchFamily="34" charset="-122"/>
                    <a:cs typeface="微软雅黑" pitchFamily="34" charset="-120"/>
                  </a:rPr>
                  <a:t>、磷有一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定的去除作用</a:t>
                </a:r>
                <a:r>
                  <a:rPr lang="en-US" altLang="zh-CN" sz="2000" b="0" i="0" dirty="0">
                    <a:solidFill>
                      <a:srgbClr val="000000"/>
                    </a:solidFill>
                    <a:latin typeface="微软雅黑" pitchFamily="34" charset="0"/>
                    <a:ea typeface="微软雅黑" pitchFamily="34" charset="-122"/>
                    <a:cs typeface="微软雅黑" pitchFamily="34" charset="-120"/>
                  </a:rPr>
                  <a:t>，鱼腥藻是养殖水体中引起水华的主要藻类。为揭示两种藻类的种间关系及其受</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pH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b="0" i="0" kern="0" spc="-99900">
                  <a:solidFill>
                    <a:srgbClr val="FFFFFF"/>
                  </a:solidFill>
                  <a:latin typeface="微软雅黑" pitchFamily="34" charset="0"/>
                  <a:ea typeface="微软雅黑" pitchFamily="34" charset="-122"/>
                  <a:cs typeface="微软雅黑" pitchFamily="34" charset="-120"/>
                </a:endParaRP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的影响</a:t>
                </a:r>
                <a:r>
                  <a:rPr lang="en-US" altLang="zh-CN" sz="2000" b="0" i="0" dirty="0">
                    <a:solidFill>
                      <a:srgbClr val="000000"/>
                    </a:solidFill>
                    <a:latin typeface="微软雅黑" pitchFamily="34" charset="0"/>
                    <a:ea typeface="微软雅黑" pitchFamily="34" charset="-122"/>
                    <a:cs typeface="微软雅黑" pitchFamily="34" charset="-120"/>
                  </a:rPr>
                  <a:t>，研究人员开展了相关研究，结果如表所示。</a:t>
                </a:r>
                <a:r>
                  <a:rPr lang="en-US" altLang="zh-CN" sz="2000" b="0" i="0">
                    <a:solidFill>
                      <a:srgbClr val="000000"/>
                    </a:solidFill>
                    <a:latin typeface="微软雅黑" pitchFamily="34" charset="0"/>
                    <a:ea typeface="微软雅黑" pitchFamily="34" charset="-122"/>
                    <a:cs typeface="微软雅黑" pitchFamily="34" charset="-120"/>
                  </a:rPr>
                  <a:t>下列叙述正确的是(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C_4_BD.23_1#f908924c4?pid=e5eec6ff6&amp;color=0,0,0&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a:blip r:embed="rId3"/>
                <a:stretch>
                  <a:fillRect l="-1474" r="-964" b="-11682"/>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21" name="QC_4_BD.23_2#f908924c4?colgroup=14,6,6,6,6&amp;pid=e5eec6ff6&amp;color=0,0,0&amp;bbb=1"/>
              <p:cNvGraphicFramePr>
                <a:graphicFrameLocks noGrp="1"/>
              </p:cNvGraphicFramePr>
              <p:nvPr>
                <p:extLst>
                  <p:ext uri="{D42A27DB-BD31-4B8C-83A1-F6EECF244321}">
                    <p14:modId xmlns:p14="http://schemas.microsoft.com/office/powerpoint/2010/main" val="1192536650"/>
                  </p:ext>
                </p:extLst>
              </p:nvPr>
            </p:nvGraphicFramePr>
            <p:xfrm>
              <a:off x="722376" y="2408877"/>
              <a:ext cx="10725912" cy="1279017"/>
            </p:xfrm>
            <a:graphic>
              <a:graphicData uri="http://schemas.openxmlformats.org/drawingml/2006/table">
                <a:tbl>
                  <a:tblPr/>
                  <a:tblGrid>
                    <a:gridCol w="3959352">
                      <a:extLst>
                        <a:ext uri="{9D8B030D-6E8A-4147-A177-3AD203B41FA5}">
                          <a16:colId xmlns:a16="http://schemas.microsoft.com/office/drawing/2014/main" val="20000"/>
                        </a:ext>
                      </a:extLst>
                    </a:gridCol>
                    <a:gridCol w="1691640">
                      <a:extLst>
                        <a:ext uri="{9D8B030D-6E8A-4147-A177-3AD203B41FA5}">
                          <a16:colId xmlns:a16="http://schemas.microsoft.com/office/drawing/2014/main" val="20001"/>
                        </a:ext>
                      </a:extLst>
                    </a:gridCol>
                    <a:gridCol w="1691640">
                      <a:extLst>
                        <a:ext uri="{9D8B030D-6E8A-4147-A177-3AD203B41FA5}">
                          <a16:colId xmlns:a16="http://schemas.microsoft.com/office/drawing/2014/main" val="20002"/>
                        </a:ext>
                      </a:extLst>
                    </a:gridCol>
                    <a:gridCol w="1691640">
                      <a:extLst>
                        <a:ext uri="{9D8B030D-6E8A-4147-A177-3AD203B41FA5}">
                          <a16:colId xmlns:a16="http://schemas.microsoft.com/office/drawing/2014/main" val="20003"/>
                        </a:ext>
                      </a:extLst>
                    </a:gridCol>
                    <a:gridCol w="1691640">
                      <a:extLst>
                        <a:ext uri="{9D8B030D-6E8A-4147-A177-3AD203B41FA5}">
                          <a16:colId xmlns:a16="http://schemas.microsoft.com/office/drawing/2014/main" val="20004"/>
                        </a:ext>
                      </a:extLst>
                    </a:gridCol>
                  </a:tblGrid>
                  <a:tr h="426339">
                    <a:tc>
                      <a:txBody>
                        <a:bodyPr/>
                        <a:lstStyle/>
                        <a:p>
                          <a:pPr algn="ctr" latinLnBrk="1" hangingPunct="0">
                            <a:lnSpc>
                              <a:spcPts val="30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pH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6339">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鱼腥藻对小球藻的竞争抑制参数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1.78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1.70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0.67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0.29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26339">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小球藻对鱼腥藻的竞争抑制参数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10.16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12.91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9.10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4.90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mc:Choice>
        <mc:Fallback xmlns="">
          <p:graphicFrame>
            <p:nvGraphicFramePr>
              <p:cNvPr id="21" name="QC_4_BD.23_2#f908924c4?colgroup=14,6,6,6,6&amp;pid=e5eec6ff6&amp;color=0,0,0&amp;bbb=1"/>
              <p:cNvGraphicFramePr>
                <a:graphicFrameLocks noGrp="1"/>
              </p:cNvGraphicFramePr>
              <p:nvPr>
                <p:extLst>
                  <p:ext uri="{D42A27DB-BD31-4B8C-83A1-F6EECF244321}">
                    <p14:modId xmlns:p14="http://schemas.microsoft.com/office/powerpoint/2010/main" val="1192536650"/>
                  </p:ext>
                </p:extLst>
              </p:nvPr>
            </p:nvGraphicFramePr>
            <p:xfrm>
              <a:off x="722376" y="2408877"/>
              <a:ext cx="10725912" cy="1279017"/>
            </p:xfrm>
            <a:graphic>
              <a:graphicData uri="http://schemas.openxmlformats.org/drawingml/2006/table">
                <a:tbl>
                  <a:tblPr/>
                  <a:tblGrid>
                    <a:gridCol w="3959352">
                      <a:extLst>
                        <a:ext uri="{9D8B030D-6E8A-4147-A177-3AD203B41FA5}">
                          <a16:colId xmlns:a16="http://schemas.microsoft.com/office/drawing/2014/main" val="20000"/>
                        </a:ext>
                      </a:extLst>
                    </a:gridCol>
                    <a:gridCol w="1691640">
                      <a:extLst>
                        <a:ext uri="{9D8B030D-6E8A-4147-A177-3AD203B41FA5}">
                          <a16:colId xmlns:a16="http://schemas.microsoft.com/office/drawing/2014/main" val="20001"/>
                        </a:ext>
                      </a:extLst>
                    </a:gridCol>
                    <a:gridCol w="1691640">
                      <a:extLst>
                        <a:ext uri="{9D8B030D-6E8A-4147-A177-3AD203B41FA5}">
                          <a16:colId xmlns:a16="http://schemas.microsoft.com/office/drawing/2014/main" val="20002"/>
                        </a:ext>
                      </a:extLst>
                    </a:gridCol>
                    <a:gridCol w="1691640">
                      <a:extLst>
                        <a:ext uri="{9D8B030D-6E8A-4147-A177-3AD203B41FA5}">
                          <a16:colId xmlns:a16="http://schemas.microsoft.com/office/drawing/2014/main" val="20003"/>
                        </a:ext>
                      </a:extLst>
                    </a:gridCol>
                    <a:gridCol w="1691640">
                      <a:extLst>
                        <a:ext uri="{9D8B030D-6E8A-4147-A177-3AD203B41FA5}">
                          <a16:colId xmlns:a16="http://schemas.microsoft.com/office/drawing/2014/main" val="20004"/>
                        </a:ext>
                      </a:extLst>
                    </a:gridCol>
                  </a:tblGrid>
                  <a:tr h="426339">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154" t="-1429" r="-171077" b="-227143"/>
                          </a:stretch>
                        </a:blipFill>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6339">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鱼腥藻对小球藻的竞争抑制参数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1.78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1.70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0.67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0.29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26339">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小球藻对鱼腥藻的竞争抑制参数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10.16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12.91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9.10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4.90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mc:Fallback>
      </mc:AlternateContent>
      <p:sp>
        <p:nvSpPr>
          <p:cNvPr id="4" name="QC_4_BD.23_3#f908924c4?pid=e5eec6ff6&amp;color=0,0,0&amp;bbb=1"/>
          <p:cNvSpPr/>
          <p:nvPr/>
        </p:nvSpPr>
        <p:spPr>
          <a:xfrm>
            <a:off x="722376" y="3818577"/>
            <a:ext cx="10753344" cy="408559"/>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注：</a:t>
            </a:r>
            <a:r>
              <a:rPr lang="en-US" altLang="zh-CN" sz="2000" b="0" i="0" dirty="0">
                <a:solidFill>
                  <a:srgbClr val="000000"/>
                </a:solidFill>
                <a:latin typeface="微软雅黑" pitchFamily="34" charset="0"/>
                <a:ea typeface="微软雅黑" pitchFamily="34" charset="-122"/>
                <a:cs typeface="微软雅黑" pitchFamily="34" charset="-120"/>
              </a:rPr>
              <a:t>竞争抑制参数越大，说明竞争抑制作用越强</a:t>
            </a:r>
            <a:endParaRPr lang="en-US" altLang="zh-CN" sz="2000" dirty="0"/>
          </a:p>
        </p:txBody>
      </p:sp>
      <p:sp>
        <p:nvSpPr>
          <p:cNvPr id="5" name="QC_4_AN.24_1#f908924c4.bracket?pid=e5eec6ff6&amp;color=0,0,0&amp;vpa=7"/>
          <p:cNvSpPr/>
          <p:nvPr/>
        </p:nvSpPr>
        <p:spPr>
          <a:xfrm>
            <a:off x="8783701" y="1867350"/>
            <a:ext cx="385763"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mc:AlternateContent xmlns:mc="http://schemas.openxmlformats.org/markup-compatibility/2006" xmlns:a14="http://schemas.microsoft.com/office/drawing/2010/main">
        <mc:Choice Requires="a14">
          <p:sp>
            <p:nvSpPr>
              <p:cNvPr id="6" name="QC_4_BD.23_4#f908924c4.choices?pid=e5eec6ff6&amp;color=0,0,0&amp;bbb=1"/>
              <p:cNvSpPr/>
              <p:nvPr/>
            </p:nvSpPr>
            <p:spPr>
              <a:xfrm>
                <a:off x="722376" y="4237677"/>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A.小球藻、鱼腥藻种群数量变化曲线分别为“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J</m:t>
                    </m:r>
                  </m:oMath>
                </a14:m>
                <a:r>
                  <a:rPr lang="en-US" altLang="zh-CN" sz="2000" b="0" i="0" dirty="0">
                    <a:solidFill>
                      <a:srgbClr val="000000"/>
                    </a:solidFill>
                    <a:latin typeface="微软雅黑" pitchFamily="34" charset="0"/>
                    <a:ea typeface="微软雅黑" pitchFamily="34" charset="-122"/>
                    <a:cs typeface="微软雅黑" pitchFamily="34" charset="-120"/>
                  </a:rPr>
                  <a:t>”型、“</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”型</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.鱼腥藻对小球藻的竞争抑制作用更强</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.根据表格数据来看，</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pH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会改变小球藻的竞争优势地位</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.小球藻是鱼类种群数量波动的影响因素之一</a:t>
                </a:r>
                <a:endParaRPr lang="en-US" altLang="zh-CN" sz="2000" dirty="0"/>
              </a:p>
            </p:txBody>
          </p:sp>
        </mc:Choice>
        <mc:Fallback xmlns="">
          <p:sp>
            <p:nvSpPr>
              <p:cNvPr id="6" name="QC_4_BD.23_4#f908924c4.choices?pid=e5eec6ff6&amp;color=0,0,0&amp;bbb=1"/>
              <p:cNvSpPr>
                <a:spLocks noRot="1" noChangeAspect="1" noMove="1" noResize="1" noEditPoints="1" noAdjustHandles="1" noChangeArrowheads="1" noChangeShapeType="1" noTextEdit="1"/>
              </p:cNvSpPr>
              <p:nvPr/>
            </p:nvSpPr>
            <p:spPr>
              <a:xfrm>
                <a:off x="722376" y="4237677"/>
                <a:ext cx="10753344" cy="1796034"/>
              </a:xfrm>
              <a:prstGeom prst="rect">
                <a:avLst/>
              </a:prstGeom>
              <a:blipFill>
                <a:blip r:embed="rId5"/>
                <a:stretch>
                  <a:fillRect l="-1474" b="-8475"/>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4_AS.25_1#f908924c4?vop=1&amp;pid=e5eec6ff6&amp;color=0,0,0&amp;bt=1&amp;bbb=1&amp;hb=1"/>
              <p:cNvSpPr/>
              <p:nvPr/>
            </p:nvSpPr>
            <p:spPr>
              <a:xfrm>
                <a:off x="722376" y="972000"/>
                <a:ext cx="10753344" cy="31549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题干中仅给出了小球藻和鱼腥藻在不同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pH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下的竞争抑制参数</a:t>
                </a:r>
                <a:r>
                  <a:rPr lang="en-US" altLang="zh-CN" sz="2000" b="0" i="0">
                    <a:solidFill>
                      <a:srgbClr val="000000"/>
                    </a:solidFill>
                    <a:latin typeface="微软雅黑" pitchFamily="34" charset="0"/>
                    <a:ea typeface="微软雅黑" pitchFamily="34" charset="-122"/>
                    <a:cs typeface="微软雅黑" pitchFamily="34" charset="-120"/>
                  </a:rPr>
                  <a:t>，并没有关于它们种群数量变</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化的相关信息</a:t>
                </a:r>
                <a:r>
                  <a:rPr lang="en-US" altLang="zh-CN" sz="2000" b="0" i="0" dirty="0">
                    <a:solidFill>
                      <a:srgbClr val="000000"/>
                    </a:solidFill>
                    <a:latin typeface="微软雅黑" pitchFamily="34" charset="0"/>
                    <a:ea typeface="微软雅黑" pitchFamily="34" charset="-122"/>
                    <a:cs typeface="微软雅黑" pitchFamily="34" charset="-120"/>
                  </a:rPr>
                  <a:t>，所以无法得出小球藻、鱼腥藻种群数量变化曲线分别为“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J</m:t>
                    </m:r>
                  </m:oMath>
                </a14:m>
                <a:r>
                  <a:rPr lang="en-US" altLang="zh-CN" sz="2000" b="0" i="0" dirty="0">
                    <a:solidFill>
                      <a:srgbClr val="000000"/>
                    </a:solidFill>
                    <a:latin typeface="微软雅黑" pitchFamily="34" charset="0"/>
                    <a:ea typeface="微软雅黑" pitchFamily="34" charset="-122"/>
                    <a:cs typeface="微软雅黑" pitchFamily="34" charset="-120"/>
                  </a:rPr>
                  <a:t>”型、“</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”型，</a:t>
                </a:r>
                <a:r>
                  <a:rPr lang="en-US" altLang="zh-CN" sz="2000" b="0" i="0">
                    <a:solidFill>
                      <a:srgbClr val="000000"/>
                    </a:solidFill>
                    <a:latin typeface="微软雅黑" pitchFamily="34" charset="0"/>
                    <a:ea typeface="微软雅黑" pitchFamily="34" charset="-122"/>
                    <a:cs typeface="微软雅黑" pitchFamily="34" charset="-120"/>
                  </a:rPr>
                  <a:t>A错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误</a:t>
                </a:r>
                <a:r>
                  <a:rPr lang="en-US" altLang="zh-CN" sz="2000" b="0" i="0" dirty="0">
                    <a:solidFill>
                      <a:srgbClr val="000000"/>
                    </a:solidFill>
                    <a:latin typeface="微软雅黑" pitchFamily="34" charset="0"/>
                    <a:ea typeface="微软雅黑" pitchFamily="34" charset="-122"/>
                    <a:cs typeface="微软雅黑" pitchFamily="34" charset="-120"/>
                  </a:rPr>
                  <a:t>；分析表格可知，在不同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pH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下</a:t>
                </a:r>
                <a:r>
                  <a:rPr lang="en-US" altLang="zh-CN" sz="2000" b="0" i="0">
                    <a:solidFill>
                      <a:srgbClr val="000000"/>
                    </a:solidFill>
                    <a:latin typeface="微软雅黑" pitchFamily="34" charset="0"/>
                    <a:ea typeface="微软雅黑" pitchFamily="34" charset="-122"/>
                    <a:cs typeface="微软雅黑" pitchFamily="34" charset="-120"/>
                  </a:rPr>
                  <a:t>，小球藻对鱼腥藻的竞争抑制参数均大于鱼腥藻对小球藻的竞争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抑制参数</a:t>
                </a:r>
                <a:r>
                  <a:rPr lang="en-US" altLang="zh-CN" sz="2000" b="0" i="0" dirty="0">
                    <a:solidFill>
                      <a:srgbClr val="000000"/>
                    </a:solidFill>
                    <a:latin typeface="微软雅黑" pitchFamily="34" charset="0"/>
                    <a:ea typeface="微软雅黑" pitchFamily="34" charset="-122"/>
                    <a:cs typeface="微软雅黑" pitchFamily="34" charset="-120"/>
                  </a:rPr>
                  <a:t>，说明小球藻对鱼腥藻的竞争抑制作用更强，B错误；根据表格数据来看，在不同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pH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下，</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小球藻对鱼腥藻的竞争抑制参数始终大于鱼腥藻对小球藻的竞争抑制参数，即小球藻始终具有竞</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争优势</a:t>
                </a:r>
                <a:r>
                  <a:rPr lang="en-US" altLang="zh-CN" sz="2000" b="0" i="0" dirty="0">
                    <a:solidFill>
                      <a:srgbClr val="000000"/>
                    </a:solidFill>
                    <a:latin typeface="微软雅黑" pitchFamily="34" charset="0"/>
                    <a:ea typeface="微软雅黑" pitchFamily="34" charset="-122"/>
                    <a:cs typeface="微软雅黑" pitchFamily="34" charset="-120"/>
                  </a:rPr>
                  <a:t>，并没有体现出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pH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改变了小球藻的竞争优势地位，C错误；</a:t>
                </a:r>
                <a:r>
                  <a:rPr lang="en-US" altLang="zh-CN" sz="2000" b="0" i="0">
                    <a:solidFill>
                      <a:srgbClr val="000000"/>
                    </a:solidFill>
                    <a:latin typeface="微软雅黑" pitchFamily="34" charset="0"/>
                    <a:ea typeface="微软雅黑" pitchFamily="34" charset="-122"/>
                    <a:cs typeface="微软雅黑" pitchFamily="34" charset="-120"/>
                  </a:rPr>
                  <a:t>因为小球藻是鱼类的优良饵料，</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饵料的数量变化会影响鱼类的食物来源</a:t>
                </a:r>
                <a:r>
                  <a:rPr lang="en-US" altLang="zh-CN" sz="2000" b="0" i="0" dirty="0">
                    <a:solidFill>
                      <a:srgbClr val="000000"/>
                    </a:solidFill>
                    <a:latin typeface="微软雅黑" pitchFamily="34" charset="0"/>
                    <a:ea typeface="微软雅黑" pitchFamily="34" charset="-122"/>
                    <a:cs typeface="微软雅黑" pitchFamily="34" charset="-120"/>
                  </a:rPr>
                  <a:t>，进而影响鱼类种群数量波动，D正确。</a:t>
                </a:r>
                <a:endParaRPr lang="en-US" altLang="zh-CN" sz="2200" dirty="0"/>
              </a:p>
            </p:txBody>
          </p:sp>
        </mc:Choice>
        <mc:Fallback xmlns="">
          <p:sp>
            <p:nvSpPr>
              <p:cNvPr id="2" name="QC_4_AS.25_1#f908924c4?vop=1&amp;pid=e5eec6ff6&amp;color=0,0,0&amp;bt=1&amp;bbb=1&amp;hb=1"/>
              <p:cNvSpPr>
                <a:spLocks noRot="1" noChangeAspect="1" noMove="1" noResize="1" noEditPoints="1" noAdjustHandles="1" noChangeArrowheads="1" noChangeShapeType="1" noTextEdit="1"/>
              </p:cNvSpPr>
              <p:nvPr/>
            </p:nvSpPr>
            <p:spPr>
              <a:xfrm>
                <a:off x="722376" y="972000"/>
                <a:ext cx="10753344" cy="3154934"/>
              </a:xfrm>
              <a:prstGeom prst="rect">
                <a:avLst/>
              </a:prstGeom>
              <a:blipFill>
                <a:blip r:embed="rId3"/>
                <a:stretch>
                  <a:fillRect l="-1587" r="-2948" b="-4826"/>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4_BD.26_1#13e9f332c?pid=e5eec6ff6&amp;color=0,0,0&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dirty="0">
                    <a:solidFill>
                      <a:srgbClr val="000000"/>
                    </a:solidFill>
                    <a:latin typeface="仿宋" pitchFamily="34" charset="0"/>
                    <a:ea typeface="仿宋" pitchFamily="34" charset="-122"/>
                    <a:cs typeface="仿宋" pitchFamily="34" charset="-120"/>
                  </a:rPr>
                  <a:t>［陕西西安2025高二联考］</a:t>
                </a:r>
                <a:r>
                  <a:rPr lang="en-US" altLang="zh-CN" sz="2000" b="0" i="0" dirty="0">
                    <a:solidFill>
                      <a:srgbClr val="000000"/>
                    </a:solidFill>
                    <a:latin typeface="微软雅黑" pitchFamily="34" charset="0"/>
                    <a:ea typeface="微软雅黑" pitchFamily="34" charset="-122"/>
                    <a:cs typeface="微软雅黑" pitchFamily="34" charset="-120"/>
                  </a:rPr>
                  <a:t>如图反映了</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两种生物种群密度的变化与环境因素的关系</a:t>
                </a:r>
                <a:r>
                  <a:rPr lang="en-US" altLang="zh-CN" sz="2000" b="0" i="0">
                    <a:solidFill>
                      <a:srgbClr val="000000"/>
                    </a:solidFill>
                    <a:latin typeface="微软雅黑" pitchFamily="34" charset="0"/>
                    <a:ea typeface="微软雅黑" pitchFamily="34" charset="-122"/>
                    <a:cs typeface="微软雅黑" pitchFamily="34" charset="-120"/>
                  </a:rPr>
                  <a:t>。据</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图分析</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下列说法错误的是(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C_4_BD.26_1#13e9f332c?pid=e5eec6ff6&amp;color=0,0,0&amp;bt=1&amp;bbb=1&amp;hb=1"/>
              <p:cNvSpPr>
                <a:spLocks noRot="1" noChangeAspect="1" noMove="1" noResize="1" noEditPoints="1" noAdjustHandles="1" noChangeArrowheads="1" noChangeShapeType="1" noTextEdit="1"/>
              </p:cNvSpPr>
              <p:nvPr/>
            </p:nvSpPr>
            <p:spPr>
              <a:xfrm>
                <a:off x="722376" y="972000"/>
                <a:ext cx="10753344" cy="843153"/>
              </a:xfrm>
              <a:prstGeom prst="rect">
                <a:avLst/>
              </a:prstGeom>
              <a:blipFill>
                <a:blip r:embed="rId3"/>
                <a:stretch>
                  <a:fillRect l="-1474" r="-1077" b="-17986"/>
                </a:stretch>
              </a:blipFill>
              <a:ln/>
            </p:spPr>
            <p:txBody>
              <a:bodyPr/>
              <a:lstStyle/>
              <a:p>
                <a:r>
                  <a:rPr lang="zh-CN" altLang="en-US">
                    <a:noFill/>
                  </a:rPr>
                  <a:t> </a:t>
                </a:r>
              </a:p>
            </p:txBody>
          </p:sp>
        </mc:Fallback>
      </mc:AlternateContent>
      <p:sp>
        <p:nvSpPr>
          <p:cNvPr id="3" name="QC_4_AN.27_1#13e9f332c.bracket?pid=e5eec6ff6&amp;color=0,0,0&amp;vpa=8"/>
          <p:cNvSpPr/>
          <p:nvPr/>
        </p:nvSpPr>
        <p:spPr>
          <a:xfrm>
            <a:off x="3970401" y="1410150"/>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pic>
        <p:nvPicPr>
          <p:cNvPr id="4" name="QC_4_BD.26_3#13e9f332c?htil=1&amp;pid=e5eec6ff6&amp;color=0,0,0&amp;tib=255,255,255"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2011680" y="2015685"/>
            <a:ext cx="2788920" cy="164592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4_BD.26_4#13e9f332c?htil=1&amp;pid=e5eec6ff6&amp;color=0,0,0&amp;tib=255,255,255"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7397496" y="1951677"/>
            <a:ext cx="2779776" cy="170078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4_BD.26_5#13e9f332c.choices?pid=e5eec6ff6&amp;color=0,0,0&amp;bbb=1"/>
          <p:cNvSpPr/>
          <p:nvPr/>
        </p:nvSpPr>
        <p:spPr>
          <a:xfrm>
            <a:off x="722376" y="3793177"/>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A.若环境条件稳定，持续时间长，则足以使一种生物因种间竞争而被排除</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.若环境条件频繁变化，则常常不出现竞争排除现象</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.海洋和湖泊中浮游植物种类繁多，这是因为这些水体的环境条件较为稳定</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.自然群落中的竞争排除现象是有限的，这是因为自然环境总是不断变化的</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4_AS.28_1#13e9f332c?vop=1&amp;pid=e5eec6ff6&amp;color=0,0,0&amp;bt=1&amp;bbb=1&amp;hb=1"/>
              <p:cNvSpPr/>
              <p:nvPr/>
            </p:nvSpPr>
            <p:spPr>
              <a:xfrm>
                <a:off x="722376" y="972000"/>
                <a:ext cx="10753344" cy="27104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从题图中可知</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oMath>
                </a14:m>
                <a:r>
                  <a:rPr lang="en-US" altLang="zh-CN" sz="20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曲线所代表的两种生物存在种间竞争关系，在稳定的环境中</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b="0" i="0" kern="0" spc="-99900">
                  <a:solidFill>
                    <a:srgbClr val="FFFFFF"/>
                  </a:solidFill>
                  <a:latin typeface="微软雅黑" pitchFamily="34" charset="0"/>
                  <a:ea typeface="微软雅黑" pitchFamily="34" charset="-122"/>
                  <a:cs typeface="微软雅黑" pitchFamily="34" charset="-120"/>
                </a:endParaRP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所代表的生物处于竞争优势地位</a:t>
                </a:r>
                <a:r>
                  <a:rPr lang="en-US" altLang="zh-CN" sz="2000" b="0" i="0" dirty="0">
                    <a:solidFill>
                      <a:srgbClr val="000000"/>
                    </a:solidFill>
                    <a:latin typeface="微软雅黑" pitchFamily="34" charset="0"/>
                    <a:ea typeface="微软雅黑" pitchFamily="34" charset="-122"/>
                    <a:cs typeface="微软雅黑" pitchFamily="34" charset="-120"/>
                  </a:rPr>
                  <a:t>，若持续时间长，足以使</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所代表的生物因种间竞争而被排除，</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a:t>
                </a:r>
                <a:r>
                  <a:rPr lang="en-US" altLang="zh-CN" sz="2000" b="0" i="0" dirty="0">
                    <a:solidFill>
                      <a:srgbClr val="000000"/>
                    </a:solidFill>
                    <a:latin typeface="微软雅黑" pitchFamily="34" charset="0"/>
                    <a:ea typeface="微软雅黑" pitchFamily="34" charset="-122"/>
                    <a:cs typeface="微软雅黑" pitchFamily="34" charset="-120"/>
                  </a:rPr>
                  <a:t>正确；在频繁变化的环境中</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oMath>
                </a14:m>
                <a:r>
                  <a:rPr lang="en-US" altLang="zh-CN" sz="20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所代表的生物种群密度均呈波动状态</a:t>
                </a:r>
                <a:r>
                  <a:rPr lang="en-US" altLang="zh-CN" sz="2000" b="0" i="0">
                    <a:solidFill>
                      <a:srgbClr val="000000"/>
                    </a:solidFill>
                    <a:latin typeface="微软雅黑" pitchFamily="34" charset="0"/>
                    <a:ea typeface="微软雅黑" pitchFamily="34" charset="-122"/>
                    <a:cs typeface="微软雅黑" pitchFamily="34" charset="-120"/>
                  </a:rPr>
                  <a:t>，通常不会出现竞争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排除现象</a:t>
                </a:r>
                <a:r>
                  <a:rPr lang="en-US" altLang="zh-CN" sz="2000" b="0" i="0" dirty="0">
                    <a:solidFill>
                      <a:srgbClr val="000000"/>
                    </a:solidFill>
                    <a:latin typeface="微软雅黑" pitchFamily="34" charset="0"/>
                    <a:ea typeface="微软雅黑" pitchFamily="34" charset="-122"/>
                    <a:cs typeface="微软雅黑" pitchFamily="34" charset="-120"/>
                  </a:rPr>
                  <a:t>，B正确；海洋和湖泊中浮游植物种类繁多，</a:t>
                </a:r>
                <a:r>
                  <a:rPr lang="en-US" altLang="zh-CN" sz="2000" b="0" i="0">
                    <a:solidFill>
                      <a:srgbClr val="000000"/>
                    </a:solidFill>
                    <a:latin typeface="微软雅黑" pitchFamily="34" charset="0"/>
                    <a:ea typeface="微软雅黑" pitchFamily="34" charset="-122"/>
                    <a:cs typeface="微软雅黑" pitchFamily="34" charset="-120"/>
                  </a:rPr>
                  <a:t>说明该处发生竞争排除现象的概率较小，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由题图可知</a:t>
                </a:r>
                <a:r>
                  <a:rPr lang="en-US" altLang="zh-CN" sz="2000" b="0" i="0" dirty="0">
                    <a:solidFill>
                      <a:srgbClr val="000000"/>
                    </a:solidFill>
                    <a:latin typeface="微软雅黑" pitchFamily="34" charset="0"/>
                    <a:ea typeface="微软雅黑" pitchFamily="34" charset="-122"/>
                    <a:cs typeface="微软雅黑" pitchFamily="34" charset="-120"/>
                  </a:rPr>
                  <a:t>，这些水体的环境条件可能变化比较频繁，不稳定，C错误</a:t>
                </a:r>
                <a:r>
                  <a:rPr lang="en-US" altLang="zh-CN" sz="2000" b="0" i="0">
                    <a:solidFill>
                      <a:srgbClr val="000000"/>
                    </a:solidFill>
                    <a:latin typeface="微软雅黑" pitchFamily="34" charset="0"/>
                    <a:ea typeface="微软雅黑" pitchFamily="34" charset="-122"/>
                    <a:cs typeface="微软雅黑" pitchFamily="34" charset="-120"/>
                  </a:rPr>
                  <a:t>；由于自然环境总是不断</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变化的</a:t>
                </a:r>
                <a:r>
                  <a:rPr lang="en-US" altLang="zh-CN" sz="2000" b="0" i="0" dirty="0">
                    <a:solidFill>
                      <a:srgbClr val="000000"/>
                    </a:solidFill>
                    <a:latin typeface="微软雅黑" pitchFamily="34" charset="0"/>
                    <a:ea typeface="微软雅黑" pitchFamily="34" charset="-122"/>
                    <a:cs typeface="微软雅黑" pitchFamily="34" charset="-120"/>
                  </a:rPr>
                  <a:t>，故自然群落中的竞争排除现象是有限的，D正确。</a:t>
                </a:r>
                <a:endParaRPr lang="en-US" altLang="zh-CN" sz="2200" dirty="0"/>
              </a:p>
            </p:txBody>
          </p:sp>
        </mc:Choice>
        <mc:Fallback xmlns="">
          <p:sp>
            <p:nvSpPr>
              <p:cNvPr id="2" name="QC_4_AS.28_1#13e9f332c?vop=1&amp;pid=e5eec6ff6&amp;color=0,0,0&amp;bt=1&amp;bbb=1&amp;hb=1"/>
              <p:cNvSpPr>
                <a:spLocks noRot="1" noChangeAspect="1" noMove="1" noResize="1" noEditPoints="1" noAdjustHandles="1" noChangeArrowheads="1" noChangeShapeType="1" noTextEdit="1"/>
              </p:cNvSpPr>
              <p:nvPr/>
            </p:nvSpPr>
            <p:spPr>
              <a:xfrm>
                <a:off x="722376" y="972000"/>
                <a:ext cx="10753344" cy="2710434"/>
              </a:xfrm>
              <a:prstGeom prst="rect">
                <a:avLst/>
              </a:prstGeom>
              <a:blipFill>
                <a:blip r:embed="rId3"/>
                <a:stretch>
                  <a:fillRect l="-1587" r="-1134" b="-5618"/>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QC_5_BD.1_1#d5bd1f6e1?pid=5dffb7587&amp;color=0,0,0&amp;bt=1&amp;bbb=1&amp;hb=1"/>
          <p:cNvSpPr/>
          <p:nvPr/>
        </p:nvSpPr>
        <p:spPr>
          <a:xfrm>
            <a:off x="722376" y="1014984"/>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仿宋" pitchFamily="34" charset="0"/>
                <a:ea typeface="仿宋" pitchFamily="34" charset="-122"/>
                <a:cs typeface="仿宋" pitchFamily="34" charset="-120"/>
              </a:rPr>
              <a:t>［湖南长沙2025高二质检］</a:t>
            </a:r>
            <a:r>
              <a:rPr lang="en-US" altLang="zh-CN" sz="2000" b="0" i="0" dirty="0">
                <a:solidFill>
                  <a:srgbClr val="000000"/>
                </a:solidFill>
                <a:latin typeface="微软雅黑" pitchFamily="34" charset="0"/>
                <a:ea typeface="微软雅黑" pitchFamily="34" charset="-122"/>
                <a:cs typeface="微软雅黑" pitchFamily="34" charset="-120"/>
              </a:rPr>
              <a:t>一个群落中的物种不论多少，都不是随机的简单集合</a:t>
            </a:r>
            <a:r>
              <a:rPr lang="en-US" altLang="zh-CN" sz="2000" b="0" i="0">
                <a:solidFill>
                  <a:srgbClr val="000000"/>
                </a:solidFill>
                <a:latin typeface="微软雅黑" pitchFamily="34" charset="0"/>
                <a:ea typeface="微软雅黑" pitchFamily="34" charset="-122"/>
                <a:cs typeface="微软雅黑" pitchFamily="34" charset="-120"/>
              </a:rPr>
              <a:t>，而是通过复</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杂的种间关系</a:t>
            </a:r>
            <a:r>
              <a:rPr lang="en-US" altLang="zh-CN" sz="2000" b="0" i="0" dirty="0">
                <a:solidFill>
                  <a:srgbClr val="000000"/>
                </a:solidFill>
                <a:latin typeface="微软雅黑" pitchFamily="34" charset="0"/>
                <a:ea typeface="微软雅黑" pitchFamily="34" charset="-122"/>
                <a:cs typeface="微软雅黑" pitchFamily="34" charset="-120"/>
              </a:rPr>
              <a:t>，形成一个有机的整体。下列关于种间关系的叙述，</a:t>
            </a:r>
            <a:r>
              <a:rPr lang="en-US" altLang="zh-CN" sz="2000" b="0" i="0">
                <a:solidFill>
                  <a:srgbClr val="000000"/>
                </a:solidFill>
                <a:latin typeface="微软雅黑" pitchFamily="34" charset="0"/>
                <a:ea typeface="微软雅黑" pitchFamily="34" charset="-122"/>
                <a:cs typeface="微软雅黑" pitchFamily="34" charset="-120"/>
              </a:rPr>
              <a:t>错误的是(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_1#d5bd1f6e1.bracket?pid=5dffb7587&amp;color=0,0,0&amp;vpa=1"/>
          <p:cNvSpPr/>
          <p:nvPr/>
        </p:nvSpPr>
        <p:spPr>
          <a:xfrm>
            <a:off x="9304401" y="1453134"/>
            <a:ext cx="3746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1_2#d5bd1f6e1.choices?pid=5dffb7587&amp;color=0,0,0&amp;bbb=1"/>
          <p:cNvSpPr/>
          <p:nvPr/>
        </p:nvSpPr>
        <p:spPr>
          <a:xfrm>
            <a:off x="722376" y="1919858"/>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A.海绵与海绵体内的俪虾之间的种间关系是互利共生</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.捕食关系可使捕食者和被捕食者的种群数量发生周期性变化</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.豆科植物和根瘤菌的关系是互利共生，它们相互依存、彼此有利</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.农田里菟丝子缠绕在大豆等其他植物上，两者的种间关系是寄生</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5_AS.3_1#d5bd1f6e1?vop=1&amp;pid=5dffb7587&amp;color=0,0,0&amp;bt=1&amp;bbb=1&amp;hb=1"/>
          <p:cNvSpPr/>
          <p:nvPr/>
        </p:nvSpPr>
        <p:spPr>
          <a:xfrm>
            <a:off x="722376" y="1014984"/>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俪虾生活在海绵体内，并以海绵的食物残渣为食，俪虾获得海绵的保护和食物</a:t>
            </a:r>
            <a:r>
              <a:rPr lang="en-US" altLang="zh-CN" sz="2000" b="0" i="0">
                <a:solidFill>
                  <a:srgbClr val="000000"/>
                </a:solidFill>
                <a:latin typeface="微软雅黑" pitchFamily="34" charset="0"/>
                <a:ea typeface="微软雅黑" pitchFamily="34" charset="-122"/>
                <a:cs typeface="微软雅黑" pitchFamily="34" charset="-120"/>
              </a:rPr>
              <a:t>，但对海绵</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无害</a:t>
            </a:r>
            <a:r>
              <a:rPr lang="en-US" altLang="zh-CN" sz="2000" b="0" i="0" dirty="0">
                <a:solidFill>
                  <a:srgbClr val="000000"/>
                </a:solidFill>
                <a:latin typeface="微软雅黑" pitchFamily="34" charset="0"/>
                <a:ea typeface="微软雅黑" pitchFamily="34" charset="-122"/>
                <a:cs typeface="微软雅黑" pitchFamily="34" charset="-120"/>
              </a:rPr>
              <a:t>，两者种间关系为偏利共生，A错误；两个物种之间的捕食关系</a:t>
            </a:r>
            <a:r>
              <a:rPr lang="en-US" altLang="zh-CN" sz="2000" b="0" i="0">
                <a:solidFill>
                  <a:srgbClr val="000000"/>
                </a:solidFill>
                <a:latin typeface="微软雅黑" pitchFamily="34" charset="0"/>
                <a:ea typeface="微软雅黑" pitchFamily="34" charset="-122"/>
                <a:cs typeface="微软雅黑" pitchFamily="34" charset="-120"/>
              </a:rPr>
              <a:t>，可导致这两个种群的数量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发生周期性波动</a:t>
            </a:r>
            <a:r>
              <a:rPr lang="en-US" altLang="zh-CN" sz="2000" b="0" i="0" dirty="0">
                <a:solidFill>
                  <a:srgbClr val="000000"/>
                </a:solidFill>
                <a:latin typeface="微软雅黑" pitchFamily="34" charset="0"/>
                <a:ea typeface="微软雅黑" pitchFamily="34" charset="-122"/>
                <a:cs typeface="微软雅黑" pitchFamily="34" charset="-120"/>
              </a:rPr>
              <a:t>，B正确；豆科植物能为根瘤菌提供有机养料</a:t>
            </a:r>
            <a:r>
              <a:rPr lang="en-US" altLang="zh-CN" sz="2000" b="0" i="0">
                <a:solidFill>
                  <a:srgbClr val="000000"/>
                </a:solidFill>
                <a:latin typeface="微软雅黑" pitchFamily="34" charset="0"/>
                <a:ea typeface="微软雅黑" pitchFamily="34" charset="-122"/>
                <a:cs typeface="微软雅黑" pitchFamily="34" charset="-120"/>
              </a:rPr>
              <a:t>，根瘤菌能为豆科植物提供含氮养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料</a:t>
            </a:r>
            <a:r>
              <a:rPr lang="en-US" altLang="zh-CN" sz="2000" b="0" i="0" dirty="0">
                <a:solidFill>
                  <a:srgbClr val="000000"/>
                </a:solidFill>
                <a:latin typeface="微软雅黑" pitchFamily="34" charset="0"/>
                <a:ea typeface="微软雅黑" pitchFamily="34" charset="-122"/>
                <a:cs typeface="微软雅黑" pitchFamily="34" charset="-120"/>
              </a:rPr>
              <a:t>，二者相互依存，彼此有利，说明豆科植物和根瘤菌之间的关系是互利共生，C正确</a:t>
            </a:r>
            <a:r>
              <a:rPr lang="en-US" altLang="zh-CN" sz="2000" b="0" i="0">
                <a:solidFill>
                  <a:srgbClr val="000000"/>
                </a:solidFill>
                <a:latin typeface="微软雅黑" pitchFamily="34" charset="0"/>
                <a:ea typeface="微软雅黑" pitchFamily="34" charset="-122"/>
                <a:cs typeface="微软雅黑" pitchFamily="34" charset="-120"/>
              </a:rPr>
              <a:t>；农田里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的菟丝子会缠绕在大豆等其他植物上</a:t>
            </a:r>
            <a:r>
              <a:rPr lang="en-US" altLang="zh-CN" sz="2000" b="0" i="0" dirty="0">
                <a:solidFill>
                  <a:srgbClr val="000000"/>
                </a:solidFill>
                <a:latin typeface="微软雅黑" pitchFamily="34" charset="0"/>
                <a:ea typeface="微软雅黑" pitchFamily="34" charset="-122"/>
                <a:cs typeface="微软雅黑" pitchFamily="34" charset="-120"/>
              </a:rPr>
              <a:t>，靠吸收大豆等植物体内的水分和养分维持生长</a:t>
            </a:r>
            <a:r>
              <a:rPr lang="en-US" altLang="zh-CN" sz="2000" b="0" i="0">
                <a:solidFill>
                  <a:srgbClr val="000000"/>
                </a:solidFill>
                <a:latin typeface="微软雅黑" pitchFamily="34" charset="0"/>
                <a:ea typeface="微软雅黑" pitchFamily="34" charset="-122"/>
                <a:cs typeface="微软雅黑" pitchFamily="34" charset="-120"/>
              </a:rPr>
              <a:t>，两者的种</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间关系是寄生</a:t>
            </a:r>
            <a:r>
              <a:rPr lang="en-US" altLang="zh-CN" sz="2000" b="0" i="0" dirty="0">
                <a:solidFill>
                  <a:srgbClr val="000000"/>
                </a:solidFill>
                <a:latin typeface="微软雅黑" pitchFamily="34" charset="0"/>
                <a:ea typeface="微软雅黑" pitchFamily="34" charset="-122"/>
                <a:cs typeface="微软雅黑"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5_BD.4_1#93215228c?pid=5dffb7587&amp;color=0,0,0&amp;bt=1&amp;bbb=1&amp;hb=1"/>
          <p:cNvSpPr/>
          <p:nvPr/>
        </p:nvSpPr>
        <p:spPr>
          <a:xfrm>
            <a:off x="722376" y="1014984"/>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仿宋" pitchFamily="34" charset="0"/>
                <a:ea typeface="仿宋" pitchFamily="34" charset="-122"/>
                <a:cs typeface="仿宋" pitchFamily="34" charset="-120"/>
              </a:rPr>
              <a:t>［河南新乡2025高二月考］</a:t>
            </a:r>
            <a:r>
              <a:rPr lang="en-US" altLang="zh-CN" sz="2000" b="0" i="0" dirty="0">
                <a:solidFill>
                  <a:srgbClr val="000000"/>
                </a:solidFill>
                <a:latin typeface="微软雅黑" pitchFamily="34" charset="0"/>
                <a:ea typeface="微软雅黑" pitchFamily="34" charset="-122"/>
                <a:cs typeface="微软雅黑" pitchFamily="34" charset="-120"/>
              </a:rPr>
              <a:t>古诗词中蕴含着许多生态学原理</a:t>
            </a:r>
            <a:r>
              <a:rPr lang="en-US" altLang="zh-CN" sz="2000" b="0" i="0">
                <a:solidFill>
                  <a:srgbClr val="000000"/>
                </a:solidFill>
                <a:latin typeface="微软雅黑" pitchFamily="34" charset="0"/>
                <a:ea typeface="微软雅黑" pitchFamily="34" charset="-122"/>
                <a:cs typeface="微软雅黑" pitchFamily="34" charset="-120"/>
              </a:rPr>
              <a:t>，以下诗句所蕴含的种间关系与种</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群数量变化的曲线图对应关系正确的是(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5_1#93215228c.bracket?pid=5dffb7587&amp;color=0,0,0&amp;vpa=2"/>
          <p:cNvSpPr/>
          <p:nvPr/>
        </p:nvSpPr>
        <p:spPr>
          <a:xfrm>
            <a:off x="5240401" y="1453134"/>
            <a:ext cx="357188"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pic>
        <p:nvPicPr>
          <p:cNvPr id="4" name="QC_5_BD.4_3#93215228c?iti=1&amp;htil=1&amp;pid=5dffb7587&amp;color=0,0,0&amp;tib=255,255,255"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325880" y="1994661"/>
            <a:ext cx="1472184" cy="129844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5_BD.4_4#93215228c?iti=2&amp;htil=1&amp;pid=5dffb7587&amp;color=0,0,0&amp;tib=255,255,255"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4032504" y="2003805"/>
            <a:ext cx="1444752" cy="129844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QC_5_BD.4_5#93215228c?iti=3&amp;htil=1&amp;pid=5dffb7587&amp;color=0,0,0&amp;tib=255,255,255"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6720840" y="2003805"/>
            <a:ext cx="1444752" cy="129844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7" name="QC_5_BD.4_6#93215228c?iti=4&amp;htil=1&amp;pid=5dffb7587&amp;color=0,0,0&amp;tib=255,255,255" descr="preencoded.png"/>
          <p:cNvPicPr>
            <a:picLocks noChangeAspect="1"/>
          </p:cNvPicPr>
          <p:nvPr/>
        </p:nvPicPr>
        <p:blipFill>
          <a:blip r:embed="rId6">
            <a:clrChange>
              <a:clrFrom>
                <a:srgbClr val="FFFFFF"/>
              </a:clrFrom>
              <a:clrTo>
                <a:srgbClr val="FFFFFF">
                  <a:alpha val="0"/>
                </a:srgbClr>
              </a:clrTo>
            </a:clrChange>
          </a:blip>
          <a:stretch>
            <a:fillRect/>
          </a:stretch>
        </p:blipFill>
        <p:spPr>
          <a:xfrm>
            <a:off x="9409176" y="2003805"/>
            <a:ext cx="1444752" cy="129844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8" name="QC_5_BD.4_7#93215228c?iti=1&amp;htil=1&amp;pid=5dffb7587&amp;color=0,0,0"/>
          <p:cNvSpPr/>
          <p:nvPr/>
        </p:nvSpPr>
        <p:spPr>
          <a:xfrm>
            <a:off x="1906397" y="3420109"/>
            <a:ext cx="311150" cy="812800"/>
          </a:xfrm>
          <a:prstGeom prst="rect">
            <a:avLst/>
          </a:prstGeom>
          <a:noFill/>
          <a:ln/>
        </p:spPr>
        <p:txBody>
          <a:bodyPr wrap="square" lIns="0" tIns="0" rIns="0" bIns="0" rtlCol="0" anchor="t"/>
          <a:lstStyle/>
          <a:p>
            <a:pPr algn="ctr" latinLnBrk="1">
              <a:lnSpc>
                <a:spcPct val="150000"/>
              </a:lnSpc>
            </a:pPr>
            <a:r>
              <a:rPr lang="en-US" altLang="zh-CN" sz="2000" b="0" i="0" dirty="0">
                <a:solidFill>
                  <a:srgbClr val="000000"/>
                </a:solidFill>
                <a:latin typeface="微软雅黑" pitchFamily="34" charset="0"/>
                <a:ea typeface="微软雅黑" pitchFamily="34" charset="-122"/>
                <a:cs typeface="微软雅黑" pitchFamily="34" charset="-120"/>
              </a:rPr>
              <a:t>①</a:t>
            </a:r>
            <a:endParaRPr lang="en-US" altLang="zh-CN" sz="2000" dirty="0"/>
          </a:p>
        </p:txBody>
      </p:sp>
      <p:sp>
        <p:nvSpPr>
          <p:cNvPr id="9" name="QC_5_BD.4_8#93215228c?iti=2&amp;htil=1&amp;pid=5dffb7587&amp;color=0,0,0"/>
          <p:cNvSpPr/>
          <p:nvPr/>
        </p:nvSpPr>
        <p:spPr>
          <a:xfrm>
            <a:off x="4599305" y="3429253"/>
            <a:ext cx="311150" cy="812800"/>
          </a:xfrm>
          <a:prstGeom prst="rect">
            <a:avLst/>
          </a:prstGeom>
          <a:noFill/>
          <a:ln/>
        </p:spPr>
        <p:txBody>
          <a:bodyPr wrap="square" lIns="0" tIns="0" rIns="0" bIns="0" rtlCol="0" anchor="t"/>
          <a:lstStyle/>
          <a:p>
            <a:pPr algn="ctr" latinLnBrk="1">
              <a:lnSpc>
                <a:spcPct val="150000"/>
              </a:lnSpc>
            </a:pPr>
            <a:r>
              <a:rPr lang="en-US" altLang="zh-CN" sz="2000" b="0" i="0" dirty="0">
                <a:solidFill>
                  <a:srgbClr val="000000"/>
                </a:solidFill>
                <a:latin typeface="微软雅黑" pitchFamily="34" charset="0"/>
                <a:ea typeface="微软雅黑" pitchFamily="34" charset="-122"/>
                <a:cs typeface="微软雅黑" pitchFamily="34" charset="-120"/>
              </a:rPr>
              <a:t>②</a:t>
            </a:r>
            <a:endParaRPr lang="en-US" altLang="zh-CN" sz="2000" dirty="0"/>
          </a:p>
        </p:txBody>
      </p:sp>
      <p:sp>
        <p:nvSpPr>
          <p:cNvPr id="10" name="QC_5_BD.4_9#93215228c?iti=3&amp;htil=1&amp;pid=5dffb7587&amp;color=0,0,0"/>
          <p:cNvSpPr/>
          <p:nvPr/>
        </p:nvSpPr>
        <p:spPr>
          <a:xfrm>
            <a:off x="7287641" y="3429253"/>
            <a:ext cx="311150" cy="812800"/>
          </a:xfrm>
          <a:prstGeom prst="rect">
            <a:avLst/>
          </a:prstGeom>
          <a:noFill/>
          <a:ln/>
        </p:spPr>
        <p:txBody>
          <a:bodyPr wrap="square" lIns="0" tIns="0" rIns="0" bIns="0" rtlCol="0" anchor="t"/>
          <a:lstStyle/>
          <a:p>
            <a:pPr algn="ctr" latinLnBrk="1">
              <a:lnSpc>
                <a:spcPct val="150000"/>
              </a:lnSpc>
            </a:pPr>
            <a:r>
              <a:rPr lang="en-US" altLang="zh-CN" sz="2000" b="0" i="0" dirty="0">
                <a:solidFill>
                  <a:srgbClr val="000000"/>
                </a:solidFill>
                <a:latin typeface="微软雅黑" pitchFamily="34" charset="0"/>
                <a:ea typeface="微软雅黑" pitchFamily="34" charset="-122"/>
                <a:cs typeface="微软雅黑" pitchFamily="34" charset="-120"/>
              </a:rPr>
              <a:t>③</a:t>
            </a:r>
            <a:endParaRPr lang="en-US" altLang="zh-CN" sz="2000" dirty="0"/>
          </a:p>
        </p:txBody>
      </p:sp>
      <p:sp>
        <p:nvSpPr>
          <p:cNvPr id="11" name="QC_5_BD.4_10#93215228c?iti=4&amp;htil=1&amp;pid=5dffb7587&amp;color=0,0,0"/>
          <p:cNvSpPr/>
          <p:nvPr/>
        </p:nvSpPr>
        <p:spPr>
          <a:xfrm>
            <a:off x="9975977" y="3429253"/>
            <a:ext cx="311150" cy="812800"/>
          </a:xfrm>
          <a:prstGeom prst="rect">
            <a:avLst/>
          </a:prstGeom>
          <a:noFill/>
          <a:ln/>
        </p:spPr>
        <p:txBody>
          <a:bodyPr wrap="square" lIns="0" tIns="0" rIns="0" bIns="0" rtlCol="0" anchor="t"/>
          <a:lstStyle/>
          <a:p>
            <a:pPr algn="ctr" latinLnBrk="1">
              <a:lnSpc>
                <a:spcPct val="150000"/>
              </a:lnSpc>
            </a:pPr>
            <a:r>
              <a:rPr lang="en-US" altLang="zh-CN" sz="2000" b="0" i="0" dirty="0">
                <a:solidFill>
                  <a:srgbClr val="000000"/>
                </a:solidFill>
                <a:latin typeface="微软雅黑" pitchFamily="34" charset="0"/>
                <a:ea typeface="微软雅黑" pitchFamily="34" charset="-122"/>
                <a:cs typeface="微软雅黑" pitchFamily="34" charset="-120"/>
              </a:rPr>
              <a:t>④</a:t>
            </a:r>
            <a:endParaRPr lang="en-US" altLang="zh-CN" sz="2000" dirty="0"/>
          </a:p>
        </p:txBody>
      </p:sp>
      <p:sp>
        <p:nvSpPr>
          <p:cNvPr id="12" name="QC_5_BD.4_11#93215228c.choices?pid=5dffb7587&amp;color=0,0,0&amp;bbb=1"/>
          <p:cNvSpPr/>
          <p:nvPr/>
        </p:nvSpPr>
        <p:spPr>
          <a:xfrm>
            <a:off x="722376" y="3897502"/>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A.种豆南山下，草盛豆苗稀</a:t>
            </a:r>
            <a:r>
              <a:rPr lang="en-US" altLang="zh-CN" sz="2000" b="0" i="0">
                <a:solidFill>
                  <a:srgbClr val="000000"/>
                </a:solidFill>
                <a:latin typeface="微软雅黑" pitchFamily="34" charset="0"/>
                <a:ea typeface="微软雅黑" pitchFamily="34" charset="-122"/>
                <a:cs typeface="微软雅黑" pitchFamily="34" charset="-120"/>
              </a:rPr>
              <a:t>——①</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.呦呦鹿鸣，食野之蒿——②</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.螳螂捕蝉，黄雀在后</a:t>
            </a: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.采得百花成蜜后，为谁辛苦为谁甜——④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5_AS.6_1#93215228c?vop=1&amp;pid=5dffb7587&amp;color=0,0,0&amp;bt=1&amp;bbb=1&amp;hb=1"/>
          <p:cNvSpPr/>
          <p:nvPr/>
        </p:nvSpPr>
        <p:spPr>
          <a:xfrm>
            <a:off x="722376" y="1014984"/>
            <a:ext cx="10753344" cy="31549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“种豆南山下，草盛豆苗稀”，草和豆苗是种间竞争关系</a:t>
            </a:r>
            <a:r>
              <a:rPr lang="en-US" altLang="zh-CN" sz="2000" b="0" i="0">
                <a:solidFill>
                  <a:srgbClr val="000000"/>
                </a:solidFill>
                <a:latin typeface="微软雅黑" pitchFamily="34" charset="0"/>
                <a:ea typeface="微软雅黑" pitchFamily="34" charset="-122"/>
                <a:cs typeface="微软雅黑" pitchFamily="34" charset="-120"/>
              </a:rPr>
              <a:t>，两种生物相互争夺资源和空间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等</a:t>
            </a:r>
            <a:r>
              <a:rPr lang="en-US" altLang="zh-CN" sz="2000" b="0" i="0" dirty="0">
                <a:solidFill>
                  <a:srgbClr val="000000"/>
                </a:solidFill>
                <a:latin typeface="微软雅黑" pitchFamily="34" charset="0"/>
                <a:ea typeface="微软雅黑" pitchFamily="34" charset="-122"/>
                <a:cs typeface="微软雅黑" pitchFamily="34" charset="-120"/>
              </a:rPr>
              <a:t>，若两种生物的生存能力差异较大，则随着时间推移，一方占优势另一方处于劣势，</a:t>
            </a:r>
            <a:r>
              <a:rPr lang="en-US" altLang="zh-CN" sz="2000" b="0" i="0">
                <a:solidFill>
                  <a:srgbClr val="000000"/>
                </a:solidFill>
                <a:latin typeface="微软雅黑" pitchFamily="34" charset="0"/>
                <a:ea typeface="微软雅黑" pitchFamily="34" charset="-122"/>
                <a:cs typeface="微软雅黑" pitchFamily="34" charset="-120"/>
              </a:rPr>
              <a:t>③④曲线</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符合种间竞争关系</a:t>
            </a:r>
            <a:r>
              <a:rPr lang="en-US" altLang="zh-CN" sz="2000" b="0" i="0" dirty="0">
                <a:solidFill>
                  <a:srgbClr val="000000"/>
                </a:solidFill>
                <a:latin typeface="微软雅黑" pitchFamily="34" charset="0"/>
                <a:ea typeface="微软雅黑" pitchFamily="34" charset="-122"/>
                <a:cs typeface="微软雅黑" pitchFamily="34" charset="-120"/>
              </a:rPr>
              <a:t>，A错误；“呦呦鹿鸣，食野之蒿”，鹿和蒿是捕食关系</a:t>
            </a:r>
            <a:r>
              <a:rPr lang="en-US" altLang="zh-CN" sz="2000" b="0" i="0">
                <a:solidFill>
                  <a:srgbClr val="000000"/>
                </a:solidFill>
                <a:latin typeface="微软雅黑" pitchFamily="34" charset="0"/>
                <a:ea typeface="微软雅黑" pitchFamily="34" charset="-122"/>
                <a:cs typeface="微软雅黑" pitchFamily="34" charset="-120"/>
              </a:rPr>
              <a:t>，捕食关系曲线的特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点是被捕食者先增加先减少</a:t>
            </a:r>
            <a:r>
              <a:rPr lang="en-US" altLang="zh-CN" sz="2000" b="0" i="0" dirty="0">
                <a:solidFill>
                  <a:srgbClr val="000000"/>
                </a:solidFill>
                <a:latin typeface="微软雅黑" pitchFamily="34" charset="0"/>
                <a:ea typeface="微软雅黑" pitchFamily="34" charset="-122"/>
                <a:cs typeface="微软雅黑" pitchFamily="34" charset="-120"/>
              </a:rPr>
              <a:t>，捕食者后增加后减少，②曲线符合捕食关系，B正确；“</a:t>
            </a:r>
            <a:r>
              <a:rPr lang="en-US" altLang="zh-CN" sz="2000" b="0" i="0">
                <a:solidFill>
                  <a:srgbClr val="000000"/>
                </a:solidFill>
                <a:latin typeface="微软雅黑" pitchFamily="34" charset="0"/>
                <a:ea typeface="微软雅黑" pitchFamily="34" charset="-122"/>
                <a:cs typeface="微软雅黑" pitchFamily="34" charset="-120"/>
              </a:rPr>
              <a:t>螳螂捕蝉，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黄雀在后</a:t>
            </a:r>
            <a:r>
              <a:rPr lang="en-US" altLang="zh-CN" sz="2000" b="0" i="0" dirty="0">
                <a:solidFill>
                  <a:srgbClr val="000000"/>
                </a:solidFill>
                <a:latin typeface="微软雅黑" pitchFamily="34" charset="0"/>
                <a:ea typeface="微软雅黑" pitchFamily="34" charset="-122"/>
                <a:cs typeface="微软雅黑" pitchFamily="34" charset="-120"/>
              </a:rPr>
              <a:t>”，螳螂捕食蝉，黄雀捕食螳螂，体现的是捕食关系，②曲线符合捕食关系，C</a:t>
            </a:r>
            <a:r>
              <a:rPr lang="en-US" altLang="zh-CN" sz="2000" b="0" i="0">
                <a:solidFill>
                  <a:srgbClr val="000000"/>
                </a:solidFill>
                <a:latin typeface="微软雅黑" pitchFamily="34" charset="0"/>
                <a:ea typeface="微软雅黑" pitchFamily="34" charset="-122"/>
                <a:cs typeface="微软雅黑" pitchFamily="34" charset="-120"/>
              </a:rPr>
              <a:t>错误；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采得百花成蜜后，为谁辛苦为谁甜”，蜜蜂和花是互利共生关系，①</a:t>
            </a:r>
            <a:r>
              <a:rPr lang="en-US" altLang="zh-CN" sz="2000" b="0" i="0">
                <a:solidFill>
                  <a:srgbClr val="000000"/>
                </a:solidFill>
                <a:latin typeface="微软雅黑" pitchFamily="34" charset="0"/>
                <a:ea typeface="微软雅黑" pitchFamily="34" charset="-122"/>
                <a:cs typeface="微软雅黑" pitchFamily="34" charset="-120"/>
              </a:rPr>
              <a:t>曲线符合互利共生关系，</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5_EX.7_1#93215228c?vop=1&amp;pid=5dffb7587&amp;color=0,0,0&amp;bt=1&amp;bbb=1&amp;hb=1"/>
          <p:cNvSpPr/>
          <p:nvPr/>
        </p:nvSpPr>
        <p:spPr>
          <a:xfrm>
            <a:off x="722376" y="969264"/>
            <a:ext cx="10753344" cy="45773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方法总结</a:t>
            </a:r>
            <a:endParaRPr lang="en-US" altLang="zh-CN" sz="2000" dirty="0"/>
          </a:p>
          <a:p>
            <a:pPr latinLnBrk="1">
              <a:lnSpc>
                <a:spcPts val="3700"/>
              </a:lnSpc>
            </a:pPr>
            <a:r>
              <a:rPr lang="en-US" altLang="zh-CN" sz="2000" b="1" i="0">
                <a:solidFill>
                  <a:srgbClr val="000000"/>
                </a:solidFill>
                <a:latin typeface="微软雅黑" pitchFamily="34" charset="0"/>
                <a:ea typeface="微软雅黑" pitchFamily="34" charset="-122"/>
                <a:cs typeface="微软雅黑" pitchFamily="34" charset="-120"/>
              </a:rPr>
              <a:t>巧辨三种种间关系曲线</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1）互利共生曲线：数量上同时增加、同时减少，呈现出“同生共死”的同步性变化。</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2）捕食关系曲线：数量上呈现“先增加者先减少，后增加者后减少</a:t>
            </a:r>
            <a:r>
              <a:rPr lang="en-US" altLang="zh-CN" sz="2000" b="0" i="0">
                <a:solidFill>
                  <a:srgbClr val="000000"/>
                </a:solidFill>
                <a:latin typeface="微软雅黑" pitchFamily="34" charset="0"/>
                <a:ea typeface="微软雅黑" pitchFamily="34" charset="-122"/>
                <a:cs typeface="微软雅黑" pitchFamily="34" charset="-120"/>
              </a:rPr>
              <a:t>”的不同步性变化</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不会导致某种生物灭绝）。坐</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标曲线中捕食者与被捕食者的判定方法</a:t>
            </a:r>
            <a:r>
              <a:rPr lang="en-US" altLang="zh-CN" sz="2000" b="0" i="0" dirty="0">
                <a:solidFill>
                  <a:srgbClr val="000000"/>
                </a:solidFill>
                <a:latin typeface="微软雅黑" pitchFamily="34" charset="0"/>
                <a:ea typeface="微软雅黑" pitchFamily="34" charset="-122"/>
                <a:cs typeface="微软雅黑" pitchFamily="34" charset="-120"/>
              </a:rPr>
              <a:t>：①从最高点判断，通常捕食者数量少，</a:t>
            </a:r>
            <a:r>
              <a:rPr lang="en-US" altLang="zh-CN" sz="2000" b="0" i="0">
                <a:solidFill>
                  <a:srgbClr val="000000"/>
                </a:solidFill>
                <a:latin typeface="微软雅黑" pitchFamily="34" charset="0"/>
                <a:ea typeface="微软雅黑" pitchFamily="34" charset="-122"/>
                <a:cs typeface="微软雅黑" pitchFamily="34" charset="-120"/>
              </a:rPr>
              <a:t>被捕食者数量多；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从变化趋势判断，先达到波峰的为被捕食者，后达到波峰的为捕食者</a:t>
            </a:r>
            <a:r>
              <a:rPr lang="en-US" altLang="zh-CN" sz="2000" b="0" i="0">
                <a:solidFill>
                  <a:srgbClr val="000000"/>
                </a:solidFill>
                <a:latin typeface="微软雅黑" pitchFamily="34" charset="0"/>
                <a:ea typeface="微软雅黑" pitchFamily="34" charset="-122"/>
                <a:cs typeface="微软雅黑" pitchFamily="34" charset="-120"/>
              </a:rPr>
              <a:t>，即被捕食者数量变化在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先</a:t>
            </a:r>
            <a:r>
              <a:rPr lang="en-US" altLang="zh-CN" sz="2000" b="0" i="0" dirty="0">
                <a:solidFill>
                  <a:srgbClr val="000000"/>
                </a:solidFill>
                <a:latin typeface="微软雅黑" pitchFamily="34" charset="0"/>
                <a:ea typeface="微软雅黑" pitchFamily="34" charset="-122"/>
                <a:cs typeface="微软雅黑" pitchFamily="34" charset="-120"/>
              </a:rPr>
              <a:t>，捕食者数量变化在后。</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3）种间竞争关系曲线：数量上往往表现为“你死我活”的变化，一种生物数量增加</a:t>
            </a:r>
            <a:r>
              <a:rPr lang="en-US" altLang="zh-CN" sz="2000" b="0" i="0">
                <a:solidFill>
                  <a:srgbClr val="000000"/>
                </a:solidFill>
                <a:latin typeface="微软雅黑" pitchFamily="34" charset="0"/>
                <a:ea typeface="微软雅黑" pitchFamily="34" charset="-122"/>
                <a:cs typeface="微软雅黑" pitchFamily="34" charset="-120"/>
              </a:rPr>
              <a:t>，另一种</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生物数量下降</a:t>
            </a:r>
            <a:r>
              <a:rPr lang="en-US" altLang="zh-CN" sz="2000" b="0" i="0" dirty="0">
                <a:solidFill>
                  <a:srgbClr val="000000"/>
                </a:solidFill>
                <a:latin typeface="微软雅黑" pitchFamily="34" charset="0"/>
                <a:ea typeface="微软雅黑" pitchFamily="34" charset="-122"/>
                <a:cs typeface="微软雅黑" pitchFamily="34" charset="-120"/>
              </a:rPr>
              <a:t>，甚至降为0。</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5_BD.8_1#363ebb66c?pid=5dffb7587&amp;color=0,0,0&amp;bt=1&amp;bbb=1&amp;hb=1"/>
          <p:cNvSpPr/>
          <p:nvPr/>
        </p:nvSpPr>
        <p:spPr>
          <a:xfrm>
            <a:off x="722376" y="1014984"/>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1" i="0" dirty="0">
                <a:solidFill>
                  <a:srgbClr val="000000"/>
                </a:solidFill>
                <a:latin typeface="微软雅黑" pitchFamily="34" charset="0"/>
                <a:ea typeface="微软雅黑" pitchFamily="34" charset="-122"/>
                <a:cs typeface="微软雅黑" pitchFamily="34" charset="-120"/>
              </a:rPr>
              <a:t>多选题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仿宋" pitchFamily="34" charset="0"/>
                <a:ea typeface="仿宋" pitchFamily="34" charset="-122"/>
                <a:cs typeface="仿宋" pitchFamily="34" charset="-120"/>
              </a:rPr>
              <a:t>［福建福州八县（市）协作校2024高二联考］</a:t>
            </a:r>
            <a:r>
              <a:rPr lang="en-US" altLang="zh-CN" sz="2000" b="0" i="0" dirty="0">
                <a:solidFill>
                  <a:srgbClr val="000000"/>
                </a:solidFill>
                <a:latin typeface="微软雅黑" pitchFamily="34" charset="0"/>
                <a:ea typeface="微软雅黑" pitchFamily="34" charset="-122"/>
                <a:cs typeface="微软雅黑" pitchFamily="34" charset="-120"/>
              </a:rPr>
              <a:t>草履虫的食物包括酵母菌和细菌</a:t>
            </a:r>
            <a:r>
              <a:rPr lang="en-US" altLang="zh-CN" sz="2000" b="0" i="0">
                <a:solidFill>
                  <a:srgbClr val="000000"/>
                </a:solidFill>
                <a:latin typeface="微软雅黑" pitchFamily="34" charset="0"/>
                <a:ea typeface="微软雅黑" pitchFamily="34" charset="-122"/>
                <a:cs typeface="微软雅黑" pitchFamily="34" charset="-120"/>
              </a:rPr>
              <a:t>，不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同草履虫对食物和空间的需求有的重合度较高</a:t>
            </a:r>
            <a:r>
              <a:rPr lang="en-US" altLang="zh-CN" sz="2000" b="0" i="0" dirty="0">
                <a:solidFill>
                  <a:srgbClr val="000000"/>
                </a:solidFill>
                <a:latin typeface="微软雅黑" pitchFamily="34" charset="0"/>
                <a:ea typeface="微软雅黑" pitchFamily="34" charset="-122"/>
                <a:cs typeface="微软雅黑" pitchFamily="34" charset="-120"/>
              </a:rPr>
              <a:t>，有的差异较大，草履虫甲更喜食细菌</a:t>
            </a:r>
            <a:r>
              <a:rPr lang="en-US" altLang="zh-CN" sz="2000" b="0" i="0">
                <a:solidFill>
                  <a:srgbClr val="000000"/>
                </a:solidFill>
                <a:latin typeface="微软雅黑" pitchFamily="34" charset="0"/>
                <a:ea typeface="微软雅黑" pitchFamily="34" charset="-122"/>
                <a:cs typeface="微软雅黑" pitchFamily="34" charset="-120"/>
              </a:rPr>
              <a:t>。生态学家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高斯利用富含酵母菌和好氧菌的培养液在试管中培养甲</a:t>
            </a:r>
            <a:r>
              <a:rPr lang="en-US" altLang="zh-CN" sz="2000" b="0" i="0" dirty="0">
                <a:solidFill>
                  <a:srgbClr val="000000"/>
                </a:solidFill>
                <a:latin typeface="微软雅黑" pitchFamily="34" charset="0"/>
                <a:ea typeface="微软雅黑" pitchFamily="34" charset="-122"/>
                <a:cs typeface="微软雅黑" pitchFamily="34" charset="-120"/>
              </a:rPr>
              <a:t>、乙、丙三种草履虫，</a:t>
            </a:r>
            <a:r>
              <a:rPr lang="en-US" altLang="zh-CN" sz="2000" b="0" i="0">
                <a:solidFill>
                  <a:srgbClr val="000000"/>
                </a:solidFill>
                <a:latin typeface="微软雅黑" pitchFamily="34" charset="0"/>
                <a:ea typeface="微软雅黑" pitchFamily="34" charset="-122"/>
                <a:cs typeface="微软雅黑" pitchFamily="34" charset="-120"/>
              </a:rPr>
              <a:t>研究其数量变化，</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部分实验结果如图所示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下列说法正确的是(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pic>
        <p:nvPicPr>
          <p:cNvPr id="4" name="QC_5_BD.8_3#363ebb66c?iti=5&amp;htil=1&amp;pid=5dffb7587&amp;color=0,0,0&amp;tib=255,255,255"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911096" y="2909061"/>
            <a:ext cx="2990088" cy="232257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5_BD.8_4#363ebb66c?iti=6&amp;htil=1&amp;pid=5dffb7587&amp;color=0,0,0&amp;tib=255,255,255"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141464" y="2909061"/>
            <a:ext cx="3282696" cy="232257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5_BD.8_5#363ebb66c?iti=5&amp;htil=1&amp;pid=5dffb7587&amp;color=0,0,0&amp;bbb=1"/>
          <p:cNvSpPr/>
          <p:nvPr/>
        </p:nvSpPr>
        <p:spPr>
          <a:xfrm>
            <a:off x="2223452" y="5358637"/>
            <a:ext cx="2365375" cy="812800"/>
          </a:xfrm>
          <a:prstGeom prst="rect">
            <a:avLst/>
          </a:prstGeom>
          <a:noFill/>
          <a:ln/>
        </p:spPr>
        <p:txBody>
          <a:bodyPr wrap="none" lIns="0" tIns="0" rIns="0" bIns="0" rtlCol="0" anchor="t"/>
          <a:lstStyle/>
          <a:p>
            <a:pPr algn="ctr"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图1</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甲和乙混合培养</a:t>
            </a:r>
            <a:endParaRPr lang="en-US" altLang="zh-CN" sz="2000" dirty="0"/>
          </a:p>
        </p:txBody>
      </p:sp>
      <p:sp>
        <p:nvSpPr>
          <p:cNvPr id="7" name="QC_5_BD.8_6#363ebb66c?iti=6&amp;htil=1&amp;pid=5dffb7587&amp;color=0,0,0&amp;bbb=1"/>
          <p:cNvSpPr/>
          <p:nvPr/>
        </p:nvSpPr>
        <p:spPr>
          <a:xfrm>
            <a:off x="7600124" y="5358637"/>
            <a:ext cx="2365375" cy="812800"/>
          </a:xfrm>
          <a:prstGeom prst="rect">
            <a:avLst/>
          </a:prstGeom>
          <a:noFill/>
          <a:ln/>
        </p:spPr>
        <p:txBody>
          <a:bodyPr wrap="none" lIns="0" tIns="0" rIns="0" bIns="0" rtlCol="0" anchor="t"/>
          <a:lstStyle/>
          <a:p>
            <a:pPr algn="ctr"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图2</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甲和丙混合培养</a:t>
            </a:r>
            <a:endParaRPr lang="en-US" altLang="zh-CN" sz="2000" dirty="0"/>
          </a:p>
        </p:txBody>
      </p:sp>
    </p:spTree>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BD.10_1#363ebb66c.choices?pid=5dffb7587&amp;color=0,0,0&amp;bt=1&amp;bbb=1"/>
              <p:cNvSpPr/>
              <p:nvPr/>
            </p:nvSpPr>
            <p:spPr>
              <a:xfrm>
                <a:off x="722376" y="101498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A.甲、丙的食物和生活空间可能差异较大，丙生活在上层</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.甲、乙的食物和生活空间相似度较高，但乙竞争能力更强</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.若将甲、乙、丙单独培养，预期其增长曲线均为“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”型</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.不同草履虫对食物和空间需求的差异有利于充分利用生态资源</a:t>
                </a:r>
                <a:endParaRPr lang="en-US" altLang="zh-CN" sz="2000" dirty="0"/>
              </a:p>
            </p:txBody>
          </p:sp>
        </mc:Choice>
        <mc:Fallback xmlns="">
          <p:sp>
            <p:nvSpPr>
              <p:cNvPr id="2" name="QC_5_BD.10_1#363ebb66c.choices?pid=5dffb7587&amp;color=0,0,0&amp;bt=1&amp;bbb=1"/>
              <p:cNvSpPr>
                <a:spLocks noRot="1" noChangeAspect="1" noMove="1" noResize="1" noEditPoints="1" noAdjustHandles="1" noChangeArrowheads="1" noChangeShapeType="1" noTextEdit="1"/>
              </p:cNvSpPr>
              <p:nvPr/>
            </p:nvSpPr>
            <p:spPr>
              <a:xfrm>
                <a:off x="722376" y="1014984"/>
                <a:ext cx="10753344" cy="1796034"/>
              </a:xfrm>
              <a:prstGeom prst="rect">
                <a:avLst/>
              </a:prstGeom>
              <a:blipFill>
                <a:blip r:embed="rId3"/>
                <a:stretch>
                  <a:fillRect l="-1474" b="-8503"/>
                </a:stretch>
              </a:blipFill>
              <a:ln/>
            </p:spPr>
            <p:txBody>
              <a:bodyPr/>
              <a:lstStyle/>
              <a:p>
                <a:r>
                  <a:rPr lang="zh-CN" altLang="en-US">
                    <a:noFill/>
                  </a:rPr>
                  <a:t> </a:t>
                </a:r>
              </a:p>
            </p:txBody>
          </p:sp>
        </mc:Fallback>
      </mc:AlternateContent>
      <p:sp>
        <p:nvSpPr>
          <p:cNvPr id="3" name="QC_5_AN.9_1#363ebb66c.bracket?pid=5dffb7587&amp;color=0,0,0&amp;vpa=3&amp;bbb=1&amp;answeroption=BCD">
            <a:extLst>
              <a:ext uri="{FF2B5EF4-FFF2-40B4-BE49-F238E27FC236}">
                <a16:creationId xmlns:a16="http://schemas.microsoft.com/office/drawing/2014/main" id="{D301FD36-DB08-6085-1E18-08BC4137B8B9}"/>
              </a:ext>
            </a:extLst>
          </p:cNvPr>
          <p:cNvSpPr txBox="1"/>
          <p:nvPr/>
        </p:nvSpPr>
        <p:spPr>
          <a:xfrm>
            <a:off x="595376" y="1545844"/>
            <a:ext cx="397545" cy="477054"/>
          </a:xfrm>
          <a:prstGeom prst="rect">
            <a:avLst/>
          </a:prstGeom>
          <a:noFill/>
        </p:spPr>
        <p:txBody>
          <a:bodyPr vert="horz" wrap="none" lIns="0" tIns="0" rIns="0" bIns="0" rtlCol="0">
            <a:spAutoFit/>
          </a:bodyPr>
          <a:lstStyle/>
          <a:p>
            <a:r>
              <a:rPr lang="zh-CN" altLang="en-US" sz="3100" b="1">
                <a:solidFill>
                  <a:srgbClr val="00B050"/>
                </a:solidFill>
                <a:latin typeface="华文细黑" panose="02010600040101010101" pitchFamily="2" charset="-122"/>
              </a:rPr>
              <a:t>√</a:t>
            </a:r>
          </a:p>
        </p:txBody>
      </p:sp>
      <p:sp>
        <p:nvSpPr>
          <p:cNvPr id="4" name="QC_5_AN.9_2#363ebb66c.bracket?pid=5dffb7587&amp;color=0,0,0&amp;vpa=3&amp;bbb=1&amp;answeroption=BCD">
            <a:extLst>
              <a:ext uri="{FF2B5EF4-FFF2-40B4-BE49-F238E27FC236}">
                <a16:creationId xmlns:a16="http://schemas.microsoft.com/office/drawing/2014/main" id="{1C1D2E9F-FD17-50B0-2860-A55E680976E6}"/>
              </a:ext>
            </a:extLst>
          </p:cNvPr>
          <p:cNvSpPr txBox="1"/>
          <p:nvPr/>
        </p:nvSpPr>
        <p:spPr>
          <a:xfrm>
            <a:off x="595376" y="2028444"/>
            <a:ext cx="688975" cy="472440"/>
          </a:xfrm>
          <a:prstGeom prst="rect">
            <a:avLst/>
          </a:prstGeom>
          <a:noFill/>
        </p:spPr>
        <p:txBody>
          <a:bodyPr vert="horz" lIns="0" tIns="0" rIns="0" bIns="0" rtlCol="0">
            <a:spAutoFit/>
          </a:bodyPr>
          <a:lstStyle/>
          <a:p>
            <a:r>
              <a:rPr lang="zh-CN" altLang="en-US" sz="3100" b="1">
                <a:solidFill>
                  <a:srgbClr val="00B050"/>
                </a:solidFill>
                <a:latin typeface="华文细黑" panose="02010600040101010101" pitchFamily="2" charset="-122"/>
              </a:rPr>
              <a:t>√</a:t>
            </a:r>
          </a:p>
        </p:txBody>
      </p:sp>
      <p:sp>
        <p:nvSpPr>
          <p:cNvPr id="5" name="QC_5_AN.9_3#363ebb66c.bracket?pid=5dffb7587&amp;color=0,0,0&amp;vpa=3&amp;bbb=1&amp;answeroption=BCD">
            <a:extLst>
              <a:ext uri="{FF2B5EF4-FFF2-40B4-BE49-F238E27FC236}">
                <a16:creationId xmlns:a16="http://schemas.microsoft.com/office/drawing/2014/main" id="{585906AB-9C18-C48F-EF80-7C7AD805CA1E}"/>
              </a:ext>
            </a:extLst>
          </p:cNvPr>
          <p:cNvSpPr txBox="1"/>
          <p:nvPr/>
        </p:nvSpPr>
        <p:spPr>
          <a:xfrm>
            <a:off x="595376" y="2440178"/>
            <a:ext cx="688975" cy="472440"/>
          </a:xfrm>
          <a:prstGeom prst="rect">
            <a:avLst/>
          </a:prstGeom>
          <a:noFill/>
        </p:spPr>
        <p:txBody>
          <a:bodyPr vert="horz" lIns="0" tIns="0" rIns="0" bIns="0" rtlCol="0">
            <a:spAutoFit/>
          </a:bodyPr>
          <a:lstStyle/>
          <a:p>
            <a:r>
              <a:rPr lang="zh-CN" altLang="en-US" sz="3100" b="1">
                <a:solidFill>
                  <a:srgbClr val="00B050"/>
                </a:solidFill>
                <a:latin typeface="华文细黑" panose="02010600040101010101" pitchFamily="2" charset="-122"/>
              </a:rPr>
              <a:t>√</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Effect transition="in" filter="fade">
                                      <p:cBhvr>
                                        <p:cTn id="13"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P spid="5" grpId="0"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TotalTime>
  <Words>988</Words>
  <Application>Microsoft Office PowerPoint</Application>
  <PresentationFormat>宽屏</PresentationFormat>
  <Paragraphs>173</Paragraphs>
  <Slides>23</Slides>
  <Notes>23</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23</vt:i4>
      </vt:variant>
    </vt:vector>
  </HeadingPairs>
  <TitlesOfParts>
    <vt:vector size="33" baseType="lpstr">
      <vt:lpstr>等线 (正文)</vt:lpstr>
      <vt:lpstr>仿宋</vt:lpstr>
      <vt:lpstr>汉仪舒圆黑简体</vt:lpstr>
      <vt:lpstr>SimHei</vt:lpstr>
      <vt:lpstr>华文细黑</vt:lpstr>
      <vt:lpstr>SimSun</vt:lpstr>
      <vt:lpstr>微软雅黑</vt:lpstr>
      <vt:lpstr>Arial</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js s</cp:lastModifiedBy>
  <cp:revision>4</cp:revision>
  <dcterms:created xsi:type="dcterms:W3CDTF">2025-07-31T10:29:43Z</dcterms:created>
  <dcterms:modified xsi:type="dcterms:W3CDTF">2025-08-04T01:51:58Z</dcterms:modified>
  <cp:category/>
  <cp:contentStatus/>
</cp:coreProperties>
</file>