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42" d="100"/>
        <a:sy n="42"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8466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5d2666c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种群的数量特征</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baf9565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种群数量的变化及影响因素</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7f2a82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种间关系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6f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4.xm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14.xml"/><Relationship Id="rId5" Type="http://schemas.openxmlformats.org/officeDocument/2006/relationships/image" Target="../media/image32.pn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1_1#3b4442476?pid=9baf95650&amp;color=0,0,0&amp;vtp=1&amp;bt=1&amp;bbb=1&amp;hb=1"/>
          <p:cNvSpPr/>
          <p:nvPr/>
        </p:nvSpPr>
        <p:spPr>
          <a:xfrm>
            <a:off x="722376" y="969264"/>
            <a:ext cx="10753344" cy="405003"/>
          </a:xfrm>
          <a:prstGeom prst="rect">
            <a:avLst/>
          </a:prstGeom>
          <a:noFill/>
          <a:ln/>
        </p:spPr>
        <p:txBody>
          <a:bodyPr wrap="none" lIns="0" tIns="0" rIns="0" bIns="0" rtlCol="0" anchor="t"/>
          <a:lstStyle/>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［江苏2022·9］</a:t>
            </a:r>
            <a:r>
              <a:rPr lang="en-US" altLang="zh-CN" sz="2000" b="0" i="0" dirty="0">
                <a:solidFill>
                  <a:srgbClr val="000000"/>
                </a:solidFill>
                <a:latin typeface="微软雅黑" pitchFamily="34" charset="0"/>
                <a:ea typeface="微软雅黑" pitchFamily="34" charset="-122"/>
                <a:cs typeface="微软雅黑" pitchFamily="34" charset="-120"/>
              </a:rPr>
              <a:t>将小球藻在光照下培养,以探究种群数量变化规律</a:t>
            </a:r>
            <a:r>
              <a:rPr lang="en-US" altLang="zh-CN" sz="2000" b="0" i="0">
                <a:solidFill>
                  <a:srgbClr val="000000"/>
                </a:solidFill>
                <a:latin typeface="微软雅黑" pitchFamily="34" charset="0"/>
                <a:ea typeface="微软雅黑" pitchFamily="34" charset="-122"/>
                <a:cs typeface="微软雅黑" pitchFamily="34" charset="-120"/>
              </a:rPr>
              <a:t>。下列相关叙述正确的是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_1#3b4442476.bracket?pid=9baf95650&amp;color=0,0,0&amp;vpa=4&amp;vtp=1"/>
          <p:cNvSpPr/>
          <p:nvPr/>
        </p:nvSpPr>
        <p:spPr>
          <a:xfrm>
            <a:off x="11290364" y="969264"/>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5_BD.11_2#3b4442476.choices?pid=9baf9565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A.振荡培养的主要目的是增大培养液中的溶氧量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.取等量藻液滴加到血细胞计数板上，盖好盖玻片，稍待片刻后再计数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.若一个小格内小球藻过多，应稀释到每小格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个再计数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.为了分析小球藻种群数量变化总趋势，需连续统计多天的数据</a:t>
                </a:r>
                <a:endParaRPr lang="en-US" altLang="zh-CN" sz="2000" dirty="0"/>
              </a:p>
            </p:txBody>
          </p:sp>
        </mc:Choice>
        <mc:Fallback xmlns="">
          <p:sp>
            <p:nvSpPr>
              <p:cNvPr id="4" name="QC_5_BD.11_2#3b4442476.choices?pid=9baf95650&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a:blip r:embed="rId3"/>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3_1#3b4442476?vop=1&amp;pid=9baf95650&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小球藻在光照下培养，振荡培养的主要目的是增大小球藻与培养液的接触面积，A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对小球藻进行计数时</a:t>
                </a:r>
                <a:r>
                  <a:rPr lang="en-US" altLang="zh-CN" sz="2000" b="0" i="0" dirty="0">
                    <a:solidFill>
                      <a:srgbClr val="000000"/>
                    </a:solidFill>
                    <a:latin typeface="微软雅黑" pitchFamily="34" charset="0"/>
                    <a:ea typeface="微软雅黑" pitchFamily="34" charset="-122"/>
                    <a:cs typeface="微软雅黑" pitchFamily="34" charset="-120"/>
                  </a:rPr>
                  <a:t>，采用抽样检测法，先盖好盖玻片，</a:t>
                </a:r>
                <a:r>
                  <a:rPr lang="en-US" altLang="zh-CN" sz="2000" b="0" i="0">
                    <a:solidFill>
                      <a:srgbClr val="000000"/>
                    </a:solidFill>
                    <a:latin typeface="微软雅黑" pitchFamily="34" charset="0"/>
                    <a:ea typeface="微软雅黑" pitchFamily="34" charset="-122"/>
                    <a:cs typeface="微软雅黑" pitchFamily="34" charset="-120"/>
                  </a:rPr>
                  <a:t>再取等量藻液滴加到血细胞计数板上，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稍待片刻后再计数</a:t>
                </a:r>
                <a:r>
                  <a:rPr lang="en-US" altLang="zh-CN" sz="2000" b="0" i="0" dirty="0">
                    <a:solidFill>
                      <a:srgbClr val="000000"/>
                    </a:solidFill>
                    <a:latin typeface="微软雅黑" pitchFamily="34" charset="0"/>
                    <a:ea typeface="微软雅黑" pitchFamily="34" charset="-122"/>
                    <a:cs typeface="微软雅黑" pitchFamily="34" charset="-120"/>
                  </a:rPr>
                  <a:t>，B错误；若一个小格内小球藻过多，应进行稀释，但不是稀释到每小格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个再计数</a:t>
                </a:r>
                <a:r>
                  <a:rPr lang="en-US" altLang="zh-CN" sz="2000" b="0" i="0" dirty="0">
                    <a:solidFill>
                      <a:srgbClr val="000000"/>
                    </a:solidFill>
                    <a:latin typeface="微软雅黑" pitchFamily="34" charset="0"/>
                    <a:ea typeface="微软雅黑" pitchFamily="34" charset="-122"/>
                    <a:cs typeface="微软雅黑" pitchFamily="34" charset="-120"/>
                  </a:rPr>
                  <a:t>，C错误；为了分析小球藻种群数量变化总趋势，需连续统计多天的数据，D正确。</a:t>
                </a:r>
                <a:endParaRPr lang="en-US" altLang="zh-CN" sz="2200" dirty="0"/>
              </a:p>
            </p:txBody>
          </p:sp>
        </mc:Choice>
        <mc:Fallback xmlns="">
          <p:sp>
            <p:nvSpPr>
              <p:cNvPr id="2" name="QC_5_AS.13_1#3b4442476?vop=1&amp;pid=9baf95650&amp;color=0,0,0&amp;vtp=1&amp;bt=1&amp;bbb=1&amp;hb=1"/>
              <p:cNvSpPr>
                <a:spLocks noRot="1" noChangeAspect="1" noMove="1" noResize="1" noEditPoints="1" noAdjustHandles="1" noChangeArrowheads="1" noChangeShapeType="1" noTextEdit="1"/>
              </p:cNvSpPr>
              <p:nvPr/>
            </p:nvSpPr>
            <p:spPr>
              <a:xfrm>
                <a:off x="722376" y="1014984"/>
                <a:ext cx="10753344" cy="1783334"/>
              </a:xfrm>
              <a:prstGeom prst="rect">
                <a:avLst/>
              </a:prstGeom>
              <a:blipFill>
                <a:blip r:embed="rId3"/>
                <a:stretch>
                  <a:fillRect l="-1587" t="-342" r="-79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4_1#54b2bbc2d?pid=9baf95650&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5.（不定项）</a:t>
                </a:r>
                <a:r>
                  <a:rPr lang="en-US" altLang="zh-CN" sz="2000" b="0" i="0" dirty="0">
                    <a:solidFill>
                      <a:srgbClr val="000000"/>
                    </a:solidFill>
                    <a:latin typeface="仿宋" pitchFamily="34" charset="0"/>
                    <a:ea typeface="仿宋" pitchFamily="34" charset="-122"/>
                    <a:cs typeface="仿宋" pitchFamily="34" charset="-120"/>
                  </a:rPr>
                  <a:t>［山东2024·18］</a:t>
                </a:r>
                <a:r>
                  <a:rPr lang="en-US" altLang="zh-CN" sz="2000" b="0" i="0" dirty="0">
                    <a:solidFill>
                      <a:srgbClr val="000000"/>
                    </a:solidFill>
                    <a:latin typeface="微软雅黑" pitchFamily="34" charset="0"/>
                    <a:ea typeface="微软雅黑" pitchFamily="34" charset="-122"/>
                    <a:cs typeface="微软雅黑" pitchFamily="34" charset="-120"/>
                  </a:rPr>
                  <a:t>种群增长率等于出生率减死亡率。不同物种的甲</a:t>
                </a:r>
                <a:r>
                  <a:rPr lang="en-US" altLang="zh-CN" sz="2000" b="0" i="0">
                    <a:solidFill>
                      <a:srgbClr val="000000"/>
                    </a:solidFill>
                    <a:latin typeface="微软雅黑" pitchFamily="34" charset="0"/>
                    <a:ea typeface="微软雅黑" pitchFamily="34" charset="-122"/>
                    <a:cs typeface="微软雅黑" pitchFamily="34" charset="-120"/>
                  </a:rPr>
                  <a:t>、乙种群在一段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时间内的增长率与种群密度的关系如图所示</a:t>
                </a:r>
                <a:r>
                  <a:rPr lang="en-US" altLang="zh-CN" sz="2000" b="0" i="0" dirty="0">
                    <a:solidFill>
                      <a:srgbClr val="000000"/>
                    </a:solidFill>
                    <a:latin typeface="微软雅黑" pitchFamily="34" charset="0"/>
                    <a:ea typeface="微软雅黑" pitchFamily="34" charset="-122"/>
                    <a:cs typeface="微软雅黑" pitchFamily="34" charset="-120"/>
                  </a:rPr>
                  <a:t>。已知随时间推移种群密度逐渐增加，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为种群延续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所需的最小种群数量所对应的种群密度</a:t>
                </a:r>
                <a:r>
                  <a:rPr lang="en-US" altLang="zh-CN" sz="2000" b="0" i="0" dirty="0">
                    <a:solidFill>
                      <a:srgbClr val="000000"/>
                    </a:solidFill>
                    <a:latin typeface="微软雅黑" pitchFamily="34" charset="0"/>
                    <a:ea typeface="微软雅黑" pitchFamily="34" charset="-122"/>
                    <a:cs typeface="微软雅黑" pitchFamily="34" charset="-120"/>
                  </a:rPr>
                  <a:t>；甲</a:t>
                </a:r>
                <a:r>
                  <a:rPr lang="en-US" altLang="zh-CN" sz="2000" b="0" i="0">
                    <a:solidFill>
                      <a:srgbClr val="000000"/>
                    </a:solidFill>
                    <a:latin typeface="微软雅黑" pitchFamily="34" charset="0"/>
                    <a:ea typeface="微软雅黑" pitchFamily="34" charset="-122"/>
                    <a:cs typeface="微软雅黑" pitchFamily="34" charset="-120"/>
                  </a:rPr>
                  <a:t>、乙中有一个种群个体间存在共同抵御天敌等种内互</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4_1#54b2bbc2d?pid=9baf95650&amp;color=0,0,0&amp;vtp=1&amp;bt=1&amp;bbb=1&amp;hb=1"/>
              <p:cNvSpPr>
                <a:spLocks noRot="1" noChangeAspect="1" noMove="1" noResize="1" noEditPoints="1" noAdjustHandles="1" noChangeArrowheads="1" noChangeShapeType="1" noTextEdit="1"/>
              </p:cNvSpPr>
              <p:nvPr/>
            </p:nvSpPr>
            <p:spPr>
              <a:xfrm>
                <a:off x="722376" y="1014984"/>
                <a:ext cx="10753344" cy="1757553"/>
              </a:xfrm>
              <a:prstGeom prst="rect">
                <a:avLst/>
              </a:prstGeom>
              <a:blipFill>
                <a:blip r:embed="rId3"/>
                <a:stretch>
                  <a:fillRect l="-1474" r="-794" b="-8681"/>
                </a:stretch>
              </a:blipFill>
              <a:ln/>
            </p:spPr>
            <p:txBody>
              <a:bodyPr/>
              <a:lstStyle/>
              <a:p>
                <a:r>
                  <a:rPr lang="zh-CN" altLang="en-US">
                    <a:noFill/>
                  </a:rPr>
                  <a:t> </a:t>
                </a:r>
              </a:p>
            </p:txBody>
          </p:sp>
        </mc:Fallback>
      </mc:AlternateContent>
      <p:sp>
        <p:nvSpPr>
          <p:cNvPr id="3" name="QC_5_AN.15_1#54b2bbc2d.bracket?pid=9baf95650&amp;color=0,0,0&amp;vpa=5&amp;vtp=1&amp;bbb=1"/>
          <p:cNvSpPr/>
          <p:nvPr/>
        </p:nvSpPr>
        <p:spPr>
          <a:xfrm>
            <a:off x="3500501" y="2367534"/>
            <a:ext cx="542036"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a:t>
            </a:r>
            <a:endParaRPr lang="en-US" altLang="zh-CN" sz="2000" dirty="0"/>
          </a:p>
        </p:txBody>
      </p:sp>
      <p:pic>
        <p:nvPicPr>
          <p:cNvPr id="4" name="QC_5_BD.14_2#54b2bbc2d?pid=9baf9565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983480" y="2909061"/>
            <a:ext cx="2231136"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4_3#54b2bbc2d.choices?pid=9baf95650&amp;color=0,0,0&amp;vtp=1&amp;bbb=1"/>
              <p:cNvSpPr/>
              <p:nvPr/>
            </p:nvSpPr>
            <p:spPr>
              <a:xfrm>
                <a:off x="722376" y="47124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A.乙种群存在种内互助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，乙种群单位时间内增加的个体数逐渐增多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，乙种群的数量增长曲线呈“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阶段，甲种群的年龄结构为衰退型</a:t>
                </a:r>
                <a:endParaRPr lang="en-US" altLang="zh-CN" sz="2000" dirty="0"/>
              </a:p>
            </p:txBody>
          </p:sp>
        </mc:Choice>
        <mc:Fallback xmlns="">
          <p:sp>
            <p:nvSpPr>
              <p:cNvPr id="5" name="QC_5_BD.14_3#54b2bbc2d.choices?pid=9baf95650&amp;color=0,0,0&amp;vtp=1&amp;bbb=1"/>
              <p:cNvSpPr>
                <a:spLocks noRot="1" noChangeAspect="1" noMove="1" noResize="1" noEditPoints="1" noAdjustHandles="1" noChangeArrowheads="1" noChangeShapeType="1" noTextEdit="1"/>
              </p:cNvSpPr>
              <p:nvPr/>
            </p:nvSpPr>
            <p:spPr>
              <a:xfrm>
                <a:off x="722376" y="4712461"/>
                <a:ext cx="10753344" cy="1796034"/>
              </a:xfrm>
              <a:prstGeom prst="rect">
                <a:avLst/>
              </a:prstGeom>
              <a:blipFill>
                <a:blip r:embed="rId5"/>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EX.16_1#54b2bbc2d?vop=1&amp;pid=9baf9565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6_2#54b2bbc2d?vop=1&amp;pid=9baf9565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18104" y="1511300"/>
            <a:ext cx="5961888"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7_1#54b2bbc2d?vop=1&amp;pid=9baf95650&amp;color=0,0,0&amp;vtp=1&amp;bt=1&amp;bbb=1&amp;hb=1"/>
              <p:cNvSpPr/>
              <p:nvPr/>
            </p:nvSpPr>
            <p:spPr>
              <a:xfrm>
                <a:off x="722376" y="1014984"/>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,乙种群增长率先增加后减小，单位时间内增加的个体数先增多后减少，B错误；由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,乙种群增长率先增加后减小，说明乙种群数量先快速增长，后逐渐放缓，曲线呈“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阶段，甲种群增长率在下降，但依然大于0，种群数量仍在增长</a:t>
                </a:r>
                <a:r>
                  <a:rPr lang="en-US" altLang="zh-CN" sz="2000" b="0" i="0">
                    <a:solidFill>
                      <a:srgbClr val="000000"/>
                    </a:solidFill>
                    <a:latin typeface="微软雅黑" pitchFamily="34" charset="0"/>
                    <a:ea typeface="微软雅黑" pitchFamily="34" charset="-122"/>
                    <a:cs typeface="微软雅黑" pitchFamily="34" charset="-120"/>
                  </a:rPr>
                  <a:t>，说明其年龄结构不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是衰退型</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17_1#54b2bbc2d?vop=1&amp;pid=9baf95650&amp;color=0,0,0&amp;vtp=1&amp;bt=1&amp;bbb=1&amp;hb=1"/>
              <p:cNvSpPr>
                <a:spLocks noRot="1" noChangeAspect="1" noMove="1" noResize="1" noEditPoints="1" noAdjustHandles="1" noChangeArrowheads="1" noChangeShapeType="1" noTextEdit="1"/>
              </p:cNvSpPr>
              <p:nvPr/>
            </p:nvSpPr>
            <p:spPr>
              <a:xfrm>
                <a:off x="722376" y="1014984"/>
                <a:ext cx="10753344" cy="1796034"/>
              </a:xfrm>
              <a:prstGeom prst="rect">
                <a:avLst/>
              </a:prstGeom>
              <a:blipFill>
                <a:blip r:embed="rId3"/>
                <a:stretch>
                  <a:fillRect l="-1587" t="-340" r="-62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pic>
        <p:nvPicPr>
          <p:cNvPr id="2" name="QC_5_BD.18_1#8e2d4ebd1?htil=1&amp;pid=9baf9565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20578" y="1097279"/>
            <a:ext cx="2093976"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8_2#8e2d4ebd1?htil=1&amp;pid=9baf95650&amp;color=0,0,0&amp;vtp=1&amp;bt=1&amp;bbb=1&amp;hb=1"/>
          <p:cNvSpPr/>
          <p:nvPr/>
        </p:nvSpPr>
        <p:spPr>
          <a:xfrm>
            <a:off x="722376" y="1014984"/>
            <a:ext cx="852220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［新课标2024·6］</a:t>
            </a:r>
            <a:r>
              <a:rPr lang="en-US" altLang="zh-CN" sz="2000" b="0" i="0" dirty="0">
                <a:solidFill>
                  <a:srgbClr val="000000"/>
                </a:solidFill>
                <a:latin typeface="微软雅黑" pitchFamily="34" charset="0"/>
                <a:ea typeface="微软雅黑" pitchFamily="34" charset="-122"/>
                <a:cs typeface="微软雅黑" pitchFamily="34" charset="-120"/>
              </a:rPr>
              <a:t>用一定量的液体培养基培养某种细菌</a:t>
            </a:r>
            <a:r>
              <a:rPr lang="en-US" altLang="zh-CN" sz="2000" b="0" i="0">
                <a:solidFill>
                  <a:srgbClr val="000000"/>
                </a:solidFill>
                <a:latin typeface="微软雅黑" pitchFamily="34" charset="0"/>
                <a:ea typeface="微软雅黑" pitchFamily="34" charset="-122"/>
                <a:cs typeface="微软雅黑" pitchFamily="34" charset="-120"/>
              </a:rPr>
              <a:t>，活细菌数随时间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的变化趋势如图所示</a:t>
            </a:r>
            <a:r>
              <a:rPr lang="en-US" altLang="zh-CN" sz="2000" b="0" i="0" dirty="0">
                <a:solidFill>
                  <a:srgbClr val="000000"/>
                </a:solidFill>
                <a:latin typeface="微软雅黑" pitchFamily="34" charset="0"/>
                <a:ea typeface="微软雅黑" pitchFamily="34" charset="-122"/>
                <a:cs typeface="微软雅黑" pitchFamily="34" charset="-120"/>
              </a:rPr>
              <a:t>，其中Ⅰ~Ⅳ表示细菌种群增长的4个时期</a:t>
            </a:r>
            <a:r>
              <a:rPr lang="en-US" altLang="zh-CN" sz="2000" b="0" i="0">
                <a:solidFill>
                  <a:srgbClr val="000000"/>
                </a:solidFill>
                <a:latin typeface="微软雅黑" pitchFamily="34" charset="0"/>
                <a:ea typeface="微软雅黑" pitchFamily="34" charset="-122"/>
                <a:cs typeface="微软雅黑" pitchFamily="34" charset="-120"/>
              </a:rPr>
              <a:t>。下列叙述错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9_1#8e2d4ebd1.bracket?pid=9baf95650&amp;color=0,0,0&amp;vpa=6&amp;vtp=1"/>
          <p:cNvSpPr/>
          <p:nvPr/>
        </p:nvSpPr>
        <p:spPr>
          <a:xfrm>
            <a:off x="1684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5" name="QC_5_BD.18_3#8e2d4ebd1.choices?htil=1&amp;pid=9baf95650&amp;color=0,0,0&amp;vtp=1&amp;bbb=1"/>
              <p:cNvSpPr/>
              <p:nvPr/>
            </p:nvSpPr>
            <p:spPr>
              <a:xfrm>
                <a:off x="722376" y="2377058"/>
                <a:ext cx="852220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A.培养基中的细菌不能通过有丝分裂进行增殖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.Ⅱ期细菌数量增长快，存在“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”形增长阶段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.Ⅲ期细菌没有增殖和死亡，总数保持相对稳定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.Ⅳ期细菌数量下降的主要原因有营养物质匮乏</a:t>
                </a:r>
                <a:endParaRPr lang="en-US" altLang="zh-CN" sz="2000" dirty="0"/>
              </a:p>
            </p:txBody>
          </p:sp>
        </mc:Choice>
        <mc:Fallback xmlns="">
          <p:sp>
            <p:nvSpPr>
              <p:cNvPr id="5" name="QC_5_BD.18_3#8e2d4ebd1.choices?htil=1&amp;pid=9baf95650&amp;color=0,0,0&amp;vtp=1&amp;bbb=1"/>
              <p:cNvSpPr>
                <a:spLocks noRot="1" noChangeAspect="1" noMove="1" noResize="1" noEditPoints="1" noAdjustHandles="1" noChangeArrowheads="1" noChangeShapeType="1" noTextEdit="1"/>
              </p:cNvSpPr>
              <p:nvPr/>
            </p:nvSpPr>
            <p:spPr>
              <a:xfrm>
                <a:off x="722376" y="2377058"/>
                <a:ext cx="8522208" cy="1796034"/>
              </a:xfrm>
              <a:prstGeom prst="rect">
                <a:avLst/>
              </a:prstGeom>
              <a:blipFill>
                <a:blip r:embed="rId4"/>
                <a:stretch>
                  <a:fillRect l="-1860"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0_1#8e2d4ebd1?vop=1&amp;pid=9baf95650&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有丝分裂为真核细胞特有的分裂方式，细菌等原核细胞的分裂方式主要是二分裂，A</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由题图可知</a:t>
                </a:r>
                <a:r>
                  <a:rPr lang="en-US" altLang="zh-CN" sz="2000" b="0" i="0" dirty="0">
                    <a:solidFill>
                      <a:srgbClr val="000000"/>
                    </a:solidFill>
                    <a:latin typeface="微软雅黑" pitchFamily="34" charset="0"/>
                    <a:ea typeface="微软雅黑" pitchFamily="34" charset="-122"/>
                    <a:cs typeface="微软雅黑" pitchFamily="34" charset="-120"/>
                  </a:rPr>
                  <a:t>，Ⅰ期由于该细菌数量较少，增长速率较慢；Ⅱ期由于营养物质和空间充足</a:t>
                </a:r>
                <a:r>
                  <a:rPr lang="en-US" altLang="zh-CN" sz="2000" b="0" i="0">
                    <a:solidFill>
                      <a:srgbClr val="000000"/>
                    </a:solidFill>
                    <a:latin typeface="微软雅黑" pitchFamily="34" charset="0"/>
                    <a:ea typeface="微软雅黑" pitchFamily="34" charset="-122"/>
                    <a:cs typeface="微软雅黑" pitchFamily="34" charset="-120"/>
                  </a:rPr>
                  <a:t>，细菌数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量增长快</a:t>
                </a:r>
                <a:r>
                  <a:rPr lang="en-US" altLang="zh-CN" sz="2000" b="0" i="0" dirty="0">
                    <a:solidFill>
                      <a:srgbClr val="000000"/>
                    </a:solidFill>
                    <a:latin typeface="微软雅黑" pitchFamily="34" charset="0"/>
                    <a:ea typeface="微软雅黑" pitchFamily="34" charset="-122"/>
                    <a:cs typeface="微软雅黑" pitchFamily="34" charset="-120"/>
                  </a:rPr>
                  <a:t>，存在“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”形增长阶段，B正确。Ⅲ期活细菌数达到相对稳定</a:t>
                </a:r>
                <a:r>
                  <a:rPr lang="en-US" altLang="zh-CN" sz="2000" b="0" i="0">
                    <a:solidFill>
                      <a:srgbClr val="000000"/>
                    </a:solidFill>
                    <a:latin typeface="微软雅黑" pitchFamily="34" charset="0"/>
                    <a:ea typeface="微软雅黑" pitchFamily="34" charset="-122"/>
                    <a:cs typeface="微软雅黑" pitchFamily="34" charset="-120"/>
                  </a:rPr>
                  <a:t>，是由于细菌种群的出生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死亡率，即存在细菌的增殖和死亡，C错误。Ⅳ期液体培养基中营养物质匮乏</a:t>
                </a:r>
                <a:r>
                  <a:rPr lang="en-US" altLang="zh-CN" sz="2000" b="0" i="0">
                    <a:solidFill>
                      <a:srgbClr val="000000"/>
                    </a:solidFill>
                    <a:latin typeface="微软雅黑" pitchFamily="34" charset="0"/>
                    <a:ea typeface="微软雅黑" pitchFamily="34" charset="-122"/>
                    <a:cs typeface="微软雅黑" pitchFamily="34" charset="-120"/>
                  </a:rPr>
                  <a:t>、代谢产物积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累等</a:t>
                </a:r>
                <a:r>
                  <a:rPr lang="en-US" altLang="zh-CN" sz="2000" b="0" i="0" dirty="0">
                    <a:solidFill>
                      <a:srgbClr val="000000"/>
                    </a:solidFill>
                    <a:latin typeface="微软雅黑" pitchFamily="34" charset="0"/>
                    <a:ea typeface="微软雅黑" pitchFamily="34" charset="-122"/>
                    <a:cs typeface="微软雅黑" pitchFamily="34" charset="-120"/>
                  </a:rPr>
                  <a:t>，导致细菌数量下降，D正确。</a:t>
                </a:r>
                <a:endParaRPr lang="en-US" altLang="zh-CN" sz="2200" dirty="0"/>
              </a:p>
            </p:txBody>
          </p:sp>
        </mc:Choice>
        <mc:Fallback xmlns="">
          <p:sp>
            <p:nvSpPr>
              <p:cNvPr id="2" name="QC_5_AS.20_1#8e2d4ebd1?vop=1&amp;pid=9baf95650&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871"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21_1#8e2d4ebd1?vop=1&amp;pid=9baf95650&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本题细菌培养过程中</a:t>
                </a:r>
                <a:r>
                  <a:rPr lang="en-US" altLang="zh-CN" sz="2000" b="0" i="0" dirty="0">
                    <a:solidFill>
                      <a:srgbClr val="000000"/>
                    </a:solidFill>
                    <a:latin typeface="微软雅黑" pitchFamily="34" charset="0"/>
                    <a:ea typeface="微软雅黑" pitchFamily="34" charset="-122"/>
                    <a:cs typeface="微软雅黑" pitchFamily="34" charset="-120"/>
                  </a:rPr>
                  <a:t>，初始阶段环境条件较为理想，存在“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”形增长。</a:t>
                </a:r>
                <a:endParaRPr lang="en-US" altLang="zh-CN" sz="2000" dirty="0"/>
              </a:p>
            </p:txBody>
          </p:sp>
        </mc:Choice>
        <mc:Fallback xmlns="">
          <p:sp>
            <p:nvSpPr>
              <p:cNvPr id="2" name="QC_5_EX.21_1#8e2d4ebd1?vop=1&amp;pid=9baf95650&amp;color=0,0,0&amp;vtp=1&amp;bt=1&amp;bbb=1"/>
              <p:cNvSpPr>
                <a:spLocks noRot="1" noChangeAspect="1" noMove="1" noResize="1" noEditPoints="1" noAdjustHandles="1" noChangeArrowheads="1" noChangeShapeType="1" noTextEdit="1"/>
              </p:cNvSpPr>
              <p:nvPr/>
            </p:nvSpPr>
            <p:spPr>
              <a:xfrm>
                <a:off x="722376" y="969264"/>
                <a:ext cx="10753344" cy="856234"/>
              </a:xfrm>
              <a:prstGeom prst="rect">
                <a:avLst/>
              </a:prstGeom>
              <a:blipFill>
                <a:blip r:embed="rId3"/>
                <a:stretch>
                  <a:fillRect l="-1474" b="-178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2_1#59c258a3d?pid=9baf95650&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7.（不定项）</a:t>
            </a:r>
            <a:r>
              <a:rPr lang="en-US" altLang="zh-CN" sz="2000" b="0" i="0" dirty="0">
                <a:solidFill>
                  <a:srgbClr val="000000"/>
                </a:solidFill>
                <a:latin typeface="仿宋" pitchFamily="34" charset="0"/>
                <a:ea typeface="仿宋" pitchFamily="34" charset="-122"/>
                <a:cs typeface="仿宋" pitchFamily="34" charset="-120"/>
              </a:rPr>
              <a:t>［黑吉辽蒙2025·18］</a:t>
            </a:r>
            <a:r>
              <a:rPr lang="en-US" altLang="zh-CN" sz="2000" b="0" i="0" dirty="0">
                <a:solidFill>
                  <a:srgbClr val="000000"/>
                </a:solidFill>
                <a:latin typeface="微软雅黑" pitchFamily="34" charset="0"/>
                <a:ea typeface="微软雅黑" pitchFamily="34" charset="-122"/>
                <a:cs typeface="微软雅黑" pitchFamily="34" charset="-120"/>
              </a:rPr>
              <a:t>某山体公园自然条件下猕猴种群的环境容纳量约为840</a:t>
            </a:r>
            <a:r>
              <a:rPr lang="en-US" altLang="zh-CN" sz="2000" b="0" i="0">
                <a:solidFill>
                  <a:srgbClr val="000000"/>
                </a:solidFill>
                <a:latin typeface="微软雅黑" pitchFamily="34" charset="0"/>
                <a:ea typeface="微软雅黑"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1986</a:t>
            </a:r>
            <a:r>
              <a:rPr lang="en-US" altLang="zh-CN" sz="2000" b="0" i="0" dirty="0">
                <a:solidFill>
                  <a:srgbClr val="000000"/>
                </a:solidFill>
                <a:latin typeface="微软雅黑" pitchFamily="34" charset="0"/>
                <a:ea typeface="微软雅黑" pitchFamily="34" charset="-122"/>
                <a:cs typeface="微软雅黑" pitchFamily="34" charset="-120"/>
              </a:rPr>
              <a:t>年后，游客的投喂和以保护为目的的固定投食，致使猕猴种群数量快速增长</a:t>
            </a:r>
            <a:r>
              <a:rPr lang="en-US" altLang="zh-CN" sz="2000" b="0" i="0">
                <a:solidFill>
                  <a:srgbClr val="000000"/>
                </a:solidFill>
                <a:latin typeface="微软雅黑" pitchFamily="34" charset="0"/>
                <a:ea typeface="微软雅黑" pitchFamily="34" charset="-122"/>
                <a:cs typeface="微软雅黑" pitchFamily="34" charset="-120"/>
              </a:rPr>
              <a:t>，引发了人猴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冲突</a:t>
            </a:r>
            <a:r>
              <a:rPr lang="en-US" altLang="zh-CN" sz="2000" b="0" i="0" dirty="0">
                <a:solidFill>
                  <a:srgbClr val="000000"/>
                </a:solidFill>
                <a:latin typeface="微软雅黑" pitchFamily="34" charset="0"/>
                <a:ea typeface="微软雅黑" pitchFamily="34" charset="-122"/>
                <a:cs typeface="微软雅黑" pitchFamily="34" charset="-120"/>
              </a:rPr>
              <a:t>。为减少冲突事件的发生，研究人员做了相关调查，结果如下图</a:t>
            </a:r>
            <a:r>
              <a:rPr lang="en-US" altLang="zh-CN" sz="2000" b="0" i="0">
                <a:solidFill>
                  <a:srgbClr val="000000"/>
                </a:solidFill>
                <a:latin typeface="微软雅黑" pitchFamily="34" charset="0"/>
                <a:ea typeface="微软雅黑" pitchFamily="34" charset="-122"/>
                <a:cs typeface="微软雅黑" pitchFamily="34" charset="-120"/>
              </a:rPr>
              <a:t>。下列叙述正确的是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59c258a3d.bracket?pid=9baf95650&amp;color=0,0,0&amp;vpa=7&amp;vtp=1&amp;bbb=1"/>
          <p:cNvSpPr/>
          <p:nvPr/>
        </p:nvSpPr>
        <p:spPr>
          <a:xfrm>
            <a:off x="10941114" y="1910334"/>
            <a:ext cx="5572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CD</a:t>
            </a:r>
            <a:endParaRPr lang="en-US" altLang="zh-CN" sz="2000" dirty="0"/>
          </a:p>
        </p:txBody>
      </p:sp>
      <p:pic>
        <p:nvPicPr>
          <p:cNvPr id="4" name="QC_5_BD.22_2#59c258a3d?pid=9baf9565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2451862"/>
            <a:ext cx="4572000"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22_3#59c258a3d.choices?pid=9baf95650&amp;color=0,0,0&amp;vtp=1&amp;bbb=1"/>
              <p:cNvSpPr/>
              <p:nvPr/>
            </p:nvSpPr>
            <p:spPr>
              <a:xfrm>
                <a:off x="719328" y="47117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A.调查期间猕猴种群的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,若现有条件不变，种群数量会持续增长</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B.2013年人猴冲突事件减少，是因为猕猴种群数量接近自然条件下的环境容纳量</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C.2016年后，猕猴种群数量超过自然条件下环境容纳量的主要原因是人为投食</a:t>
                </a:r>
                <a:endParaRPr lang="en-US" altLang="zh-CN" sz="2000" dirty="0"/>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D.为保护猕猴和减少人猴冲突，应适时迁出部分猕猴族群达到人与动物和谐相处</a:t>
                </a:r>
                <a:endParaRPr lang="en-US" altLang="zh-CN" sz="2000" dirty="0"/>
              </a:p>
            </p:txBody>
          </p:sp>
        </mc:Choice>
        <mc:Fallback xmlns="">
          <p:sp>
            <p:nvSpPr>
              <p:cNvPr id="5" name="QC_5_BD.22_3#59c258a3d.choices?pid=9baf95650&amp;color=0,0,0&amp;vtp=1&amp;bbb=1"/>
              <p:cNvSpPr>
                <a:spLocks noRot="1" noChangeAspect="1" noMove="1" noResize="1" noEditPoints="1" noAdjustHandles="1" noChangeArrowheads="1" noChangeShapeType="1" noTextEdit="1"/>
              </p:cNvSpPr>
              <p:nvPr/>
            </p:nvSpPr>
            <p:spPr>
              <a:xfrm>
                <a:off x="719328" y="4711700"/>
                <a:ext cx="10753344" cy="1796034"/>
              </a:xfrm>
              <a:prstGeom prst="rect">
                <a:avLst/>
              </a:prstGeom>
              <a:blipFill>
                <a:blip r:embed="rId4"/>
                <a:stretch>
                  <a:fillRect l="-1417"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4_1#59c258a3d?vop=1&amp;pid=9baf95650&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若现有条件不变，则环境容纳量基本不改变，种群数量不会持续增长，A错误；</a:t>
            </a:r>
            <a:r>
              <a:rPr lang="en-US" altLang="zh-CN" sz="2000" b="0" i="0">
                <a:solidFill>
                  <a:srgbClr val="000000"/>
                </a:solidFill>
                <a:latin typeface="微软雅黑" pitchFamily="34" charset="0"/>
                <a:ea typeface="微软雅黑" pitchFamily="34" charset="-122"/>
                <a:cs typeface="微软雅黑" pitchFamily="34" charset="-120"/>
              </a:rPr>
              <a:t>由图可知，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2013</a:t>
            </a:r>
            <a:r>
              <a:rPr lang="en-US" altLang="zh-CN" sz="2000" b="0" i="0" dirty="0">
                <a:solidFill>
                  <a:srgbClr val="000000"/>
                </a:solidFill>
                <a:latin typeface="微软雅黑" pitchFamily="34" charset="0"/>
                <a:ea typeface="微软雅黑" pitchFamily="34" charset="-122"/>
                <a:cs typeface="微软雅黑" pitchFamily="34" charset="-120"/>
              </a:rPr>
              <a:t>年猕猴种群数量未达到840只，因此无法得出</a:t>
            </a:r>
            <a:r>
              <a:rPr lang="en-US" altLang="zh-CN" sz="2000" b="0" i="0">
                <a:solidFill>
                  <a:srgbClr val="000000"/>
                </a:solidFill>
                <a:latin typeface="微软雅黑" pitchFamily="34" charset="0"/>
                <a:ea typeface="微软雅黑" pitchFamily="34" charset="-122"/>
                <a:cs typeface="微软雅黑" pitchFamily="34" charset="-120"/>
              </a:rPr>
              <a:t>2013年人猴冲突事件减少是因为猕猴种群数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量接近自然条件下的环境容纳量</a:t>
            </a:r>
            <a:r>
              <a:rPr lang="en-US" altLang="zh-CN" sz="2000" b="0" i="0" dirty="0">
                <a:solidFill>
                  <a:srgbClr val="000000"/>
                </a:solidFill>
                <a:latin typeface="微软雅黑" pitchFamily="34" charset="0"/>
                <a:ea typeface="微软雅黑" pitchFamily="34" charset="-122"/>
                <a:cs typeface="微软雅黑" pitchFamily="34" charset="-120"/>
              </a:rPr>
              <a:t>，B错误；人为投食增加了猕猴的食物来源</a:t>
            </a:r>
            <a:r>
              <a:rPr lang="en-US" altLang="zh-CN" sz="2000" b="0" i="0">
                <a:solidFill>
                  <a:srgbClr val="000000"/>
                </a:solidFill>
                <a:latin typeface="微软雅黑" pitchFamily="34" charset="0"/>
                <a:ea typeface="微软雅黑" pitchFamily="34" charset="-122"/>
                <a:cs typeface="微软雅黑" pitchFamily="34" charset="-120"/>
              </a:rPr>
              <a:t>，使得猕猴种群的环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境容纳量增大</a:t>
            </a:r>
            <a:r>
              <a:rPr lang="en-US" altLang="zh-CN" sz="2000" b="0" i="0" dirty="0">
                <a:solidFill>
                  <a:srgbClr val="000000"/>
                </a:solidFill>
                <a:latin typeface="微软雅黑" pitchFamily="34" charset="0"/>
                <a:ea typeface="微软雅黑" pitchFamily="34" charset="-122"/>
                <a:cs typeface="微软雅黑" pitchFamily="34" charset="-120"/>
              </a:rPr>
              <a:t>，超过了在自然环境下的环境容纳量，C正确</a:t>
            </a:r>
            <a:r>
              <a:rPr lang="en-US" altLang="zh-CN" sz="2000" b="0" i="0">
                <a:solidFill>
                  <a:srgbClr val="000000"/>
                </a:solidFill>
                <a:latin typeface="微软雅黑" pitchFamily="34" charset="0"/>
                <a:ea typeface="微软雅黑" pitchFamily="34" charset="-122"/>
                <a:cs typeface="微软雅黑" pitchFamily="34" charset="-120"/>
              </a:rPr>
              <a:t>；由于猕猴种群数量增长导致人猴冲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突事件发生增多</a:t>
            </a:r>
            <a:r>
              <a:rPr lang="en-US" altLang="zh-CN" sz="2000" b="0" i="0" dirty="0">
                <a:solidFill>
                  <a:srgbClr val="000000"/>
                </a:solidFill>
                <a:latin typeface="微软雅黑" pitchFamily="34" charset="0"/>
                <a:ea typeface="微软雅黑" pitchFamily="34" charset="-122"/>
                <a:cs typeface="微软雅黑" pitchFamily="34" charset="-120"/>
              </a:rPr>
              <a:t>，因此适时迁出部分猕猴可达到人与动物和谐相处，D正确。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e0a1e6f9.fixed?pid=ba586b7b4&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9e0a1e6f9.fixed?pid=ba586b7b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第一章高考强化</a:t>
            </a:r>
            <a:endParaRPr lang="en-US" altLang="zh-CN" sz="4400" dirty="0"/>
          </a:p>
        </p:txBody>
      </p:sp>
      <p:pic>
        <p:nvPicPr>
          <p:cNvPr id="4" name="C_3#9e0a1e6f9.fixed?pid=ba586b7b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e0a1e6f9.fixed?pid=ba586b7b4&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EX.25_1#59c258a3d?vop=1&amp;pid=9baf95650&amp;color=0,0,0&amp;vtp=1&amp;bt=1&amp;bbb=1&amp;hb=1"/>
          <p:cNvSpPr/>
          <p:nvPr/>
        </p:nvSpPr>
        <p:spPr>
          <a:xfrm>
            <a:off x="722376" y="969264"/>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1）同一种群的环境容纳量不是固定不变的，会受到环境的影响，在环境（空间和资源</a:t>
            </a:r>
            <a:r>
              <a:rPr lang="en-US" altLang="zh-CN" sz="2000" b="0" i="0">
                <a:solidFill>
                  <a:srgbClr val="000000"/>
                </a:solidFill>
                <a:latin typeface="微软雅黑" pitchFamily="34" charset="0"/>
                <a:ea typeface="微软雅黑" pitchFamily="34" charset="-122"/>
                <a:cs typeface="微软雅黑" pitchFamily="34" charset="-120"/>
              </a:rPr>
              <a:t>）不遭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到破坏的情况下</a:t>
            </a:r>
            <a:r>
              <a:rPr lang="en-US" altLang="zh-CN" sz="2000" b="0" i="0" dirty="0">
                <a:solidFill>
                  <a:srgbClr val="000000"/>
                </a:solidFill>
                <a:latin typeface="微软雅黑" pitchFamily="34" charset="0"/>
                <a:ea typeface="微软雅黑" pitchFamily="34" charset="-122"/>
                <a:cs typeface="微软雅黑" pitchFamily="34" charset="-120"/>
              </a:rPr>
              <a:t>，种群数量会在环境容纳量附近上下波动。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2）当生物生存环境（空间和资源）遭到破坏时，环境容纳量下降；当环境（空间和资源</a:t>
            </a:r>
            <a:r>
              <a:rPr lang="en-US" altLang="zh-CN" sz="2000" b="0" i="0">
                <a:solidFill>
                  <a:srgbClr val="000000"/>
                </a:solidFill>
                <a:latin typeface="微软雅黑" pitchFamily="34" charset="0"/>
                <a:ea typeface="微软雅黑" pitchFamily="34" charset="-122"/>
                <a:cs typeface="微软雅黑" pitchFamily="34" charset="-120"/>
              </a:rPr>
              <a:t>）改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善时</a:t>
            </a:r>
            <a:r>
              <a:rPr lang="en-US" altLang="zh-CN" sz="2000" b="0" i="0" dirty="0">
                <a:solidFill>
                  <a:srgbClr val="000000"/>
                </a:solidFill>
                <a:latin typeface="微软雅黑" pitchFamily="34" charset="0"/>
                <a:ea typeface="微软雅黑" pitchFamily="34" charset="-122"/>
                <a:cs typeface="微软雅黑" pitchFamily="34" charset="-120"/>
              </a:rPr>
              <a:t>，环境容纳量上升。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26_1#97eda7dc2?pid=9baf95650&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［浙江2025年1月·19］</a:t>
                </a:r>
                <a:r>
                  <a:rPr lang="en-US" altLang="zh-CN" sz="2000" b="0" i="0" dirty="0">
                    <a:solidFill>
                      <a:srgbClr val="000000"/>
                    </a:solidFill>
                    <a:latin typeface="微软雅黑" pitchFamily="34" charset="0"/>
                    <a:ea typeface="微软雅黑" pitchFamily="34" charset="-122"/>
                    <a:cs typeface="微软雅黑" pitchFamily="34" charset="-120"/>
                  </a:rPr>
                  <a:t>某岛</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1820—1935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年间绵羊种群数量变化结果如图所示。1850年后</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于放牧活动和对羊产品的市场需求</a:t>
                </a:r>
                <a:r>
                  <a:rPr lang="en-US" altLang="zh-CN" sz="2000" b="0" i="0" dirty="0">
                    <a:solidFill>
                      <a:srgbClr val="000000"/>
                    </a:solidFill>
                    <a:latin typeface="微软雅黑" pitchFamily="34" charset="0"/>
                    <a:ea typeface="微软雅黑" pitchFamily="34" charset="-122"/>
                    <a:cs typeface="微软雅黑" pitchFamily="34" charset="-120"/>
                  </a:rPr>
                  <a:t>，种群中大量中老年个体被捕杀，使其种群数量在</a:t>
                </a:r>
                <a:r>
                  <a:rPr lang="en-US" altLang="zh-CN" sz="2000" b="0" i="0">
                    <a:solidFill>
                      <a:srgbClr val="000000"/>
                    </a:solidFill>
                    <a:latin typeface="微软雅黑" pitchFamily="34" charset="0"/>
                    <a:ea typeface="微软雅黑" pitchFamily="34" charset="-122"/>
                    <a:cs typeface="微软雅黑" pitchFamily="34" charset="-120"/>
                  </a:rPr>
                  <a:t>132万</a:t>
                </a: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万头之间波动，以持续获得最大经济效益。</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26_1#97eda7dc2?pid=9baf95650&amp;color=0,0,0&amp;vtp=1&amp;bt=1&amp;bbb=1&amp;hb=1"/>
              <p:cNvSpPr>
                <a:spLocks noRot="1" noChangeAspect="1" noMove="1" noResize="1" noEditPoints="1" noAdjustHandles="1" noChangeArrowheads="1" noChangeShapeType="1" noTextEdit="1"/>
              </p:cNvSpPr>
              <p:nvPr/>
            </p:nvSpPr>
            <p:spPr>
              <a:xfrm>
                <a:off x="722376" y="1014984"/>
                <a:ext cx="10753344" cy="1300353"/>
              </a:xfrm>
              <a:prstGeom prst="rect">
                <a:avLst/>
              </a:prstGeom>
              <a:blipFill>
                <a:blip r:embed="rId3"/>
                <a:stretch>
                  <a:fillRect l="-1474" r="-1474" b="-11737"/>
                </a:stretch>
              </a:blipFill>
              <a:ln/>
            </p:spPr>
            <p:txBody>
              <a:bodyPr/>
              <a:lstStyle/>
              <a:p>
                <a:r>
                  <a:rPr lang="zh-CN" altLang="en-US">
                    <a:noFill/>
                  </a:rPr>
                  <a:t> </a:t>
                </a:r>
              </a:p>
            </p:txBody>
          </p:sp>
        </mc:Fallback>
      </mc:AlternateContent>
      <p:sp>
        <p:nvSpPr>
          <p:cNvPr id="3" name="QC_5_AN.27_1#97eda7dc2.bracket?pid=9baf95650&amp;color=0,0,0&amp;vpa=8&amp;vtp=1"/>
          <p:cNvSpPr/>
          <p:nvPr/>
        </p:nvSpPr>
        <p:spPr>
          <a:xfrm>
            <a:off x="8455787"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26_2#97eda7dc2?htil=2&amp;pid=9baf9565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993906" y="2451861"/>
            <a:ext cx="3867912"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26_3#97eda7dc2.choices?htil=2&amp;pid=9baf95650&amp;color=0,0,0&amp;vtp=1&amp;bbb=1"/>
              <p:cNvSpPr/>
              <p:nvPr/>
            </p:nvSpPr>
            <p:spPr>
              <a:xfrm>
                <a:off x="722376" y="2324861"/>
                <a:ext cx="674827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A.1850年前，种群的增长速率持续增加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.1850年前，种群的增长方式为“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.1850年后，种群的年龄结构呈增长型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.1850年后，种群数量波动的主要原因是种内竞争</a:t>
                </a:r>
                <a:endParaRPr lang="en-US" altLang="zh-CN" sz="2000" dirty="0"/>
              </a:p>
            </p:txBody>
          </p:sp>
        </mc:Choice>
        <mc:Fallback xmlns="">
          <p:sp>
            <p:nvSpPr>
              <p:cNvPr id="5" name="QC_5_BD.26_3#97eda7dc2.choices?htil=2&amp;pid=9baf95650&amp;color=0,0,0&amp;vtp=1&amp;bbb=1"/>
              <p:cNvSpPr>
                <a:spLocks noRot="1" noChangeAspect="1" noMove="1" noResize="1" noEditPoints="1" noAdjustHandles="1" noChangeArrowheads="1" noChangeShapeType="1" noTextEdit="1"/>
              </p:cNvSpPr>
              <p:nvPr/>
            </p:nvSpPr>
            <p:spPr>
              <a:xfrm>
                <a:off x="722376" y="2324861"/>
                <a:ext cx="6748272" cy="1796034"/>
              </a:xfrm>
              <a:prstGeom prst="rect">
                <a:avLst/>
              </a:prstGeom>
              <a:blipFill>
                <a:blip r:embed="rId5"/>
                <a:stretch>
                  <a:fillRect l="-2349"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EX.28_1#97eda7dc2?vop=1&amp;pid=9baf9565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28_2#97eda7dc2?vop=1&amp;pid=9baf9565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10712" y="1511300"/>
            <a:ext cx="5376672" cy="43068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9_1#97eda7dc2?vop=1&amp;pid=9baf95650&amp;color=0,0,0&amp;vtp=1&amp;bt=1&amp;bbb=1&amp;hb=1"/>
              <p:cNvSpPr/>
              <p:nvPr/>
            </p:nvSpPr>
            <p:spPr>
              <a:xfrm>
                <a:off x="722376" y="101498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”型增长发生在空间无限、资源无限、无其他生物制约的理想条件下，</a:t>
                </a:r>
                <a:r>
                  <a:rPr lang="en-US" altLang="zh-CN" sz="2000" b="0" i="0">
                    <a:solidFill>
                      <a:srgbClr val="000000"/>
                    </a:solidFill>
                    <a:latin typeface="微软雅黑" pitchFamily="34" charset="0"/>
                    <a:ea typeface="微软雅黑" pitchFamily="34" charset="-122"/>
                    <a:cs typeface="微软雅黑" pitchFamily="34" charset="-120"/>
                  </a:rPr>
                  <a:t>1850年前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该种群的增长方式不属于</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”型增长，B错误。</a:t>
                </a:r>
                <a:endParaRPr lang="en-US" altLang="zh-CN" sz="2200" dirty="0"/>
              </a:p>
            </p:txBody>
          </p:sp>
        </mc:Choice>
        <mc:Fallback xmlns="">
          <p:sp>
            <p:nvSpPr>
              <p:cNvPr id="2" name="QC_5_AS.29_1#97eda7dc2?vop=1&amp;pid=9baf95650&amp;color=0,0,0&amp;vtp=1&amp;bt=1&amp;bbb=1&amp;hb=1"/>
              <p:cNvSpPr>
                <a:spLocks noRot="1" noChangeAspect="1" noMove="1" noResize="1" noEditPoints="1" noAdjustHandles="1" noChangeArrowheads="1" noChangeShapeType="1" noTextEdit="1"/>
              </p:cNvSpPr>
              <p:nvPr/>
            </p:nvSpPr>
            <p:spPr>
              <a:xfrm>
                <a:off x="722376" y="1014984"/>
                <a:ext cx="10753344" cy="907034"/>
              </a:xfrm>
              <a:prstGeom prst="rect">
                <a:avLst/>
              </a:prstGeom>
              <a:blipFill>
                <a:blip r:embed="rId3"/>
                <a:stretch>
                  <a:fillRect l="-1587"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30_1#af8a87e62?pid=9baf95650&amp;color=0,0,0&amp;vtp=1&amp;bt=1&amp;bbb=1&amp;hb=1"/>
              <p:cNvSpPr/>
              <p:nvPr/>
            </p:nvSpPr>
            <p:spPr>
              <a:xfrm>
                <a:off x="722376" y="1014984"/>
                <a:ext cx="10753344" cy="16242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［湖北2025·15］</a:t>
                </a:r>
                <a:r>
                  <a:rPr lang="en-US" altLang="zh-CN" sz="2000" b="0" i="0" dirty="0">
                    <a:solidFill>
                      <a:srgbClr val="000000"/>
                    </a:solidFill>
                    <a:latin typeface="微软雅黑" pitchFamily="34" charset="0"/>
                    <a:ea typeface="微软雅黑" pitchFamily="34" charset="-122"/>
                    <a:cs typeface="微软雅黑" pitchFamily="34" charset="-120"/>
                  </a:rPr>
                  <a:t>花鼠取食偏好红松球果，且具有分散贮食和遗忘贮藏点的特性</a:t>
                </a:r>
                <a:r>
                  <a:rPr lang="en-US" altLang="zh-CN" sz="2000" b="0" i="0">
                    <a:solidFill>
                      <a:srgbClr val="000000"/>
                    </a:solidFill>
                    <a:latin typeface="微软雅黑" pitchFamily="34" charset="0"/>
                    <a:ea typeface="微软雅黑" pitchFamily="34" charset="-122"/>
                    <a:cs typeface="微软雅黑" pitchFamily="34" charset="-120"/>
                  </a:rPr>
                  <a:t>。研究人员在</a:t>
                </a:r>
              </a:p>
              <a:p>
                <a:pPr latinLnBrk="1">
                  <a:lnSpc>
                    <a:spcPts val="33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2019—2023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年间，对某地红松林中花鼠种群数量和红松结实量开展调查，发现</a:t>
                </a:r>
                <a:r>
                  <a:rPr lang="en-US" altLang="zh-CN" sz="2000" b="0" i="0">
                    <a:solidFill>
                      <a:srgbClr val="000000"/>
                    </a:solidFill>
                    <a:latin typeface="微软雅黑" pitchFamily="34" charset="0"/>
                    <a:ea typeface="微软雅黑" pitchFamily="34" charset="-122"/>
                    <a:cs typeface="微软雅黑" pitchFamily="34" charset="-120"/>
                  </a:rPr>
                  <a:t>2022年红松结实</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量最高</a:t>
                </a:r>
                <a:r>
                  <a:rPr lang="en-US" altLang="zh-CN" sz="2000" b="0" i="0" dirty="0">
                    <a:solidFill>
                      <a:srgbClr val="000000"/>
                    </a:solidFill>
                    <a:latin typeface="微软雅黑" pitchFamily="34" charset="0"/>
                    <a:ea typeface="微软雅黑" pitchFamily="34" charset="-122"/>
                    <a:cs typeface="微软雅黑" pitchFamily="34" charset="-120"/>
                  </a:rPr>
                  <a:t>，与其余四年的结实量存在显著差异；其余四年之间的结实量没有显著差异。</a:t>
                </a:r>
                <a:r>
                  <a:rPr lang="en-US" altLang="zh-CN" sz="2000" b="0" i="0">
                    <a:solidFill>
                      <a:srgbClr val="000000"/>
                    </a:solidFill>
                    <a:latin typeface="微软雅黑" pitchFamily="34" charset="0"/>
                    <a:ea typeface="微软雅黑" pitchFamily="34" charset="-122"/>
                    <a:cs typeface="微软雅黑" pitchFamily="34" charset="-120"/>
                  </a:rPr>
                  <a:t>花鼠种群5</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年的调查结果如下表</a:t>
                </a:r>
                <a:r>
                  <a:rPr lang="en-US" altLang="zh-CN" sz="2000" b="0" i="0" dirty="0">
                    <a:solidFill>
                      <a:srgbClr val="000000"/>
                    </a:solidFill>
                    <a:latin typeface="微软雅黑" pitchFamily="34" charset="0"/>
                    <a:ea typeface="微软雅黑" pitchFamily="34" charset="-122"/>
                    <a:cs typeface="微软雅黑" pitchFamily="34" charset="-120"/>
                  </a:rPr>
                  <a:t>。根据上述材料，</a:t>
                </a:r>
                <a:r>
                  <a:rPr lang="en-US" altLang="zh-CN" sz="2000" b="0" i="0">
                    <a:solidFill>
                      <a:srgbClr val="000000"/>
                    </a:solidFill>
                    <a:latin typeface="微软雅黑" pitchFamily="34" charset="0"/>
                    <a:ea typeface="微软雅黑" pitchFamily="34" charset="-122"/>
                    <a:cs typeface="微软雅黑" pitchFamily="34" charset="-120"/>
                  </a:rPr>
                  <a:t>下列推测合理的是(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30_1#af8a87e62?pid=9baf95650&amp;color=0,0,0&amp;vtp=1&amp;bt=1&amp;bbb=1&amp;hb=1"/>
              <p:cNvSpPr>
                <a:spLocks noRot="1" noChangeAspect="1" noMove="1" noResize="1" noEditPoints="1" noAdjustHandles="1" noChangeArrowheads="1" noChangeShapeType="1" noTextEdit="1"/>
              </p:cNvSpPr>
              <p:nvPr/>
            </p:nvSpPr>
            <p:spPr>
              <a:xfrm>
                <a:off x="722376" y="1014984"/>
                <a:ext cx="10753344" cy="1624203"/>
              </a:xfrm>
              <a:prstGeom prst="rect">
                <a:avLst/>
              </a:prstGeom>
              <a:blipFill>
                <a:blip r:embed="rId3"/>
                <a:stretch>
                  <a:fillRect l="-1474" t="-1504" r="-737" b="-9398"/>
                </a:stretch>
              </a:blipFill>
              <a:ln/>
            </p:spPr>
            <p:txBody>
              <a:bodyPr/>
              <a:lstStyle/>
              <a:p>
                <a:r>
                  <a:rPr lang="zh-CN" altLang="en-US">
                    <a:noFill/>
                  </a:rPr>
                  <a:t> </a:t>
                </a:r>
              </a:p>
            </p:txBody>
          </p:sp>
        </mc:Fallback>
      </mc:AlternateContent>
      <p:graphicFrame>
        <p:nvGraphicFramePr>
          <p:cNvPr id="25" name="QC_5_BD.30_2#af8a87e62?colgroup=8,5,5,5,5,5&amp;pid=9baf95650&amp;color=0,0,0&amp;vtp=1&amp;bbb=1"/>
          <p:cNvGraphicFramePr>
            <a:graphicFrameLocks noGrp="1"/>
          </p:cNvGraphicFramePr>
          <p:nvPr>
            <p:extLst>
              <p:ext uri="{D42A27DB-BD31-4B8C-83A1-F6EECF244321}">
                <p14:modId xmlns:p14="http://schemas.microsoft.com/office/powerpoint/2010/main" val="3743917890"/>
              </p:ext>
            </p:extLst>
          </p:nvPr>
        </p:nvGraphicFramePr>
        <p:xfrm>
          <a:off x="722376" y="2763011"/>
          <a:ext cx="10671048" cy="2195068"/>
        </p:xfrm>
        <a:graphic>
          <a:graphicData uri="http://schemas.openxmlformats.org/drawingml/2006/table">
            <a:tbl>
              <a:tblPr/>
              <a:tblGrid>
                <a:gridCol w="2258568">
                  <a:extLst>
                    <a:ext uri="{9D8B030D-6E8A-4147-A177-3AD203B41FA5}">
                      <a16:colId xmlns:a16="http://schemas.microsoft.com/office/drawing/2014/main" val="20000"/>
                    </a:ext>
                  </a:extLst>
                </a:gridCol>
                <a:gridCol w="1682496">
                  <a:extLst>
                    <a:ext uri="{9D8B030D-6E8A-4147-A177-3AD203B41FA5}">
                      <a16:colId xmlns:a16="http://schemas.microsoft.com/office/drawing/2014/main" val="20001"/>
                    </a:ext>
                  </a:extLst>
                </a:gridCol>
                <a:gridCol w="1682496">
                  <a:extLst>
                    <a:ext uri="{9D8B030D-6E8A-4147-A177-3AD203B41FA5}">
                      <a16:colId xmlns:a16="http://schemas.microsoft.com/office/drawing/2014/main" val="20002"/>
                    </a:ext>
                  </a:extLst>
                </a:gridCol>
                <a:gridCol w="1682496">
                  <a:extLst>
                    <a:ext uri="{9D8B030D-6E8A-4147-A177-3AD203B41FA5}">
                      <a16:colId xmlns:a16="http://schemas.microsoft.com/office/drawing/2014/main" val="20003"/>
                    </a:ext>
                  </a:extLst>
                </a:gridCol>
                <a:gridCol w="1682496">
                  <a:extLst>
                    <a:ext uri="{9D8B030D-6E8A-4147-A177-3AD203B41FA5}">
                      <a16:colId xmlns:a16="http://schemas.microsoft.com/office/drawing/2014/main" val="20004"/>
                    </a:ext>
                  </a:extLst>
                </a:gridCol>
                <a:gridCol w="1682496">
                  <a:extLst>
                    <a:ext uri="{9D8B030D-6E8A-4147-A177-3AD203B41FA5}">
                      <a16:colId xmlns:a16="http://schemas.microsoft.com/office/drawing/2014/main" val="20005"/>
                    </a:ext>
                  </a:extLst>
                </a:gridCol>
              </a:tblGrid>
              <a:tr h="43484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2022年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2023年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0055">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性比</a:t>
                      </a:r>
                      <a:r>
                        <a:rPr lang="en-US" altLang="zh-CN" sz="2000" b="1" i="0" dirty="0">
                          <a:solidFill>
                            <a:srgbClr val="000000"/>
                          </a:solidFill>
                          <a:latin typeface="微软雅黑" pitchFamily="34" charset="0"/>
                          <a:ea typeface="微软雅黑" pitchFamily="34" charset="-122"/>
                          <a:cs typeface="微软雅黑" pitchFamily="34" charset="-120"/>
                        </a:rPr>
                        <a:t>（雌∶</a:t>
                      </a:r>
                      <a:r>
                        <a:rPr lang="en-US" altLang="zh-CN" sz="2000" b="1" i="0">
                          <a:solidFill>
                            <a:srgbClr val="000000"/>
                          </a:solidFill>
                          <a:latin typeface="微软雅黑" pitchFamily="34" charset="0"/>
                          <a:ea typeface="微软雅黑" pitchFamily="34" charset="-122"/>
                          <a:cs typeface="微软雅黑" pitchFamily="34" charset="-120"/>
                        </a:rPr>
                        <a:t>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0.77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0055">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幼年组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0055">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成年组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0055">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老年组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AN.31_1#af8a87e62.bracket?pid=9baf95650&amp;color=0,0,0&amp;vpa=9&amp;vtp=1"/>
          <p:cNvSpPr/>
          <p:nvPr/>
        </p:nvSpPr>
        <p:spPr>
          <a:xfrm>
            <a:off x="7272401" y="2266188"/>
            <a:ext cx="374650"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30_3#af8a87e62.choices?pid=9baf95650&amp;color=0,0,0&amp;vtp=1&amp;bbb=1"/>
          <p:cNvSpPr/>
          <p:nvPr/>
        </p:nvSpPr>
        <p:spPr>
          <a:xfrm>
            <a:off x="719328" y="4958079"/>
            <a:ext cx="10753344" cy="1618234"/>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A.花鼠能促进红松种子的传播</a:t>
            </a:r>
            <a:endParaRPr lang="en-US" altLang="zh-CN" sz="2000" dirty="0"/>
          </a:p>
          <a:p>
            <a:pPr latinLnBrk="1">
              <a:lnSpc>
                <a:spcPts val="3300"/>
              </a:lnSpc>
            </a:pPr>
            <a:r>
              <a:rPr lang="en-US" altLang="zh-CN" sz="2000" b="0" i="0" dirty="0" err="1">
                <a:solidFill>
                  <a:srgbClr val="000000"/>
                </a:solidFill>
                <a:latin typeface="微软雅黑" pitchFamily="34" charset="0"/>
                <a:ea typeface="微软雅黑" pitchFamily="34" charset="-122"/>
                <a:cs typeface="微软雅黑" pitchFamily="34" charset="-120"/>
              </a:rPr>
              <a:t>B.红松结实量受到花鼠种群数量的调控</a:t>
            </a:r>
            <a:endParaRPr lang="en-US" altLang="zh-CN" sz="2000" dirty="0"/>
          </a:p>
          <a:p>
            <a:pPr latinLnBrk="1">
              <a:lnSpc>
                <a:spcPts val="3300"/>
              </a:lnSpc>
            </a:pPr>
            <a:r>
              <a:rPr lang="en-US" altLang="zh-CN" sz="2000" b="0" i="0" dirty="0" err="1">
                <a:solidFill>
                  <a:srgbClr val="000000"/>
                </a:solidFill>
                <a:latin typeface="微软雅黑" pitchFamily="34" charset="0"/>
                <a:ea typeface="微软雅黑" pitchFamily="34" charset="-122"/>
                <a:cs typeface="微软雅黑" pitchFamily="34" charset="-120"/>
              </a:rPr>
              <a:t>C.花鼠的种群数量波动与其性比之间没有关联</a:t>
            </a:r>
            <a:endParaRPr lang="en-US" altLang="zh-CN" sz="2000" dirty="0"/>
          </a:p>
          <a:p>
            <a:pPr latinLnBrk="1">
              <a:lnSpc>
                <a:spcPts val="3100"/>
              </a:lnSpc>
            </a:pPr>
            <a:r>
              <a:rPr lang="en-US" altLang="zh-CN" sz="2000" b="0" i="0" dirty="0" err="1">
                <a:solidFill>
                  <a:srgbClr val="000000"/>
                </a:solidFill>
                <a:latin typeface="微软雅黑" pitchFamily="34" charset="0"/>
                <a:ea typeface="微软雅黑" pitchFamily="34" charset="-122"/>
                <a:cs typeface="微软雅黑" pitchFamily="34" charset="-120"/>
              </a:rPr>
              <a:t>D.从年龄结构分析，上述花鼠种群属于衰退型种群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2_1#af8a87e62?vop=1&amp;pid=9baf95650&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花鼠取食偏好红松球果，且花鼠具有分散贮食和遗忘贮藏点的特性</a:t>
            </a:r>
            <a:r>
              <a:rPr lang="en-US" altLang="zh-CN" sz="2000" b="0" i="0">
                <a:solidFill>
                  <a:srgbClr val="000000"/>
                </a:solidFill>
                <a:latin typeface="微软雅黑" pitchFamily="34" charset="0"/>
                <a:ea typeface="微软雅黑" pitchFamily="34" charset="-122"/>
                <a:cs typeface="微软雅黑" pitchFamily="34" charset="-120"/>
              </a:rPr>
              <a:t>，故花鼠能促进红松种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子的传播</a:t>
            </a:r>
            <a:r>
              <a:rPr lang="en-US" altLang="zh-CN" sz="2000" b="0" i="0" dirty="0">
                <a:solidFill>
                  <a:srgbClr val="000000"/>
                </a:solidFill>
                <a:latin typeface="微软雅黑" pitchFamily="34" charset="0"/>
                <a:ea typeface="微软雅黑" pitchFamily="34" charset="-122"/>
                <a:cs typeface="微软雅黑" pitchFamily="34" charset="-120"/>
              </a:rPr>
              <a:t>，A合理；结合对红松林中花鼠种群数量和红松结实量的调查结果可知，</a:t>
            </a:r>
            <a:r>
              <a:rPr lang="en-US" altLang="zh-CN" sz="2000" b="0" i="0">
                <a:solidFill>
                  <a:srgbClr val="000000"/>
                </a:solidFill>
                <a:latin typeface="微软雅黑" pitchFamily="34" charset="0"/>
                <a:ea typeface="微软雅黑" pitchFamily="34" charset="-122"/>
                <a:cs typeface="微软雅黑" pitchFamily="34" charset="-120"/>
              </a:rPr>
              <a:t>2023年花鼠种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群数量为</a:t>
            </a:r>
            <a:r>
              <a:rPr lang="en-US" altLang="zh-CN" sz="2000" b="0" i="0" dirty="0">
                <a:solidFill>
                  <a:srgbClr val="000000"/>
                </a:solidFill>
                <a:latin typeface="微软雅黑" pitchFamily="34" charset="0"/>
                <a:ea typeface="微软雅黑" pitchFamily="34" charset="-122"/>
                <a:cs typeface="微软雅黑" pitchFamily="34" charset="-120"/>
              </a:rPr>
              <a:t>102只（更接近于2022年的106只），2019年花鼠种群数量为78只，而2023</a:t>
            </a:r>
            <a:r>
              <a:rPr lang="en-US" altLang="zh-CN" sz="2000" b="0" i="0">
                <a:solidFill>
                  <a:srgbClr val="000000"/>
                </a:solidFill>
                <a:latin typeface="微软雅黑" pitchFamily="34" charset="0"/>
                <a:ea typeface="微软雅黑" pitchFamily="34" charset="-122"/>
                <a:cs typeface="微软雅黑" pitchFamily="34" charset="-120"/>
              </a:rPr>
              <a:t>年与2019</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年的红松结实量没有显著差异</a:t>
            </a:r>
            <a:r>
              <a:rPr lang="en-US" altLang="zh-CN" sz="2000" b="0" i="0" dirty="0">
                <a:solidFill>
                  <a:srgbClr val="000000"/>
                </a:solidFill>
                <a:latin typeface="微软雅黑" pitchFamily="34" charset="0"/>
                <a:ea typeface="微软雅黑" pitchFamily="34" charset="-122"/>
                <a:cs typeface="微软雅黑" pitchFamily="34" charset="-120"/>
              </a:rPr>
              <a:t>（与2022年的红松结实量存在显著差异</a:t>
            </a:r>
            <a:r>
              <a:rPr lang="en-US" altLang="zh-CN" sz="2000" b="0" i="0">
                <a:solidFill>
                  <a:srgbClr val="000000"/>
                </a:solidFill>
                <a:latin typeface="微软雅黑" pitchFamily="34" charset="0"/>
                <a:ea typeface="微软雅黑" pitchFamily="34" charset="-122"/>
                <a:cs typeface="微软雅黑" pitchFamily="34" charset="-120"/>
              </a:rPr>
              <a:t>），故红松结实量不受花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鼠种群数量的调控</a:t>
            </a:r>
            <a:r>
              <a:rPr lang="en-US" altLang="zh-CN" sz="2000" b="0" i="0" dirty="0">
                <a:solidFill>
                  <a:srgbClr val="000000"/>
                </a:solidFill>
                <a:latin typeface="微软雅黑" pitchFamily="34" charset="0"/>
                <a:ea typeface="微软雅黑" pitchFamily="34" charset="-122"/>
                <a:cs typeface="微软雅黑" pitchFamily="34" charset="-120"/>
              </a:rPr>
              <a:t>，B不合理；从表中可以看出花鼠雌雄比例高，花鼠的种群数量较高</a:t>
            </a:r>
            <a:r>
              <a:rPr lang="en-US" altLang="zh-CN" sz="2000" b="0" i="0">
                <a:solidFill>
                  <a:srgbClr val="000000"/>
                </a:solidFill>
                <a:latin typeface="微软雅黑" pitchFamily="34" charset="0"/>
                <a:ea typeface="微软雅黑" pitchFamily="34" charset="-122"/>
                <a:cs typeface="微软雅黑" pitchFamily="34" charset="-120"/>
              </a:rPr>
              <a:t>，种群数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量波动与其性比之间有关联</a:t>
            </a:r>
            <a:r>
              <a:rPr lang="en-US" altLang="zh-CN" sz="2000" b="0" i="0" dirty="0">
                <a:solidFill>
                  <a:srgbClr val="000000"/>
                </a:solidFill>
                <a:latin typeface="微软雅黑" pitchFamily="34" charset="0"/>
                <a:ea typeface="微软雅黑" pitchFamily="34" charset="-122"/>
                <a:cs typeface="微软雅黑" pitchFamily="34" charset="-120"/>
              </a:rPr>
              <a:t>，C不合理；从年龄结构分析，题述花鼠种群不属于衰退型</a:t>
            </a:r>
            <a:r>
              <a:rPr lang="en-US" altLang="zh-CN" sz="2000" b="0" i="0">
                <a:solidFill>
                  <a:srgbClr val="000000"/>
                </a:solidFill>
                <a:latin typeface="微软雅黑" pitchFamily="34" charset="0"/>
                <a:ea typeface="微软雅黑" pitchFamily="34" charset="-122"/>
                <a:cs typeface="微软雅黑" pitchFamily="34" charset="-120"/>
              </a:rPr>
              <a:t>，因为老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年组的个体所占比例最低</a:t>
            </a:r>
            <a:r>
              <a:rPr lang="en-US" altLang="zh-CN" sz="2000" b="0" i="0" dirty="0">
                <a:solidFill>
                  <a:srgbClr val="000000"/>
                </a:solidFill>
                <a:latin typeface="微软雅黑" pitchFamily="34" charset="0"/>
                <a:ea typeface="微软雅黑" pitchFamily="34" charset="-122"/>
                <a:cs typeface="微软雅黑" pitchFamily="34" charset="-120"/>
              </a:rPr>
              <a:t>，D不合理。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33_1#2b4742f4d?pid=9baf95650&amp;color=0,0,0&amp;vtp=1&amp;bt=1&amp;bbb=1&amp;hb=1"/>
              <p:cNvSpPr/>
              <p:nvPr/>
            </p:nvSpPr>
            <p:spPr>
              <a:xfrm>
                <a:off x="722376" y="1014984"/>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10.（不定项）</a:t>
                </a:r>
                <a:r>
                  <a:rPr lang="en-US" altLang="zh-CN" sz="2000" b="0" i="0" dirty="0">
                    <a:solidFill>
                      <a:srgbClr val="000000"/>
                    </a:solidFill>
                    <a:latin typeface="仿宋" pitchFamily="34" charset="0"/>
                    <a:ea typeface="仿宋" pitchFamily="34" charset="-122"/>
                    <a:cs typeface="仿宋" pitchFamily="34" charset="-120"/>
                  </a:rPr>
                  <a:t>［山东2025·19］</a:t>
                </a:r>
                <a:r>
                  <a:rPr lang="en-US" altLang="zh-CN" sz="2000" b="0" i="0" dirty="0">
                    <a:solidFill>
                      <a:srgbClr val="000000"/>
                    </a:solidFill>
                    <a:latin typeface="微软雅黑" pitchFamily="34" charset="0"/>
                    <a:ea typeface="微软雅黑" pitchFamily="34" charset="-122"/>
                    <a:cs typeface="微软雅黑" pitchFamily="34" charset="-120"/>
                  </a:rPr>
                  <a:t>种群延续所需要的最小种群密度为临界密度</a:t>
                </a:r>
                <a:r>
                  <a:rPr lang="en-US" altLang="zh-CN" sz="2000" b="0" i="0">
                    <a:solidFill>
                      <a:srgbClr val="000000"/>
                    </a:solidFill>
                    <a:latin typeface="微软雅黑" pitchFamily="34" charset="0"/>
                    <a:ea typeface="微软雅黑" pitchFamily="34" charset="-122"/>
                    <a:cs typeface="微软雅黑" pitchFamily="34" charset="-120"/>
                  </a:rPr>
                  <a:t>，只有大于临界密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，种群数量才能增加，最后会达到并维持在一个相对稳定的数量，即环境容纳量（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同环境条件下</a:t>
                </a:r>
                <a:r>
                  <a:rPr lang="en-US" altLang="zh-CN" sz="2000" b="0" i="0" dirty="0">
                    <a:solidFill>
                      <a:srgbClr val="000000"/>
                    </a:solidFill>
                    <a:latin typeface="微软雅黑" pitchFamily="34" charset="0"/>
                    <a:ea typeface="微软雅黑" pitchFamily="34" charset="-122"/>
                    <a:cs typeface="微软雅黑" pitchFamily="34" charset="-120"/>
                  </a:rPr>
                  <a:t>，同种动物种群的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值不同</a:t>
                </a:r>
                <a:r>
                  <a:rPr lang="en-US" altLang="zh-CN" sz="2000" b="0" i="0">
                    <a:solidFill>
                      <a:srgbClr val="000000"/>
                    </a:solidFill>
                    <a:latin typeface="微软雅黑" pitchFamily="34" charset="0"/>
                    <a:ea typeface="微软雅黑" pitchFamily="34" charset="-122"/>
                    <a:cs typeface="微软雅黑" pitchFamily="34" charset="-120"/>
                  </a:rPr>
                  <a:t>。图中曲线上的点表示在不同环境条件下某动物种群的</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值和达到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值时的种群密度，其中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000" b="0" i="0" dirty="0">
                    <a:solidFill>
                      <a:srgbClr val="000000"/>
                    </a:solidFill>
                    <a:latin typeface="微软雅黑" pitchFamily="34" charset="0"/>
                    <a:ea typeface="微软雅黑" pitchFamily="34" charset="-122"/>
                    <a:cs typeface="微软雅黑" pitchFamily="34" charset="-120"/>
                  </a:rPr>
                  <a:t>为该动物种群的临界密度，</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以下的环境表示该动物的灭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绝环境</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四个点表示不同环境条件下该动物的4个种群的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值及当前的种群密度，</a:t>
                </a:r>
                <a:r>
                  <a:rPr lang="en-US" altLang="zh-CN" sz="2000" b="0" i="0">
                    <a:solidFill>
                      <a:srgbClr val="000000"/>
                    </a:solidFill>
                    <a:latin typeface="微软雅黑" pitchFamily="34" charset="0"/>
                    <a:ea typeface="微软雅黑" pitchFamily="34" charset="-122"/>
                    <a:cs typeface="微软雅黑" pitchFamily="34" charset="-120"/>
                  </a:rPr>
                  <a:t>且4</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个种群所在区域面积相等</a:t>
                </a:r>
                <a:r>
                  <a:rPr lang="en-US" altLang="zh-CN" sz="2000" b="0" i="0" dirty="0">
                    <a:solidFill>
                      <a:srgbClr val="000000"/>
                    </a:solidFill>
                    <a:latin typeface="微软雅黑" pitchFamily="34" charset="0"/>
                    <a:ea typeface="微软雅黑" pitchFamily="34" charset="-122"/>
                    <a:cs typeface="微软雅黑" pitchFamily="34" charset="-120"/>
                  </a:rPr>
                  <a:t>，各种群所处环境稳定。不考虑迁入迁出</a:t>
                </a:r>
                <a:r>
                  <a:rPr lang="en-US" altLang="zh-CN" sz="2000" b="0" i="0">
                    <a:solidFill>
                      <a:srgbClr val="000000"/>
                    </a:solidFill>
                    <a:latin typeface="微软雅黑" pitchFamily="34" charset="0"/>
                    <a:ea typeface="微软雅黑" pitchFamily="34" charset="-122"/>
                    <a:cs typeface="微软雅黑" pitchFamily="34" charset="-120"/>
                  </a:rPr>
                  <a:t>，下列说法错误的是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33_1#2b4742f4d?pid=9baf95650&amp;color=0,0,0&amp;vtp=1&amp;bt=1&amp;bbb=1&amp;hb=1"/>
              <p:cNvSpPr>
                <a:spLocks noRot="1" noChangeAspect="1" noMove="1" noResize="1" noEditPoints="1" noAdjustHandles="1" noChangeArrowheads="1" noChangeShapeType="1" noTextEdit="1"/>
              </p:cNvSpPr>
              <p:nvPr/>
            </p:nvSpPr>
            <p:spPr>
              <a:xfrm>
                <a:off x="722376" y="1014984"/>
                <a:ext cx="10753344" cy="2671953"/>
              </a:xfrm>
              <a:prstGeom prst="rect">
                <a:avLst/>
              </a:prstGeom>
              <a:blipFill>
                <a:blip r:embed="rId3"/>
                <a:stretch>
                  <a:fillRect l="-1474" r="-3061" b="-5708"/>
                </a:stretch>
              </a:blipFill>
              <a:ln/>
            </p:spPr>
            <p:txBody>
              <a:bodyPr/>
              <a:lstStyle/>
              <a:p>
                <a:r>
                  <a:rPr lang="zh-CN" altLang="en-US">
                    <a:noFill/>
                  </a:rPr>
                  <a:t> </a:t>
                </a:r>
              </a:p>
            </p:txBody>
          </p:sp>
        </mc:Fallback>
      </mc:AlternateContent>
      <p:sp>
        <p:nvSpPr>
          <p:cNvPr id="3" name="QC_5_AN.34_1#2b4742f4d.bracket?pid=9baf95650&amp;color=0,0,0&amp;vpa=10&amp;vtp=1&amp;bbb=1"/>
          <p:cNvSpPr/>
          <p:nvPr/>
        </p:nvSpPr>
        <p:spPr>
          <a:xfrm>
            <a:off x="10649014" y="3281934"/>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pic>
        <p:nvPicPr>
          <p:cNvPr id="4" name="QC_5_BD.33_2#2b4742f4d?htil=3&amp;pid=9baf9565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12073" y="3823462"/>
            <a:ext cx="2029968"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33_3#2b4742f4d.choices?htil=3&amp;pid=9baf95650&amp;color=0,0,0&amp;vtp=1&amp;bbb=1"/>
              <p:cNvSpPr/>
              <p:nvPr/>
            </p:nvSpPr>
            <p:spPr>
              <a:xfrm>
                <a:off x="722376" y="3696462"/>
                <a:ext cx="858621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A.可通过提高</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点种群进行有效保护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点种群发展到稳定期间，出生率大于死亡率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点种群发展到稳定期间，种内竞争逐渐加剧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.通过一次投放适量该动物可使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点种群得以延续</a:t>
                </a:r>
                <a:endParaRPr lang="en-US" altLang="zh-CN" sz="2000" dirty="0"/>
              </a:p>
            </p:txBody>
          </p:sp>
        </mc:Choice>
        <mc:Fallback xmlns="">
          <p:sp>
            <p:nvSpPr>
              <p:cNvPr id="5" name="QC_5_BD.33_3#2b4742f4d.choices?htil=3&amp;pid=9baf95650&amp;color=0,0,0&amp;vtp=1&amp;bbb=1"/>
              <p:cNvSpPr>
                <a:spLocks noRot="1" noChangeAspect="1" noMove="1" noResize="1" noEditPoints="1" noAdjustHandles="1" noChangeArrowheads="1" noChangeShapeType="1" noTextEdit="1"/>
              </p:cNvSpPr>
              <p:nvPr/>
            </p:nvSpPr>
            <p:spPr>
              <a:xfrm>
                <a:off x="722376" y="3696462"/>
                <a:ext cx="8586216" cy="1796034"/>
              </a:xfrm>
              <a:prstGeom prst="rect">
                <a:avLst/>
              </a:prstGeom>
              <a:blipFill>
                <a:blip r:embed="rId5"/>
                <a:stretch>
                  <a:fillRect l="-184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EX.35_1#2b4742f4d?vop=1&amp;pid=9baf9565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35_2#2b4742f4d?vop=1&amp;pid=9baf9565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93008" y="1511300"/>
            <a:ext cx="5212080" cy="40507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6_1#b3cf698de?pid=47f2a82dd&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［黑吉辽蒙2025·7］</a:t>
            </a:r>
            <a:r>
              <a:rPr lang="en-US" altLang="zh-CN" sz="2000" b="0" i="0" dirty="0">
                <a:solidFill>
                  <a:srgbClr val="000000"/>
                </a:solidFill>
                <a:latin typeface="微软雅黑" pitchFamily="34" charset="0"/>
                <a:ea typeface="微软雅黑" pitchFamily="34" charset="-122"/>
                <a:cs typeface="微软雅黑" pitchFamily="34" charset="-120"/>
              </a:rPr>
              <a:t>红藻兼具无性生殖和有性生殖。海蟑螂依赖红藻躲避天敌</a:t>
            </a:r>
            <a:r>
              <a:rPr lang="en-US" altLang="zh-CN" sz="2000" b="0" i="0">
                <a:solidFill>
                  <a:srgbClr val="000000"/>
                </a:solidFill>
                <a:latin typeface="微软雅黑" pitchFamily="34" charset="0"/>
                <a:ea typeface="微软雅黑" pitchFamily="34" charset="-122"/>
                <a:cs typeface="微软雅黑" pitchFamily="34" charset="-120"/>
              </a:rPr>
              <a:t>，并取食红藻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表面附生的硅藻</a:t>
            </a:r>
            <a:r>
              <a:rPr lang="en-US" altLang="zh-CN" sz="2000" b="0" i="0" dirty="0">
                <a:solidFill>
                  <a:srgbClr val="000000"/>
                </a:solidFill>
                <a:latin typeface="微软雅黑" pitchFamily="34" charset="0"/>
                <a:ea typeface="微软雅黑" pitchFamily="34" charset="-122"/>
                <a:cs typeface="微软雅黑" pitchFamily="34" charset="-120"/>
              </a:rPr>
              <a:t>，在此过程中携带了红藻的雄配子，使红藻有性生殖成功率提升</a:t>
            </a:r>
            <a:r>
              <a:rPr lang="en-US" altLang="zh-CN" sz="2000" b="0" i="0">
                <a:solidFill>
                  <a:srgbClr val="000000"/>
                </a:solidFill>
                <a:latin typeface="微软雅黑" pitchFamily="34" charset="0"/>
                <a:ea typeface="微软雅黑" pitchFamily="34" charset="-122"/>
                <a:cs typeface="微软雅黑" pitchFamily="34" charset="-120"/>
              </a:rPr>
              <a:t>。下列叙述错误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b3cf698de.bracket?pid=47f2a82dd&amp;color=0,0,0&amp;vpa=11&amp;vtp=1"/>
          <p:cNvSpPr/>
          <p:nvPr/>
        </p:nvSpPr>
        <p:spPr>
          <a:xfrm>
            <a:off x="1430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6_2#b3cf698de.choices?pid=47f2a82dd&amp;color=0,0,0&amp;vtp=1&amp;bbb=1"/>
          <p:cNvSpPr/>
          <p:nvPr/>
        </p:nvSpPr>
        <p:spPr>
          <a:xfrm>
            <a:off x="722376" y="23770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A.海蟑螂与红藻存在互惠关系</a:t>
            </a:r>
            <a:r>
              <a:rPr lang="en-US" altLang="zh-CN" sz="2000" b="0" i="0">
                <a:solidFill>
                  <a:srgbClr val="000000"/>
                </a:solidFill>
                <a:latin typeface="微软雅黑" pitchFamily="34" charset="0"/>
                <a:ea typeface="微软雅黑" pitchFamily="34" charset="-122"/>
                <a:cs typeface="微软雅黑" pitchFamily="34" charset="-120"/>
              </a:rPr>
              <a:t>，二者协同进化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.海蟑螂数量减少不利于红藻形成多样的变异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.硅藻附生于红藻</a:t>
            </a:r>
            <a:r>
              <a:rPr lang="en-US" altLang="zh-CN" sz="2000" b="0" i="0">
                <a:solidFill>
                  <a:srgbClr val="000000"/>
                </a:solidFill>
                <a:latin typeface="微软雅黑" pitchFamily="34" charset="0"/>
                <a:ea typeface="微软雅黑" pitchFamily="34" charset="-122"/>
                <a:cs typeface="微软雅黑" pitchFamily="34" charset="-120"/>
              </a:rPr>
              <a:t>，因此二者存在寄生关系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.海蟑螂与红藻的关系类似传粉昆虫与虫媒花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8_1#b3cf698de?vop=1&amp;pid=47f2a82dd&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红藻为海蟑螂提供庇护所和食物，海蟑螂为红藻提供繁殖便利，二者存在互惠关系</a:t>
            </a:r>
            <a:r>
              <a:rPr lang="en-US" altLang="zh-CN" sz="2000" b="0" i="0">
                <a:solidFill>
                  <a:srgbClr val="000000"/>
                </a:solidFill>
                <a:latin typeface="微软雅黑" pitchFamily="34" charset="0"/>
                <a:ea typeface="微软雅黑" pitchFamily="34" charset="-122"/>
                <a:cs typeface="微软雅黑" pitchFamily="34" charset="-120"/>
              </a:rPr>
              <a:t>，这个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关系是长期协同进化的结果</a:t>
            </a:r>
            <a:r>
              <a:rPr lang="en-US" altLang="zh-CN" sz="2000" b="0" i="0" dirty="0">
                <a:solidFill>
                  <a:srgbClr val="000000"/>
                </a:solidFill>
                <a:latin typeface="微软雅黑" pitchFamily="34" charset="0"/>
                <a:ea typeface="微软雅黑" pitchFamily="34" charset="-122"/>
                <a:cs typeface="微软雅黑" pitchFamily="34" charset="-120"/>
              </a:rPr>
              <a:t>，A正确；海蟑螂数量减少会使红藻的雄配子难以得到传播</a:t>
            </a:r>
            <a:r>
              <a:rPr lang="en-US" altLang="zh-CN" sz="2000" b="0" i="0">
                <a:solidFill>
                  <a:srgbClr val="000000"/>
                </a:solidFill>
                <a:latin typeface="微软雅黑" pitchFamily="34" charset="0"/>
                <a:ea typeface="微软雅黑" pitchFamily="34" charset="-122"/>
                <a:cs typeface="微软雅黑" pitchFamily="34" charset="-120"/>
              </a:rPr>
              <a:t>，不利于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红藻形成多样的变异</a:t>
            </a:r>
            <a:r>
              <a:rPr lang="en-US" altLang="zh-CN" sz="2000" b="0" i="0" dirty="0">
                <a:solidFill>
                  <a:srgbClr val="000000"/>
                </a:solidFill>
                <a:latin typeface="微软雅黑" pitchFamily="34" charset="0"/>
                <a:ea typeface="微软雅黑" pitchFamily="34" charset="-122"/>
                <a:cs typeface="微软雅黑" pitchFamily="34" charset="-120"/>
              </a:rPr>
              <a:t>（有性生殖减少），B正确；寄生是指一种生物从另一种生物的体液</a:t>
            </a:r>
            <a:r>
              <a:rPr lang="en-US" altLang="zh-CN" sz="2000" b="0" i="0">
                <a:solidFill>
                  <a:srgbClr val="000000"/>
                </a:solidFill>
                <a:latin typeface="微软雅黑" pitchFamily="34" charset="0"/>
                <a:ea typeface="微软雅黑" pitchFamily="34" charset="-122"/>
                <a:cs typeface="微软雅黑" pitchFamily="34" charset="-120"/>
              </a:rPr>
              <a:t>、组织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或已消化的物质中获取营养并通常对宿主产生危害的现象</a:t>
            </a:r>
            <a:r>
              <a:rPr lang="en-US" altLang="zh-CN" sz="2000" b="0" i="0" dirty="0">
                <a:solidFill>
                  <a:srgbClr val="000000"/>
                </a:solidFill>
                <a:latin typeface="微软雅黑" pitchFamily="34" charset="0"/>
                <a:ea typeface="微软雅黑" pitchFamily="34" charset="-122"/>
                <a:cs typeface="微软雅黑" pitchFamily="34" charset="-120"/>
              </a:rPr>
              <a:t>，由硅藻附生于红藻表面</a:t>
            </a:r>
            <a:r>
              <a:rPr lang="en-US" altLang="zh-CN" sz="2000" b="0" i="0">
                <a:solidFill>
                  <a:srgbClr val="000000"/>
                </a:solidFill>
                <a:latin typeface="微软雅黑" pitchFamily="34" charset="0"/>
                <a:ea typeface="微软雅黑" pitchFamily="34" charset="-122"/>
                <a:cs typeface="微软雅黑" pitchFamily="34" charset="-120"/>
              </a:rPr>
              <a:t>，无法得出二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者存在寄生关系</a:t>
            </a:r>
            <a:r>
              <a:rPr lang="en-US" altLang="zh-CN" sz="2000" b="0" i="0" dirty="0">
                <a:solidFill>
                  <a:srgbClr val="000000"/>
                </a:solidFill>
                <a:latin typeface="微软雅黑" pitchFamily="34" charset="0"/>
                <a:ea typeface="微软雅黑" pitchFamily="34" charset="-122"/>
                <a:cs typeface="微软雅黑" pitchFamily="34" charset="-120"/>
              </a:rPr>
              <a:t>，C错误；虫媒花为传粉昆虫提供花蜜，传粉昆虫促进虫媒花的花粉传播</a:t>
            </a:r>
            <a:r>
              <a:rPr lang="en-US" altLang="zh-CN" sz="2000" b="0" i="0">
                <a:solidFill>
                  <a:srgbClr val="000000"/>
                </a:solidFill>
                <a:latin typeface="微软雅黑" pitchFamily="34" charset="0"/>
                <a:ea typeface="微软雅黑" pitchFamily="34" charset="-122"/>
                <a:cs typeface="微软雅黑" pitchFamily="34" charset="-120"/>
              </a:rPr>
              <a:t>，二者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也存在互惠关系</a:t>
            </a:r>
            <a:r>
              <a:rPr lang="en-US" altLang="zh-CN" sz="2000" b="0" i="0" dirty="0">
                <a:solidFill>
                  <a:srgbClr val="000000"/>
                </a:solidFill>
                <a:latin typeface="微软雅黑" pitchFamily="34" charset="0"/>
                <a:ea typeface="微软雅黑" pitchFamily="34" charset="-122"/>
                <a:cs typeface="微软雅黑" pitchFamily="34" charset="-120"/>
              </a:rPr>
              <a:t>，与海蟑螂和红藻的关系类似，D正确。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e9edcbe5e?pid=a5d2666c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［河南2025·12］</a:t>
            </a:r>
            <a:r>
              <a:rPr lang="en-US" altLang="zh-CN" sz="2000" b="0" i="0" dirty="0">
                <a:solidFill>
                  <a:srgbClr val="000000"/>
                </a:solidFill>
                <a:latin typeface="微软雅黑" pitchFamily="34" charset="0"/>
                <a:ea typeface="微软雅黑" pitchFamily="34" charset="-122"/>
                <a:cs typeface="微软雅黑" pitchFamily="34" charset="-120"/>
              </a:rPr>
              <a:t>样方法是种群密度调查的常用方法</a:t>
            </a:r>
            <a:r>
              <a:rPr lang="en-US" altLang="zh-CN" sz="2000" b="0" i="0">
                <a:solidFill>
                  <a:srgbClr val="000000"/>
                </a:solidFill>
                <a:latin typeface="微软雅黑" pitchFamily="34" charset="0"/>
                <a:ea typeface="微软雅黑" pitchFamily="34" charset="-122"/>
                <a:cs typeface="微软雅黑" pitchFamily="34" charset="-120"/>
              </a:rPr>
              <a:t>，下列类群中最适用该方法调查种群密度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e9edcbe5e.bracket?pid=a5d2666c9&amp;color=0,0,0&amp;vpa=1&amp;vtp=1"/>
          <p:cNvSpPr/>
          <p:nvPr/>
        </p:nvSpPr>
        <p:spPr>
          <a:xfrm>
            <a:off x="1430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e9edcbe5e.choices?pid=a5d2666c9&amp;color=0,0,0&amp;vtp=1&amp;bbb=1"/>
          <p:cNvSpPr/>
          <p:nvPr/>
        </p:nvSpPr>
        <p:spPr>
          <a:xfrm>
            <a:off x="722376" y="19198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A.跳蝻、蕨类植物</a:t>
            </a:r>
            <a:r>
              <a:rPr lang="en-US" altLang="zh-CN" sz="2000" b="0" i="0">
                <a:solidFill>
                  <a:srgbClr val="000000"/>
                </a:solidFill>
                <a:latin typeface="微软雅黑" pitchFamily="34" charset="0"/>
                <a:ea typeface="微软雅黑" pitchFamily="34" charset="-122"/>
                <a:cs typeface="微软雅黑" pitchFamily="34" charset="-120"/>
              </a:rPr>
              <a:t>、挺水植物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.灌木、鱼类、浮游植物</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.蚜虫、龟鳖类</a:t>
            </a:r>
            <a:r>
              <a:rPr lang="en-US" altLang="zh-CN" sz="2000" b="0" i="0">
                <a:solidFill>
                  <a:srgbClr val="000000"/>
                </a:solidFill>
                <a:latin typeface="微软雅黑" pitchFamily="34" charset="0"/>
                <a:ea typeface="微软雅黑" pitchFamily="34" charset="-122"/>
                <a:cs typeface="微软雅黑" pitchFamily="34" charset="-120"/>
              </a:rPr>
              <a:t>、土壤小动物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.鸟类、酵母菌、草本植物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e9edcbe5e?vop=1&amp;pid=a5d2666c9&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样方法一般适用于植物以及活动能力弱、活动范围小的动物种群密度的调查，如蚜虫</a:t>
            </a:r>
            <a:r>
              <a:rPr lang="en-US" altLang="zh-CN" sz="2000" b="0" i="0">
                <a:solidFill>
                  <a:srgbClr val="000000"/>
                </a:solidFill>
                <a:latin typeface="微软雅黑" pitchFamily="34" charset="0"/>
                <a:ea typeface="微软雅黑" pitchFamily="34" charset="-122"/>
                <a:cs typeface="微软雅黑" pitchFamily="34" charset="-120"/>
              </a:rPr>
              <a:t>、跳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蝻等</a:t>
            </a:r>
            <a:r>
              <a:rPr lang="en-US" altLang="zh-CN" sz="2000" b="0" i="0" dirty="0">
                <a:solidFill>
                  <a:srgbClr val="000000"/>
                </a:solidFill>
                <a:latin typeface="微软雅黑" pitchFamily="34" charset="0"/>
                <a:ea typeface="微软雅黑" pitchFamily="34" charset="-122"/>
                <a:cs typeface="微软雅黑" pitchFamily="34" charset="-120"/>
              </a:rPr>
              <a:t>，A正确；鱼类的活动能力强、活动范围大，不适用样方法调查，B错误</a:t>
            </a:r>
            <a:r>
              <a:rPr lang="en-US" altLang="zh-CN" sz="2000" b="0" i="0">
                <a:solidFill>
                  <a:srgbClr val="000000"/>
                </a:solidFill>
                <a:latin typeface="微软雅黑" pitchFamily="34" charset="0"/>
                <a:ea typeface="微软雅黑" pitchFamily="34" charset="-122"/>
                <a:cs typeface="微软雅黑" pitchFamily="34" charset="-120"/>
              </a:rPr>
              <a:t>；土壤小动物活动能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力强</a:t>
            </a:r>
            <a:r>
              <a:rPr lang="en-US" altLang="zh-CN" sz="2000" b="0" i="0" dirty="0">
                <a:solidFill>
                  <a:srgbClr val="000000"/>
                </a:solidFill>
                <a:latin typeface="微软雅黑" pitchFamily="34" charset="0"/>
                <a:ea typeface="微软雅黑" pitchFamily="34" charset="-122"/>
                <a:cs typeface="微软雅黑" pitchFamily="34" charset="-120"/>
              </a:rPr>
              <a:t>，不适用样方法调查，C错误；鸟类的活动能力强、活动范围大，不适用样方法调查</a:t>
            </a:r>
            <a:r>
              <a:rPr lang="en-US" altLang="zh-CN" sz="2000" b="0" i="0">
                <a:solidFill>
                  <a:srgbClr val="000000"/>
                </a:solidFill>
                <a:latin typeface="微软雅黑" pitchFamily="34" charset="0"/>
                <a:ea typeface="微软雅黑" pitchFamily="34" charset="-122"/>
                <a:cs typeface="微软雅黑" pitchFamily="34" charset="-120"/>
              </a:rPr>
              <a:t>，酵母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菌一般用抽样检测法计数</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e9edcbe5e?vop=1&amp;pid=a5d2666c9&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快解</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样方法一般适用于植物以及活动能力弱</a:t>
            </a:r>
            <a:r>
              <a:rPr lang="en-US" altLang="zh-CN" sz="2000" b="0" i="0" dirty="0">
                <a:solidFill>
                  <a:srgbClr val="000000"/>
                </a:solidFill>
                <a:latin typeface="微软雅黑" pitchFamily="34" charset="0"/>
                <a:ea typeface="微软雅黑" pitchFamily="34" charset="-122"/>
                <a:cs typeface="微软雅黑" pitchFamily="34" charset="-120"/>
              </a:rPr>
              <a:t>、活动范围小的动物，快速判断A正确。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3a98a857f?pid=a5d2666c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［安徽2025·5］</a:t>
            </a:r>
            <a:r>
              <a:rPr lang="en-US" altLang="zh-CN" sz="2000" b="0" i="0" dirty="0">
                <a:solidFill>
                  <a:srgbClr val="000000"/>
                </a:solidFill>
                <a:latin typeface="微软雅黑" pitchFamily="34" charset="0"/>
                <a:ea typeface="微软雅黑" pitchFamily="34" charset="-122"/>
                <a:cs typeface="微软雅黑" pitchFamily="34" charset="-120"/>
              </a:rPr>
              <a:t>种群数量调查的具体方法因生物种类而异。</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3a98a857f.bracket?pid=a5d2666c9&amp;color=0,0,0&amp;vpa=2&amp;vtp=1"/>
          <p:cNvSpPr/>
          <p:nvPr/>
        </p:nvSpPr>
        <p:spPr>
          <a:xfrm>
            <a:off x="9896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_2#3a98a857f.choices?pid=a5d2666c9&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A.采用标记重捕法时，重捕前要间隔适宜时长以确保标记个体在调查区域中均匀分布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.利用红外触发相机的自动拍摄技术，主要是对恒温动物进行野外种群数量调查研究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.对鲸进行种群数量监测时，可利用声音的稳定、非损伤、低干扰特征进行个体识别</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.调查某土壤小动物种群数量时，打开诱虫器顶部的电灯以驱使土壤小动物向下移动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3a98a857f?vop=1&amp;pid=a5d2666c9&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采用标记重捕法时，</a:t>
            </a:r>
            <a:r>
              <a:rPr lang="en-US" altLang="zh-CN" sz="2000" b="0" i="0" spc="-50">
                <a:solidFill>
                  <a:srgbClr val="000000"/>
                </a:solidFill>
                <a:latin typeface="微软雅黑" pitchFamily="34" charset="0"/>
                <a:ea typeface="微软雅黑" pitchFamily="34" charset="-122"/>
                <a:cs typeface="微软雅黑" pitchFamily="34" charset="-120"/>
              </a:rPr>
              <a:t>重捕前要间隔适宜时长以确保标记个体与未标记个体重新充分混合分布，</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而不是均匀分布</a:t>
            </a:r>
            <a:r>
              <a:rPr lang="en-US" altLang="zh-CN" sz="2000" b="0" i="0" spc="-50" dirty="0">
                <a:solidFill>
                  <a:srgbClr val="000000"/>
                </a:solidFill>
                <a:latin typeface="微软雅黑" pitchFamily="34" charset="0"/>
                <a:ea typeface="微软雅黑" pitchFamily="34" charset="-122"/>
                <a:cs typeface="微软雅黑" pitchFamily="34" charset="-120"/>
              </a:rPr>
              <a:t>，A错误；红外触发相机探测范围内</a:t>
            </a:r>
            <a:r>
              <a:rPr lang="en-US" altLang="zh-CN" sz="2000" b="0" i="0" spc="-50">
                <a:solidFill>
                  <a:srgbClr val="000000"/>
                </a:solidFill>
                <a:latin typeface="微软雅黑" pitchFamily="34" charset="0"/>
                <a:ea typeface="微软雅黑" pitchFamily="34" charset="-122"/>
                <a:cs typeface="微软雅黑" pitchFamily="34" charset="-120"/>
              </a:rPr>
              <a:t>，若探测到物体与环境背景之间的红外辐射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热量）差异，则会引起明显的热信号变化，触发相机拍照或录像</a:t>
            </a:r>
            <a:r>
              <a:rPr lang="en-US" altLang="zh-CN" sz="2000" b="0" i="0" spc="-50">
                <a:solidFill>
                  <a:srgbClr val="000000"/>
                </a:solidFill>
                <a:latin typeface="微软雅黑" pitchFamily="34" charset="0"/>
                <a:ea typeface="微软雅黑" pitchFamily="34" charset="-122"/>
                <a:cs typeface="微软雅黑" pitchFamily="34" charset="-120"/>
              </a:rPr>
              <a:t>，恒温动物通常具有显著高于环</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境温度的恒定体温</a:t>
            </a:r>
            <a:r>
              <a:rPr lang="en-US" altLang="zh-CN" sz="2000" b="0" i="0" spc="-50" dirty="0">
                <a:solidFill>
                  <a:srgbClr val="000000"/>
                </a:solidFill>
                <a:latin typeface="微软雅黑" pitchFamily="34" charset="0"/>
                <a:ea typeface="微软雅黑" pitchFamily="34" charset="-122"/>
                <a:cs typeface="微软雅黑" pitchFamily="34" charset="-120"/>
              </a:rPr>
              <a:t>，故该技术主要用于恒温动物野外种群数量的调查研究，B正确</a:t>
            </a:r>
            <a:r>
              <a:rPr lang="en-US" altLang="zh-CN" sz="2000" b="0" i="0" spc="-50">
                <a:solidFill>
                  <a:srgbClr val="000000"/>
                </a:solidFill>
                <a:latin typeface="微软雅黑" pitchFamily="34" charset="0"/>
                <a:ea typeface="微软雅黑" pitchFamily="34" charset="-122"/>
                <a:cs typeface="微软雅黑" pitchFamily="34" charset="-120"/>
              </a:rPr>
              <a:t>；动物的声音也</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存在个体差异</a:t>
            </a:r>
            <a:r>
              <a:rPr lang="en-US" altLang="zh-CN" sz="2000" b="0" i="0" spc="-50" dirty="0">
                <a:solidFill>
                  <a:srgbClr val="000000"/>
                </a:solidFill>
                <a:latin typeface="微软雅黑" pitchFamily="34" charset="0"/>
                <a:ea typeface="微软雅黑" pitchFamily="34" charset="-122"/>
                <a:cs typeface="微软雅黑" pitchFamily="34" charset="-120"/>
              </a:rPr>
              <a:t>，成熟个体的声音特征往往可以长期保持稳定，因此，动物（如鲸</a:t>
            </a:r>
            <a:r>
              <a:rPr lang="en-US" altLang="zh-CN" sz="2000" b="0" i="0" spc="-50">
                <a:solidFill>
                  <a:srgbClr val="000000"/>
                </a:solidFill>
                <a:latin typeface="微软雅黑" pitchFamily="34" charset="0"/>
                <a:ea typeface="微软雅黑" pitchFamily="34" charset="-122"/>
                <a:cs typeface="微软雅黑" pitchFamily="34" charset="-120"/>
              </a:rPr>
              <a:t>）的声音可以作为</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一种非损伤</a:t>
            </a:r>
            <a:r>
              <a:rPr lang="en-US" altLang="zh-CN" sz="2000" b="0" i="0" spc="-50" dirty="0">
                <a:solidFill>
                  <a:srgbClr val="000000"/>
                </a:solidFill>
                <a:latin typeface="微软雅黑" pitchFamily="34" charset="0"/>
                <a:ea typeface="微软雅黑" pitchFamily="34" charset="-122"/>
                <a:cs typeface="微软雅黑" pitchFamily="34" charset="-120"/>
              </a:rPr>
              <a:t>、低干扰的标记，用于对不同个体进行识别，进而进行种群数量的监测，C正确</a:t>
            </a:r>
            <a:r>
              <a:rPr lang="en-US" altLang="zh-CN" sz="2000" b="0" i="0" spc="-50">
                <a:solidFill>
                  <a:srgbClr val="000000"/>
                </a:solidFill>
                <a:latin typeface="微软雅黑" pitchFamily="34" charset="0"/>
                <a:ea typeface="微软雅黑" pitchFamily="34" charset="-122"/>
                <a:cs typeface="微软雅黑" pitchFamily="34" charset="-120"/>
              </a:rPr>
              <a:t>；调查</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土壤小动物种群数量时</a:t>
            </a:r>
            <a:r>
              <a:rPr lang="en-US" altLang="zh-CN" sz="2000" b="0" i="0" spc="-50" dirty="0">
                <a:solidFill>
                  <a:srgbClr val="000000"/>
                </a:solidFill>
                <a:latin typeface="微软雅黑" pitchFamily="34" charset="0"/>
                <a:ea typeface="微软雅黑" pitchFamily="34" charset="-122"/>
                <a:cs typeface="微软雅黑" pitchFamily="34" charset="-120"/>
              </a:rPr>
              <a:t>，打开诱虫器顶部的电灯以驱使土壤小动物向下移动，D正确。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22b3276c3?pid=a5d2666c9&amp;color=0,0,0&amp;vtp=1&amp;bt=1&amp;bbb=1&amp;hb=1"/>
          <p:cNvSpPr/>
          <p:nvPr/>
        </p:nvSpPr>
        <p:spPr>
          <a:xfrm>
            <a:off x="722376" y="101498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［浙江2023年1月·14］</a:t>
            </a:r>
            <a:r>
              <a:rPr lang="en-US" altLang="zh-CN" sz="2000" b="0" i="0" dirty="0">
                <a:solidFill>
                  <a:srgbClr val="000000"/>
                </a:solidFill>
                <a:latin typeface="微软雅黑" pitchFamily="34" charset="0"/>
                <a:ea typeface="微软雅黑" pitchFamily="34" charset="-122"/>
                <a:cs typeface="微软雅黑" pitchFamily="34" charset="-120"/>
              </a:rPr>
              <a:t>在我国江南的一片水稻田中生活着某种有害昆虫。为了解虫情</a:t>
            </a:r>
            <a:r>
              <a:rPr lang="en-US" altLang="zh-CN" sz="2000" b="0" i="0">
                <a:solidFill>
                  <a:srgbClr val="000000"/>
                </a:solidFill>
                <a:latin typeface="微软雅黑" pitchFamily="34" charset="0"/>
                <a:ea typeface="微软雅黑" pitchFamily="34" charset="-122"/>
                <a:cs typeface="微软雅黑" pitchFamily="34" charset="-120"/>
              </a:rPr>
              <a:t>，先后两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次</a:t>
            </a:r>
            <a:r>
              <a:rPr lang="en-US" altLang="zh-CN" sz="2000" b="0" i="0" dirty="0">
                <a:solidFill>
                  <a:srgbClr val="000000"/>
                </a:solidFill>
                <a:latin typeface="微软雅黑" pitchFamily="34" charset="0"/>
                <a:ea typeface="微软雅黑" pitchFamily="34" charset="-122"/>
                <a:cs typeface="微软雅黑" pitchFamily="34" charset="-120"/>
              </a:rPr>
              <a:t>（间隔3天）对该种群展开了调查，前后两次调查得到的数据统计结果如图所示。</a:t>
            </a:r>
            <a:endParaRPr lang="en-US" altLang="zh-CN" sz="2000" dirty="0"/>
          </a:p>
        </p:txBody>
      </p:sp>
      <p:pic>
        <p:nvPicPr>
          <p:cNvPr id="3" name="QC_5_BD.8_2#22b3276c3?pid=a5d2666c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76856" y="2004187"/>
            <a:ext cx="7635240" cy="3236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8_3#22b3276c3?pid=a5d2666c9&amp;color=0,0,0&amp;vtp=1&amp;bbb=1"/>
          <p:cNvSpPr/>
          <p:nvPr/>
        </p:nvSpPr>
        <p:spPr>
          <a:xfrm>
            <a:off x="722376" y="5369687"/>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在两次调查间隔期内，</a:t>
            </a:r>
            <a:r>
              <a:rPr lang="en-US" altLang="zh-CN" sz="2000" b="0" i="0">
                <a:solidFill>
                  <a:srgbClr val="000000"/>
                </a:solidFill>
                <a:latin typeface="微软雅黑" pitchFamily="34" charset="0"/>
                <a:ea typeface="微软雅黑" pitchFamily="34" charset="-122"/>
                <a:cs typeface="微软雅黑" pitchFamily="34" charset="-120"/>
              </a:rPr>
              <a:t>该昆虫种群最可能遭遇到的事件为(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9_1#22b3276c3.bracket?pid=a5d2666c9&amp;color=0,0,0&amp;vpa=3&amp;vtp=1"/>
          <p:cNvSpPr/>
          <p:nvPr/>
        </p:nvSpPr>
        <p:spPr>
          <a:xfrm>
            <a:off x="7259701" y="5369687"/>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8_4#22b3276c3.choices?pid=a5d2666c9&amp;color=0,0,0&amp;vtp=1&amp;bbb=1"/>
          <p:cNvSpPr/>
          <p:nvPr/>
        </p:nvSpPr>
        <p:spPr>
          <a:xfrm>
            <a:off x="722376" y="5822696"/>
            <a:ext cx="10753344" cy="405003"/>
          </a:xfrm>
          <a:prstGeom prst="rect">
            <a:avLst/>
          </a:prstGeom>
          <a:noFill/>
          <a:ln/>
        </p:spPr>
        <p:txBody>
          <a:bodyPr wrap="none" lIns="0" tIns="0" rIns="0" bIns="0" rtlCol="0" anchor="t"/>
          <a:lstStyle/>
          <a:p>
            <a:pPr latinLnBrk="1">
              <a:lnSpc>
                <a:spcPts val="3600"/>
              </a:lnSpc>
              <a:tabLst>
                <a:tab pos="2570529" algn="l"/>
                <a:tab pos="5356957" algn="l"/>
                <a:tab pos="7902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.受寒潮侵袭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B.遭杀虫剂消杀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C.被天敌捕杀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.被性外激素诱杀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22b3276c3?vop=1&amp;pid=a5d2666c9&amp;color=0,0,0&amp;vtp=1&amp;bt=1&amp;bbb=1&amp;hb=1"/>
          <p:cNvSpPr/>
          <p:nvPr/>
        </p:nvSpPr>
        <p:spPr>
          <a:xfrm>
            <a:off x="722376" y="101498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如果是受寒潮侵袭、遭杀虫剂消杀或被天敌捕杀</a:t>
            </a:r>
            <a:r>
              <a:rPr lang="en-US" altLang="zh-CN" sz="2000" b="0" i="0">
                <a:solidFill>
                  <a:srgbClr val="000000"/>
                </a:solidFill>
                <a:latin typeface="微软雅黑" pitchFamily="34" charset="0"/>
                <a:ea typeface="微软雅黑" pitchFamily="34" charset="-122"/>
                <a:cs typeface="微软雅黑" pitchFamily="34" charset="-120"/>
              </a:rPr>
              <a:t>，对雌雄个体的数量变化影响应该是相同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，A、B、C错误；据题图可知，在两次调查间隔期内，雄性个体的数目明显减少</a:t>
            </a:r>
            <a:r>
              <a:rPr lang="en-US" altLang="zh-CN" sz="2000" b="0" i="0">
                <a:solidFill>
                  <a:srgbClr val="000000"/>
                </a:solidFill>
                <a:latin typeface="微软雅黑" pitchFamily="34" charset="0"/>
                <a:ea typeface="微软雅黑" pitchFamily="34" charset="-122"/>
                <a:cs typeface="微软雅黑" pitchFamily="34" charset="-120"/>
              </a:rPr>
              <a:t>，说明该昆虫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种群最可能遭遇到的事件为被性外激素诱杀</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1126</Words>
  <Application>Microsoft Office PowerPoint</Application>
  <PresentationFormat>宽屏</PresentationFormat>
  <Paragraphs>201</Paragraphs>
  <Slides>29</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29</vt:i4>
      </vt:variant>
    </vt:vector>
  </HeadingPairs>
  <TitlesOfParts>
    <vt:vector size="38"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2025-08-01T01:47:53Z</dcterms:created>
  <dcterms:modified xsi:type="dcterms:W3CDTF">2025-08-04T01:53:55Z</dcterms:modified>
  <cp:category/>
  <cp:contentStatus/>
</cp:coreProperties>
</file>