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9" d="100"/>
        <a:sy n="3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18453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5870864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不能正确理解物质循环的含义、形式及过程</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1ec452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碳循环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6ac68da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生物富集</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4f031d92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能量流动和物质循环的关系</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870864e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不能正确理解物质循环的含义、形式及过程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2.xml"/><Relationship Id="rId1" Type="http://schemas.openxmlformats.org/officeDocument/2006/relationships/slideLayout" Target="../slideLayouts/slideLayout10.xml"/><Relationship Id="rId4" Type="http://schemas.openxmlformats.org/officeDocument/2006/relationships/image" Target="../media/image4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8.xml"/><Relationship Id="rId1" Type="http://schemas.openxmlformats.org/officeDocument/2006/relationships/slideLayout" Target="../slideLayouts/slideLayout10.xml"/><Relationship Id="rId4" Type="http://schemas.openxmlformats.org/officeDocument/2006/relationships/image" Target="../media/image44.png"/></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49.png"/></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2_1#0104bdfe8?vop=1&amp;pid=11ec4523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生态系统的组成成分包括生产者、分解者、消费者和非生物的物质和能量，图中</a:t>
                </a:r>
                <a:r>
                  <a:rPr lang="en-US" altLang="zh-CN" sz="2000" b="0" i="0">
                    <a:solidFill>
                      <a:srgbClr val="000000"/>
                    </a:solidFill>
                    <a:latin typeface="微软雅黑" pitchFamily="34" charset="0"/>
                    <a:ea typeface="微软雅黑" pitchFamily="34" charset="-122"/>
                    <a:cs typeface="微软雅黑" pitchFamily="34" charset="-120"/>
                  </a:rPr>
                  <a:t>C是生产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，D是分解者，A、B是消费者，由于缺少非生物的物质和能量，A、B、C、</a:t>
                </a:r>
                <a:r>
                  <a:rPr lang="en-US" altLang="zh-CN" sz="2000" b="0" i="0">
                    <a:solidFill>
                      <a:srgbClr val="000000"/>
                    </a:solidFill>
                    <a:latin typeface="微软雅黑" pitchFamily="34" charset="0"/>
                    <a:ea typeface="微软雅黑" pitchFamily="34" charset="-122"/>
                    <a:cs typeface="微软雅黑" pitchFamily="34" charset="-120"/>
                  </a:rPr>
                  <a:t>D不能构成生态系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a:t>
                </a:r>
                <a:r>
                  <a:rPr lang="en-US" altLang="zh-CN" sz="2000" b="0" i="0" dirty="0">
                    <a:solidFill>
                      <a:srgbClr val="000000"/>
                    </a:solidFill>
                    <a:latin typeface="微软雅黑" pitchFamily="34" charset="0"/>
                    <a:ea typeface="微软雅黑" pitchFamily="34" charset="-122"/>
                    <a:cs typeface="微软雅黑" pitchFamily="34" charset="-120"/>
                  </a:rPr>
                  <a:t>，A错误；⑥是捕食过程，发生在群落内，B错误；碳达峰后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的排放量会下降</a:t>
                </a:r>
                <a:r>
                  <a:rPr lang="en-US" altLang="zh-CN" sz="2000" b="0" i="0">
                    <a:solidFill>
                      <a:srgbClr val="000000"/>
                    </a:solidFill>
                    <a:latin typeface="微软雅黑" pitchFamily="34" charset="0"/>
                    <a:ea typeface="微软雅黑" pitchFamily="34" charset="-122"/>
                    <a:cs typeface="微软雅黑" pitchFamily="34" charset="-120"/>
                  </a:rPr>
                  <a:t>，但碳循环不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会明显减慢</a:t>
                </a:r>
                <a:r>
                  <a:rPr lang="en-US" altLang="zh-CN" sz="2000" b="0" i="0" dirty="0">
                    <a:solidFill>
                      <a:srgbClr val="000000"/>
                    </a:solidFill>
                    <a:latin typeface="微软雅黑" pitchFamily="34" charset="0"/>
                    <a:ea typeface="微软雅黑" pitchFamily="34" charset="-122"/>
                    <a:cs typeface="微软雅黑" pitchFamily="34" charset="-120"/>
                  </a:rPr>
                  <a:t>，C错误；大气中的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主要通过绿色植物的光合作用进入生物群落</a:t>
                </a:r>
                <a:r>
                  <a:rPr lang="en-US" altLang="zh-CN" sz="2000" b="0" i="0">
                    <a:solidFill>
                      <a:srgbClr val="000000"/>
                    </a:solidFill>
                    <a:latin typeface="微软雅黑" pitchFamily="34" charset="0"/>
                    <a:ea typeface="微软雅黑" pitchFamily="34" charset="-122"/>
                    <a:cs typeface="微软雅黑" pitchFamily="34" charset="-120"/>
                  </a:rPr>
                  <a:t>，因此大力植树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种草</a:t>
                </a:r>
                <a:r>
                  <a:rPr lang="en-US" altLang="zh-CN" sz="2000" b="0" i="0" dirty="0">
                    <a:solidFill>
                      <a:srgbClr val="000000"/>
                    </a:solidFill>
                    <a:latin typeface="微软雅黑" pitchFamily="34" charset="0"/>
                    <a:ea typeface="微软雅黑" pitchFamily="34" charset="-122"/>
                    <a:cs typeface="微软雅黑" pitchFamily="34" charset="-120"/>
                  </a:rPr>
                  <a:t>，提高森林覆盖率可缓解因⑦（化石燃料燃烧）造成的温室效应，D正确。</a:t>
                </a:r>
                <a:endParaRPr lang="en-US" altLang="zh-CN" sz="2200" dirty="0"/>
              </a:p>
            </p:txBody>
          </p:sp>
        </mc:Choice>
        <mc:Fallback xmlns="">
          <p:sp>
            <p:nvSpPr>
              <p:cNvPr id="2" name="QC_5_AS.12_1#0104bdfe8?vop=1&amp;pid=11ec45237&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794"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3_1#0104bdfe8?vop=1&amp;pid=11ec45237&amp;color=0,0,0&amp;vtp=1&amp;bt=1&amp;bbb=1&amp;hb=1"/>
              <p:cNvSpPr/>
              <p:nvPr/>
            </p:nvSpPr>
            <p:spPr>
              <a:xfrm>
                <a:off x="722376" y="969264"/>
                <a:ext cx="10753344" cy="2723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判断碳循环过程图中的生态系统成分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1）根据双向箭头判断：双向箭头连接的为生产者和大气中的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a:t>
                </a:r>
                <a:r>
                  <a:rPr lang="en-US" altLang="zh-CN" sz="2000" b="0" i="0">
                    <a:solidFill>
                      <a:srgbClr val="000000"/>
                    </a:solidFill>
                    <a:latin typeface="微软雅黑" pitchFamily="34" charset="0"/>
                    <a:ea typeface="微软雅黑" pitchFamily="34" charset="-122"/>
                    <a:cs typeface="微软雅黑" pitchFamily="34" charset="-120"/>
                  </a:rPr>
                  <a:t>，其中各成分都有箭头指向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的一方为大气中的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库，另一方则为生产者。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2）判断分解者、消费者：只有单向箭头连接的成分为分解者和消费者</a:t>
                </a:r>
                <a:r>
                  <a:rPr lang="en-US" altLang="zh-CN" sz="2000" b="0" i="0">
                    <a:solidFill>
                      <a:srgbClr val="000000"/>
                    </a:solidFill>
                    <a:latin typeface="微软雅黑" pitchFamily="34" charset="0"/>
                    <a:ea typeface="微软雅黑" pitchFamily="34" charset="-122"/>
                    <a:cs typeface="微软雅黑" pitchFamily="34" charset="-120"/>
                  </a:rPr>
                  <a:t>，其中有多个箭头指向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的一方为分解者</a:t>
                </a:r>
                <a:r>
                  <a:rPr lang="en-US" altLang="zh-CN" sz="2000" b="0" i="0" dirty="0">
                    <a:solidFill>
                      <a:srgbClr val="000000"/>
                    </a:solidFill>
                    <a:latin typeface="微软雅黑" pitchFamily="34" charset="0"/>
                    <a:ea typeface="微软雅黑" pitchFamily="34" charset="-122"/>
                    <a:cs typeface="微软雅黑" pitchFamily="34" charset="-120"/>
                  </a:rPr>
                  <a:t>，另一方则为消费者。</a:t>
                </a:r>
                <a:endParaRPr lang="en-US" altLang="zh-CN" sz="2000" dirty="0"/>
              </a:p>
            </p:txBody>
          </p:sp>
        </mc:Choice>
        <mc:Fallback xmlns="">
          <p:sp>
            <p:nvSpPr>
              <p:cNvPr id="2" name="QC_5_EX.13_1#0104bdfe8?vop=1&amp;pid=11ec45237&amp;color=0,0,0&amp;vtp=1&amp;bt=1&amp;bbb=1&amp;hb=1"/>
              <p:cNvSpPr>
                <a:spLocks noRot="1" noChangeAspect="1" noMove="1" noResize="1" noEditPoints="1" noAdjustHandles="1" noChangeArrowheads="1" noChangeShapeType="1" noTextEdit="1"/>
              </p:cNvSpPr>
              <p:nvPr/>
            </p:nvSpPr>
            <p:spPr>
              <a:xfrm>
                <a:off x="722376" y="969264"/>
                <a:ext cx="10753344" cy="2723134"/>
              </a:xfrm>
              <a:prstGeom prst="rect">
                <a:avLst/>
              </a:prstGeom>
              <a:blipFill>
                <a:blip r:embed="rId3"/>
                <a:stretch>
                  <a:fillRect l="-1474" r="-1417" b="-53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4_1#48d5fea01?pid=06ac68da7&amp;color=0,0,0&amp;vtp=1&amp;bt=1&amp;bbb=1&amp;hb=1"/>
              <p:cNvSpPr/>
              <p:nvPr/>
            </p:nvSpPr>
            <p:spPr>
              <a:xfrm>
                <a:off x="722376" y="1014984"/>
                <a:ext cx="10753344" cy="11303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［山东临沂2025高二月考］</a:t>
                </a:r>
                <a:r>
                  <a:rPr lang="en-US" altLang="zh-CN" sz="2000" b="0" i="0" dirty="0">
                    <a:solidFill>
                      <a:srgbClr val="000000"/>
                    </a:solidFill>
                    <a:latin typeface="微软雅黑" pitchFamily="34" charset="0"/>
                    <a:ea typeface="微软雅黑" pitchFamily="34" charset="-122"/>
                    <a:cs typeface="微软雅黑" pitchFamily="34" charset="-120"/>
                  </a:rPr>
                  <a:t>生物富集的效率可以用生物富集系数</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𝐵𝐶𝐹</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进行量化，</a:t>
                </a:r>
              </a:p>
              <a:p>
                <a:pPr latinLnBrk="1">
                  <a:lnSpc>
                    <a:spcPts val="5300"/>
                  </a:lnSpc>
                </a:pPr>
                <a:r>
                  <a:rPr lang="en-US" altLang="zh-CN" sz="2000" b="0" i="0">
                    <a:solidFill>
                      <a:srgbClr val="000000"/>
                    </a:solidFill>
                    <a:latin typeface="微软雅黑" pitchFamily="34" charset="0"/>
                    <a:ea typeface="微软雅黑" pitchFamily="34" charset="-122"/>
                    <a:cs typeface="微软雅黑" pitchFamily="34" charset="-120"/>
                  </a:rPr>
                  <a:t>计算公式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𝐵𝐶𝐹</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生物体中某种物质的浓度</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环境中同种物质的浓度</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C_5_BD.14_1#48d5fea01?pid=06ac68da7&amp;color=0,0,0&amp;vtp=1&amp;bt=1&amp;bbb=1&amp;hb=1"/>
              <p:cNvSpPr>
                <a:spLocks noRot="1" noChangeAspect="1" noMove="1" noResize="1" noEditPoints="1" noAdjustHandles="1" noChangeArrowheads="1" noChangeShapeType="1" noTextEdit="1"/>
              </p:cNvSpPr>
              <p:nvPr/>
            </p:nvSpPr>
            <p:spPr>
              <a:xfrm>
                <a:off x="722376" y="1014984"/>
                <a:ext cx="10753344" cy="1130300"/>
              </a:xfrm>
              <a:prstGeom prst="rect">
                <a:avLst/>
              </a:prstGeom>
              <a:blipFill>
                <a:blip r:embed="rId3"/>
                <a:stretch>
                  <a:fillRect l="-1474" b="-1081"/>
                </a:stretch>
              </a:blipFill>
              <a:ln/>
            </p:spPr>
            <p:txBody>
              <a:bodyPr/>
              <a:lstStyle/>
              <a:p>
                <a:r>
                  <a:rPr lang="zh-CN" altLang="en-US">
                    <a:noFill/>
                  </a:rPr>
                  <a:t> </a:t>
                </a:r>
              </a:p>
            </p:txBody>
          </p:sp>
        </mc:Fallback>
      </mc:AlternateContent>
      <p:sp>
        <p:nvSpPr>
          <p:cNvPr id="3" name="QC_5_AN.15_1#48d5fea01.bracket?pid=06ac68da7&amp;color=0,0,0&amp;vpa=5&amp;vtp=1&amp;bbb=1"/>
          <p:cNvSpPr/>
          <p:nvPr/>
        </p:nvSpPr>
        <p:spPr>
          <a:xfrm>
            <a:off x="8086979" y="1720404"/>
            <a:ext cx="749300"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C_5_BD.14_2#48d5fea01.choices?pid=06ac68da7&amp;color=0,0,0&amp;vtp=1&amp;bbb=1"/>
              <p:cNvSpPr/>
              <p:nvPr/>
            </p:nvSpPr>
            <p:spPr>
              <a:xfrm>
                <a:off x="722376" y="214071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A.有害物质可以通过大气、水等途径扩散，故生物富集具有全球性</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.生物富集效率会受到生物特性、有害物质性质及环境因素的影响</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𝐵𝐶𝐹</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数值越大，说明该物质越容易在生物体内分解</a:t>
                </a:r>
                <a:endParaRPr lang="en-US" altLang="zh-CN" sz="200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.重金属沿着食物链传递过程中，其浓度在较高营养级中一般较高</a:t>
                </a:r>
                <a:endParaRPr lang="en-US" altLang="zh-CN" sz="2000" dirty="0">
                  <a:solidFill>
                    <a:srgbClr val="000000"/>
                  </a:solidFill>
                </a:endParaRPr>
              </a:p>
            </p:txBody>
          </p:sp>
        </mc:Choice>
        <mc:Fallback xmlns="">
          <p:sp>
            <p:nvSpPr>
              <p:cNvPr id="4" name="QC_5_BD.14_2#48d5fea01.choices?pid=06ac68da7&amp;color=0,0,0&amp;vtp=1&amp;bbb=1"/>
              <p:cNvSpPr>
                <a:spLocks noRot="1" noChangeAspect="1" noMove="1" noResize="1" noEditPoints="1" noAdjustHandles="1" noChangeArrowheads="1" noChangeShapeType="1" noTextEdit="1"/>
              </p:cNvSpPr>
              <p:nvPr/>
            </p:nvSpPr>
            <p:spPr>
              <a:xfrm>
                <a:off x="722376" y="2140711"/>
                <a:ext cx="10753344" cy="1796034"/>
              </a:xfrm>
              <a:prstGeom prst="rect">
                <a:avLst/>
              </a:prstGeom>
              <a:blipFill>
                <a:blip r:embed="rId4"/>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48d5fea01?vop=1&amp;pid=06ac68da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有害物质可通过水、大气和生物迁移等多种途径扩散到世界各地，</a:t>
            </a:r>
            <a:r>
              <a:rPr lang="en-US" altLang="zh-CN" sz="2000" b="0" i="0">
                <a:solidFill>
                  <a:srgbClr val="000000"/>
                </a:solidFill>
                <a:latin typeface="微软雅黑" pitchFamily="34" charset="0"/>
                <a:ea typeface="微软雅黑" pitchFamily="34" charset="-122"/>
                <a:cs typeface="微软雅黑" pitchFamily="34" charset="-120"/>
              </a:rPr>
              <a:t>生物富集具有全球性，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正确；根据生物富集的特点可知，生物富集效率会受到生物特性</a:t>
            </a:r>
            <a:r>
              <a:rPr lang="en-US" altLang="zh-CN" sz="2000" b="0" i="0">
                <a:solidFill>
                  <a:srgbClr val="000000"/>
                </a:solidFill>
                <a:latin typeface="微软雅黑" pitchFamily="34" charset="0"/>
                <a:ea typeface="微软雅黑" pitchFamily="34" charset="-122"/>
                <a:cs typeface="微软雅黑" pitchFamily="34" charset="-120"/>
              </a:rPr>
              <a:t>、有害物质性质及环境因素的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，B正确；生物富集系数的数值越大，说明该物质越难在生物体内分解，从而不断积累，</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；重金属沿着食物链传递过程中</a:t>
            </a:r>
            <a:r>
              <a:rPr lang="en-US" altLang="zh-CN" sz="2000" b="0" i="0">
                <a:solidFill>
                  <a:srgbClr val="000000"/>
                </a:solidFill>
                <a:latin typeface="微软雅黑" pitchFamily="34" charset="0"/>
                <a:ea typeface="微软雅黑" pitchFamily="34" charset="-122"/>
                <a:cs typeface="微软雅黑" pitchFamily="34" charset="-120"/>
              </a:rPr>
              <a:t>，较高营养级生物体内的重金属浓度一般比低营养级生物体内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的重金属浓度高</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31c78b665?pid=06ac68da7&amp;color=0,0,0&amp;vtp=1&amp;bt=1&amp;bbb=1&amp;hb=1"/>
          <p:cNvSpPr/>
          <p:nvPr/>
        </p:nvSpPr>
        <p:spPr>
          <a:xfrm>
            <a:off x="722376" y="1014984"/>
            <a:ext cx="10753344" cy="166230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［辽宁名校联盟2025高二联考］</a:t>
            </a:r>
            <a:r>
              <a:rPr lang="en-US" altLang="zh-CN" sz="2000" b="0" i="0" dirty="0">
                <a:solidFill>
                  <a:srgbClr val="000000"/>
                </a:solidFill>
                <a:latin typeface="微软雅黑" pitchFamily="34" charset="0"/>
                <a:ea typeface="微软雅黑" pitchFamily="34" charset="-122"/>
                <a:cs typeface="微软雅黑" pitchFamily="34" charset="-120"/>
              </a:rPr>
              <a:t>某研究小组开展了对某湖泊污染问题的研究</a:t>
            </a:r>
            <a:r>
              <a:rPr lang="en-US" altLang="zh-CN" sz="2000" b="0" i="0">
                <a:solidFill>
                  <a:srgbClr val="000000"/>
                </a:solidFill>
                <a:latin typeface="微软雅黑" pitchFamily="34" charset="0"/>
                <a:ea typeface="微软雅黑" pitchFamily="34" charset="-122"/>
                <a:cs typeface="微软雅黑" pitchFamily="34" charset="-120"/>
              </a:rPr>
              <a:t>，他们首先选取了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该湖泊中能构成食物网的</a:t>
            </a:r>
            <a:r>
              <a:rPr lang="en-US" altLang="zh-CN" sz="2000" b="0" i="0" dirty="0">
                <a:solidFill>
                  <a:srgbClr val="000000"/>
                </a:solidFill>
                <a:latin typeface="微软雅黑" pitchFamily="34" charset="0"/>
                <a:ea typeface="微软雅黑" pitchFamily="34" charset="-122"/>
                <a:cs typeface="微软雅黑" pitchFamily="34" charset="-120"/>
              </a:rPr>
              <a:t>5种不同生物甲、乙、丙（生产者）、丁、戊</a:t>
            </a:r>
            <a:r>
              <a:rPr lang="en-US" altLang="zh-CN" sz="2000" b="0" i="0">
                <a:solidFill>
                  <a:srgbClr val="000000"/>
                </a:solidFill>
                <a:latin typeface="微软雅黑" pitchFamily="34" charset="0"/>
                <a:ea typeface="微软雅黑" pitchFamily="34" charset="-122"/>
                <a:cs typeface="微软雅黑" pitchFamily="34" charset="-120"/>
              </a:rPr>
              <a:t>，并对其进行消化道内食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物组成分析；然后又请当地湖泊研究所的专家对两种在生物体内难以分解的物质的含量进行了测</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，结果如表所示。</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5" name="QC_5_BD.17_2#31c78b665?colgroup=7,10,21&amp;pid=06ac68da7&amp;color=0,0,0&amp;vtp=1&amp;bbb=1"/>
              <p:cNvGraphicFramePr>
                <a:graphicFrameLocks noGrp="1"/>
              </p:cNvGraphicFramePr>
              <p:nvPr>
                <p:extLst>
                  <p:ext uri="{D42A27DB-BD31-4B8C-83A1-F6EECF244321}">
                    <p14:modId xmlns:p14="http://schemas.microsoft.com/office/powerpoint/2010/main" val="3164822868"/>
                  </p:ext>
                </p:extLst>
              </p:nvPr>
            </p:nvGraphicFramePr>
            <p:xfrm>
              <a:off x="737616" y="2702178"/>
              <a:ext cx="10716768" cy="3037332"/>
            </p:xfrm>
            <a:graphic>
              <a:graphicData uri="http://schemas.openxmlformats.org/drawingml/2006/table">
                <a:tbl>
                  <a:tblPr/>
                  <a:tblGrid>
                    <a:gridCol w="2020824">
                      <a:extLst>
                        <a:ext uri="{9D8B030D-6E8A-4147-A177-3AD203B41FA5}">
                          <a16:colId xmlns:a16="http://schemas.microsoft.com/office/drawing/2014/main" val="20000"/>
                        </a:ext>
                      </a:extLst>
                    </a:gridCol>
                    <a:gridCol w="2898648">
                      <a:extLst>
                        <a:ext uri="{9D8B030D-6E8A-4147-A177-3AD203B41FA5}">
                          <a16:colId xmlns:a16="http://schemas.microsoft.com/office/drawing/2014/main" val="20001"/>
                        </a:ext>
                      </a:extLst>
                    </a:gridCol>
                    <a:gridCol w="2898648">
                      <a:extLst>
                        <a:ext uri="{9D8B030D-6E8A-4147-A177-3AD203B41FA5}">
                          <a16:colId xmlns:a16="http://schemas.microsoft.com/office/drawing/2014/main" val="20002"/>
                        </a:ext>
                      </a:extLst>
                    </a:gridCol>
                    <a:gridCol w="2898648">
                      <a:extLst>
                        <a:ext uri="{9D8B030D-6E8A-4147-A177-3AD203B41FA5}">
                          <a16:colId xmlns:a16="http://schemas.microsoft.com/office/drawing/2014/main" val="20003"/>
                        </a:ext>
                      </a:extLst>
                    </a:gridCol>
                  </a:tblGrid>
                  <a:tr h="50800">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每千克生物中物质含量/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39420">
                    <a:tc vMerge="1">
                      <a:txBody>
                        <a:bodyPr/>
                        <a:lstStyle/>
                        <a:p>
                          <a:endParaRPr lang="zh-CN"/>
                        </a:p>
                      </a:txBody>
                      <a:tcPr/>
                    </a:tc>
                    <a:tc vMerge="1">
                      <a:txBody>
                        <a:bodyPr/>
                        <a:lstStyle/>
                        <a:p>
                          <a:endParaRPr lang="zh-CN"/>
                        </a:p>
                      </a:txBody>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DDT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xmlns="">
          <p:graphicFrame>
            <p:nvGraphicFramePr>
              <p:cNvPr id="15" name="QC_5_BD.17_2#31c78b665?colgroup=7,10,21&amp;pid=06ac68da7&amp;color=0,0,0&amp;vtp=1&amp;bbb=1"/>
              <p:cNvGraphicFramePr>
                <a:graphicFrameLocks noGrp="1"/>
              </p:cNvGraphicFramePr>
              <p:nvPr>
                <p:extLst>
                  <p:ext uri="{D42A27DB-BD31-4B8C-83A1-F6EECF244321}">
                    <p14:modId xmlns:p14="http://schemas.microsoft.com/office/powerpoint/2010/main" val="3164822868"/>
                  </p:ext>
                </p:extLst>
              </p:nvPr>
            </p:nvGraphicFramePr>
            <p:xfrm>
              <a:off x="737616" y="2702178"/>
              <a:ext cx="10716768" cy="3037332"/>
            </p:xfrm>
            <a:graphic>
              <a:graphicData uri="http://schemas.openxmlformats.org/drawingml/2006/table">
                <a:tbl>
                  <a:tblPr/>
                  <a:tblGrid>
                    <a:gridCol w="2020824">
                      <a:extLst>
                        <a:ext uri="{9D8B030D-6E8A-4147-A177-3AD203B41FA5}">
                          <a16:colId xmlns:a16="http://schemas.microsoft.com/office/drawing/2014/main" val="20000"/>
                        </a:ext>
                      </a:extLst>
                    </a:gridCol>
                    <a:gridCol w="2898648">
                      <a:extLst>
                        <a:ext uri="{9D8B030D-6E8A-4147-A177-3AD203B41FA5}">
                          <a16:colId xmlns:a16="http://schemas.microsoft.com/office/drawing/2014/main" val="20001"/>
                        </a:ext>
                      </a:extLst>
                    </a:gridCol>
                    <a:gridCol w="2898648">
                      <a:extLst>
                        <a:ext uri="{9D8B030D-6E8A-4147-A177-3AD203B41FA5}">
                          <a16:colId xmlns:a16="http://schemas.microsoft.com/office/drawing/2014/main" val="20002"/>
                        </a:ext>
                      </a:extLst>
                    </a:gridCol>
                    <a:gridCol w="2898648">
                      <a:extLst>
                        <a:ext uri="{9D8B030D-6E8A-4147-A177-3AD203B41FA5}">
                          <a16:colId xmlns:a16="http://schemas.microsoft.com/office/drawing/2014/main" val="20003"/>
                        </a:ext>
                      </a:extLst>
                    </a:gridCol>
                  </a:tblGrid>
                  <a:tr h="374777">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4963" t="-1613" r="-210" b="-735484"/>
                          </a:stretch>
                        </a:blipFill>
                      </a:tcPr>
                    </a:tc>
                    <a:tc hMerge="1">
                      <a:txBody>
                        <a:bodyPr/>
                        <a:lstStyle/>
                        <a:p>
                          <a:endParaRPr lang="zh-CN"/>
                        </a:p>
                      </a:txBody>
                      <a:tcPr/>
                    </a:tc>
                    <a:extLst>
                      <a:ext uri="{0D108BD9-81ED-4DB2-BD59-A6C34878D82A}">
                        <a16:rowId xmlns:a16="http://schemas.microsoft.com/office/drawing/2014/main" val="10000"/>
                      </a:ext>
                    </a:extLst>
                  </a:tr>
                  <a:tr h="439420">
                    <a:tc vMerge="1">
                      <a:txBody>
                        <a:bodyPr/>
                        <a:lstStyle/>
                        <a:p>
                          <a:endParaRPr lang="zh-CN"/>
                        </a:p>
                      </a:txBody>
                      <a:tcPr/>
                    </a:tc>
                    <a:tc vMerge="1">
                      <a:txBody>
                        <a:bodyPr/>
                        <a:lstStyle/>
                        <a:p>
                          <a:endParaRPr lang="zh-CN"/>
                        </a:p>
                      </a:txBody>
                      <a:tcPr/>
                    </a:tc>
                    <a:tc>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70316" t="-87500" r="-421" b="-533333"/>
                          </a:stretch>
                        </a:blipFill>
                      </a:tcPr>
                    </a:tc>
                    <a:extLst>
                      <a:ext uri="{0D108BD9-81ED-4DB2-BD59-A6C34878D82A}">
                        <a16:rowId xmlns:a16="http://schemas.microsoft.com/office/drawing/2014/main" val="10001"/>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44627">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p:sp>
        <p:nvSpPr>
          <p:cNvPr id="4" name="QC_5_AN.18_1#31c78b665.bracket?pid=06ac68da7&amp;color=0,0,0&amp;vpa=6&amp;vtp=1"/>
          <p:cNvSpPr/>
          <p:nvPr/>
        </p:nvSpPr>
        <p:spPr>
          <a:xfrm>
            <a:off x="5240401" y="2299716"/>
            <a:ext cx="374650"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5" name="QC_5_BD.17_3#31c78b665.choices?pid=06ac68da7&amp;color=0,0,0&amp;vtp=1&amp;bbb=1"/>
              <p:cNvSpPr/>
              <p:nvPr/>
            </p:nvSpPr>
            <p:spPr>
              <a:xfrm>
                <a:off x="737616" y="5778497"/>
                <a:ext cx="10753344" cy="798703"/>
              </a:xfrm>
              <a:prstGeom prst="rect">
                <a:avLst/>
              </a:prstGeom>
              <a:noFill/>
              <a:ln/>
            </p:spPr>
            <p:txBody>
              <a:bodyPr wrap="none" lIns="0" tIns="0" rIns="0" bIns="0" rtlCol="0" anchor="t"/>
              <a:lstStyle/>
              <a:p>
                <a:pPr latinLnBrk="1">
                  <a:lnSpc>
                    <a:spcPts val="34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A.表中生物可能形成4条食物链</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B.乙和戊之间存在捕食和种间竞争</a:t>
                </a:r>
                <a:endParaRPr lang="en-US" altLang="zh-CN" sz="2000" dirty="0"/>
              </a:p>
              <a:p>
                <a:pPr latinLnBrk="1">
                  <a:lnSpc>
                    <a:spcPts val="32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C.</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DDT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在甲生物体内浓度超过环境浓度</a:t>
                </a:r>
                <a:r>
                  <a:rPr lang="en-US" altLang="zh-CN" sz="2000" b="0" i="0" spc="-10300" dirty="0">
                    <a:solidFill>
                      <a:srgbClr val="000000"/>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D.铅与碳、氮等元素的循环过程不同</a:t>
                </a:r>
                <a:endParaRPr lang="en-US" altLang="zh-CN" sz="2000" dirty="0"/>
              </a:p>
            </p:txBody>
          </p:sp>
        </mc:Choice>
        <mc:Fallback xmlns="">
          <p:sp>
            <p:nvSpPr>
              <p:cNvPr id="5" name="QC_5_BD.17_3#31c78b665.choices?pid=06ac68da7&amp;color=0,0,0&amp;vtp=1&amp;bbb=1"/>
              <p:cNvSpPr>
                <a:spLocks noRot="1" noChangeAspect="1" noMove="1" noResize="1" noEditPoints="1" noAdjustHandles="1" noChangeArrowheads="1" noChangeShapeType="1" noTextEdit="1"/>
              </p:cNvSpPr>
              <p:nvPr/>
            </p:nvSpPr>
            <p:spPr>
              <a:xfrm>
                <a:off x="737616" y="5778497"/>
                <a:ext cx="10753344" cy="798703"/>
              </a:xfrm>
              <a:prstGeom prst="rect">
                <a:avLst/>
              </a:prstGeom>
              <a:blipFill>
                <a:blip r:embed="rId4"/>
                <a:stretch>
                  <a:fillRect l="-1417" b="-190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9_1#31c78b665?vop=1&amp;pid=06ac68da7&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P88“积极思维</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DDT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是如何富集的？”的变式题</a:t>
                </a:r>
                <a:r>
                  <a:rPr lang="en-US" altLang="zh-CN" sz="2000" b="0" i="0">
                    <a:solidFill>
                      <a:srgbClr val="000000"/>
                    </a:solidFill>
                    <a:latin typeface="微软雅黑" pitchFamily="34" charset="0"/>
                    <a:ea typeface="微软雅黑" pitchFamily="34" charset="-122"/>
                    <a:cs typeface="微软雅黑" pitchFamily="34" charset="-120"/>
                  </a:rPr>
                  <a:t>。本题增加对生物消化道内食物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组成的分析</a:t>
                </a:r>
                <a:r>
                  <a:rPr lang="en-US" altLang="zh-CN" sz="2000" b="0" i="0" dirty="0">
                    <a:solidFill>
                      <a:srgbClr val="000000"/>
                    </a:solidFill>
                    <a:latin typeface="微软雅黑" pitchFamily="34" charset="0"/>
                    <a:ea typeface="微软雅黑" pitchFamily="34" charset="-122"/>
                    <a:cs typeface="微软雅黑" pitchFamily="34" charset="-120"/>
                  </a:rPr>
                  <a:t>，据此来构建食物链（网），并以选择题的形式考查学生的逻辑思维及信息获取能力。</a:t>
                </a:r>
                <a:endParaRPr lang="en-US" altLang="zh-CN" sz="2000" dirty="0"/>
              </a:p>
            </p:txBody>
          </p:sp>
        </mc:Choice>
        <mc:Fallback xmlns="">
          <p:sp>
            <p:nvSpPr>
              <p:cNvPr id="2" name="QC_5_EX.19_1#31c78b665?vop=1&amp;pid=06ac68da7&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a:blip r:embed="rId3"/>
                <a:stretch>
                  <a:fillRect l="-1474" r="-3175" b="-1100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EX.20_1#31c78b665?vop=1&amp;pid=06ac68da7&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信息转化</a:t>
            </a:r>
            <a:endParaRPr lang="en-US" altLang="zh-CN" sz="2000" dirty="0"/>
          </a:p>
        </p:txBody>
      </p:sp>
      <p:sp>
        <p:nvSpPr>
          <p:cNvPr id="3" name="QC_5_EX.20_2#31c78b665?vop=1&amp;pid=06ac68da7&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根据题干和表格信息，可知该生物群落中的食物网：</a:t>
            </a:r>
            <a:endParaRPr lang="en-US" altLang="zh-CN" sz="2000" dirty="0"/>
          </a:p>
        </p:txBody>
      </p:sp>
      <p:pic>
        <p:nvPicPr>
          <p:cNvPr id="4" name="QC_5_EX.20_3#31c78b665?vop=1&amp;pid=06ac68da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56048" y="1968500"/>
            <a:ext cx="2286000" cy="8138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1_1#31c78b665?vop=1&amp;pid=06ac68da7&amp;color=0,0,0&amp;vtp=1&amp;bt=1&amp;bbb=1&amp;hb=1"/>
              <p:cNvSpPr/>
              <p:nvPr/>
            </p:nvSpPr>
            <p:spPr>
              <a:xfrm>
                <a:off x="722376" y="1014984"/>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由信息转化可知，表中有3条食物链，其中乙和戊之间存在捕食和种间竞争关系，A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正确；甲是最高营养级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DDT</m:t>
                    </m:r>
                  </m:oMath>
                </a14:m>
                <a:r>
                  <a:rPr lang="en-US" altLang="zh-CN" sz="2000" b="0" i="0" dirty="0">
                    <a:solidFill>
                      <a:srgbClr val="000000"/>
                    </a:solidFill>
                    <a:latin typeface="微软雅黑" pitchFamily="34" charset="0"/>
                    <a:ea typeface="微软雅黑" pitchFamily="34" charset="-122"/>
                    <a:cs typeface="微软雅黑" pitchFamily="34" charset="-120"/>
                  </a:rPr>
                  <a:t>在甲生物体内浓度超过环境浓度，C正确；含有铅和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DDT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等有毒物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质的生物被更高营养级的动物捕食后</a:t>
                </a:r>
                <a:r>
                  <a:rPr lang="en-US" altLang="zh-CN" sz="2000" b="0" i="0" dirty="0">
                    <a:solidFill>
                      <a:srgbClr val="000000"/>
                    </a:solidFill>
                    <a:latin typeface="微软雅黑" pitchFamily="34" charset="0"/>
                    <a:ea typeface="微软雅黑" pitchFamily="34" charset="-122"/>
                    <a:cs typeface="微软雅黑" pitchFamily="34" charset="-120"/>
                  </a:rPr>
                  <a:t>，这些有毒物质会沿着食物链逐渐在生物体内聚集</a:t>
                </a:r>
                <a:r>
                  <a:rPr lang="en-US" altLang="zh-CN" sz="2000" b="0" i="0">
                    <a:solidFill>
                      <a:srgbClr val="000000"/>
                    </a:solidFill>
                    <a:latin typeface="微软雅黑" pitchFamily="34" charset="0"/>
                    <a:ea typeface="微软雅黑" pitchFamily="34" charset="-122"/>
                    <a:cs typeface="微软雅黑" pitchFamily="34" charset="-120"/>
                  </a:rPr>
                  <a:t>，最终积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累在食物链顶端</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21_1#31c78b665?vop=1&amp;pid=06ac68da7&amp;color=0,0,0&amp;vtp=1&amp;bt=1&amp;bbb=1&amp;hb=1"/>
              <p:cNvSpPr>
                <a:spLocks noRot="1" noChangeAspect="1" noMove="1" noResize="1" noEditPoints="1" noAdjustHandles="1" noChangeArrowheads="1" noChangeShapeType="1" noTextEdit="1"/>
              </p:cNvSpPr>
              <p:nvPr/>
            </p:nvSpPr>
            <p:spPr>
              <a:xfrm>
                <a:off x="722376" y="1014984"/>
                <a:ext cx="10753344" cy="1796034"/>
              </a:xfrm>
              <a:prstGeom prst="rect">
                <a:avLst/>
              </a:prstGeom>
              <a:blipFill>
                <a:blip r:embed="rId3"/>
                <a:stretch>
                  <a:fillRect l="-1587" t="-340" r="-1361"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2_1#67106b6b2?pid=4f031d92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）下列有关生态系统的物质循环和能量流动的叙述，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67106b6b2.bracket?pid=4f031d92c&amp;color=0,0,0&amp;vpa=7&amp;vtp=1&amp;bbb=1"/>
          <p:cNvSpPr/>
          <p:nvPr/>
        </p:nvSpPr>
        <p:spPr>
          <a:xfrm>
            <a:off x="9020239" y="969265"/>
            <a:ext cx="7302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BCD</a:t>
            </a:r>
            <a:endParaRPr lang="en-US" altLang="zh-CN" sz="2000" dirty="0"/>
          </a:p>
        </p:txBody>
      </p:sp>
      <p:sp>
        <p:nvSpPr>
          <p:cNvPr id="4" name="QC_5_BD.22_2#67106b6b2.choices?pid=4f031d92c&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A.能量流动和物质循环是生态系统的主要功能，彼此相互依存、不可分割</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.生态系统的物质循环、能量流动都是沿着食物链循环进行的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.生物圈中有机物在非生物环境和生物群落之间循环往复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.秸秆还田提高农田土壤储碳量加剧了温室效应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24_1#67106b6b2?vop=1&amp;pid=4f031d92c&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能量流动和物质循环是生态系统的主要功能，彼此相互依存、不可分割，A正确</a:t>
            </a:r>
            <a:r>
              <a:rPr lang="en-US" altLang="zh-CN" sz="2000" b="0" i="0">
                <a:solidFill>
                  <a:srgbClr val="000000"/>
                </a:solidFill>
                <a:latin typeface="微软雅黑" pitchFamily="34" charset="0"/>
                <a:ea typeface="微软雅黑" pitchFamily="34" charset="-122"/>
                <a:cs typeface="微软雅黑" pitchFamily="34" charset="-120"/>
              </a:rPr>
              <a:t>；生态系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统的物质循环</a:t>
            </a:r>
            <a:r>
              <a:rPr lang="en-US" altLang="zh-CN" sz="2000" b="0" i="0" dirty="0">
                <a:solidFill>
                  <a:srgbClr val="000000"/>
                </a:solidFill>
                <a:latin typeface="微软雅黑" pitchFamily="34" charset="0"/>
                <a:ea typeface="微软雅黑" pitchFamily="34" charset="-122"/>
                <a:cs typeface="微软雅黑" pitchFamily="34" charset="-120"/>
              </a:rPr>
              <a:t>、能量流动都是沿着食物链和食物网进行的，但能量流动不能循环，B错误</a:t>
            </a:r>
            <a:r>
              <a:rPr lang="en-US" altLang="zh-CN" sz="2000" b="0" i="0">
                <a:solidFill>
                  <a:srgbClr val="000000"/>
                </a:solidFill>
                <a:latin typeface="微软雅黑" pitchFamily="34" charset="0"/>
                <a:ea typeface="微软雅黑" pitchFamily="34" charset="-122"/>
                <a:cs typeface="微软雅黑" pitchFamily="34" charset="-120"/>
              </a:rPr>
              <a:t>；组成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生物体的化学元素不断在非生物环境和生物群落之间循环往复</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；秸秆还田能增加土壤有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机质的含量</a:t>
            </a:r>
            <a:r>
              <a:rPr lang="en-US" altLang="zh-CN" sz="2000" b="0" i="0" dirty="0">
                <a:solidFill>
                  <a:srgbClr val="000000"/>
                </a:solidFill>
                <a:latin typeface="微软雅黑" pitchFamily="34" charset="0"/>
                <a:ea typeface="微软雅黑" pitchFamily="34" charset="-122"/>
                <a:cs typeface="微软雅黑" pitchFamily="34" charset="-120"/>
              </a:rPr>
              <a:t>，进而提高农田土壤储碳量，不会引起大气中二氧化碳含量的上升</a:t>
            </a:r>
            <a:r>
              <a:rPr lang="en-US" altLang="zh-CN" sz="2000" b="0" i="0">
                <a:solidFill>
                  <a:srgbClr val="000000"/>
                </a:solidFill>
                <a:latin typeface="微软雅黑" pitchFamily="34" charset="0"/>
                <a:ea typeface="微软雅黑" pitchFamily="34" charset="-122"/>
                <a:cs typeface="微软雅黑" pitchFamily="34" charset="-120"/>
              </a:rPr>
              <a:t>，即不会加剧温室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效应</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20d349053.fixed?pid=4e739deb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20d349053.fixed?pid=4e739deb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生态系统的物质循环</a:t>
            </a:r>
            <a:endParaRPr lang="en-US" altLang="zh-CN" sz="4400" dirty="0"/>
          </a:p>
        </p:txBody>
      </p:sp>
      <p:pic>
        <p:nvPicPr>
          <p:cNvPr id="4" name="C_3#20d349053.fixed?pid=4e739deb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20d349053.fixed?pid=4e739deb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QO_5_BD.25_1#cdf0b1cfe?htil=3&amp;pid=4f031d92c&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534656" y="1097280"/>
            <a:ext cx="3922776" cy="34015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25_2#cdf0b1cfe?htil=3&amp;pid=4f031d92c&amp;color=0,0,0&amp;vtp=1&amp;bt=1&amp;bbb=1&amp;hb=1&amp;hs=1"/>
          <p:cNvSpPr/>
          <p:nvPr/>
        </p:nvSpPr>
        <p:spPr>
          <a:xfrm>
            <a:off x="722376" y="1014984"/>
            <a:ext cx="6693408"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［湖南邵阳2025高二期末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某生物兴趣小组对某农田生态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系统的碳循环过程进行了调查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并绘制了碳循环过程示意图。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回答下列相关问题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BD.26_1#1edcfe9db?htil=3&amp;pid=cdf0b1cfe&amp;color=0,0,0&amp;vtp=1&amp;bbb=1&amp;hb=1&amp;hs=1"/>
          <p:cNvSpPr/>
          <p:nvPr/>
        </p:nvSpPr>
        <p:spPr>
          <a:xfrm>
            <a:off x="722376" y="2383028"/>
            <a:ext cx="669340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（1）物质循环过程伴随着能量流动，据图分析</a:t>
            </a:r>
            <a:r>
              <a:rPr lang="en-US" altLang="zh-CN" sz="2000" b="0" i="0">
                <a:solidFill>
                  <a:srgbClr val="000000"/>
                </a:solidFill>
                <a:latin typeface="微软雅黑" pitchFamily="34" charset="0"/>
                <a:ea typeface="微软雅黑" pitchFamily="34" charset="-122"/>
                <a:cs typeface="微软雅黑" pitchFamily="34" charset="-120"/>
              </a:rPr>
              <a:t>，输入农田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生态系统的能量包括</a:t>
            </a:r>
            <a:r>
              <a:rPr lang="en-US" altLang="zh-CN" sz="2000" i="0">
                <a:solidFill>
                  <a:srgbClr val="000000"/>
                </a:solidFill>
                <a:latin typeface="SimSun" pitchFamily="34" charset="0"/>
                <a:ea typeface="SimSun" pitchFamily="34" charset="-122"/>
                <a:cs typeface="SimSun" pitchFamily="34" charset="-120"/>
              </a:rPr>
              <a:t>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B_6_AN.27_1#1edcfe9db.blank?pid=cdf0b1cfe&amp;color=0,0,0&amp;vpa=8&amp;vtp=1&amp;bbb=1&amp;hb=1"/>
          <p:cNvSpPr/>
          <p:nvPr/>
        </p:nvSpPr>
        <p:spPr>
          <a:xfrm>
            <a:off x="722376" y="2802128"/>
            <a:ext cx="6693408"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农作物等固定的太阳能、种子和有机</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肥中含有的能量</a:t>
            </a:r>
            <a:endParaRPr lang="en-US" altLang="zh-CN" sz="2000" dirty="0"/>
          </a:p>
        </p:txBody>
      </p:sp>
      <p:sp>
        <p:nvSpPr>
          <p:cNvPr id="6" name="QB_6_AS.28_1#1edcfe9db?htil=3&amp;vop=1&amp;pid=cdf0b1cfe&amp;color=0,0,0&amp;vtp=1&amp;bbb=1&amp;hb=1&amp;hs=1"/>
          <p:cNvSpPr/>
          <p:nvPr/>
        </p:nvSpPr>
        <p:spPr>
          <a:xfrm>
            <a:off x="722376" y="3784854"/>
            <a:ext cx="6693408"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从图中可以看到</a:t>
            </a:r>
            <a:r>
              <a:rPr lang="en-US" altLang="zh-CN" sz="2000" b="0" i="0">
                <a:solidFill>
                  <a:srgbClr val="000000"/>
                </a:solidFill>
                <a:latin typeface="微软雅黑" pitchFamily="34" charset="0"/>
                <a:ea typeface="微软雅黑" pitchFamily="34" charset="-122"/>
                <a:cs typeface="微软雅黑" pitchFamily="34" charset="-120"/>
              </a:rPr>
              <a:t>，输入农田生态系统的能量来源有多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个方面</a:t>
            </a:r>
            <a:r>
              <a:rPr lang="en-US" altLang="zh-CN" sz="2000" b="0" i="0" dirty="0">
                <a:solidFill>
                  <a:srgbClr val="000000"/>
                </a:solidFill>
                <a:latin typeface="微软雅黑" pitchFamily="34" charset="0"/>
                <a:ea typeface="微软雅黑" pitchFamily="34" charset="-122"/>
                <a:cs typeface="微软雅黑" pitchFamily="34" charset="-120"/>
              </a:rPr>
              <a:t>。农作物等通过光合作用固定太阳能</a:t>
            </a:r>
            <a:r>
              <a:rPr lang="en-US" altLang="zh-CN" sz="2000" b="0" i="0">
                <a:solidFill>
                  <a:srgbClr val="000000"/>
                </a:solidFill>
                <a:latin typeface="微软雅黑" pitchFamily="34" charset="0"/>
                <a:ea typeface="微软雅黑" pitchFamily="34" charset="-122"/>
                <a:cs typeface="微软雅黑" pitchFamily="34" charset="-120"/>
              </a:rPr>
              <a:t>，这是生态系统</a:t>
            </a:r>
            <a:endParaRPr lang="en-US" altLang="zh-CN" sz="2200" dirty="0"/>
          </a:p>
        </p:txBody>
      </p:sp>
      <p:sp>
        <p:nvSpPr>
          <p:cNvPr id="7" name="QB_6_AS.28_1#1edcfe9db?htil=3&amp;vop=1&amp;pid=cdf0b1cfe&amp;color=0,0,0&amp;vtp=1&amp;bbb=1&amp;hb=1&amp;hs=1">
            <a:extLst>
              <a:ext uri="{FF2B5EF4-FFF2-40B4-BE49-F238E27FC236}">
                <a16:creationId xmlns:a16="http://schemas.microsoft.com/office/drawing/2014/main" id="{65401DAC-12EB-FB35-3FBC-E352A7EB13D1}"/>
              </a:ext>
            </a:extLst>
          </p:cNvPr>
          <p:cNvSpPr/>
          <p:nvPr/>
        </p:nvSpPr>
        <p:spPr>
          <a:xfrm>
            <a:off x="722376" y="4747133"/>
            <a:ext cx="10752014" cy="13134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能量输入的重要方式</a:t>
            </a:r>
            <a:r>
              <a:rPr lang="en-US" altLang="zh-CN" sz="2000" b="0" i="0" dirty="0">
                <a:solidFill>
                  <a:srgbClr val="000000"/>
                </a:solidFill>
                <a:latin typeface="微软雅黑" pitchFamily="34" charset="0"/>
                <a:ea typeface="微软雅黑" pitchFamily="34" charset="-122"/>
                <a:cs typeface="微软雅黑" pitchFamily="34" charset="-120"/>
              </a:rPr>
              <a:t>。同时，</a:t>
            </a:r>
            <a:r>
              <a:rPr lang="en-US" altLang="zh-CN" sz="2000" b="0" i="0">
                <a:solidFill>
                  <a:srgbClr val="000000"/>
                </a:solidFill>
                <a:latin typeface="微软雅黑" pitchFamily="34" charset="0"/>
                <a:ea typeface="微软雅黑" pitchFamily="34" charset="-122"/>
                <a:cs typeface="微软雅黑" pitchFamily="34" charset="-120"/>
              </a:rPr>
              <a:t>种子作为农业生产的投入物，本身含有能量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有机肥也含有能量，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它们都属于输入农田生态系统的能量。所以输入农田生态系统的能量包括农作物等固定的太阳能、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种子和有机肥中含有的能量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500"/>
                                        <p:tgtEl>
                                          <p:spTgt spid="6">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Effect transition="in" filter="fade">
                                      <p:cBhvr>
                                        <p:cTn id="27" dur="500"/>
                                        <p:tgtEl>
                                          <p:spTgt spid="7">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Effect transition="in" filter="fade">
                                      <p:cBhvr>
                                        <p:cTn id="30" dur="500"/>
                                        <p:tgtEl>
                                          <p:spTgt spid="7">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Effect transition="in" filter="fade">
                                      <p:cBhvr>
                                        <p:cTn id="33" dur="500"/>
                                        <p:tgtEl>
                                          <p:spTgt spid="7">
                                            <p:txEl>
                                              <p:pRg st="1" end="1"/>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Effect transition="in" filter="fade">
                                      <p:cBhvr>
                                        <p:cTn id="36"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6_BD.29_1#34437fc2d?pid=cdf0b1cfe&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（2）在该农田生态系统中，</a:t>
            </a:r>
            <a:r>
              <a:rPr lang="en-US" altLang="zh-CN" sz="2000" b="0" i="0">
                <a:solidFill>
                  <a:srgbClr val="000000"/>
                </a:solidFill>
                <a:latin typeface="微软雅黑" pitchFamily="34" charset="0"/>
                <a:ea typeface="微软雅黑" pitchFamily="34" charset="-122"/>
                <a:cs typeface="微软雅黑" pitchFamily="34" charset="-120"/>
              </a:rPr>
              <a:t>农作物通过过程①</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从大气中吸收二氧化碳并固定在农作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物体内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土壤碳库中的有机物由分解者通过过程②</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转变成无机物重新被植物利用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p:sp>
        <p:nvSpPr>
          <p:cNvPr id="3" name="QB_6_AN.30_1#34437fc2d.blank?pid=cdf0b1cfe&amp;color=0,0,0&amp;vpa=9&amp;vtp=1&amp;bbb=1"/>
          <p:cNvSpPr/>
          <p:nvPr/>
        </p:nvSpPr>
        <p:spPr>
          <a:xfrm>
            <a:off x="5961126" y="93116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光合作用</a:t>
            </a:r>
            <a:endParaRPr lang="en-US" altLang="zh-CN" sz="2000" dirty="0">
              <a:solidFill>
                <a:srgbClr val="00B050"/>
              </a:solidFill>
            </a:endParaRPr>
          </a:p>
        </p:txBody>
      </p:sp>
      <p:sp>
        <p:nvSpPr>
          <p:cNvPr id="4" name="QB_6_AN.31_1#34437fc2d.blank?pid=cdf0b1cfe&amp;color=0,0,0&amp;vpa=10&amp;vtp=1&amp;bbb=1"/>
          <p:cNvSpPr/>
          <p:nvPr/>
        </p:nvSpPr>
        <p:spPr>
          <a:xfrm>
            <a:off x="6319901" y="1369314"/>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分解作用</a:t>
            </a:r>
            <a:endParaRPr lang="en-US" altLang="zh-CN" sz="2000" dirty="0">
              <a:solidFill>
                <a:srgbClr val="00B050"/>
              </a:solidFill>
            </a:endParaRPr>
          </a:p>
        </p:txBody>
      </p:sp>
      <p:sp>
        <p:nvSpPr>
          <p:cNvPr id="5" name="QB_6_AS.32_1#34437fc2d?vop=1&amp;pid=cdf0b1cfe&amp;color=0,0,0&amp;vtp=1&amp;bbb=1&amp;hb=1"/>
          <p:cNvSpPr/>
          <p:nvPr/>
        </p:nvSpPr>
        <p:spPr>
          <a:xfrm>
            <a:off x="722376" y="19203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农作物通过过程①光合作用从大气中吸收二氧化碳固定在农作物体内，在光合作用中</a:t>
            </a:r>
            <a:r>
              <a:rPr lang="en-US" altLang="zh-CN" sz="2000" b="0" i="0">
                <a:solidFill>
                  <a:srgbClr val="000000"/>
                </a:solidFill>
                <a:latin typeface="微软雅黑" pitchFamily="34" charset="0"/>
                <a:ea typeface="微软雅黑" pitchFamily="34" charset="-122"/>
                <a:cs typeface="微软雅黑" pitchFamily="34" charset="-120"/>
              </a:rPr>
              <a:t>，植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物利用光能</a:t>
            </a:r>
            <a:r>
              <a:rPr lang="en-US" altLang="zh-CN" sz="2000" b="0" i="0" dirty="0">
                <a:solidFill>
                  <a:srgbClr val="000000"/>
                </a:solidFill>
                <a:latin typeface="微软雅黑" pitchFamily="34" charset="0"/>
                <a:ea typeface="微软雅黑" pitchFamily="34" charset="-122"/>
                <a:cs typeface="微软雅黑" pitchFamily="34" charset="-120"/>
              </a:rPr>
              <a:t>，将二氧化碳和水转化为储存能量的有机物，并释放出氧气</a:t>
            </a:r>
            <a:r>
              <a:rPr lang="en-US" altLang="zh-CN" sz="2000" b="0" i="0">
                <a:solidFill>
                  <a:srgbClr val="000000"/>
                </a:solidFill>
                <a:latin typeface="微软雅黑" pitchFamily="34" charset="0"/>
                <a:ea typeface="微软雅黑" pitchFamily="34" charset="-122"/>
                <a:cs typeface="微软雅黑" pitchFamily="34" charset="-120"/>
              </a:rPr>
              <a:t>。土壤碳库中的有机物由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分解者通过自身的代谢活动分解为二氧化碳</a:t>
            </a:r>
            <a:r>
              <a:rPr lang="en-US" altLang="zh-CN" sz="2000" b="0" i="0" dirty="0">
                <a:solidFill>
                  <a:srgbClr val="000000"/>
                </a:solidFill>
                <a:latin typeface="微软雅黑" pitchFamily="34" charset="0"/>
                <a:ea typeface="微软雅黑" pitchFamily="34" charset="-122"/>
                <a:cs typeface="微软雅黑" pitchFamily="34" charset="-120"/>
              </a:rPr>
              <a:t>、水和无机盐等无机物，重新被植物利用</a:t>
            </a:r>
            <a:r>
              <a:rPr lang="en-US" altLang="zh-CN" sz="2000" b="0" i="0">
                <a:solidFill>
                  <a:srgbClr val="000000"/>
                </a:solidFill>
                <a:latin typeface="微软雅黑" pitchFamily="34" charset="0"/>
                <a:ea typeface="微软雅黑" pitchFamily="34" charset="-122"/>
                <a:cs typeface="微软雅黑" pitchFamily="34" charset="-120"/>
              </a:rPr>
              <a:t>，分解者的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这种作用称为分解作用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p:sp>
        <p:nvSpPr>
          <p:cNvPr id="6" name="QB_6_BD.33_1#e8419c878?pid=cdf0b1cfe&amp;color=0,0,0&amp;vtp=1&amp;bbb=1&amp;hb=1"/>
          <p:cNvSpPr/>
          <p:nvPr/>
        </p:nvSpPr>
        <p:spPr>
          <a:xfrm>
            <a:off x="722376" y="3758946"/>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）碳元素在大气碳库和植物碳库之间循环的主要形式是</a:t>
            </a: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，人类活动</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a:t>
            </a:r>
            <a:r>
              <a:rPr lang="en-US" altLang="zh-CN" sz="2000" b="0" i="0">
                <a:solidFill>
                  <a:srgbClr val="000000"/>
                </a:solidFill>
                <a:latin typeface="微软雅黑" pitchFamily="34" charset="0"/>
                <a:ea typeface="微软雅黑" pitchFamily="34" charset="-122"/>
                <a:cs typeface="微软雅黑" pitchFamily="34" charset="-120"/>
              </a:rPr>
              <a:t>加速”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或</a:t>
            </a:r>
            <a:r>
              <a:rPr lang="en-US" altLang="zh-CN" sz="2000" b="0" i="0" dirty="0">
                <a:solidFill>
                  <a:srgbClr val="000000"/>
                </a:solidFill>
                <a:latin typeface="微软雅黑" pitchFamily="34" charset="0"/>
                <a:ea typeface="微软雅黑" pitchFamily="34" charset="-122"/>
                <a:cs typeface="微软雅黑" pitchFamily="34" charset="-120"/>
              </a:rPr>
              <a:t>“减缓”）了碳循环的进程。</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7" name="QB_6_AN.34_1#e8419c878.blank?pid=cdf0b1cfe&amp;color=0,0,0&amp;vpa=11&amp;vtp=1&amp;bbb=1"/>
              <p:cNvSpPr/>
              <p:nvPr/>
            </p:nvSpPr>
            <p:spPr>
              <a:xfrm>
                <a:off x="7258114" y="3818191"/>
                <a:ext cx="582041" cy="294577"/>
              </a:xfrm>
              <a:prstGeom prst="rect">
                <a:avLst/>
              </a:prstGeom>
              <a:noFill/>
              <a:ln/>
            </p:spPr>
            <p:txBody>
              <a:bodyPr wrap="none" lIns="0" tIns="0" rIns="0" bIns="0" rtlCol="0" anchor="t"/>
              <a:lstStyle/>
              <a:p>
                <a:pPr algn="ctr" latinLnBrk="1">
                  <a:lnSpc>
                    <a:spcPts val="2500"/>
                  </a:lnSpc>
                </a:pP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7" name="QB_6_AN.34_1#e8419c878.blank?pid=cdf0b1cfe&amp;color=0,0,0&amp;vpa=11&amp;vtp=1&amp;bbb=1"/>
              <p:cNvSpPr>
                <a:spLocks noRot="1" noChangeAspect="1" noMove="1" noResize="1" noEditPoints="1" noAdjustHandles="1" noChangeArrowheads="1" noChangeShapeType="1" noTextEdit="1"/>
              </p:cNvSpPr>
              <p:nvPr/>
            </p:nvSpPr>
            <p:spPr>
              <a:xfrm>
                <a:off x="7258114" y="3818191"/>
                <a:ext cx="582041" cy="294577"/>
              </a:xfrm>
              <a:prstGeom prst="rect">
                <a:avLst/>
              </a:prstGeom>
              <a:blipFill>
                <a:blip r:embed="rId3"/>
                <a:stretch>
                  <a:fillRect l="-5263" b="-20408"/>
                </a:stretch>
              </a:blipFill>
              <a:ln/>
            </p:spPr>
            <p:txBody>
              <a:bodyPr/>
              <a:lstStyle/>
              <a:p>
                <a:r>
                  <a:rPr lang="zh-CN" altLang="en-US">
                    <a:noFill/>
                  </a:rPr>
                  <a:t> </a:t>
                </a:r>
              </a:p>
            </p:txBody>
          </p:sp>
        </mc:Fallback>
      </mc:AlternateContent>
      <p:sp>
        <p:nvSpPr>
          <p:cNvPr id="8" name="QB_6_AN.35_1#e8419c878.blank?pid=cdf0b1cfe&amp;color=0,0,0&amp;vpa=12&amp;vtp=1&amp;bbb=1"/>
          <p:cNvSpPr/>
          <p:nvPr/>
        </p:nvSpPr>
        <p:spPr>
          <a:xfrm>
            <a:off x="9136126" y="3720846"/>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加速</a:t>
            </a:r>
            <a:endParaRPr lang="en-US" altLang="zh-CN" sz="2000" dirty="0">
              <a:solidFill>
                <a:srgbClr val="00B050"/>
              </a:solidFill>
            </a:endParaRPr>
          </a:p>
        </p:txBody>
      </p:sp>
      <p:sp>
        <p:nvSpPr>
          <p:cNvPr id="9" name="QB_6_AS.36_1#e8419c878?vop=1&amp;pid=cdf0b1cfe&amp;color=0,0,0&amp;vtp=1&amp;bbb=1&amp;hb=1"/>
          <p:cNvSpPr/>
          <p:nvPr/>
        </p:nvSpPr>
        <p:spPr>
          <a:xfrm>
            <a:off x="722376" y="472224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碳元素在大气碳库和植物碳库之间循环的主要形式是二氧化碳</a:t>
            </a:r>
            <a:r>
              <a:rPr lang="en-US" altLang="zh-CN" sz="2000" b="0" i="0">
                <a:solidFill>
                  <a:srgbClr val="000000"/>
                </a:solidFill>
                <a:latin typeface="微软雅黑" pitchFamily="34" charset="0"/>
                <a:ea typeface="微软雅黑" pitchFamily="34" charset="-122"/>
                <a:cs typeface="微软雅黑" pitchFamily="34" charset="-120"/>
              </a:rPr>
              <a:t>。植物通过光合作用吸收二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氧化碳</a:t>
            </a:r>
            <a:r>
              <a:rPr lang="en-US" altLang="zh-CN" sz="2000" b="0" i="0" dirty="0">
                <a:solidFill>
                  <a:srgbClr val="000000"/>
                </a:solidFill>
                <a:latin typeface="微软雅黑" pitchFamily="34" charset="0"/>
                <a:ea typeface="微软雅黑" pitchFamily="34" charset="-122"/>
                <a:cs typeface="微软雅黑" pitchFamily="34" charset="-120"/>
              </a:rPr>
              <a:t>，又通过呼吸作用释放二氧化碳，实现碳在这两个碳库间的循环</a:t>
            </a:r>
            <a:r>
              <a:rPr lang="en-US" altLang="zh-CN" sz="2000" b="0" i="0">
                <a:solidFill>
                  <a:srgbClr val="000000"/>
                </a:solidFill>
                <a:latin typeface="微软雅黑" pitchFamily="34" charset="0"/>
                <a:ea typeface="微软雅黑" pitchFamily="34" charset="-122"/>
                <a:cs typeface="微软雅黑" pitchFamily="34" charset="-120"/>
              </a:rPr>
              <a:t>。人类活动如燃烧化石燃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料等</a:t>
            </a:r>
            <a:r>
              <a:rPr lang="en-US" altLang="zh-CN" sz="2000" b="0" i="0" dirty="0">
                <a:solidFill>
                  <a:srgbClr val="000000"/>
                </a:solidFill>
                <a:latin typeface="微软雅黑" pitchFamily="34" charset="0"/>
                <a:ea typeface="微软雅黑" pitchFamily="34" charset="-122"/>
                <a:cs typeface="微软雅黑" pitchFamily="34" charset="-120"/>
              </a:rPr>
              <a:t>，会加快碳从其他碳库向大气碳库的释放，加速了碳循环的进程。</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BD.37_1#533834f49?pid=cdf0b1cfe&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（4）生态学家在研究生态系统的物质循环时一般不以某一单独的生态系统为单位</a:t>
            </a:r>
            <a:r>
              <a:rPr lang="en-US" altLang="zh-CN" sz="2000" b="0" i="0">
                <a:solidFill>
                  <a:srgbClr val="000000"/>
                </a:solidFill>
                <a:latin typeface="微软雅黑" pitchFamily="34" charset="0"/>
                <a:ea typeface="微软雅黑" pitchFamily="34" charset="-122"/>
                <a:cs typeface="微软雅黑" pitchFamily="34" charset="-120"/>
              </a:rPr>
              <a:t>，从物质循环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特点的角度进行解释，其原因是</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8_1#533834f49.blank?pid=cdf0b1cfe&amp;color=0,0,0&amp;vpa=13&amp;vtp=1&amp;bbb=1"/>
          <p:cNvSpPr/>
          <p:nvPr/>
        </p:nvSpPr>
        <p:spPr>
          <a:xfrm>
            <a:off x="4287901" y="1415034"/>
            <a:ext cx="247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物质循环具有全球性</a:t>
            </a:r>
            <a:endParaRPr lang="en-US" altLang="zh-CN" sz="2000" dirty="0"/>
          </a:p>
        </p:txBody>
      </p:sp>
      <p:sp>
        <p:nvSpPr>
          <p:cNvPr id="4" name="QB_6_AS.39_1#533834f49?vop=1&amp;pid=cdf0b1cfe&amp;color=0,0,0&amp;vtp=1&amp;bbb=1&amp;hb=1"/>
          <p:cNvSpPr/>
          <p:nvPr/>
        </p:nvSpPr>
        <p:spPr>
          <a:xfrm>
            <a:off x="722376" y="1965578"/>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物质循环具有全球性，物质循环不局限于某一生态系统，而是在全球范围内进行的</a:t>
            </a:r>
            <a:r>
              <a:rPr lang="en-US" altLang="zh-CN" sz="2000" b="0" i="0">
                <a:solidFill>
                  <a:srgbClr val="000000"/>
                </a:solidFill>
                <a:latin typeface="微软雅黑" pitchFamily="34" charset="0"/>
                <a:ea typeface="微软雅黑" pitchFamily="34" charset="-122"/>
                <a:cs typeface="微软雅黑" pitchFamily="34" charset="-120"/>
              </a:rPr>
              <a:t>。例如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碳元素可以在大气圈</a:t>
            </a:r>
            <a:r>
              <a:rPr lang="en-US" altLang="zh-CN" sz="2000" b="0" i="0" dirty="0">
                <a:solidFill>
                  <a:srgbClr val="000000"/>
                </a:solidFill>
                <a:latin typeface="微软雅黑" pitchFamily="34" charset="0"/>
                <a:ea typeface="微软雅黑" pitchFamily="34" charset="-122"/>
                <a:cs typeface="微软雅黑" pitchFamily="34" charset="-120"/>
              </a:rPr>
              <a:t>、水圈、岩石圈和生物圈之间循环</a:t>
            </a:r>
            <a:r>
              <a:rPr lang="en-US" altLang="zh-CN" sz="2000" b="0" i="0">
                <a:solidFill>
                  <a:srgbClr val="000000"/>
                </a:solidFill>
                <a:latin typeface="微软雅黑" pitchFamily="34" charset="0"/>
                <a:ea typeface="微软雅黑" pitchFamily="34" charset="-122"/>
                <a:cs typeface="微软雅黑" pitchFamily="34" charset="-120"/>
              </a:rPr>
              <a:t>，某一生态系统中的物质可以通过各种途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径与其他生态系统进行交换和循环，所以生态学家在研究生态系统的物质循环时一般不以某一单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独的生态系统为单位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C_5#5870864ec?pid=48fab45e7&amp;color=0,0,0&amp;tib=255,255,255&amp;vtp=1&amp;bt=1" descr="preencoded.png"/>
          <p:cNvPicPr>
            <a:picLocks noChangeAspect="1"/>
          </p:cNvPicPr>
          <p:nvPr/>
        </p:nvPicPr>
        <p:blipFill>
          <a:blip r:embed="rId3"/>
          <a:stretch>
            <a:fillRect/>
          </a:stretch>
        </p:blipFill>
        <p:spPr>
          <a:xfrm>
            <a:off x="740664" y="969264"/>
            <a:ext cx="411480" cy="448056"/>
          </a:xfrm>
          <a:prstGeom prst="rect">
            <a:avLst/>
          </a:prstGeom>
        </p:spPr>
      </p:pic>
      <p:sp>
        <p:nvSpPr>
          <p:cNvPr id="3" name="C_5_BD#5870864ec?pid=48fab45e7&amp;color=0,0,0&amp;vtp=1&amp;bbb=1"/>
          <p:cNvSpPr/>
          <p:nvPr/>
        </p:nvSpPr>
        <p:spPr>
          <a:xfrm>
            <a:off x="1225296" y="969264"/>
            <a:ext cx="1025042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易错点</a:t>
            </a:r>
            <a:r>
              <a:rPr lang="en-US" altLang="zh-CN" sz="2800" b="1"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汉仪舒圆黑简体" pitchFamily="34" charset="0"/>
                <a:ea typeface="汉仪舒圆黑简体" pitchFamily="34" charset="-122"/>
                <a:cs typeface="汉仪舒圆黑简体" pitchFamily="34" charset="-120"/>
              </a:rPr>
              <a:t>不能正确理解物质循环的含义、形式及过程</a:t>
            </a:r>
            <a:endParaRPr lang="en-US" altLang="zh-CN" sz="2800" dirty="0"/>
          </a:p>
        </p:txBody>
      </p:sp>
      <p:sp>
        <p:nvSpPr>
          <p:cNvPr id="4" name="QC_6_BD.40_1#b021c1a0e?pid=5870864ec&amp;color=0,0,0&amp;vtp=1&amp;bbb=1&amp;hb=1"/>
          <p:cNvSpPr/>
          <p:nvPr/>
        </p:nvSpPr>
        <p:spPr>
          <a:xfrm>
            <a:off x="722376" y="1381062"/>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［河北衡水二中2025高二调研］</a:t>
            </a:r>
            <a:r>
              <a:rPr lang="en-US" altLang="zh-CN" sz="2000" b="0" i="0" dirty="0">
                <a:solidFill>
                  <a:srgbClr val="000000"/>
                </a:solidFill>
                <a:latin typeface="微软雅黑" pitchFamily="34" charset="0"/>
                <a:ea typeface="微软雅黑" pitchFamily="34" charset="-122"/>
                <a:cs typeface="微软雅黑" pitchFamily="34" charset="-120"/>
              </a:rPr>
              <a:t>生物圈中的物质循环主要包括碳循环、氮循环与磷循环等</a:t>
            </a:r>
            <a:r>
              <a:rPr lang="en-US" altLang="zh-CN" sz="2000" b="0" i="0">
                <a:solidFill>
                  <a:srgbClr val="000000"/>
                </a:solidFill>
                <a:latin typeface="微软雅黑" pitchFamily="34" charset="0"/>
                <a:ea typeface="微软雅黑" pitchFamily="34" charset="-122"/>
                <a:cs typeface="微软雅黑" pitchFamily="34" charset="-120"/>
              </a:rPr>
              <a:t>。由</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于化合物性质不同</a:t>
            </a:r>
            <a:r>
              <a:rPr lang="en-US" altLang="zh-CN" sz="2000" b="0" i="0" dirty="0">
                <a:solidFill>
                  <a:srgbClr val="000000"/>
                </a:solidFill>
                <a:latin typeface="微软雅黑" pitchFamily="34" charset="0"/>
                <a:ea typeface="微软雅黑" pitchFamily="34" charset="-122"/>
                <a:cs typeface="微软雅黑" pitchFamily="34" charset="-120"/>
              </a:rPr>
              <a:t>，氮循环与磷循环的全球性弱于碳循环。</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41_1#b021c1a0e.bracket?pid=5870864ec&amp;color=0,0,0&amp;vpa=14&amp;vtp=1"/>
          <p:cNvSpPr/>
          <p:nvPr/>
        </p:nvSpPr>
        <p:spPr>
          <a:xfrm>
            <a:off x="9558401" y="1819212"/>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6_BD.40_2#b021c1a0e.choices?pid=5870864ec&amp;color=0,0,0&amp;vtp=1&amp;bbb=1"/>
          <p:cNvSpPr/>
          <p:nvPr/>
        </p:nvSpPr>
        <p:spPr>
          <a:xfrm>
            <a:off x="722376" y="227780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A.生物圈中的碳循环、氮循环与磷循环通常以化合物形式进行循环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.生物圈中物质循环通常在生产者、消费者、分解者之间进行循环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.微生物可将土壤中难利用的磷转成可利用的离子而促进磷循环</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.生物群落中各种生产者固定的能量伴随物质循环而进行循环流动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6_AS.42_1#b021c1a0e?vop=1&amp;pid=5870864ec&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生物圈中的碳循环、氮循环与磷循环是指碳、氮、</a:t>
            </a:r>
            <a:r>
              <a:rPr lang="en-US" altLang="zh-CN" sz="2000" b="0" i="0">
                <a:solidFill>
                  <a:srgbClr val="000000"/>
                </a:solidFill>
                <a:latin typeface="微软雅黑" pitchFamily="34" charset="0"/>
                <a:ea typeface="微软雅黑" pitchFamily="34" charset="-122"/>
                <a:cs typeface="微软雅黑" pitchFamily="34" charset="-120"/>
              </a:rPr>
              <a:t>磷元素在生物群落和无机环境间的循环，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错误；物质循环是在生物群落与无机环境间进行的，而非局限于生物群落，B错误</a:t>
            </a:r>
            <a:r>
              <a:rPr lang="en-US" altLang="zh-CN" sz="2000" b="0" i="0">
                <a:solidFill>
                  <a:srgbClr val="000000"/>
                </a:solidFill>
                <a:latin typeface="微软雅黑" pitchFamily="34" charset="0"/>
                <a:ea typeface="微软雅黑" pitchFamily="34" charset="-122"/>
                <a:cs typeface="微软雅黑" pitchFamily="34" charset="-120"/>
              </a:rPr>
              <a:t>:土壤中难利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用的磷被微生物分解后可转化为植物可以利用的离子</a:t>
            </a:r>
            <a:r>
              <a:rPr lang="en-US" altLang="zh-CN" sz="2000" b="0" i="0" dirty="0">
                <a:solidFill>
                  <a:srgbClr val="000000"/>
                </a:solidFill>
                <a:latin typeface="微软雅黑" pitchFamily="34" charset="0"/>
                <a:ea typeface="微软雅黑" pitchFamily="34" charset="-122"/>
                <a:cs typeface="微软雅黑" pitchFamily="34" charset="-120"/>
              </a:rPr>
              <a:t>，微生物促进磷循环过程，C正确</a:t>
            </a:r>
            <a:r>
              <a:rPr lang="en-US" altLang="zh-CN" sz="2000" b="0" i="0">
                <a:solidFill>
                  <a:srgbClr val="000000"/>
                </a:solidFill>
                <a:latin typeface="微软雅黑" pitchFamily="34" charset="0"/>
                <a:ea typeface="微软雅黑" pitchFamily="34" charset="-122"/>
                <a:cs typeface="微软雅黑" pitchFamily="34" charset="-120"/>
              </a:rPr>
              <a:t>；能量只</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会沿着食物链</a:t>
            </a:r>
            <a:r>
              <a:rPr lang="en-US" altLang="zh-CN" sz="2000" b="0" i="0" dirty="0">
                <a:solidFill>
                  <a:srgbClr val="000000"/>
                </a:solidFill>
                <a:latin typeface="微软雅黑" pitchFamily="34" charset="0"/>
                <a:ea typeface="微软雅黑" pitchFamily="34" charset="-122"/>
                <a:cs typeface="微软雅黑" pitchFamily="34" charset="-120"/>
              </a:rPr>
              <a:t>（网）单向流动，不会循环流动，D错误。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EX.43_1#b021c1a0e?vop=1&amp;pid=5870864ec&amp;color=0,0,0&amp;vtp=1&amp;bt=1&amp;bbb=1&amp;hb=1"/>
          <p:cNvSpPr/>
          <p:nvPr/>
        </p:nvSpPr>
        <p:spPr>
          <a:xfrm>
            <a:off x="722376" y="969264"/>
            <a:ext cx="10753344" cy="3180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物质循环与能量流动的易混淆点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1）在生态系统中，非生物环境中的物质可以被生物群落反复利用；而能量是单向流动</a:t>
            </a:r>
            <a:r>
              <a:rPr lang="en-US" altLang="zh-CN" sz="2000" b="0" i="0">
                <a:solidFill>
                  <a:srgbClr val="000000"/>
                </a:solidFill>
                <a:latin typeface="微软雅黑" pitchFamily="34" charset="0"/>
                <a:ea typeface="微软雅黑" pitchFamily="34" charset="-122"/>
                <a:cs typeface="微软雅黑" pitchFamily="34" charset="-120"/>
              </a:rPr>
              <a:t>、逐级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递减的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2）两者之间的联系：①两者同时进行，彼此相互依存，不可分割；②能量的输入、传递</a:t>
            </a:r>
            <a:r>
              <a:rPr lang="en-US" altLang="zh-CN" sz="2000" b="0" i="0">
                <a:solidFill>
                  <a:srgbClr val="000000"/>
                </a:solidFill>
                <a:latin typeface="微软雅黑" pitchFamily="34" charset="0"/>
                <a:ea typeface="微软雅黑" pitchFamily="34" charset="-122"/>
                <a:cs typeface="微软雅黑" pitchFamily="34" charset="-120"/>
              </a:rPr>
              <a:t>、转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化和散失</a:t>
            </a:r>
            <a:r>
              <a:rPr lang="en-US" altLang="zh-CN" sz="2000" b="0" i="0" dirty="0">
                <a:solidFill>
                  <a:srgbClr val="000000"/>
                </a:solidFill>
                <a:latin typeface="微软雅黑" pitchFamily="34" charset="0"/>
                <a:ea typeface="微软雅黑" pitchFamily="34" charset="-122"/>
                <a:cs typeface="微软雅黑" pitchFamily="34" charset="-120"/>
              </a:rPr>
              <a:t>，离不开物质的合成和分解过程；③物质作为能量的载体，使能量沿着食物链（网</a:t>
            </a:r>
            <a:r>
              <a:rPr lang="en-US" altLang="zh-CN" sz="2000" b="0" i="0">
                <a:solidFill>
                  <a:srgbClr val="000000"/>
                </a:solidFill>
                <a:latin typeface="微软雅黑" pitchFamily="34" charset="0"/>
                <a:ea typeface="微软雅黑" pitchFamily="34" charset="-122"/>
                <a:cs typeface="微软雅黑" pitchFamily="34" charset="-120"/>
              </a:rPr>
              <a:t>）流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a:t>
            </a:r>
            <a:r>
              <a:rPr lang="en-US" altLang="zh-CN" sz="2000" b="0" i="0" dirty="0">
                <a:solidFill>
                  <a:srgbClr val="000000"/>
                </a:solidFill>
                <a:latin typeface="微软雅黑" pitchFamily="34" charset="0"/>
                <a:ea typeface="微软雅黑" pitchFamily="34" charset="-122"/>
                <a:cs typeface="微软雅黑" pitchFamily="34" charset="-120"/>
              </a:rPr>
              <a:t>；④能量是推动物质循环的动力，使物质能够不断地在生物群落和无机环境之间循环往复。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C_3#5991f6289.fixed?pid=4e739deb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5991f6289.fixed?pid=4e739deb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生态系统的物质循环</a:t>
            </a:r>
            <a:endParaRPr lang="en-US" altLang="zh-CN" sz="4400" dirty="0"/>
          </a:p>
        </p:txBody>
      </p:sp>
      <p:pic>
        <p:nvPicPr>
          <p:cNvPr id="4" name="C_3#5991f6289.fixed?pid=4e739deb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991f6289.fixed?pid=4e739deb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4_1#1e0a85371?pid=5991f628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［江西六校2025高二联考］</a:t>
                </a:r>
                <a:r>
                  <a:rPr lang="en-US" altLang="zh-CN" sz="2000" b="0" i="0" dirty="0">
                    <a:solidFill>
                      <a:srgbClr val="000000"/>
                    </a:solidFill>
                    <a:latin typeface="微软雅黑" pitchFamily="34" charset="0"/>
                    <a:ea typeface="微软雅黑" pitchFamily="34" charset="-122"/>
                    <a:cs typeface="微软雅黑" pitchFamily="34" charset="-120"/>
                  </a:rPr>
                  <a:t>如图为某生态系统中碳循环的部分示意图，图中甲</a:t>
                </a:r>
                <a:r>
                  <a:rPr lang="en-US" altLang="zh-CN" sz="2000" b="0" i="0">
                    <a:solidFill>
                      <a:srgbClr val="000000"/>
                    </a:solidFill>
                    <a:latin typeface="微软雅黑" pitchFamily="34" charset="0"/>
                    <a:ea typeface="微软雅黑" pitchFamily="34" charset="-122"/>
                    <a:cs typeface="微软雅黑" pitchFamily="34" charset="-120"/>
                  </a:rPr>
                  <a:t>~戊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代表不同组成成分</a:t>
                </a:r>
                <a:r>
                  <a:rPr lang="en-US" altLang="zh-CN" sz="2000" b="0" i="0" dirty="0">
                    <a:solidFill>
                      <a:srgbClr val="000000"/>
                    </a:solidFill>
                    <a:latin typeface="微软雅黑" pitchFamily="34" charset="0"/>
                    <a:ea typeface="微软雅黑" pitchFamily="34" charset="-122"/>
                    <a:cs typeface="微软雅黑" pitchFamily="34" charset="-120"/>
                  </a:rPr>
                  <a:t>，①~③表示过程，A、B、C代表能量流经丙所处营养级的去向</a:t>
                </a:r>
                <a:r>
                  <a:rPr lang="en-US" altLang="zh-CN" sz="2000" b="0" i="0">
                    <a:solidFill>
                      <a:srgbClr val="000000"/>
                    </a:solidFill>
                    <a:latin typeface="微软雅黑" pitchFamily="34" charset="0"/>
                    <a:ea typeface="微软雅黑" pitchFamily="34" charset="-122"/>
                    <a:cs typeface="微软雅黑" pitchFamily="34" charset="-120"/>
                  </a:rPr>
                  <a:t>，其中数字代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表能量值</a:t>
                </a:r>
                <a:r>
                  <a:rPr lang="en-US" altLang="zh-CN" sz="2000" b="0" i="0" dirty="0">
                    <a:solidFill>
                      <a:srgbClr val="000000"/>
                    </a:solidFill>
                    <a:latin typeface="微软雅黑" pitchFamily="34" charset="0"/>
                    <a:ea typeface="微软雅黑" pitchFamily="34" charset="-122"/>
                    <a:cs typeface="微软雅黑" pitchFamily="34" charset="-120"/>
                  </a:rPr>
                  <a:t>，单位为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4_1#1e0a85371?pid=5991f628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170" b="-11682"/>
                </a:stretch>
              </a:blipFill>
              <a:ln/>
            </p:spPr>
            <p:txBody>
              <a:bodyPr/>
              <a:lstStyle/>
              <a:p>
                <a:r>
                  <a:rPr lang="zh-CN" altLang="en-US">
                    <a:noFill/>
                  </a:rPr>
                  <a:t> </a:t>
                </a:r>
              </a:p>
            </p:txBody>
          </p:sp>
        </mc:Fallback>
      </mc:AlternateContent>
      <p:sp>
        <p:nvSpPr>
          <p:cNvPr id="3" name="QC_4_AN.45_1#1e0a85371.bracket?pid=5991f6289&amp;color=0,0,0&amp;vpa=15&amp;vtp=1&amp;bbb=1"/>
          <p:cNvSpPr/>
          <p:nvPr/>
        </p:nvSpPr>
        <p:spPr>
          <a:xfrm>
            <a:off x="6427470" y="1867350"/>
            <a:ext cx="5762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AD</a:t>
            </a:r>
            <a:endParaRPr lang="en-US" altLang="zh-CN" sz="2000" dirty="0"/>
          </a:p>
        </p:txBody>
      </p:sp>
      <p:pic>
        <p:nvPicPr>
          <p:cNvPr id="4" name="QC_4_BD.44_2#1e0a85371?htil=4&amp;pid=5991f628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47366" y="2408877"/>
            <a:ext cx="3694176"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44_3#1e0a85371.choices?htil=4&amp;pid=5991f6289&amp;color=0,0,0&amp;vtp=1&amp;bbb=1&amp;hb=1"/>
              <p:cNvSpPr/>
              <p:nvPr/>
            </p:nvSpPr>
            <p:spPr>
              <a:xfrm>
                <a:off x="722376" y="2281877"/>
                <a:ext cx="6931152"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A.若该生态系统存在富集现象，则丁中富集物浓度最高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.A代表丙的同化量，C代表的能量是丙用于生长、发育</a:t>
                </a:r>
                <a:r>
                  <a:rPr lang="en-US" altLang="zh-CN" sz="2000" b="0" i="0">
                    <a:solidFill>
                      <a:srgbClr val="000000"/>
                    </a:solidFill>
                    <a:latin typeface="微软雅黑" pitchFamily="34" charset="0"/>
                    <a:ea typeface="微软雅黑" pitchFamily="34" charset="-122"/>
                    <a:cs typeface="微软雅黑" pitchFamily="34" charset="-120"/>
                  </a:rPr>
                  <a:t>、繁殖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.乙、丙、丁三种成分的数量关系为依次递减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.碳在图中①②过程的循环主要是以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的形式进行的</a:t>
                </a:r>
                <a:endParaRPr lang="en-US" altLang="zh-CN" sz="2000" dirty="0"/>
              </a:p>
            </p:txBody>
          </p:sp>
        </mc:Choice>
        <mc:Fallback xmlns="">
          <p:sp>
            <p:nvSpPr>
              <p:cNvPr id="5" name="QC_4_BD.44_3#1e0a85371.choices?htil=4&amp;pid=5991f6289&amp;color=0,0,0&amp;vtp=1&amp;bbb=1&amp;hb=1"/>
              <p:cNvSpPr>
                <a:spLocks noRot="1" noChangeAspect="1" noMove="1" noResize="1" noEditPoints="1" noAdjustHandles="1" noChangeArrowheads="1" noChangeShapeType="1" noTextEdit="1"/>
              </p:cNvSpPr>
              <p:nvPr/>
            </p:nvSpPr>
            <p:spPr>
              <a:xfrm>
                <a:off x="722376" y="2281877"/>
                <a:ext cx="6931152" cy="2253234"/>
              </a:xfrm>
              <a:prstGeom prst="rect">
                <a:avLst/>
              </a:prstGeom>
              <a:blipFill>
                <a:blip r:embed="rId5"/>
                <a:stretch>
                  <a:fillRect l="-2287" r="-2287"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EX.46_1#1e0a85371?vop=1&amp;pid=5991f628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46_2#1e0a85371?vop=1&amp;pid=5991f62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84448" y="1511300"/>
            <a:ext cx="5020056" cy="49834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47_1#1e0a85371?vop=1&amp;pid=5991f628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由题图解读可知，戊为分解者，不是食物链中的营养级，</a:t>
            </a:r>
            <a:r>
              <a:rPr lang="en-US" altLang="zh-CN" sz="2000" b="0" i="0">
                <a:solidFill>
                  <a:srgbClr val="000000"/>
                </a:solidFill>
                <a:latin typeface="微软雅黑" pitchFamily="34" charset="0"/>
                <a:ea typeface="微软雅黑" pitchFamily="34" charset="-122"/>
                <a:cs typeface="微软雅黑" pitchFamily="34" charset="-120"/>
              </a:rPr>
              <a:t>而丁处于食物链的最高营养级，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所以丁中富集物浓度最高</a:t>
            </a:r>
            <a:r>
              <a:rPr lang="en-US" altLang="zh-CN" sz="2000" b="0" i="0" dirty="0">
                <a:solidFill>
                  <a:srgbClr val="000000"/>
                </a:solidFill>
                <a:latin typeface="微软雅黑" pitchFamily="34" charset="0"/>
                <a:ea typeface="微软雅黑" pitchFamily="34" charset="-122"/>
                <a:cs typeface="微软雅黑" pitchFamily="34" charset="-120"/>
              </a:rPr>
              <a:t>，A正确；乙为生产者，丙为初级消费者，丁为次级消费者</a:t>
            </a:r>
            <a:r>
              <a:rPr lang="en-US" altLang="zh-CN" sz="2000" b="0" i="0">
                <a:solidFill>
                  <a:srgbClr val="000000"/>
                </a:solidFill>
                <a:latin typeface="微软雅黑" pitchFamily="34" charset="0"/>
                <a:ea typeface="微软雅黑" pitchFamily="34" charset="-122"/>
                <a:cs typeface="微软雅黑" pitchFamily="34" charset="-120"/>
              </a:rPr>
              <a:t>，一般情况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，生产者的数量多于消费者，但也存在特殊情况，比如一棵树上有很多植食性昆虫</a:t>
            </a:r>
            <a:r>
              <a:rPr lang="en-US" altLang="zh-CN" sz="2000" b="0" i="0">
                <a:solidFill>
                  <a:srgbClr val="000000"/>
                </a:solidFill>
                <a:latin typeface="微软雅黑" pitchFamily="34" charset="0"/>
                <a:ea typeface="微软雅黑" pitchFamily="34" charset="-122"/>
                <a:cs typeface="微软雅黑" pitchFamily="34" charset="-120"/>
              </a:rPr>
              <a:t>（初级消费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），此时初级消费者数量多于生产者，所以乙、丙、</a:t>
            </a:r>
            <a:r>
              <a:rPr lang="en-US" altLang="zh-CN" sz="2000" b="0" i="0">
                <a:solidFill>
                  <a:srgbClr val="000000"/>
                </a:solidFill>
                <a:latin typeface="微软雅黑" pitchFamily="34" charset="0"/>
                <a:ea typeface="微软雅黑" pitchFamily="34" charset="-122"/>
                <a:cs typeface="微软雅黑" pitchFamily="34" charset="-120"/>
              </a:rPr>
              <a:t>丁三种成分的数量关系不一定依次递减，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826cd5e1e?pid=11ec4523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［山西大同2025高二月考］</a:t>
            </a:r>
            <a:r>
              <a:rPr lang="en-US" altLang="zh-CN" sz="2000" b="0" i="0" dirty="0">
                <a:solidFill>
                  <a:srgbClr val="000000"/>
                </a:solidFill>
                <a:latin typeface="微软雅黑" pitchFamily="34" charset="0"/>
                <a:ea typeface="微软雅黑" pitchFamily="34" charset="-122"/>
                <a:cs typeface="微软雅黑" pitchFamily="34" charset="-120"/>
              </a:rPr>
              <a:t>下列关于生态系统物质循环的说法，</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826cd5e1e.bracket?pid=11ec45237&amp;color=0,0,0&amp;vpa=1&amp;vtp=1"/>
          <p:cNvSpPr/>
          <p:nvPr/>
        </p:nvSpPr>
        <p:spPr>
          <a:xfrm>
            <a:off x="926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4" name="QC_5_BD.1_2#826cd5e1e.choices?pid=11ec45237&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A.碳循环指的是二氧化碳在生物群落和非生物环境之间循环往复的过程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.如果大气中的二氧化碳发生局部短缺，水圈中的二氧化碳能及时进入大气进行补充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.由于生态系统中物质是循环的，所以没有必要进行农田施肥</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.某热带雨林占全球森林面积的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，且内部生物种类繁多，可以独立地进行物质循环</a:t>
                </a:r>
                <a:endParaRPr lang="en-US" altLang="zh-CN" sz="2000" dirty="0"/>
              </a:p>
            </p:txBody>
          </p:sp>
        </mc:Choice>
        <mc:Fallback xmlns="">
          <p:sp>
            <p:nvSpPr>
              <p:cNvPr id="4" name="QC_5_BD.1_2#826cd5e1e.choices?pid=11ec45237&amp;color=0,0,0&amp;vtp=1&amp;bbb=1"/>
              <p:cNvSpPr>
                <a:spLocks noRot="1" noChangeAspect="1" noMove="1" noResize="1" noEditPoints="1" noAdjustHandles="1" noChangeArrowheads="1" noChangeShapeType="1" noTextEdit="1"/>
              </p:cNvSpPr>
              <p:nvPr/>
            </p:nvSpPr>
            <p:spPr>
              <a:xfrm>
                <a:off x="722376" y="1436497"/>
                <a:ext cx="10753344" cy="1796034"/>
              </a:xfrm>
              <a:prstGeom prst="rect">
                <a:avLst/>
              </a:prstGeom>
              <a:blipFill>
                <a:blip r:embed="rId3"/>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8_1#d69ce5d14?pid=5991f6289&amp;color=0,0,0&amp;vtp=1&amp;bt=1&amp;bbb=1&amp;hb=1"/>
              <p:cNvSpPr/>
              <p:nvPr/>
            </p:nvSpPr>
            <p:spPr>
              <a:xfrm>
                <a:off x="722376" y="972000"/>
                <a:ext cx="10753344" cy="123050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［安徽六安2024高二期中］</a:t>
                </a:r>
                <a:r>
                  <a:rPr lang="en-US" altLang="zh-CN" sz="2000" b="0" i="0" dirty="0">
                    <a:solidFill>
                      <a:srgbClr val="000000"/>
                    </a:solidFill>
                    <a:latin typeface="微软雅黑" pitchFamily="34" charset="0"/>
                    <a:ea typeface="微软雅黑" pitchFamily="34" charset="-122"/>
                    <a:cs typeface="微软雅黑" pitchFamily="34" charset="-120"/>
                  </a:rPr>
                  <a:t>为研究森林生态系统的碳循环</a:t>
                </a:r>
                <a:r>
                  <a:rPr lang="en-US" altLang="zh-CN" sz="2000" b="0" i="0">
                    <a:solidFill>
                      <a:srgbClr val="000000"/>
                    </a:solidFill>
                    <a:latin typeface="微软雅黑" pitchFamily="34" charset="0"/>
                    <a:ea typeface="微软雅黑" pitchFamily="34" charset="-122"/>
                    <a:cs typeface="微软雅黑" pitchFamily="34" charset="-120"/>
                  </a:rPr>
                  <a:t>，研究人员对黑松老龄生态系统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未砍伐</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50</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年）和幼龄生态系统（砍伐后22年）的有机碳库及年碳收支进行检测</a:t>
                </a:r>
                <a:r>
                  <a:rPr lang="en-US" altLang="zh-CN" sz="2000" b="0" i="0">
                    <a:solidFill>
                      <a:srgbClr val="000000"/>
                    </a:solidFill>
                    <a:latin typeface="微软雅黑" pitchFamily="34" charset="0"/>
                    <a:ea typeface="微软雅黑" pitchFamily="34" charset="-122"/>
                    <a:cs typeface="微软雅黑" pitchFamily="34" charset="-120"/>
                  </a:rPr>
                  <a:t>，结果如</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表所示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下列结论不正确的是(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8_1#d69ce5d14?pid=5991f6289&amp;color=0,0,0&amp;vtp=1&amp;bt=1&amp;bbb=1&amp;hb=1"/>
              <p:cNvSpPr>
                <a:spLocks noRot="1" noChangeAspect="1" noMove="1" noResize="1" noEditPoints="1" noAdjustHandles="1" noChangeArrowheads="1" noChangeShapeType="1" noTextEdit="1"/>
              </p:cNvSpPr>
              <p:nvPr/>
            </p:nvSpPr>
            <p:spPr>
              <a:xfrm>
                <a:off x="722376" y="972000"/>
                <a:ext cx="10753344" cy="1230503"/>
              </a:xfrm>
              <a:prstGeom prst="rect">
                <a:avLst/>
              </a:prstGeom>
              <a:blipFill>
                <a:blip r:embed="rId3"/>
                <a:stretch>
                  <a:fillRect l="-1474" t="-1485" r="-737" b="-1287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31" name="QC_4_BD.48_2#d69ce5d14?colgroup=4,9,11,14&amp;pid=5991f6289&amp;color=0,0,0&amp;vtp=1&amp;bbb=1&amp;hb=1"/>
              <p:cNvGraphicFramePr>
                <a:graphicFrameLocks noGrp="1"/>
              </p:cNvGraphicFramePr>
              <p:nvPr>
                <p:extLst>
                  <p:ext uri="{D42A27DB-BD31-4B8C-83A1-F6EECF244321}">
                    <p14:modId xmlns:p14="http://schemas.microsoft.com/office/powerpoint/2010/main" val="3555738753"/>
                  </p:ext>
                </p:extLst>
              </p:nvPr>
            </p:nvGraphicFramePr>
            <p:xfrm>
              <a:off x="722376" y="2326327"/>
              <a:ext cx="10707624" cy="1759204"/>
            </p:xfrm>
            <a:graphic>
              <a:graphicData uri="http://schemas.openxmlformats.org/drawingml/2006/table">
                <a:tbl>
                  <a:tblPr/>
                  <a:tblGrid>
                    <a:gridCol w="1271016">
                      <a:extLst>
                        <a:ext uri="{9D8B030D-6E8A-4147-A177-3AD203B41FA5}">
                          <a16:colId xmlns:a16="http://schemas.microsoft.com/office/drawing/2014/main" val="20000"/>
                        </a:ext>
                      </a:extLst>
                    </a:gridCol>
                    <a:gridCol w="2569464">
                      <a:extLst>
                        <a:ext uri="{9D8B030D-6E8A-4147-A177-3AD203B41FA5}">
                          <a16:colId xmlns:a16="http://schemas.microsoft.com/office/drawing/2014/main" val="20001"/>
                        </a:ext>
                      </a:extLst>
                    </a:gridCol>
                    <a:gridCol w="2999232">
                      <a:extLst>
                        <a:ext uri="{9D8B030D-6E8A-4147-A177-3AD203B41FA5}">
                          <a16:colId xmlns:a16="http://schemas.microsoft.com/office/drawing/2014/main" val="20002"/>
                        </a:ext>
                      </a:extLst>
                    </a:gridCol>
                    <a:gridCol w="3867912">
                      <a:extLst>
                        <a:ext uri="{9D8B030D-6E8A-4147-A177-3AD203B41FA5}">
                          <a16:colId xmlns:a16="http://schemas.microsoft.com/office/drawing/2014/main" val="20003"/>
                        </a:ext>
                      </a:extLst>
                    </a:gridCol>
                  </a:tblGrid>
                  <a:tr h="865378">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黑松生态</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生产者活生物量/</a:t>
                          </a:r>
                        </a:p>
                        <a:p>
                          <a:pPr marL="0" lvl="0" indent="0"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净初级生产力/</a:t>
                          </a:r>
                        </a:p>
                        <a:p>
                          <a:pPr marL="0" lvl="0" indent="0"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消费者和分解者的呼吸量/</a:t>
                          </a:r>
                        </a:p>
                        <a:p>
                          <a:pPr marL="0" lvl="0" indent="0" algn="ctr" latinLnBrk="1" hangingPunct="0">
                            <a:lnSpc>
                              <a:spcPts val="32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31" name="QC_4_BD.48_2#d69ce5d14?colgroup=4,9,11,14&amp;pid=5991f6289&amp;color=0,0,0&amp;vtp=1&amp;bbb=1&amp;hb=1"/>
              <p:cNvGraphicFramePr>
                <a:graphicFrameLocks noGrp="1"/>
              </p:cNvGraphicFramePr>
              <p:nvPr>
                <p:extLst>
                  <p:ext uri="{D42A27DB-BD31-4B8C-83A1-F6EECF244321}">
                    <p14:modId xmlns:p14="http://schemas.microsoft.com/office/powerpoint/2010/main" val="3555738753"/>
                  </p:ext>
                </p:extLst>
              </p:nvPr>
            </p:nvGraphicFramePr>
            <p:xfrm>
              <a:off x="722376" y="2326327"/>
              <a:ext cx="10707624" cy="1759204"/>
            </p:xfrm>
            <a:graphic>
              <a:graphicData uri="http://schemas.openxmlformats.org/drawingml/2006/table">
                <a:tbl>
                  <a:tblPr/>
                  <a:tblGrid>
                    <a:gridCol w="1271016">
                      <a:extLst>
                        <a:ext uri="{9D8B030D-6E8A-4147-A177-3AD203B41FA5}">
                          <a16:colId xmlns:a16="http://schemas.microsoft.com/office/drawing/2014/main" val="20000"/>
                        </a:ext>
                      </a:extLst>
                    </a:gridCol>
                    <a:gridCol w="2569464">
                      <a:extLst>
                        <a:ext uri="{9D8B030D-6E8A-4147-A177-3AD203B41FA5}">
                          <a16:colId xmlns:a16="http://schemas.microsoft.com/office/drawing/2014/main" val="20001"/>
                        </a:ext>
                      </a:extLst>
                    </a:gridCol>
                    <a:gridCol w="2999232">
                      <a:extLst>
                        <a:ext uri="{9D8B030D-6E8A-4147-A177-3AD203B41FA5}">
                          <a16:colId xmlns:a16="http://schemas.microsoft.com/office/drawing/2014/main" val="20002"/>
                        </a:ext>
                      </a:extLst>
                    </a:gridCol>
                    <a:gridCol w="3867912">
                      <a:extLst>
                        <a:ext uri="{9D8B030D-6E8A-4147-A177-3AD203B41FA5}">
                          <a16:colId xmlns:a16="http://schemas.microsoft.com/office/drawing/2014/main" val="20003"/>
                        </a:ext>
                      </a:extLst>
                    </a:gridCol>
                  </a:tblGrid>
                  <a:tr h="865378">
                    <a:tc>
                      <a:txBody>
                        <a:bodyPr/>
                        <a:lstStyle/>
                        <a:p>
                          <a:pPr marL="0" indent="0" algn="ctr" latinLnBrk="1" hangingPunct="0">
                            <a:lnSpc>
                              <a:spcPts val="3400"/>
                            </a:lnSpc>
                          </a:pPr>
                          <a:r>
                            <a:rPr lang="en-US" altLang="zh-CN" sz="2000" b="1" i="0">
                              <a:solidFill>
                                <a:srgbClr val="000000"/>
                              </a:solidFill>
                              <a:latin typeface="微软雅黑" pitchFamily="34" charset="0"/>
                              <a:ea typeface="微软雅黑" pitchFamily="34" charset="-122"/>
                              <a:cs typeface="微软雅黑" pitchFamily="34" charset="-120"/>
                            </a:rPr>
                            <a:t>黑松生态</a:t>
                          </a:r>
                        </a:p>
                        <a:p>
                          <a:pPr marL="0" lv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系统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9881" t="-699" r="-268171" b="-11608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28252" t="-699" r="-129472" b="-11608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6850" t="-699" r="-315" b="-116084"/>
                          </a:stretch>
                        </a:blipFill>
                      </a:tcPr>
                    </a:tc>
                    <a:extLst>
                      <a:ext uri="{0D108BD9-81ED-4DB2-BD59-A6C34878D82A}">
                        <a16:rowId xmlns:a16="http://schemas.microsoft.com/office/drawing/2014/main" val="10000"/>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老龄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730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6913">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幼龄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460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4" name="QC_4_BD.48_3#d69ce5d14?pid=5991f6289&amp;color=0,0,0&amp;vtp=1&amp;bbb=1&amp;hb=1"/>
          <p:cNvSpPr/>
          <p:nvPr/>
        </p:nvSpPr>
        <p:spPr>
          <a:xfrm>
            <a:off x="719328" y="4097918"/>
            <a:ext cx="10753344" cy="811784"/>
          </a:xfrm>
          <a:prstGeom prst="rect">
            <a:avLst/>
          </a:prstGeom>
          <a:noFill/>
          <a:ln/>
        </p:spPr>
        <p:txBody>
          <a:bodyPr wrap="none" lIns="0" tIns="0" rIns="0" bIns="0" rtlCol="0" anchor="t"/>
          <a:lstStyle/>
          <a:p>
            <a:pPr algn="l" latinLnBrk="1">
              <a:lnSpc>
                <a:spcPts val="34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（1）生产者活生物量是指某一时刻单位面积内实存生产者的有机物总量;（2</a:t>
            </a:r>
            <a:r>
              <a:rPr lang="en-US" altLang="zh-CN" sz="2000" b="0" i="0">
                <a:solidFill>
                  <a:srgbClr val="000000"/>
                </a:solidFill>
                <a:latin typeface="微软雅黑" pitchFamily="34" charset="0"/>
                <a:ea typeface="微软雅黑" pitchFamily="34" charset="-122"/>
                <a:cs typeface="微软雅黑" pitchFamily="34" charset="-120"/>
              </a:rPr>
              <a:t>）净初级生产</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力是指生产者光合作用固定总碳的速率减去自身呼吸作用消耗碳的速率</a:t>
            </a:r>
            <a:endParaRPr lang="en-US" altLang="zh-CN" sz="2000" dirty="0"/>
          </a:p>
        </p:txBody>
      </p:sp>
      <p:sp>
        <p:nvSpPr>
          <p:cNvPr id="5" name="QC_4_AN.49_1#d69ce5d14.bracket?pid=5991f6289&amp;color=0,0,0&amp;vpa=16&amp;vtp=1"/>
          <p:cNvSpPr/>
          <p:nvPr/>
        </p:nvSpPr>
        <p:spPr>
          <a:xfrm>
            <a:off x="4224401" y="1822646"/>
            <a:ext cx="355600"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6" name="QC_4_BD.48_4#d69ce5d14.choices?pid=5991f6289&amp;color=0,0,0&amp;vtp=1&amp;bbb=1"/>
              <p:cNvSpPr/>
              <p:nvPr/>
            </p:nvSpPr>
            <p:spPr>
              <a:xfrm>
                <a:off x="719328" y="4910718"/>
                <a:ext cx="10753344" cy="1675384"/>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A.黑松老龄生态系统中每年每平方米有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470 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碳用于生产者当年的生长、发育和繁殖</a:t>
                </a:r>
                <a:endParaRPr lang="en-US" altLang="zh-CN" sz="2000" dirty="0"/>
              </a:p>
              <a:p>
                <a:pPr latinLnBrk="1">
                  <a:lnSpc>
                    <a:spcPts val="3400"/>
                  </a:lnSpc>
                </a:pPr>
                <a:r>
                  <a:rPr lang="en-US" altLang="zh-CN" sz="2000" b="0" i="0" dirty="0" err="1">
                    <a:solidFill>
                      <a:srgbClr val="000000"/>
                    </a:solidFill>
                    <a:latin typeface="微软雅黑" pitchFamily="34" charset="0"/>
                    <a:ea typeface="微软雅黑" pitchFamily="34" charset="-122"/>
                    <a:cs typeface="微软雅黑" pitchFamily="34" charset="-120"/>
                  </a:rPr>
                  <a:t>B.储存在生产者活生物量中的碳最终均会以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a:t>
                </a:r>
                <a:endParaRPr lang="en-US" altLang="zh-CN" sz="2000" dirty="0"/>
              </a:p>
              <a:p>
                <a:pPr latinLnBrk="1">
                  <a:lnSpc>
                    <a:spcPts val="3400"/>
                  </a:lnSpc>
                </a:pPr>
                <a:r>
                  <a:rPr lang="en-US" altLang="zh-CN" sz="2000" b="0" i="0" dirty="0" err="1">
                    <a:solidFill>
                      <a:srgbClr val="000000"/>
                    </a:solidFill>
                    <a:latin typeface="微软雅黑" pitchFamily="34" charset="0"/>
                    <a:ea typeface="微软雅黑" pitchFamily="34" charset="-122"/>
                    <a:cs typeface="微软雅黑" pitchFamily="34" charset="-120"/>
                  </a:rPr>
                  <a:t>C.碳在黑松老龄生物群落和黑松幼龄生物群落中都是以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的形式进行传递的</a:t>
                </a:r>
                <a:endParaRPr lang="en-US" altLang="zh-CN" sz="2000" dirty="0"/>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D.根据年碳收支分析可知，黑松老龄生态系统能降低大气中的碳总量</a:t>
                </a:r>
                <a:endParaRPr lang="en-US" altLang="zh-CN" sz="2000" dirty="0"/>
              </a:p>
            </p:txBody>
          </p:sp>
        </mc:Choice>
        <mc:Fallback xmlns="">
          <p:sp>
            <p:nvSpPr>
              <p:cNvPr id="6" name="QC_4_BD.48_4#d69ce5d14.choices?pid=5991f6289&amp;color=0,0,0&amp;vtp=1&amp;bbb=1"/>
              <p:cNvSpPr>
                <a:spLocks noRot="1" noChangeAspect="1" noMove="1" noResize="1" noEditPoints="1" noAdjustHandles="1" noChangeArrowheads="1" noChangeShapeType="1" noTextEdit="1"/>
              </p:cNvSpPr>
              <p:nvPr/>
            </p:nvSpPr>
            <p:spPr>
              <a:xfrm>
                <a:off x="719328" y="4910718"/>
                <a:ext cx="10753344" cy="1675384"/>
              </a:xfrm>
              <a:prstGeom prst="rect">
                <a:avLst/>
              </a:prstGeom>
              <a:blipFill>
                <a:blip r:embed="rId5"/>
                <a:stretch>
                  <a:fillRect l="-1417" b="-912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50_1#d69ce5d14?vop=1&amp;pid=5991f6289&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根据题意可知，黑松老龄生态系统用于生产者当年的生长</a:t>
                </a:r>
                <a:r>
                  <a:rPr lang="en-US" altLang="zh-CN" sz="2000" b="0" i="0">
                    <a:solidFill>
                      <a:srgbClr val="000000"/>
                    </a:solidFill>
                    <a:latin typeface="微软雅黑" pitchFamily="34" charset="0"/>
                    <a:ea typeface="微软雅黑" pitchFamily="34" charset="-122"/>
                    <a:cs typeface="微软雅黑" pitchFamily="34" charset="-120"/>
                  </a:rPr>
                  <a:t>、发育和繁殖的碳量可用图中的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净初级生产力来表示</a:t>
                </a:r>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470 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；储存在生产者活生物量中的碳最终均会以</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的形式返回大气中的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库，B正确</a:t>
                </a:r>
                <a:r>
                  <a:rPr lang="en-US" altLang="zh-CN" sz="2000" b="0" i="0">
                    <a:solidFill>
                      <a:srgbClr val="000000"/>
                    </a:solidFill>
                    <a:latin typeface="微软雅黑" pitchFamily="34" charset="0"/>
                    <a:ea typeface="微软雅黑" pitchFamily="34" charset="-122"/>
                    <a:cs typeface="微软雅黑" pitchFamily="34" charset="-120"/>
                  </a:rPr>
                  <a:t>；碳在黑松老龄生物群落和黑松幼龄生物群落中都是以含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碳有机物的形式进行传递的</a:t>
                </a:r>
                <a:r>
                  <a:rPr lang="en-US" altLang="zh-CN" sz="2000" b="0" i="0" dirty="0">
                    <a:solidFill>
                      <a:srgbClr val="000000"/>
                    </a:solidFill>
                    <a:latin typeface="微软雅黑" pitchFamily="34" charset="0"/>
                    <a:ea typeface="微软雅黑" pitchFamily="34" charset="-122"/>
                    <a:cs typeface="微软雅黑" pitchFamily="34" charset="-120"/>
                  </a:rPr>
                  <a:t>，C错误；黑松老龄生态系统的净初级生产力为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470 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，大</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于消费者和分解者的呼吸量</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(440 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g</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因此黑松老龄生态系统能降低大气中的碳总量，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mc:Choice>
        <mc:Fallback xmlns="">
          <p:sp>
            <p:nvSpPr>
              <p:cNvPr id="2" name="QC_4_AS.50_1#d69ce5d14?vop=1&amp;pid=5991f6289&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2608"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51_1#327804506?pid=5991f628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3.使用催腐剂（含腐生细菌、真菌）有助于解决由焚烧秸秆、稻草等带来的环境污染</a:t>
            </a:r>
            <a:r>
              <a:rPr lang="en-US" altLang="zh-CN" sz="2000" b="0" i="0">
                <a:solidFill>
                  <a:srgbClr val="000000"/>
                </a:solidFill>
                <a:latin typeface="微软雅黑" pitchFamily="34" charset="0"/>
                <a:ea typeface="微软雅黑" pitchFamily="34" charset="-122"/>
                <a:cs typeface="微软雅黑" pitchFamily="34" charset="-120"/>
              </a:rPr>
              <a:t>、土地肥力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下降等问题</a:t>
            </a:r>
            <a:r>
              <a:rPr lang="en-US" altLang="zh-CN" sz="2000" b="0" i="0" dirty="0">
                <a:solidFill>
                  <a:srgbClr val="000000"/>
                </a:solidFill>
                <a:latin typeface="微软雅黑" pitchFamily="34" charset="0"/>
                <a:ea typeface="微软雅黑" pitchFamily="34" charset="-122"/>
                <a:cs typeface="微软雅黑" pitchFamily="34" charset="-120"/>
              </a:rPr>
              <a:t>。为探究催腐剂对植物落叶的分解作用，</a:t>
            </a:r>
            <a:r>
              <a:rPr lang="en-US" altLang="zh-CN" sz="2000" b="0" i="0">
                <a:solidFill>
                  <a:srgbClr val="000000"/>
                </a:solidFill>
                <a:latin typeface="微软雅黑" pitchFamily="34" charset="0"/>
                <a:ea typeface="微软雅黑" pitchFamily="34" charset="-122"/>
                <a:cs typeface="微软雅黑" pitchFamily="34" charset="-120"/>
              </a:rPr>
              <a:t>某研究小组将带有落叶的表层土壤均分为甲、</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乙</a:t>
            </a:r>
            <a:r>
              <a:rPr lang="en-US" altLang="zh-CN" sz="2000" b="0" i="0" dirty="0">
                <a:solidFill>
                  <a:srgbClr val="000000"/>
                </a:solidFill>
                <a:latin typeface="微软雅黑" pitchFamily="34" charset="0"/>
                <a:ea typeface="微软雅黑" pitchFamily="34" charset="-122"/>
                <a:cs typeface="微软雅黑" pitchFamily="34" charset="-120"/>
              </a:rPr>
              <a:t>、丙三组，其中甲组不做处理，浇上等量的蒸馏水。</a:t>
            </a:r>
            <a:r>
              <a:rPr lang="en-US" altLang="zh-CN" sz="2000" b="0" i="0">
                <a:solidFill>
                  <a:srgbClr val="000000"/>
                </a:solidFill>
                <a:latin typeface="微软雅黑" pitchFamily="34" charset="0"/>
                <a:ea typeface="微软雅黑" pitchFamily="34" charset="-122"/>
                <a:cs typeface="微软雅黑" pitchFamily="34" charset="-120"/>
              </a:rPr>
              <a:t>三组均放在无菌且其他条件适宜的环境中，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每隔一段时间测定未腐烂的落叶量</a:t>
            </a:r>
            <a:r>
              <a:rPr lang="en-US" altLang="zh-CN" sz="2000" b="0" i="0" dirty="0">
                <a:solidFill>
                  <a:srgbClr val="000000"/>
                </a:solidFill>
                <a:latin typeface="微软雅黑" pitchFamily="34" charset="0"/>
                <a:ea typeface="微软雅黑" pitchFamily="34" charset="-122"/>
                <a:cs typeface="微软雅黑" pitchFamily="34" charset="-120"/>
              </a:rPr>
              <a:t>，结果如图所示。</a:t>
            </a:r>
            <a:r>
              <a:rPr lang="en-US" altLang="zh-CN" sz="2000" b="0" i="0">
                <a:solidFill>
                  <a:srgbClr val="000000"/>
                </a:solidFill>
                <a:latin typeface="微软雅黑" pitchFamily="34" charset="0"/>
                <a:ea typeface="微软雅黑" pitchFamily="34" charset="-122"/>
                <a:cs typeface="微软雅黑" pitchFamily="34" charset="-120"/>
              </a:rPr>
              <a:t>下列相关分析正确的是(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2_1#327804506.bracket?pid=5991f6289&amp;color=0,0,0&amp;vpa=17&amp;vtp=1"/>
          <p:cNvSpPr/>
          <p:nvPr/>
        </p:nvSpPr>
        <p:spPr>
          <a:xfrm>
            <a:off x="9304401" y="23245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4_BD.51_2#327804506?pid=5991f62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901184" y="2866077"/>
            <a:ext cx="2395728"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51_3#327804506.choices?pid=5991f6289&amp;color=0,0,0&amp;vtp=1&amp;bbb=1"/>
              <p:cNvSpPr/>
              <p:nvPr/>
            </p:nvSpPr>
            <p:spPr>
              <a:xfrm>
                <a:off x="722376" y="4734442"/>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A.乙组可能是对带有落叶的表层土壤进行了灭菌处理</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B.甲组参与落叶中有机物分解的生物都是细菌或真菌</a:t>
                </a:r>
                <a:endParaRPr lang="en-US" altLang="zh-CN" sz="2000" dirty="0"/>
              </a:p>
              <a:p>
                <a:pPr latinLnBrk="1">
                  <a:lnSpc>
                    <a:spcPts val="3700"/>
                  </a:lnSpc>
                </a:pPr>
                <a:r>
                  <a:rPr lang="en-US" altLang="zh-CN" sz="2000" b="0" i="0" dirty="0" err="1">
                    <a:solidFill>
                      <a:srgbClr val="000000"/>
                    </a:solidFill>
                    <a:latin typeface="微软雅黑" pitchFamily="34" charset="0"/>
                    <a:ea typeface="微软雅黑" pitchFamily="34" charset="-122"/>
                    <a:cs typeface="微软雅黑" pitchFamily="34" charset="-120"/>
                  </a:rPr>
                  <a:t>C.丙组是一段时间后在灭菌的带有落叶的表层土壤中加入了催腐剂</a:t>
                </a:r>
                <a:endParaRPr lang="en-US" altLang="zh-CN" sz="2000" dirty="0"/>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D.催腐剂降解落叶产生的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和能量可被植物重新吸收利用</a:t>
                </a:r>
                <a:endParaRPr lang="en-US" altLang="zh-CN" sz="2000" dirty="0"/>
              </a:p>
            </p:txBody>
          </p:sp>
        </mc:Choice>
        <mc:Fallback xmlns="">
          <p:sp>
            <p:nvSpPr>
              <p:cNvPr id="5" name="QC_4_BD.51_3#327804506.choices?pid=5991f6289&amp;color=0,0,0&amp;vtp=1&amp;bbb=1"/>
              <p:cNvSpPr>
                <a:spLocks noRot="1" noChangeAspect="1" noMove="1" noResize="1" noEditPoints="1" noAdjustHandles="1" noChangeArrowheads="1" noChangeShapeType="1" noTextEdit="1"/>
              </p:cNvSpPr>
              <p:nvPr/>
            </p:nvSpPr>
            <p:spPr>
              <a:xfrm>
                <a:off x="722376" y="4734442"/>
                <a:ext cx="10753344" cy="1796034"/>
              </a:xfrm>
              <a:prstGeom prst="rect">
                <a:avLst/>
              </a:prstGeom>
              <a:blipFill>
                <a:blip r:embed="rId4"/>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EX.53_1#327804506?vop=1&amp;pid=5991f6289&amp;color=0,0,0&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分析题图可知</a:t>
            </a:r>
            <a:r>
              <a:rPr lang="en-US" altLang="zh-CN" sz="2000" b="0" i="0" dirty="0">
                <a:solidFill>
                  <a:srgbClr val="000000"/>
                </a:solidFill>
                <a:latin typeface="微软雅黑" pitchFamily="34" charset="0"/>
                <a:ea typeface="微软雅黑" pitchFamily="34" charset="-122"/>
                <a:cs typeface="微软雅黑" pitchFamily="34" charset="-120"/>
              </a:rPr>
              <a:t>，乙组落叶没有被分解，为经过灭菌的带有落叶的表层土；</a:t>
            </a:r>
            <a:r>
              <a:rPr lang="en-US" altLang="zh-CN" sz="2000" b="0" i="0">
                <a:solidFill>
                  <a:srgbClr val="000000"/>
                </a:solidFill>
                <a:latin typeface="微软雅黑" pitchFamily="34" charset="0"/>
                <a:ea typeface="微软雅黑" pitchFamily="34" charset="-122"/>
                <a:cs typeface="微软雅黑" pitchFamily="34" charset="-120"/>
              </a:rPr>
              <a:t>甲组和丙组随时间延长，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未腐烂落叶量均减少</a:t>
            </a:r>
            <a:r>
              <a:rPr lang="en-US" altLang="zh-CN" sz="2000" b="0" i="0" dirty="0">
                <a:solidFill>
                  <a:srgbClr val="000000"/>
                </a:solidFill>
                <a:latin typeface="微软雅黑" pitchFamily="34" charset="0"/>
                <a:ea typeface="微软雅黑" pitchFamily="34" charset="-122"/>
                <a:cs typeface="微软雅黑" pitchFamily="34" charset="-120"/>
              </a:rPr>
              <a:t>，丙组减少得更快、更多</a:t>
            </a:r>
            <a:r>
              <a:rPr lang="en-US" altLang="zh-CN" sz="2000" b="0" i="0">
                <a:solidFill>
                  <a:srgbClr val="000000"/>
                </a:solidFill>
                <a:latin typeface="微软雅黑" pitchFamily="34" charset="0"/>
                <a:ea typeface="微软雅黑" pitchFamily="34" charset="-122"/>
                <a:cs typeface="微软雅黑" pitchFamily="34" charset="-120"/>
              </a:rPr>
              <a:t>，故甲组是没有经过灭菌处理的带有落叶的表层土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壤加入蒸馏水</a:t>
            </a:r>
            <a:r>
              <a:rPr lang="en-US" altLang="zh-CN" sz="2000" b="0" i="0" dirty="0">
                <a:solidFill>
                  <a:srgbClr val="000000"/>
                </a:solidFill>
                <a:latin typeface="微软雅黑" pitchFamily="34" charset="0"/>
                <a:ea typeface="微软雅黑" pitchFamily="34" charset="-122"/>
                <a:cs typeface="微软雅黑" pitchFamily="34" charset="-120"/>
              </a:rPr>
              <a:t>，丙组是带有落叶的表层土经灭菌后加入催腐剂。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54_1#327804506?vop=1&amp;pid=5991f6289&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图中实验结果显示，乙组的落叶几乎未被分解，原因是缺乏分解者</a:t>
                </a:r>
                <a:r>
                  <a:rPr lang="en-US" altLang="zh-CN" sz="2000" b="0" i="0">
                    <a:solidFill>
                      <a:srgbClr val="000000"/>
                    </a:solidFill>
                    <a:latin typeface="微软雅黑" pitchFamily="34" charset="0"/>
                    <a:ea typeface="微软雅黑" pitchFamily="34" charset="-122"/>
                    <a:cs typeface="微软雅黑" pitchFamily="34" charset="-120"/>
                  </a:rPr>
                  <a:t>，推测乙组可能是对带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有落叶的表层土壤进行了灭菌处理</a:t>
                </a:r>
                <a:r>
                  <a:rPr lang="en-US" altLang="zh-CN" sz="2000" b="0" i="0" dirty="0">
                    <a:solidFill>
                      <a:srgbClr val="000000"/>
                    </a:solidFill>
                    <a:latin typeface="微软雅黑" pitchFamily="34" charset="0"/>
                    <a:ea typeface="微软雅黑" pitchFamily="34" charset="-122"/>
                    <a:cs typeface="微软雅黑" pitchFamily="34" charset="-120"/>
                  </a:rPr>
                  <a:t>，A正确；土壤中参与有机物分解的生物除了细菌、</a:t>
                </a:r>
                <a:r>
                  <a:rPr lang="en-US" altLang="zh-CN" sz="2000" b="0" i="0">
                    <a:solidFill>
                      <a:srgbClr val="000000"/>
                    </a:solidFill>
                    <a:latin typeface="微软雅黑" pitchFamily="34" charset="0"/>
                    <a:ea typeface="微软雅黑" pitchFamily="34" charset="-122"/>
                    <a:cs typeface="微软雅黑" pitchFamily="34" charset="-120"/>
                  </a:rPr>
                  <a:t>真菌外，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还可能有土壤小动物等</a:t>
                </a:r>
                <a:r>
                  <a:rPr lang="en-US" altLang="zh-CN" sz="2000" b="0" i="0" dirty="0">
                    <a:solidFill>
                      <a:srgbClr val="000000"/>
                    </a:solidFill>
                    <a:latin typeface="微软雅黑" pitchFamily="34" charset="0"/>
                    <a:ea typeface="微软雅黑" pitchFamily="34" charset="-122"/>
                    <a:cs typeface="微软雅黑" pitchFamily="34" charset="-120"/>
                  </a:rPr>
                  <a:t>，B错误；据图可知，一段时间后，</a:t>
                </a:r>
                <a:r>
                  <a:rPr lang="en-US" altLang="zh-CN" sz="2000" b="0" i="0">
                    <a:solidFill>
                      <a:srgbClr val="000000"/>
                    </a:solidFill>
                    <a:latin typeface="微软雅黑" pitchFamily="34" charset="0"/>
                    <a:ea typeface="微软雅黑" pitchFamily="34" charset="-122"/>
                    <a:cs typeface="微软雅黑" pitchFamily="34" charset="-120"/>
                  </a:rPr>
                  <a:t>丙组未腐烂的落叶量明显少于甲组，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推测丙组是实验开始时在灭菌的带有落叶的表层土壤中加入了催腐剂</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；催腐剂降解落叶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可释放到空气中，被植物重新吸收用于光合作用</a:t>
                </a:r>
                <a:r>
                  <a:rPr lang="en-US" altLang="zh-CN" sz="2000" b="0" i="0">
                    <a:solidFill>
                      <a:srgbClr val="000000"/>
                    </a:solidFill>
                    <a:latin typeface="微软雅黑" pitchFamily="34" charset="0"/>
                    <a:ea typeface="微软雅黑" pitchFamily="34" charset="-122"/>
                    <a:cs typeface="微软雅黑" pitchFamily="34" charset="-120"/>
                  </a:rPr>
                  <a:t>，但释放的能量不能被植物重新吸收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利用</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4_AS.54_1#327804506?vop=1&amp;pid=5991f6289&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227"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4_BD.55_1#5b871af80?pid=5991f6289&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［湖南长沙长郡中学2025高二期末］</a:t>
            </a:r>
            <a:r>
              <a:rPr lang="en-US" altLang="zh-CN" sz="2000" b="0" i="0" dirty="0">
                <a:solidFill>
                  <a:srgbClr val="000000"/>
                </a:solidFill>
                <a:latin typeface="微软雅黑" pitchFamily="34" charset="0"/>
                <a:ea typeface="微软雅黑" pitchFamily="34" charset="-122"/>
                <a:cs typeface="微软雅黑" pitchFamily="34" charset="-120"/>
              </a:rPr>
              <a:t>氮循环是全球生物地球化学循环的重要组成部分</a:t>
            </a:r>
            <a:r>
              <a:rPr lang="en-US" altLang="zh-CN" sz="2000" b="0" i="0">
                <a:solidFill>
                  <a:srgbClr val="000000"/>
                </a:solidFill>
                <a:latin typeface="微软雅黑" pitchFamily="34" charset="0"/>
                <a:ea typeface="微软雅黑" pitchFamily="34" charset="-122"/>
                <a:cs typeface="微软雅黑" pitchFamily="34" charset="-120"/>
              </a:rPr>
              <a:t>。如图是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生态系统的物质循环中氮循环过程示意图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55_2#5b871af80?pid=5991f628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96512" y="1961203"/>
            <a:ext cx="4005072"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56_1#f9f5e09b1?pid=5b871af80&amp;color=0,0,0&amp;vtp=1&amp;bbb=1"/>
          <p:cNvSpPr/>
          <p:nvPr/>
        </p:nvSpPr>
        <p:spPr>
          <a:xfrm>
            <a:off x="722376" y="433610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）氮循环是指氮元素在</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和</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之间循环往复的过程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B_5_AN.57_1#f9f5e09b1.blank?pid=5b871af80&amp;color=0,0,0&amp;vpa=18&amp;vtp=1&amp;bbb=1"/>
          <p:cNvSpPr/>
          <p:nvPr/>
        </p:nvSpPr>
        <p:spPr>
          <a:xfrm>
            <a:off x="3675126" y="4298003"/>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生物群落</a:t>
            </a:r>
            <a:endParaRPr lang="en-US" altLang="zh-CN" sz="2000" dirty="0"/>
          </a:p>
        </p:txBody>
      </p:sp>
      <p:sp>
        <p:nvSpPr>
          <p:cNvPr id="6" name="QB_5_AN.58_1#f9f5e09b1.blank?pid=5b871af80&amp;color=0,0,0&amp;vpa=19&amp;vtp=1&amp;bbb=1"/>
          <p:cNvSpPr/>
          <p:nvPr/>
        </p:nvSpPr>
        <p:spPr>
          <a:xfrm>
            <a:off x="5199126" y="4298003"/>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无机环境</a:t>
            </a:r>
            <a:endParaRPr lang="en-US" altLang="zh-CN" sz="2000" dirty="0"/>
          </a:p>
        </p:txBody>
      </p:sp>
      <p:sp>
        <p:nvSpPr>
          <p:cNvPr id="7" name="QB_5_AS.59_1#f9f5e09b1?vop=1&amp;pid=5b871af80&amp;color=0,0,0&amp;vtp=1&amp;bbb=1"/>
          <p:cNvSpPr/>
          <p:nvPr/>
        </p:nvSpPr>
        <p:spPr>
          <a:xfrm>
            <a:off x="722376" y="4778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氮循环是指氮元素在生物群落和无机环境之间循环往复的过程，氮循环具有全球性。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7"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5_BD.60_1#4badfb3a5?pid=5b871af8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（2）硝化细菌是一种自养型生物</a:t>
            </a:r>
            <a:r>
              <a:rPr lang="en-US" altLang="zh-CN" sz="2000" b="0" i="0">
                <a:solidFill>
                  <a:srgbClr val="000000"/>
                </a:solidFill>
                <a:latin typeface="微软雅黑" pitchFamily="34" charset="0"/>
                <a:ea typeface="微软雅黑" pitchFamily="34" charset="-122"/>
                <a:cs typeface="微软雅黑" pitchFamily="34" charset="-120"/>
              </a:rPr>
              <a:t>，利用氨氧化释放的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能来合成有机物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1_1#4badfb3a5.blank?pid=5b871af80&amp;color=0,0,0&amp;vpa=20&amp;vtp=1&amp;bbb=1"/>
          <p:cNvSpPr/>
          <p:nvPr/>
        </p:nvSpPr>
        <p:spPr>
          <a:xfrm>
            <a:off x="6723126" y="9311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化学</a:t>
            </a:r>
            <a:endParaRPr lang="en-US" altLang="zh-CN" sz="2000" dirty="0"/>
          </a:p>
        </p:txBody>
      </p:sp>
      <p:sp>
        <p:nvSpPr>
          <p:cNvPr id="4" name="QB_5_AS.62_1#4badfb3a5?vop=1&amp;pid=5b871af80&amp;color=0,0,0&amp;vtp=1&amp;bbb=1&amp;hb=1"/>
          <p:cNvSpPr/>
          <p:nvPr/>
        </p:nvSpPr>
        <p:spPr>
          <a:xfrm>
            <a:off x="722376" y="148221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硝化细菌是一种自养型生物，利用氨氧化释放的化学能把无机物合成有机物</a:t>
            </a:r>
            <a:r>
              <a:rPr lang="en-US" altLang="zh-CN" sz="2000" b="0" i="0">
                <a:solidFill>
                  <a:srgbClr val="000000"/>
                </a:solidFill>
                <a:latin typeface="微软雅黑" pitchFamily="34" charset="0"/>
                <a:ea typeface="微软雅黑" pitchFamily="34" charset="-122"/>
                <a:cs typeface="微软雅黑" pitchFamily="34" charset="-120"/>
              </a:rPr>
              <a:t>，进而储存能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，这种合成有机物的方式被称为化能合成作用。</a:t>
            </a:r>
            <a:endParaRPr lang="en-US" altLang="zh-CN" sz="2200" dirty="0"/>
          </a:p>
        </p:txBody>
      </p:sp>
      <p:sp>
        <p:nvSpPr>
          <p:cNvPr id="5" name="QB_5_BD.63_1#3c9466007?pid=5b871af80&amp;color=0,0,0&amp;vtp=1&amp;bbb=1&amp;hb=1"/>
          <p:cNvSpPr/>
          <p:nvPr/>
        </p:nvSpPr>
        <p:spPr>
          <a:xfrm>
            <a:off x="722376" y="2444496"/>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（3）种植豆科植物时，一般不需要施加氮肥</a:t>
            </a:r>
            <a:r>
              <a:rPr lang="en-US" altLang="zh-CN" sz="2000" b="0" i="0">
                <a:solidFill>
                  <a:srgbClr val="000000"/>
                </a:solidFill>
                <a:latin typeface="微软雅黑" pitchFamily="34" charset="0"/>
                <a:ea typeface="微软雅黑" pitchFamily="34" charset="-122"/>
                <a:cs typeface="微软雅黑" pitchFamily="34" charset="-120"/>
              </a:rPr>
              <a:t>，原因是豆科植物能与根瘤菌形成</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根瘤菌能将空气中的氮气转变为含氮的养料供植物利用</a:t>
            </a:r>
            <a:r>
              <a:rPr lang="en-US" altLang="zh-CN" sz="2000" b="0" i="0" dirty="0">
                <a:solidFill>
                  <a:srgbClr val="000000"/>
                </a:solidFill>
                <a:latin typeface="微软雅黑" pitchFamily="34" charset="0"/>
                <a:ea typeface="微软雅黑" pitchFamily="34" charset="-122"/>
                <a:cs typeface="微软雅黑" pitchFamily="34" charset="-120"/>
              </a:rPr>
              <a:t>，而豆科植物能为根瘤菌提供有机物</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生态系统的组成成分角度分析，根瘤菌属于</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5_AN.64_1#3c9466007.blank?pid=5b871af80&amp;color=0,0,0&amp;vpa=21&amp;vtp=1&amp;bbb=1"/>
          <p:cNvSpPr/>
          <p:nvPr/>
        </p:nvSpPr>
        <p:spPr>
          <a:xfrm>
            <a:off x="9517126" y="2406396"/>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互利共生</a:t>
            </a:r>
            <a:endParaRPr lang="en-US" altLang="zh-CN" sz="2000" dirty="0"/>
          </a:p>
        </p:txBody>
      </p:sp>
      <p:sp>
        <p:nvSpPr>
          <p:cNvPr id="7" name="QB_5_AN.65_1#3c9466007.blank?pid=5b871af80&amp;color=0,0,0&amp;vpa=22&amp;vtp=1&amp;bbb=1"/>
          <p:cNvSpPr/>
          <p:nvPr/>
        </p:nvSpPr>
        <p:spPr>
          <a:xfrm>
            <a:off x="5557901" y="3301746"/>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消费者</a:t>
            </a:r>
            <a:endParaRPr lang="en-US" altLang="zh-CN" sz="2000" dirty="0"/>
          </a:p>
        </p:txBody>
      </p:sp>
      <p:sp>
        <p:nvSpPr>
          <p:cNvPr id="8" name="QB_5_AS.66_1#3c9466007?vop=1&amp;pid=5b871af80&amp;color=0,0,0&amp;vtp=1&amp;bbb=1&amp;hb=1"/>
          <p:cNvSpPr/>
          <p:nvPr/>
        </p:nvSpPr>
        <p:spPr>
          <a:xfrm>
            <a:off x="722376" y="3846322"/>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种植豆科植物时，一般不需要施加氮肥，</a:t>
            </a:r>
            <a:r>
              <a:rPr lang="en-US" altLang="zh-CN" sz="2000" b="0" i="0">
                <a:solidFill>
                  <a:srgbClr val="000000"/>
                </a:solidFill>
                <a:latin typeface="微软雅黑" pitchFamily="34" charset="0"/>
                <a:ea typeface="微软雅黑" pitchFamily="34" charset="-122"/>
                <a:cs typeface="微软雅黑" pitchFamily="34" charset="-120"/>
              </a:rPr>
              <a:t>原因是豆科植物能与根瘤菌形成互利共生关系，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具体表现为根瘤菌能将空气中的氮气转变为含氮的养料供植物利用，而豆科植物能为根瘤菌提供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有机物</a:t>
            </a:r>
            <a:r>
              <a:rPr lang="en-US" altLang="zh-CN" sz="2000" b="0" i="0" dirty="0">
                <a:solidFill>
                  <a:srgbClr val="000000"/>
                </a:solidFill>
                <a:latin typeface="微软雅黑" pitchFamily="34" charset="0"/>
                <a:ea typeface="微软雅黑" pitchFamily="34" charset="-122"/>
                <a:cs typeface="微软雅黑" pitchFamily="34" charset="-120"/>
              </a:rPr>
              <a:t>。由于根瘤菌从豆科植物获取现成的有机物生活，</a:t>
            </a:r>
            <a:r>
              <a:rPr lang="en-US" altLang="zh-CN" sz="2000" b="0" i="0">
                <a:solidFill>
                  <a:srgbClr val="000000"/>
                </a:solidFill>
                <a:latin typeface="微软雅黑" pitchFamily="34" charset="0"/>
                <a:ea typeface="微软雅黑" pitchFamily="34" charset="-122"/>
                <a:cs typeface="微软雅黑" pitchFamily="34" charset="-120"/>
              </a:rPr>
              <a:t>因此从生态系统的组成成分角度分析，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根瘤菌属于消费者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2" end="2"/>
                                            </p:txEl>
                                          </p:spTgt>
                                        </p:tgtEl>
                                        <p:attrNameLst>
                                          <p:attrName>style.visibility</p:attrName>
                                        </p:attrNameLst>
                                      </p:cBhvr>
                                      <p:to>
                                        <p:strVal val="visible"/>
                                      </p:to>
                                    </p:set>
                                    <p:animEffect transition="in" filter="fade">
                                      <p:cBhvr>
                                        <p:cTn id="51" dur="500"/>
                                        <p:tgtEl>
                                          <p:spTgt spid="8">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3" end="3"/>
                                            </p:txEl>
                                          </p:spTgt>
                                        </p:tgtEl>
                                        <p:attrNameLst>
                                          <p:attrName>style.visibility</p:attrName>
                                        </p:attrNameLst>
                                      </p:cBhvr>
                                      <p:to>
                                        <p:strVal val="visible"/>
                                      </p:to>
                                    </p:set>
                                    <p:animEffect transition="in" filter="fade">
                                      <p:cBhvr>
                                        <p:cTn id="54"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O_4_BD.67_1#6e6aa2c6b?pid=5991f6289&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［重庆巴蜀中学2025月考］</a:t>
            </a:r>
            <a:r>
              <a:rPr lang="en-US" altLang="zh-CN" sz="2000" b="0" i="0" dirty="0">
                <a:solidFill>
                  <a:srgbClr val="000000"/>
                </a:solidFill>
                <a:latin typeface="微软雅黑" pitchFamily="34" charset="0"/>
                <a:ea typeface="微软雅黑" pitchFamily="34" charset="-122"/>
                <a:cs typeface="微软雅黑" pitchFamily="34" charset="-120"/>
              </a:rPr>
              <a:t>某湿地生态系统因工业废水排放导致土壤酸化</a:t>
            </a:r>
            <a:r>
              <a:rPr lang="en-US" altLang="zh-CN" sz="2000" b="0" i="0">
                <a:solidFill>
                  <a:srgbClr val="000000"/>
                </a:solidFill>
                <a:latin typeface="微软雅黑" pitchFamily="34" charset="0"/>
                <a:ea typeface="微软雅黑" pitchFamily="34" charset="-122"/>
                <a:cs typeface="微软雅黑" pitchFamily="34" charset="-120"/>
              </a:rPr>
              <a:t>，微生物群落结构发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生显著变化</a:t>
            </a:r>
            <a:r>
              <a:rPr lang="en-US" altLang="zh-CN" sz="2000" b="0" i="0" dirty="0">
                <a:solidFill>
                  <a:srgbClr val="000000"/>
                </a:solidFill>
                <a:latin typeface="微软雅黑" pitchFamily="34" charset="0"/>
                <a:ea typeface="微软雅黑" pitchFamily="34" charset="-122"/>
                <a:cs typeface="微软雅黑" pitchFamily="34" charset="-120"/>
              </a:rPr>
              <a:t>。研究人员发现，分解纤维素的细菌数量减少，而产甲烷菌数量增加</a:t>
            </a:r>
            <a:r>
              <a:rPr lang="en-US" altLang="zh-CN" sz="2000" b="0" i="0">
                <a:solidFill>
                  <a:srgbClr val="000000"/>
                </a:solidFill>
                <a:latin typeface="微软雅黑" pitchFamily="34" charset="0"/>
                <a:ea typeface="微软雅黑" pitchFamily="34" charset="-122"/>
                <a:cs typeface="微软雅黑" pitchFamily="34" charset="-120"/>
              </a:rPr>
              <a:t>，导致植物凋落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物分解速率下降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BD.68_1#2e11bf199?pid=6e6aa2c6b&amp;color=0,0,0&amp;vtp=1&amp;bbb=1&amp;hb=1"/>
          <p:cNvSpPr/>
          <p:nvPr/>
        </p:nvSpPr>
        <p:spPr>
          <a:xfrm>
            <a:off x="722376" y="234004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（1）土壤酸化会减缓植物凋落物的分解速率</a:t>
            </a:r>
            <a:r>
              <a:rPr lang="en-US" altLang="zh-CN" sz="2000" b="0" i="0">
                <a:solidFill>
                  <a:srgbClr val="000000"/>
                </a:solidFill>
                <a:latin typeface="微软雅黑" pitchFamily="34" charset="0"/>
                <a:ea typeface="微软雅黑" pitchFamily="34" charset="-122"/>
                <a:cs typeface="微软雅黑" pitchFamily="34" charset="-120"/>
              </a:rPr>
              <a:t>，可能会影响土壤生态系统的</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功能。该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湿地群落的外貌和结构会随每年不同时节阳光</a:t>
            </a:r>
            <a:r>
              <a:rPr lang="en-US" altLang="zh-CN" sz="2000" b="0" i="0" dirty="0">
                <a:solidFill>
                  <a:srgbClr val="000000"/>
                </a:solidFill>
                <a:latin typeface="微软雅黑" pitchFamily="34" charset="0"/>
                <a:ea typeface="微软雅黑" pitchFamily="34" charset="-122"/>
                <a:cs typeface="微软雅黑" pitchFamily="34" charset="-120"/>
              </a:rPr>
              <a:t>、温度和水分的变化发生规律性改变</a:t>
            </a:r>
            <a:r>
              <a:rPr lang="en-US" altLang="zh-CN" sz="2000" b="0" i="0">
                <a:solidFill>
                  <a:srgbClr val="000000"/>
                </a:solidFill>
                <a:latin typeface="微软雅黑" pitchFamily="34" charset="0"/>
                <a:ea typeface="微软雅黑" pitchFamily="34" charset="-122"/>
                <a:cs typeface="微软雅黑" pitchFamily="34" charset="-120"/>
              </a:rPr>
              <a:t>，体现群落的</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5_AN.69_1#2e11bf199.blank?pid=6e6aa2c6b&amp;color=0,0,0&amp;vpa=23&amp;vtp=1&amp;bbb=1"/>
          <p:cNvSpPr/>
          <p:nvPr/>
        </p:nvSpPr>
        <p:spPr>
          <a:xfrm>
            <a:off x="9009126" y="230194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物质循环</a:t>
            </a:r>
            <a:endParaRPr lang="en-US" altLang="zh-CN" sz="2000" dirty="0"/>
          </a:p>
        </p:txBody>
      </p:sp>
      <p:sp>
        <p:nvSpPr>
          <p:cNvPr id="5" name="QB_5_AN.70_1#2e11bf199.blank?pid=6e6aa2c6b&amp;color=0,0,0&amp;vpa=24&amp;vtp=1&amp;bbb=1"/>
          <p:cNvSpPr/>
          <p:nvPr/>
        </p:nvSpPr>
        <p:spPr>
          <a:xfrm>
            <a:off x="731901" y="3197294"/>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季节性</a:t>
            </a:r>
            <a:endParaRPr lang="en-US" altLang="zh-CN" sz="2000" dirty="0"/>
          </a:p>
        </p:txBody>
      </p:sp>
      <p:sp>
        <p:nvSpPr>
          <p:cNvPr id="6" name="QB_5_AS.71_1#2e11bf199?vop=1&amp;pid=6e6aa2c6b&amp;color=0,0,0&amp;vtp=1&amp;bbb=1&amp;hb=1"/>
          <p:cNvSpPr/>
          <p:nvPr/>
        </p:nvSpPr>
        <p:spPr>
          <a:xfrm>
            <a:off x="722376" y="374187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土壤酸化会减缓植物凋落物的分解速率，即影响微生物的分解作用</a:t>
            </a:r>
            <a:r>
              <a:rPr lang="en-US" altLang="zh-CN" sz="2000" b="0" i="0">
                <a:solidFill>
                  <a:srgbClr val="000000"/>
                </a:solidFill>
                <a:latin typeface="微软雅黑" pitchFamily="34" charset="0"/>
                <a:ea typeface="微软雅黑" pitchFamily="34" charset="-122"/>
                <a:cs typeface="微软雅黑" pitchFamily="34" charset="-120"/>
              </a:rPr>
              <a:t>，微生物的分解作用可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促进物质循环</a:t>
            </a:r>
            <a:r>
              <a:rPr lang="en-US" altLang="zh-CN" sz="2000" b="0" i="0" dirty="0">
                <a:solidFill>
                  <a:srgbClr val="000000"/>
                </a:solidFill>
                <a:latin typeface="微软雅黑" pitchFamily="34" charset="0"/>
                <a:ea typeface="微软雅黑" pitchFamily="34" charset="-122"/>
                <a:cs typeface="微软雅黑" pitchFamily="34" charset="-120"/>
              </a:rPr>
              <a:t>，所以土壤酸化可能会影响土壤生态系统的物质循环</a:t>
            </a:r>
            <a:r>
              <a:rPr lang="en-US" altLang="zh-CN" sz="2000" b="0" i="0">
                <a:solidFill>
                  <a:srgbClr val="000000"/>
                </a:solidFill>
                <a:latin typeface="微软雅黑" pitchFamily="34" charset="0"/>
                <a:ea typeface="微软雅黑" pitchFamily="34" charset="-122"/>
                <a:cs typeface="微软雅黑" pitchFamily="34" charset="-120"/>
              </a:rPr>
              <a:t>。该湿地群落的外貌和结构会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随每年不同时节阳光</a:t>
            </a:r>
            <a:r>
              <a:rPr lang="en-US" altLang="zh-CN" sz="2000" b="0" i="0" dirty="0">
                <a:solidFill>
                  <a:srgbClr val="000000"/>
                </a:solidFill>
                <a:latin typeface="微软雅黑" pitchFamily="34" charset="0"/>
                <a:ea typeface="微软雅黑" pitchFamily="34" charset="-122"/>
                <a:cs typeface="微软雅黑" pitchFamily="34" charset="-120"/>
              </a:rPr>
              <a:t>、温度和水分的变化而发生规律性改变，这是群落季节性的体现。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5_BD.72_1#e490adf2d?pid=6e6aa2c6b&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（2）图1是碳循环的部分示意图：</a:t>
            </a:r>
            <a:endParaRPr lang="en-US" altLang="zh-CN" sz="2000" dirty="0">
              <a:solidFill>
                <a:srgbClr val="000000"/>
              </a:solidFill>
            </a:endParaRPr>
          </a:p>
        </p:txBody>
      </p:sp>
      <p:pic>
        <p:nvPicPr>
          <p:cNvPr id="3" name="QB_5_BD.72_2#e490adf2d?iti=1&amp;pid=6e6aa2c6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1513528"/>
            <a:ext cx="4562856" cy="8229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BD.72_3#e490adf2d?iti=1&amp;pid=6e6aa2c6b&amp;color=0,0,0&amp;vtp=1&amp;bbb=1"/>
          <p:cNvSpPr/>
          <p:nvPr/>
        </p:nvSpPr>
        <p:spPr>
          <a:xfrm>
            <a:off x="5864289" y="2463488"/>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solidFill>
                <a:srgbClr val="000000"/>
              </a:solidFill>
            </a:endParaRPr>
          </a:p>
        </p:txBody>
      </p:sp>
      <p:sp>
        <p:nvSpPr>
          <p:cNvPr id="5" name="QB_5_BD.72_4#e490adf2d?pid=6e6aa2c6b&amp;color=0,0,0&amp;vtp=1&amp;bbb=1"/>
          <p:cNvSpPr/>
          <p:nvPr/>
        </p:nvSpPr>
        <p:spPr>
          <a:xfrm>
            <a:off x="722376" y="2919037"/>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1中缺失的碳循环环节是</a:t>
            </a:r>
            <a:r>
              <a:rPr lang="en-US" altLang="zh-CN" sz="2000" i="0">
                <a:solidFill>
                  <a:srgbClr val="000000"/>
                </a:solidFill>
                <a:latin typeface="SimSun" pitchFamily="34" charset="0"/>
                <a:ea typeface="SimSun" pitchFamily="34" charset="-122"/>
                <a:cs typeface="SimSun" pitchFamily="34" charset="-120"/>
              </a:rPr>
              <a:t>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5_AN.73_1#e490adf2d.blank?pid=6e6aa2c6b&amp;color=0,0,0&amp;vpa=25&amp;vtp=1&amp;bbb=1"/>
              <p:cNvSpPr/>
              <p:nvPr/>
            </p:nvSpPr>
            <p:spPr>
              <a:xfrm>
                <a:off x="3637026" y="2974790"/>
                <a:ext cx="4192016"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由</a:t>
                </a:r>
                <a14:m>
                  <m:oMath xmlns:m="http://schemas.openxmlformats.org/officeDocument/2006/math">
                    <m:sSub>
                      <m:sSub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b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𝐂𝐎</m:t>
                        </m:r>
                      </m:e>
                      <m:sub>
                        <m:r>
                          <a:rPr lang="en-US" altLang="zh-CN" sz="2000" b="1" i="0" dirty="0">
                            <a:solidFill>
                              <a:srgbClr val="00B050"/>
                            </a:solidFill>
                            <a:latin typeface="Cambria Math" panose="02040503050406030204" pitchFamily="18" charset="0"/>
                            <a:ea typeface="微软雅黑" pitchFamily="34" charset="-122"/>
                            <a:cs typeface="微软雅黑" pitchFamily="34" charset="-120"/>
                          </a:rPr>
                          <m:t>𝟐</m:t>
                        </m:r>
                      </m:sub>
                    </m:sSub>
                  </m:oMath>
                </a14:m>
                <a:r>
                  <a:rPr lang="en-US" altLang="zh-CN" sz="2000" b="1" i="0" dirty="0">
                    <a:solidFill>
                      <a:srgbClr val="00B050"/>
                    </a:solidFill>
                    <a:latin typeface="微软雅黑" pitchFamily="34" charset="0"/>
                    <a:ea typeface="微软雅黑" pitchFamily="34" charset="-122"/>
                    <a:cs typeface="微软雅黑" pitchFamily="34" charset="-120"/>
                  </a:rPr>
                  <a:t>指向植物的箭头，即光合作用</a:t>
                </a:r>
                <a:endParaRPr lang="en-US" altLang="zh-CN" sz="2000" dirty="0">
                  <a:solidFill>
                    <a:srgbClr val="00B050"/>
                  </a:solidFill>
                </a:endParaRPr>
              </a:p>
            </p:txBody>
          </p:sp>
        </mc:Choice>
        <mc:Fallback xmlns="">
          <p:sp>
            <p:nvSpPr>
              <p:cNvPr id="6" name="QB_5_AN.73_1#e490adf2d.blank?pid=6e6aa2c6b&amp;color=0,0,0&amp;vpa=25&amp;vtp=1&amp;bbb=1"/>
              <p:cNvSpPr>
                <a:spLocks noRot="1" noChangeAspect="1" noMove="1" noResize="1" noEditPoints="1" noAdjustHandles="1" noChangeArrowheads="1" noChangeShapeType="1" noTextEdit="1"/>
              </p:cNvSpPr>
              <p:nvPr/>
            </p:nvSpPr>
            <p:spPr>
              <a:xfrm>
                <a:off x="3637026" y="2974790"/>
                <a:ext cx="4192016" cy="303784"/>
              </a:xfrm>
              <a:prstGeom prst="rect">
                <a:avLst/>
              </a:prstGeom>
              <a:blipFill>
                <a:blip r:embed="rId4"/>
                <a:stretch>
                  <a:fillRect l="-1747" t="-28000" r="-1747" b="-48000"/>
                </a:stretch>
              </a:blipFill>
              <a:ln/>
            </p:spPr>
            <p:txBody>
              <a:bodyPr/>
              <a:lstStyle/>
              <a:p>
                <a:r>
                  <a:rPr lang="zh-CN" altLang="en-US">
                    <a:noFill/>
                  </a:rPr>
                  <a:t> </a:t>
                </a:r>
              </a:p>
            </p:txBody>
          </p:sp>
        </mc:Fallback>
      </mc:AlternateContent>
      <p:sp>
        <p:nvSpPr>
          <p:cNvPr id="7" name="QB_5_AS.74_1#e490adf2d?vop=1&amp;pid=6e6aa2c6b&amp;color=0,0,0&amp;vtp=1&amp;bbb=1&amp;hb=1"/>
          <p:cNvSpPr/>
          <p:nvPr/>
        </p:nvSpPr>
        <p:spPr>
          <a:xfrm>
            <a:off x="722376" y="342754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图1中碳循环示意图中包含了生产者、消费者、分解者和大气中的二氧化碳库</a:t>
            </a:r>
            <a:r>
              <a:rPr lang="en-US" altLang="zh-CN" sz="2000" b="0" i="0">
                <a:solidFill>
                  <a:srgbClr val="000000"/>
                </a:solidFill>
                <a:latin typeface="微软雅黑" pitchFamily="34" charset="0"/>
                <a:ea typeface="微软雅黑" pitchFamily="34" charset="-122"/>
                <a:cs typeface="微软雅黑" pitchFamily="34" charset="-120"/>
              </a:rPr>
              <a:t>，其中缺少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的环节是植物的光合作用</a:t>
            </a:r>
            <a:r>
              <a:rPr lang="en-US" altLang="zh-CN" sz="2000" b="0" i="0" dirty="0">
                <a:solidFill>
                  <a:srgbClr val="000000"/>
                </a:solidFill>
                <a:latin typeface="微软雅黑" pitchFamily="34" charset="0"/>
                <a:ea typeface="微软雅黑" pitchFamily="34" charset="-122"/>
                <a:cs typeface="微软雅黑" pitchFamily="34" charset="-120"/>
              </a:rPr>
              <a:t>，即大气中的二氧化碳库指向植物的箭头。</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5_BD.75_1#517071372?pid=6e6aa2c6b&amp;color=0,0,0&amp;vtp=1&amp;bt=1&amp;bbb=1&amp;hb=1"/>
          <p:cNvSpPr/>
          <p:nvPr/>
        </p:nvSpPr>
        <p:spPr>
          <a:xfrm>
            <a:off x="722376" y="972000"/>
            <a:ext cx="10753344" cy="1160653"/>
          </a:xfrm>
          <a:prstGeom prst="rect">
            <a:avLst/>
          </a:prstGeom>
          <a:noFill/>
          <a:ln/>
        </p:spPr>
        <p:txBody>
          <a:bodyPr wrap="none" lIns="0" tIns="0" rIns="0" bIns="0" rtlCol="0" anchor="t"/>
          <a:lstStyle/>
          <a:p>
            <a:pPr algn="l" latinLnBrk="1">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（3）研究人员在某湿地生态系统中设置了对照区和酸化区</a:t>
            </a:r>
            <a:r>
              <a:rPr lang="en-US" altLang="zh-CN" sz="2000" b="0" i="0">
                <a:solidFill>
                  <a:srgbClr val="000000"/>
                </a:solidFill>
                <a:latin typeface="微软雅黑" pitchFamily="34" charset="0"/>
                <a:ea typeface="微软雅黑" pitchFamily="34" charset="-122"/>
                <a:cs typeface="微软雅黑" pitchFamily="34" charset="-120"/>
              </a:rPr>
              <a:t>，测定了两区域中微生物群落的变化</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及其对碳循环的影响</a:t>
            </a:r>
            <a:r>
              <a:rPr lang="en-US" altLang="zh-CN" sz="2000" b="0" i="0" dirty="0">
                <a:solidFill>
                  <a:srgbClr val="000000"/>
                </a:solidFill>
                <a:latin typeface="微软雅黑" pitchFamily="34" charset="0"/>
                <a:ea typeface="微软雅黑" pitchFamily="34" charset="-122"/>
                <a:cs typeface="微软雅黑" pitchFamily="34" charset="-120"/>
              </a:rPr>
              <a:t>。实验结果如表1、2：</a:t>
            </a:r>
            <a:endParaRPr lang="en-US" altLang="zh-CN" sz="2000" dirty="0"/>
          </a:p>
          <a:p>
            <a:pPr algn="ct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对照区和酸化区微生物群落组成及其相对丰度</a:t>
            </a:r>
            <a:endParaRPr lang="en-US" altLang="zh-CN" sz="2000" dirty="0"/>
          </a:p>
        </p:txBody>
      </p:sp>
      <mc:AlternateContent xmlns:mc="http://schemas.openxmlformats.org/markup-compatibility/2006" xmlns:a14="http://schemas.microsoft.com/office/drawing/2010/main">
        <mc:Choice Requires="a14">
          <p:graphicFrame>
            <p:nvGraphicFramePr>
              <p:cNvPr id="40" name="QB_5_BD.75_2#517071372?colgroup=16,11,11&amp;pid=6e6aa2c6b&amp;color=0,0,0&amp;vtp=1&amp;bbb=1"/>
              <p:cNvGraphicFramePr>
                <a:graphicFrameLocks noGrp="1"/>
              </p:cNvGraphicFramePr>
              <p:nvPr>
                <p:extLst>
                  <p:ext uri="{D42A27DB-BD31-4B8C-83A1-F6EECF244321}">
                    <p14:modId xmlns:p14="http://schemas.microsoft.com/office/powerpoint/2010/main" val="775901302"/>
                  </p:ext>
                </p:extLst>
              </p:nvPr>
            </p:nvGraphicFramePr>
            <p:xfrm>
              <a:off x="722376" y="2262828"/>
              <a:ext cx="10716768" cy="2137918"/>
            </p:xfrm>
            <a:graphic>
              <a:graphicData uri="http://schemas.openxmlformats.org/drawingml/2006/table">
                <a:tbl>
                  <a:tblPr/>
                  <a:tblGrid>
                    <a:gridCol w="4297680">
                      <a:extLst>
                        <a:ext uri="{9D8B030D-6E8A-4147-A177-3AD203B41FA5}">
                          <a16:colId xmlns:a16="http://schemas.microsoft.com/office/drawing/2014/main" val="20000"/>
                        </a:ext>
                      </a:extLst>
                    </a:gridCol>
                    <a:gridCol w="3209544">
                      <a:extLst>
                        <a:ext uri="{9D8B030D-6E8A-4147-A177-3AD203B41FA5}">
                          <a16:colId xmlns:a16="http://schemas.microsoft.com/office/drawing/2014/main" val="20001"/>
                        </a:ext>
                      </a:extLst>
                    </a:gridCol>
                    <a:gridCol w="3209544">
                      <a:extLst>
                        <a:ext uri="{9D8B030D-6E8A-4147-A177-3AD203B41FA5}">
                          <a16:colId xmlns:a16="http://schemas.microsoft.com/office/drawing/2014/main" val="20002"/>
                        </a:ext>
                      </a:extLst>
                    </a:gridCol>
                  </a:tblGrid>
                  <a:tr h="42341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40" name="QB_5_BD.75_2#517071372?colgroup=16,11,11&amp;pid=6e6aa2c6b&amp;color=0,0,0&amp;vtp=1&amp;bbb=1"/>
              <p:cNvGraphicFramePr>
                <a:graphicFrameLocks noGrp="1"/>
              </p:cNvGraphicFramePr>
              <p:nvPr>
                <p:extLst>
                  <p:ext uri="{D42A27DB-BD31-4B8C-83A1-F6EECF244321}">
                    <p14:modId xmlns:p14="http://schemas.microsoft.com/office/powerpoint/2010/main" val="775901302"/>
                  </p:ext>
                </p:extLst>
              </p:nvPr>
            </p:nvGraphicFramePr>
            <p:xfrm>
              <a:off x="722376" y="2262828"/>
              <a:ext cx="10716768" cy="2137918"/>
            </p:xfrm>
            <a:graphic>
              <a:graphicData uri="http://schemas.openxmlformats.org/drawingml/2006/table">
                <a:tbl>
                  <a:tblPr/>
                  <a:tblGrid>
                    <a:gridCol w="4297680">
                      <a:extLst>
                        <a:ext uri="{9D8B030D-6E8A-4147-A177-3AD203B41FA5}">
                          <a16:colId xmlns:a16="http://schemas.microsoft.com/office/drawing/2014/main" val="20000"/>
                        </a:ext>
                      </a:extLst>
                    </a:gridCol>
                    <a:gridCol w="3209544">
                      <a:extLst>
                        <a:ext uri="{9D8B030D-6E8A-4147-A177-3AD203B41FA5}">
                          <a16:colId xmlns:a16="http://schemas.microsoft.com/office/drawing/2014/main" val="20001"/>
                        </a:ext>
                      </a:extLst>
                    </a:gridCol>
                    <a:gridCol w="3209544">
                      <a:extLst>
                        <a:ext uri="{9D8B030D-6E8A-4147-A177-3AD203B41FA5}">
                          <a16:colId xmlns:a16="http://schemas.microsoft.com/office/drawing/2014/main" val="20002"/>
                        </a:ext>
                      </a:extLst>
                    </a:gridCol>
                  </a:tblGrid>
                  <a:tr h="42341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微生物类群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纤维素分解菌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66" t="-101429" r="-100380" b="-3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966" t="-101429" r="-380" b="-327143"/>
                          </a:stretch>
                        </a:blipFill>
                      </a:tcPr>
                    </a:tc>
                    <a:extLst>
                      <a:ext uri="{0D108BD9-81ED-4DB2-BD59-A6C34878D82A}">
                        <a16:rowId xmlns:a16="http://schemas.microsoft.com/office/drawing/2014/main" val="10001"/>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产甲烷菌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66" t="-201429" r="-100380" b="-2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966" t="-201429" r="-380" b="-227143"/>
                          </a:stretch>
                        </a:blipFill>
                      </a:tcPr>
                    </a:tc>
                    <a:extLst>
                      <a:ext uri="{0D108BD9-81ED-4DB2-BD59-A6C34878D82A}">
                        <a16:rowId xmlns:a16="http://schemas.microsoft.com/office/drawing/2014/main" val="10002"/>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硝化细菌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66" t="-297183" r="-100380" b="-12394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966" t="-297183" r="-380" b="-123944"/>
                          </a:stretch>
                        </a:blipFill>
                      </a:tcPr>
                    </a:tc>
                    <a:extLst>
                      <a:ext uri="{0D108BD9-81ED-4DB2-BD59-A6C34878D82A}">
                        <a16:rowId xmlns:a16="http://schemas.microsoft.com/office/drawing/2014/main" val="10003"/>
                      </a:ext>
                    </a:extLst>
                  </a:tr>
                  <a:tr h="428625">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其他微生物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66" t="-402857" r="-100380" b="-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33966" t="-402857" r="-380" b="-25714"/>
                          </a:stretch>
                        </a:blipFill>
                      </a:tcPr>
                    </a:tc>
                    <a:extLst>
                      <a:ext uri="{0D108BD9-81ED-4DB2-BD59-A6C34878D82A}">
                        <a16:rowId xmlns:a16="http://schemas.microsoft.com/office/drawing/2014/main" val="10004"/>
                      </a:ext>
                    </a:extLst>
                  </a:tr>
                </a:tbl>
              </a:graphicData>
            </a:graphic>
          </p:graphicFrame>
        </mc:Fallback>
      </mc:AlternateContent>
      <mc:AlternateContent xmlns:mc="http://schemas.openxmlformats.org/markup-compatibility/2006" xmlns:a14="http://schemas.microsoft.com/office/drawing/2010/main">
        <mc:Choice Requires="a14">
          <p:sp>
            <p:nvSpPr>
              <p:cNvPr id="4" name="QB_5_BD.75_3#517071372?pid=6e6aa2c6b&amp;color=0,0,0&amp;vtp=1&amp;bbb=1"/>
              <p:cNvSpPr/>
              <p:nvPr/>
            </p:nvSpPr>
            <p:spPr>
              <a:xfrm>
                <a:off x="722376" y="4400746"/>
                <a:ext cx="10753344" cy="758825"/>
              </a:xfrm>
              <a:prstGeom prst="rect">
                <a:avLst/>
              </a:prstGeom>
              <a:noFill/>
              <a:ln/>
            </p:spPr>
            <p:txBody>
              <a:bodyPr wrap="none" lIns="0" tIns="0" rIns="0" bIns="0" rtlCol="0" anchor="t"/>
              <a:lstStyle/>
              <a:p>
                <a:pPr algn="ctr" latinLnBrk="1">
                  <a:lnSpc>
                    <a:spcPts val="32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相对丰度指该微生物数量占全部微生物数量的比例</a:t>
                </a:r>
                <a:endParaRPr lang="en-US" altLang="zh-CN" sz="2000" dirty="0"/>
              </a:p>
              <a:p>
                <a:pPr algn="ct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对照区和酸化区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2000" b="0" i="0" dirty="0">
                    <a:solidFill>
                      <a:srgbClr val="000000"/>
                    </a:solidFill>
                    <a:latin typeface="微软雅黑" pitchFamily="34" charset="0"/>
                    <a:ea typeface="微软雅黑" pitchFamily="34" charset="-122"/>
                    <a:cs typeface="微软雅黑" pitchFamily="34" charset="-120"/>
                  </a:rPr>
                  <a:t>释放量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mg</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4" name="QB_5_BD.75_3#517071372?pid=6e6aa2c6b&amp;color=0,0,0&amp;vtp=1&amp;bbb=1"/>
              <p:cNvSpPr>
                <a:spLocks noRot="1" noChangeAspect="1" noMove="1" noResize="1" noEditPoints="1" noAdjustHandles="1" noChangeArrowheads="1" noChangeShapeType="1" noTextEdit="1"/>
              </p:cNvSpPr>
              <p:nvPr/>
            </p:nvSpPr>
            <p:spPr>
              <a:xfrm>
                <a:off x="722376" y="4400746"/>
                <a:ext cx="10753344" cy="758825"/>
              </a:xfrm>
              <a:prstGeom prst="rect">
                <a:avLst/>
              </a:prstGeom>
              <a:blipFill>
                <a:blip r:embed="rId4"/>
                <a:stretch>
                  <a:fillRect t="-2419" b="-209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79" name="QB_5_BD.75_4#517071372?colgroup=13,13,13&amp;pid=6e6aa2c6b&amp;color=0,0,0&amp;vtp=1&amp;bbb=1"/>
              <p:cNvGraphicFramePr>
                <a:graphicFrameLocks noGrp="1"/>
              </p:cNvGraphicFramePr>
              <p:nvPr>
                <p:extLst>
                  <p:ext uri="{D42A27DB-BD31-4B8C-83A1-F6EECF244321}">
                    <p14:modId xmlns:p14="http://schemas.microsoft.com/office/powerpoint/2010/main" val="2934758517"/>
                  </p:ext>
                </p:extLst>
              </p:nvPr>
            </p:nvGraphicFramePr>
            <p:xfrm>
              <a:off x="722376" y="5186252"/>
              <a:ext cx="10707624" cy="1280668"/>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341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err="1">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625">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8625">
                    <a:tc>
                      <a:txBody>
                        <a:bodyPr/>
                        <a:lstStyle/>
                        <a:p>
                          <a:pPr algn="ctr" latinLnBrk="1" hangingPunct="0">
                            <a:lnSpc>
                              <a:spcPts val="3000"/>
                            </a:lnSpc>
                          </a:pPr>
                          <a14:m>
                            <m:oMath xmlns:m="http://schemas.openxmlformats.org/officeDocument/2006/math">
                              <m:sSub>
                                <m:sSub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79" name="QB_5_BD.75_4#517071372?colgroup=13,13,13&amp;pid=6e6aa2c6b&amp;color=0,0,0&amp;vtp=1&amp;bbb=1"/>
              <p:cNvGraphicFramePr>
                <a:graphicFrameLocks noGrp="1"/>
              </p:cNvGraphicFramePr>
              <p:nvPr>
                <p:extLst>
                  <p:ext uri="{D42A27DB-BD31-4B8C-83A1-F6EECF244321}">
                    <p14:modId xmlns:p14="http://schemas.microsoft.com/office/powerpoint/2010/main" val="2934758517"/>
                  </p:ext>
                </p:extLst>
              </p:nvPr>
            </p:nvGraphicFramePr>
            <p:xfrm>
              <a:off x="722376" y="5186252"/>
              <a:ext cx="10707624" cy="1280668"/>
            </p:xfrm>
            <a:graphic>
              <a:graphicData uri="http://schemas.openxmlformats.org/drawingml/2006/table">
                <a:tbl>
                  <a:tblPr/>
                  <a:tblGrid>
                    <a:gridCol w="3648456">
                      <a:extLst>
                        <a:ext uri="{9D8B030D-6E8A-4147-A177-3AD203B41FA5}">
                          <a16:colId xmlns:a16="http://schemas.microsoft.com/office/drawing/2014/main" val="20000"/>
                        </a:ext>
                      </a:extLst>
                    </a:gridCol>
                    <a:gridCol w="3529584">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3418">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气体种类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dirty="0" err="1">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酸化区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6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67" t="-101429" r="-193656" b="-12714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862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67" t="-198592" r="-193656" b="-25352"/>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826cd5e1e?vop=1&amp;pid=11ec45237&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碳循环指的是碳元素在生物群落和非生物环境之间循环往复的过程，A错误</a:t>
            </a:r>
            <a:r>
              <a:rPr lang="en-US" altLang="zh-CN" sz="2000" b="0" i="0">
                <a:solidFill>
                  <a:srgbClr val="000000"/>
                </a:solidFill>
                <a:latin typeface="微软雅黑" pitchFamily="34" charset="0"/>
                <a:ea typeface="微软雅黑" pitchFamily="34" charset="-122"/>
                <a:cs typeface="微软雅黑" pitchFamily="34" charset="-120"/>
              </a:rPr>
              <a:t>；如果大气中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的二氧化碳发生局部短缺</a:t>
            </a:r>
            <a:r>
              <a:rPr lang="en-US" altLang="zh-CN" sz="2000" b="0" i="0" dirty="0">
                <a:solidFill>
                  <a:srgbClr val="000000"/>
                </a:solidFill>
                <a:latin typeface="微软雅黑" pitchFamily="34" charset="0"/>
                <a:ea typeface="微软雅黑" pitchFamily="34" charset="-122"/>
                <a:cs typeface="微软雅黑" pitchFamily="34" charset="-120"/>
              </a:rPr>
              <a:t>，水圈中的二氧化碳能及时进入大气进行补充，B正确</a:t>
            </a:r>
            <a:r>
              <a:rPr lang="en-US" altLang="zh-CN" sz="2000" b="0" i="0">
                <a:solidFill>
                  <a:srgbClr val="000000"/>
                </a:solidFill>
                <a:latin typeface="微软雅黑" pitchFamily="34" charset="0"/>
                <a:ea typeface="微软雅黑" pitchFamily="34" charset="-122"/>
                <a:cs typeface="微软雅黑" pitchFamily="34" charset="-120"/>
              </a:rPr>
              <a:t>；农产品不断地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从农田生态系统中运出</a:t>
            </a:r>
            <a:r>
              <a:rPr lang="en-US" altLang="zh-CN" sz="2000" b="0" i="0" dirty="0">
                <a:solidFill>
                  <a:srgbClr val="000000"/>
                </a:solidFill>
                <a:latin typeface="微软雅黑" pitchFamily="34" charset="0"/>
                <a:ea typeface="微软雅黑" pitchFamily="34" charset="-122"/>
                <a:cs typeface="微软雅黑" pitchFamily="34" charset="-120"/>
              </a:rPr>
              <a:t>，需要进行农田施肥以补充相应元素，C错误；物质循环具有全球性</a:t>
            </a:r>
            <a:r>
              <a:rPr lang="en-US" altLang="zh-CN" sz="2000" b="0" i="0">
                <a:solidFill>
                  <a:srgbClr val="000000"/>
                </a:solidFill>
                <a:latin typeface="微软雅黑" pitchFamily="34" charset="0"/>
                <a:ea typeface="微软雅黑" pitchFamily="34" charset="-122"/>
                <a:cs typeface="微软雅黑" pitchFamily="34" charset="-120"/>
              </a:rPr>
              <a:t>，热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带雨林不能独立进行物质循环</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75_5#517071372?pid=6e6aa2c6b&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结合表1和表2，解释酸化区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释放量升高的原因：</a:t>
                </a:r>
                <a:r>
                  <a:rPr lang="en-US" altLang="zh-CN" sz="2000" i="0">
                    <a:solidFill>
                      <a:srgbClr val="000000"/>
                    </a:solidFill>
                    <a:latin typeface="SimSun" pitchFamily="34" charset="0"/>
                    <a:ea typeface="SimSun" pitchFamily="34" charset="-122"/>
                    <a:cs typeface="SimSun" pitchFamily="34" charset="-120"/>
                  </a:rPr>
                  <a:t>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75_5#517071372?pid=6e6aa2c6b&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a:blip r:embed="rId3"/>
                <a:stretch>
                  <a:fillRect l="-1474" r="-964" b="-18116"/>
                </a:stretch>
              </a:blipFill>
              <a:ln/>
            </p:spPr>
            <p:txBody>
              <a:bodyPr/>
              <a:lstStyle/>
              <a:p>
                <a:r>
                  <a:rPr lang="zh-CN" altLang="en-US">
                    <a:noFill/>
                  </a:rPr>
                  <a:t> </a:t>
                </a:r>
              </a:p>
            </p:txBody>
          </p:sp>
        </mc:Fallback>
      </mc:AlternateContent>
      <p:sp>
        <p:nvSpPr>
          <p:cNvPr id="3" name="QB_5_AN.76_1#517071372.blank?pid=6e6aa2c6b&amp;color=0,0,0&amp;vpa=26&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酸化区纤维素分解菌占</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比低于对照区</a:t>
            </a:r>
            <a:r>
              <a:rPr lang="en-US" altLang="zh-CN" sz="2000" b="1" i="0" dirty="0">
                <a:solidFill>
                  <a:srgbClr val="00B050"/>
                </a:solidFill>
                <a:latin typeface="微软雅黑" pitchFamily="34" charset="0"/>
                <a:ea typeface="微软雅黑" pitchFamily="34" charset="-122"/>
                <a:cs typeface="微软雅黑" pitchFamily="34" charset="-120"/>
              </a:rPr>
              <a:t>，产甲烷菌占比高于对照区</a:t>
            </a:r>
            <a:endParaRPr lang="en-US" altLang="zh-CN" sz="2000" dirty="0"/>
          </a:p>
        </p:txBody>
      </p:sp>
      <mc:AlternateContent xmlns:mc="http://schemas.openxmlformats.org/markup-compatibility/2006" xmlns:a14="http://schemas.microsoft.com/office/drawing/2010/main">
        <mc:Choice Requires="a14">
          <p:sp>
            <p:nvSpPr>
              <p:cNvPr id="4" name="QB_5_AS.77_1#517071372?vop=1&amp;pid=6e6aa2c6b&amp;color=0,0,0&amp;vtp=1&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表1和表2调查结果显示，酸化区纤维素分解菌占比低于对照区，</a:t>
                </a:r>
                <a:r>
                  <a:rPr lang="en-US" altLang="zh-CN" sz="2000" b="0" i="0">
                    <a:solidFill>
                      <a:srgbClr val="000000"/>
                    </a:solidFill>
                    <a:latin typeface="微软雅黑" pitchFamily="34" charset="0"/>
                    <a:ea typeface="微软雅黑" pitchFamily="34" charset="-122"/>
                    <a:cs typeface="微软雅黑" pitchFamily="34" charset="-120"/>
                  </a:rPr>
                  <a:t>产甲烷菌占比高于对照区，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导致酸化区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释放量下降而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CH</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释放量升高。</a:t>
                </a:r>
                <a:endParaRPr lang="en-US" altLang="zh-CN" sz="2200" dirty="0"/>
              </a:p>
            </p:txBody>
          </p:sp>
        </mc:Choice>
        <mc:Fallback xmlns="">
          <p:sp>
            <p:nvSpPr>
              <p:cNvPr id="4" name="QB_5_AS.77_1#517071372?vop=1&amp;pid=6e6aa2c6b&amp;color=0,0,0&amp;vtp=1&amp;bbb=1&amp;hb=1"/>
              <p:cNvSpPr>
                <a:spLocks noRot="1" noChangeAspect="1" noMove="1" noResize="1" noEditPoints="1" noAdjustHandles="1" noChangeArrowheads="1" noChangeShapeType="1" noTextEdit="1"/>
              </p:cNvSpPr>
              <p:nvPr/>
            </p:nvSpPr>
            <p:spPr>
              <a:xfrm>
                <a:off x="722376" y="1920367"/>
                <a:ext cx="10753344" cy="907034"/>
              </a:xfrm>
              <a:prstGeom prst="rect">
                <a:avLst/>
              </a:prstGeom>
              <a:blipFill>
                <a:blip r:embed="rId4"/>
                <a:stretch>
                  <a:fillRect l="-1587" r="-3005"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pic>
        <p:nvPicPr>
          <p:cNvPr id="2" name="QO_5_BD.78_1#cf5de0313?iti=2&amp;htil=5&amp;pid=6e6aa2c6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644384" y="1054296"/>
            <a:ext cx="3813048" cy="3858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78_2#cf5de0313?iti=2&amp;htil=5&amp;pid=6e6aa2c6b&amp;color=0,0,0&amp;vtp=1&amp;bbb=1"/>
          <p:cNvSpPr/>
          <p:nvPr/>
        </p:nvSpPr>
        <p:spPr>
          <a:xfrm>
            <a:off x="9320720" y="4978469"/>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
        <p:nvSpPr>
          <p:cNvPr id="4" name="QO_5_BD.78_3#cf5de0313?htil=5&amp;pid=6e6aa2c6b&amp;color=0,0,0&amp;vtp=1&amp;bt=1&amp;bbb=1&amp;hb=1"/>
          <p:cNvSpPr/>
          <p:nvPr/>
        </p:nvSpPr>
        <p:spPr>
          <a:xfrm>
            <a:off x="722376" y="972000"/>
            <a:ext cx="6812280"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（4）研究者对该酸化湿地进行了技术修复，</a:t>
            </a:r>
            <a:r>
              <a:rPr lang="en-US" altLang="zh-CN" sz="2000" b="0" i="0">
                <a:solidFill>
                  <a:srgbClr val="000000"/>
                </a:solidFill>
                <a:latin typeface="微软雅黑" pitchFamily="34" charset="0"/>
                <a:ea typeface="微软雅黑" pitchFamily="34" charset="-122"/>
                <a:cs typeface="微软雅黑" pitchFamily="34" charset="-120"/>
              </a:rPr>
              <a:t>增加了土壤肥力，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并分析了植物与土壤肥力的相关性</a:t>
            </a:r>
            <a:r>
              <a:rPr lang="en-US" altLang="zh-CN" sz="2000" b="0" i="0" dirty="0">
                <a:solidFill>
                  <a:srgbClr val="000000"/>
                </a:solidFill>
                <a:latin typeface="微软雅黑" pitchFamily="34" charset="0"/>
                <a:ea typeface="微软雅黑" pitchFamily="34" charset="-122"/>
                <a:cs typeface="微软雅黑" pitchFamily="34" charset="-120"/>
              </a:rPr>
              <a:t>，结果如图2。</a:t>
            </a:r>
            <a:endParaRPr lang="en-US" altLang="zh-CN" sz="2000" dirty="0"/>
          </a:p>
        </p:txBody>
      </p:sp>
      <p:sp>
        <p:nvSpPr>
          <p:cNvPr id="5" name="QB_6_BD.79_1#5cbc52013?htil=5&amp;pid=cf5de0313&amp;color=0,0,0&amp;vtp=1&amp;bbb=1&amp;hb=1"/>
          <p:cNvSpPr/>
          <p:nvPr/>
        </p:nvSpPr>
        <p:spPr>
          <a:xfrm>
            <a:off x="722376" y="1882844"/>
            <a:ext cx="6812280"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①图2</a:t>
            </a:r>
            <a:r>
              <a:rPr lang="en-US" altLang="zh-CN" sz="2000" b="0" i="0">
                <a:solidFill>
                  <a:srgbClr val="000000"/>
                </a:solidFill>
                <a:latin typeface="微软雅黑" pitchFamily="34" charset="0"/>
                <a:ea typeface="微软雅黑" pitchFamily="34" charset="-122"/>
                <a:cs typeface="微软雅黑" pitchFamily="34" charset="-120"/>
              </a:rPr>
              <a:t>中结果表明，</a:t>
            </a: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与土壤肥力无显著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相关性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6_AN.80_1#5cbc52013.blank?pid=cf5de0313&amp;color=0,0,0&amp;vpa=27&amp;vtp=1&amp;bbb=1"/>
          <p:cNvSpPr/>
          <p:nvPr/>
        </p:nvSpPr>
        <p:spPr>
          <a:xfrm>
            <a:off x="2913126" y="1844744"/>
            <a:ext cx="247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植物地上部分生物量</a:t>
            </a:r>
            <a:endParaRPr lang="en-US" altLang="zh-CN" sz="2000" dirty="0"/>
          </a:p>
        </p:txBody>
      </p:sp>
      <p:sp>
        <p:nvSpPr>
          <p:cNvPr id="7" name="QB_6_AS.81_1#5cbc52013?htil=5&amp;vop=1&amp;pid=cf5de0313&amp;color=0,0,0&amp;vtp=1&amp;bbb=1&amp;hb=1"/>
          <p:cNvSpPr/>
          <p:nvPr/>
        </p:nvSpPr>
        <p:spPr>
          <a:xfrm>
            <a:off x="722376" y="2833439"/>
            <a:ext cx="6812280"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分析图2可知</a:t>
            </a:r>
            <a:r>
              <a:rPr lang="en-US" altLang="zh-CN" sz="2000" b="0" i="0">
                <a:solidFill>
                  <a:srgbClr val="000000"/>
                </a:solidFill>
                <a:latin typeface="微软雅黑" pitchFamily="34" charset="0"/>
                <a:ea typeface="微软雅黑" pitchFamily="34" charset="-122"/>
                <a:cs typeface="微软雅黑" pitchFamily="34" charset="-120"/>
              </a:rPr>
              <a:t>，土壤肥力的变化与植物多样性指数和植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物地下部分生物量均呈一定的正相关关系，植物地上部分生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物量与土壤肥力的相关性不显著，植物地上部分生物量较低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时土壤肥力也可能较高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82_1#127090dc2?pid=cf5de0313&amp;color=0,0,0&amp;vtp=1&amp;bt=1&amp;bbb=1&amp;hb=1"/>
              <p:cNvSpPr/>
              <p:nvPr/>
            </p:nvSpPr>
            <p:spPr>
              <a:xfrm>
                <a:off x="722376" y="969265"/>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②请将下列选项排序，</a:t>
                </a:r>
                <a:r>
                  <a:rPr lang="en-US" altLang="zh-CN" sz="2000" b="0" i="0">
                    <a:solidFill>
                      <a:srgbClr val="000000"/>
                    </a:solidFill>
                    <a:latin typeface="微软雅黑" pitchFamily="34" charset="0"/>
                    <a:ea typeface="微软雅黑" pitchFamily="34" charset="-122"/>
                    <a:cs typeface="微软雅黑" pitchFamily="34" charset="-120"/>
                  </a:rPr>
                  <a:t>以解释植物和微生物对土壤肥力的影响：</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itchFamily="34" charset="0"/>
                    <a:ea typeface="SimSun" pitchFamily="34" charset="-122"/>
                    <a:cs typeface="SimSun"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土壤肥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.高度多样化的植物可提供更多样的凋落物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.植物凋落物的分解速率加快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.土壤中的微生物多样性增加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.土壤微生物有更多可利用的资源</a:t>
                </a:r>
                <a:endParaRPr lang="en-US" altLang="zh-CN" sz="2000" dirty="0"/>
              </a:p>
            </p:txBody>
          </p:sp>
        </mc:Choice>
        <mc:Fallback xmlns="">
          <p:sp>
            <p:nvSpPr>
              <p:cNvPr id="2" name="QB_6_BD.82_1#127090dc2?pid=cf5de0313&amp;color=0,0,0&amp;vtp=1&amp;bt=1&amp;bbb=1&amp;hb=1"/>
              <p:cNvSpPr>
                <a:spLocks noRot="1" noChangeAspect="1" noMove="1" noResize="1" noEditPoints="1" noAdjustHandles="1" noChangeArrowheads="1" noChangeShapeType="1" noTextEdit="1"/>
              </p:cNvSpPr>
              <p:nvPr/>
            </p:nvSpPr>
            <p:spPr>
              <a:xfrm>
                <a:off x="722376" y="969265"/>
                <a:ext cx="10753344" cy="2723134"/>
              </a:xfrm>
              <a:prstGeom prst="rect">
                <a:avLst/>
              </a:prstGeom>
              <a:blipFill>
                <a:blip r:embed="rId3"/>
                <a:stretch>
                  <a:fillRect l="-1474" r="-397" b="-5369"/>
                </a:stretch>
              </a:blipFill>
              <a:ln/>
            </p:spPr>
            <p:txBody>
              <a:bodyPr/>
              <a:lstStyle/>
              <a:p>
                <a:r>
                  <a:rPr lang="zh-CN" altLang="en-US">
                    <a:noFill/>
                  </a:rPr>
                  <a:t> </a:t>
                </a:r>
              </a:p>
            </p:txBody>
          </p:sp>
        </mc:Fallback>
      </mc:AlternateContent>
      <p:sp>
        <p:nvSpPr>
          <p:cNvPr id="3" name="QB_6_AN.83_1#127090dc2.blank?pid=cf5de0313&amp;color=0,0,0&amp;vpa=28&amp;vtp=1"/>
          <p:cNvSpPr/>
          <p:nvPr/>
        </p:nvSpPr>
        <p:spPr>
          <a:xfrm>
            <a:off x="7818501" y="9311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B_6_AN.84_1#127090dc2.blank?pid=cf5de0313&amp;color=0,0,0&amp;vpa=29&amp;vtp=1"/>
          <p:cNvSpPr/>
          <p:nvPr/>
        </p:nvSpPr>
        <p:spPr>
          <a:xfrm>
            <a:off x="8526526" y="9311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B_6_AN.85_1#127090dc2.blank?pid=cf5de0313&amp;color=0,0,0&amp;vpa=30&amp;vtp=1"/>
          <p:cNvSpPr/>
          <p:nvPr/>
        </p:nvSpPr>
        <p:spPr>
          <a:xfrm>
            <a:off x="9272651" y="9311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B_6_AN.86_1#127090dc2.blank?pid=cf5de0313&amp;color=0,0,0&amp;vpa=31&amp;vtp=1"/>
          <p:cNvSpPr/>
          <p:nvPr/>
        </p:nvSpPr>
        <p:spPr>
          <a:xfrm>
            <a:off x="9980676" y="9311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87_1#127090dc2?vop=1&amp;pid=cf5de0313&amp;color=0,0,0&amp;vtp=1&amp;bt=1&amp;bbb=1&amp;hb=1"/>
              <p:cNvSpPr/>
              <p:nvPr/>
            </p:nvSpPr>
            <p:spPr>
              <a:xfrm>
                <a:off x="722376" y="972000"/>
                <a:ext cx="10753344" cy="22274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土壤中的微生物主要是生态系统的分解者，作用是分解动植物遗体残骸和动物排遗物</a:t>
                </a:r>
                <a:r>
                  <a:rPr lang="en-US" altLang="zh-CN" sz="2000" b="0" i="0">
                    <a:solidFill>
                      <a:srgbClr val="000000"/>
                    </a:solidFill>
                    <a:latin typeface="微软雅黑" pitchFamily="34" charset="0"/>
                    <a:ea typeface="微软雅黑" pitchFamily="34" charset="-122"/>
                    <a:cs typeface="微软雅黑" pitchFamily="34" charset="-120"/>
                  </a:rPr>
                  <a:t>，将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其中的有机物转变为无机物</a:t>
                </a:r>
                <a:r>
                  <a:rPr lang="en-US" altLang="zh-CN" sz="2000" b="0" i="0" dirty="0">
                    <a:solidFill>
                      <a:srgbClr val="000000"/>
                    </a:solidFill>
                    <a:latin typeface="微软雅黑" pitchFamily="34" charset="0"/>
                    <a:ea typeface="微软雅黑" pitchFamily="34" charset="-122"/>
                    <a:cs typeface="微软雅黑" pitchFamily="34" charset="-120"/>
                  </a:rPr>
                  <a:t>，使土壤中的无机氮、无机磷的含量增加，土壤肥力增加</a:t>
                </a:r>
                <a:r>
                  <a:rPr lang="en-US" altLang="zh-CN" sz="2000" b="0" i="0">
                    <a:solidFill>
                      <a:srgbClr val="000000"/>
                    </a:solidFill>
                    <a:latin typeface="微软雅黑" pitchFamily="34" charset="0"/>
                    <a:ea typeface="微软雅黑" pitchFamily="34" charset="-122"/>
                    <a:cs typeface="微软雅黑" pitchFamily="34" charset="-120"/>
                  </a:rPr>
                  <a:t>。分解者的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代谢类型是异养型</a:t>
                </a:r>
                <a:r>
                  <a:rPr lang="en-US" altLang="zh-CN" sz="2000" b="0" i="0" dirty="0">
                    <a:solidFill>
                      <a:srgbClr val="000000"/>
                    </a:solidFill>
                    <a:latin typeface="微软雅黑" pitchFamily="34" charset="0"/>
                    <a:ea typeface="微软雅黑" pitchFamily="34" charset="-122"/>
                    <a:cs typeface="微软雅黑" pitchFamily="34" charset="-120"/>
                  </a:rPr>
                  <a:t>，土壤肥力增加，首先会使植物多样性的增加</a:t>
                </a:r>
                <a:r>
                  <a:rPr lang="en-US" altLang="zh-CN" sz="2000" b="0" i="0">
                    <a:solidFill>
                      <a:srgbClr val="000000"/>
                    </a:solidFill>
                    <a:latin typeface="微软雅黑" pitchFamily="34" charset="0"/>
                    <a:ea typeface="微软雅黑" pitchFamily="34" charset="-122"/>
                    <a:cs typeface="微软雅黑" pitchFamily="34" charset="-120"/>
                  </a:rPr>
                  <a:t>，为微生物提供了更多样的凋落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a:t>
                </a:r>
                <a:r>
                  <a:rPr lang="en-US" altLang="zh-CN" sz="2000" b="0" i="0" dirty="0">
                    <a:solidFill>
                      <a:srgbClr val="000000"/>
                    </a:solidFill>
                    <a:latin typeface="微软雅黑" pitchFamily="34" charset="0"/>
                    <a:ea typeface="微软雅黑" pitchFamily="34" charset="-122"/>
                    <a:cs typeface="微软雅黑" pitchFamily="34" charset="-120"/>
                  </a:rPr>
                  <a:t>（如植物的残枝败叶），微生物可利用的资源增多，微生物种类增多，分解速率提高</a:t>
                </a:r>
                <a:r>
                  <a:rPr lang="en-US" altLang="zh-CN" sz="2000" b="0" i="0">
                    <a:solidFill>
                      <a:srgbClr val="000000"/>
                    </a:solidFill>
                    <a:latin typeface="微软雅黑" pitchFamily="34" charset="0"/>
                    <a:ea typeface="微软雅黑" pitchFamily="34" charset="-122"/>
                    <a:cs typeface="微软雅黑" pitchFamily="34" charset="-120"/>
                  </a:rPr>
                  <a:t>，土壤肥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力明显加强</a:t>
                </a:r>
                <a:r>
                  <a:rPr lang="en-US" altLang="zh-CN" sz="2000" b="0" i="0" dirty="0">
                    <a:solidFill>
                      <a:srgbClr val="000000"/>
                    </a:solidFill>
                    <a:latin typeface="微软雅黑" pitchFamily="34" charset="0"/>
                    <a:ea typeface="微软雅黑" pitchFamily="34" charset="-122"/>
                    <a:cs typeface="微软雅黑" pitchFamily="34" charset="-120"/>
                  </a:rPr>
                  <a:t>。所以植物和微生物对土壤肥力的影响是</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土壤肥力增加。</a:t>
                </a:r>
                <a:endParaRPr lang="en-US" altLang="zh-CN" sz="2200" dirty="0"/>
              </a:p>
            </p:txBody>
          </p:sp>
        </mc:Choice>
        <mc:Fallback xmlns="">
          <p:sp>
            <p:nvSpPr>
              <p:cNvPr id="2" name="QB_6_AS.87_1#127090dc2?vop=1&amp;pid=cf5de0313&amp;color=0,0,0&amp;vtp=1&amp;bt=1&amp;bbb=1&amp;hb=1"/>
              <p:cNvSpPr>
                <a:spLocks noRot="1" noChangeAspect="1" noMove="1" noResize="1" noEditPoints="1" noAdjustHandles="1" noChangeArrowheads="1" noChangeShapeType="1" noTextEdit="1"/>
              </p:cNvSpPr>
              <p:nvPr/>
            </p:nvSpPr>
            <p:spPr>
              <a:xfrm>
                <a:off x="722376" y="972000"/>
                <a:ext cx="10753344" cy="2227453"/>
              </a:xfrm>
              <a:prstGeom prst="rect">
                <a:avLst/>
              </a:prstGeom>
              <a:blipFill>
                <a:blip r:embed="rId3"/>
                <a:stretch>
                  <a:fillRect l="-1587" r="-794" b="-68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4_1#0ab1abe00?pid=11ec45237&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［四川广元2024高二期中］</a:t>
                </a:r>
                <a:r>
                  <a:rPr lang="en-US" altLang="zh-CN" sz="2000" b="0" i="0" dirty="0">
                    <a:solidFill>
                      <a:srgbClr val="000000"/>
                    </a:solidFill>
                    <a:latin typeface="微软雅黑" pitchFamily="34" charset="0"/>
                    <a:ea typeface="微软雅黑" pitchFamily="34" charset="-122"/>
                    <a:cs typeface="微软雅黑" pitchFamily="34" charset="-120"/>
                  </a:rPr>
                  <a:t>如图表示某森林生态系统一年内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消耗量与释放量的情况</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4_1#0ab1abe00?pid=11ec45237&amp;color=0,0,0&amp;vtp=1&amp;bt=1&amp;bbb=1&amp;hb=1"/>
              <p:cNvSpPr>
                <a:spLocks noRot="1" noChangeAspect="1" noMove="1" noResize="1" noEditPoints="1" noAdjustHandles="1" noChangeArrowheads="1" noChangeShapeType="1" noTextEdit="1"/>
              </p:cNvSpPr>
              <p:nvPr/>
            </p:nvSpPr>
            <p:spPr>
              <a:xfrm>
                <a:off x="722376" y="1014984"/>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C_5_AN.5_1#0ab1abe00.bracket?pid=11ec45237&amp;color=0,0,0&amp;vpa=2&amp;vtp=1"/>
          <p:cNvSpPr/>
          <p:nvPr/>
        </p:nvSpPr>
        <p:spPr>
          <a:xfrm>
            <a:off x="2954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4_2#0ab1abe00?pid=11ec4523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785616" y="1994661"/>
            <a:ext cx="4626864"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4_3#0ab1abe00.choices?pid=11ec45237&amp;color=0,0,0&amp;vtp=1&amp;bbb=1"/>
              <p:cNvSpPr/>
              <p:nvPr/>
            </p:nvSpPr>
            <p:spPr>
              <a:xfrm>
                <a:off x="722376" y="35313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A.流经该生态系统的总能量可用“丁</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丙）”来表示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.这一年内该森林生态系统的物种丰富度可能正在增加</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.碳在该生物群落内部以含碳有机物的形式进行双向传递</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.人工生态系统中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的消耗量与释放量的关系也一定符合该图</a:t>
                </a:r>
                <a:endParaRPr lang="en-US" altLang="zh-CN" sz="2000" dirty="0"/>
              </a:p>
            </p:txBody>
          </p:sp>
        </mc:Choice>
        <mc:Fallback xmlns="">
          <p:sp>
            <p:nvSpPr>
              <p:cNvPr id="5" name="QC_5_BD.4_3#0ab1abe00.choices?pid=11ec45237&amp;color=0,0,0&amp;vtp=1&amp;bbb=1"/>
              <p:cNvSpPr>
                <a:spLocks noRot="1" noChangeAspect="1" noMove="1" noResize="1" noEditPoints="1" noAdjustHandles="1" noChangeArrowheads="1" noChangeShapeType="1" noTextEdit="1"/>
              </p:cNvSpPr>
              <p:nvPr/>
            </p:nvSpPr>
            <p:spPr>
              <a:xfrm>
                <a:off x="722376" y="3531361"/>
                <a:ext cx="10753344" cy="1796034"/>
              </a:xfrm>
              <a:prstGeom prst="rect">
                <a:avLst/>
              </a:prstGeom>
              <a:blipFill>
                <a:blip r:embed="rId5"/>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_1#0ab1abe00?vop=1&amp;pid=11ec45237&amp;color=0,0,0&amp;vtp=1&amp;bt=1&amp;bbb=1&amp;hb=1"/>
              <p:cNvSpPr/>
              <p:nvPr/>
            </p:nvSpPr>
            <p:spPr>
              <a:xfrm>
                <a:off x="722376" y="1014984"/>
                <a:ext cx="10753344" cy="22830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流经该森林生态系统的总能量是生产者固定的太阳能总量，可用丁表示，A错误</a:t>
                </a:r>
                <a:r>
                  <a:rPr lang="en-US" altLang="zh-CN" sz="2000" b="0" i="0">
                    <a:solidFill>
                      <a:srgbClr val="000000"/>
                    </a:solidFill>
                    <a:latin typeface="微软雅黑" pitchFamily="34" charset="0"/>
                    <a:ea typeface="微软雅黑" pitchFamily="34" charset="-122"/>
                    <a:cs typeface="微软雅黑" pitchFamily="34" charset="-120"/>
                  </a:rPr>
                  <a:t>；由图可</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消耗量（丁）大于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释放量的总和（甲</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r>
                  <a:rPr lang="en-US" altLang="zh-CN" sz="2000" b="0" i="0">
                    <a:solidFill>
                      <a:srgbClr val="000000"/>
                    </a:solidFill>
                    <a:latin typeface="微软雅黑" pitchFamily="34" charset="0"/>
                    <a:ea typeface="微软雅黑" pitchFamily="34" charset="-122"/>
                    <a:cs typeface="微软雅黑" pitchFamily="34" charset="-120"/>
                  </a:rPr>
                  <a:t>说明该森林生态系统的生产量增加，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这可能是生产者的种类和数量增加所引起的，即这一年内该森林生态系统的物种丰富度可能正在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，B正确；碳在该生物群落内部以含碳有机物的形式沿食物链和食物网进行单向传递，C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人工生态系统中可能出现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消耗量较小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释放量较大的情况，可能不符合该图，D错误。</a:t>
                </a:r>
                <a:endParaRPr lang="en-US" altLang="zh-CN" sz="2200" dirty="0"/>
              </a:p>
            </p:txBody>
          </p:sp>
        </mc:Choice>
        <mc:Fallback xmlns="">
          <p:sp>
            <p:nvSpPr>
              <p:cNvPr id="2" name="QC_5_AS.6_1#0ab1abe00?vop=1&amp;pid=11ec45237&amp;color=0,0,0&amp;vtp=1&amp;bt=1&amp;bbb=1&amp;hb=1"/>
              <p:cNvSpPr>
                <a:spLocks noRot="1" noChangeAspect="1" noMove="1" noResize="1" noEditPoints="1" noAdjustHandles="1" noChangeArrowheads="1" noChangeShapeType="1" noTextEdit="1"/>
              </p:cNvSpPr>
              <p:nvPr/>
            </p:nvSpPr>
            <p:spPr>
              <a:xfrm>
                <a:off x="722376" y="1014984"/>
                <a:ext cx="10753344" cy="2283079"/>
              </a:xfrm>
              <a:prstGeom prst="rect">
                <a:avLst/>
              </a:prstGeom>
              <a:blipFill>
                <a:blip r:embed="rId3"/>
                <a:stretch>
                  <a:fillRect l="-1587" t="-267" r="-3855" b="-748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b6b5744af?pid=11ec45237&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［江苏连云港2025高二期末］</a:t>
            </a:r>
            <a:r>
              <a:rPr lang="en-US" altLang="zh-CN" sz="2000" b="0" i="0" dirty="0">
                <a:solidFill>
                  <a:srgbClr val="000000"/>
                </a:solidFill>
                <a:latin typeface="微软雅黑" pitchFamily="34" charset="0"/>
                <a:ea typeface="微软雅黑" pitchFamily="34" charset="-122"/>
                <a:cs typeface="微软雅黑" pitchFamily="34" charset="-120"/>
              </a:rPr>
              <a:t>下图为某稻田生态系统的碳循环图解，</a:t>
            </a:r>
            <a:r>
              <a:rPr lang="en-US" altLang="zh-CN" sz="2000" b="0" i="0">
                <a:solidFill>
                  <a:srgbClr val="000000"/>
                </a:solidFill>
                <a:latin typeface="微软雅黑" pitchFamily="34" charset="0"/>
                <a:ea typeface="微软雅黑" pitchFamily="34" charset="-122"/>
                <a:cs typeface="微软雅黑" pitchFamily="34" charset="-120"/>
              </a:rPr>
              <a:t>数字表示碳的流动过程。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b6b5744af.bracket?pid=11ec45237&amp;color=0,0,0&amp;vpa=3&amp;vtp=1"/>
          <p:cNvSpPr/>
          <p:nvPr/>
        </p:nvSpPr>
        <p:spPr>
          <a:xfrm>
            <a:off x="2941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7_2#b6b5744af?htil=1&amp;pid=11ec4523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80569" y="1994661"/>
            <a:ext cx="2258568"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7_3#b6b5744af.choices?htil=1&amp;pid=11ec45237&amp;color=0,0,0&amp;vtp=1&amp;bbb=1"/>
              <p:cNvSpPr/>
              <p:nvPr/>
            </p:nvSpPr>
            <p:spPr>
              <a:xfrm>
                <a:off x="722376" y="1867661"/>
                <a:ext cx="835761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A.碳在①②④⑤过程中以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形式传递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.①过程固定的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等于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⑦</m:t>
                    </m:r>
                  </m:oMath>
                </a14:m>
                <a:r>
                  <a:rPr lang="en-US" altLang="zh-CN" sz="2000" b="0" i="0" dirty="0">
                    <a:solidFill>
                      <a:srgbClr val="000000"/>
                    </a:solidFill>
                    <a:latin typeface="微软雅黑" pitchFamily="34" charset="0"/>
                    <a:ea typeface="微软雅黑" pitchFamily="34" charset="-122"/>
                    <a:cs typeface="微软雅黑"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即可实现碳中和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.A可表示大气中的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库，碳元素在生物群落中循环利用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.C属于分解者，群落中的其他生物可为它提供物质和能量</a:t>
                </a:r>
                <a:endParaRPr lang="en-US" altLang="zh-CN" sz="2000" dirty="0"/>
              </a:p>
            </p:txBody>
          </p:sp>
        </mc:Choice>
        <mc:Fallback xmlns="">
          <p:sp>
            <p:nvSpPr>
              <p:cNvPr id="5" name="QC_5_BD.7_3#b6b5744af.choices?htil=1&amp;pid=11ec45237&amp;color=0,0,0&amp;vtp=1&amp;bbb=1"/>
              <p:cNvSpPr>
                <a:spLocks noRot="1" noChangeAspect="1" noMove="1" noResize="1" noEditPoints="1" noAdjustHandles="1" noChangeArrowheads="1" noChangeShapeType="1" noTextEdit="1"/>
              </p:cNvSpPr>
              <p:nvPr/>
            </p:nvSpPr>
            <p:spPr>
              <a:xfrm>
                <a:off x="722376" y="1867661"/>
                <a:ext cx="8357616" cy="1796034"/>
              </a:xfrm>
              <a:prstGeom prst="rect">
                <a:avLst/>
              </a:prstGeom>
              <a:blipFill>
                <a:blip r:embed="rId4"/>
                <a:stretch>
                  <a:fillRect l="-1896"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9_1#b6b5744af?vop=1&amp;pid=11ec4523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碳在生物群落与无机环境之间</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①②⑥⑦</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主要以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形式传递，而在群落内部</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③④⑤</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含碳有机物形式传递</a:t>
                </a:r>
                <a:r>
                  <a:rPr lang="en-US" altLang="zh-CN" sz="2000" b="0" i="0" dirty="0">
                    <a:solidFill>
                      <a:srgbClr val="000000"/>
                    </a:solidFill>
                    <a:latin typeface="微软雅黑" pitchFamily="34" charset="0"/>
                    <a:ea typeface="微软雅黑" pitchFamily="34" charset="-122"/>
                    <a:cs typeface="微软雅黑" pitchFamily="34" charset="-120"/>
                  </a:rPr>
                  <a:t>，A错误；实现碳中和需要①固定的二氧化碳</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⑥</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⑦</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人类对煤</a:t>
                </a:r>
                <a:r>
                  <a:rPr lang="en-US" altLang="zh-CN" sz="2000" b="0" i="0">
                    <a:solidFill>
                      <a:srgbClr val="000000"/>
                    </a:solidFill>
                    <a:latin typeface="微软雅黑" pitchFamily="34" charset="0"/>
                    <a:ea typeface="微软雅黑" pitchFamily="34" charset="-122"/>
                    <a:cs typeface="微软雅黑" pitchFamily="34" charset="-120"/>
                  </a:rPr>
                  <a:t>、石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油等的利用过程释放的二氧化碳</a:t>
                </a:r>
                <a:r>
                  <a:rPr lang="en-US" altLang="zh-CN" sz="2000" b="0" i="0" dirty="0">
                    <a:solidFill>
                      <a:srgbClr val="000000"/>
                    </a:solidFill>
                    <a:latin typeface="微软雅黑" pitchFamily="34" charset="0"/>
                    <a:ea typeface="微软雅黑" pitchFamily="34" charset="-122"/>
                    <a:cs typeface="微软雅黑" pitchFamily="34" charset="-120"/>
                  </a:rPr>
                  <a:t>，B错误；A可表示大气中的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库</a:t>
                </a:r>
                <a:r>
                  <a:rPr lang="en-US" altLang="zh-CN" sz="2000" b="0" i="0">
                    <a:solidFill>
                      <a:srgbClr val="000000"/>
                    </a:solidFill>
                    <a:latin typeface="微软雅黑" pitchFamily="34" charset="0"/>
                    <a:ea typeface="微软雅黑" pitchFamily="34" charset="-122"/>
                    <a:cs typeface="微软雅黑" pitchFamily="34" charset="-120"/>
                  </a:rPr>
                  <a:t>，碳循环指的是碳元素在生物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群落和无机环境之间往返的过程</a:t>
                </a:r>
                <a:r>
                  <a:rPr lang="en-US" altLang="zh-CN" sz="2000" b="0" i="0" dirty="0">
                    <a:solidFill>
                      <a:srgbClr val="000000"/>
                    </a:solidFill>
                    <a:latin typeface="微软雅黑" pitchFamily="34" charset="0"/>
                    <a:ea typeface="微软雅黑" pitchFamily="34" charset="-122"/>
                    <a:cs typeface="微软雅黑" pitchFamily="34" charset="-120"/>
                  </a:rPr>
                  <a:t>，C错误；C是分解者，生物群落中的其他生物（</a:t>
                </a:r>
                <a:r>
                  <a:rPr lang="en-US" altLang="zh-CN" sz="2000" b="0" i="0">
                    <a:solidFill>
                      <a:srgbClr val="000000"/>
                    </a:solidFill>
                    <a:latin typeface="微软雅黑" pitchFamily="34" charset="0"/>
                    <a:ea typeface="微软雅黑" pitchFamily="34" charset="-122"/>
                    <a:cs typeface="微软雅黑" pitchFamily="34" charset="-120"/>
                  </a:rPr>
                  <a:t>包括生产者、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消费者</a:t>
                </a:r>
                <a:r>
                  <a:rPr lang="en-US" altLang="zh-CN" sz="2000" b="0" i="0" dirty="0">
                    <a:solidFill>
                      <a:srgbClr val="000000"/>
                    </a:solidFill>
                    <a:latin typeface="微软雅黑" pitchFamily="34" charset="0"/>
                    <a:ea typeface="微软雅黑" pitchFamily="34" charset="-122"/>
                    <a:cs typeface="微软雅黑" pitchFamily="34" charset="-120"/>
                  </a:rPr>
                  <a:t>）的遗体残骸等会流向分解者，均可为它提供物质和能量，D正确。</a:t>
                </a:r>
                <a:endParaRPr lang="en-US" altLang="zh-CN" sz="2200" dirty="0"/>
              </a:p>
            </p:txBody>
          </p:sp>
        </mc:Choice>
        <mc:Fallback xmlns="">
          <p:sp>
            <p:nvSpPr>
              <p:cNvPr id="2" name="QC_5_AS.9_1#b6b5744af?vop=1&amp;pid=11ec45237&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020"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0_1#0104bdfe8?pid=11ec45237&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［陕西咸阳2025高二月考］</a:t>
                </a:r>
                <a:r>
                  <a:rPr lang="en-US" altLang="zh-CN" sz="2000" b="0" i="0" dirty="0">
                    <a:solidFill>
                      <a:srgbClr val="000000"/>
                    </a:solidFill>
                    <a:latin typeface="微软雅黑" pitchFamily="34" charset="0"/>
                    <a:ea typeface="微软雅黑" pitchFamily="34" charset="-122"/>
                    <a:cs typeface="微软雅黑" pitchFamily="34" charset="-120"/>
                  </a:rPr>
                  <a:t>2020年9月，我国明确提出实现2030年“碳达峰”的目标</a:t>
                </a:r>
                <a:r>
                  <a:rPr lang="en-US" altLang="zh-CN" sz="2000" b="0" i="0">
                    <a:solidFill>
                      <a:srgbClr val="000000"/>
                    </a:solidFill>
                    <a:latin typeface="微软雅黑" pitchFamily="34" charset="0"/>
                    <a:ea typeface="微软雅黑" pitchFamily="34" charset="-122"/>
                    <a:cs typeface="微软雅黑" pitchFamily="34" charset="-120"/>
                  </a:rPr>
                  <a:t>。“碳达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峰</a:t>
                </a:r>
                <a:r>
                  <a:rPr lang="en-US" altLang="zh-CN" sz="2000" b="0" i="0" dirty="0">
                    <a:solidFill>
                      <a:srgbClr val="000000"/>
                    </a:solidFill>
                    <a:latin typeface="微软雅黑" pitchFamily="34" charset="0"/>
                    <a:ea typeface="微软雅黑" pitchFamily="34" charset="-122"/>
                    <a:cs typeface="微软雅黑" pitchFamily="34" charset="-120"/>
                  </a:rPr>
                  <a:t>”是指</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的排放量达到历史最高值之后逐步回落，是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排放量由增转降的拐点</a:t>
                </a:r>
                <a:r>
                  <a:rPr lang="en-US" altLang="zh-CN" sz="2000" b="0" i="0">
                    <a:solidFill>
                      <a:srgbClr val="000000"/>
                    </a:solidFill>
                    <a:latin typeface="微软雅黑" pitchFamily="34" charset="0"/>
                    <a:ea typeface="微软雅黑" pitchFamily="34" charset="-122"/>
                    <a:cs typeface="微软雅黑" pitchFamily="34" charset="-120"/>
                  </a:rPr>
                  <a:t>。如图为碳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循环示意图</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表示生态系统的组成成分，①～⑦为相关途径</a:t>
                </a:r>
                <a:r>
                  <a:rPr lang="en-US" altLang="zh-CN" sz="2000" b="0" i="0">
                    <a:solidFill>
                      <a:srgbClr val="000000"/>
                    </a:solidFill>
                    <a:latin typeface="微软雅黑" pitchFamily="34" charset="0"/>
                    <a:ea typeface="微软雅黑" pitchFamily="34" charset="-122"/>
                    <a:cs typeface="微软雅黑" pitchFamily="34" charset="-120"/>
                  </a:rPr>
                  <a:t>。下列相关叙述正确的是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0_1#0104bdfe8?pid=11ec45237&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7200" b="-11737"/>
                </a:stretch>
              </a:blipFill>
              <a:ln/>
            </p:spPr>
            <p:txBody>
              <a:bodyPr/>
              <a:lstStyle/>
              <a:p>
                <a:r>
                  <a:rPr lang="zh-CN" altLang="en-US">
                    <a:noFill/>
                  </a:rPr>
                  <a:t> </a:t>
                </a:r>
              </a:p>
            </p:txBody>
          </p:sp>
        </mc:Fallback>
      </mc:AlternateContent>
      <p:sp>
        <p:nvSpPr>
          <p:cNvPr id="3" name="QC_5_AN.11_1#0104bdfe8.bracket?pid=11ec45237&amp;color=0,0,0&amp;vpa=4&amp;vtp=1"/>
          <p:cNvSpPr/>
          <p:nvPr/>
        </p:nvSpPr>
        <p:spPr>
          <a:xfrm>
            <a:off x="11471339" y="19103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10_2#0104bdfe8?htil=2&amp;pid=11ec45237&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31243" y="2451861"/>
            <a:ext cx="3291840" cy="17922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0_3#0104bdfe8.choices?htil=2&amp;pid=11ec45237&amp;color=0,0,0&amp;vtp=1&amp;bbb=1"/>
          <p:cNvSpPr/>
          <p:nvPr/>
        </p:nvSpPr>
        <p:spPr>
          <a:xfrm>
            <a:off x="722376" y="2324861"/>
            <a:ext cx="7324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A.C是生产者，和A、B、D共同构成生态系统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.碳进入非生物环境的途径有①②③⑤⑥⑦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.碳达峰后生态系统的碳循环会明显减慢</a:t>
            </a:r>
            <a:endParaRPr lang="en-US" altLang="zh-CN" sz="2000" dirty="0"/>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D</a:t>
            </a:r>
            <a:r>
              <a:rPr lang="en-US" altLang="zh-CN" sz="2000" b="0" i="0" spc="-50" dirty="0">
                <a:solidFill>
                  <a:srgbClr val="000000"/>
                </a:solidFill>
                <a:latin typeface="微软雅黑" pitchFamily="34" charset="0"/>
                <a:ea typeface="微软雅黑" pitchFamily="34" charset="-122"/>
                <a:cs typeface="微软雅黑" pitchFamily="34" charset="-120"/>
              </a:rPr>
              <a:t>.大力植树种草，提高森林覆盖率可缓解因⑦过程造成的温室效应</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1860</Words>
  <Application>Microsoft Office PowerPoint</Application>
  <PresentationFormat>宽屏</PresentationFormat>
  <Paragraphs>382</Paragraphs>
  <Slides>43</Slides>
  <Notes>43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43</vt:i4>
      </vt:variant>
    </vt:vector>
  </HeadingPairs>
  <TitlesOfParts>
    <vt:vector size="52"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2025-08-01T02:08:37Z</dcterms:created>
  <dcterms:modified xsi:type="dcterms:W3CDTF">2025-08-04T07:16:24Z</dcterms:modified>
  <cp:category/>
  <cp:contentStatus/>
</cp:coreProperties>
</file>