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5" d="100"/>
        <a:sy n="3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1869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c961da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生态系统的结构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61ae5e9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生态系统的功能</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97adb5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生态系统的稳定性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14.xml"/><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6_BD.15_1#3bf96f3ff?pid=8e7f72f83&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（2）在此生态系统中</a:t>
            </a:r>
            <a:r>
              <a:rPr lang="en-US" altLang="zh-CN" sz="2000" b="0" i="0">
                <a:solidFill>
                  <a:srgbClr val="000000"/>
                </a:solidFill>
                <a:latin typeface="微软雅黑" pitchFamily="34" charset="0"/>
                <a:ea typeface="微软雅黑" pitchFamily="34" charset="-122"/>
                <a:cs typeface="微软雅黑" pitchFamily="34" charset="-120"/>
              </a:rPr>
              <a:t>，长江江豚占据</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个营养级，其能量根本上来自该食物网中的</a:t>
            </a:r>
            <a:r>
              <a:rPr lang="en-US" altLang="zh-CN" sz="2000" i="0">
                <a:solidFill>
                  <a:srgbClr val="000000"/>
                </a:solidFill>
                <a:latin typeface="SimSun" pitchFamily="34" charset="0"/>
                <a:ea typeface="SimSun" pitchFamily="34" charset="-122"/>
                <a:cs typeface="SimSun" pitchFamily="34" charset="-120"/>
              </a:rPr>
              <a:t>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16_1#3bf96f3ff.blank?pid=8e7f72f83&amp;color=0,0,0&amp;vpa=7&amp;vtp=1"/>
          <p:cNvSpPr/>
          <p:nvPr/>
        </p:nvSpPr>
        <p:spPr>
          <a:xfrm>
            <a:off x="4932426" y="931165"/>
            <a:ext cx="34131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3</a:t>
            </a:r>
            <a:endParaRPr lang="en-US" altLang="zh-CN" sz="2000" dirty="0"/>
          </a:p>
        </p:txBody>
      </p:sp>
      <p:sp>
        <p:nvSpPr>
          <p:cNvPr id="4" name="QB_6_AN.17_1#3bf96f3ff.blank?pid=8e7f72f83&amp;color=0,0,0&amp;vpa=8&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浮游植物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或“浮游植物固定的太阳能”）</a:t>
            </a:r>
            <a:endParaRPr lang="en-US" altLang="zh-CN" sz="2000" dirty="0"/>
          </a:p>
        </p:txBody>
      </p:sp>
      <p:sp>
        <p:nvSpPr>
          <p:cNvPr id="5" name="QB_6_AS.18_1#3bf96f3ff?vop=1&amp;pid=8e7f72f83&amp;color=0,0,0&amp;vtp=1&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由食物网可知，长江江豚占据了第三、第四、第五3个营养级。在该食物网中</a:t>
            </a:r>
            <a:r>
              <a:rPr lang="en-US" altLang="zh-CN" sz="2000" b="0" i="0">
                <a:solidFill>
                  <a:srgbClr val="000000"/>
                </a:solidFill>
                <a:latin typeface="微软雅黑" pitchFamily="34" charset="0"/>
                <a:ea typeface="微软雅黑" pitchFamily="34" charset="-122"/>
                <a:cs typeface="微软雅黑" pitchFamily="34" charset="-120"/>
              </a:rPr>
              <a:t>，所有能量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根本上来自浮游植物固定的太阳能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19_1#a6611a7e6?pid=8e7f72f83&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（3）为实现对长江江豚的良好保护，可采取以下措施：其一，据表分析</a:t>
            </a:r>
            <a:r>
              <a:rPr lang="en-US" altLang="zh-CN" sz="2000" b="0" i="0">
                <a:solidFill>
                  <a:srgbClr val="000000"/>
                </a:solidFill>
                <a:latin typeface="微软雅黑" pitchFamily="34" charset="0"/>
                <a:ea typeface="微软雅黑" pitchFamily="34" charset="-122"/>
                <a:cs typeface="微软雅黑" pitchFamily="34" charset="-120"/>
              </a:rPr>
              <a:t>，从该水域适度去除</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使能量更多流向长江江豚；其二</a:t>
            </a:r>
            <a:r>
              <a:rPr lang="en-US" altLang="zh-CN" sz="2000" b="0" i="0">
                <a:solidFill>
                  <a:srgbClr val="000000"/>
                </a:solidFill>
                <a:latin typeface="微软雅黑" pitchFamily="34" charset="0"/>
                <a:ea typeface="微软雅黑" pitchFamily="34" charset="-122"/>
                <a:cs typeface="微软雅黑" pitchFamily="34" charset="-120"/>
              </a:rPr>
              <a:t>，在丰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水期打开闸口，使长江江豚饵料鱼类从干流</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天鹅洲长江故道</a:t>
            </a:r>
            <a:r>
              <a:rPr lang="en-US" altLang="zh-CN" sz="2000" b="0" i="0" dirty="0">
                <a:solidFill>
                  <a:srgbClr val="000000"/>
                </a:solidFill>
                <a:latin typeface="微软雅黑" pitchFamily="34" charset="0"/>
                <a:ea typeface="微软雅黑" pitchFamily="34" charset="-122"/>
                <a:cs typeface="微软雅黑" pitchFamily="34" charset="-120"/>
              </a:rPr>
              <a:t>，增加长江江豚食物资源</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上措施可提高该水域对长江江豚的</a:t>
            </a:r>
            <a:r>
              <a:rPr lang="en-US" altLang="zh-CN" sz="2000" i="0">
                <a:solidFill>
                  <a:srgbClr val="000000"/>
                </a:solidFill>
                <a:latin typeface="SimSun" pitchFamily="34" charset="0"/>
                <a:ea typeface="SimSun" pitchFamily="34" charset="-122"/>
                <a:cs typeface="SimSun" pitchFamily="34" charset="-120"/>
              </a:rPr>
              <a:t>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p:sp>
        <p:nvSpPr>
          <p:cNvPr id="3" name="QB_6_AN.20_1#a6611a7e6.blank?pid=8e7f72f83&amp;color=0,0,0&amp;vpa=9&amp;vtp=1&amp;bbb=1"/>
          <p:cNvSpPr/>
          <p:nvPr/>
        </p:nvSpPr>
        <p:spPr>
          <a:xfrm>
            <a:off x="731901" y="1388364"/>
            <a:ext cx="6026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大中型鱼类</a:t>
            </a:r>
            <a:r>
              <a:rPr lang="en-US" altLang="zh-CN" sz="2000" b="1" i="0" dirty="0">
                <a:solidFill>
                  <a:srgbClr val="00B050"/>
                </a:solidFill>
                <a:latin typeface="微软雅黑" pitchFamily="34" charset="0"/>
                <a:ea typeface="微软雅黑" pitchFamily="34" charset="-122"/>
                <a:cs typeface="微软雅黑" pitchFamily="34" charset="-120"/>
              </a:rPr>
              <a:t>（或“鲢、鳙和蒙古鲌等大中型鱼类”）</a:t>
            </a:r>
            <a:endParaRPr lang="en-US" altLang="zh-CN" sz="2000" dirty="0">
              <a:solidFill>
                <a:srgbClr val="00B050"/>
              </a:solidFill>
            </a:endParaRPr>
          </a:p>
        </p:txBody>
      </p:sp>
      <p:sp>
        <p:nvSpPr>
          <p:cNvPr id="4" name="QB_6_AN.21_1#a6611a7e6.blank?pid=8e7f72f83&amp;color=0,0,0&amp;vpa=10&amp;vtp=1&amp;bbb=1"/>
          <p:cNvSpPr/>
          <p:nvPr/>
        </p:nvSpPr>
        <p:spPr>
          <a:xfrm>
            <a:off x="5557901" y="18455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迁入</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6_AN.22_1#a6611a7e6.blank?pid=8e7f72f83&amp;color=0,0,0&amp;vpa=11&amp;vtp=1&amp;bbb=1"/>
              <p:cNvSpPr/>
              <p:nvPr/>
            </p:nvSpPr>
            <p:spPr>
              <a:xfrm>
                <a:off x="4516501" y="2365502"/>
                <a:ext cx="3173413"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环境容纳量（或“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𝑲</m:t>
                    </m:r>
                  </m:oMath>
                </a14:m>
                <a:r>
                  <a:rPr lang="en-US" altLang="zh-CN" sz="2000" b="1" i="0" dirty="0">
                    <a:solidFill>
                      <a:srgbClr val="00B050"/>
                    </a:solidFill>
                    <a:latin typeface="微软雅黑" pitchFamily="34" charset="0"/>
                    <a:ea typeface="微软雅黑" pitchFamily="34" charset="-122"/>
                    <a:cs typeface="微软雅黑" pitchFamily="34" charset="-120"/>
                  </a:rPr>
                  <a:t>值”）</a:t>
                </a:r>
                <a:endParaRPr lang="en-US" altLang="zh-CN" sz="2000" dirty="0">
                  <a:solidFill>
                    <a:srgbClr val="00B050"/>
                  </a:solidFill>
                </a:endParaRPr>
              </a:p>
            </p:txBody>
          </p:sp>
        </mc:Choice>
        <mc:Fallback xmlns="">
          <p:sp>
            <p:nvSpPr>
              <p:cNvPr id="5" name="QB_6_AN.22_1#a6611a7e6.blank?pid=8e7f72f83&amp;color=0,0,0&amp;vpa=11&amp;vtp=1&amp;bbb=1"/>
              <p:cNvSpPr>
                <a:spLocks noRot="1" noChangeAspect="1" noMove="1" noResize="1" noEditPoints="1" noAdjustHandles="1" noChangeArrowheads="1" noChangeShapeType="1" noTextEdit="1"/>
              </p:cNvSpPr>
              <p:nvPr/>
            </p:nvSpPr>
            <p:spPr>
              <a:xfrm>
                <a:off x="4516501" y="2365502"/>
                <a:ext cx="3173413" cy="303784"/>
              </a:xfrm>
              <a:prstGeom prst="rect">
                <a:avLst/>
              </a:prstGeom>
              <a:blipFill>
                <a:blip r:embed="rId3"/>
                <a:stretch>
                  <a:fillRect l="-2308" t="-28000" r="-2308" b="-50000"/>
                </a:stretch>
              </a:blipFill>
              <a:ln/>
            </p:spPr>
            <p:txBody>
              <a:bodyPr/>
              <a:lstStyle/>
              <a:p>
                <a:r>
                  <a:rPr lang="zh-CN" altLang="en-US">
                    <a:noFill/>
                  </a:rPr>
                  <a:t> </a:t>
                </a:r>
              </a:p>
            </p:txBody>
          </p:sp>
        </mc:Fallback>
      </mc:AlternateContent>
      <p:sp>
        <p:nvSpPr>
          <p:cNvPr id="6" name="QB_6_AS.23_1#a6611a7e6?vop=1&amp;pid=8e7f72f83&amp;color=0,0,0&amp;vtp=1&amp;bbb=1&amp;hb=1"/>
          <p:cNvSpPr/>
          <p:nvPr/>
        </p:nvSpPr>
        <p:spPr>
          <a:xfrm>
            <a:off x="722376" y="2834767"/>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根据题意，与长江江豚的饵料鱼类短颌鲚等小型鱼类存在种间竞争关系的鲢</a:t>
            </a:r>
            <a:r>
              <a:rPr lang="en-US" altLang="zh-CN" sz="2000" b="0" i="0">
                <a:solidFill>
                  <a:srgbClr val="000000"/>
                </a:solidFill>
                <a:latin typeface="微软雅黑" pitchFamily="34" charset="0"/>
                <a:ea typeface="微软雅黑" pitchFamily="34" charset="-122"/>
                <a:cs typeface="微软雅黑" pitchFamily="34" charset="-120"/>
              </a:rPr>
              <a:t>、鳙等大中型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鱼类</a:t>
            </a:r>
            <a:r>
              <a:rPr lang="en-US" altLang="zh-CN" sz="2000" b="0" i="0" dirty="0">
                <a:solidFill>
                  <a:srgbClr val="000000"/>
                </a:solidFill>
                <a:latin typeface="微软雅黑" pitchFamily="34" charset="0"/>
                <a:ea typeface="微软雅黑" pitchFamily="34" charset="-122"/>
                <a:cs typeface="微软雅黑" pitchFamily="34" charset="-120"/>
              </a:rPr>
              <a:t>，以及通过捕食降低短颌鲚等小型鱼类生物量的蒙古鲌等大中型鱼类在</a:t>
            </a:r>
            <a:r>
              <a:rPr lang="en-US" altLang="zh-CN" sz="2000" b="0" i="0">
                <a:solidFill>
                  <a:srgbClr val="000000"/>
                </a:solidFill>
                <a:latin typeface="微软雅黑" pitchFamily="34" charset="0"/>
                <a:ea typeface="微软雅黑" pitchFamily="34" charset="-122"/>
                <a:cs typeface="微软雅黑" pitchFamily="34" charset="-120"/>
              </a:rPr>
              <a:t>2021年生物量急剧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，这是长江江豚的饵料鱼类生物量显著降低的直接原因，需适度去除鲢</a:t>
            </a:r>
            <a:r>
              <a:rPr lang="en-US" altLang="zh-CN" sz="2000" b="0" i="0">
                <a:solidFill>
                  <a:srgbClr val="000000"/>
                </a:solidFill>
                <a:latin typeface="微软雅黑" pitchFamily="34" charset="0"/>
                <a:ea typeface="微软雅黑" pitchFamily="34" charset="-122"/>
                <a:cs typeface="微软雅黑" pitchFamily="34" charset="-120"/>
              </a:rPr>
              <a:t>、鳙和蒙古鲌等大中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型鱼类</a:t>
            </a:r>
            <a:r>
              <a:rPr lang="en-US" altLang="zh-CN" sz="2000" b="0" i="0" dirty="0">
                <a:solidFill>
                  <a:srgbClr val="000000"/>
                </a:solidFill>
                <a:latin typeface="微软雅黑" pitchFamily="34" charset="0"/>
                <a:ea typeface="微软雅黑" pitchFamily="34" charset="-122"/>
                <a:cs typeface="微软雅黑" pitchFamily="34" charset="-120"/>
              </a:rPr>
              <a:t>。采取“在丰水期打开闸口”</a:t>
            </a:r>
            <a:r>
              <a:rPr lang="en-US" altLang="zh-CN" sz="2000" b="0" i="0">
                <a:solidFill>
                  <a:srgbClr val="000000"/>
                </a:solidFill>
                <a:latin typeface="微软雅黑" pitchFamily="34" charset="0"/>
                <a:ea typeface="微软雅黑" pitchFamily="34" charset="-122"/>
                <a:cs typeface="微软雅黑" pitchFamily="34" charset="-120"/>
              </a:rPr>
              <a:t>这一措施的目的是提高该水域长江江豚饵料鱼类的迁入率，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增加长江江豚食物资源</a:t>
            </a:r>
            <a:r>
              <a:rPr lang="en-US" altLang="zh-CN" sz="2000" b="0" i="0" dirty="0">
                <a:solidFill>
                  <a:srgbClr val="000000"/>
                </a:solidFill>
                <a:latin typeface="微软雅黑" pitchFamily="34" charset="0"/>
                <a:ea typeface="微软雅黑" pitchFamily="34" charset="-122"/>
                <a:cs typeface="微软雅黑" pitchFamily="34" charset="-120"/>
              </a:rPr>
              <a:t>。以上措施可以改善长江江豚的资源水平，使其食物资源更加丰富</a:t>
            </a:r>
            <a:r>
              <a:rPr lang="en-US" altLang="zh-CN" sz="2000" b="0" i="0">
                <a:solidFill>
                  <a:srgbClr val="000000"/>
                </a:solidFill>
                <a:latin typeface="微软雅黑" pitchFamily="34" charset="0"/>
                <a:ea typeface="微软雅黑" pitchFamily="34" charset="-122"/>
                <a:cs typeface="微软雅黑" pitchFamily="34" charset="-120"/>
              </a:rPr>
              <a:t>，提高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该水域对长江江豚的环境容纳量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24_1#3cdbee2ea?pid=0c961da08&amp;color=0,0,0&amp;vtp=1&amp;bt=1&amp;bbb=1&amp;hb=1"/>
          <p:cNvSpPr/>
          <p:nvPr/>
        </p:nvSpPr>
        <p:spPr>
          <a:xfrm>
            <a:off x="722376" y="101498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［江苏2024·21］</a:t>
            </a:r>
            <a:r>
              <a:rPr lang="en-US" altLang="zh-CN" sz="2000" b="0" i="0" dirty="0">
                <a:solidFill>
                  <a:srgbClr val="000000"/>
                </a:solidFill>
                <a:latin typeface="微软雅黑" pitchFamily="34" charset="0"/>
                <a:ea typeface="微软雅黑" pitchFamily="34" charset="-122"/>
                <a:cs typeface="微软雅黑" pitchFamily="34" charset="-120"/>
              </a:rPr>
              <a:t>某保护区地势较为平坦，植被类型属于热带稀树灌丛草原，生活着坡鹿</a:t>
            </a:r>
            <a:r>
              <a:rPr lang="en-US" altLang="zh-CN" sz="2000" b="0" i="0">
                <a:solidFill>
                  <a:srgbClr val="000000"/>
                </a:solidFill>
                <a:latin typeface="微软雅黑" pitchFamily="34" charset="0"/>
                <a:ea typeface="微软雅黑" pitchFamily="34" charset="-122"/>
                <a:cs typeface="微软雅黑" pitchFamily="34" charset="-120"/>
              </a:rPr>
              <a:t>、猛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禽和蟒蛇等动物</a:t>
            </a:r>
            <a:r>
              <a:rPr lang="en-US" altLang="zh-CN" sz="2000" b="0" i="0" dirty="0">
                <a:solidFill>
                  <a:srgbClr val="000000"/>
                </a:solidFill>
                <a:latin typeface="微软雅黑" pitchFamily="34" charset="0"/>
                <a:ea typeface="微软雅黑" pitchFamily="34" charset="-122"/>
                <a:cs typeface="微软雅黑" pitchFamily="34" charset="-120"/>
              </a:rPr>
              <a:t>。请回答下列问题：</a:t>
            </a:r>
            <a:endParaRPr lang="en-US" altLang="zh-CN" sz="2000" dirty="0"/>
          </a:p>
        </p:txBody>
      </p:sp>
      <p:pic>
        <p:nvPicPr>
          <p:cNvPr id="3" name="QO_5_BD.24_2#3cdbee2ea?pid=0c961da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55464" y="2004187"/>
            <a:ext cx="2487168"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6_BD.25_1#7cc4b04c5?pid=3cdbee2ea&amp;color=0,0,0&amp;mp=1&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（1）坡鹿为珍稀保护动物，主要以草本植物的嫩叶为食</a:t>
            </a:r>
            <a:r>
              <a:rPr lang="en-US" altLang="zh-CN" sz="2000" b="0" i="0">
                <a:solidFill>
                  <a:srgbClr val="000000"/>
                </a:solidFill>
                <a:latin typeface="微软雅黑" pitchFamily="34" charset="0"/>
                <a:ea typeface="微软雅黑" pitchFamily="34" charset="-122"/>
                <a:cs typeface="微软雅黑" pitchFamily="34" charset="-120"/>
              </a:rPr>
              <a:t>。保护区工作人员有时在一定区域内采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用火烧法加速牧草的更新繁盛，这种群落演替类型称为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。科研人员对坡鹿在火烧地和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非火烧地的采食与休息行为进行研究</a:t>
            </a:r>
            <a:r>
              <a:rPr lang="en-US" altLang="zh-CN" sz="2000" b="0" i="0" dirty="0">
                <a:solidFill>
                  <a:srgbClr val="000000"/>
                </a:solidFill>
                <a:latin typeface="微软雅黑" pitchFamily="34" charset="0"/>
                <a:ea typeface="微软雅黑" pitchFamily="34" charset="-122"/>
                <a:cs typeface="微软雅黑" pitchFamily="34" charset="-120"/>
              </a:rPr>
              <a:t>，结果如图1</a:t>
            </a:r>
            <a:r>
              <a:rPr lang="en-US" altLang="zh-CN" sz="2000" b="0" i="0">
                <a:solidFill>
                  <a:srgbClr val="000000"/>
                </a:solidFill>
                <a:latin typeface="微软雅黑" pitchFamily="34" charset="0"/>
                <a:ea typeface="微软雅黑" pitchFamily="34" charset="-122"/>
                <a:cs typeface="微软雅黑" pitchFamily="34" charset="-120"/>
              </a:rPr>
              <a:t>，形成该结果的原因是</a:t>
            </a:r>
            <a:r>
              <a:rPr lang="en-US" altLang="zh-CN" sz="2000" i="0">
                <a:solidFill>
                  <a:srgbClr val="000000"/>
                </a:solidFill>
                <a:latin typeface="SimSun" pitchFamily="34" charset="0"/>
                <a:ea typeface="SimSun" pitchFamily="34" charset="-122"/>
                <a:cs typeface="SimSun" pitchFamily="34" charset="-120"/>
              </a:rPr>
              <a:t>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6_1#7cc4b04c5.blank?pid=3cdbee2ea&amp;color=0,0,0&amp;mp=1&amp;vpa=12&amp;vtp=1&amp;bbb=1"/>
          <p:cNvSpPr/>
          <p:nvPr/>
        </p:nvSpPr>
        <p:spPr>
          <a:xfrm>
            <a:off x="6827901" y="143408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次生演替</a:t>
            </a:r>
            <a:endParaRPr lang="en-US" altLang="zh-CN" sz="2000" dirty="0"/>
          </a:p>
        </p:txBody>
      </p:sp>
      <p:sp>
        <p:nvSpPr>
          <p:cNvPr id="4" name="QB_6_AN.27_1#7cc4b04c5.blank?pid=3cdbee2ea&amp;color=0,0,0&amp;mp=1&amp;vpa=13&amp;vtp=1&amp;bbb=1&amp;hb=1"/>
          <p:cNvSpPr/>
          <p:nvPr/>
        </p:nvSpPr>
        <p:spPr>
          <a:xfrm>
            <a:off x="722377" y="189128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火烧地牧草更新繁盛，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坡鹿食物来源更丰富</a:t>
            </a:r>
            <a:r>
              <a:rPr lang="en-US" altLang="zh-CN" sz="2000" b="1" i="0" dirty="0">
                <a:solidFill>
                  <a:srgbClr val="00B050"/>
                </a:solidFill>
                <a:latin typeface="微软雅黑" pitchFamily="34" charset="0"/>
                <a:ea typeface="微软雅黑" pitchFamily="34" charset="-122"/>
                <a:cs typeface="微软雅黑" pitchFamily="34" charset="-120"/>
              </a:rPr>
              <a:t>，导致采食次数增加，非火烧地提供遮蔽，坡鹿休息次数较多</a:t>
            </a:r>
            <a:endParaRPr lang="en-US" altLang="zh-CN" sz="2000" dirty="0"/>
          </a:p>
        </p:txBody>
      </p:sp>
      <p:sp>
        <p:nvSpPr>
          <p:cNvPr id="5" name="QB_6_AS.28_1#7cc4b04c5?vop=1&amp;pid=3cdbee2ea&amp;color=0,0,0&amp;vtp=1&amp;bbb=1&amp;hb=1"/>
          <p:cNvSpPr/>
          <p:nvPr/>
        </p:nvSpPr>
        <p:spPr>
          <a:xfrm>
            <a:off x="722376" y="2879979"/>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次生演替是指在原有植被虽已不存在，但原有土壤条件基本保留</a:t>
            </a:r>
            <a:r>
              <a:rPr lang="en-US" altLang="zh-CN" sz="2000" b="0" i="0">
                <a:solidFill>
                  <a:srgbClr val="000000"/>
                </a:solidFill>
                <a:latin typeface="微软雅黑" pitchFamily="34" charset="0"/>
                <a:ea typeface="微软雅黑" pitchFamily="34" charset="-122"/>
                <a:cs typeface="微软雅黑" pitchFamily="34" charset="-120"/>
              </a:rPr>
              <a:t>，甚至还保留了植物的种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子或其他繁殖体的地方发生的演替</a:t>
            </a:r>
            <a:r>
              <a:rPr lang="en-US" altLang="zh-CN" sz="2000" b="0" i="0" dirty="0">
                <a:solidFill>
                  <a:srgbClr val="000000"/>
                </a:solidFill>
                <a:latin typeface="微软雅黑" pitchFamily="34" charset="0"/>
                <a:ea typeface="微软雅黑" pitchFamily="34" charset="-122"/>
                <a:cs typeface="微软雅黑" pitchFamily="34" charset="-120"/>
              </a:rPr>
              <a:t>，如火灾过后的草原上发生的演替</a:t>
            </a:r>
            <a:r>
              <a:rPr lang="en-US" altLang="zh-CN" sz="2000" b="0" i="0">
                <a:solidFill>
                  <a:srgbClr val="000000"/>
                </a:solidFill>
                <a:latin typeface="微软雅黑" pitchFamily="34" charset="0"/>
                <a:ea typeface="微软雅黑" pitchFamily="34" charset="-122"/>
                <a:cs typeface="微软雅黑" pitchFamily="34" charset="-120"/>
              </a:rPr>
              <a:t>，所以保护区工作人员有时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在一定区域内采用火烧法加速牧草的更新繁盛</a:t>
            </a:r>
            <a:r>
              <a:rPr lang="en-US" altLang="zh-CN" sz="2000" b="0" i="0" dirty="0">
                <a:solidFill>
                  <a:srgbClr val="000000"/>
                </a:solidFill>
                <a:latin typeface="微软雅黑" pitchFamily="34" charset="0"/>
                <a:ea typeface="微软雅黑" pitchFamily="34" charset="-122"/>
                <a:cs typeface="微软雅黑" pitchFamily="34" charset="-120"/>
              </a:rPr>
              <a:t>，这种群落演替类型为次生演替。分析图1</a:t>
            </a:r>
            <a:r>
              <a:rPr lang="en-US" altLang="zh-CN" sz="2000" b="0" i="0">
                <a:solidFill>
                  <a:srgbClr val="000000"/>
                </a:solidFill>
                <a:latin typeface="微软雅黑" pitchFamily="34" charset="0"/>
                <a:ea typeface="微软雅黑" pitchFamily="34" charset="-122"/>
                <a:cs typeface="微软雅黑" pitchFamily="34" charset="-120"/>
              </a:rPr>
              <a:t>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坡鹿在火烧地的采食行为比非火烧地更频繁</a:t>
            </a:r>
            <a:r>
              <a:rPr lang="en-US" altLang="zh-CN" sz="2000" b="0" i="0" dirty="0">
                <a:solidFill>
                  <a:srgbClr val="000000"/>
                </a:solidFill>
                <a:latin typeface="微软雅黑" pitchFamily="34" charset="0"/>
                <a:ea typeface="微软雅黑" pitchFamily="34" charset="-122"/>
                <a:cs typeface="微软雅黑" pitchFamily="34" charset="-120"/>
              </a:rPr>
              <a:t>，但休息行为比非火烧地少</a:t>
            </a:r>
            <a:r>
              <a:rPr lang="en-US" altLang="zh-CN" sz="2000" b="0" i="0">
                <a:solidFill>
                  <a:srgbClr val="000000"/>
                </a:solidFill>
                <a:latin typeface="微软雅黑" pitchFamily="34" charset="0"/>
                <a:ea typeface="微软雅黑" pitchFamily="34" charset="-122"/>
                <a:cs typeface="微软雅黑" pitchFamily="34" charset="-120"/>
              </a:rPr>
              <a:t>，形成该结果的原因是保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护区植被类型属于热带稀树灌丛草原</a:t>
            </a:r>
            <a:r>
              <a:rPr lang="en-US" altLang="zh-CN" sz="2000" b="0" i="0" dirty="0">
                <a:solidFill>
                  <a:srgbClr val="000000"/>
                </a:solidFill>
                <a:latin typeface="微软雅黑" pitchFamily="34" charset="0"/>
                <a:ea typeface="微软雅黑" pitchFamily="34" charset="-122"/>
                <a:cs typeface="微软雅黑" pitchFamily="34" charset="-120"/>
              </a:rPr>
              <a:t>，群落演替的最终阶段为灌丛和树</a:t>
            </a:r>
            <a:r>
              <a:rPr lang="en-US" altLang="zh-CN" sz="2000" b="0" i="0">
                <a:solidFill>
                  <a:srgbClr val="000000"/>
                </a:solidFill>
                <a:latin typeface="微软雅黑" pitchFamily="34" charset="0"/>
                <a:ea typeface="微软雅黑" pitchFamily="34" charset="-122"/>
                <a:cs typeface="微软雅黑" pitchFamily="34" charset="-120"/>
              </a:rPr>
              <a:t>，坡鹿主要以草本植物的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嫩叶为食</a:t>
            </a:r>
            <a:r>
              <a:rPr lang="en-US" altLang="zh-CN" sz="2000" b="0" i="0" dirty="0">
                <a:solidFill>
                  <a:srgbClr val="000000"/>
                </a:solidFill>
                <a:latin typeface="微软雅黑" pitchFamily="34" charset="0"/>
                <a:ea typeface="微软雅黑" pitchFamily="34" charset="-122"/>
                <a:cs typeface="微软雅黑" pitchFamily="34" charset="-120"/>
              </a:rPr>
              <a:t>，火烧地牧草更新繁盛，坡鹿食物来源更丰富，导致采食次数增加</a:t>
            </a:r>
            <a:r>
              <a:rPr lang="en-US" altLang="zh-CN" sz="2000" b="0" i="0">
                <a:solidFill>
                  <a:srgbClr val="000000"/>
                </a:solidFill>
                <a:latin typeface="微软雅黑" pitchFamily="34" charset="0"/>
                <a:ea typeface="微软雅黑" pitchFamily="34" charset="-122"/>
                <a:cs typeface="微软雅黑" pitchFamily="34" charset="-120"/>
              </a:rPr>
              <a:t>，非火烧地的灌丛可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以提供遮蔽</a:t>
            </a:r>
            <a:r>
              <a:rPr lang="en-US" altLang="zh-CN" sz="2000" b="0" i="0" dirty="0">
                <a:solidFill>
                  <a:srgbClr val="000000"/>
                </a:solidFill>
                <a:latin typeface="微软雅黑" pitchFamily="34" charset="0"/>
                <a:ea typeface="微软雅黑" pitchFamily="34" charset="-122"/>
                <a:cs typeface="微软雅黑" pitchFamily="34" charset="-120"/>
              </a:rPr>
              <a:t>，坡鹿休息次数较多。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4" end="4"/>
                                            </p:txEl>
                                          </p:spTgt>
                                        </p:tgtEl>
                                        <p:attrNameLst>
                                          <p:attrName>style.visibility</p:attrName>
                                        </p:attrNameLst>
                                      </p:cBhvr>
                                      <p:to>
                                        <p:strVal val="visible"/>
                                      </p:to>
                                    </p:set>
                                    <p:animEffect transition="in" filter="fade">
                                      <p:cBhvr>
                                        <p:cTn id="41" dur="500"/>
                                        <p:tgtEl>
                                          <p:spTgt spid="5">
                                            <p:txEl>
                                              <p:pRg st="4" end="4"/>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xEl>
                                              <p:pRg st="5" end="5"/>
                                            </p:txEl>
                                          </p:spTgt>
                                        </p:tgtEl>
                                        <p:attrNameLst>
                                          <p:attrName>style.visibility</p:attrName>
                                        </p:attrNameLst>
                                      </p:cBhvr>
                                      <p:to>
                                        <p:strVal val="visible"/>
                                      </p:to>
                                    </p:set>
                                    <p:animEffect transition="in" filter="fade">
                                      <p:cBhvr>
                                        <p:cTn id="44" dur="500"/>
                                        <p:tgtEl>
                                          <p:spTgt spid="5">
                                            <p:txEl>
                                              <p:pRg st="5" end="5"/>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
                                            <p:txEl>
                                              <p:pRg st="6" end="6"/>
                                            </p:txEl>
                                          </p:spTgt>
                                        </p:tgtEl>
                                        <p:attrNameLst>
                                          <p:attrName>style.visibility</p:attrName>
                                        </p:attrNameLst>
                                      </p:cBhvr>
                                      <p:to>
                                        <p:strVal val="visible"/>
                                      </p:to>
                                    </p:set>
                                    <p:animEffect transition="in" filter="fade">
                                      <p:cBhvr>
                                        <p:cTn id="47"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29_1#5a98749d1?pid=3cdbee2ea&amp;color=0,0,0&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（2）保护区的草原上，植物个体常呈不均匀分布</a:t>
            </a:r>
            <a:r>
              <a:rPr lang="en-US" altLang="zh-CN" sz="2000" b="0" i="0">
                <a:solidFill>
                  <a:srgbClr val="000000"/>
                </a:solidFill>
                <a:latin typeface="微软雅黑" pitchFamily="34" charset="0"/>
                <a:ea typeface="微软雅黑" pitchFamily="34" charset="-122"/>
                <a:cs typeface="微软雅黑" pitchFamily="34" charset="-120"/>
              </a:rPr>
              <a:t>，这体现了群落水平结构的主要特征是</a:t>
            </a:r>
            <a:r>
              <a:rPr lang="en-US" altLang="zh-CN" sz="2000" i="0">
                <a:solidFill>
                  <a:srgbClr val="000000"/>
                </a:solidFill>
                <a:latin typeface="SimSun" pitchFamily="34" charset="0"/>
                <a:ea typeface="SimSun" pitchFamily="34" charset="-122"/>
                <a:cs typeface="SimSun" pitchFamily="34" charset="-120"/>
              </a:rPr>
              <a:t>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为了研究火烧法对植被的影响，科研人员采用样方法进行调查，群落结构越复杂</a:t>
            </a:r>
            <a:r>
              <a:rPr lang="en-US" altLang="zh-CN" sz="2000" b="0" i="0">
                <a:solidFill>
                  <a:srgbClr val="000000"/>
                </a:solidFill>
                <a:latin typeface="微软雅黑" pitchFamily="34" charset="0"/>
                <a:ea typeface="微软雅黑" pitchFamily="34" charset="-122"/>
                <a:cs typeface="微软雅黑" pitchFamily="34" charset="-120"/>
              </a:rPr>
              <a:t>，样方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面积应越</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0_1#5a98749d1.blank?pid=3cdbee2ea&amp;color=0,0,0&amp;vpa=14&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镶嵌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分布</a:t>
            </a:r>
            <a:endParaRPr lang="en-US" altLang="zh-CN" sz="2000" dirty="0"/>
          </a:p>
        </p:txBody>
      </p:sp>
      <p:sp>
        <p:nvSpPr>
          <p:cNvPr id="4" name="QB_6_AN.31_1#5a98749d1.blank?pid=3cdbee2ea&amp;color=0,0,0&amp;vpa=15&amp;vtp=1"/>
          <p:cNvSpPr/>
          <p:nvPr/>
        </p:nvSpPr>
        <p:spPr>
          <a:xfrm>
            <a:off x="1747901" y="1826515"/>
            <a:ext cx="43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大</a:t>
            </a:r>
            <a:endParaRPr lang="en-US" altLang="zh-CN" sz="2000" dirty="0"/>
          </a:p>
        </p:txBody>
      </p:sp>
      <p:sp>
        <p:nvSpPr>
          <p:cNvPr id="5" name="QB_6_AS.32_1#5a98749d1?vop=1&amp;pid=3cdbee2ea&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群落的水平结构由于地形的变化、土壤湿度和盐碱度的差异、光照强度的不同</a:t>
            </a:r>
            <a:r>
              <a:rPr lang="en-US" altLang="zh-CN" sz="2000" b="0" i="0">
                <a:solidFill>
                  <a:srgbClr val="000000"/>
                </a:solidFill>
                <a:latin typeface="微软雅黑" pitchFamily="34" charset="0"/>
                <a:ea typeface="微软雅黑" pitchFamily="34" charset="-122"/>
                <a:cs typeface="微软雅黑" pitchFamily="34" charset="-120"/>
              </a:rPr>
              <a:t>、生物自身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生长特点的不同</a:t>
            </a:r>
            <a:r>
              <a:rPr lang="en-US" altLang="zh-CN" sz="2000" b="0" i="0" dirty="0">
                <a:solidFill>
                  <a:srgbClr val="000000"/>
                </a:solidFill>
                <a:latin typeface="微软雅黑" pitchFamily="34" charset="0"/>
                <a:ea typeface="微软雅黑" pitchFamily="34" charset="-122"/>
                <a:cs typeface="微软雅黑" pitchFamily="34" charset="-120"/>
              </a:rPr>
              <a:t>，以及人与动物的影响等因素，不同地段往往分布着不同的种群</a:t>
            </a:r>
            <a:r>
              <a:rPr lang="en-US" altLang="zh-CN" sz="2000" b="0" i="0">
                <a:solidFill>
                  <a:srgbClr val="000000"/>
                </a:solidFill>
                <a:latin typeface="微软雅黑" pitchFamily="34" charset="0"/>
                <a:ea typeface="微软雅黑" pitchFamily="34" charset="-122"/>
                <a:cs typeface="微软雅黑" pitchFamily="34" charset="-120"/>
              </a:rPr>
              <a:t>，同一地段上种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群密度也有差别</a:t>
            </a:r>
            <a:r>
              <a:rPr lang="en-US" altLang="zh-CN" sz="2000" b="0" i="0" dirty="0">
                <a:solidFill>
                  <a:srgbClr val="000000"/>
                </a:solidFill>
                <a:latin typeface="微软雅黑" pitchFamily="34" charset="0"/>
                <a:ea typeface="微软雅黑" pitchFamily="34" charset="-122"/>
                <a:cs typeface="微软雅黑" pitchFamily="34" charset="-120"/>
              </a:rPr>
              <a:t>，它们常呈镶嵌分布。采用样方法进行调查，群落结构越复杂，样方面积应越大。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B_6_BD.33_1#43f894fe5?pid=3cdbee2ea&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（3）为了研究坡鹿粪便对保护区土壤动物类群丰富度的影响</a:t>
            </a:r>
            <a:r>
              <a:rPr lang="en-US" altLang="zh-CN" sz="2000" b="0" i="0">
                <a:solidFill>
                  <a:srgbClr val="000000"/>
                </a:solidFill>
                <a:latin typeface="微软雅黑" pitchFamily="34" charset="0"/>
                <a:ea typeface="微软雅黑" pitchFamily="34" charset="-122"/>
                <a:cs typeface="微软雅黑" pitchFamily="34" charset="-120"/>
              </a:rPr>
              <a:t>，科研人员用吸虫器采集土壤样方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中的动物后，常选用</a:t>
            </a: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溶液固定保存</a:t>
            </a:r>
            <a:r>
              <a:rPr lang="en-US" altLang="zh-CN" sz="2000" b="0" i="0" dirty="0">
                <a:solidFill>
                  <a:srgbClr val="000000"/>
                </a:solidFill>
                <a:latin typeface="微软雅黑" pitchFamily="34" charset="0"/>
                <a:ea typeface="微软雅黑" pitchFamily="34" charset="-122"/>
                <a:cs typeface="微软雅黑" pitchFamily="34" charset="-120"/>
              </a:rPr>
              <a:t>。蚯蚓</a:t>
            </a:r>
            <a:r>
              <a:rPr lang="en-US" altLang="zh-CN" sz="2000" b="0" i="0">
                <a:solidFill>
                  <a:srgbClr val="000000"/>
                </a:solidFill>
                <a:latin typeface="微软雅黑" pitchFamily="34" charset="0"/>
                <a:ea typeface="微软雅黑" pitchFamily="34" charset="-122"/>
                <a:cs typeface="微软雅黑" pitchFamily="34" charset="-120"/>
              </a:rPr>
              <a:t>、蜈蚣等一些土壤动物可以作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为中药材，这体现了生物多样性的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6_AN.34_1#43f894fe5.blank?pid=3cdbee2ea&amp;color=0,0,0&amp;vpa=16&amp;vtp=1&amp;bbb=1"/>
              <p:cNvSpPr/>
              <p:nvPr/>
            </p:nvSpPr>
            <p:spPr>
              <a:xfrm>
                <a:off x="3005201" y="1515871"/>
                <a:ext cx="2746375"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体积分数为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𝟕𝟎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微软雅黑" pitchFamily="34" charset="0"/>
                    <a:ea typeface="微软雅黑" pitchFamily="34" charset="-122"/>
                    <a:cs typeface="微软雅黑" pitchFamily="34" charset="-120"/>
                  </a:rPr>
                  <a:t>的酒精</a:t>
                </a:r>
                <a:endParaRPr lang="en-US" altLang="zh-CN" sz="2000" dirty="0">
                  <a:solidFill>
                    <a:srgbClr val="00B050"/>
                  </a:solidFill>
                </a:endParaRPr>
              </a:p>
            </p:txBody>
          </p:sp>
        </mc:Choice>
        <mc:Fallback xmlns="">
          <p:sp>
            <p:nvSpPr>
              <p:cNvPr id="3" name="QB_6_AN.34_1#43f894fe5.blank?pid=3cdbee2ea&amp;color=0,0,0&amp;vpa=16&amp;vtp=1&amp;bbb=1"/>
              <p:cNvSpPr>
                <a:spLocks noRot="1" noChangeAspect="1" noMove="1" noResize="1" noEditPoints="1" noAdjustHandles="1" noChangeArrowheads="1" noChangeShapeType="1" noTextEdit="1"/>
              </p:cNvSpPr>
              <p:nvPr/>
            </p:nvSpPr>
            <p:spPr>
              <a:xfrm>
                <a:off x="3005201" y="1515871"/>
                <a:ext cx="2746375" cy="303784"/>
              </a:xfrm>
              <a:prstGeom prst="rect">
                <a:avLst/>
              </a:prstGeom>
              <a:blipFill>
                <a:blip r:embed="rId3"/>
                <a:stretch>
                  <a:fillRect l="-2661" t="-28571" r="-2439" b="-51020"/>
                </a:stretch>
              </a:blipFill>
              <a:ln/>
            </p:spPr>
            <p:txBody>
              <a:bodyPr/>
              <a:lstStyle/>
              <a:p>
                <a:r>
                  <a:rPr lang="zh-CN" altLang="en-US">
                    <a:noFill/>
                  </a:rPr>
                  <a:t> </a:t>
                </a:r>
              </a:p>
            </p:txBody>
          </p:sp>
        </mc:Fallback>
      </mc:AlternateContent>
      <p:sp>
        <p:nvSpPr>
          <p:cNvPr id="4" name="QB_6_AN.35_1#43f894fe5.blank?pid=3cdbee2ea&amp;color=0,0,0&amp;vpa=17&amp;vtp=1&amp;bbb=1"/>
          <p:cNvSpPr/>
          <p:nvPr/>
        </p:nvSpPr>
        <p:spPr>
          <a:xfrm>
            <a:off x="4541901" y="1872234"/>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直接</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6_AS.36_1#43f894fe5?vop=1&amp;pid=3cdbee2ea&amp;color=0,0,0&amp;vtp=1&amp;bbb=1&amp;hb=1"/>
              <p:cNvSpPr/>
              <p:nvPr/>
            </p:nvSpPr>
            <p:spPr>
              <a:xfrm>
                <a:off x="722376" y="23248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用吸虫器采集土壤样方中的动物后，常选用体积分数为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70%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的酒精溶液固定保存</a:t>
                </a:r>
                <a:r>
                  <a:rPr lang="en-US" altLang="zh-CN" sz="2000" b="0" i="0">
                    <a:solidFill>
                      <a:srgbClr val="000000"/>
                    </a:solidFill>
                    <a:latin typeface="微软雅黑" pitchFamily="34" charset="0"/>
                    <a:ea typeface="微软雅黑" pitchFamily="34" charset="-122"/>
                    <a:cs typeface="微软雅黑" pitchFamily="34" charset="-120"/>
                  </a:rPr>
                  <a:t>。生物多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样性的直接价值是指对人类有食用</a:t>
                </a:r>
                <a:r>
                  <a:rPr lang="en-US" altLang="zh-CN" sz="2000" b="0" i="0" dirty="0">
                    <a:solidFill>
                      <a:srgbClr val="000000"/>
                    </a:solidFill>
                    <a:latin typeface="微软雅黑" pitchFamily="34" charset="0"/>
                    <a:ea typeface="微软雅黑" pitchFamily="34" charset="-122"/>
                    <a:cs typeface="微软雅黑" pitchFamily="34" charset="-120"/>
                  </a:rPr>
                  <a:t>、药用和作为工业原料等实用意义的，以及有旅游观赏</a:t>
                </a:r>
                <a:r>
                  <a:rPr lang="en-US" altLang="zh-CN" sz="2000" b="0" i="0">
                    <a:solidFill>
                      <a:srgbClr val="000000"/>
                    </a:solidFill>
                    <a:latin typeface="微软雅黑" pitchFamily="34" charset="0"/>
                    <a:ea typeface="微软雅黑" pitchFamily="34" charset="-122"/>
                    <a:cs typeface="微软雅黑" pitchFamily="34" charset="-120"/>
                  </a:rPr>
                  <a:t>、科学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研究和文学艺术创作等非实用意义的价值</a:t>
                </a:r>
                <a:r>
                  <a:rPr lang="en-US" altLang="zh-CN" sz="2000" b="0" i="0" dirty="0">
                    <a:solidFill>
                      <a:srgbClr val="000000"/>
                    </a:solidFill>
                    <a:latin typeface="微软雅黑" pitchFamily="34" charset="0"/>
                    <a:ea typeface="微软雅黑" pitchFamily="34" charset="-122"/>
                    <a:cs typeface="微软雅黑" pitchFamily="34" charset="-120"/>
                  </a:rPr>
                  <a:t>，所以蚯蚓、蜈蚣等一些土壤动物可以作为中药材</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体现了生物多样性的直接价值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5" name="QB_6_AS.36_1#43f894fe5?vop=1&amp;pid=3cdbee2ea&amp;color=0,0,0&amp;vtp=1&amp;bbb=1&amp;hb=1"/>
              <p:cNvSpPr>
                <a:spLocks noRot="1" noChangeAspect="1" noMove="1" noResize="1" noEditPoints="1" noAdjustHandles="1" noChangeArrowheads="1" noChangeShapeType="1" noTextEdit="1"/>
              </p:cNvSpPr>
              <p:nvPr/>
            </p:nvSpPr>
            <p:spPr>
              <a:xfrm>
                <a:off x="722376" y="2324861"/>
                <a:ext cx="10753344" cy="1783334"/>
              </a:xfrm>
              <a:prstGeom prst="rect">
                <a:avLst/>
              </a:prstGeom>
              <a:blipFill>
                <a:blip r:embed="rId4"/>
                <a:stretch>
                  <a:fillRect l="-1587" r="-794"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37_1#e50620883?pid=3cdbee2ea&amp;color=0,0,0&amp;vtp=1&amp;bt=1&amp;bbb=1&amp;hb=1"/>
              <p:cNvSpPr/>
              <p:nvPr/>
            </p:nvSpPr>
            <p:spPr>
              <a:xfrm>
                <a:off x="722376" y="1014984"/>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（4）研究保护区内动物的食物结构，常用的方法有直接观察法、胃容物分析法、</a:t>
                </a:r>
                <a:r>
                  <a:rPr lang="en-US" altLang="zh-CN" sz="2000" b="0" i="0">
                    <a:solidFill>
                      <a:srgbClr val="000000"/>
                    </a:solidFill>
                    <a:latin typeface="微软雅黑" pitchFamily="34" charset="0"/>
                    <a:ea typeface="微软雅黑" pitchFamily="34" charset="-122"/>
                    <a:cs typeface="微软雅黑" pitchFamily="34" charset="-120"/>
                  </a:rPr>
                  <a:t>粪便分析法。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若调查湖泊下层鱼类的食性，在上述方法中优先选用</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对于食性庞杂的鱼类</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检测其所在水域中不同营养级生物体内稳定性同位素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up>
                    </m:sSup>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含量</a:t>
                </a:r>
                <a:r>
                  <a:rPr lang="en-US" altLang="zh-CN" sz="2000" b="0" i="0">
                    <a:solidFill>
                      <a:srgbClr val="000000"/>
                    </a:solidFill>
                    <a:latin typeface="微软雅黑" pitchFamily="34" charset="0"/>
                    <a:ea typeface="微软雅黑" pitchFamily="34" charset="-122"/>
                    <a:cs typeface="微软雅黑" pitchFamily="34" charset="-120"/>
                  </a:rPr>
                  <a:t>，从而判断该鱼类在生态系统中的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营养地位，其依据的生态学原理是</a:t>
                </a:r>
                <a:r>
                  <a:rPr lang="en-US" altLang="zh-CN" sz="2000" i="0">
                    <a:solidFill>
                      <a:srgbClr val="000000"/>
                    </a:solidFill>
                    <a:latin typeface="SimSun" pitchFamily="34" charset="0"/>
                    <a:ea typeface="SimSun" pitchFamily="34" charset="-122"/>
                    <a:cs typeface="SimSun" pitchFamily="34" charset="-120"/>
                  </a:rPr>
                  <a:t>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6_BD.37_1#e50620883?pid=3cdbee2ea&amp;color=0,0,0&amp;vtp=1&amp;bt=1&amp;bbb=1&amp;hb=1"/>
              <p:cNvSpPr>
                <a:spLocks noRot="1" noChangeAspect="1" noMove="1" noResize="1" noEditPoints="1" noAdjustHandles="1" noChangeArrowheads="1" noChangeShapeType="1" noTextEdit="1"/>
              </p:cNvSpPr>
              <p:nvPr/>
            </p:nvSpPr>
            <p:spPr>
              <a:xfrm>
                <a:off x="722376" y="1014984"/>
                <a:ext cx="10753344" cy="1770253"/>
              </a:xfrm>
              <a:prstGeom prst="rect">
                <a:avLst/>
              </a:prstGeom>
              <a:blipFill>
                <a:blip r:embed="rId3"/>
                <a:stretch>
                  <a:fillRect l="-1474" r="-794" b="-8621"/>
                </a:stretch>
              </a:blipFill>
              <a:ln/>
            </p:spPr>
            <p:txBody>
              <a:bodyPr/>
              <a:lstStyle/>
              <a:p>
                <a:r>
                  <a:rPr lang="zh-CN" altLang="en-US">
                    <a:noFill/>
                  </a:rPr>
                  <a:t> </a:t>
                </a:r>
              </a:p>
            </p:txBody>
          </p:sp>
        </mc:Fallback>
      </mc:AlternateContent>
      <p:sp>
        <p:nvSpPr>
          <p:cNvPr id="3" name="QB_6_AN.38_1#e50620883.blank?pid=3cdbee2ea&amp;color=0,0,0&amp;vpa=18&amp;vtp=1&amp;bbb=1"/>
          <p:cNvSpPr/>
          <p:nvPr/>
        </p:nvSpPr>
        <p:spPr>
          <a:xfrm>
            <a:off x="6573901" y="1434084"/>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胃容物分析法</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B_6_AN.39_1#e50620883.blank?pid=3cdbee2ea&amp;color=0,0,0&amp;vpa=19&amp;vtp=1&amp;bbb=1"/>
              <p:cNvSpPr/>
              <p:nvPr/>
            </p:nvSpPr>
            <p:spPr>
              <a:xfrm>
                <a:off x="4529201" y="2411793"/>
                <a:ext cx="4911154" cy="312547"/>
              </a:xfrm>
              <a:prstGeom prst="rect">
                <a:avLst/>
              </a:prstGeom>
              <a:noFill/>
              <a:ln/>
            </p:spPr>
            <p:txBody>
              <a:bodyPr wrap="none" lIns="0" tIns="0" rIns="0" bIns="0" rtlCol="0" anchor="t"/>
              <a:lstStyle/>
              <a:p>
                <a:pPr algn="ctr" latinLnBrk="1">
                  <a:lnSpc>
                    <a:spcPts val="2600"/>
                  </a:lnSpc>
                </a:pPr>
                <a14:m>
                  <m:oMath xmlns:m="http://schemas.openxmlformats.org/officeDocument/2006/math">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𝟏𝟓</m:t>
                        </m:r>
                      </m:sup>
                    </m:sSup>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𝐍</m:t>
                    </m:r>
                  </m:oMath>
                </a14:m>
                <a:r>
                  <a:rPr lang="en-US" altLang="zh-CN" sz="2000" b="1" i="0" dirty="0">
                    <a:solidFill>
                      <a:srgbClr val="00B050"/>
                    </a:solidFill>
                    <a:latin typeface="微软雅黑" pitchFamily="34" charset="0"/>
                    <a:ea typeface="微软雅黑" pitchFamily="34" charset="-122"/>
                    <a:cs typeface="微软雅黑" pitchFamily="34" charset="-120"/>
                  </a:rPr>
                  <a:t>含量随营养级升高而增加（生物富集）</a:t>
                </a:r>
                <a:endParaRPr lang="en-US" altLang="zh-CN" sz="100" dirty="0">
                  <a:solidFill>
                    <a:srgbClr val="00B050"/>
                  </a:solidFill>
                </a:endParaRPr>
              </a:p>
            </p:txBody>
          </p:sp>
        </mc:Choice>
        <mc:Fallback xmlns="">
          <p:sp>
            <p:nvSpPr>
              <p:cNvPr id="4" name="QB_6_AN.39_1#e50620883.blank?pid=3cdbee2ea&amp;color=0,0,0&amp;vpa=19&amp;vtp=1&amp;bbb=1"/>
              <p:cNvSpPr>
                <a:spLocks noRot="1" noChangeAspect="1" noMove="1" noResize="1" noEditPoints="1" noAdjustHandles="1" noChangeArrowheads="1" noChangeShapeType="1" noTextEdit="1"/>
              </p:cNvSpPr>
              <p:nvPr/>
            </p:nvSpPr>
            <p:spPr>
              <a:xfrm>
                <a:off x="4529201" y="2411793"/>
                <a:ext cx="4911154" cy="312547"/>
              </a:xfrm>
              <a:prstGeom prst="rect">
                <a:avLst/>
              </a:prstGeom>
              <a:blipFill>
                <a:blip r:embed="rId4"/>
                <a:stretch>
                  <a:fillRect t="-23529" r="-1365" b="-4902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S.40_1#e50620883?vop=1&amp;pid=3cdbee2ea&amp;color=0,0,0&amp;vtp=1&amp;bbb=1&amp;hb=1"/>
              <p:cNvSpPr/>
              <p:nvPr/>
            </p:nvSpPr>
            <p:spPr>
              <a:xfrm>
                <a:off x="722376" y="2887408"/>
                <a:ext cx="10753344" cy="2723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胃容物分析法可以直接反映动物的食性，湖泊下层鱼类的食性调查直接观察较为困难</a:t>
                </a:r>
                <a:r>
                  <a:rPr lang="en-US" altLang="zh-CN" sz="2000" b="0" i="0">
                    <a:solidFill>
                      <a:srgbClr val="000000"/>
                    </a:solidFill>
                    <a:latin typeface="微软雅黑" pitchFamily="34" charset="0"/>
                    <a:ea typeface="微软雅黑" pitchFamily="34" charset="-122"/>
                    <a:cs typeface="微软雅黑" pitchFamily="34" charset="-120"/>
                  </a:rPr>
                  <a:t>,粪便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采集和分析也较为困难</a:t>
                </a:r>
                <a:r>
                  <a:rPr lang="en-US" altLang="zh-CN" sz="2000" b="0" i="0" dirty="0">
                    <a:solidFill>
                      <a:srgbClr val="000000"/>
                    </a:solidFill>
                    <a:latin typeface="微软雅黑" pitchFamily="34" charset="0"/>
                    <a:ea typeface="微软雅黑" pitchFamily="34" charset="-122"/>
                    <a:cs typeface="微软雅黑" pitchFamily="34" charset="-120"/>
                  </a:rPr>
                  <a:t>，所以调查湖泊下层鱼类的食性，优先选用胃容物分析法</a:t>
                </a:r>
                <a:r>
                  <a:rPr lang="en-US" altLang="zh-CN" sz="2000" b="0" i="0">
                    <a:solidFill>
                      <a:srgbClr val="000000"/>
                    </a:solidFill>
                    <a:latin typeface="微软雅黑" pitchFamily="34" charset="0"/>
                    <a:ea typeface="微软雅黑" pitchFamily="34" charset="-122"/>
                    <a:cs typeface="微软雅黑" pitchFamily="34" charset="-120"/>
                  </a:rPr>
                  <a:t>。生物富集是指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生物体从周围环境吸收</a:t>
                </a:r>
                <a:r>
                  <a:rPr lang="en-US" altLang="zh-CN" sz="2000" b="0" i="0" dirty="0">
                    <a:solidFill>
                      <a:srgbClr val="000000"/>
                    </a:solidFill>
                    <a:latin typeface="微软雅黑" pitchFamily="34" charset="0"/>
                    <a:ea typeface="微软雅黑" pitchFamily="34" charset="-122"/>
                    <a:cs typeface="微软雅黑" pitchFamily="34" charset="-120"/>
                  </a:rPr>
                  <a:t>、积蓄某种元素或难以降解的化合物</a:t>
                </a:r>
                <a:r>
                  <a:rPr lang="en-US" altLang="zh-CN" sz="2000" b="0" i="0">
                    <a:solidFill>
                      <a:srgbClr val="000000"/>
                    </a:solidFill>
                    <a:latin typeface="微软雅黑" pitchFamily="34" charset="0"/>
                    <a:ea typeface="微软雅黑" pitchFamily="34" charset="-122"/>
                    <a:cs typeface="微软雅黑" pitchFamily="34" charset="-120"/>
                  </a:rPr>
                  <a:t>，使其在机体内浓度超过环境浓度的</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up>
                    </m:sSup>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在机体内可以积蓄，会随着营养级升高富集在生物体中</a:t>
                </a:r>
                <a:r>
                  <a:rPr lang="en-US" altLang="zh-CN" sz="2000" b="0" i="0">
                    <a:solidFill>
                      <a:srgbClr val="000000"/>
                    </a:solidFill>
                    <a:latin typeface="微软雅黑" pitchFamily="34" charset="0"/>
                    <a:ea typeface="微软雅黑" pitchFamily="34" charset="-122"/>
                    <a:cs typeface="微软雅黑" pitchFamily="34" charset="-120"/>
                  </a:rPr>
                  <a:t>，所以通过检测</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食性庞杂的鱼类所在水域中不同营养级生物体内稳定性同位素</a:t>
                </a:r>
                <a14:m>
                  <m:oMath xmlns:m="http://schemas.openxmlformats.org/officeDocument/2006/math">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up>
                    </m:sSup>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含量</a:t>
                </a:r>
                <a:r>
                  <a:rPr lang="en-US" altLang="zh-CN" sz="2000" b="0" i="0">
                    <a:solidFill>
                      <a:srgbClr val="000000"/>
                    </a:solidFill>
                    <a:latin typeface="微软雅黑" pitchFamily="34" charset="0"/>
                    <a:ea typeface="微软雅黑" pitchFamily="34" charset="-122"/>
                    <a:cs typeface="微软雅黑" pitchFamily="34" charset="-120"/>
                  </a:rPr>
                  <a:t>，可以判断该鱼类在生态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系统中的营养地位</a:t>
                </a:r>
                <a:r>
                  <a:rPr lang="en-US" altLang="zh-CN" sz="2000" b="0" i="0" dirty="0">
                    <a:solidFill>
                      <a:srgbClr val="000000"/>
                    </a:solidFill>
                    <a:latin typeface="微软雅黑" pitchFamily="34" charset="0"/>
                    <a:ea typeface="微软雅黑" pitchFamily="34" charset="-122"/>
                    <a:cs typeface="微软雅黑" pitchFamily="34" charset="-120"/>
                  </a:rPr>
                  <a:t>，其依据的生态学原理是生物富集。</a:t>
                </a:r>
                <a:endParaRPr lang="en-US" altLang="zh-CN" sz="2200" dirty="0">
                  <a:solidFill>
                    <a:srgbClr val="000000"/>
                  </a:solidFill>
                </a:endParaRPr>
              </a:p>
            </p:txBody>
          </p:sp>
        </mc:Choice>
        <mc:Fallback xmlns="">
          <p:sp>
            <p:nvSpPr>
              <p:cNvPr id="5" name="QB_6_AS.40_1#e50620883?vop=1&amp;pid=3cdbee2ea&amp;color=0,0,0&amp;vtp=1&amp;bbb=1&amp;hb=1"/>
              <p:cNvSpPr>
                <a:spLocks noRot="1" noChangeAspect="1" noMove="1" noResize="1" noEditPoints="1" noAdjustHandles="1" noChangeArrowheads="1" noChangeShapeType="1" noTextEdit="1"/>
              </p:cNvSpPr>
              <p:nvPr/>
            </p:nvSpPr>
            <p:spPr>
              <a:xfrm>
                <a:off x="722376" y="2887408"/>
                <a:ext cx="10753344" cy="2723134"/>
              </a:xfrm>
              <a:prstGeom prst="rect">
                <a:avLst/>
              </a:prstGeom>
              <a:blipFill>
                <a:blip r:embed="rId5"/>
                <a:stretch>
                  <a:fillRect l="-1587" t="-224" r="-794" b="-560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fade">
                                      <p:cBhvr>
                                        <p:cTn id="41"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41_1#264fb8101?pid=3cdbee2ea&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（5）科研人员在野外调查的基础上绘制了保护区食物网，部分结构如图2所示</a:t>
            </a:r>
            <a:r>
              <a:rPr lang="en-US" altLang="zh-CN" sz="2000" b="0" i="0">
                <a:solidFill>
                  <a:srgbClr val="000000"/>
                </a:solidFill>
                <a:latin typeface="微软雅黑" pitchFamily="34" charset="0"/>
                <a:ea typeface="微软雅黑" pitchFamily="34" charset="-122"/>
                <a:cs typeface="微软雅黑" pitchFamily="34" charset="-120"/>
              </a:rPr>
              <a:t>。相关叙述错误的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填序号）。</a:t>
            </a:r>
            <a:endParaRPr lang="en-US" altLang="zh-CN" sz="2000" dirty="0"/>
          </a:p>
        </p:txBody>
      </p:sp>
      <p:sp>
        <p:nvSpPr>
          <p:cNvPr id="3" name="QB_6_AN.42_1#264fb8101.blank?pid=3cdbee2ea&amp;color=0,0,0&amp;vpa=20&amp;vtp=1&amp;bbb=1"/>
          <p:cNvSpPr/>
          <p:nvPr/>
        </p:nvSpPr>
        <p:spPr>
          <a:xfrm>
            <a:off x="985901" y="1415034"/>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①②④</a:t>
            </a:r>
            <a:endParaRPr lang="en-US" altLang="zh-CN" sz="2000" dirty="0"/>
          </a:p>
        </p:txBody>
      </p:sp>
      <p:pic>
        <p:nvPicPr>
          <p:cNvPr id="4" name="QB_6_BD.41_2#264fb8101?pid=3cdbee2e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640" y="1994661"/>
            <a:ext cx="1947672"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41_3#264fb8101?pid=3cdbee2ea&amp;color=0,0,0&amp;vtp=1&amp;bbb=1"/>
          <p:cNvSpPr/>
          <p:nvPr/>
        </p:nvSpPr>
        <p:spPr>
          <a:xfrm>
            <a:off x="722376" y="39631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①该图没有显示的生态系统成分是分解者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动植物之间的营养关系主要包括种间关系和种内关系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有的食虫鸟在相应食物链上为三级消费者、第四营养级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采用标记重捕法可以精确掌握保护区坡鹿的种群密度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6_AS.43_1#264fb8101?vop=1&amp;pid=3cdbee2ea&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生态系统的组成包括非生物的物质和能量、生产者、消费者、分解者，所以题图</a:t>
            </a:r>
            <a:r>
              <a:rPr lang="en-US" altLang="zh-CN" sz="2000" b="0" i="0">
                <a:solidFill>
                  <a:srgbClr val="000000"/>
                </a:solidFill>
                <a:latin typeface="微软雅黑" pitchFamily="34" charset="0"/>
                <a:ea typeface="微软雅黑" pitchFamily="34" charset="-122"/>
                <a:cs typeface="微软雅黑" pitchFamily="34" charset="-120"/>
              </a:rPr>
              <a:t>2食物网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中没有显示的生态系统成分是非生物的物质和能量</a:t>
            </a:r>
            <a:r>
              <a:rPr lang="en-US" altLang="zh-CN" sz="2000" b="0" i="0" dirty="0">
                <a:solidFill>
                  <a:srgbClr val="000000"/>
                </a:solidFill>
                <a:latin typeface="微软雅黑" pitchFamily="34" charset="0"/>
                <a:ea typeface="微软雅黑" pitchFamily="34" charset="-122"/>
                <a:cs typeface="微软雅黑" pitchFamily="34" charset="-120"/>
              </a:rPr>
              <a:t>、分解者，①错误</a:t>
            </a:r>
            <a:r>
              <a:rPr lang="en-US" altLang="zh-CN" sz="2000" b="0" i="0">
                <a:solidFill>
                  <a:srgbClr val="000000"/>
                </a:solidFill>
                <a:latin typeface="微软雅黑" pitchFamily="34" charset="0"/>
                <a:ea typeface="微软雅黑" pitchFamily="34" charset="-122"/>
                <a:cs typeface="微软雅黑" pitchFamily="34" charset="-120"/>
              </a:rPr>
              <a:t>；动植物之间的营养关系主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要包括捕食</a:t>
            </a:r>
            <a:r>
              <a:rPr lang="en-US" altLang="zh-CN" sz="2000" b="0" i="0" dirty="0">
                <a:solidFill>
                  <a:srgbClr val="000000"/>
                </a:solidFill>
                <a:latin typeface="微软雅黑" pitchFamily="34" charset="0"/>
                <a:ea typeface="微软雅黑" pitchFamily="34" charset="-122"/>
                <a:cs typeface="微软雅黑" pitchFamily="34" charset="-120"/>
              </a:rPr>
              <a:t>、寄生和共生等种间关系，②错误；昆虫是一大类生物</a:t>
            </a:r>
            <a:r>
              <a:rPr lang="en-US" altLang="zh-CN" sz="2000" b="0" i="0">
                <a:solidFill>
                  <a:srgbClr val="000000"/>
                </a:solidFill>
                <a:latin typeface="微软雅黑" pitchFamily="34" charset="0"/>
                <a:ea typeface="微软雅黑" pitchFamily="34" charset="-122"/>
                <a:cs typeface="微软雅黑" pitchFamily="34" charset="-120"/>
              </a:rPr>
              <a:t>，包括草食性昆虫和以其他昆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虫为食的肉食性昆虫</a:t>
            </a:r>
            <a:r>
              <a:rPr lang="en-US" altLang="zh-CN" sz="2000" b="0" i="0" dirty="0">
                <a:solidFill>
                  <a:srgbClr val="000000"/>
                </a:solidFill>
                <a:latin typeface="微软雅黑" pitchFamily="34" charset="0"/>
                <a:ea typeface="微软雅黑" pitchFamily="34" charset="-122"/>
                <a:cs typeface="微软雅黑" pitchFamily="34" charset="-120"/>
              </a:rPr>
              <a:t>，如螳螂捕蝉，当食虫鸟捕食肉食性昆虫时</a:t>
            </a:r>
            <a:r>
              <a:rPr lang="en-US" altLang="zh-CN" sz="2000" b="0" i="0">
                <a:solidFill>
                  <a:srgbClr val="000000"/>
                </a:solidFill>
                <a:latin typeface="微软雅黑" pitchFamily="34" charset="0"/>
                <a:ea typeface="微软雅黑" pitchFamily="34" charset="-122"/>
                <a:cs typeface="微软雅黑" pitchFamily="34" charset="-120"/>
              </a:rPr>
              <a:t>，其在相应食物链上为三级消费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、第四营养级，③正确；标记重捕法是估算种群密度的方法</a:t>
            </a:r>
            <a:r>
              <a:rPr lang="en-US" altLang="zh-CN" sz="2000" b="0" i="0">
                <a:solidFill>
                  <a:srgbClr val="000000"/>
                </a:solidFill>
                <a:latin typeface="微软雅黑" pitchFamily="34" charset="0"/>
                <a:ea typeface="微软雅黑" pitchFamily="34" charset="-122"/>
                <a:cs typeface="微软雅黑" pitchFamily="34" charset="-120"/>
              </a:rPr>
              <a:t>，所以采用标记重捕法不可以精确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掌握保护区坡鹿的种群密度</a:t>
            </a:r>
            <a:r>
              <a:rPr lang="en-US" altLang="zh-CN" sz="2000" b="0" i="0" dirty="0">
                <a:solidFill>
                  <a:srgbClr val="000000"/>
                </a:solidFill>
                <a:latin typeface="微软雅黑" pitchFamily="34" charset="0"/>
                <a:ea typeface="微软雅黑" pitchFamily="34" charset="-122"/>
                <a:cs typeface="微软雅黑" pitchFamily="34" charset="-120"/>
              </a:rPr>
              <a:t>，④错误。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44_1#6ebc0bf2e?pid=61ae5e90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5.（不定项）</a:t>
            </a:r>
            <a:r>
              <a:rPr lang="en-US" altLang="zh-CN" sz="2000" b="0" i="0" dirty="0">
                <a:solidFill>
                  <a:srgbClr val="000000"/>
                </a:solidFill>
                <a:latin typeface="仿宋" pitchFamily="34" charset="0"/>
                <a:ea typeface="仿宋" pitchFamily="34" charset="-122"/>
                <a:cs typeface="仿宋" pitchFamily="34" charset="-120"/>
              </a:rPr>
              <a:t>［湖南2025·13］</a:t>
            </a:r>
            <a:r>
              <a:rPr lang="en-US" altLang="zh-CN" sz="2000" b="0" i="0" dirty="0">
                <a:solidFill>
                  <a:srgbClr val="000000"/>
                </a:solidFill>
                <a:latin typeface="微软雅黑" pitchFamily="34" charset="0"/>
                <a:ea typeface="微软雅黑" pitchFamily="34" charset="-122"/>
                <a:cs typeface="微软雅黑" pitchFamily="34" charset="-120"/>
              </a:rPr>
              <a:t>某人擅自在一湖泊中“放生”大量鲶鱼。</a:t>
            </a:r>
            <a:r>
              <a:rPr lang="en-US" altLang="zh-CN" sz="2000" b="0" i="0">
                <a:solidFill>
                  <a:srgbClr val="000000"/>
                </a:solidFill>
                <a:latin typeface="微软雅黑" pitchFamily="34" charset="0"/>
                <a:ea typeface="微软雅黑" pitchFamily="34" charset="-122"/>
                <a:cs typeface="微软雅黑" pitchFamily="34" charset="-120"/>
              </a:rPr>
              <a:t>短期内鲶鱼大量死亡，</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导致水质恶化</a:t>
            </a:r>
            <a:r>
              <a:rPr lang="en-US" altLang="zh-CN" sz="2000" b="0" i="0" dirty="0">
                <a:solidFill>
                  <a:srgbClr val="000000"/>
                </a:solidFill>
                <a:latin typeface="微软雅黑" pitchFamily="34" charset="0"/>
                <a:ea typeface="微软雅黑" pitchFamily="34" charset="-122"/>
                <a:cs typeface="微软雅黑" pitchFamily="34" charset="-120"/>
              </a:rPr>
              <a:t>，造成生态资源损失，此人被判承担相关责任。</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6ebc0bf2e.bracket?pid=61ae5e904&amp;color=0,0,0&amp;vpa=21&amp;vtp=1&amp;bbb=1"/>
          <p:cNvSpPr/>
          <p:nvPr/>
        </p:nvSpPr>
        <p:spPr>
          <a:xfrm>
            <a:off x="9812401" y="1453134"/>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sp>
        <p:nvSpPr>
          <p:cNvPr id="4" name="QC_5_BD.44_2#6ebc0bf2e.choices?pid=61ae5e904&amp;color=0,0,0&amp;vtp=1&amp;bbb=1"/>
          <p:cNvSpPr/>
          <p:nvPr/>
        </p:nvSpPr>
        <p:spPr>
          <a:xfrm>
            <a:off x="722376" y="19198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.鲶鱼同化的能量可用于自身生长发育繁殖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.鲶鱼死亡的原因可能是水体中氧气不足</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C.鲶鱼死亡与水质恶化间存在负反馈调节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.移除死鱼有助于缩短该湖泊恢复原状的时间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20c0f2bfa.fixed?pid=8e12eb26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20c0f2bfa.fixed?pid=8e12eb26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第三章高考强化</a:t>
            </a:r>
            <a:endParaRPr lang="en-US" altLang="zh-CN" sz="4400" dirty="0"/>
          </a:p>
        </p:txBody>
      </p:sp>
      <p:pic>
        <p:nvPicPr>
          <p:cNvPr id="4" name="C_3#20c0f2bfa.fixed?pid=8e12eb26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20c0f2bfa.fixed?pid=8e12eb26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46_1#6ebc0bf2e?vop=1&amp;pid=61ae5e904&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鲶鱼同化的能量一部分以热能形式散失，一部分用于自身生长发育和繁殖，A正确</a:t>
            </a:r>
            <a:r>
              <a:rPr lang="en-US" altLang="zh-CN" sz="2000" b="0" i="0">
                <a:solidFill>
                  <a:srgbClr val="000000"/>
                </a:solidFill>
                <a:latin typeface="微软雅黑" pitchFamily="34" charset="0"/>
                <a:ea typeface="微软雅黑" pitchFamily="34" charset="-122"/>
                <a:cs typeface="微软雅黑" pitchFamily="34" charset="-120"/>
              </a:rPr>
              <a:t>；自然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湖泊中的溶氧量维持在一定的水平</a:t>
            </a:r>
            <a:r>
              <a:rPr lang="en-US" altLang="zh-CN" sz="2000" b="0" i="0" dirty="0">
                <a:solidFill>
                  <a:srgbClr val="000000"/>
                </a:solidFill>
                <a:latin typeface="微软雅黑" pitchFamily="34" charset="0"/>
                <a:ea typeface="微软雅黑" pitchFamily="34" charset="-122"/>
                <a:cs typeface="微软雅黑" pitchFamily="34" charset="-120"/>
              </a:rPr>
              <a:t>，短期内大量鲶鱼的输入会破坏溶解氧平衡</a:t>
            </a:r>
            <a:r>
              <a:rPr lang="en-US" altLang="zh-CN" sz="2000" b="0" i="0">
                <a:solidFill>
                  <a:srgbClr val="000000"/>
                </a:solidFill>
                <a:latin typeface="微软雅黑" pitchFamily="34" charset="0"/>
                <a:ea typeface="微软雅黑" pitchFamily="34" charset="-122"/>
                <a:cs typeface="微软雅黑" pitchFamily="34" charset="-120"/>
              </a:rPr>
              <a:t>，水体中溶氧量不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足引发鲶鱼大量死亡</a:t>
            </a:r>
            <a:r>
              <a:rPr lang="en-US" altLang="zh-CN" sz="2000" b="0" i="0" dirty="0">
                <a:solidFill>
                  <a:srgbClr val="000000"/>
                </a:solidFill>
                <a:latin typeface="微软雅黑" pitchFamily="34" charset="0"/>
                <a:ea typeface="微软雅黑" pitchFamily="34" charset="-122"/>
                <a:cs typeface="微软雅黑" pitchFamily="34" charset="-120"/>
              </a:rPr>
              <a:t>，B正确；短期内鲶鱼大量死亡会导致水质恶化</a:t>
            </a:r>
            <a:r>
              <a:rPr lang="en-US" altLang="zh-CN" sz="2000" b="0" i="0">
                <a:solidFill>
                  <a:srgbClr val="000000"/>
                </a:solidFill>
                <a:latin typeface="微软雅黑" pitchFamily="34" charset="0"/>
                <a:ea typeface="微软雅黑" pitchFamily="34" charset="-122"/>
                <a:cs typeface="微软雅黑" pitchFamily="34" charset="-120"/>
              </a:rPr>
              <a:t>，水质恶化会进一步导致鲶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鱼的死亡</a:t>
            </a:r>
            <a:r>
              <a:rPr lang="en-US" altLang="zh-CN" sz="2000" b="0" i="0" dirty="0">
                <a:solidFill>
                  <a:srgbClr val="000000"/>
                </a:solidFill>
                <a:latin typeface="微软雅黑" pitchFamily="34" charset="0"/>
                <a:ea typeface="微软雅黑" pitchFamily="34" charset="-122"/>
                <a:cs typeface="微软雅黑" pitchFamily="34" charset="-120"/>
              </a:rPr>
              <a:t>，该过程属于正反馈调节，C错误；死鱼腐烂过程中会消耗水中的氧气、</a:t>
            </a:r>
            <a:r>
              <a:rPr lang="en-US" altLang="zh-CN" sz="2000" b="0" i="0">
                <a:solidFill>
                  <a:srgbClr val="000000"/>
                </a:solidFill>
                <a:latin typeface="微软雅黑" pitchFamily="34" charset="0"/>
                <a:ea typeface="微软雅黑" pitchFamily="34" charset="-122"/>
                <a:cs typeface="微软雅黑" pitchFamily="34" charset="-120"/>
              </a:rPr>
              <a:t>释放有毒物质，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导致水质恶化</a:t>
            </a:r>
            <a:r>
              <a:rPr lang="en-US" altLang="zh-CN" sz="2000" b="0" i="0" dirty="0">
                <a:solidFill>
                  <a:srgbClr val="000000"/>
                </a:solidFill>
                <a:latin typeface="微软雅黑" pitchFamily="34" charset="0"/>
                <a:ea typeface="微软雅黑" pitchFamily="34" charset="-122"/>
                <a:cs typeface="微软雅黑" pitchFamily="34" charset="-120"/>
              </a:rPr>
              <a:t>，进而影响其他水生生物的生存，自然恢复依赖分解者的分解作用，比较缓慢</a:t>
            </a:r>
            <a:r>
              <a:rPr lang="en-US" altLang="zh-CN" sz="2000" b="0" i="0">
                <a:solidFill>
                  <a:srgbClr val="000000"/>
                </a:solidFill>
                <a:latin typeface="微软雅黑" pitchFamily="34" charset="0"/>
                <a:ea typeface="微软雅黑" pitchFamily="34" charset="-122"/>
                <a:cs typeface="微软雅黑" pitchFamily="34" charset="-120"/>
              </a:rPr>
              <a:t>，故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移除死鱼有助于缩短该湖泊恢复原状的时间</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47_1#e54a044be?pid=61ae5e904&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［湖北2024·7］</a:t>
            </a:r>
            <a:r>
              <a:rPr lang="en-US" altLang="zh-CN" sz="2000" b="0" i="0" dirty="0">
                <a:solidFill>
                  <a:srgbClr val="000000"/>
                </a:solidFill>
                <a:latin typeface="微软雅黑" pitchFamily="34" charset="0"/>
                <a:ea typeface="微软雅黑" pitchFamily="34" charset="-122"/>
                <a:cs typeface="微软雅黑" pitchFamily="34" charset="-120"/>
              </a:rPr>
              <a:t>研究发现，某种芦鹀分布在不同地区的三个种群</a:t>
            </a:r>
            <a:r>
              <a:rPr lang="en-US" altLang="zh-CN" sz="2000" b="0" i="0">
                <a:solidFill>
                  <a:srgbClr val="000000"/>
                </a:solidFill>
                <a:latin typeface="微软雅黑" pitchFamily="34" charset="0"/>
                <a:ea typeface="微软雅黑" pitchFamily="34" charset="-122"/>
                <a:cs typeface="微软雅黑" pitchFamily="34" charset="-120"/>
              </a:rPr>
              <a:t>，因栖息地环境的差异导致声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音信号发生分歧</a:t>
            </a:r>
            <a:r>
              <a:rPr lang="en-US" altLang="zh-CN" sz="2000" b="0" i="0" dirty="0">
                <a:solidFill>
                  <a:srgbClr val="000000"/>
                </a:solidFill>
                <a:latin typeface="微软雅黑" pitchFamily="34" charset="0"/>
                <a:ea typeface="微软雅黑" pitchFamily="34" charset="-122"/>
                <a:cs typeface="微软雅黑" pitchFamily="34" charset="-120"/>
              </a:rPr>
              <a:t>。不同芦鹀种群的两个和求偶有关的鸣唱特征，</a:t>
            </a:r>
            <a:r>
              <a:rPr lang="en-US" altLang="zh-CN" sz="2000" b="0" i="0">
                <a:solidFill>
                  <a:srgbClr val="000000"/>
                </a:solidFill>
                <a:latin typeface="微软雅黑" pitchFamily="34" charset="0"/>
                <a:ea typeface="微软雅黑" pitchFamily="34" charset="-122"/>
                <a:cs typeface="微软雅黑" pitchFamily="34" charset="-120"/>
              </a:rPr>
              <a:t>相较于其他鸣唱特征有明显分歧。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因此推测和求偶有关的鸣唱特征</a:t>
            </a:r>
            <a:r>
              <a:rPr lang="en-US" altLang="zh-CN" sz="2000" b="0" i="0" dirty="0">
                <a:solidFill>
                  <a:srgbClr val="000000"/>
                </a:solidFill>
                <a:latin typeface="微软雅黑" pitchFamily="34" charset="0"/>
                <a:ea typeface="微软雅黑" pitchFamily="34" charset="-122"/>
                <a:cs typeface="微软雅黑" pitchFamily="34" charset="-120"/>
              </a:rPr>
              <a:t>，在芦鹀的早期物种形成过程中有重要作用</a:t>
            </a:r>
            <a:r>
              <a:rPr lang="en-US" altLang="zh-CN" sz="2000" b="0" i="0">
                <a:solidFill>
                  <a:srgbClr val="000000"/>
                </a:solidFill>
                <a:latin typeface="微软雅黑" pitchFamily="34" charset="0"/>
                <a:ea typeface="微软雅黑" pitchFamily="34" charset="-122"/>
                <a:cs typeface="微软雅黑" pitchFamily="34" charset="-120"/>
              </a:rPr>
              <a:t>。下列叙述错误的是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e54a044be.bracket?pid=61ae5e904&amp;color=0,0,0&amp;vpa=22&amp;vtp=1"/>
          <p:cNvSpPr/>
          <p:nvPr/>
        </p:nvSpPr>
        <p:spPr>
          <a:xfrm>
            <a:off x="909701" y="23675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7_2#e54a044be.choices?pid=61ae5e904&amp;color=0,0,0&amp;vtp=1&amp;bbb=1"/>
          <p:cNvSpPr/>
          <p:nvPr/>
        </p:nvSpPr>
        <p:spPr>
          <a:xfrm>
            <a:off x="722376" y="28342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A.芦鹀的鸣唱声属于物理信息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.求偶的鸣唱特征是芦鹀与栖息环境之间协同进化的结果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.芦鹀之间通过鸣唱形成信息流，芦鹀既是信息源又是信息受体</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.和求偶有关的鸣唱特征的差异，表明这三个芦鹀种群存在生殖隔离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49_1#e54a044be?vop=1&amp;pid=61ae5e904&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声音属于物理信息，A正确；由题意可知，</a:t>
            </a:r>
            <a:r>
              <a:rPr lang="en-US" altLang="zh-CN" sz="2000" b="0" i="0">
                <a:solidFill>
                  <a:srgbClr val="000000"/>
                </a:solidFill>
                <a:latin typeface="微软雅黑" pitchFamily="34" charset="0"/>
                <a:ea typeface="微软雅黑" pitchFamily="34" charset="-122"/>
                <a:cs typeface="微软雅黑" pitchFamily="34" charset="-120"/>
              </a:rPr>
              <a:t>因栖息地环境的差异导致声音信号发生分歧，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说明求偶的鸣唱特征是芦鹀与栖息环境之间协同进化的结果</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信息产生的部位是信息源，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信息接收的生物或其部位是信息受体</a:t>
            </a:r>
            <a:r>
              <a:rPr lang="en-US" altLang="zh-CN" sz="2000" b="0" i="0" dirty="0">
                <a:solidFill>
                  <a:srgbClr val="000000"/>
                </a:solidFill>
                <a:latin typeface="微软雅黑" pitchFamily="34" charset="0"/>
                <a:ea typeface="微软雅黑" pitchFamily="34" charset="-122"/>
                <a:cs typeface="微软雅黑" pitchFamily="34" charset="-120"/>
              </a:rPr>
              <a:t>，生态系统中的生物种群之间</a:t>
            </a:r>
            <a:r>
              <a:rPr lang="en-US" altLang="zh-CN" sz="2000" b="0" i="0">
                <a:solidFill>
                  <a:srgbClr val="000000"/>
                </a:solidFill>
                <a:latin typeface="微软雅黑" pitchFamily="34" charset="0"/>
                <a:ea typeface="微软雅黑" pitchFamily="34" charset="-122"/>
                <a:cs typeface="微软雅黑" pitchFamily="34" charset="-120"/>
              </a:rPr>
              <a:t>，以及它们内部都有信息的产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生与交流</a:t>
            </a:r>
            <a:r>
              <a:rPr lang="en-US" altLang="zh-CN" sz="2000" b="0" i="0" dirty="0">
                <a:solidFill>
                  <a:srgbClr val="000000"/>
                </a:solidFill>
                <a:latin typeface="微软雅黑" pitchFamily="34" charset="0"/>
                <a:ea typeface="微软雅黑" pitchFamily="34" charset="-122"/>
                <a:cs typeface="微软雅黑" pitchFamily="34" charset="-120"/>
              </a:rPr>
              <a:t>，能够形成信息流，故芦鹀之间可通过鸣唱形成信息流，</a:t>
            </a:r>
            <a:r>
              <a:rPr lang="en-US" altLang="zh-CN" sz="2000" b="0" i="0">
                <a:solidFill>
                  <a:srgbClr val="000000"/>
                </a:solidFill>
                <a:latin typeface="微软雅黑" pitchFamily="34" charset="0"/>
                <a:ea typeface="微软雅黑" pitchFamily="34" charset="-122"/>
                <a:cs typeface="微软雅黑" pitchFamily="34" charset="-120"/>
              </a:rPr>
              <a:t>芦鹀既是信息源又是信息受体，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正确；题目中“某种芦鹀”表明这三个种群属于一个物种</a:t>
            </a:r>
            <a:r>
              <a:rPr lang="en-US" altLang="zh-CN" sz="2000" b="0" i="0">
                <a:solidFill>
                  <a:srgbClr val="000000"/>
                </a:solidFill>
                <a:latin typeface="微软雅黑" pitchFamily="34" charset="0"/>
                <a:ea typeface="微软雅黑" pitchFamily="34" charset="-122"/>
                <a:cs typeface="微软雅黑" pitchFamily="34" charset="-120"/>
              </a:rPr>
              <a:t>，所以这三个芦鹀种群不存在生殖隔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离</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50_1#e1bed6549?pid=61ae5e90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［江苏2024·4］</a:t>
            </a:r>
            <a:r>
              <a:rPr lang="en-US" altLang="zh-CN" sz="2000" b="0" i="0" dirty="0">
                <a:solidFill>
                  <a:srgbClr val="000000"/>
                </a:solidFill>
                <a:latin typeface="微软雅黑" pitchFamily="34" charset="0"/>
                <a:ea typeface="微软雅黑" pitchFamily="34" charset="-122"/>
                <a:cs typeface="微软雅黑" pitchFamily="34" charset="-120"/>
              </a:rPr>
              <a:t>为了防治莲藕食根金花虫，</a:t>
            </a:r>
            <a:r>
              <a:rPr lang="en-US" altLang="zh-CN" sz="2000" b="0" i="0">
                <a:solidFill>
                  <a:srgbClr val="000000"/>
                </a:solidFill>
                <a:latin typeface="微软雅黑" pitchFamily="34" charset="0"/>
                <a:ea typeface="微软雅黑" pitchFamily="34" charset="-122"/>
                <a:cs typeface="微软雅黑" pitchFamily="34" charset="-120"/>
              </a:rPr>
              <a:t>研究者在藕田套养以莲藕食根金花虫为食的泥鳅、</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黄鳝</a:t>
            </a:r>
            <a:r>
              <a:rPr lang="en-US" altLang="zh-CN" sz="2000" b="0" i="0" dirty="0">
                <a:solidFill>
                  <a:srgbClr val="000000"/>
                </a:solidFill>
                <a:latin typeface="微软雅黑" pitchFamily="34" charset="0"/>
                <a:ea typeface="微软雅黑" pitchFamily="34" charset="-122"/>
                <a:cs typeface="微软雅黑" pitchFamily="34" charset="-120"/>
              </a:rPr>
              <a:t>，并开展相关研究，结果如表。</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4" name="QC_5_BD.50_2#e1bed6549?colgroup=12,15,12&amp;pid=61ae5e904&amp;color=0,0,0&amp;vtp=1&amp;bbb=1"/>
              <p:cNvGraphicFramePr>
                <a:graphicFrameLocks noGrp="1"/>
              </p:cNvGraphicFramePr>
              <p:nvPr>
                <p:extLst>
                  <p:ext uri="{D42A27DB-BD31-4B8C-83A1-F6EECF244321}">
                    <p14:modId xmlns:p14="http://schemas.microsoft.com/office/powerpoint/2010/main" val="502973991"/>
                  </p:ext>
                </p:extLst>
              </p:nvPr>
            </p:nvGraphicFramePr>
            <p:xfrm>
              <a:off x="722376" y="1994661"/>
              <a:ext cx="10725912" cy="1700149"/>
            </p:xfrm>
            <a:graphic>
              <a:graphicData uri="http://schemas.openxmlformats.org/drawingml/2006/table">
                <a:tbl>
                  <a:tblPr/>
                  <a:tblGrid>
                    <a:gridCol w="3337560">
                      <a:extLst>
                        <a:ext uri="{9D8B030D-6E8A-4147-A177-3AD203B41FA5}">
                          <a16:colId xmlns:a16="http://schemas.microsoft.com/office/drawing/2014/main" val="20000"/>
                        </a:ext>
                      </a:extLst>
                    </a:gridCol>
                    <a:gridCol w="4069080">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套养方式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莲藕食根金花虫防治率</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藕增产率</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单独套养泥鳅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单独套养黄鳝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混合套养泥鳅和黄鳝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24" name="QC_5_BD.50_2#e1bed6549?colgroup=12,15,12&amp;pid=61ae5e904&amp;color=0,0,0&amp;vtp=1&amp;bbb=1"/>
              <p:cNvGraphicFramePr>
                <a:graphicFrameLocks noGrp="1"/>
              </p:cNvGraphicFramePr>
              <p:nvPr>
                <p:extLst>
                  <p:ext uri="{D42A27DB-BD31-4B8C-83A1-F6EECF244321}">
                    <p14:modId xmlns:p14="http://schemas.microsoft.com/office/powerpoint/2010/main" val="502973991"/>
                  </p:ext>
                </p:extLst>
              </p:nvPr>
            </p:nvGraphicFramePr>
            <p:xfrm>
              <a:off x="722376" y="1994661"/>
              <a:ext cx="10725912" cy="1700149"/>
            </p:xfrm>
            <a:graphic>
              <a:graphicData uri="http://schemas.openxmlformats.org/drawingml/2006/table">
                <a:tbl>
                  <a:tblPr/>
                  <a:tblGrid>
                    <a:gridCol w="3337560">
                      <a:extLst>
                        <a:ext uri="{9D8B030D-6E8A-4147-A177-3AD203B41FA5}">
                          <a16:colId xmlns:a16="http://schemas.microsoft.com/office/drawing/2014/main" val="20000"/>
                        </a:ext>
                      </a:extLst>
                    </a:gridCol>
                    <a:gridCol w="4069080">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套养方式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309" t="-1449" r="-82009" b="-33188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23119" t="-1449" r="-367" b="-331884"/>
                          </a:stretch>
                        </a:blipFill>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单独套养泥鳅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单独套养黄鳝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混合套养泥鳅和黄鳝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
        <p:nvSpPr>
          <p:cNvPr id="4" name="QC_5_AN.51_1#e1bed6549.bracket?pid=61ae5e904&amp;color=0,0,0&amp;vpa=23&amp;vtp=1"/>
          <p:cNvSpPr/>
          <p:nvPr/>
        </p:nvSpPr>
        <p:spPr>
          <a:xfrm>
            <a:off x="7526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50_3#e1bed6549.choices?pid=61ae5e904&amp;color=0,0,0&amp;vtp=1&amp;bbb=1"/>
          <p:cNvSpPr/>
          <p:nvPr/>
        </p:nvSpPr>
        <p:spPr>
          <a:xfrm>
            <a:off x="722376" y="38234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A.混合套养更有利于防治莲藕食根金花虫、提高藕增产率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.3种套养方式都显著提高了食物链相邻营养级的能量传递效率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.混合套养中泥鳅和黄鳝因生态位重叠而存在竞争关系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.生物防治优化了生态系统的能量流动方向，提高了经济效益和生态效益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52_1#e1bed6549?vop=1&amp;pid=61ae5e904&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由题表可知，与单独套养泥鳅和单独套养黄鳝相比</a:t>
                </a:r>
                <a:r>
                  <a:rPr lang="en-US" altLang="zh-CN" sz="2000" b="0" i="0">
                    <a:solidFill>
                      <a:srgbClr val="000000"/>
                    </a:solidFill>
                    <a:latin typeface="微软雅黑" pitchFamily="34" charset="0"/>
                    <a:ea typeface="微软雅黑" pitchFamily="34" charset="-122"/>
                    <a:cs typeface="微软雅黑" pitchFamily="34" charset="-120"/>
                  </a:rPr>
                  <a:t>，混合套养泥鳅和黄鳝组的莲藕食根金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花虫防治率最高</a:t>
                </a:r>
                <a:r>
                  <a:rPr lang="en-US" altLang="zh-CN" sz="2000" b="0" i="0" dirty="0">
                    <a:solidFill>
                      <a:srgbClr val="000000"/>
                    </a:solidFill>
                    <a:latin typeface="微软雅黑" pitchFamily="34" charset="0"/>
                    <a:ea typeface="微软雅黑" pitchFamily="34" charset="-122"/>
                    <a:cs typeface="微软雅黑" pitchFamily="34" charset="-120"/>
                  </a:rPr>
                  <a:t>，藕增产率也最高，A正确</a:t>
                </a:r>
                <a:r>
                  <a:rPr lang="en-US" altLang="zh-CN" sz="2000" b="0" i="0">
                    <a:solidFill>
                      <a:srgbClr val="000000"/>
                    </a:solidFill>
                    <a:latin typeface="微软雅黑" pitchFamily="34" charset="0"/>
                    <a:ea typeface="微软雅黑" pitchFamily="34" charset="-122"/>
                    <a:cs typeface="微软雅黑" pitchFamily="34" charset="-120"/>
                  </a:rPr>
                  <a:t>；能量在相邻两个营养级间的传递效率一般是</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，不能人为提高，B错误；泥鳅和黄鳝都以莲藕食根金花虫为食</a:t>
                </a:r>
                <a:r>
                  <a:rPr lang="en-US" altLang="zh-CN" sz="2000" b="0" i="0">
                    <a:solidFill>
                      <a:srgbClr val="000000"/>
                    </a:solidFill>
                    <a:latin typeface="微软雅黑" pitchFamily="34" charset="0"/>
                    <a:ea typeface="微软雅黑" pitchFamily="34" charset="-122"/>
                    <a:cs typeface="微软雅黑" pitchFamily="34" charset="-120"/>
                  </a:rPr>
                  <a:t>，这属于两者生态位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重叠的部分</a:t>
                </a:r>
                <a:r>
                  <a:rPr lang="en-US" altLang="zh-CN" sz="2000" b="0" i="0" dirty="0">
                    <a:solidFill>
                      <a:srgbClr val="000000"/>
                    </a:solidFill>
                    <a:latin typeface="微软雅黑" pitchFamily="34" charset="0"/>
                    <a:ea typeface="微软雅黑" pitchFamily="34" charset="-122"/>
                    <a:cs typeface="微软雅黑" pitchFamily="34" charset="-120"/>
                  </a:rPr>
                  <a:t>，因此混合套养中泥鳅和黄鳝因生态位重叠而存在竞争关系，C正确</a:t>
                </a:r>
                <a:r>
                  <a:rPr lang="en-US" altLang="zh-CN" sz="2000" b="0" i="0">
                    <a:solidFill>
                      <a:srgbClr val="000000"/>
                    </a:solidFill>
                    <a:latin typeface="微软雅黑" pitchFamily="34" charset="0"/>
                    <a:ea typeface="微软雅黑" pitchFamily="34" charset="-122"/>
                    <a:cs typeface="微软雅黑" pitchFamily="34" charset="-120"/>
                  </a:rPr>
                  <a:t>；生物防治通过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引入天敌等来控制害虫</a:t>
                </a:r>
                <a:r>
                  <a:rPr lang="en-US" altLang="zh-CN" sz="2000" b="0" i="0" dirty="0">
                    <a:solidFill>
                      <a:srgbClr val="000000"/>
                    </a:solidFill>
                    <a:latin typeface="微软雅黑" pitchFamily="34" charset="0"/>
                    <a:ea typeface="微软雅黑" pitchFamily="34" charset="-122"/>
                    <a:cs typeface="微软雅黑" pitchFamily="34" charset="-120"/>
                  </a:rPr>
                  <a:t>，优化了生态系统的能量流动方向，提高了经济效益（藕增产</a:t>
                </a:r>
                <a:r>
                  <a:rPr lang="en-US" altLang="zh-CN" sz="2000" b="0" i="0">
                    <a:solidFill>
                      <a:srgbClr val="000000"/>
                    </a:solidFill>
                    <a:latin typeface="微软雅黑" pitchFamily="34" charset="0"/>
                    <a:ea typeface="微软雅黑" pitchFamily="34" charset="-122"/>
                    <a:cs typeface="微软雅黑" pitchFamily="34" charset="-120"/>
                  </a:rPr>
                  <a:t>）和生态效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益</a:t>
                </a:r>
                <a:r>
                  <a:rPr lang="en-US" altLang="zh-CN" sz="2000" b="0" i="0" dirty="0">
                    <a:solidFill>
                      <a:srgbClr val="000000"/>
                    </a:solidFill>
                    <a:latin typeface="微软雅黑" pitchFamily="34" charset="0"/>
                    <a:ea typeface="微软雅黑" pitchFamily="34" charset="-122"/>
                    <a:cs typeface="微软雅黑" pitchFamily="34" charset="-120"/>
                  </a:rPr>
                  <a:t>（避免使用农药），D正确。</a:t>
                </a:r>
                <a:endParaRPr lang="en-US" altLang="zh-CN" sz="2200" dirty="0"/>
              </a:p>
            </p:txBody>
          </p:sp>
        </mc:Choice>
        <mc:Fallback xmlns="">
          <p:sp>
            <p:nvSpPr>
              <p:cNvPr id="2" name="QC_5_AS.52_1#e1bed6549?vop=1&amp;pid=61ae5e904&amp;color=0,0,0&amp;vtp=1&amp;bt=1&amp;bbb=1&amp;hb=1"/>
              <p:cNvSpPr>
                <a:spLocks noRot="1" noChangeAspect="1" noMove="1" noResize="1" noEditPoints="1" noAdjustHandles="1" noChangeArrowheads="1" noChangeShapeType="1" noTextEdit="1"/>
              </p:cNvSpPr>
              <p:nvPr/>
            </p:nvSpPr>
            <p:spPr>
              <a:xfrm>
                <a:off x="722376" y="1014984"/>
                <a:ext cx="10753344" cy="2697734"/>
              </a:xfrm>
              <a:prstGeom prst="rect">
                <a:avLst/>
              </a:prstGeom>
              <a:blipFill>
                <a:blip r:embed="rId3"/>
                <a:stretch>
                  <a:fillRect l="-1587" t="-226" r="-794" b="-565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53_1#ff441c2c0?pid=61ae5e904&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［山东2025·12］</a:t>
            </a:r>
            <a:r>
              <a:rPr lang="en-US" altLang="zh-CN" sz="2000" b="0" i="0" dirty="0">
                <a:solidFill>
                  <a:srgbClr val="000000"/>
                </a:solidFill>
                <a:latin typeface="微软雅黑" pitchFamily="34" charset="0"/>
                <a:ea typeface="微软雅黑" pitchFamily="34" charset="-122"/>
                <a:cs typeface="微软雅黑" pitchFamily="34" charset="-120"/>
              </a:rPr>
              <a:t>某时刻某动物种群所有个体的有机物中的总能量为①,一段时间后</a:t>
            </a:r>
            <a:r>
              <a:rPr lang="en-US" altLang="zh-CN" sz="2000" b="0" i="0">
                <a:solidFill>
                  <a:srgbClr val="000000"/>
                </a:solidFill>
                <a:latin typeface="微软雅黑" pitchFamily="34" charset="0"/>
                <a:ea typeface="微软雅黑" pitchFamily="34" charset="-122"/>
                <a:cs typeface="微软雅黑" pitchFamily="34" charset="-120"/>
              </a:rPr>
              <a:t>，此种群所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有存活个体的有机物中的总能量为</a:t>
            </a:r>
            <a:r>
              <a:rPr lang="en-US" altLang="zh-CN" sz="2000" b="0" i="0" dirty="0">
                <a:solidFill>
                  <a:srgbClr val="000000"/>
                </a:solidFill>
                <a:latin typeface="微软雅黑" pitchFamily="34" charset="0"/>
                <a:ea typeface="微软雅黑" pitchFamily="34" charset="-122"/>
                <a:cs typeface="微软雅黑" pitchFamily="34" charset="-120"/>
              </a:rPr>
              <a:t>②,此种群在这段时间内通过呼吸作用散失的总能量为③</a:t>
            </a:r>
            <a:r>
              <a:rPr lang="en-US" altLang="zh-CN" sz="2000" b="0" i="0">
                <a:solidFill>
                  <a:srgbClr val="000000"/>
                </a:solidFill>
                <a:latin typeface="微软雅黑" pitchFamily="34" charset="0"/>
                <a:ea typeface="微软雅黑" pitchFamily="34" charset="-122"/>
                <a:cs typeface="微软雅黑" pitchFamily="34" charset="-120"/>
              </a:rPr>
              <a:t>,这段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时间内死亡个体的有机物中的总能量为</a:t>
            </a:r>
            <a:r>
              <a:rPr lang="en-US" altLang="zh-CN" sz="2000" b="0" i="0" dirty="0">
                <a:solidFill>
                  <a:srgbClr val="000000"/>
                </a:solidFill>
                <a:latin typeface="微软雅黑" pitchFamily="34" charset="0"/>
                <a:ea typeface="微软雅黑" pitchFamily="34" charset="-122"/>
                <a:cs typeface="微软雅黑" pitchFamily="34" charset="-120"/>
              </a:rPr>
              <a:t>④。此种群在此期间无迁入迁出，无个体被捕食</a:t>
            </a:r>
            <a:r>
              <a:rPr lang="en-US" altLang="zh-CN" sz="2000" b="0" i="0">
                <a:solidFill>
                  <a:srgbClr val="000000"/>
                </a:solidFill>
                <a:latin typeface="微软雅黑" pitchFamily="34" charset="0"/>
                <a:ea typeface="微软雅黑" pitchFamily="34" charset="-122"/>
                <a:cs typeface="微软雅黑" pitchFamily="34" charset="-120"/>
              </a:rPr>
              <a:t>，估算这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段时间内用于此种群生长</a:t>
            </a:r>
            <a:r>
              <a:rPr lang="en-US" altLang="zh-CN" sz="2000" b="0" i="0" dirty="0">
                <a:solidFill>
                  <a:srgbClr val="000000"/>
                </a:solidFill>
                <a:latin typeface="微软雅黑" pitchFamily="34" charset="0"/>
                <a:ea typeface="微软雅黑" pitchFamily="34" charset="-122"/>
                <a:cs typeface="微软雅黑" pitchFamily="34" charset="-120"/>
              </a:rPr>
              <a:t>、发育和繁殖的总能量时，</a:t>
            </a:r>
            <a:r>
              <a:rPr lang="en-US" altLang="zh-CN" sz="2000" b="0" i="0">
                <a:solidFill>
                  <a:srgbClr val="000000"/>
                </a:solidFill>
                <a:latin typeface="微软雅黑" pitchFamily="34" charset="0"/>
                <a:ea typeface="微软雅黑" pitchFamily="34" charset="-122"/>
                <a:cs typeface="微软雅黑" pitchFamily="34" charset="-120"/>
              </a:rPr>
              <a:t>应使用的表达式为(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4_1#ff441c2c0.bracket?pid=61ae5e904&amp;color=0,0,0&amp;vpa=24&amp;vtp=1"/>
          <p:cNvSpPr/>
          <p:nvPr/>
        </p:nvSpPr>
        <p:spPr>
          <a:xfrm>
            <a:off x="8796401" y="23675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4" name="QC_5_BD.53_2#ff441c2c0.choices?pid=61ae5e904&amp;color=0,0,0&amp;vtp=1&amp;bbb=1"/>
              <p:cNvSpPr/>
              <p:nvPr/>
            </p:nvSpPr>
            <p:spPr>
              <a:xfrm>
                <a:off x="722376" y="2828670"/>
                <a:ext cx="10753344" cy="400050"/>
              </a:xfrm>
              <a:prstGeom prst="rect">
                <a:avLst/>
              </a:prstGeom>
              <a:noFill/>
              <a:ln/>
            </p:spPr>
            <p:txBody>
              <a:bodyPr wrap="none" lIns="0" tIns="0" rIns="0" bIns="0" rtlCol="0" anchor="t"/>
              <a:lstStyle/>
              <a:p>
                <a:pPr latinLnBrk="1">
                  <a:lnSpc>
                    <a:spcPts val="3600"/>
                  </a:lnSpc>
                  <a:tabLst>
                    <a:tab pos="2475279" algn="l"/>
                    <a:tab pos="4925157" algn="l"/>
                    <a:tab pos="7933836" algn="l"/>
                  </a:tabLst>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oMath>
                </a14:m>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C_5_BD.53_2#ff441c2c0.choices?pid=61ae5e904&amp;color=0,0,0&amp;vtp=1&amp;bbb=1"/>
              <p:cNvSpPr>
                <a:spLocks noRot="1" noChangeAspect="1" noMove="1" noResize="1" noEditPoints="1" noAdjustHandles="1" noChangeArrowheads="1" noChangeShapeType="1" noTextEdit="1"/>
              </p:cNvSpPr>
              <p:nvPr/>
            </p:nvSpPr>
            <p:spPr>
              <a:xfrm>
                <a:off x="722376" y="2828670"/>
                <a:ext cx="10753344" cy="400050"/>
              </a:xfrm>
              <a:prstGeom prst="rect">
                <a:avLst/>
              </a:prstGeom>
              <a:blipFill>
                <a:blip r:embed="rId3"/>
                <a:stretch>
                  <a:fillRect l="-1474" b="-3939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55_1#ff441c2c0?vop=1&amp;pid=61ae5e904&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由题意可知，这段时间内该种群积累的有机物中的总能量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这段时间内所有存活个体和死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亡个体的有机物中的总能量</a:t>
                </a:r>
                <a:r>
                  <a:rPr lang="en-US" altLang="zh-CN" sz="2000" b="0" i="0" dirty="0">
                    <a:solidFill>
                      <a:srgbClr val="000000"/>
                    </a:solidFill>
                    <a:latin typeface="微软雅黑" pitchFamily="34" charset="0"/>
                    <a:ea typeface="微软雅黑" pitchFamily="34" charset="-122"/>
                    <a:cs typeface="微软雅黑" pitchFamily="34" charset="-120"/>
                  </a:rPr>
                  <a:t>-初始状态种群所有个体的有机物中的总能量，即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④</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；这段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时间内该种群用于生长</a:t>
                </a:r>
                <a:r>
                  <a:rPr lang="en-US" altLang="zh-CN" sz="2000" b="0" i="0" dirty="0">
                    <a:solidFill>
                      <a:srgbClr val="000000"/>
                    </a:solidFill>
                    <a:latin typeface="微软雅黑" pitchFamily="34" charset="0"/>
                    <a:ea typeface="微软雅黑" pitchFamily="34" charset="-122"/>
                    <a:cs typeface="微软雅黑" pitchFamily="34" charset="-120"/>
                  </a:rPr>
                  <a:t>、发育和繁殖的总能量为这段时间内该种群积累的有机物中的总能量</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C_5_AS.55_1#ff441c2c0?vop=1&amp;pid=61ae5e904&amp;color=0,0,0&amp;vtp=1&amp;bt=1&amp;bbb=1&amp;hb=1"/>
              <p:cNvSpPr>
                <a:spLocks noRot="1" noChangeAspect="1" noMove="1" noResize="1" noEditPoints="1" noAdjustHandles="1" noChangeArrowheads="1" noChangeShapeType="1" noTextEdit="1"/>
              </p:cNvSpPr>
              <p:nvPr/>
            </p:nvSpPr>
            <p:spPr>
              <a:xfrm>
                <a:off x="722376" y="1014984"/>
                <a:ext cx="10753344" cy="1783334"/>
              </a:xfrm>
              <a:prstGeom prst="rect">
                <a:avLst/>
              </a:prstGeom>
              <a:blipFill>
                <a:blip r:embed="rId3"/>
                <a:stretch>
                  <a:fillRect l="-1587" t="-342" r="-397"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EX.56_1#ff441c2c0?vop=1&amp;pid=61ae5e904&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除最高营养级外</a:t>
            </a:r>
            <a:r>
              <a:rPr lang="en-US" altLang="zh-CN" sz="2000" b="0" i="0" dirty="0">
                <a:solidFill>
                  <a:srgbClr val="000000"/>
                </a:solidFill>
                <a:latin typeface="微软雅黑" pitchFamily="34" charset="0"/>
                <a:ea typeface="微软雅黑" pitchFamily="34" charset="-122"/>
                <a:cs typeface="微软雅黑" pitchFamily="34" charset="-120"/>
              </a:rPr>
              <a:t>，某营养级同化能量的去向包括呼吸作用散失的能量、流向分解者的能量</a:t>
            </a:r>
            <a:r>
              <a:rPr lang="en-US" altLang="zh-CN" sz="2000" b="0" i="0">
                <a:solidFill>
                  <a:srgbClr val="000000"/>
                </a:solidFill>
                <a:latin typeface="微软雅黑" pitchFamily="34" charset="0"/>
                <a:ea typeface="微软雅黑" pitchFamily="34" charset="-122"/>
                <a:cs typeface="微软雅黑" pitchFamily="34" charset="-120"/>
              </a:rPr>
              <a:t>、流入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下一营养级的能量</a:t>
            </a:r>
            <a:r>
              <a:rPr lang="en-US" altLang="zh-CN" sz="2000" b="0" i="0" dirty="0">
                <a:solidFill>
                  <a:srgbClr val="000000"/>
                </a:solidFill>
                <a:latin typeface="微软雅黑" pitchFamily="34" charset="0"/>
                <a:ea typeface="微软雅黑" pitchFamily="34" charset="-122"/>
                <a:cs typeface="微软雅黑" pitchFamily="34" charset="-120"/>
              </a:rPr>
              <a:t>，未利用的能量需要根据情况判断是否需要考虑。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57_1#36cbab642?pid=61ae5e904&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［湖北2025·11］</a:t>
                </a:r>
                <a:r>
                  <a:rPr lang="en-US" altLang="zh-CN" sz="2000" b="0" i="0" dirty="0">
                    <a:solidFill>
                      <a:srgbClr val="000000"/>
                    </a:solidFill>
                    <a:latin typeface="微软雅黑" pitchFamily="34" charset="0"/>
                    <a:ea typeface="微软雅黑" pitchFamily="34" charset="-122"/>
                    <a:cs typeface="微软雅黑" pitchFamily="34" charset="-120"/>
                  </a:rPr>
                  <a:t>蚯蚓通常栖息在阴暗、潮湿的土壤环境中，以落叶、</a:t>
                </a:r>
                <a:r>
                  <a:rPr lang="en-US" altLang="zh-CN" sz="2000" b="0" i="0">
                    <a:solidFill>
                      <a:srgbClr val="000000"/>
                    </a:solidFill>
                    <a:latin typeface="微软雅黑" pitchFamily="34" charset="0"/>
                    <a:ea typeface="微软雅黑" pitchFamily="34" charset="-122"/>
                    <a:cs typeface="微软雅黑" pitchFamily="34" charset="-120"/>
                  </a:rPr>
                  <a:t>禽畜粪便和线虫等为食。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四溴双酚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是土壤中常见的污染物之一。科研人员以蚯蚓为实验对象</a:t>
                </a:r>
                <a:r>
                  <a:rPr lang="en-US" altLang="zh-CN" sz="2000" b="0" i="0">
                    <a:solidFill>
                      <a:srgbClr val="000000"/>
                    </a:solidFill>
                    <a:latin typeface="微软雅黑" pitchFamily="34" charset="0"/>
                    <a:ea typeface="微软雅黑" pitchFamily="34" charset="-122"/>
                    <a:cs typeface="微软雅黑" pitchFamily="34" charset="-120"/>
                  </a:rPr>
                  <a:t>，将其培养在浓度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kg</m:t>
                    </m:r>
                  </m:oMath>
                </a14:m>
                <a:r>
                  <a:rPr lang="en-US" altLang="zh-CN" sz="2000" b="0" i="0" dirty="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污染土壤中进行30天富集实验，然后将蚯蚓转至干净土壤进行30</a:t>
                </a:r>
                <a:r>
                  <a:rPr lang="en-US" altLang="zh-CN" sz="2000" b="0" i="0">
                    <a:solidFill>
                      <a:srgbClr val="000000"/>
                    </a:solidFill>
                    <a:latin typeface="微软雅黑" pitchFamily="34" charset="0"/>
                    <a:ea typeface="微软雅黑" pitchFamily="34" charset="-122"/>
                    <a:cs typeface="微软雅黑" pitchFamily="34" charset="-120"/>
                  </a:rPr>
                  <a:t>天排出实验，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实验结果如图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57_1#36cbab642?pid=61ae5e904&amp;color=0,0,0&amp;vtp=1&amp;bt=1&amp;bbb=1&amp;hb=1"/>
              <p:cNvSpPr>
                <a:spLocks noRot="1" noChangeAspect="1" noMove="1" noResize="1" noEditPoints="1" noAdjustHandles="1" noChangeArrowheads="1" noChangeShapeType="1" noTextEdit="1"/>
              </p:cNvSpPr>
              <p:nvPr/>
            </p:nvSpPr>
            <p:spPr>
              <a:xfrm>
                <a:off x="722376" y="1014984"/>
                <a:ext cx="10753344" cy="1757553"/>
              </a:xfrm>
              <a:prstGeom prst="rect">
                <a:avLst/>
              </a:prstGeom>
              <a:blipFill>
                <a:blip r:embed="rId3"/>
                <a:stretch>
                  <a:fillRect l="-1474" r="-3118" b="-8681"/>
                </a:stretch>
              </a:blipFill>
              <a:ln/>
            </p:spPr>
            <p:txBody>
              <a:bodyPr/>
              <a:lstStyle/>
              <a:p>
                <a:r>
                  <a:rPr lang="zh-CN" altLang="en-US">
                    <a:noFill/>
                  </a:rPr>
                  <a:t> </a:t>
                </a:r>
              </a:p>
            </p:txBody>
          </p:sp>
        </mc:Fallback>
      </mc:AlternateContent>
      <p:sp>
        <p:nvSpPr>
          <p:cNvPr id="3" name="QC_5_AN.58_1#36cbab642.bracket?pid=61ae5e904&amp;color=0,0,0&amp;vpa=25&amp;vtp=1"/>
          <p:cNvSpPr/>
          <p:nvPr/>
        </p:nvSpPr>
        <p:spPr>
          <a:xfrm>
            <a:off x="4732401" y="23675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57_2#36cbab642?htil=4&amp;pid=61ae5e904&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378080" y="2909061"/>
            <a:ext cx="3063240" cy="20756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57_3#36cbab642.choices?htil=4&amp;pid=61ae5e904&amp;color=0,0,0&amp;vtp=1&amp;bbb=1&amp;hb=1"/>
              <p:cNvSpPr/>
              <p:nvPr/>
            </p:nvSpPr>
            <p:spPr>
              <a:xfrm>
                <a:off x="722376" y="2834258"/>
                <a:ext cx="75529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A.蚯蚓在生态系统中既是消费者也是分解者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.蚯蚓对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的富集效应在20天以后趋于饱和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.该实验结束时蚯蚓被其他捕食者所食，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不会沿食物链传递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.15天时蚯蚓体内富集的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oMath>
                </a14:m>
                <a:r>
                  <a:rPr lang="en-US" altLang="zh-CN" sz="2000" b="0" i="0" dirty="0">
                    <a:solidFill>
                      <a:srgbClr val="000000"/>
                    </a:solidFill>
                    <a:latin typeface="微软雅黑" pitchFamily="34" charset="0"/>
                    <a:ea typeface="微软雅黑" pitchFamily="34" charset="-122"/>
                    <a:cs typeface="微软雅黑" pitchFamily="34" charset="-120"/>
                  </a:rPr>
                  <a:t>浓度约是初始实验环境中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TBBPA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的8</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倍</a:t>
                </a:r>
                <a:endParaRPr lang="en-US" altLang="zh-CN" sz="2000" dirty="0"/>
              </a:p>
            </p:txBody>
          </p:sp>
        </mc:Choice>
        <mc:Fallback xmlns="">
          <p:sp>
            <p:nvSpPr>
              <p:cNvPr id="5" name="QC_5_BD.57_3#36cbab642.choices?htil=4&amp;pid=61ae5e904&amp;color=0,0,0&amp;vtp=1&amp;bbb=1&amp;hb=1"/>
              <p:cNvSpPr>
                <a:spLocks noRot="1" noChangeAspect="1" noMove="1" noResize="1" noEditPoints="1" noAdjustHandles="1" noChangeArrowheads="1" noChangeShapeType="1" noTextEdit="1"/>
              </p:cNvSpPr>
              <p:nvPr/>
            </p:nvSpPr>
            <p:spPr>
              <a:xfrm>
                <a:off x="722376" y="2834258"/>
                <a:ext cx="7552944" cy="2265934"/>
              </a:xfrm>
              <a:prstGeom prst="rect">
                <a:avLst/>
              </a:prstGeom>
              <a:blipFill>
                <a:blip r:embed="rId5"/>
                <a:stretch>
                  <a:fillRect l="-2098" r="-2341" b="-645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EX.59_1#36cbab642?vop=1&amp;pid=61ae5e90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59_2#36cbab642?vop=1&amp;pid=61ae5e9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200400" y="1511300"/>
            <a:ext cx="5779008" cy="40690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e96d0610e?pid=0c961da0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［黑吉辽蒙2025·5］</a:t>
            </a:r>
            <a:r>
              <a:rPr lang="en-US" altLang="zh-CN" sz="2000" b="0" i="0" dirty="0">
                <a:solidFill>
                  <a:srgbClr val="000000"/>
                </a:solidFill>
                <a:latin typeface="微软雅黑" pitchFamily="34" charset="0"/>
                <a:ea typeface="微软雅黑" pitchFamily="34" charset="-122"/>
                <a:cs typeface="微软雅黑" pitchFamily="34" charset="-120"/>
              </a:rPr>
              <a:t>如图为某森林生态系统的部分食物网。</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e96d0610e.bracket?pid=0c961da08&amp;color=0,0,0&amp;vpa=1&amp;vtp=1"/>
          <p:cNvSpPr/>
          <p:nvPr/>
        </p:nvSpPr>
        <p:spPr>
          <a:xfrm>
            <a:off x="9896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_2#e96d0610e?htil=1&amp;pid=0c961da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352301" y="1511300"/>
            <a:ext cx="236829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_3#e96d0610e.choices?htil=1&amp;pid=0c961da08&amp;color=0,0,0&amp;vtp=1&amp;bbb=1"/>
              <p:cNvSpPr/>
              <p:nvPr/>
            </p:nvSpPr>
            <p:spPr>
              <a:xfrm>
                <a:off x="722376" y="1436497"/>
                <a:ext cx="824788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A.图中的生物及其非生物环境构成生态系统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.野猪数量下降时，虎对豹的排斥加剧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.图中的食物网共由6条食物链组成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.树木同化的能量约有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流入野猪</a:t>
                </a:r>
                <a:endParaRPr lang="en-US" altLang="zh-CN" sz="2000" dirty="0"/>
              </a:p>
            </p:txBody>
          </p:sp>
        </mc:Choice>
        <mc:Fallback xmlns="">
          <p:sp>
            <p:nvSpPr>
              <p:cNvPr id="5" name="QC_5_BD.1_3#e96d0610e.choices?htil=1&amp;pid=0c961da08&amp;color=0,0,0&amp;vtp=1&amp;bbb=1"/>
              <p:cNvSpPr>
                <a:spLocks noRot="1" noChangeAspect="1" noMove="1" noResize="1" noEditPoints="1" noAdjustHandles="1" noChangeArrowheads="1" noChangeShapeType="1" noTextEdit="1"/>
              </p:cNvSpPr>
              <p:nvPr/>
            </p:nvSpPr>
            <p:spPr>
              <a:xfrm>
                <a:off x="722376" y="1436497"/>
                <a:ext cx="8247888" cy="1796034"/>
              </a:xfrm>
              <a:prstGeom prst="rect">
                <a:avLst/>
              </a:prstGeom>
              <a:blipFill>
                <a:blip r:embed="rId4"/>
                <a:stretch>
                  <a:fillRect l="-1922"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60_1#36cbab642?vop=1&amp;pid=61ae5e904&amp;color=0,0,0&amp;vtp=1&amp;bt=1&amp;bbb=1"/>
          <p:cNvSpPr/>
          <p:nvPr/>
        </p:nvSpPr>
        <p:spPr>
          <a:xfrm>
            <a:off x="722376" y="101498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蚯蚓以落叶、禽畜粪便为食说明其是分解者，以线虫为食说明其是消费者，A正确。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61_1#39a0acf8f?pid=297adb5da&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［北京2025·12］</a:t>
                </a:r>
                <a:r>
                  <a:rPr lang="en-US" altLang="zh-CN" sz="2000" b="0" i="0" dirty="0">
                    <a:solidFill>
                      <a:srgbClr val="000000"/>
                    </a:solidFill>
                    <a:latin typeface="微软雅黑" pitchFamily="34" charset="0"/>
                    <a:ea typeface="微软雅黑" pitchFamily="34" charset="-122"/>
                    <a:cs typeface="微软雅黑" pitchFamily="34" charset="-120"/>
                  </a:rPr>
                  <a:t>塞罕坝曾森林茂密，后来由于人类活动破坏而逐渐变成荒原。上世纪</a:t>
                </a:r>
                <a:r>
                  <a:rPr lang="en-US" altLang="zh-CN" sz="2000" b="0" i="0">
                    <a:solidFill>
                      <a:srgbClr val="000000"/>
                    </a:solidFill>
                    <a:latin typeface="微软雅黑" pitchFamily="34" charset="0"/>
                    <a:ea typeface="微软雅黑" pitchFamily="34" charset="-122"/>
                    <a:cs typeface="微软雅黑" pitchFamily="34" charset="-120"/>
                  </a:rPr>
                  <a:t>60年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代以来</a:t>
                </a:r>
                <a:r>
                  <a:rPr lang="en-US" altLang="zh-CN" sz="2000" b="0" i="0" dirty="0">
                    <a:solidFill>
                      <a:srgbClr val="000000"/>
                    </a:solidFill>
                    <a:latin typeface="微软雅黑" pitchFamily="34" charset="0"/>
                    <a:ea typeface="微软雅黑" pitchFamily="34" charset="-122"/>
                    <a:cs typeface="微软雅黑" pitchFamily="34" charset="-120"/>
                  </a:rPr>
                  <a:t>，林业工人不断努力，种植了华北落叶松等多种树木，如今已将森林覆盖率提高到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上</a:t>
                </a:r>
                <a:r>
                  <a:rPr lang="en-US" altLang="zh-CN" sz="2000" b="0" i="0" dirty="0">
                    <a:solidFill>
                      <a:srgbClr val="000000"/>
                    </a:solidFill>
                    <a:latin typeface="微软雅黑" pitchFamily="34" charset="0"/>
                    <a:ea typeface="微软雅黑" pitchFamily="34" charset="-122"/>
                    <a:cs typeface="微软雅黑" pitchFamily="34" charset="-120"/>
                  </a:rPr>
                  <a:t>，成为人类改善自然环境的典范。</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61_1#39a0acf8f?pid=297adb5da&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794" b="-11737"/>
                </a:stretch>
              </a:blipFill>
              <a:ln/>
            </p:spPr>
            <p:txBody>
              <a:bodyPr/>
              <a:lstStyle/>
              <a:p>
                <a:r>
                  <a:rPr lang="zh-CN" altLang="en-US">
                    <a:noFill/>
                  </a:rPr>
                  <a:t> </a:t>
                </a:r>
              </a:p>
            </p:txBody>
          </p:sp>
        </mc:Fallback>
      </mc:AlternateContent>
      <p:sp>
        <p:nvSpPr>
          <p:cNvPr id="3" name="QC_5_AN.62_1#39a0acf8f.bracket?pid=297adb5da&amp;color=0,0,0&amp;vpa=26&amp;vtp=1"/>
          <p:cNvSpPr/>
          <p:nvPr/>
        </p:nvSpPr>
        <p:spPr>
          <a:xfrm>
            <a:off x="7018401" y="19103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61_2#39a0acf8f.choices?pid=297adb5da&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A.塞罕坝造林经验可推广到各类荒原的治理，以提高森林覆盖率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.植树造林时要尽量种植多种树木，以利于提高生态系统稳定性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.塞罕坝的变化说明，人类活动可以影响群落演替的进程和方向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.与上世纪60年代相比，现在塞罕坝生态系统的固碳量大幅增加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3_1#39a0acf8f?vop=1&amp;pid=297adb5da&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不同荒原的气候环境不同，物种组成也不同</a:t>
                </a:r>
                <a:r>
                  <a:rPr lang="en-US" altLang="zh-CN" sz="2000" b="0" i="0">
                    <a:solidFill>
                      <a:srgbClr val="000000"/>
                    </a:solidFill>
                    <a:latin typeface="微软雅黑" pitchFamily="34" charset="0"/>
                    <a:ea typeface="微软雅黑" pitchFamily="34" charset="-122"/>
                    <a:cs typeface="微软雅黑" pitchFamily="34" charset="-120"/>
                  </a:rPr>
                  <a:t>，因此塞罕坝的造林经验不能推广到各类荒原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的治理</a:t>
                </a:r>
                <a:r>
                  <a:rPr lang="en-US" altLang="zh-CN" sz="2000" b="0" i="0" dirty="0">
                    <a:solidFill>
                      <a:srgbClr val="000000"/>
                    </a:solidFill>
                    <a:latin typeface="微软雅黑" pitchFamily="34" charset="0"/>
                    <a:ea typeface="微软雅黑" pitchFamily="34" charset="-122"/>
                    <a:cs typeface="微软雅黑" pitchFamily="34" charset="-120"/>
                  </a:rPr>
                  <a:t>，A错误；植树造林时种植多种树木，可以提高生态系统的物种多样性</a:t>
                </a:r>
                <a:r>
                  <a:rPr lang="en-US" altLang="zh-CN" sz="2000" b="0" i="0">
                    <a:solidFill>
                      <a:srgbClr val="000000"/>
                    </a:solidFill>
                    <a:latin typeface="微软雅黑" pitchFamily="34" charset="0"/>
                    <a:ea typeface="微软雅黑" pitchFamily="34" charset="-122"/>
                    <a:cs typeface="微软雅黑" pitchFamily="34" charset="-120"/>
                  </a:rPr>
                  <a:t>，进而提高生态系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统的稳定性</a:t>
                </a:r>
                <a:r>
                  <a:rPr lang="en-US" altLang="zh-CN" sz="2000" b="0" i="0" dirty="0">
                    <a:solidFill>
                      <a:srgbClr val="000000"/>
                    </a:solidFill>
                    <a:latin typeface="微软雅黑" pitchFamily="34" charset="0"/>
                    <a:ea typeface="微软雅黑" pitchFamily="34" charset="-122"/>
                    <a:cs typeface="微软雅黑" pitchFamily="34" charset="-120"/>
                  </a:rPr>
                  <a:t>，B正确；由于人类活动的破坏和治理，塞罕坝经历了森林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荒原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森林的变化</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明人类活动可以影响群落演替的进程和方向</a:t>
                </a:r>
                <a:r>
                  <a:rPr lang="en-US" altLang="zh-CN" sz="2000" b="0" i="0" dirty="0">
                    <a:solidFill>
                      <a:srgbClr val="000000"/>
                    </a:solidFill>
                    <a:latin typeface="微软雅黑" pitchFamily="34" charset="0"/>
                    <a:ea typeface="微软雅黑" pitchFamily="34" charset="-122"/>
                    <a:cs typeface="微软雅黑" pitchFamily="34" charset="-120"/>
                  </a:rPr>
                  <a:t>，C正确；从上世纪60年代以来</a:t>
                </a:r>
                <a:r>
                  <a:rPr lang="en-US" altLang="zh-CN" sz="2000" b="0" i="0">
                    <a:solidFill>
                      <a:srgbClr val="000000"/>
                    </a:solidFill>
                    <a:latin typeface="微软雅黑" pitchFamily="34" charset="0"/>
                    <a:ea typeface="微软雅黑" pitchFamily="34" charset="-122"/>
                    <a:cs typeface="微软雅黑" pitchFamily="34" charset="-120"/>
                  </a:rPr>
                  <a:t>，塞罕坝由荒原变为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森林</a:t>
                </a:r>
                <a:r>
                  <a:rPr lang="en-US" altLang="zh-CN" sz="2000" b="0" i="0" dirty="0">
                    <a:solidFill>
                      <a:srgbClr val="000000"/>
                    </a:solidFill>
                    <a:latin typeface="微软雅黑" pitchFamily="34" charset="0"/>
                    <a:ea typeface="微软雅黑" pitchFamily="34" charset="-122"/>
                    <a:cs typeface="微软雅黑" pitchFamily="34" charset="-120"/>
                  </a:rPr>
                  <a:t>，植物种类和数量增多，固碳量大幅增加，D正确。</a:t>
                </a:r>
                <a:endParaRPr lang="en-US" altLang="zh-CN" sz="2200" dirty="0"/>
              </a:p>
            </p:txBody>
          </p:sp>
        </mc:Choice>
        <mc:Fallback xmlns="">
          <p:sp>
            <p:nvSpPr>
              <p:cNvPr id="2" name="QC_5_AS.63_1#39a0acf8f?vop=1&amp;pid=297adb5da&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531"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BD.64_1#1786accfc?pid=297adb5da&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［河北2025·10］</a:t>
            </a:r>
            <a:r>
              <a:rPr lang="en-US" altLang="zh-CN" sz="2000" b="0" i="0" dirty="0">
                <a:solidFill>
                  <a:srgbClr val="000000"/>
                </a:solidFill>
                <a:latin typeface="微软雅黑" pitchFamily="34" charset="0"/>
                <a:ea typeface="微软雅黑" pitchFamily="34" charset="-122"/>
                <a:cs typeface="微软雅黑" pitchFamily="34" charset="-120"/>
              </a:rPr>
              <a:t>口袋公园是指在城市中利用零星空地建设的小型绿地</a:t>
            </a:r>
            <a:r>
              <a:rPr lang="en-US" altLang="zh-CN" sz="2000" b="0" i="0">
                <a:solidFill>
                  <a:srgbClr val="000000"/>
                </a:solidFill>
                <a:latin typeface="微软雅黑" pitchFamily="34" charset="0"/>
                <a:ea typeface="微软雅黑" pitchFamily="34" charset="-122"/>
                <a:cs typeface="微软雅黑" pitchFamily="34" charset="-120"/>
              </a:rPr>
              <a:t>，可满足群众就近休</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闲需求</a:t>
            </a:r>
            <a:r>
              <a:rPr lang="en-US" altLang="zh-CN" sz="2000" b="0" i="0" dirty="0">
                <a:solidFill>
                  <a:srgbClr val="000000"/>
                </a:solidFill>
                <a:latin typeface="微软雅黑" pitchFamily="34" charset="0"/>
                <a:ea typeface="微软雅黑" pitchFamily="34" charset="-122"/>
                <a:cs typeface="微软雅黑" pitchFamily="34" charset="-120"/>
              </a:rPr>
              <a:t>，为群众增添身边的绿、眼前的美。</a:t>
            </a:r>
            <a:r>
              <a:rPr lang="en-US" altLang="zh-CN" sz="2000" b="0" i="0">
                <a:solidFill>
                  <a:srgbClr val="000000"/>
                </a:solidFill>
                <a:latin typeface="微软雅黑" pitchFamily="34" charset="0"/>
                <a:ea typeface="微软雅黑" pitchFamily="34" charset="-122"/>
                <a:cs typeface="微软雅黑" pitchFamily="34" charset="-120"/>
              </a:rPr>
              <a:t>下列分析错误的是(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5_1#1786accfc.bracket?pid=297adb5da&amp;color=0,0,0&amp;vpa=27&amp;vtp=1"/>
          <p:cNvSpPr/>
          <p:nvPr/>
        </p:nvSpPr>
        <p:spPr>
          <a:xfrm>
            <a:off x="7780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4" name="QC_5_BD.64_2#1786accfc.choices?pid=297adb5da&amp;color=0,0,0&amp;vtp=1&amp;bbb=1"/>
              <p:cNvSpPr/>
              <p:nvPr/>
            </p:nvSpPr>
            <p:spPr>
              <a:xfrm>
                <a:off x="722376" y="18676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A.大量口袋公园的建设有效增加了绿地面积，有助于吸收和固定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.适当提高口袋公园的植物多样性，可增强其抵抗力稳定性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.口袋公园生态系统不具备自我调节能力，需依赖人工维护</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.从空地到公园，鸟类等动物类群逐渐丰富，加快了生态系统的物质循环</a:t>
                </a:r>
                <a:endParaRPr lang="en-US" altLang="zh-CN" sz="2000" dirty="0"/>
              </a:p>
            </p:txBody>
          </p:sp>
        </mc:Choice>
        <mc:Fallback xmlns="">
          <p:sp>
            <p:nvSpPr>
              <p:cNvPr id="4" name="QC_5_BD.64_2#1786accfc.choices?pid=297adb5da&amp;color=0,0,0&amp;vtp=1&amp;bbb=1"/>
              <p:cNvSpPr>
                <a:spLocks noRot="1" noChangeAspect="1" noMove="1" noResize="1" noEditPoints="1" noAdjustHandles="1" noChangeArrowheads="1" noChangeShapeType="1" noTextEdit="1"/>
              </p:cNvSpPr>
              <p:nvPr/>
            </p:nvSpPr>
            <p:spPr>
              <a:xfrm>
                <a:off x="722376" y="1867661"/>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6_1#1786accfc?vop=1&amp;pid=297adb5da&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结合题目信息分析可知，口袋公园是指在城市中利用零星空地建设的小型绿地</a:t>
                </a:r>
                <a:r>
                  <a:rPr lang="en-US" altLang="zh-CN" sz="2000" b="0" i="0">
                    <a:solidFill>
                      <a:srgbClr val="000000"/>
                    </a:solidFill>
                    <a:latin typeface="微软雅黑" pitchFamily="34" charset="0"/>
                    <a:ea typeface="微软雅黑" pitchFamily="34" charset="-122"/>
                    <a:cs typeface="微软雅黑" pitchFamily="34" charset="-120"/>
                  </a:rPr>
                  <a:t>，有效增加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了绿地面积</a:t>
                </a:r>
                <a:r>
                  <a:rPr lang="en-US" altLang="zh-CN" sz="2000" b="0" i="0" dirty="0">
                    <a:solidFill>
                      <a:srgbClr val="000000"/>
                    </a:solidFill>
                    <a:latin typeface="微软雅黑" pitchFamily="34" charset="0"/>
                    <a:ea typeface="微软雅黑" pitchFamily="34" charset="-122"/>
                    <a:cs typeface="微软雅黑" pitchFamily="34" charset="-120"/>
                  </a:rPr>
                  <a:t>，有助于吸收和固定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，A正确；适当提高口袋公园的植物多样性，为鸟类</a:t>
                </a:r>
                <a:r>
                  <a:rPr lang="en-US" altLang="zh-CN" sz="2000" b="0" i="0">
                    <a:solidFill>
                      <a:srgbClr val="000000"/>
                    </a:solidFill>
                    <a:latin typeface="微软雅黑" pitchFamily="34" charset="0"/>
                    <a:ea typeface="微软雅黑" pitchFamily="34" charset="-122"/>
                    <a:cs typeface="微软雅黑" pitchFamily="34" charset="-120"/>
                  </a:rPr>
                  <a:t>、昆虫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等动物提供更多食物和栖息空间</a:t>
                </a:r>
                <a:r>
                  <a:rPr lang="en-US" altLang="zh-CN" sz="2000" b="0" i="0" dirty="0">
                    <a:solidFill>
                      <a:srgbClr val="000000"/>
                    </a:solidFill>
                    <a:latin typeface="微软雅黑" pitchFamily="34" charset="0"/>
                    <a:ea typeface="微软雅黑" pitchFamily="34" charset="-122"/>
                    <a:cs typeface="微软雅黑" pitchFamily="34" charset="-120"/>
                  </a:rPr>
                  <a:t>，可使生态系统的营养结构更加复杂，自我调节能力提高</a:t>
                </a:r>
                <a:r>
                  <a:rPr lang="en-US" altLang="zh-CN" sz="2000" b="0" i="0">
                    <a:solidFill>
                      <a:srgbClr val="000000"/>
                    </a:solidFill>
                    <a:latin typeface="微软雅黑" pitchFamily="34" charset="0"/>
                    <a:ea typeface="微软雅黑" pitchFamily="34" charset="-122"/>
                    <a:cs typeface="微软雅黑" pitchFamily="34" charset="-120"/>
                  </a:rPr>
                  <a:t>，抵抗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力稳定性增强</a:t>
                </a:r>
                <a:r>
                  <a:rPr lang="en-US" altLang="zh-CN" sz="2000" b="0" i="0" dirty="0">
                    <a:solidFill>
                      <a:srgbClr val="000000"/>
                    </a:solidFill>
                    <a:latin typeface="微软雅黑" pitchFamily="34" charset="0"/>
                    <a:ea typeface="微软雅黑" pitchFamily="34" charset="-122"/>
                    <a:cs typeface="微软雅黑" pitchFamily="34" charset="-120"/>
                  </a:rPr>
                  <a:t>，B正确；口袋公园生态系统具备一定的自我调节能力</a:t>
                </a:r>
                <a:r>
                  <a:rPr lang="en-US" altLang="zh-CN" sz="2000" b="0" i="0">
                    <a:solidFill>
                      <a:srgbClr val="000000"/>
                    </a:solidFill>
                    <a:latin typeface="微软雅黑" pitchFamily="34" charset="0"/>
                    <a:ea typeface="微软雅黑" pitchFamily="34" charset="-122"/>
                    <a:cs typeface="微软雅黑" pitchFamily="34" charset="-120"/>
                  </a:rPr>
                  <a:t>，但若要长期保持该系统稳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，需依赖人工维护，C错误；从空地到公园，鸟类等动物类群丰富度增加，</a:t>
                </a:r>
                <a:r>
                  <a:rPr lang="en-US" altLang="zh-CN" sz="2000" b="0" i="0">
                    <a:solidFill>
                      <a:srgbClr val="000000"/>
                    </a:solidFill>
                    <a:latin typeface="微软雅黑" pitchFamily="34" charset="0"/>
                    <a:ea typeface="微软雅黑" pitchFamily="34" charset="-122"/>
                    <a:cs typeface="微软雅黑" pitchFamily="34" charset="-120"/>
                  </a:rPr>
                  <a:t>意味着消费者增加，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有利于加快生态系统的物质循环</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66_1#1786accfc?vop=1&amp;pid=297adb5da&amp;color=0,0,0&amp;vtp=1&amp;bt=1&amp;bbb=1&amp;hb=1"/>
              <p:cNvSpPr>
                <a:spLocks noRot="1" noChangeAspect="1" noMove="1" noResize="1" noEditPoints="1" noAdjustHandles="1" noChangeArrowheads="1" noChangeShapeType="1" noTextEdit="1"/>
              </p:cNvSpPr>
              <p:nvPr/>
            </p:nvSpPr>
            <p:spPr>
              <a:xfrm>
                <a:off x="722376" y="1014984"/>
                <a:ext cx="10753344" cy="2697734"/>
              </a:xfrm>
              <a:prstGeom prst="rect">
                <a:avLst/>
              </a:prstGeom>
              <a:blipFill>
                <a:blip r:embed="rId3"/>
                <a:stretch>
                  <a:fillRect l="-1587" t="-226" r="-2381" b="-565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EX.67_1#1786accfc?vop=1&amp;pid=297adb5da&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生态系统具备一定的自我调节能力</a:t>
            </a:r>
            <a:r>
              <a:rPr lang="en-US" altLang="zh-CN" sz="2000" b="0" i="0" dirty="0">
                <a:solidFill>
                  <a:srgbClr val="000000"/>
                </a:solidFill>
                <a:latin typeface="微软雅黑" pitchFamily="34" charset="0"/>
                <a:ea typeface="微软雅黑" pitchFamily="34" charset="-122"/>
                <a:cs typeface="微软雅黑" pitchFamily="34" charset="-120"/>
              </a:rPr>
              <a:t>，一般来说，人工生态系统生物种类较少，食物网简单</a:t>
            </a:r>
            <a:r>
              <a:rPr lang="en-US" altLang="zh-CN" sz="2000" b="0" i="0">
                <a:solidFill>
                  <a:srgbClr val="000000"/>
                </a:solidFill>
                <a:latin typeface="微软雅黑" pitchFamily="34" charset="0"/>
                <a:ea typeface="微软雅黑" pitchFamily="34" charset="-122"/>
                <a:cs typeface="微软雅黑" pitchFamily="34" charset="-120"/>
              </a:rPr>
              <a:t>，自我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调节能力较弱</a:t>
            </a:r>
            <a:r>
              <a:rPr lang="en-US" altLang="zh-CN" sz="2000" b="0" i="0" dirty="0">
                <a:solidFill>
                  <a:srgbClr val="000000"/>
                </a:solidFill>
                <a:latin typeface="微软雅黑" pitchFamily="34" charset="0"/>
                <a:ea typeface="微软雅黑" pitchFamily="34" charset="-122"/>
                <a:cs typeface="微软雅黑" pitchFamily="34" charset="-120"/>
              </a:rPr>
              <a:t>，需要进行人为干预才能维持相对稳定。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5_BD.68_1#d8fcc4159?pid=297adb5da&amp;color=0,0,0&amp;vtp=1&amp;bt=1&amp;bbb=1&amp;hb=1"/>
          <p:cNvSpPr/>
          <p:nvPr/>
        </p:nvSpPr>
        <p:spPr>
          <a:xfrm>
            <a:off x="722376" y="101498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［陕晋宁青2025·20］</a:t>
            </a:r>
            <a:r>
              <a:rPr lang="en-US" altLang="zh-CN" sz="2000" b="0" i="0" dirty="0">
                <a:solidFill>
                  <a:srgbClr val="000000"/>
                </a:solidFill>
                <a:latin typeface="微软雅黑" pitchFamily="34" charset="0"/>
                <a:ea typeface="微软雅黑" pitchFamily="34" charset="-122"/>
                <a:cs typeface="微软雅黑" pitchFamily="34" charset="-120"/>
              </a:rPr>
              <a:t>过度放牧会导致土地退化</a:t>
            </a:r>
            <a:r>
              <a:rPr lang="en-US" altLang="zh-CN" sz="2000" b="0" i="0">
                <a:solidFill>
                  <a:srgbClr val="000000"/>
                </a:solidFill>
                <a:latin typeface="微软雅黑" pitchFamily="34" charset="0"/>
                <a:ea typeface="微软雅黑" pitchFamily="34" charset="-122"/>
                <a:cs typeface="微软雅黑" pitchFamily="34" charset="-120"/>
              </a:rPr>
              <a:t>，禁牧封育是防治荒漠化和开展风沙治理的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重要措施</a:t>
            </a:r>
            <a:r>
              <a:rPr lang="en-US" altLang="zh-CN" sz="2000" b="0" i="0" dirty="0">
                <a:solidFill>
                  <a:srgbClr val="000000"/>
                </a:solidFill>
                <a:latin typeface="微软雅黑" pitchFamily="34" charset="0"/>
                <a:ea typeface="微软雅黑" pitchFamily="34" charset="-122"/>
                <a:cs typeface="微软雅黑" pitchFamily="34" charset="-120"/>
              </a:rPr>
              <a:t>。研究人员在黄土高原半干旱区对不同禁牧封育年限的群落开展植物多样性调查</a:t>
            </a:r>
            <a:r>
              <a:rPr lang="en-US" altLang="zh-CN" sz="2000" b="0" i="0">
                <a:solidFill>
                  <a:srgbClr val="000000"/>
                </a:solidFill>
                <a:latin typeface="微软雅黑" pitchFamily="34" charset="0"/>
                <a:ea typeface="微软雅黑" pitchFamily="34" charset="-122"/>
                <a:cs typeface="微软雅黑" pitchFamily="34" charset="-120"/>
              </a:rPr>
              <a:t>，结果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如下表</a:t>
            </a:r>
            <a:r>
              <a:rPr lang="en-US" altLang="zh-CN" sz="2000" b="0" i="0" dirty="0">
                <a:solidFill>
                  <a:srgbClr val="000000"/>
                </a:solidFill>
                <a:latin typeface="微软雅黑" pitchFamily="34" charset="0"/>
                <a:ea typeface="微软雅黑" pitchFamily="34" charset="-122"/>
                <a:cs typeface="微软雅黑" pitchFamily="34" charset="-120"/>
              </a:rPr>
              <a:t>。其中，辛普森多样性指数越大表示群落物种多样性水平越高。回答下列问题。</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graphicFrame>
        <p:nvGraphicFramePr>
          <p:cNvPr id="38" name="QO_5_BD.68_2#d8fcc4159?colgroup=9,14,7,8&amp;pid=297adb5da&amp;color=0,0,0&amp;mp=1&amp;vtp=1&amp;bt=1&amp;bbb=1"/>
          <p:cNvGraphicFramePr>
            <a:graphicFrameLocks noGrp="1"/>
          </p:cNvGraphicFramePr>
          <p:nvPr>
            <p:extLst>
              <p:ext uri="{D42A27DB-BD31-4B8C-83A1-F6EECF244321}">
                <p14:modId xmlns:p14="http://schemas.microsoft.com/office/powerpoint/2010/main" val="2998330971"/>
              </p:ext>
            </p:extLst>
          </p:nvPr>
        </p:nvGraphicFramePr>
        <p:xfrm>
          <a:off x="722376" y="969264"/>
          <a:ext cx="10754377" cy="2973959"/>
        </p:xfrm>
        <a:graphic>
          <a:graphicData uri="http://schemas.openxmlformats.org/drawingml/2006/table">
            <a:tbl>
              <a:tblPr/>
              <a:tblGrid>
                <a:gridCol w="2493108">
                  <a:extLst>
                    <a:ext uri="{9D8B030D-6E8A-4147-A177-3AD203B41FA5}">
                      <a16:colId xmlns:a16="http://schemas.microsoft.com/office/drawing/2014/main" val="20000"/>
                    </a:ext>
                  </a:extLst>
                </a:gridCol>
                <a:gridCol w="939432">
                  <a:extLst>
                    <a:ext uri="{9D8B030D-6E8A-4147-A177-3AD203B41FA5}">
                      <a16:colId xmlns:a16="http://schemas.microsoft.com/office/drawing/2014/main" val="20001"/>
                    </a:ext>
                  </a:extLst>
                </a:gridCol>
                <a:gridCol w="1454313">
                  <a:extLst>
                    <a:ext uri="{9D8B030D-6E8A-4147-A177-3AD203B41FA5}">
                      <a16:colId xmlns:a16="http://schemas.microsoft.com/office/drawing/2014/main" val="20002"/>
                    </a:ext>
                  </a:extLst>
                </a:gridCol>
                <a:gridCol w="1436247">
                  <a:extLst>
                    <a:ext uri="{9D8B030D-6E8A-4147-A177-3AD203B41FA5}">
                      <a16:colId xmlns:a16="http://schemas.microsoft.com/office/drawing/2014/main" val="20003"/>
                    </a:ext>
                  </a:extLst>
                </a:gridCol>
                <a:gridCol w="1978227">
                  <a:extLst>
                    <a:ext uri="{9D8B030D-6E8A-4147-A177-3AD203B41FA5}">
                      <a16:colId xmlns:a16="http://schemas.microsoft.com/office/drawing/2014/main" val="20004"/>
                    </a:ext>
                  </a:extLst>
                </a:gridCol>
                <a:gridCol w="97400">
                  <a:extLst>
                    <a:ext uri="{9D8B030D-6E8A-4147-A177-3AD203B41FA5}">
                      <a16:colId xmlns:a16="http://schemas.microsoft.com/office/drawing/2014/main" val="20005"/>
                    </a:ext>
                  </a:extLst>
                </a:gridCol>
                <a:gridCol w="2258250">
                  <a:extLst>
                    <a:ext uri="{9D8B030D-6E8A-4147-A177-3AD203B41FA5}">
                      <a16:colId xmlns:a16="http://schemas.microsoft.com/office/drawing/2014/main" val="20006"/>
                    </a:ext>
                  </a:extLst>
                </a:gridCol>
                <a:gridCol w="97400">
                  <a:extLst>
                    <a:ext uri="{9D8B030D-6E8A-4147-A177-3AD203B41FA5}">
                      <a16:colId xmlns:a16="http://schemas.microsoft.com/office/drawing/2014/main" val="20007"/>
                    </a:ext>
                  </a:extLst>
                </a:gridCol>
              </a:tblGrid>
              <a:tr h="421132">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禁牧封育时长（</a:t>
                      </a:r>
                      <a:r>
                        <a:rPr lang="en-US" altLang="zh-CN" sz="2000" b="1" i="0">
                          <a:solidFill>
                            <a:srgbClr val="000000"/>
                          </a:solidFill>
                          <a:latin typeface="微软雅黑" pitchFamily="34" charset="0"/>
                          <a:ea typeface="微软雅黑"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物种数</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rowSpan="2"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物种总数（种）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tc rowSpan="2"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辛普森多样性指数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半灌木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多年生草本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一年生草本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vMerge="1">
                  <a:txBody>
                    <a:bodyPr/>
                    <a:lstStyle/>
                    <a:p>
                      <a:endParaRPr lang="zh-CN"/>
                    </a:p>
                  </a:txBody>
                  <a:tcPr/>
                </a:tc>
                <a:tc hMerge="1" vMerge="1">
                  <a:txBody>
                    <a:bodyPr/>
                    <a:lstStyle/>
                    <a:p>
                      <a:endParaRPr lang="zh-CN"/>
                    </a:p>
                  </a:txBody>
                  <a:tcPr/>
                </a:tc>
                <a:tc gridSpan="2" vMerge="1">
                  <a:txBody>
                    <a:bodyPr/>
                    <a:lstStyle/>
                    <a:p>
                      <a:endParaRPr lang="zh-CN"/>
                    </a:p>
                  </a:txBody>
                  <a:tcPr/>
                </a:tc>
                <a:tc hMerge="1" vMerge="1">
                  <a:txBody>
                    <a:bodyPr/>
                    <a:lstStyle/>
                    <a:p>
                      <a:endParaRPr lang="zh-CN"/>
                    </a:p>
                  </a:txBody>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5"/>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6"/>
                  </a:ext>
                </a:extLst>
              </a:tr>
            </a:tbl>
          </a:graphicData>
        </a:graphic>
      </p:graphicFrame>
      <p:pic>
        <p:nvPicPr>
          <p:cNvPr id="3" name="QO_5_BD.68_3#d8fcc4159?pid=297adb5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66360" y="4076700"/>
            <a:ext cx="18562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6_BD.69_1#94081bc56?pid=d8fcc415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（1）开展植物种群密度调查时常用样方法。研究区域的植物分布不均匀</a:t>
            </a:r>
            <a:r>
              <a:rPr lang="en-US" altLang="zh-CN" sz="2000" b="0" i="0">
                <a:solidFill>
                  <a:srgbClr val="000000"/>
                </a:solidFill>
                <a:latin typeface="微软雅黑" pitchFamily="34" charset="0"/>
                <a:ea typeface="微软雅黑" pitchFamily="34" charset="-122"/>
                <a:cs typeface="微软雅黑" pitchFamily="34" charset="-120"/>
              </a:rPr>
              <a:t>，理论上样方设置较合</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理的是图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填“A”“B”或“C</a:t>
            </a:r>
            <a:r>
              <a:rPr lang="en-US" altLang="zh-CN" sz="2000" b="0" i="0">
                <a:solidFill>
                  <a:srgbClr val="000000"/>
                </a:solidFill>
                <a:latin typeface="微软雅黑" pitchFamily="34" charset="0"/>
                <a:ea typeface="微软雅黑" pitchFamily="34" charset="-122"/>
                <a:cs typeface="微软雅黑" pitchFamily="34" charset="-120"/>
              </a:rPr>
              <a:t>”）,其原因是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70_1#94081bc56.blank?pid=d8fcc4159&amp;color=0,0,0&amp;vpa=28&amp;vtp=1"/>
          <p:cNvSpPr/>
          <p:nvPr/>
        </p:nvSpPr>
        <p:spPr>
          <a:xfrm>
            <a:off x="2878201" y="14150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B_6_AN.71_1#94081bc56.blank?pid=d8fcc4159&amp;color=0,0,0&amp;vpa=29&amp;vtp=1&amp;bbb=1"/>
          <p:cNvSpPr/>
          <p:nvPr/>
        </p:nvSpPr>
        <p:spPr>
          <a:xfrm>
            <a:off x="7355332" y="1415034"/>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随机取样</a:t>
            </a:r>
            <a:endParaRPr lang="en-US" altLang="zh-CN" sz="2000" dirty="0"/>
          </a:p>
        </p:txBody>
      </p:sp>
      <p:sp>
        <p:nvSpPr>
          <p:cNvPr id="5" name="QB_6_AS.72_1#94081bc56?vop=1&amp;pid=d8fcc4159&amp;color=0,0,0&amp;vtp=1&amp;bbb=1"/>
          <p:cNvSpPr/>
          <p:nvPr/>
        </p:nvSpPr>
        <p:spPr>
          <a:xfrm>
            <a:off x="722376" y="1903158"/>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样方法调查种群密度的关键是要做到随机取样，避免主观因素对调查结果的干扰。</a:t>
            </a:r>
            <a:endParaRPr lang="en-US" altLang="zh-CN" sz="2200" dirty="0"/>
          </a:p>
        </p:txBody>
      </p:sp>
      <p:sp>
        <p:nvSpPr>
          <p:cNvPr id="6" name="QB_6_BD.73_1#d81e80224?pid=d8fcc4159&amp;color=0,0,0&amp;vtp=1&amp;bbb=1&amp;hb=1"/>
          <p:cNvSpPr/>
          <p:nvPr/>
        </p:nvSpPr>
        <p:spPr>
          <a:xfrm>
            <a:off x="722376" y="2361246"/>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（2）本研究结果说明生态系统遭到一定程度的破坏后，经过一段时间</a:t>
            </a:r>
            <a:r>
              <a:rPr lang="en-US" altLang="zh-CN" sz="2000" b="0" i="0">
                <a:solidFill>
                  <a:srgbClr val="000000"/>
                </a:solidFill>
                <a:latin typeface="微软雅黑" pitchFamily="34" charset="0"/>
                <a:ea typeface="微软雅黑" pitchFamily="34" charset="-122"/>
                <a:cs typeface="微软雅黑" pitchFamily="34" charset="-120"/>
              </a:rPr>
              <a:t>，可以恢复到接近原来的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状态，这是由于生态系统具有</a:t>
            </a:r>
            <a:r>
              <a:rPr lang="en-US" altLang="zh-CN" sz="2000" i="0">
                <a:solidFill>
                  <a:srgbClr val="000000"/>
                </a:solidFill>
                <a:latin typeface="SimSun" pitchFamily="34" charset="0"/>
                <a:ea typeface="SimSun" pitchFamily="34" charset="-122"/>
                <a:cs typeface="SimSun" pitchFamily="34" charset="-120"/>
              </a:rPr>
              <a:t>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B_6_AN.74_1#d81e80224.blank?pid=d8fcc4159&amp;color=0,0,0&amp;vpa=30&amp;vtp=1&amp;bbb=1"/>
          <p:cNvSpPr/>
          <p:nvPr/>
        </p:nvSpPr>
        <p:spPr>
          <a:xfrm>
            <a:off x="4033901" y="2761296"/>
            <a:ext cx="399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自我调节能力（或恢复力稳定性）</a:t>
            </a:r>
            <a:endParaRPr lang="en-US" altLang="zh-CN" sz="2000" dirty="0"/>
          </a:p>
        </p:txBody>
      </p:sp>
      <p:sp>
        <p:nvSpPr>
          <p:cNvPr id="8" name="QB_6_AS.75_1#d81e80224?vop=1&amp;pid=d8fcc4159&amp;color=0,0,0&amp;vtp=1&amp;bbb=1&amp;hb=1"/>
          <p:cNvSpPr/>
          <p:nvPr/>
        </p:nvSpPr>
        <p:spPr>
          <a:xfrm>
            <a:off x="722376" y="331241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生态系统遭到一定程度的破坏后，经过一段时间，可以恢复到接近原来的状态</a:t>
            </a:r>
            <a:r>
              <a:rPr lang="en-US" altLang="zh-CN" sz="2000" b="0" i="0">
                <a:solidFill>
                  <a:srgbClr val="000000"/>
                </a:solidFill>
                <a:latin typeface="微软雅黑" pitchFamily="34" charset="0"/>
                <a:ea typeface="微软雅黑" pitchFamily="34" charset="-122"/>
                <a:cs typeface="微软雅黑" pitchFamily="34" charset="-120"/>
              </a:rPr>
              <a:t>，这是由于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生态系统具有自我调节能力</a:t>
            </a:r>
            <a:r>
              <a:rPr lang="en-US" altLang="zh-CN" sz="2000" b="0" i="0" dirty="0">
                <a:solidFill>
                  <a:srgbClr val="000000"/>
                </a:solidFill>
                <a:latin typeface="微软雅黑" pitchFamily="34" charset="0"/>
                <a:ea typeface="微软雅黑" pitchFamily="34" charset="-122"/>
                <a:cs typeface="微软雅黑" pitchFamily="34" charset="-120"/>
              </a:rPr>
              <a:t>（或恢复力稳定性）。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6_BD.76_1#210f47877?pid=d8fcc4159&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（3）根据表中物种数量变化分析</a:t>
            </a:r>
            <a:r>
              <a:rPr lang="en-US" altLang="zh-CN" sz="2000" b="0" i="0">
                <a:solidFill>
                  <a:srgbClr val="000000"/>
                </a:solidFill>
                <a:latin typeface="微软雅黑" pitchFamily="34" charset="0"/>
                <a:ea typeface="微软雅黑" pitchFamily="34" charset="-122"/>
                <a:cs typeface="微软雅黑" pitchFamily="34" charset="-120"/>
              </a:rPr>
              <a:t>，研究区域禁牧封育后发生的群落演替类型为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群落最终演替成为灌草群落</a:t>
            </a:r>
            <a:r>
              <a:rPr lang="en-US" altLang="zh-CN" sz="2000" b="0" i="0" dirty="0">
                <a:solidFill>
                  <a:srgbClr val="000000"/>
                </a:solidFill>
                <a:latin typeface="微软雅黑" pitchFamily="34" charset="0"/>
                <a:ea typeface="微软雅黑" pitchFamily="34" charset="-122"/>
                <a:cs typeface="微软雅黑" pitchFamily="34" charset="-120"/>
              </a:rPr>
              <a:t>。若在该半干旱地区大量种植阔叶乔木</a:t>
            </a:r>
            <a:r>
              <a:rPr lang="en-US" altLang="zh-CN" sz="2000" b="0" i="0">
                <a:solidFill>
                  <a:srgbClr val="000000"/>
                </a:solidFill>
                <a:latin typeface="微软雅黑" pitchFamily="34" charset="0"/>
                <a:ea typeface="微软雅黑" pitchFamily="34" charset="-122"/>
                <a:cs typeface="微软雅黑" pitchFamily="34" charset="-120"/>
              </a:rPr>
              <a:t>，生态系统稳定性会</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77_1#210f47877.blank?pid=d8fcc4159&amp;color=0,0,0&amp;vpa=31&amp;vtp=1&amp;bbb=1"/>
          <p:cNvSpPr/>
          <p:nvPr/>
        </p:nvSpPr>
        <p:spPr>
          <a:xfrm>
            <a:off x="9517126" y="93116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次生演替</a:t>
            </a:r>
            <a:endParaRPr lang="en-US" altLang="zh-CN" sz="2000" dirty="0"/>
          </a:p>
        </p:txBody>
      </p:sp>
      <p:sp>
        <p:nvSpPr>
          <p:cNvPr id="4" name="QB_6_AN.78_1#210f47877.blank?pid=d8fcc4159&amp;color=0,0,0&amp;vpa=32&amp;vtp=1&amp;bbb=1"/>
          <p:cNvSpPr/>
          <p:nvPr/>
        </p:nvSpPr>
        <p:spPr>
          <a:xfrm>
            <a:off x="10383901" y="13883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下降</a:t>
            </a:r>
            <a:endParaRPr lang="en-US" altLang="zh-CN" sz="2000" dirty="0"/>
          </a:p>
        </p:txBody>
      </p:sp>
      <p:sp>
        <p:nvSpPr>
          <p:cNvPr id="5" name="QB_6_AN.79_1#210f47877.blank?pid=d8fcc4159&amp;color=0,0,0&amp;vpa=33&amp;vtp=1&amp;bbb=1"/>
          <p:cNvSpPr/>
          <p:nvPr/>
        </p:nvSpPr>
        <p:spPr>
          <a:xfrm>
            <a:off x="1493901" y="1826514"/>
            <a:ext cx="907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乔木吸水更多，导致土壤更加干旱缺水，其他植物存活率下降，生物多样性降低</a:t>
            </a:r>
            <a:endParaRPr lang="en-US" altLang="zh-CN" sz="2000" dirty="0"/>
          </a:p>
        </p:txBody>
      </p:sp>
      <p:sp>
        <p:nvSpPr>
          <p:cNvPr id="6" name="QB_6_AS.80_1#210f47877?vop=1&amp;pid=d8fcc4159&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禁牧封育区原有的土壤条件基本保留，还有植被存在，因此发生的演替为次生演替</a:t>
            </a:r>
            <a:r>
              <a:rPr lang="en-US" altLang="zh-CN" sz="2000" b="0" i="0">
                <a:solidFill>
                  <a:srgbClr val="000000"/>
                </a:solidFill>
                <a:latin typeface="微软雅黑" pitchFamily="34" charset="0"/>
                <a:ea typeface="微软雅黑" pitchFamily="34" charset="-122"/>
                <a:cs typeface="微软雅黑" pitchFamily="34" charset="-120"/>
              </a:rPr>
              <a:t>。大量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种植阔叶乔木会吸收大量水分</a:t>
            </a:r>
            <a:r>
              <a:rPr lang="en-US" altLang="zh-CN" sz="2000" b="0" i="0" dirty="0">
                <a:solidFill>
                  <a:srgbClr val="000000"/>
                </a:solidFill>
                <a:latin typeface="微软雅黑" pitchFamily="34" charset="0"/>
                <a:ea typeface="微软雅黑" pitchFamily="34" charset="-122"/>
                <a:cs typeface="微软雅黑" pitchFamily="34" charset="-120"/>
              </a:rPr>
              <a:t>，导致土壤更加干旱缺水，其他植物存活率下降，</a:t>
            </a:r>
            <a:r>
              <a:rPr lang="en-US" altLang="zh-CN" sz="2000" b="0" i="0">
                <a:solidFill>
                  <a:srgbClr val="000000"/>
                </a:solidFill>
                <a:latin typeface="微软雅黑" pitchFamily="34" charset="0"/>
                <a:ea typeface="微软雅黑" pitchFamily="34" charset="-122"/>
                <a:cs typeface="微软雅黑" pitchFamily="34" charset="-120"/>
              </a:rPr>
              <a:t>生物多样性降低,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生态系统稳定性降低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3_1#e96d0610e?vop=1&amp;pid=0c961da08&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生态系统是由生物群落和非生物环境相互作用形成的统一整体，</a:t>
                </a:r>
                <a:r>
                  <a:rPr lang="en-US" altLang="zh-CN" sz="2000" b="0" i="0">
                    <a:solidFill>
                      <a:srgbClr val="000000"/>
                    </a:solidFill>
                    <a:latin typeface="微软雅黑" pitchFamily="34" charset="0"/>
                    <a:ea typeface="微软雅黑" pitchFamily="34" charset="-122"/>
                    <a:cs typeface="微软雅黑" pitchFamily="34" charset="-120"/>
                  </a:rPr>
                  <a:t>而生物群落包含生产者、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消费者和分解者</a:t>
                </a:r>
                <a:r>
                  <a:rPr lang="en-US" altLang="zh-CN" sz="2000" b="0" i="0" dirty="0">
                    <a:solidFill>
                      <a:srgbClr val="000000"/>
                    </a:solidFill>
                    <a:latin typeface="微软雅黑" pitchFamily="34" charset="0"/>
                    <a:ea typeface="微软雅黑" pitchFamily="34" charset="-122"/>
                    <a:cs typeface="微软雅黑" pitchFamily="34" charset="-120"/>
                  </a:rPr>
                  <a:t>，图中生物只有部分生产者和消费者，A错误；野猪数量下降时</a:t>
                </a:r>
                <a:r>
                  <a:rPr lang="en-US" altLang="zh-CN" sz="2000" b="0" i="0">
                    <a:solidFill>
                      <a:srgbClr val="000000"/>
                    </a:solidFill>
                    <a:latin typeface="微软雅黑" pitchFamily="34" charset="0"/>
                    <a:ea typeface="微软雅黑" pitchFamily="34" charset="-122"/>
                    <a:cs typeface="微软雅黑" pitchFamily="34" charset="-120"/>
                  </a:rPr>
                  <a:t>，虎会因为食物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来源减少而更多地捕食梅花鹿和野兔</a:t>
                </a:r>
                <a:r>
                  <a:rPr lang="en-US" altLang="zh-CN" sz="2000" b="0" i="0" dirty="0">
                    <a:solidFill>
                      <a:srgbClr val="000000"/>
                    </a:solidFill>
                    <a:latin typeface="微软雅黑" pitchFamily="34" charset="0"/>
                    <a:ea typeface="微软雅黑" pitchFamily="34" charset="-122"/>
                    <a:cs typeface="微软雅黑" pitchFamily="34" charset="-120"/>
                  </a:rPr>
                  <a:t>，虎与豹的种间竞争加大，虎对豹的排斥加剧，B正确</a:t>
                </a:r>
                <a:r>
                  <a:rPr lang="en-US" altLang="zh-CN" sz="2000" b="0" i="0">
                    <a:solidFill>
                      <a:srgbClr val="000000"/>
                    </a:solidFill>
                    <a:latin typeface="微软雅黑" pitchFamily="34" charset="0"/>
                    <a:ea typeface="微软雅黑" pitchFamily="34" charset="-122"/>
                    <a:cs typeface="微软雅黑" pitchFamily="34" charset="-120"/>
                  </a:rPr>
                  <a:t>；图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中的食物网共由</a:t>
                </a:r>
                <a:r>
                  <a:rPr lang="en-US" altLang="zh-CN" sz="2000" b="0" i="0" dirty="0">
                    <a:solidFill>
                      <a:srgbClr val="000000"/>
                    </a:solidFill>
                    <a:latin typeface="微软雅黑" pitchFamily="34" charset="0"/>
                    <a:ea typeface="微软雅黑" pitchFamily="34" charset="-122"/>
                    <a:cs typeface="微软雅黑" pitchFamily="34" charset="-120"/>
                  </a:rPr>
                  <a:t>8条食物链组成，C错误</a:t>
                </a:r>
                <a:r>
                  <a:rPr lang="en-US" altLang="zh-CN" sz="2000" b="0" i="0">
                    <a:solidFill>
                      <a:srgbClr val="000000"/>
                    </a:solidFill>
                    <a:latin typeface="微软雅黑" pitchFamily="34" charset="0"/>
                    <a:ea typeface="微软雅黑" pitchFamily="34" charset="-122"/>
                    <a:cs typeface="微软雅黑" pitchFamily="34" charset="-120"/>
                  </a:rPr>
                  <a:t>；相邻两个营养级之间的能量传递效率一般为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，野猪、野兔和梅花鹿同属于第二营养级，树木和草同属于第一营养级</a:t>
                </a:r>
                <a:r>
                  <a:rPr lang="en-US" altLang="zh-CN" sz="2000" b="0" i="0">
                    <a:solidFill>
                      <a:srgbClr val="000000"/>
                    </a:solidFill>
                    <a:latin typeface="微软雅黑" pitchFamily="34" charset="0"/>
                    <a:ea typeface="微软雅黑" pitchFamily="34" charset="-122"/>
                    <a:cs typeface="微软雅黑" pitchFamily="34" charset="-120"/>
                  </a:rPr>
                  <a:t>，因此不能判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断该食物网中树木同化的能量有多少流入野猪</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3_1#e96d0610e?vop=1&amp;pid=0c961da08&amp;color=0,0,0&amp;vtp=1&amp;bt=1&amp;bbb=1&amp;hb=1"/>
              <p:cNvSpPr>
                <a:spLocks noRot="1" noChangeAspect="1" noMove="1" noResize="1" noEditPoints="1" noAdjustHandles="1" noChangeArrowheads="1" noChangeShapeType="1" noTextEdit="1"/>
              </p:cNvSpPr>
              <p:nvPr/>
            </p:nvSpPr>
            <p:spPr>
              <a:xfrm>
                <a:off x="722376" y="1014984"/>
                <a:ext cx="10753344" cy="2697734"/>
              </a:xfrm>
              <a:prstGeom prst="rect">
                <a:avLst/>
              </a:prstGeom>
              <a:blipFill>
                <a:blip r:embed="rId3"/>
                <a:stretch>
                  <a:fillRect l="-1587" t="-226" r="-1474" b="-565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6_BD.81_1#762d9daf7?pid=d8fcc4159&amp;color=0,0,0&amp;vtp=1&amp;bt=1&amp;bbb=1&amp;hb=1"/>
          <p:cNvSpPr/>
          <p:nvPr/>
        </p:nvSpPr>
        <p:spPr>
          <a:xfrm>
            <a:off x="722376" y="96926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（4）据表可知，随禁牧封育时间延长</a:t>
            </a:r>
            <a:r>
              <a:rPr lang="en-US" altLang="zh-CN" sz="2000" b="0" i="0">
                <a:solidFill>
                  <a:srgbClr val="000000"/>
                </a:solidFill>
                <a:latin typeface="微软雅黑" pitchFamily="34" charset="0"/>
                <a:ea typeface="微软雅黑" pitchFamily="34" charset="-122"/>
                <a:cs typeface="微软雅黑" pitchFamily="34" charset="-120"/>
              </a:rPr>
              <a:t>，物种多样性的变化趋势是</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,该结果说明</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;针对其中出现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的问题</a:t>
            </a:r>
            <a:r>
              <a:rPr lang="en-US" altLang="zh-CN" sz="2000" b="0" i="0" dirty="0">
                <a:solidFill>
                  <a:srgbClr val="000000"/>
                </a:solidFill>
                <a:latin typeface="微软雅黑" pitchFamily="34" charset="0"/>
                <a:ea typeface="微软雅黑" pitchFamily="34" charset="-122"/>
                <a:cs typeface="微软雅黑" pitchFamily="34" charset="-120"/>
              </a:rPr>
              <a:t>，结合图（b）所示，</a:t>
            </a:r>
            <a:r>
              <a:rPr lang="en-US" altLang="zh-CN" sz="2000" b="0" i="0">
                <a:solidFill>
                  <a:srgbClr val="000000"/>
                </a:solidFill>
                <a:latin typeface="微软雅黑" pitchFamily="34" charset="0"/>
                <a:ea typeface="微软雅黑" pitchFamily="34" charset="-122"/>
                <a:cs typeface="微软雅黑" pitchFamily="34" charset="-120"/>
              </a:rPr>
              <a:t>对长期禁牧封育的群落恢复提出可行优化建议：</a:t>
            </a:r>
            <a:r>
              <a:rPr lang="en-US" altLang="zh-CN" sz="2000" i="0">
                <a:solidFill>
                  <a:srgbClr val="000000"/>
                </a:solidFill>
                <a:latin typeface="SimSun" pitchFamily="34" charset="0"/>
                <a:ea typeface="SimSun" pitchFamily="34" charset="-122"/>
                <a:cs typeface="SimSun" pitchFamily="34" charset="-120"/>
              </a:rPr>
              <a:t>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82_1#762d9daf7.blank?pid=d8fcc4159&amp;color=0,0,0&amp;vpa=34&amp;vtp=1&amp;bbb=1"/>
          <p:cNvSpPr/>
          <p:nvPr/>
        </p:nvSpPr>
        <p:spPr>
          <a:xfrm>
            <a:off x="7993126" y="931164"/>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先增多后减少</a:t>
            </a:r>
            <a:endParaRPr lang="en-US" altLang="zh-CN" sz="2000" dirty="0"/>
          </a:p>
        </p:txBody>
      </p:sp>
      <p:sp>
        <p:nvSpPr>
          <p:cNvPr id="4" name="QB_6_AN.83_1#762d9daf7.blank?pid=d8fcc4159&amp;color=0,0,0&amp;vpa=35&amp;vtp=1&amp;bbb=1"/>
          <p:cNvSpPr/>
          <p:nvPr/>
        </p:nvSpPr>
        <p:spPr>
          <a:xfrm>
            <a:off x="731901" y="1388364"/>
            <a:ext cx="9074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在一定时间内</a:t>
            </a:r>
            <a:r>
              <a:rPr lang="en-US" altLang="zh-CN" sz="2000" b="1" i="0" dirty="0">
                <a:solidFill>
                  <a:srgbClr val="00B050"/>
                </a:solidFill>
                <a:latin typeface="微软雅黑" pitchFamily="34" charset="0"/>
                <a:ea typeface="微软雅黑" pitchFamily="34" charset="-122"/>
                <a:cs typeface="微软雅黑" pitchFamily="34" charset="-120"/>
              </a:rPr>
              <a:t>，随禁牧时间延长物种多样性升高，禁牧时间过长物种多样性下降</a:t>
            </a:r>
            <a:endParaRPr lang="en-US" altLang="zh-CN" sz="2000" dirty="0"/>
          </a:p>
        </p:txBody>
      </p:sp>
      <p:sp>
        <p:nvSpPr>
          <p:cNvPr id="5" name="QB_6_AN.84_1#762d9daf7.blank?pid=d8fcc4159&amp;color=0,0,0&amp;vpa=36&amp;vtp=1&amp;bbb=1&amp;hb=1"/>
          <p:cNvSpPr/>
          <p:nvPr/>
        </p:nvSpPr>
        <p:spPr>
          <a:xfrm>
            <a:off x="722377" y="18455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把握好禁牧时长</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10年左右），或适度放牧适度禁牧</a:t>
            </a:r>
            <a:endParaRPr lang="en-US" altLang="zh-CN" sz="2000" dirty="0"/>
          </a:p>
        </p:txBody>
      </p:sp>
      <p:sp>
        <p:nvSpPr>
          <p:cNvPr id="6" name="QB_6_AS.85_1#762d9daf7?vop=1&amp;pid=d8fcc4159&amp;color=0,0,0&amp;vtp=1&amp;bbb=1&amp;hb=1"/>
          <p:cNvSpPr/>
          <p:nvPr/>
        </p:nvSpPr>
        <p:spPr>
          <a:xfrm>
            <a:off x="722376" y="28347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表格中辛普森多样性指数先增大后减小，即物种多样性的变化趋势是先增加后减少</a:t>
            </a:r>
            <a:r>
              <a:rPr lang="en-US" altLang="zh-CN" sz="2000" b="0" i="0">
                <a:solidFill>
                  <a:srgbClr val="000000"/>
                </a:solidFill>
                <a:latin typeface="微软雅黑" pitchFamily="34" charset="0"/>
                <a:ea typeface="微软雅黑" pitchFamily="34" charset="-122"/>
                <a:cs typeface="微软雅黑" pitchFamily="34" charset="-120"/>
              </a:rPr>
              <a:t>;说明适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当时间的禁牧封育有利于物种多样性的提高</a:t>
            </a:r>
            <a:r>
              <a:rPr lang="en-US" altLang="zh-CN" sz="2000" b="0" i="0" dirty="0">
                <a:solidFill>
                  <a:srgbClr val="000000"/>
                </a:solidFill>
                <a:latin typeface="微软雅黑" pitchFamily="34" charset="0"/>
                <a:ea typeface="微软雅黑" pitchFamily="34" charset="-122"/>
                <a:cs typeface="微软雅黑" pitchFamily="34" charset="-120"/>
              </a:rPr>
              <a:t>，过长的禁牧封育不利于维持物种多样,图（b</a:t>
            </a:r>
            <a:r>
              <a:rPr lang="en-US" altLang="zh-CN" sz="2000" b="0" i="0">
                <a:solidFill>
                  <a:srgbClr val="000000"/>
                </a:solidFill>
                <a:latin typeface="微软雅黑" pitchFamily="34" charset="0"/>
                <a:ea typeface="微软雅黑" pitchFamily="34" charset="-122"/>
                <a:cs typeface="微软雅黑" pitchFamily="34" charset="-120"/>
              </a:rPr>
              <a:t>）曲线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表示一定程度的干扰会让物种多样性增大</a:t>
            </a:r>
            <a:r>
              <a:rPr lang="en-US" altLang="zh-CN" sz="2000" b="0" i="0" dirty="0">
                <a:solidFill>
                  <a:srgbClr val="000000"/>
                </a:solidFill>
                <a:latin typeface="微软雅黑" pitchFamily="34" charset="0"/>
                <a:ea typeface="微软雅黑" pitchFamily="34" charset="-122"/>
                <a:cs typeface="微软雅黑" pitchFamily="34" charset="-120"/>
              </a:rPr>
              <a:t>，因此应该禁牧封育一段时间后进行合理放牧。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5_EX.86_1#d8fcc4159?vop=1&amp;pid=297adb5da&amp;color=0,0,0&amp;vtp=1&amp;bt=1&amp;bbb=1&amp;hb=1"/>
          <p:cNvSpPr/>
          <p:nvPr/>
        </p:nvSpPr>
        <p:spPr>
          <a:xfrm>
            <a:off x="722376" y="1014984"/>
            <a:ext cx="10753344" cy="2265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1）随机取样是取样的关键，其目的是使调查结果不受主观因素的影响，保证调查的准确性。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2）常用取样方法：五点取样法或等距取样法。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3）计数原则：一般“计上不计下，计左不计右</a:t>
            </a:r>
            <a:r>
              <a:rPr lang="en-US" altLang="zh-CN" sz="2000" b="0" i="0">
                <a:solidFill>
                  <a:srgbClr val="000000"/>
                </a:solidFill>
                <a:latin typeface="微软雅黑" pitchFamily="34" charset="0"/>
                <a:ea typeface="微软雅黑" pitchFamily="34" charset="-122"/>
                <a:cs typeface="微软雅黑" pitchFamily="34" charset="-120"/>
              </a:rPr>
              <a:t>”，样方若是方形则计数样方内部和相邻两边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及其夹角上的个体</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5_BD.4_1#c88794e28?htil=2&amp;pid=0c961da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918273" y="1097279"/>
            <a:ext cx="140817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4_2#c88794e28?htil=2&amp;pid=0c961da08&amp;color=0,0,0&amp;vtp=1&amp;bt=1&amp;bbb=1&amp;hb=1"/>
              <p:cNvSpPr/>
              <p:nvPr/>
            </p:nvSpPr>
            <p:spPr>
              <a:xfrm>
                <a:off x="722376" y="1014984"/>
                <a:ext cx="921715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［全国甲2024·5</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某生态系统中捕食者与被捕食者种群数量变化的关系如图所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表示种群之间数量变化的关系，如甲数量增加导致乙数量增加</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4_2#c88794e28?htil=2&amp;pid=0c961da08&amp;color=0,0,0&amp;vtp=1&amp;bt=1&amp;bbb=1&amp;hb=1"/>
              <p:cNvSpPr>
                <a:spLocks noRot="1" noChangeAspect="1" noMove="1" noResize="1" noEditPoints="1" noAdjustHandles="1" noChangeArrowheads="1" noChangeShapeType="1" noTextEdit="1"/>
              </p:cNvSpPr>
              <p:nvPr/>
            </p:nvSpPr>
            <p:spPr>
              <a:xfrm>
                <a:off x="722376" y="1014984"/>
                <a:ext cx="9217152" cy="1300353"/>
              </a:xfrm>
              <a:prstGeom prst="rect">
                <a:avLst/>
              </a:prstGeom>
              <a:blipFill>
                <a:blip r:embed="rId4"/>
                <a:stretch>
                  <a:fillRect l="-1720" b="-11737"/>
                </a:stretch>
              </a:blipFill>
              <a:ln/>
            </p:spPr>
            <p:txBody>
              <a:bodyPr/>
              <a:lstStyle/>
              <a:p>
                <a:r>
                  <a:rPr lang="zh-CN" altLang="en-US">
                    <a:noFill/>
                  </a:rPr>
                  <a:t> </a:t>
                </a:r>
              </a:p>
            </p:txBody>
          </p:sp>
        </mc:Fallback>
      </mc:AlternateContent>
      <p:sp>
        <p:nvSpPr>
          <p:cNvPr id="4" name="QC_5_AN.5_1#c88794e28.bracket?pid=0c961da08&amp;color=0,0,0&amp;vpa=2&amp;vtp=1"/>
          <p:cNvSpPr/>
          <p:nvPr/>
        </p:nvSpPr>
        <p:spPr>
          <a:xfrm>
            <a:off x="2446401" y="19103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5" name="QC_5_BD.4_3#c88794e28.choices?htil=2&amp;pid=0c961da08&amp;color=0,0,0&amp;vtp=1&amp;bbb=1"/>
              <p:cNvSpPr/>
              <p:nvPr/>
            </p:nvSpPr>
            <p:spPr>
              <a:xfrm>
                <a:off x="722376" y="2377058"/>
                <a:ext cx="9217152" cy="1782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A.甲数量的变化不会对丙数量产生影响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.乙在该生态系统中既是捕食者又是被捕食者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.丙可能是初级消费者，也可能是次级消费者</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.能量流动方向可能是甲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丙，也可能是丙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2000" dirty="0"/>
              </a:p>
            </p:txBody>
          </p:sp>
        </mc:Choice>
        <mc:Fallback xmlns="">
          <p:sp>
            <p:nvSpPr>
              <p:cNvPr id="5" name="QC_5_BD.4_3#c88794e28.choices?htil=2&amp;pid=0c961da08&amp;color=0,0,0&amp;vtp=1&amp;bbb=1"/>
              <p:cNvSpPr>
                <a:spLocks noRot="1" noChangeAspect="1" noMove="1" noResize="1" noEditPoints="1" noAdjustHandles="1" noChangeArrowheads="1" noChangeShapeType="1" noTextEdit="1"/>
              </p:cNvSpPr>
              <p:nvPr/>
            </p:nvSpPr>
            <p:spPr>
              <a:xfrm>
                <a:off x="722376" y="2377058"/>
                <a:ext cx="9217152" cy="1782953"/>
              </a:xfrm>
              <a:prstGeom prst="rect">
                <a:avLst/>
              </a:prstGeom>
              <a:blipFill>
                <a:blip r:embed="rId5"/>
                <a:stretch>
                  <a:fillRect l="-1720"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EX.6_1#c88794e28?vop=1&amp;pid=0c961da0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6_2#c88794e28?vop=1&amp;pid=0c961da0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72968" y="1511300"/>
            <a:ext cx="5852160"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_1#c88794e28?vop=1&amp;pid=0c961da08&amp;color=0,0,0&amp;vtp=1&amp;bt=1&amp;bbb=1&amp;hb=1"/>
              <p:cNvSpPr/>
              <p:nvPr/>
            </p:nvSpPr>
            <p:spPr>
              <a:xfrm>
                <a:off x="722376" y="1014984"/>
                <a:ext cx="10753344" cy="13130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由题图解读可知，甲数量的变化会通过影响乙数量进而间接影响丙数量，A错误</a:t>
                </a:r>
                <a:r>
                  <a:rPr lang="en-US" altLang="zh-CN" sz="2000" b="0" i="0">
                    <a:solidFill>
                      <a:srgbClr val="000000"/>
                    </a:solidFill>
                    <a:latin typeface="微软雅黑" pitchFamily="34" charset="0"/>
                    <a:ea typeface="微软雅黑" pitchFamily="34" charset="-122"/>
                    <a:cs typeface="微软雅黑" pitchFamily="34" charset="-120"/>
                  </a:rPr>
                  <a:t>；乙在该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生态系统中既是捕食者又是被捕食者</a:t>
                </a:r>
                <a:r>
                  <a:rPr lang="en-US" altLang="zh-CN" sz="2000" b="0" i="0" dirty="0">
                    <a:solidFill>
                      <a:srgbClr val="000000"/>
                    </a:solidFill>
                    <a:latin typeface="微软雅黑" pitchFamily="34" charset="0"/>
                    <a:ea typeface="微软雅黑" pitchFamily="34" charset="-122"/>
                    <a:cs typeface="微软雅黑" pitchFamily="34" charset="-120"/>
                  </a:rPr>
                  <a:t>，B正确；丙至少是次级消费者，不可能是初级消费者，</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;能量流动方向只能是甲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丙，D错误。</a:t>
                </a:r>
                <a:endParaRPr lang="en-US" altLang="zh-CN" sz="2200" dirty="0"/>
              </a:p>
            </p:txBody>
          </p:sp>
        </mc:Choice>
        <mc:Fallback xmlns="">
          <p:sp>
            <p:nvSpPr>
              <p:cNvPr id="2" name="QC_5_AS.7_1#c88794e28?vop=1&amp;pid=0c961da08&amp;color=0,0,0&amp;vtp=1&amp;bt=1&amp;bbb=1&amp;hb=1"/>
              <p:cNvSpPr>
                <a:spLocks noRot="1" noChangeAspect="1" noMove="1" noResize="1" noEditPoints="1" noAdjustHandles="1" noChangeArrowheads="1" noChangeShapeType="1" noTextEdit="1"/>
              </p:cNvSpPr>
              <p:nvPr/>
            </p:nvSpPr>
            <p:spPr>
              <a:xfrm>
                <a:off x="722376" y="1014984"/>
                <a:ext cx="10753344" cy="1313053"/>
              </a:xfrm>
              <a:prstGeom prst="rect">
                <a:avLst/>
              </a:prstGeom>
              <a:blipFill>
                <a:blip r:embed="rId3"/>
                <a:stretch>
                  <a:fillRect l="-1587" t="-465" r="-1474" b="-1162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O_5_BD.8_1#8e7f72f83?htil=3&amp;pid=0c961da08&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38744" y="1097280"/>
            <a:ext cx="3209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O_5_BD.8_2#8e7f72f83?htil=3&amp;pid=0c961da08&amp;color=0,0,0&amp;vtp=1&amp;bt=1&amp;bbb=1&amp;hb=1&amp;hs=1"/>
              <p:cNvSpPr/>
              <p:nvPr/>
            </p:nvSpPr>
            <p:spPr>
              <a:xfrm>
                <a:off x="722376" y="1014984"/>
                <a:ext cx="7406640"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［河北2023·21］</a:t>
                </a:r>
                <a:r>
                  <a:rPr lang="en-US" altLang="zh-CN" sz="2000" b="0" i="0" dirty="0">
                    <a:solidFill>
                      <a:srgbClr val="000000"/>
                    </a:solidFill>
                    <a:latin typeface="微软雅黑" pitchFamily="34" charset="0"/>
                    <a:ea typeface="微软雅黑" pitchFamily="34" charset="-122"/>
                    <a:cs typeface="微软雅黑" pitchFamily="34" charset="-120"/>
                  </a:rPr>
                  <a:t>天鹅洲长江故道现为长江江豚自然保护区</a:t>
                </a:r>
                <a:r>
                  <a:rPr lang="en-US" altLang="zh-CN" sz="2000" b="0" i="0">
                    <a:solidFill>
                      <a:srgbClr val="000000"/>
                    </a:solidFill>
                    <a:latin typeface="微软雅黑" pitchFamily="34" charset="0"/>
                    <a:ea typeface="微软雅黑" pitchFamily="34" charset="-122"/>
                    <a:cs typeface="微软雅黑" pitchFamily="34" charset="-120"/>
                  </a:rPr>
                  <a:t>，是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可人为调控的半封闭水域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丰水期能通过闸口将长江干流江水引入。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2017</a:t>
                </a:r>
                <a:r>
                  <a:rPr lang="en-US" altLang="zh-CN" sz="2000" b="0" i="0" dirty="0">
                    <a:solidFill>
                      <a:srgbClr val="000000"/>
                    </a:solidFill>
                    <a:latin typeface="微软雅黑" pitchFamily="34" charset="0"/>
                    <a:ea typeface="微软雅黑" pitchFamily="34" charset="-122"/>
                    <a:cs typeface="微软雅黑" pitchFamily="34" charset="-120"/>
                  </a:rPr>
                  <a:t>年，评估认为该水域最多可保障89头长江江豚健康</a:t>
                </a:r>
                <a:r>
                  <a:rPr lang="en-US" altLang="zh-CN" sz="2000" b="0" i="0">
                    <a:solidFill>
                      <a:srgbClr val="000000"/>
                    </a:solidFill>
                    <a:latin typeface="微软雅黑" pitchFamily="34" charset="0"/>
                    <a:ea typeface="微软雅黑" pitchFamily="34" charset="-122"/>
                    <a:cs typeface="微软雅黑" pitchFamily="34" charset="-120"/>
                  </a:rPr>
                  <a:t>、稳定地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生存</a:t>
                </a:r>
                <a:r>
                  <a:rPr lang="en-US" altLang="zh-CN" sz="2000" b="0" i="0" dirty="0">
                    <a:solidFill>
                      <a:srgbClr val="000000"/>
                    </a:solidFill>
                    <a:latin typeface="微软雅黑" pitchFamily="34" charset="0"/>
                    <a:ea typeface="微软雅黑" pitchFamily="34" charset="-122"/>
                    <a:cs typeface="微软雅黑" pitchFamily="34" charset="-120"/>
                  </a:rPr>
                  <a:t>。当年该水域开始禁渔。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2019—2021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年该生态系统的食物网</a:t>
                </a:r>
                <a:endParaRPr lang="en-US" altLang="zh-CN" sz="2000" dirty="0"/>
              </a:p>
            </p:txBody>
          </p:sp>
        </mc:Choice>
        <mc:Fallback xmlns="">
          <p:sp>
            <p:nvSpPr>
              <p:cNvPr id="3" name="QO_5_BD.8_2#8e7f72f83?htil=3&amp;pid=0c961da08&amp;color=0,0,0&amp;vtp=1&amp;bt=1&amp;bbb=1&amp;hb=1&amp;hs=1"/>
              <p:cNvSpPr>
                <a:spLocks noRot="1" noChangeAspect="1" noMove="1" noResize="1" noEditPoints="1" noAdjustHandles="1" noChangeArrowheads="1" noChangeShapeType="1" noTextEdit="1"/>
              </p:cNvSpPr>
              <p:nvPr/>
            </p:nvSpPr>
            <p:spPr>
              <a:xfrm>
                <a:off x="722376" y="1014984"/>
                <a:ext cx="7406640" cy="1770634"/>
              </a:xfrm>
              <a:prstGeom prst="rect">
                <a:avLst/>
              </a:prstGeom>
              <a:blipFill>
                <a:blip r:embed="rId4"/>
                <a:stretch>
                  <a:fillRect l="-2140" r="-5185" b="-862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9" name="QO_5_BD.8_3#8e7f72f83?colgroup=13,26&amp;pid=0c961da08&amp;color=0,0,0&amp;vtp=1&amp;bbb=1"/>
              <p:cNvGraphicFramePr>
                <a:graphicFrameLocks noGrp="1"/>
              </p:cNvGraphicFramePr>
              <p:nvPr>
                <p:extLst>
                  <p:ext uri="{D42A27DB-BD31-4B8C-83A1-F6EECF244321}">
                    <p14:modId xmlns:p14="http://schemas.microsoft.com/office/powerpoint/2010/main" val="3622639483"/>
                  </p:ext>
                </p:extLst>
              </p:nvPr>
            </p:nvGraphicFramePr>
            <p:xfrm>
              <a:off x="722376" y="3785362"/>
              <a:ext cx="10707624" cy="2120646"/>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0497">
                    <a:tc row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生物量</a:t>
                          </a:r>
                          <a14:m>
                            <m:oMath xmlns:m="http://schemas.openxmlformats.org/officeDocument/2006/math">
                              <m:d>
                                <m:d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9" name="QO_5_BD.8_3#8e7f72f83?colgroup=13,26&amp;pid=0c961da08&amp;color=0,0,0&amp;vtp=1&amp;bbb=1"/>
              <p:cNvGraphicFramePr>
                <a:graphicFrameLocks noGrp="1"/>
              </p:cNvGraphicFramePr>
              <p:nvPr>
                <p:extLst>
                  <p:ext uri="{D42A27DB-BD31-4B8C-83A1-F6EECF244321}">
                    <p14:modId xmlns:p14="http://schemas.microsoft.com/office/powerpoint/2010/main" val="3622639483"/>
                  </p:ext>
                </p:extLst>
              </p:nvPr>
            </p:nvGraphicFramePr>
            <p:xfrm>
              <a:off x="722376" y="3785362"/>
              <a:ext cx="10707624" cy="2120646"/>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0497">
                    <a:tc row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1813" r="-173" b="-433333"/>
                          </a:stretch>
                        </a:blipFill>
                      </a:tcPr>
                    </a:tc>
                    <a:tc hMerge="1">
                      <a:txBody>
                        <a:bodyPr/>
                        <a:lstStyle/>
                        <a:p>
                          <a:endParaRPr lang="zh-CN"/>
                        </a:p>
                      </a:txBody>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
        <p:nvSpPr>
          <p:cNvPr id="4" name="QO_5_BD.8_2#8e7f72f83?htil=3&amp;pid=0c961da08&amp;color=0,0,0&amp;vtp=1&amp;bt=1&amp;bbb=1&amp;hb=1&amp;hs=1">
            <a:extLst>
              <a:ext uri="{FF2B5EF4-FFF2-40B4-BE49-F238E27FC236}">
                <a16:creationId xmlns:a16="http://schemas.microsoft.com/office/drawing/2014/main" id="{E81D8563-E335-EF4B-2458-AAA799417E74}"/>
              </a:ext>
            </a:extLst>
          </p:cNvPr>
          <p:cNvSpPr/>
          <p:nvPr/>
        </p:nvSpPr>
        <p:spPr>
          <a:xfrm>
            <a:off x="722376" y="2791587"/>
            <a:ext cx="10752014" cy="8562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及各类型鱼类的生物量调查结果如图</a:t>
            </a:r>
            <a:r>
              <a:rPr lang="en-US" altLang="zh-CN" sz="2000" b="0" i="0" dirty="0">
                <a:solidFill>
                  <a:srgbClr val="000000"/>
                </a:solidFill>
                <a:latin typeface="微软雅黑" pitchFamily="34" charset="0"/>
                <a:ea typeface="微软雅黑" pitchFamily="34" charset="-122"/>
                <a:cs typeface="微软雅黑" pitchFamily="34" charset="-120"/>
              </a:rPr>
              <a:t>、表所示。</a:t>
            </a:r>
            <a:r>
              <a:rPr lang="en-US" altLang="zh-CN" sz="2000" b="0" i="0">
                <a:solidFill>
                  <a:srgbClr val="000000"/>
                </a:solidFill>
                <a:latin typeface="微软雅黑" pitchFamily="34" charset="0"/>
                <a:ea typeface="微软雅黑" pitchFamily="34" charset="-122"/>
                <a:cs typeface="微软雅黑" pitchFamily="34" charset="-120"/>
              </a:rPr>
              <a:t>2021年该水域长江江豚种群数量为</a:t>
            </a:r>
            <a:r>
              <a:rPr lang="en-US" altLang="zh-CN" sz="2000" b="0" i="0" dirty="0">
                <a:solidFill>
                  <a:srgbClr val="000000"/>
                </a:solidFill>
                <a:latin typeface="微软雅黑" pitchFamily="34" charset="0"/>
                <a:ea typeface="微软雅黑" pitchFamily="34" charset="-122"/>
                <a:cs typeface="微软雅黑" pitchFamily="34" charset="-120"/>
              </a:rPr>
              <a:t>101头</a:t>
            </a:r>
            <a:r>
              <a:rPr lang="en-US" altLang="zh-CN" sz="2000" b="0" i="0">
                <a:solidFill>
                  <a:srgbClr val="000000"/>
                </a:solidFill>
                <a:latin typeface="微软雅黑" pitchFamily="34" charset="0"/>
                <a:ea typeface="微软雅黑" pitchFamily="34" charset="-122"/>
                <a:cs typeface="微软雅黑" pitchFamily="34" charset="-120"/>
              </a:rPr>
              <a:t>，但其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平均体重明显低于正常水平</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O_5_BD.8_4#8e7f72f83?pid=0c961da0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
        <p:nvSpPr>
          <p:cNvPr id="3" name="QB_6_BD.9_1#b81e2e146?pid=8e7f72f83&amp;color=0,0,0&amp;vtp=1&amp;bbb=1&amp;hb=1"/>
          <p:cNvSpPr/>
          <p:nvPr/>
        </p:nvSpPr>
        <p:spPr>
          <a:xfrm>
            <a:off x="722376" y="1432941"/>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）该群落中分层分布的各种水生生物形成一定的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结构</a:t>
            </a:r>
            <a:r>
              <a:rPr lang="en-US" altLang="zh-CN" sz="2000" b="0" i="0" dirty="0">
                <a:solidFill>
                  <a:srgbClr val="000000"/>
                </a:solidFill>
                <a:latin typeface="微软雅黑" pitchFamily="34" charset="0"/>
                <a:ea typeface="微软雅黑" pitchFamily="34" charset="-122"/>
                <a:cs typeface="微软雅黑" pitchFamily="34" charset="-120"/>
              </a:rPr>
              <a:t>。鲢</a:t>
            </a:r>
            <a:r>
              <a:rPr lang="en-US" altLang="zh-CN" sz="2000" b="0" i="0">
                <a:solidFill>
                  <a:srgbClr val="000000"/>
                </a:solidFill>
                <a:latin typeface="微软雅黑" pitchFamily="34" charset="0"/>
                <a:ea typeface="微软雅黑" pitchFamily="34" charset="-122"/>
                <a:cs typeface="微软雅黑" pitchFamily="34" charset="-120"/>
              </a:rPr>
              <a:t>、鳙等大中型鱼类与短颌鲚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等小型鱼类利用相同的食物资源，存在</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重叠，表现为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关系。蒙古鲌等大中型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鱼类通过</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使小型鱼类生物量降低</a:t>
            </a:r>
            <a:r>
              <a:rPr lang="en-US" altLang="zh-CN" sz="2000" b="0" i="0" dirty="0">
                <a:solidFill>
                  <a:srgbClr val="000000"/>
                </a:solidFill>
                <a:latin typeface="微软雅黑" pitchFamily="34" charset="0"/>
                <a:ea typeface="微软雅黑" pitchFamily="34" charset="-122"/>
                <a:cs typeface="微软雅黑" pitchFamily="34" charset="-120"/>
              </a:rPr>
              <a:t>，导致长江江豚食物资源减少。</a:t>
            </a:r>
            <a:endParaRPr lang="en-US" altLang="zh-CN" sz="2000" dirty="0"/>
          </a:p>
        </p:txBody>
      </p:sp>
      <p:sp>
        <p:nvSpPr>
          <p:cNvPr id="4" name="QB_6_AN.10_1#b81e2e146.blank?pid=8e7f72f83&amp;color=0,0,0&amp;vpa=3&amp;vtp=1&amp;bbb=1"/>
          <p:cNvSpPr/>
          <p:nvPr/>
        </p:nvSpPr>
        <p:spPr>
          <a:xfrm>
            <a:off x="6469126" y="1394841"/>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垂直</a:t>
            </a:r>
            <a:endParaRPr lang="en-US" altLang="zh-CN" sz="2000" dirty="0"/>
          </a:p>
        </p:txBody>
      </p:sp>
      <p:sp>
        <p:nvSpPr>
          <p:cNvPr id="5" name="QB_6_AN.11_1#b81e2e146.blank?pid=8e7f72f83&amp;color=0,0,0&amp;vpa=4&amp;vtp=1&amp;bbb=1"/>
          <p:cNvSpPr/>
          <p:nvPr/>
        </p:nvSpPr>
        <p:spPr>
          <a:xfrm>
            <a:off x="5049901" y="1852041"/>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生态位</a:t>
            </a:r>
            <a:endParaRPr lang="en-US" altLang="zh-CN" sz="2000" dirty="0"/>
          </a:p>
        </p:txBody>
      </p:sp>
      <p:sp>
        <p:nvSpPr>
          <p:cNvPr id="6" name="QB_6_AN.12_1#b81e2e146.blank?pid=8e7f72f83&amp;color=0,0,0&amp;vpa=5&amp;vtp=1&amp;bbb=1"/>
          <p:cNvSpPr/>
          <p:nvPr/>
        </p:nvSpPr>
        <p:spPr>
          <a:xfrm>
            <a:off x="7589901" y="1852041"/>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种间竞争</a:t>
            </a:r>
            <a:endParaRPr lang="en-US" altLang="zh-CN" sz="2000" dirty="0"/>
          </a:p>
        </p:txBody>
      </p:sp>
      <p:sp>
        <p:nvSpPr>
          <p:cNvPr id="7" name="QB_6_AN.13_1#b81e2e146.blank?pid=8e7f72f83&amp;color=0,0,0&amp;vpa=6&amp;vtp=1&amp;bbb=1"/>
          <p:cNvSpPr/>
          <p:nvPr/>
        </p:nvSpPr>
        <p:spPr>
          <a:xfrm>
            <a:off x="1747901" y="2290191"/>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捕食</a:t>
            </a:r>
            <a:endParaRPr lang="en-US" altLang="zh-CN" sz="2000" dirty="0"/>
          </a:p>
        </p:txBody>
      </p:sp>
      <p:sp>
        <p:nvSpPr>
          <p:cNvPr id="8" name="QB_6_AS.14_1#b81e2e146?vop=1&amp;pid=8e7f72f83&amp;color=0,0,0&amp;vtp=1&amp;bbb=1&amp;hb=1"/>
          <p:cNvSpPr/>
          <p:nvPr/>
        </p:nvSpPr>
        <p:spPr>
          <a:xfrm>
            <a:off x="722376" y="283476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群落在垂直方向上的分层分布属于群落的垂直结构。由食物网分析可知</a:t>
            </a:r>
            <a:r>
              <a:rPr lang="en-US" altLang="zh-CN" sz="2000" b="0" i="0">
                <a:solidFill>
                  <a:srgbClr val="000000"/>
                </a:solidFill>
                <a:latin typeface="微软雅黑" pitchFamily="34" charset="0"/>
                <a:ea typeface="微软雅黑" pitchFamily="34" charset="-122"/>
                <a:cs typeface="微软雅黑" pitchFamily="34" charset="-120"/>
              </a:rPr>
              <a:t>，在该水生生物群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落中</a:t>
            </a:r>
            <a:r>
              <a:rPr lang="en-US" altLang="zh-CN" sz="2000" b="0" i="0" dirty="0">
                <a:solidFill>
                  <a:srgbClr val="000000"/>
                </a:solidFill>
                <a:latin typeface="微软雅黑" pitchFamily="34" charset="0"/>
                <a:ea typeface="微软雅黑" pitchFamily="34" charset="-122"/>
                <a:cs typeface="微软雅黑" pitchFamily="34" charset="-120"/>
              </a:rPr>
              <a:t>，鲢、鳙等大中型鱼类与短颌鲚等小型鱼类具有相似的地位和作用</a:t>
            </a:r>
            <a:r>
              <a:rPr lang="en-US" altLang="zh-CN" sz="2000" b="0" i="0">
                <a:solidFill>
                  <a:srgbClr val="000000"/>
                </a:solidFill>
                <a:latin typeface="微软雅黑" pitchFamily="34" charset="0"/>
                <a:ea typeface="微软雅黑" pitchFamily="34" charset="-122"/>
                <a:cs typeface="微软雅黑" pitchFamily="34" charset="-120"/>
              </a:rPr>
              <a:t>，彼此存在共同的资源利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，即存在生态位重叠，表现为种间竞争关系。结合食物网和数据表提供的信息</a:t>
            </a:r>
            <a:r>
              <a:rPr lang="en-US" altLang="zh-CN" sz="2000" b="0" i="0">
                <a:solidFill>
                  <a:srgbClr val="000000"/>
                </a:solidFill>
                <a:latin typeface="微软雅黑" pitchFamily="34" charset="0"/>
                <a:ea typeface="微软雅黑" pitchFamily="34" charset="-122"/>
                <a:cs typeface="微软雅黑" pitchFamily="34" charset="-120"/>
              </a:rPr>
              <a:t>，蒙古鲌等大中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型鱼类和长江江豚均通过捕食短颌鲚等小型鱼类获得能量，蒙古鲌等大中型鱼类增多使小型鱼类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生物量明显降低</a:t>
            </a:r>
            <a:r>
              <a:rPr lang="en-US" altLang="zh-CN" sz="2000" b="0" i="0" dirty="0">
                <a:solidFill>
                  <a:srgbClr val="000000"/>
                </a:solidFill>
                <a:latin typeface="微软雅黑" pitchFamily="34" charset="0"/>
                <a:ea typeface="微软雅黑" pitchFamily="34" charset="-122"/>
                <a:cs typeface="微软雅黑" pitchFamily="34" charset="-120"/>
              </a:rPr>
              <a:t>，导致长江江豚食物资源减少。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2" end="2"/>
                                            </p:txEl>
                                          </p:spTgt>
                                        </p:tgtEl>
                                        <p:attrNameLst>
                                          <p:attrName>style.visibility</p:attrName>
                                        </p:attrNameLst>
                                      </p:cBhvr>
                                      <p:to>
                                        <p:strVal val="visible"/>
                                      </p:to>
                                    </p:set>
                                    <p:animEffect transition="in" filter="fade">
                                      <p:cBhvr>
                                        <p:cTn id="48" dur="500"/>
                                        <p:tgtEl>
                                          <p:spTgt spid="8">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3" end="3"/>
                                            </p:txEl>
                                          </p:spTgt>
                                        </p:tgtEl>
                                        <p:attrNameLst>
                                          <p:attrName>style.visibility</p:attrName>
                                        </p:attrNameLst>
                                      </p:cBhvr>
                                      <p:to>
                                        <p:strVal val="visible"/>
                                      </p:to>
                                    </p:set>
                                    <p:animEffect transition="in" filter="fade">
                                      <p:cBhvr>
                                        <p:cTn id="51" dur="500"/>
                                        <p:tgtEl>
                                          <p:spTgt spid="8">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4" end="4"/>
                                            </p:txEl>
                                          </p:spTgt>
                                        </p:tgtEl>
                                        <p:attrNameLst>
                                          <p:attrName>style.visibility</p:attrName>
                                        </p:attrNameLst>
                                      </p:cBhvr>
                                      <p:to>
                                        <p:strVal val="visible"/>
                                      </p:to>
                                    </p:set>
                                    <p:animEffect transition="in" filter="fade">
                                      <p:cBhvr>
                                        <p:cTn id="54"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1684</Words>
  <Application>Microsoft Office PowerPoint</Application>
  <PresentationFormat>宽屏</PresentationFormat>
  <Paragraphs>359</Paragraphs>
  <Slides>41</Slides>
  <Notes>41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41</vt:i4>
      </vt:variant>
    </vt:vector>
  </HeadingPairs>
  <TitlesOfParts>
    <vt:vector size="50"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2025-08-01T03:56:07Z</dcterms:created>
  <dcterms:modified xsi:type="dcterms:W3CDTF">2025-08-04T07:16:44Z</dcterms:modified>
  <cp:category/>
  <cp:contentStatus/>
</cp:coreProperties>
</file>