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58" d="100"/>
        <a:sy n="5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2884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专题#df=64af08e6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专题3能</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量流动图解分析和相关计算</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8d56d91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能量流动图解分析</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6c61b0a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能量传递效率计算</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5.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15.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B_6_BD.16_1#226fb69a2?pid=da4c46b02&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（3）若某草原生态系统存在如图2所示的食物网。研究C中某个种群的生态位</a:t>
            </a:r>
            <a:r>
              <a:rPr lang="en-US" altLang="zh-CN" sz="2000" b="0" i="0">
                <a:solidFill>
                  <a:srgbClr val="000000"/>
                </a:solidFill>
                <a:latin typeface="微软雅黑" pitchFamily="34" charset="0"/>
                <a:ea typeface="微软雅黑" pitchFamily="34" charset="-122"/>
                <a:cs typeface="微软雅黑" pitchFamily="34" charset="-120"/>
              </a:rPr>
              <a:t>，则要研究的内容</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有</a:t>
            </a:r>
            <a:r>
              <a:rPr lang="en-US" altLang="zh-CN" sz="2000" i="0">
                <a:solidFill>
                  <a:srgbClr val="000000"/>
                </a:solidFill>
                <a:latin typeface="SimSun" pitchFamily="34" charset="0"/>
                <a:ea typeface="SimSun" pitchFamily="34" charset="-122"/>
                <a:cs typeface="SimSun" pitchFamily="34" charset="-120"/>
              </a:rPr>
              <a:t>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至少写出2项）。</a:t>
            </a:r>
            <a:endParaRPr lang="en-US" altLang="zh-CN" sz="2000" dirty="0"/>
          </a:p>
        </p:txBody>
      </p:sp>
      <p:sp>
        <p:nvSpPr>
          <p:cNvPr id="3" name="QB_6_AN.17_1#226fb69a2.blank?pid=da4c46b02&amp;color=0,0,0&amp;vpa=7&amp;vtp=1&amp;bbb=1"/>
          <p:cNvSpPr/>
          <p:nvPr/>
        </p:nvSpPr>
        <p:spPr>
          <a:xfrm>
            <a:off x="985901" y="1415034"/>
            <a:ext cx="551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它的栖息地、食物、天敌、与其他物种的关系等</a:t>
            </a:r>
            <a:endParaRPr lang="en-US" altLang="zh-CN" sz="2000" dirty="0"/>
          </a:p>
        </p:txBody>
      </p:sp>
      <p:pic>
        <p:nvPicPr>
          <p:cNvPr id="4" name="QB_6_BD.16_2#226fb69a2?iti=2&amp;pid=da4c46b0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330952" y="1994662"/>
            <a:ext cx="1527048" cy="1069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16_3#226fb69a2?iti=2&amp;pid=da4c46b02&amp;color=0,0,0&amp;vtp=1&amp;bbb=1"/>
          <p:cNvSpPr/>
          <p:nvPr/>
        </p:nvSpPr>
        <p:spPr>
          <a:xfrm>
            <a:off x="5864289" y="3191510"/>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
        <p:nvSpPr>
          <p:cNvPr id="6" name="QB_6_AS.18_1#226fb69a2?vop=1&amp;pid=da4c46b02&amp;color=0,0,0&amp;vtp=1&amp;bbb=1&amp;hb=1"/>
          <p:cNvSpPr/>
          <p:nvPr/>
        </p:nvSpPr>
        <p:spPr>
          <a:xfrm>
            <a:off x="722376" y="3701923"/>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C属于动物，研究C中某个种群的生态位，要研究的内容有它的栖息地、食物、天敌</a:t>
            </a:r>
            <a:r>
              <a:rPr lang="en-US" altLang="zh-CN" sz="2000" b="0" i="0">
                <a:solidFill>
                  <a:srgbClr val="000000"/>
                </a:solidFill>
                <a:latin typeface="微软雅黑" pitchFamily="34" charset="0"/>
                <a:ea typeface="微软雅黑" pitchFamily="34" charset="-122"/>
                <a:cs typeface="微软雅黑" pitchFamily="34" charset="-120"/>
              </a:rPr>
              <a:t>、与其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他物种的关系等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9_1#5e4a4738e?pid=6c61b0ae2&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［湖北云学名校联盟2025高二联考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如图为公园中某一生态系统部分能量流动示意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，数值表示能量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单位是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19_1#5e4a4738e?pid=6c61b0ae2&amp;color=0,0,0&amp;vtp=1&amp;bt=1&amp;bbb=1&amp;hb=1"/>
              <p:cNvSpPr>
                <a:spLocks noRot="1" noChangeAspect="1" noMove="1" noResize="1" noEditPoints="1" noAdjustHandles="1" noChangeArrowheads="1" noChangeShapeType="1" noTextEdit="1"/>
              </p:cNvSpPr>
              <p:nvPr/>
            </p:nvSpPr>
            <p:spPr>
              <a:xfrm>
                <a:off x="722376" y="1014984"/>
                <a:ext cx="10753344" cy="843153"/>
              </a:xfrm>
              <a:prstGeom prst="rect">
                <a:avLst/>
              </a:prstGeom>
              <a:blipFill>
                <a:blip r:embed="rId3"/>
                <a:stretch>
                  <a:fillRect l="-1474" r="-397" b="-18116"/>
                </a:stretch>
              </a:blipFill>
              <a:ln/>
            </p:spPr>
            <p:txBody>
              <a:bodyPr/>
              <a:lstStyle/>
              <a:p>
                <a:r>
                  <a:rPr lang="zh-CN" altLang="en-US">
                    <a:noFill/>
                  </a:rPr>
                  <a:t> </a:t>
                </a:r>
              </a:p>
            </p:txBody>
          </p:sp>
        </mc:Fallback>
      </mc:AlternateContent>
      <p:sp>
        <p:nvSpPr>
          <p:cNvPr id="3" name="QC_5_AN.20_1#5e4a4738e.bracket?pid=6c61b0ae2&amp;color=0,0,0&amp;vpa=8&amp;vtp=1&amp;bbb=1"/>
          <p:cNvSpPr/>
          <p:nvPr/>
        </p:nvSpPr>
        <p:spPr>
          <a:xfrm>
            <a:off x="7887970" y="1453134"/>
            <a:ext cx="5572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CD</a:t>
            </a:r>
            <a:endParaRPr lang="en-US" altLang="zh-CN" sz="2000" dirty="0"/>
          </a:p>
        </p:txBody>
      </p:sp>
      <p:pic>
        <p:nvPicPr>
          <p:cNvPr id="4" name="QC_5_BD.19_2#5e4a4738e?htil=3&amp;pid=6c61b0ae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810360" y="1994661"/>
            <a:ext cx="4590288"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19_3#5e4a4738e.choices?htil=3&amp;pid=6c61b0ae2&amp;color=0,0,0&amp;vtp=1&amp;bbb=1&amp;hb=1"/>
              <p:cNvSpPr/>
              <p:nvPr/>
            </p:nvSpPr>
            <p:spPr>
              <a:xfrm>
                <a:off x="722376" y="1867661"/>
                <a:ext cx="6035040" cy="2713927"/>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A.第二营养级中未被利用的能量为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615 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.第二营养级的同化量中用于生长、发育</a:t>
                </a:r>
                <a:r>
                  <a:rPr lang="en-US" altLang="zh-CN" sz="2000" b="0" i="0">
                    <a:solidFill>
                      <a:srgbClr val="000000"/>
                    </a:solidFill>
                    <a:latin typeface="微软雅黑" pitchFamily="34" charset="0"/>
                    <a:ea typeface="微软雅黑" pitchFamily="34" charset="-122"/>
                    <a:cs typeface="微软雅黑" pitchFamily="34" charset="-120"/>
                  </a:rPr>
                  <a:t>、繁殖的能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917 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.第二营养级到第三营养级的能量传递效率约为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D.该生态系统第一营养级同化的能量最少为</a:t>
                </a: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13 400 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5" name="QC_5_BD.19_3#5e4a4738e.choices?htil=3&amp;pid=6c61b0ae2&amp;color=0,0,0&amp;vtp=1&amp;bbb=1&amp;hb=1"/>
              <p:cNvSpPr>
                <a:spLocks noRot="1" noChangeAspect="1" noMove="1" noResize="1" noEditPoints="1" noAdjustHandles="1" noChangeArrowheads="1" noChangeShapeType="1" noTextEdit="1"/>
              </p:cNvSpPr>
              <p:nvPr/>
            </p:nvSpPr>
            <p:spPr>
              <a:xfrm>
                <a:off x="722376" y="1867661"/>
                <a:ext cx="6035040" cy="2713927"/>
              </a:xfrm>
              <a:prstGeom prst="rect">
                <a:avLst/>
              </a:prstGeom>
              <a:blipFill>
                <a:blip r:embed="rId5"/>
                <a:stretch>
                  <a:fillRect l="-2626" r="-1515" b="-426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EX.21_1#5e4a4738e?vop=1&amp;pid=6c61b0ae2&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21_2#5e4a4738e?vop=1&amp;pid=6c61b0ae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27248" y="1511300"/>
            <a:ext cx="5934456"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2_1#5e4a4738e?vop=1&amp;pid=6c61b0ae2&amp;color=0,0,0&amp;vtp=1&amp;bt=1&amp;bbb=1&amp;hb=1"/>
              <p:cNvSpPr/>
              <p:nvPr/>
            </p:nvSpPr>
            <p:spPr>
              <a:xfrm>
                <a:off x="722376" y="1014984"/>
                <a:ext cx="10753344" cy="3704717"/>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第二营养级（初级消费者）的同化量为</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423+917=1 340[</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，用于生长</a:t>
                </a:r>
                <a:r>
                  <a:rPr lang="en-US" altLang="zh-CN" sz="2000" b="0" i="0">
                    <a:solidFill>
                      <a:srgbClr val="000000"/>
                    </a:solidFill>
                    <a:latin typeface="微软雅黑" pitchFamily="34" charset="0"/>
                    <a:ea typeface="微软雅黑" pitchFamily="34" charset="-122"/>
                    <a:cs typeface="微软雅黑" pitchFamily="34" charset="-120"/>
                  </a:rPr>
                  <a:t>、发</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育</a:t>
                </a:r>
                <a:r>
                  <a:rPr lang="en-US" altLang="zh-CN" sz="2000" b="0" i="0" dirty="0">
                    <a:solidFill>
                      <a:srgbClr val="000000"/>
                    </a:solidFill>
                    <a:latin typeface="微软雅黑" pitchFamily="34" charset="0"/>
                    <a:ea typeface="微软雅黑" pitchFamily="34" charset="-122"/>
                    <a:cs typeface="微软雅黑" pitchFamily="34" charset="-120"/>
                  </a:rPr>
                  <a:t>、繁殖的能量为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917 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，流入下一营养级的能量为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219−35=184[</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被分解者利用的能量为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83+35=118[</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，未被利用的能量</a:t>
                </a: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=917−184−118=615[</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，A、B正确</a:t>
                </a:r>
                <a:r>
                  <a:rPr lang="en-US" altLang="zh-CN" sz="2000" b="0" i="0">
                    <a:solidFill>
                      <a:srgbClr val="000000"/>
                    </a:solidFill>
                    <a:latin typeface="微软雅黑" pitchFamily="34" charset="0"/>
                    <a:ea typeface="微软雅黑" pitchFamily="34" charset="-122"/>
                    <a:cs typeface="微软雅黑" pitchFamily="34" charset="-120"/>
                  </a:rPr>
                  <a:t>；第二营养级的同化量为</a:t>
                </a: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1 340 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，第三营养级的同化量为</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219−35=184[</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，故第二营养级到第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三营养级的能量传递效率为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184÷1 340×100%≈13.7%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；第二营养级的同化量为</a:t>
                </a: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1 340 </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，则该生态系统第一营养级同化的能量最少为</a:t>
                </a:r>
              </a:p>
              <a:p>
                <a:pPr latinLnBrk="1">
                  <a:lnSpc>
                    <a:spcPts val="38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1 340÷20%=6 700[</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cm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22_1#5e4a4738e?vop=1&amp;pid=6c61b0ae2&amp;color=0,0,0&amp;vtp=1&amp;bt=1&amp;bbb=1&amp;hb=1"/>
              <p:cNvSpPr>
                <a:spLocks noRot="1" noChangeAspect="1" noMove="1" noResize="1" noEditPoints="1" noAdjustHandles="1" noChangeArrowheads="1" noChangeShapeType="1" noTextEdit="1"/>
              </p:cNvSpPr>
              <p:nvPr/>
            </p:nvSpPr>
            <p:spPr>
              <a:xfrm>
                <a:off x="722376" y="1014984"/>
                <a:ext cx="10753344" cy="3704717"/>
              </a:xfrm>
              <a:prstGeom prst="rect">
                <a:avLst/>
              </a:prstGeom>
              <a:blipFill>
                <a:blip r:embed="rId3"/>
                <a:stretch>
                  <a:fillRect l="-1587" t="-165" b="-411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23_1#8444bfb88?pid=6c61b0ae2&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［河南多校2025高二联考］</a:t>
                </a:r>
                <a:r>
                  <a:rPr lang="en-US" altLang="zh-CN" sz="2000" b="0" i="0" dirty="0">
                    <a:solidFill>
                      <a:srgbClr val="000000"/>
                    </a:solidFill>
                    <a:latin typeface="微软雅黑" pitchFamily="34" charset="0"/>
                    <a:ea typeface="微软雅黑" pitchFamily="34" charset="-122"/>
                    <a:cs typeface="微软雅黑" pitchFamily="34" charset="-120"/>
                  </a:rPr>
                  <a:t>生态农业园需要人工投入较多的物质和能量</a:t>
                </a:r>
                <a:r>
                  <a:rPr lang="en-US" altLang="zh-CN" sz="2000" b="0" i="0">
                    <a:solidFill>
                      <a:srgbClr val="000000"/>
                    </a:solidFill>
                    <a:latin typeface="微软雅黑" pitchFamily="34" charset="0"/>
                    <a:ea typeface="微软雅黑" pitchFamily="34" charset="-122"/>
                    <a:cs typeface="微软雅黑" pitchFamily="34" charset="-120"/>
                  </a:rPr>
                  <a:t>，研究者对某生态农业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园部分营养级能量流动情况进行了定量分析</a:t>
                </a:r>
                <a:r>
                  <a:rPr lang="en-US" altLang="zh-CN" sz="2000" b="0" i="0" dirty="0">
                    <a:solidFill>
                      <a:srgbClr val="000000"/>
                    </a:solidFill>
                    <a:latin typeface="微软雅黑" pitchFamily="34" charset="0"/>
                    <a:ea typeface="微软雅黑" pitchFamily="34" charset="-122"/>
                    <a:cs typeface="微软雅黑" pitchFamily="34" charset="-120"/>
                  </a:rPr>
                  <a:t>（单位：</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），如表所示</a:t>
                </a:r>
                <a:r>
                  <a:rPr lang="en-US" altLang="zh-CN" sz="2000" b="0" i="0">
                    <a:solidFill>
                      <a:srgbClr val="000000"/>
                    </a:solidFill>
                    <a:latin typeface="微软雅黑" pitchFamily="34" charset="0"/>
                    <a:ea typeface="微软雅黑" pitchFamily="34" charset="-122"/>
                    <a:cs typeface="微软雅黑" pitchFamily="34" charset="-120"/>
                  </a:rPr>
                  <a:t>。下列说法</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23_1#8444bfb88?pid=6c61b0ae2&amp;color=0,0,0&amp;vtp=1&amp;bt=1&amp;bbb=1&amp;hb=1"/>
              <p:cNvSpPr>
                <a:spLocks noRot="1" noChangeAspect="1" noMove="1" noResize="1" noEditPoints="1" noAdjustHandles="1" noChangeArrowheads="1" noChangeShapeType="1" noTextEdit="1"/>
              </p:cNvSpPr>
              <p:nvPr/>
            </p:nvSpPr>
            <p:spPr>
              <a:xfrm>
                <a:off x="722376" y="1014984"/>
                <a:ext cx="10753344" cy="1300353"/>
              </a:xfrm>
              <a:prstGeom prst="rect">
                <a:avLst/>
              </a:prstGeom>
              <a:blipFill>
                <a:blip r:embed="rId3"/>
                <a:stretch>
                  <a:fillRect l="-1474" r="-397" b="-117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6" name="QC_5_BD.23_2#8444bfb88?colgroup=7,7,3,7,7,6&amp;pid=6c61b0ae2&amp;color=0,0,0&amp;vtp=1&amp;bbb=1&amp;hb=1"/>
              <p:cNvGraphicFramePr>
                <a:graphicFrameLocks noGrp="1"/>
              </p:cNvGraphicFramePr>
              <p:nvPr>
                <p:extLst>
                  <p:ext uri="{D42A27DB-BD31-4B8C-83A1-F6EECF244321}">
                    <p14:modId xmlns:p14="http://schemas.microsoft.com/office/powerpoint/2010/main" val="3961616905"/>
                  </p:ext>
                </p:extLst>
              </p:nvPr>
            </p:nvGraphicFramePr>
            <p:xfrm>
              <a:off x="722376" y="2451861"/>
              <a:ext cx="10698480" cy="2096389"/>
            </p:xfrm>
            <a:graphic>
              <a:graphicData uri="http://schemas.openxmlformats.org/drawingml/2006/table">
                <a:tbl>
                  <a:tblPr/>
                  <a:tblGrid>
                    <a:gridCol w="2057400">
                      <a:extLst>
                        <a:ext uri="{9D8B030D-6E8A-4147-A177-3AD203B41FA5}">
                          <a16:colId xmlns:a16="http://schemas.microsoft.com/office/drawing/2014/main" val="20000"/>
                        </a:ext>
                      </a:extLst>
                    </a:gridCol>
                    <a:gridCol w="1965960">
                      <a:extLst>
                        <a:ext uri="{9D8B030D-6E8A-4147-A177-3AD203B41FA5}">
                          <a16:colId xmlns:a16="http://schemas.microsoft.com/office/drawing/2014/main" val="20001"/>
                        </a:ext>
                      </a:extLst>
                    </a:gridCol>
                    <a:gridCol w="978408">
                      <a:extLst>
                        <a:ext uri="{9D8B030D-6E8A-4147-A177-3AD203B41FA5}">
                          <a16:colId xmlns:a16="http://schemas.microsoft.com/office/drawing/2014/main" val="20002"/>
                        </a:ext>
                      </a:extLst>
                    </a:gridCol>
                    <a:gridCol w="1975104">
                      <a:extLst>
                        <a:ext uri="{9D8B030D-6E8A-4147-A177-3AD203B41FA5}">
                          <a16:colId xmlns:a16="http://schemas.microsoft.com/office/drawing/2014/main" val="20003"/>
                        </a:ext>
                      </a:extLst>
                    </a:gridCol>
                    <a:gridCol w="1975104">
                      <a:extLst>
                        <a:ext uri="{9D8B030D-6E8A-4147-A177-3AD203B41FA5}">
                          <a16:colId xmlns:a16="http://schemas.microsoft.com/office/drawing/2014/main" val="20004"/>
                        </a:ext>
                      </a:extLst>
                    </a:gridCol>
                    <a:gridCol w="1746504">
                      <a:extLst>
                        <a:ext uri="{9D8B030D-6E8A-4147-A177-3AD203B41FA5}">
                          <a16:colId xmlns:a16="http://schemas.microsoft.com/office/drawing/2014/main" val="20005"/>
                        </a:ext>
                      </a:extLst>
                    </a:gridCol>
                  </a:tblGrid>
                  <a:tr h="81737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自身呼吸消耗的</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未被利用的能量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流入下一营养级</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有机物输入的</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第一营养级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第二营养级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第三营养级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xmlns="">
          <p:graphicFrame>
            <p:nvGraphicFramePr>
              <p:cNvPr id="16" name="QC_5_BD.23_2#8444bfb88?colgroup=7,7,3,7,7,6&amp;pid=6c61b0ae2&amp;color=0,0,0&amp;vtp=1&amp;bbb=1&amp;hb=1"/>
              <p:cNvGraphicFramePr>
                <a:graphicFrameLocks noGrp="1"/>
              </p:cNvGraphicFramePr>
              <p:nvPr>
                <p:extLst>
                  <p:ext uri="{D42A27DB-BD31-4B8C-83A1-F6EECF244321}">
                    <p14:modId xmlns:p14="http://schemas.microsoft.com/office/powerpoint/2010/main" val="3961616905"/>
                  </p:ext>
                </p:extLst>
              </p:nvPr>
            </p:nvGraphicFramePr>
            <p:xfrm>
              <a:off x="722376" y="2451861"/>
              <a:ext cx="10698480" cy="2096389"/>
            </p:xfrm>
            <a:graphic>
              <a:graphicData uri="http://schemas.openxmlformats.org/drawingml/2006/table">
                <a:tbl>
                  <a:tblPr/>
                  <a:tblGrid>
                    <a:gridCol w="2057400">
                      <a:extLst>
                        <a:ext uri="{9D8B030D-6E8A-4147-A177-3AD203B41FA5}">
                          <a16:colId xmlns:a16="http://schemas.microsoft.com/office/drawing/2014/main" val="20000"/>
                        </a:ext>
                      </a:extLst>
                    </a:gridCol>
                    <a:gridCol w="1965960">
                      <a:extLst>
                        <a:ext uri="{9D8B030D-6E8A-4147-A177-3AD203B41FA5}">
                          <a16:colId xmlns:a16="http://schemas.microsoft.com/office/drawing/2014/main" val="20001"/>
                        </a:ext>
                      </a:extLst>
                    </a:gridCol>
                    <a:gridCol w="978408">
                      <a:extLst>
                        <a:ext uri="{9D8B030D-6E8A-4147-A177-3AD203B41FA5}">
                          <a16:colId xmlns:a16="http://schemas.microsoft.com/office/drawing/2014/main" val="20002"/>
                        </a:ext>
                      </a:extLst>
                    </a:gridCol>
                    <a:gridCol w="1975104">
                      <a:extLst>
                        <a:ext uri="{9D8B030D-6E8A-4147-A177-3AD203B41FA5}">
                          <a16:colId xmlns:a16="http://schemas.microsoft.com/office/drawing/2014/main" val="20003"/>
                        </a:ext>
                      </a:extLst>
                    </a:gridCol>
                    <a:gridCol w="1975104">
                      <a:extLst>
                        <a:ext uri="{9D8B030D-6E8A-4147-A177-3AD203B41FA5}">
                          <a16:colId xmlns:a16="http://schemas.microsoft.com/office/drawing/2014/main" val="20004"/>
                        </a:ext>
                      </a:extLst>
                    </a:gridCol>
                    <a:gridCol w="1746504">
                      <a:extLst>
                        <a:ext uri="{9D8B030D-6E8A-4147-A177-3AD203B41FA5}">
                          <a16:colId xmlns:a16="http://schemas.microsoft.com/office/drawing/2014/main" val="20005"/>
                        </a:ext>
                      </a:extLst>
                    </a:gridCol>
                  </a:tblGrid>
                  <a:tr h="81737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自身呼吸消耗的</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未被利用的能量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流入下一营养级</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有机物输入的</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第一营养级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第二营养级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53704" t="-294286" r="-89198" b="-125714"/>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第三营养级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3704" t="-394286" r="-189198" b="-25714"/>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
        <p:nvSpPr>
          <p:cNvPr id="4" name="QC_5_AN.24_1#8444bfb88.bracket?pid=6c61b0ae2&amp;color=0,0,0&amp;vpa=9&amp;vtp=1"/>
          <p:cNvSpPr/>
          <p:nvPr/>
        </p:nvSpPr>
        <p:spPr>
          <a:xfrm>
            <a:off x="1938401"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5" name="QC_5_BD.23_3#8444bfb88.choices?pid=6c61b0ae2&amp;color=0,0,0&amp;vtp=1&amp;bbb=1"/>
              <p:cNvSpPr/>
              <p:nvPr/>
            </p:nvSpPr>
            <p:spPr>
              <a:xfrm>
                <a:off x="722376" y="46870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A.由于存在有机物输入的能量，该生态系统能量金字塔为倒置的金字塔</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.表中“甲”代表流向分解者的能量，“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”的数值为44</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.第二营养级流向第三营养级的能量传递效率约为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14.7%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.该生态农业园每个营养级都需要相应的有机物能量输入以保证产量</a:t>
                </a:r>
                <a:endParaRPr lang="en-US" altLang="zh-CN" sz="2000" dirty="0"/>
              </a:p>
            </p:txBody>
          </p:sp>
        </mc:Choice>
        <mc:Fallback xmlns="">
          <p:sp>
            <p:nvSpPr>
              <p:cNvPr id="5" name="QC_5_BD.23_3#8444bfb88.choices?pid=6c61b0ae2&amp;color=0,0,0&amp;vtp=1&amp;bbb=1"/>
              <p:cNvSpPr>
                <a:spLocks noRot="1" noChangeAspect="1" noMove="1" noResize="1" noEditPoints="1" noAdjustHandles="1" noChangeArrowheads="1" noChangeShapeType="1" noTextEdit="1"/>
              </p:cNvSpPr>
              <p:nvPr/>
            </p:nvSpPr>
            <p:spPr>
              <a:xfrm>
                <a:off x="722376" y="4687061"/>
                <a:ext cx="10753344" cy="1796034"/>
              </a:xfrm>
              <a:prstGeom prst="rect">
                <a:avLst/>
              </a:prstGeom>
              <a:blipFill>
                <a:blip r:embed="rId5"/>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5_1#8444bfb88?vop=1&amp;pid=6c61b0ae2&amp;color=0,0,0&amp;vtp=1&amp;bt=1&amp;bbb=1&amp;hb=1"/>
              <p:cNvSpPr/>
              <p:nvPr/>
            </p:nvSpPr>
            <p:spPr>
              <a:xfrm>
                <a:off x="722376" y="1014984"/>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该生态系统中</a:t>
                </a:r>
                <a:r>
                  <a:rPr lang="en-US" altLang="zh-CN" sz="2000" b="0" i="0">
                    <a:solidFill>
                      <a:srgbClr val="000000"/>
                    </a:solidFill>
                    <a:latin typeface="微软雅黑" pitchFamily="34" charset="0"/>
                    <a:ea typeface="微软雅黑" pitchFamily="34" charset="-122"/>
                    <a:cs typeface="微软雅黑" pitchFamily="34" charset="-120"/>
                  </a:rPr>
                  <a:t>，第一营养级的同化量为</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(605+128+1 466+434)×</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=2 633×</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，第二营养级的同化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(434+96)×</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=530×</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，表中“甲</a:t>
                </a:r>
                <a:r>
                  <a:rPr lang="en-US" altLang="zh-CN" sz="2000" b="0" i="0">
                    <a:solidFill>
                      <a:srgbClr val="000000"/>
                    </a:solidFill>
                    <a:latin typeface="微软雅黑" pitchFamily="34" charset="0"/>
                    <a:ea typeface="微软雅黑" pitchFamily="34" charset="-122"/>
                    <a:cs typeface="微软雅黑" pitchFamily="34" charset="-120"/>
                  </a:rPr>
                  <a:t>”代表流向分解者的能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oMath>
                </a14:m>
                <a:r>
                  <a:rPr lang="en-US" altLang="zh-CN" sz="2000" b="0" i="0" dirty="0">
                    <a:solidFill>
                      <a:srgbClr val="000000"/>
                    </a:solidFill>
                    <a:latin typeface="微软雅黑" pitchFamily="34" charset="0"/>
                    <a:ea typeface="微软雅黑" pitchFamily="34" charset="-122"/>
                    <a:cs typeface="微软雅黑" pitchFamily="34" charset="-120"/>
                  </a:rPr>
                  <a:t>”的数值为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530−126−44−282=78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，则第三营养级的同化量为</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(78+34)×</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=112×</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”的数值为</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112−32−13−9=58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，随着营养级的增加，能量逐级递减</a:t>
                </a:r>
                <a:r>
                  <a:rPr lang="en-US" altLang="zh-CN" sz="2000" b="0" i="0">
                    <a:solidFill>
                      <a:srgbClr val="000000"/>
                    </a:solidFill>
                    <a:latin typeface="微软雅黑" pitchFamily="34" charset="0"/>
                    <a:ea typeface="微软雅黑" pitchFamily="34" charset="-122"/>
                    <a:cs typeface="微软雅黑" pitchFamily="34" charset="-120"/>
                  </a:rPr>
                  <a:t>，因此该生态系统能量金字塔为正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金字塔形</a:t>
                </a:r>
                <a:r>
                  <a:rPr lang="en-US" altLang="zh-CN" sz="2000" b="0" i="0" dirty="0">
                    <a:solidFill>
                      <a:srgbClr val="000000"/>
                    </a:solidFill>
                    <a:latin typeface="微软雅黑" pitchFamily="34" charset="0"/>
                    <a:ea typeface="微软雅黑" pitchFamily="34" charset="-122"/>
                    <a:cs typeface="微软雅黑" pitchFamily="34" charset="-120"/>
                  </a:rPr>
                  <a:t>，A、B错误</a:t>
                </a:r>
                <a:r>
                  <a:rPr lang="en-US" altLang="zh-CN" sz="2000" b="0" i="0">
                    <a:solidFill>
                      <a:srgbClr val="000000"/>
                    </a:solidFill>
                    <a:latin typeface="微软雅黑" pitchFamily="34" charset="0"/>
                    <a:ea typeface="微软雅黑" pitchFamily="34" charset="-122"/>
                    <a:cs typeface="微软雅黑" pitchFamily="34" charset="-120"/>
                  </a:rPr>
                  <a:t>；第二营养级流向第三营养级的能量传递效率为</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(78×</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)÷(530×</m:t>
                    </m:r>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p>
                    </m:s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)×100%≈14.7%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，C正确；由表可知</a:t>
                </a:r>
                <a:r>
                  <a:rPr lang="en-US" altLang="zh-CN" sz="2000" b="0" i="0">
                    <a:solidFill>
                      <a:srgbClr val="000000"/>
                    </a:solidFill>
                    <a:latin typeface="微软雅黑" pitchFamily="34" charset="0"/>
                    <a:ea typeface="微软雅黑" pitchFamily="34" charset="-122"/>
                    <a:cs typeface="微软雅黑" pitchFamily="34" charset="-120"/>
                  </a:rPr>
                  <a:t>，该生态农业园中第一营养级没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有有机物能量输入</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25_1#8444bfb88?vop=1&amp;pid=6c61b0ae2&amp;color=0,0,0&amp;vtp=1&amp;bt=1&amp;bbb=1&amp;hb=1"/>
              <p:cNvSpPr>
                <a:spLocks noRot="1" noChangeAspect="1" noMove="1" noResize="1" noEditPoints="1" noAdjustHandles="1" noChangeArrowheads="1" noChangeShapeType="1" noTextEdit="1"/>
              </p:cNvSpPr>
              <p:nvPr/>
            </p:nvSpPr>
            <p:spPr>
              <a:xfrm>
                <a:off x="722376" y="1014984"/>
                <a:ext cx="10753344" cy="4069334"/>
              </a:xfrm>
              <a:prstGeom prst="rect">
                <a:avLst/>
              </a:prstGeom>
              <a:blipFill>
                <a:blip r:embed="rId3"/>
                <a:stretch>
                  <a:fillRect l="-1587" t="-150" r="-510" b="-374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6_1#d446500a0?pid=6c61b0ae2&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［江苏常州2024高二期中］</a:t>
            </a:r>
            <a:r>
              <a:rPr lang="en-US" altLang="zh-CN" sz="2000" b="0" i="0" dirty="0">
                <a:solidFill>
                  <a:srgbClr val="000000"/>
                </a:solidFill>
                <a:latin typeface="微软雅黑" pitchFamily="34" charset="0"/>
                <a:ea typeface="微软雅黑" pitchFamily="34" charset="-122"/>
                <a:cs typeface="微软雅黑" pitchFamily="34" charset="-120"/>
              </a:rPr>
              <a:t>图1表示太湖中部分生物之间、生物与环境之间的关系，图</a:t>
            </a:r>
            <a:r>
              <a:rPr lang="en-US" altLang="zh-CN" sz="2000" b="0" i="0">
                <a:solidFill>
                  <a:srgbClr val="000000"/>
                </a:solidFill>
                <a:latin typeface="微软雅黑" pitchFamily="34" charset="0"/>
                <a:ea typeface="微软雅黑" pitchFamily="34" charset="-122"/>
                <a:cs typeface="微软雅黑" pitchFamily="34" charset="-120"/>
              </a:rPr>
              <a:t>2为科研</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团队对太湖蓝细菌水华的发生规律进行研究得到的结果</a:t>
            </a:r>
            <a:r>
              <a:rPr lang="en-US" altLang="zh-CN" sz="2000" b="0" i="0" dirty="0">
                <a:solidFill>
                  <a:srgbClr val="000000"/>
                </a:solidFill>
                <a:latin typeface="微软雅黑" pitchFamily="34" charset="0"/>
                <a:ea typeface="微软雅黑" pitchFamily="34" charset="-122"/>
                <a:cs typeface="微软雅黑" pitchFamily="34" charset="-120"/>
              </a:rPr>
              <a:t>。据图分析，</a:t>
            </a:r>
            <a:r>
              <a:rPr lang="en-US" altLang="zh-CN" sz="2000" b="0" i="0">
                <a:solidFill>
                  <a:srgbClr val="000000"/>
                </a:solidFill>
                <a:latin typeface="微软雅黑" pitchFamily="34" charset="0"/>
                <a:ea typeface="微软雅黑" pitchFamily="34" charset="-122"/>
                <a:cs typeface="微软雅黑" pitchFamily="34" charset="-120"/>
              </a:rPr>
              <a:t>相关说法正确的是(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4" name="QC_5_BD.26_3#d446500a0?iti=3&amp;htil=1&amp;pid=6c61b0ae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975104" y="2396997"/>
            <a:ext cx="2871216"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6_4#d446500a0?iti=4&amp;htil=1&amp;pid=6c61b0ae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419088" y="1994661"/>
            <a:ext cx="4736592" cy="2295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6_5#d446500a0?iti=3&amp;htil=1&amp;pid=6c61b0ae2&amp;color=0,0,0&amp;vtp=1&amp;bbb=1"/>
          <p:cNvSpPr/>
          <p:nvPr/>
        </p:nvSpPr>
        <p:spPr>
          <a:xfrm>
            <a:off x="3180524" y="4416805"/>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7" name="QC_5_BD.26_6#d446500a0?iti=4&amp;htil=1&amp;pid=6c61b0ae2&amp;color=0,0,0&amp;vtp=1&amp;bbb=1"/>
          <p:cNvSpPr/>
          <p:nvPr/>
        </p:nvSpPr>
        <p:spPr>
          <a:xfrm>
            <a:off x="8557196" y="4416805"/>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28_1#d446500a0.choices?pid=6c61b0ae2&amp;color=0,0,0&amp;vtp=1&amp;bt=1&amp;bbb=1&amp;hb=1"/>
              <p:cNvSpPr/>
              <p:nvPr/>
            </p:nvSpPr>
            <p:spPr>
              <a:xfrm>
                <a:off x="722376" y="1014984"/>
                <a:ext cx="10753344" cy="29718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A.结合图2分析，可在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12—2</m:t>
                    </m:r>
                  </m:oMath>
                </a14:m>
                <a:r>
                  <a:rPr lang="en-US" altLang="zh-CN" sz="2000" b="0" i="0" dirty="0">
                    <a:solidFill>
                      <a:srgbClr val="000000"/>
                    </a:solidFill>
                    <a:latin typeface="微软雅黑" pitchFamily="34" charset="0"/>
                    <a:ea typeface="微软雅黑" pitchFamily="34" charset="-122"/>
                    <a:cs typeface="微软雅黑" pitchFamily="34" charset="-120"/>
                  </a:rPr>
                  <a:t>月清除底泥、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3—4</m:t>
                    </m:r>
                  </m:oMath>
                </a14:m>
                <a:r>
                  <a:rPr lang="en-US" altLang="zh-CN" sz="2000" b="0" i="0" dirty="0">
                    <a:solidFill>
                      <a:srgbClr val="000000"/>
                    </a:solidFill>
                    <a:latin typeface="微软雅黑" pitchFamily="34" charset="0"/>
                    <a:ea typeface="微软雅黑" pitchFamily="34" charset="-122"/>
                    <a:cs typeface="微软雅黑" pitchFamily="34" charset="-120"/>
                  </a:rPr>
                  <a:t>月在上覆水位置打捞蓝细菌，</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5—11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月设置生态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浮床与蓝细菌竞争水体有机物以防治水华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.若食浮游生物鱼类的食物由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40%</m:t>
                    </m:r>
                  </m:oMath>
                </a14:m>
                <a:r>
                  <a:rPr lang="en-US" altLang="zh-CN" sz="2000" b="0" i="0" dirty="0">
                    <a:solidFill>
                      <a:srgbClr val="000000"/>
                    </a:solidFill>
                    <a:latin typeface="微软雅黑" pitchFamily="34" charset="0"/>
                    <a:ea typeface="微软雅黑" pitchFamily="34" charset="-122"/>
                    <a:cs typeface="微软雅黑" pitchFamily="34" charset="-120"/>
                  </a:rPr>
                  <a:t>浮游动物、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m:t>
                    </m:r>
                  </m:oMath>
                </a14:m>
                <a:r>
                  <a:rPr lang="en-US" altLang="zh-CN" sz="2000" b="0" i="0" dirty="0">
                    <a:solidFill>
                      <a:srgbClr val="000000"/>
                    </a:solidFill>
                    <a:latin typeface="微软雅黑" pitchFamily="34" charset="0"/>
                    <a:ea typeface="微软雅黑" pitchFamily="34" charset="-122"/>
                    <a:cs typeface="微软雅黑" pitchFamily="34" charset="-120"/>
                  </a:rPr>
                  <a:t>浮游藻类组成，食浮游生物鱼类能量增加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最多需要浮游藻类提供能量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46 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.流经该生态系统的总能量为生产者固定的太阳能和碎屑中的化学能</a:t>
                </a:r>
                <a:endParaRPr lang="en-US" altLang="zh-CN" sz="2000" dirty="0"/>
              </a:p>
              <a:p>
                <a:pPr latinLnBrk="1">
                  <a:lnSpc>
                    <a:spcPts val="52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.图1中第二、三营养级之间的能量传递效率为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浮游动物同化量</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食浮游生物鱼类同化量</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2" name="QC_5_BD.28_1#d446500a0.choices?pid=6c61b0ae2&amp;color=0,0,0&amp;vtp=1&amp;bt=1&amp;bbb=1&amp;hb=1"/>
              <p:cNvSpPr>
                <a:spLocks noRot="1" noChangeAspect="1" noMove="1" noResize="1" noEditPoints="1" noAdjustHandles="1" noChangeArrowheads="1" noChangeShapeType="1" noTextEdit="1"/>
              </p:cNvSpPr>
              <p:nvPr/>
            </p:nvSpPr>
            <p:spPr>
              <a:xfrm>
                <a:off x="722376" y="1014984"/>
                <a:ext cx="10753344" cy="2971800"/>
              </a:xfrm>
              <a:prstGeom prst="rect">
                <a:avLst/>
              </a:prstGeom>
              <a:blipFill>
                <a:blip r:embed="rId3"/>
                <a:stretch>
                  <a:fillRect l="-1474" b="-616"/>
                </a:stretch>
              </a:blipFill>
              <a:ln/>
            </p:spPr>
            <p:txBody>
              <a:bodyPr/>
              <a:lstStyle/>
              <a:p>
                <a:r>
                  <a:rPr lang="zh-CN" altLang="en-US">
                    <a:noFill/>
                  </a:rPr>
                  <a:t> </a:t>
                </a:r>
              </a:p>
            </p:txBody>
          </p:sp>
        </mc:Fallback>
      </mc:AlternateContent>
      <p:sp>
        <p:nvSpPr>
          <p:cNvPr id="3" name="QC_5_AN.27_1#d446500a0.bracket?pid=6c61b0ae2&amp;color=0,0,0&amp;vpa=10&amp;vtp=1&amp;answeroption=B">
            <a:extLst>
              <a:ext uri="{FF2B5EF4-FFF2-40B4-BE49-F238E27FC236}">
                <a16:creationId xmlns:a16="http://schemas.microsoft.com/office/drawing/2014/main" id="{96355B47-70FD-A9EF-08E5-A2C7A6AFE980}"/>
              </a:ext>
            </a:extLst>
          </p:cNvPr>
          <p:cNvSpPr txBox="1"/>
          <p:nvPr/>
        </p:nvSpPr>
        <p:spPr>
          <a:xfrm>
            <a:off x="595376" y="2003044"/>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9_1#d446500a0?vop=1&amp;pid=6c61b0ae2&amp;color=0,0,0&amp;vtp=1&amp;bt=1&amp;bbb=1&amp;hb=1"/>
              <p:cNvSpPr/>
              <p:nvPr/>
            </p:nvSpPr>
            <p:spPr>
              <a:xfrm>
                <a:off x="722376" y="1014984"/>
                <a:ext cx="10753344" cy="3180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生态浮床与蓝细菌竞争的是水体中的无机盐等营养物质，而非有机物，A错误</a:t>
                </a:r>
                <a:r>
                  <a:rPr lang="en-US" altLang="zh-CN" sz="2000" b="0" i="0">
                    <a:solidFill>
                      <a:srgbClr val="000000"/>
                    </a:solidFill>
                    <a:latin typeface="微软雅黑" pitchFamily="34" charset="0"/>
                    <a:ea typeface="微软雅黑" pitchFamily="34" charset="-122"/>
                    <a:cs typeface="微软雅黑" pitchFamily="34" charset="-120"/>
                  </a:rPr>
                  <a:t>；若食浮游</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生物鱼类的食物由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40%</m:t>
                    </m:r>
                  </m:oMath>
                </a14:m>
                <a:r>
                  <a:rPr lang="en-US" altLang="zh-CN" sz="2000" b="0" i="0" dirty="0">
                    <a:solidFill>
                      <a:srgbClr val="000000"/>
                    </a:solidFill>
                    <a:latin typeface="微软雅黑" pitchFamily="34" charset="0"/>
                    <a:ea typeface="微软雅黑" pitchFamily="34" charset="-122"/>
                    <a:cs typeface="微软雅黑" pitchFamily="34" charset="-120"/>
                  </a:rPr>
                  <a:t>浮游动物</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60%</m:t>
                    </m:r>
                  </m:oMath>
                </a14:m>
                <a:r>
                  <a:rPr lang="en-US" altLang="zh-CN" sz="2000" b="0" i="0" dirty="0">
                    <a:solidFill>
                      <a:srgbClr val="000000"/>
                    </a:solidFill>
                    <a:latin typeface="微软雅黑" pitchFamily="34" charset="0"/>
                    <a:ea typeface="微软雅黑" pitchFamily="34" charset="-122"/>
                    <a:cs typeface="微软雅黑" pitchFamily="34" charset="-120"/>
                  </a:rPr>
                  <a:t>浮游藻类组成，则食浮游生物鱼类能量增加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kJ</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，最多需</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要浮游藻类提供</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1×40%÷10%÷10%+1×60%÷10%=46(</m:t>
                    </m:r>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kJ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的能量，B正确</a:t>
                </a:r>
                <a:r>
                  <a:rPr lang="en-US" altLang="zh-CN" sz="2000" b="0" i="0">
                    <a:solidFill>
                      <a:srgbClr val="000000"/>
                    </a:solidFill>
                    <a:latin typeface="微软雅黑" pitchFamily="34" charset="0"/>
                    <a:ea typeface="微软雅黑" pitchFamily="34" charset="-122"/>
                    <a:cs typeface="微软雅黑" pitchFamily="34" charset="-120"/>
                  </a:rPr>
                  <a:t>；流经该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生态系统的总能量为生产者固定的太阳能</a:t>
                </a:r>
                <a:r>
                  <a:rPr lang="en-US" altLang="zh-CN" sz="2000" b="0" i="0" dirty="0">
                    <a:solidFill>
                      <a:srgbClr val="000000"/>
                    </a:solidFill>
                    <a:latin typeface="微软雅黑" pitchFamily="34" charset="0"/>
                    <a:ea typeface="微软雅黑" pitchFamily="34" charset="-122"/>
                    <a:cs typeface="微软雅黑" pitchFamily="34" charset="-120"/>
                  </a:rPr>
                  <a:t>，碎屑来自该生态系统的生物，不是外界输入的，</a:t>
                </a:r>
                <a:r>
                  <a:rPr lang="en-US" altLang="zh-CN" sz="2000" b="0" i="0">
                    <a:solidFill>
                      <a:srgbClr val="000000"/>
                    </a:solidFill>
                    <a:latin typeface="微软雅黑" pitchFamily="34" charset="0"/>
                    <a:ea typeface="微软雅黑" pitchFamily="34" charset="-122"/>
                    <a:cs typeface="微软雅黑" pitchFamily="34" charset="-120"/>
                  </a:rPr>
                  <a:t>C错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；第二、三营养级之间的能量传递效率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第三营养级的同化量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第二营养级的同化量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图中浮游动物属于第二营养级</a:t>
                </a:r>
                <a:r>
                  <a:rPr lang="en-US" altLang="zh-CN" sz="2000" b="0" i="0" dirty="0">
                    <a:solidFill>
                      <a:srgbClr val="000000"/>
                    </a:solidFill>
                    <a:latin typeface="微软雅黑" pitchFamily="34" charset="0"/>
                    <a:ea typeface="微软雅黑" pitchFamily="34" charset="-122"/>
                    <a:cs typeface="微软雅黑" pitchFamily="34" charset="-120"/>
                  </a:rPr>
                  <a:t>，第二营养级还包括食浮游生物鱼类和食鱼性鱼类</a:t>
                </a:r>
                <a:r>
                  <a:rPr lang="en-US" altLang="zh-CN" sz="2000" b="0" i="0">
                    <a:solidFill>
                      <a:srgbClr val="000000"/>
                    </a:solidFill>
                    <a:latin typeface="微软雅黑" pitchFamily="34" charset="0"/>
                    <a:ea typeface="微软雅黑" pitchFamily="34" charset="-122"/>
                    <a:cs typeface="微软雅黑" pitchFamily="34" charset="-120"/>
                  </a:rPr>
                  <a:t>，食浮游生物鱼</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类属于第二和第三营养级</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29_1#d446500a0?vop=1&amp;pid=6c61b0ae2&amp;color=0,0,0&amp;vtp=1&amp;bt=1&amp;bbb=1&amp;hb=1"/>
              <p:cNvSpPr>
                <a:spLocks noRot="1" noChangeAspect="1" noMove="1" noResize="1" noEditPoints="1" noAdjustHandles="1" noChangeArrowheads="1" noChangeShapeType="1" noTextEdit="1"/>
              </p:cNvSpPr>
              <p:nvPr/>
            </p:nvSpPr>
            <p:spPr>
              <a:xfrm>
                <a:off x="722376" y="1014984"/>
                <a:ext cx="10753344" cy="3180334"/>
              </a:xfrm>
              <a:prstGeom prst="rect">
                <a:avLst/>
              </a:prstGeom>
              <a:blipFill>
                <a:blip r:embed="rId3"/>
                <a:stretch>
                  <a:fillRect l="-1587" t="-192" r="-1927" b="-479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563db8122.fixed?pid=64af08e6d&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563db8122.fixed?pid=64af08e6d&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专题3能</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量流动图解分析和相关计算</a:t>
            </a:r>
            <a:endParaRPr lang="en-US" altLang="zh-CN" sz="4400" dirty="0"/>
          </a:p>
        </p:txBody>
      </p:sp>
      <p:pic>
        <p:nvPicPr>
          <p:cNvPr id="4" name="C_3#563db8122.fixed?pid=64af08e6d&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563db8122.fixed?pid=64af08e6d&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1_1#2d1c12abb?pid=f8d56d91d&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［江苏泰州2025月考］</a:t>
                </a:r>
                <a:r>
                  <a:rPr lang="en-US" altLang="zh-CN" sz="2000" b="0" i="0" dirty="0">
                    <a:solidFill>
                      <a:srgbClr val="000000"/>
                    </a:solidFill>
                    <a:latin typeface="微软雅黑" pitchFamily="34" charset="0"/>
                    <a:ea typeface="微软雅黑" pitchFamily="34" charset="-122"/>
                    <a:cs typeface="微软雅黑" pitchFamily="34" charset="-120"/>
                  </a:rPr>
                  <a:t>某同学绘制了如图所示的能量流动图解（其中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为生产者固定的太阳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下列叙述中不正确的是(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1_1#2d1c12abb?pid=f8d56d91d&amp;color=0,0,0&amp;vtp=1&amp;bt=1&amp;bbb=1&amp;hb=1"/>
              <p:cNvSpPr>
                <a:spLocks noRot="1" noChangeAspect="1" noMove="1" noResize="1" noEditPoints="1" noAdjustHandles="1" noChangeArrowheads="1" noChangeShapeType="1" noTextEdit="1"/>
              </p:cNvSpPr>
              <p:nvPr/>
            </p:nvSpPr>
            <p:spPr>
              <a:xfrm>
                <a:off x="722376" y="1014984"/>
                <a:ext cx="10753344" cy="843153"/>
              </a:xfrm>
              <a:prstGeom prst="rect">
                <a:avLst/>
              </a:prstGeom>
              <a:blipFill>
                <a:blip r:embed="rId3"/>
                <a:stretch>
                  <a:fillRect l="-1474" b="-18116"/>
                </a:stretch>
              </a:blipFill>
              <a:ln/>
            </p:spPr>
            <p:txBody>
              <a:bodyPr/>
              <a:lstStyle/>
              <a:p>
                <a:r>
                  <a:rPr lang="zh-CN" altLang="en-US">
                    <a:noFill/>
                  </a:rPr>
                  <a:t> </a:t>
                </a:r>
              </a:p>
            </p:txBody>
          </p:sp>
        </mc:Fallback>
      </mc:AlternateContent>
      <p:sp>
        <p:nvSpPr>
          <p:cNvPr id="3" name="QC_5_AN.2_1#2d1c12abb.bracket?pid=f8d56d91d&amp;color=0,0,0&amp;vpa=1&amp;vtp=1"/>
          <p:cNvSpPr/>
          <p:nvPr/>
        </p:nvSpPr>
        <p:spPr>
          <a:xfrm>
            <a:off x="4224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1_2#2d1c12abb?htil=1&amp;pid=f8d56d91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84604" y="1994661"/>
            <a:ext cx="3931920"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1_3#2d1c12abb.choices?htil=1&amp;pid=f8d56d91d&amp;color=0,0,0&amp;vtp=1&amp;bbb=1&amp;hb=1"/>
              <p:cNvSpPr/>
              <p:nvPr/>
            </p:nvSpPr>
            <p:spPr>
              <a:xfrm>
                <a:off x="722376" y="1867661"/>
                <a:ext cx="6684264" cy="2316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A.生产者固定的总能量可表示为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.流入初级消费者体内的能量可表示为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.由第一营养级到第二营养级的能量传递效率为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可分别表示生产者和初级消费者呼吸作用散失的能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a:t>
                </a:r>
                <a:endParaRPr lang="en-US" altLang="zh-CN" sz="2000" dirty="0"/>
              </a:p>
            </p:txBody>
          </p:sp>
        </mc:Choice>
        <mc:Fallback xmlns="">
          <p:sp>
            <p:nvSpPr>
              <p:cNvPr id="5" name="QC_5_BD.1_3#2d1c12abb.choices?htil=1&amp;pid=f8d56d91d&amp;color=0,0,0&amp;vtp=1&amp;bbb=1&amp;hb=1"/>
              <p:cNvSpPr>
                <a:spLocks noRot="1" noChangeAspect="1" noMove="1" noResize="1" noEditPoints="1" noAdjustHandles="1" noChangeArrowheads="1" noChangeShapeType="1" noTextEdit="1"/>
              </p:cNvSpPr>
              <p:nvPr/>
            </p:nvSpPr>
            <p:spPr>
              <a:xfrm>
                <a:off x="722376" y="1867661"/>
                <a:ext cx="6684264" cy="2316734"/>
              </a:xfrm>
              <a:prstGeom prst="rect">
                <a:avLst/>
              </a:prstGeom>
              <a:blipFill>
                <a:blip r:embed="rId5"/>
                <a:stretch>
                  <a:fillRect l="-2372" r="-1825" b="-65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3_1#2d1c12abb?vop=1&amp;pid=f8d56d91d&amp;color=0,0,0&amp;vtp=1&amp;bt=1&amp;bbb=1&amp;hb=1"/>
              <p:cNvSpPr/>
              <p:nvPr/>
            </p:nvSpPr>
            <p:spPr>
              <a:xfrm>
                <a:off x="722376" y="1014984"/>
                <a:ext cx="10753344" cy="19655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生产者固定的总能量可表示为</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𝐵</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2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2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为呼吸作用散失的能量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为未</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被利用的能量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为流向分解者的能量，A正确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𝐵</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𝐶</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，是流入下一营养级</a:t>
                </a:r>
              </a:p>
              <a:p>
                <a:pPr latinLnBrk="1">
                  <a:lnSpc>
                    <a:spcPts val="41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初级消费者）的能量，B错误；由第一营养级到第二营养级的能量传递效率为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num>
                      <m:den>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C正</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可分别表示生产者和初级消费者呼吸作用散失的能量，D正确。</a:t>
                </a:r>
                <a:endParaRPr lang="en-US" altLang="zh-CN" sz="2200" dirty="0"/>
              </a:p>
            </p:txBody>
          </p:sp>
        </mc:Choice>
        <mc:Fallback xmlns="">
          <p:sp>
            <p:nvSpPr>
              <p:cNvPr id="2" name="QC_5_AS.3_1#2d1c12abb?vop=1&amp;pid=f8d56d91d&amp;color=0,0,0&amp;vtp=1&amp;bt=1&amp;bbb=1&amp;hb=1"/>
              <p:cNvSpPr>
                <a:spLocks noRot="1" noChangeAspect="1" noMove="1" noResize="1" noEditPoints="1" noAdjustHandles="1" noChangeArrowheads="1" noChangeShapeType="1" noTextEdit="1"/>
              </p:cNvSpPr>
              <p:nvPr/>
            </p:nvSpPr>
            <p:spPr>
              <a:xfrm>
                <a:off x="722376" y="1014984"/>
                <a:ext cx="10753344" cy="1965579"/>
              </a:xfrm>
              <a:prstGeom prst="rect">
                <a:avLst/>
              </a:prstGeom>
              <a:blipFill>
                <a:blip r:embed="rId3"/>
                <a:stretch>
                  <a:fillRect l="-1587" r="-794" b="-838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QC_5_BD.4_1#b20fcbecc?htil=2&amp;pid=f8d56d91d&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44288" y="1097279"/>
            <a:ext cx="4169664"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5_BD.4_2#b20fcbecc?htil=2&amp;pid=f8d56d91d&amp;color=0,0,0&amp;vtp=1&amp;bt=1&amp;bbb=1&amp;hb=1&amp;hs=1"/>
              <p:cNvSpPr/>
              <p:nvPr/>
            </p:nvSpPr>
            <p:spPr>
              <a:xfrm>
                <a:off x="722376" y="1014984"/>
                <a:ext cx="645566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［黑龙江哈尔滨师大附中2025高二月考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甲表示某季度某生态系统的能量金字塔</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2000" b="0" i="0" dirty="0">
                    <a:solidFill>
                      <a:srgbClr val="000000"/>
                    </a:solidFill>
                    <a:latin typeface="微软雅黑" pitchFamily="34" charset="0"/>
                    <a:ea typeface="微软雅黑" pitchFamily="34" charset="-122"/>
                    <a:cs typeface="微软雅黑" pitchFamily="34" charset="-120"/>
                  </a:rPr>
                  <a:t>为生产者，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为初级消费者</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为次级消费者</a:t>
                </a:r>
                <a:r>
                  <a:rPr lang="en-US" altLang="zh-CN" sz="2000" b="0" i="0">
                    <a:solidFill>
                      <a:srgbClr val="000000"/>
                    </a:solidFill>
                    <a:latin typeface="微软雅黑" pitchFamily="34" charset="0"/>
                    <a:ea typeface="微软雅黑" pitchFamily="34" charset="-122"/>
                    <a:cs typeface="微软雅黑" pitchFamily="34" charset="-120"/>
                  </a:rPr>
                  <a:t>；图乙是将图甲中各营养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级所含有的能量进行分类剖析</a:t>
                </a:r>
                <a:r>
                  <a:rPr lang="en-US" altLang="zh-CN" sz="20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表示上一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年留下来的能量</a:t>
                </a:r>
                <a:r>
                  <a:rPr lang="en-US" altLang="zh-CN" sz="2000" b="0" i="0" dirty="0">
                    <a:solidFill>
                      <a:srgbClr val="000000"/>
                    </a:solidFill>
                    <a:latin typeface="微软雅黑" pitchFamily="34" charset="0"/>
                    <a:ea typeface="微软雅黑" pitchFamily="34" charset="-122"/>
                    <a:cs typeface="微软雅黑" pitchFamily="34" charset="-120"/>
                  </a:rPr>
                  <a:t>（假设它不被下一营养级利用），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表示呼吸消耗量。</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5_BD.4_2#b20fcbecc?htil=2&amp;pid=f8d56d91d&amp;color=0,0,0&amp;vtp=1&amp;bt=1&amp;bbb=1&amp;hb=1&amp;hs=1"/>
              <p:cNvSpPr>
                <a:spLocks noRot="1" noChangeAspect="1" noMove="1" noResize="1" noEditPoints="1" noAdjustHandles="1" noChangeArrowheads="1" noChangeShapeType="1" noTextEdit="1"/>
              </p:cNvSpPr>
              <p:nvPr/>
            </p:nvSpPr>
            <p:spPr>
              <a:xfrm>
                <a:off x="722376" y="1014984"/>
                <a:ext cx="6455664" cy="2671953"/>
              </a:xfrm>
              <a:prstGeom prst="rect">
                <a:avLst/>
              </a:prstGeom>
              <a:blipFill>
                <a:blip r:embed="rId4"/>
                <a:stretch>
                  <a:fillRect l="-2455" r="-1605" b="-5708"/>
                </a:stretch>
              </a:blipFill>
              <a:ln/>
            </p:spPr>
            <p:txBody>
              <a:bodyPr/>
              <a:lstStyle/>
              <a:p>
                <a:r>
                  <a:rPr lang="zh-CN" altLang="en-US">
                    <a:noFill/>
                  </a:rPr>
                  <a:t> </a:t>
                </a:r>
              </a:p>
            </p:txBody>
          </p:sp>
        </mc:Fallback>
      </mc:AlternateContent>
      <p:sp>
        <p:nvSpPr>
          <p:cNvPr id="4" name="QC_5_AN.5_1#b20fcbecc.bracket?pid=f8d56d91d&amp;color=0,0,0&amp;vpa=2&amp;vtp=1&amp;bbb=1"/>
          <p:cNvSpPr/>
          <p:nvPr/>
        </p:nvSpPr>
        <p:spPr>
          <a:xfrm>
            <a:off x="5707444" y="3281934"/>
            <a:ext cx="743649"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ACD</a:t>
            </a:r>
            <a:endParaRPr lang="en-US" altLang="zh-CN" sz="2000" dirty="0"/>
          </a:p>
        </p:txBody>
      </p:sp>
      <mc:AlternateContent xmlns:mc="http://schemas.openxmlformats.org/markup-compatibility/2006" xmlns:a14="http://schemas.microsoft.com/office/drawing/2010/main">
        <mc:Choice Requires="a14">
          <p:sp>
            <p:nvSpPr>
              <p:cNvPr id="5" name="QC_5_BD.4_3#b20fcbecc.choices?pid=f8d56d91d&amp;color=0,0,0&amp;vtp=1&amp;bbb=1&amp;hb=1&amp;hs=1"/>
              <p:cNvSpPr/>
              <p:nvPr/>
            </p:nvSpPr>
            <p:spPr>
              <a:xfrm>
                <a:off x="722376" y="3696461"/>
                <a:ext cx="10753344" cy="2227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A.假设种群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个体数分别为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，种群中平均每个个体所含有的能量分别为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a:t>
                </a: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.每年流入这个生态系统的总能量可用图乙中的字母表示为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.图乙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表示的是流入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的能量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.若图乙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表示未被利用的能量，则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表示流入分解者的能量</a:t>
                </a:r>
                <a:endParaRPr lang="en-US" altLang="zh-CN" sz="2000" dirty="0"/>
              </a:p>
            </p:txBody>
          </p:sp>
        </mc:Choice>
        <mc:Fallback xmlns="">
          <p:sp>
            <p:nvSpPr>
              <p:cNvPr id="5" name="QC_5_BD.4_3#b20fcbecc.choices?pid=f8d56d91d&amp;color=0,0,0&amp;vtp=1&amp;bbb=1&amp;hb=1&amp;hs=1"/>
              <p:cNvSpPr>
                <a:spLocks noRot="1" noChangeAspect="1" noMove="1" noResize="1" noEditPoints="1" noAdjustHandles="1" noChangeArrowheads="1" noChangeShapeType="1" noTextEdit="1"/>
              </p:cNvSpPr>
              <p:nvPr/>
            </p:nvSpPr>
            <p:spPr>
              <a:xfrm>
                <a:off x="722376" y="3696461"/>
                <a:ext cx="10753344" cy="2227834"/>
              </a:xfrm>
              <a:prstGeom prst="rect">
                <a:avLst/>
              </a:prstGeom>
              <a:blipFill>
                <a:blip r:embed="rId5"/>
                <a:stretch>
                  <a:fillRect l="-1474" r="-680" b="-683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6_1#b20fcbecc?vop=1&amp;pid=f8d56d91d&amp;color=0,0,0&amp;vtp=1&amp;bt=1&amp;bbb=1&amp;hb=1"/>
              <p:cNvSpPr/>
              <p:nvPr/>
            </p:nvSpPr>
            <p:spPr>
              <a:xfrm>
                <a:off x="722376" y="1014984"/>
                <a:ext cx="10753344" cy="22830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为初级消费者</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为次级消费者，由于能量流动的特点是单向流动、逐级递减</a:t>
                </a:r>
                <a:r>
                  <a:rPr lang="en-US" altLang="zh-CN" sz="2000" b="0" i="0">
                    <a:solidFill>
                      <a:srgbClr val="000000"/>
                    </a:solidFill>
                    <a:latin typeface="微软雅黑" pitchFamily="34" charset="0"/>
                    <a:ea typeface="微软雅黑" pitchFamily="34" charset="-122"/>
                    <a:cs typeface="微软雅黑" pitchFamily="34" charset="-120"/>
                  </a:rPr>
                  <a:t>，低营养</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级的总能量一定大于高营养级的总能量</a:t>
                </a:r>
                <a:r>
                  <a:rPr lang="en-US" altLang="zh-CN" sz="20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&gt;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𝑊</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，A正确；</a:t>
                </a:r>
                <a:r>
                  <a:rPr lang="en-US" altLang="zh-CN" sz="2000" b="0" i="0">
                    <a:solidFill>
                      <a:srgbClr val="000000"/>
                    </a:solidFill>
                    <a:latin typeface="微软雅黑" pitchFamily="34" charset="0"/>
                    <a:ea typeface="微软雅黑" pitchFamily="34" charset="-122"/>
                    <a:cs typeface="微软雅黑" pitchFamily="34" charset="-120"/>
                  </a:rPr>
                  <a:t>由图乙可知</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oMath>
                </a14:m>
                <a:r>
                  <a:rPr lang="en-US" altLang="zh-CN" sz="2000" b="0" i="0" dirty="0">
                    <a:solidFill>
                      <a:srgbClr val="000000"/>
                    </a:solidFill>
                    <a:latin typeface="微软雅黑" pitchFamily="34" charset="0"/>
                    <a:ea typeface="微软雅黑" pitchFamily="34" charset="-122"/>
                    <a:cs typeface="微软雅黑" pitchFamily="34" charset="-120"/>
                  </a:rPr>
                  <a:t>代表的是生产者固定的太阳能，是每年流入该生态系统的总能量，B错误；图乙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表示被初级消费者同化的能量，即流入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Q</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的能量，C正确；图乙中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表示上一年留下来的能</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𝑒</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表示呼吸消耗量,若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表示未被利用的能量，则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表示流入分解者的能量，D正确。</a:t>
                </a:r>
                <a:endParaRPr lang="en-US" altLang="zh-CN" sz="2200" dirty="0"/>
              </a:p>
            </p:txBody>
          </p:sp>
        </mc:Choice>
        <mc:Fallback xmlns="">
          <p:sp>
            <p:nvSpPr>
              <p:cNvPr id="2" name="QC_5_AS.6_1#b20fcbecc?vop=1&amp;pid=f8d56d91d&amp;color=0,0,0&amp;vtp=1&amp;bt=1&amp;bbb=1&amp;hb=1"/>
              <p:cNvSpPr>
                <a:spLocks noRot="1" noChangeAspect="1" noMove="1" noResize="1" noEditPoints="1" noAdjustHandles="1" noChangeArrowheads="1" noChangeShapeType="1" noTextEdit="1"/>
              </p:cNvSpPr>
              <p:nvPr/>
            </p:nvSpPr>
            <p:spPr>
              <a:xfrm>
                <a:off x="722376" y="1014984"/>
                <a:ext cx="10753344" cy="2283079"/>
              </a:xfrm>
              <a:prstGeom prst="rect">
                <a:avLst/>
              </a:prstGeom>
              <a:blipFill>
                <a:blip r:embed="rId3"/>
                <a:stretch>
                  <a:fillRect l="-1587" t="-267" r="-1134" b="-748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7_1#da4c46b02?pid=f8d56d91d&amp;color=0,0,0&amp;vtp=1&amp;bt=1&amp;bbb=1&amp;hb=1"/>
              <p:cNvSpPr/>
              <p:nvPr/>
            </p:nvSpPr>
            <p:spPr>
              <a:xfrm>
                <a:off x="722376" y="101498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［北京师大附中2025高二月考］</a:t>
                </a:r>
                <a:r>
                  <a:rPr lang="en-US" altLang="zh-CN" sz="2000" b="0" i="0" dirty="0">
                    <a:solidFill>
                      <a:srgbClr val="000000"/>
                    </a:solidFill>
                    <a:latin typeface="微软雅黑" pitchFamily="34" charset="0"/>
                    <a:ea typeface="微软雅黑" pitchFamily="34" charset="-122"/>
                    <a:cs typeface="微软雅黑" pitchFamily="34" charset="-120"/>
                  </a:rPr>
                  <a:t>如图1表示某湿地生态系统的局部能量流动过程</a:t>
                </a:r>
                <a:r>
                  <a:rPr lang="en-US" altLang="zh-CN" sz="2000" b="0" i="0">
                    <a:solidFill>
                      <a:srgbClr val="000000"/>
                    </a:solidFill>
                    <a:latin typeface="微软雅黑" pitchFamily="34" charset="0"/>
                    <a:ea typeface="微软雅黑" pitchFamily="34" charset="-122"/>
                    <a:cs typeface="微软雅黑" pitchFamily="34" charset="-120"/>
                  </a:rPr>
                  <a:t>，图中字母代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表相应能量</a:t>
                </a:r>
                <a:r>
                  <a:rPr lang="en-US" altLang="zh-CN" sz="20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表示同化量。回答下列问题。</a:t>
                </a:r>
                <a:endParaRPr lang="en-US" altLang="zh-CN" sz="2000" dirty="0">
                  <a:solidFill>
                    <a:srgbClr val="000000"/>
                  </a:solidFill>
                </a:endParaRPr>
              </a:p>
            </p:txBody>
          </p:sp>
        </mc:Choice>
        <mc:Fallback xmlns="">
          <p:sp>
            <p:nvSpPr>
              <p:cNvPr id="2" name="QO_5_BD.7_1#da4c46b02?pid=f8d56d91d&amp;color=0,0,0&amp;vtp=1&amp;bt=1&amp;bbb=1&amp;hb=1"/>
              <p:cNvSpPr>
                <a:spLocks noRot="1" noChangeAspect="1" noMove="1" noResize="1" noEditPoints="1" noAdjustHandles="1" noChangeArrowheads="1" noChangeShapeType="1" noTextEdit="1"/>
              </p:cNvSpPr>
              <p:nvPr/>
            </p:nvSpPr>
            <p:spPr>
              <a:xfrm>
                <a:off x="722376" y="1014984"/>
                <a:ext cx="10753344" cy="856234"/>
              </a:xfrm>
              <a:prstGeom prst="rect">
                <a:avLst/>
              </a:prstGeom>
              <a:blipFill>
                <a:blip r:embed="rId3"/>
                <a:stretch>
                  <a:fillRect l="-1474" b="-17857"/>
                </a:stretch>
              </a:blipFill>
              <a:ln/>
            </p:spPr>
            <p:txBody>
              <a:bodyPr/>
              <a:lstStyle/>
              <a:p>
                <a:r>
                  <a:rPr lang="zh-CN" altLang="en-US">
                    <a:noFill/>
                  </a:rPr>
                  <a:t> </a:t>
                </a:r>
              </a:p>
            </p:txBody>
          </p:sp>
        </mc:Fallback>
      </mc:AlternateContent>
      <p:pic>
        <p:nvPicPr>
          <p:cNvPr id="3" name="QO_5_BD.7_2#da4c46b02?iti=1&amp;pid=f8d56d91d&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840480" y="2004187"/>
            <a:ext cx="4517136"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7_3#da4c46b02?iti=1&amp;pid=f8d56d91d&amp;color=0,0,0&amp;vtp=1&amp;bbb=1"/>
          <p:cNvSpPr/>
          <p:nvPr/>
        </p:nvSpPr>
        <p:spPr>
          <a:xfrm>
            <a:off x="5868860" y="3731387"/>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solidFill>
                <a:srgbClr val="000000"/>
              </a:solidFill>
            </a:endParaRPr>
          </a:p>
        </p:txBody>
      </p:sp>
      <p:sp>
        <p:nvSpPr>
          <p:cNvPr id="5" name="QB_6_BD.8_1#f227bf817?pid=da4c46b02&amp;color=0,0,0&amp;vtp=1&amp;bt=1&amp;bbb=1&amp;hb=1">
            <a:extLst>
              <a:ext uri="{FF2B5EF4-FFF2-40B4-BE49-F238E27FC236}">
                <a16:creationId xmlns:a16="http://schemas.microsoft.com/office/drawing/2014/main" id="{A3F3B919-D036-145E-C3D5-3D844BF528D5}"/>
              </a:ext>
            </a:extLst>
          </p:cNvPr>
          <p:cNvSpPr/>
          <p:nvPr/>
        </p:nvSpPr>
        <p:spPr>
          <a:xfrm>
            <a:off x="722376" y="4199128"/>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（1）分析图1可知，第二营养级用于自身生长</a:t>
            </a:r>
            <a:r>
              <a:rPr lang="en-US" altLang="zh-CN" sz="2000" b="0" i="0">
                <a:solidFill>
                  <a:srgbClr val="000000"/>
                </a:solidFill>
                <a:latin typeface="微软雅黑" pitchFamily="34" charset="0"/>
                <a:ea typeface="微软雅黑" pitchFamily="34" charset="-122"/>
                <a:cs typeface="微软雅黑" pitchFamily="34" charset="-120"/>
              </a:rPr>
              <a:t>、发育和繁殖的能量是</a:t>
            </a:r>
            <a:r>
              <a:rPr lang="en-US" altLang="zh-CN" sz="2000" i="0">
                <a:solidFill>
                  <a:srgbClr val="000000"/>
                </a:solidFill>
                <a:latin typeface="SimSun" pitchFamily="34" charset="0"/>
                <a:ea typeface="SimSun" pitchFamily="34" charset="-122"/>
                <a:cs typeface="SimSun" pitchFamily="34" charset="-120"/>
              </a:rPr>
              <a:t>______________________</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用图中字母表示</a:t>
            </a:r>
            <a:r>
              <a:rPr lang="en-US" altLang="zh-CN" sz="2000" b="0" i="0">
                <a:solidFill>
                  <a:srgbClr val="000000"/>
                </a:solidFill>
                <a:latin typeface="微软雅黑" pitchFamily="34" charset="0"/>
                <a:ea typeface="微软雅黑" pitchFamily="34" charset="-122"/>
                <a:cs typeface="微软雅黑" pitchFamily="34" charset="-120"/>
              </a:rPr>
              <a:t>），第一营养级和第二营养级之间的能量传递效率为</a:t>
            </a:r>
            <a:r>
              <a:rPr lang="en-US" altLang="zh-CN" sz="2000" i="0">
                <a:solidFill>
                  <a:srgbClr val="000000"/>
                </a:solidFill>
                <a:latin typeface="SimSun" pitchFamily="34" charset="0"/>
                <a:ea typeface="SimSun" pitchFamily="34" charset="-122"/>
                <a:cs typeface="SimSun" pitchFamily="34" charset="-120"/>
              </a:rPr>
              <a:t>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用图中字母表示</a:t>
            </a:r>
            <a:r>
              <a:rPr lang="en-US" altLang="zh-CN" sz="2000" b="0" i="0">
                <a:solidFill>
                  <a:srgbClr val="000000"/>
                </a:solidFill>
                <a:latin typeface="微软雅黑" pitchFamily="34" charset="0"/>
                <a:ea typeface="微软雅黑" pitchFamily="34" charset="-122"/>
                <a:cs typeface="微软雅黑" pitchFamily="34" charset="-120"/>
              </a:rPr>
              <a:t>），生态系统能量流动的特点是</a:t>
            </a:r>
            <a:r>
              <a:rPr lang="en-US" altLang="zh-CN" sz="2000" i="0">
                <a:solidFill>
                  <a:srgbClr val="000000"/>
                </a:solidFill>
                <a:latin typeface="SimSun" pitchFamily="34" charset="0"/>
                <a:ea typeface="SimSun" pitchFamily="34" charset="-122"/>
                <a:cs typeface="SimSun" pitchFamily="34" charset="-120"/>
              </a:rPr>
              <a:t>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6" name="QB_6_AN.9_1#f227bf817.blank?pid=da4c46b02&amp;color=0,0,0&amp;vpa=3&amp;vtp=1&amp;bbb=1">
                <a:extLst>
                  <a:ext uri="{FF2B5EF4-FFF2-40B4-BE49-F238E27FC236}">
                    <a16:creationId xmlns:a16="http://schemas.microsoft.com/office/drawing/2014/main" id="{2D5215FC-5B1F-DBA8-6898-8B3E2591B464}"/>
                  </a:ext>
                </a:extLst>
              </p:cNvPr>
              <p:cNvSpPr/>
              <p:nvPr/>
            </p:nvSpPr>
            <p:spPr>
              <a:xfrm>
                <a:off x="8383651" y="4249547"/>
                <a:ext cx="2745359" cy="303784"/>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𝑬</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𝑭</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𝑮</m:t>
                    </m:r>
                  </m:oMath>
                </a14:m>
                <a:r>
                  <a:rPr lang="en-US" altLang="zh-CN" sz="2000" b="1" i="0" dirty="0">
                    <a:solidFill>
                      <a:srgbClr val="00B05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𝑫</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𝑯</m:t>
                    </m:r>
                  </m:oMath>
                </a14:m>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100" dirty="0">
                  <a:solidFill>
                    <a:srgbClr val="00B050"/>
                  </a:solidFill>
                </a:endParaRPr>
              </a:p>
            </p:txBody>
          </p:sp>
        </mc:Choice>
        <mc:Fallback xmlns="">
          <p:sp>
            <p:nvSpPr>
              <p:cNvPr id="6" name="QB_6_AN.9_1#f227bf817.blank?pid=da4c46b02&amp;color=0,0,0&amp;vpa=3&amp;vtp=1&amp;bbb=1">
                <a:extLst>
                  <a:ext uri="{FF2B5EF4-FFF2-40B4-BE49-F238E27FC236}">
                    <a16:creationId xmlns:a16="http://schemas.microsoft.com/office/drawing/2014/main" id="{2D5215FC-5B1F-DBA8-6898-8B3E2591B464}"/>
                  </a:ext>
                </a:extLst>
              </p:cNvPr>
              <p:cNvSpPr>
                <a:spLocks noRot="1" noChangeAspect="1" noMove="1" noResize="1" noEditPoints="1" noAdjustHandles="1" noChangeArrowheads="1" noChangeShapeType="1" noTextEdit="1"/>
              </p:cNvSpPr>
              <p:nvPr/>
            </p:nvSpPr>
            <p:spPr>
              <a:xfrm>
                <a:off x="8383651" y="4249547"/>
                <a:ext cx="2745359" cy="303784"/>
              </a:xfrm>
              <a:prstGeom prst="rect">
                <a:avLst/>
              </a:prstGeom>
              <a:blipFill>
                <a:blip r:embed="rId5"/>
                <a:stretch>
                  <a:fillRect t="-28000" r="-2217" b="-50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6_AN.10_1#f227bf817.blank?pid=da4c46b02&amp;color=0,0,0&amp;vpa=4&amp;vtp=1&amp;bbb=1&amp;rh=34.55504&amp;hb=1">
                <a:extLst>
                  <a:ext uri="{FF2B5EF4-FFF2-40B4-BE49-F238E27FC236}">
                    <a16:creationId xmlns:a16="http://schemas.microsoft.com/office/drawing/2014/main" id="{38B3BF7E-E13F-9EDA-5CD8-FF117C58AE2B}"/>
                  </a:ext>
                </a:extLst>
              </p:cNvPr>
              <p:cNvSpPr/>
              <p:nvPr/>
            </p:nvSpPr>
            <p:spPr>
              <a:xfrm>
                <a:off x="722377" y="4618228"/>
                <a:ext cx="10749631" cy="843090"/>
              </a:xfrm>
              <a:prstGeom prst="rect">
                <a:avLst/>
              </a:prstGeom>
              <a:noFill/>
              <a:ln/>
            </p:spPr>
            <p:txBody>
              <a:bodyPr wrap="square" lIns="0" tIns="0" rIns="0" bIns="0" rtlCol="0" anchor="t"/>
              <a:lstStyle/>
              <a:p>
                <a:pPr latinLnBrk="1">
                  <a:lnSpc>
                    <a:spcPts val="3308"/>
                  </a:lnSpc>
                </a:pPr>
                <a:r>
                  <a:rPr lang="en-US" altLang="zh-CN" sz="2000" b="1"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fPr>
                      <m:num>
                        <m:r>
                          <a:rPr lang="en-US" altLang="zh-CN" sz="2000" b="1" i="0" dirty="0">
                            <a:solidFill>
                              <a:srgbClr val="00B050"/>
                            </a:solidFill>
                            <a:latin typeface="Cambria Math" panose="02040503050406030204" pitchFamily="18" charset="0"/>
                            <a:ea typeface="微软雅黑" pitchFamily="34" charset="-122"/>
                            <a:cs typeface="微软雅黑" pitchFamily="34" charset="-120"/>
                          </a:rPr>
                          <m:t>𝑫</m:t>
                        </m:r>
                      </m:num>
                      <m:den>
                        <m:r>
                          <a:rPr lang="en-US" altLang="zh-CN" sz="2000" b="1" i="0" dirty="0">
                            <a:solidFill>
                              <a:srgbClr val="00B050"/>
                            </a:solidFill>
                            <a:latin typeface="Cambria Math" panose="02040503050406030204" pitchFamily="18" charset="0"/>
                            <a:ea typeface="微软雅黑" pitchFamily="34" charset="-122"/>
                            <a:cs typeface="微软雅黑" pitchFamily="34" charset="-120"/>
                          </a:rPr>
                          <m:t>𝑨</m:t>
                        </m:r>
                      </m:den>
                    </m:f>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𝟏𝟎𝟎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b="1" i="0" kern="0" spc="-99900">
                  <a:solidFill>
                    <a:srgbClr val="FFFFFF"/>
                  </a:solidFill>
                  <a:latin typeface="微软雅黑" pitchFamily="34" charset="0"/>
                  <a:ea typeface="微软雅黑" pitchFamily="34" charset="-122"/>
                  <a:cs typeface="微软雅黑" pitchFamily="34" charset="-120"/>
                </a:endParaRPr>
              </a:p>
              <a:p>
                <a:pPr latinLnBrk="1">
                  <a:lnSpc>
                    <a:spcPts val="3308"/>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或</a:t>
                </a: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fPr>
                      <m:num>
                        <m:r>
                          <a:rPr lang="en-US" altLang="zh-CN" sz="2000" b="1" i="0" dirty="0">
                            <a:solidFill>
                              <a:srgbClr val="00B050"/>
                            </a:solidFill>
                            <a:latin typeface="Cambria Math" panose="02040503050406030204" pitchFamily="18" charset="0"/>
                            <a:ea typeface="微软雅黑" pitchFamily="34" charset="-122"/>
                            <a:cs typeface="微软雅黑" pitchFamily="34" charset="-120"/>
                          </a:rPr>
                          <m:t>𝑬</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𝑭</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𝑮</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a:solidFill>
                              <a:srgbClr val="00B050"/>
                            </a:solidFill>
                            <a:latin typeface="Cambria Math" panose="02040503050406030204" pitchFamily="18" charset="0"/>
                            <a:ea typeface="微软雅黑" pitchFamily="34" charset="-122"/>
                            <a:cs typeface="微软雅黑" pitchFamily="34" charset="-120"/>
                          </a:rPr>
                          <m:t>𝑯</m:t>
                        </m:r>
                      </m:num>
                      <m:den>
                        <m:r>
                          <a:rPr lang="en-US" altLang="zh-CN" sz="2000" b="1" i="0" dirty="0">
                            <a:solidFill>
                              <a:srgbClr val="00B050"/>
                            </a:solidFill>
                            <a:latin typeface="Cambria Math" panose="02040503050406030204" pitchFamily="18" charset="0"/>
                            <a:ea typeface="微软雅黑" pitchFamily="34" charset="-122"/>
                            <a:cs typeface="微软雅黑" pitchFamily="34" charset="-120"/>
                          </a:rPr>
                          <m:t>𝑨</m:t>
                        </m:r>
                      </m:den>
                    </m:f>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𝟏𝟎𝟎</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100" dirty="0">
                  <a:solidFill>
                    <a:srgbClr val="00B050"/>
                  </a:solidFill>
                </a:endParaRPr>
              </a:p>
            </p:txBody>
          </p:sp>
        </mc:Choice>
        <mc:Fallback xmlns="">
          <p:sp>
            <p:nvSpPr>
              <p:cNvPr id="7" name="QB_6_AN.10_1#f227bf817.blank?pid=da4c46b02&amp;color=0,0,0&amp;vpa=4&amp;vtp=1&amp;bbb=1&amp;rh=34.55504&amp;hb=1">
                <a:extLst>
                  <a:ext uri="{FF2B5EF4-FFF2-40B4-BE49-F238E27FC236}">
                    <a16:creationId xmlns:a16="http://schemas.microsoft.com/office/drawing/2014/main" id="{38B3BF7E-E13F-9EDA-5CD8-FF117C58AE2B}"/>
                  </a:ext>
                </a:extLst>
              </p:cNvPr>
              <p:cNvSpPr>
                <a:spLocks noRot="1" noChangeAspect="1" noMove="1" noResize="1" noEditPoints="1" noAdjustHandles="1" noChangeArrowheads="1" noChangeShapeType="1" noTextEdit="1"/>
              </p:cNvSpPr>
              <p:nvPr/>
            </p:nvSpPr>
            <p:spPr>
              <a:xfrm>
                <a:off x="722377" y="4618228"/>
                <a:ext cx="10749631" cy="843090"/>
              </a:xfrm>
              <a:prstGeom prst="rect">
                <a:avLst/>
              </a:prstGeom>
              <a:blipFill>
                <a:blip r:embed="rId6"/>
                <a:stretch>
                  <a:fillRect l="-1475" b="-10145"/>
                </a:stretch>
              </a:blipFill>
              <a:ln/>
            </p:spPr>
            <p:txBody>
              <a:bodyPr/>
              <a:lstStyle/>
              <a:p>
                <a:r>
                  <a:rPr lang="zh-CN" altLang="en-US">
                    <a:noFill/>
                  </a:rPr>
                  <a:t> </a:t>
                </a:r>
              </a:p>
            </p:txBody>
          </p:sp>
        </mc:Fallback>
      </mc:AlternateContent>
      <p:sp>
        <p:nvSpPr>
          <p:cNvPr id="8" name="QB_6_AN.11_1#f227bf817.blank?pid=da4c46b02&amp;color=0,0,0&amp;vpa=5&amp;vtp=1&amp;bbb=1&amp;hb=1">
            <a:extLst>
              <a:ext uri="{FF2B5EF4-FFF2-40B4-BE49-F238E27FC236}">
                <a16:creationId xmlns:a16="http://schemas.microsoft.com/office/drawing/2014/main" id="{F7B0E2F5-8F54-6729-83B9-9D78021E2BAC}"/>
              </a:ext>
            </a:extLst>
          </p:cNvPr>
          <p:cNvSpPr/>
          <p:nvPr/>
        </p:nvSpPr>
        <p:spPr>
          <a:xfrm>
            <a:off x="722377" y="5075428"/>
            <a:ext cx="10749631"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单向流动</a:t>
            </a:r>
            <a:r>
              <a:rPr lang="en-US" altLang="zh-CN" sz="2000" b="1" i="0" dirty="0">
                <a:solidFill>
                  <a:srgbClr val="00B050"/>
                </a:solidFill>
                <a:latin typeface="微软雅黑" pitchFamily="34" charset="0"/>
                <a:ea typeface="微软雅黑" pitchFamily="34" charset="-122"/>
                <a:cs typeface="微软雅黑" pitchFamily="34" charset="-120"/>
              </a:rPr>
              <a:t>、逐级递减</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bg/>
                                          </p:spTgt>
                                        </p:tgtEl>
                                        <p:attrNameLst>
                                          <p:attrName>style.visibility</p:attrName>
                                        </p:attrNameLst>
                                      </p:cBhvr>
                                      <p:to>
                                        <p:strVal val="visible"/>
                                      </p:to>
                                    </p:set>
                                    <p:animEffect transition="in" filter="fade">
                                      <p:cBhvr>
                                        <p:cTn id="26" dur="500"/>
                                        <p:tgtEl>
                                          <p:spTgt spid="8">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Effect transition="in" filter="fade">
                                      <p:cBhvr>
                                        <p:cTn id="2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AS.12_1#f227bf817?vop=1&amp;pid=da4c46b02&amp;color=0,0,0&amp;vtp=1&amp;bt=1&amp;bbb=1&amp;hb=1"/>
              <p:cNvSpPr/>
              <p:nvPr/>
            </p:nvSpPr>
            <p:spPr>
              <a:xfrm>
                <a:off x="722376" y="1014984"/>
                <a:ext cx="10753344" cy="30025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同化的能量一部分被用于自身生长、发育和繁殖</a:t>
                </a:r>
                <a:r>
                  <a:rPr lang="en-US" altLang="zh-CN" sz="2000" b="0" i="0">
                    <a:solidFill>
                      <a:srgbClr val="000000"/>
                    </a:solidFill>
                    <a:latin typeface="微软雅黑" pitchFamily="34" charset="0"/>
                    <a:ea typeface="微软雅黑" pitchFamily="34" charset="-122"/>
                    <a:cs typeface="微软雅黑" pitchFamily="34" charset="-120"/>
                  </a:rPr>
                  <a:t>，另一部分通过呼吸作用以热能的形式散</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失</a:t>
                </a:r>
                <a:r>
                  <a:rPr lang="en-US" altLang="zh-CN" sz="2000" b="0" i="0" dirty="0">
                    <a:solidFill>
                      <a:srgbClr val="000000"/>
                    </a:solidFill>
                    <a:latin typeface="微软雅黑" pitchFamily="34" charset="0"/>
                    <a:ea typeface="微软雅黑" pitchFamily="34" charset="-122"/>
                    <a:cs typeface="微软雅黑" pitchFamily="34" charset="-120"/>
                  </a:rPr>
                  <a:t>。分析图1可知，第二营养级用于自身生长、发育和繁殖的能量是</a:t>
                </a: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𝐸</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𝐹</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𝐺</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同化量</a:t>
                </a:r>
                <a:r>
                  <a:rPr lang="en-US" altLang="zh-CN" sz="2200" b="0" i="0">
                    <a:solidFill>
                      <a:srgbClr val="000000"/>
                    </a:solidFill>
                    <a:latin typeface="微软雅黑" pitchFamily="34" charset="0"/>
                    <a:ea typeface="微软雅黑" pitchFamily="34" charset="-122"/>
                    <a:cs typeface="微软雅黑" pitchFamily="34" charset="-120"/>
                  </a:rPr>
                  <a:t>）</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𝐻</m:t>
                    </m:r>
                  </m:oMath>
                </a14:m>
                <a:r>
                  <a:rPr lang="en-US" altLang="zh-CN" sz="2000" b="0" i="0" dirty="0">
                    <a:solidFill>
                      <a:srgbClr val="000000"/>
                    </a:solidFill>
                    <a:latin typeface="微软雅黑" pitchFamily="34" charset="0"/>
                    <a:ea typeface="微软雅黑" pitchFamily="34" charset="-122"/>
                    <a:cs typeface="微软雅黑" pitchFamily="34" charset="-120"/>
                  </a:rPr>
                  <a:t>（呼吸作用散失的能量）。第一营养级的同化量为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oMath>
                </a14:m>
                <a:r>
                  <a:rPr lang="en-US" altLang="zh-CN" sz="2000" b="0" i="0" dirty="0">
                    <a:solidFill>
                      <a:srgbClr val="000000"/>
                    </a:solidFill>
                    <a:latin typeface="微软雅黑" pitchFamily="34" charset="0"/>
                    <a:ea typeface="微软雅黑" pitchFamily="34" charset="-122"/>
                    <a:cs typeface="微软雅黑" pitchFamily="34" charset="-120"/>
                  </a:rPr>
                  <a:t>，第二营养级的同化量为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或者</a:t>
                </a:r>
              </a:p>
              <a:p>
                <a:pPr latinLnBrk="1">
                  <a:lnSpc>
                    <a:spcPts val="5100"/>
                  </a:lnSpc>
                </a:pPr>
                <a14:m>
                  <m:oMath xmlns:m="http://schemas.openxmlformats.org/officeDocument/2006/math">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𝐸</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𝐹</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𝐺</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200" b="0" i="0" dirty="0">
                        <a:solidFill>
                          <a:srgbClr val="000000"/>
                        </a:solidFill>
                        <a:latin typeface="Cambria Math" panose="02040503050406030204" pitchFamily="18" charset="0"/>
                        <a:ea typeface="微软雅黑" pitchFamily="34" charset="-122"/>
                        <a:cs typeface="微软雅黑" pitchFamily="34" charset="-120"/>
                      </a:rPr>
                      <m:t>𝐻</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，因此第一营养级和第二营养级之间的能量传递效率为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𝐷</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或</a:t>
                </a:r>
              </a:p>
              <a:p>
                <a:pPr latinLnBrk="1">
                  <a:lnSpc>
                    <a:spcPts val="3800"/>
                  </a:lnSpc>
                </a:pPr>
                <a14:m>
                  <m:oMath xmlns:m="http://schemas.openxmlformats.org/officeDocument/2006/math">
                    <m:f>
                      <m:f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2000" b="0" i="0" dirty="0">
                            <a:solidFill>
                              <a:srgbClr val="000000"/>
                            </a:solidFill>
                            <a:latin typeface="Cambria Math" panose="02040503050406030204" pitchFamily="18" charset="0"/>
                            <a:ea typeface="微软雅黑" pitchFamily="34" charset="-122"/>
                            <a:cs typeface="微软雅黑" pitchFamily="34" charset="-120"/>
                          </a:rPr>
                          <m:t>𝐸</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𝐹</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𝐺</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𝐻</m:t>
                        </m:r>
                      </m:num>
                      <m:den>
                        <m:r>
                          <a:rPr lang="en-US" altLang="zh-CN" sz="2000" b="0" i="0" dirty="0">
                            <a:solidFill>
                              <a:srgbClr val="000000"/>
                            </a:solidFill>
                            <a:latin typeface="Cambria Math" panose="02040503050406030204" pitchFamily="18" charset="0"/>
                            <a:ea typeface="微软雅黑" pitchFamily="34" charset="-122"/>
                            <a:cs typeface="微软雅黑" pitchFamily="34" charset="-120"/>
                          </a:rPr>
                          <m:t>𝐴</m:t>
                        </m:r>
                      </m:den>
                    </m:f>
                    <m:r>
                      <a:rPr lang="en-US" altLang="zh-CN" sz="2000" b="0" i="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。生态系统能量流动的特点是单向流动、逐级递减</a:t>
                </a:r>
                <a:r>
                  <a:rPr lang="en-US" altLang="zh-CN" sz="2000" b="0" i="0">
                    <a:solidFill>
                      <a:srgbClr val="000000"/>
                    </a:solidFill>
                    <a:latin typeface="微软雅黑" pitchFamily="34" charset="0"/>
                    <a:ea typeface="微软雅黑" pitchFamily="34" charset="-122"/>
                    <a:cs typeface="微软雅黑" pitchFamily="34" charset="-120"/>
                  </a:rPr>
                  <a:t>，即能量在食物链中只能从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低营养级流向高营养级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B_6_AS.12_1#f227bf817?vop=1&amp;pid=da4c46b02&amp;color=0,0,0&amp;vtp=1&amp;bt=1&amp;bbb=1&amp;hb=1"/>
              <p:cNvSpPr>
                <a:spLocks noRot="1" noChangeAspect="1" noMove="1" noResize="1" noEditPoints="1" noAdjustHandles="1" noChangeArrowheads="1" noChangeShapeType="1" noTextEdit="1"/>
              </p:cNvSpPr>
              <p:nvPr/>
            </p:nvSpPr>
            <p:spPr>
              <a:xfrm>
                <a:off x="722376" y="1014984"/>
                <a:ext cx="10753344" cy="3002534"/>
              </a:xfrm>
              <a:prstGeom prst="rect">
                <a:avLst/>
              </a:prstGeom>
              <a:blipFill>
                <a:blip r:embed="rId3"/>
                <a:stretch>
                  <a:fillRect l="-1587" r="-1190" b="-508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B_6_BD.13_1#2d1625d2b?pid=da4c46b02&amp;color=0,0,0&amp;vtp=1&amp;bt=1&amp;bbb=1"/>
          <p:cNvSpPr/>
          <p:nvPr/>
        </p:nvSpPr>
        <p:spPr>
          <a:xfrm>
            <a:off x="722376" y="101498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（2）下表是初级消费者和次级消费者的部分能量值。</a:t>
            </a:r>
            <a:endParaRPr lang="en-US" altLang="zh-CN" sz="2000" dirty="0">
              <a:solidFill>
                <a:srgbClr val="000000"/>
              </a:solidFill>
            </a:endParaRPr>
          </a:p>
        </p:txBody>
      </p:sp>
      <mc:AlternateContent xmlns:mc="http://schemas.openxmlformats.org/markup-compatibility/2006" xmlns:a14="http://schemas.microsoft.com/office/drawing/2010/main">
        <mc:Choice Requires="a14">
          <p:graphicFrame>
            <p:nvGraphicFramePr>
              <p:cNvPr id="11" name="QB_6_BD.13_2#2d1625d2b?colgroup=8,10,10,10&amp;pid=da4c46b02&amp;color=0,0,0&amp;vtp=1&amp;bbb=1"/>
              <p:cNvGraphicFramePr>
                <a:graphicFrameLocks noGrp="1"/>
              </p:cNvGraphicFramePr>
              <p:nvPr>
                <p:extLst>
                  <p:ext uri="{D42A27DB-BD31-4B8C-83A1-F6EECF244321}">
                    <p14:modId xmlns:p14="http://schemas.microsoft.com/office/powerpoint/2010/main" val="1132731985"/>
                  </p:ext>
                </p:extLst>
              </p:nvPr>
            </p:nvGraphicFramePr>
            <p:xfrm>
              <a:off x="722376" y="1556512"/>
              <a:ext cx="10698480" cy="1262761"/>
            </p:xfrm>
            <a:graphic>
              <a:graphicData uri="http://schemas.openxmlformats.org/drawingml/2006/table">
                <a:tbl>
                  <a:tblPr/>
                  <a:tblGrid>
                    <a:gridCol w="2359152">
                      <a:extLst>
                        <a:ext uri="{9D8B030D-6E8A-4147-A177-3AD203B41FA5}">
                          <a16:colId xmlns:a16="http://schemas.microsoft.com/office/drawing/2014/main" val="20000"/>
                        </a:ext>
                      </a:extLst>
                    </a:gridCol>
                    <a:gridCol w="2779776">
                      <a:extLst>
                        <a:ext uri="{9D8B030D-6E8A-4147-A177-3AD203B41FA5}">
                          <a16:colId xmlns:a16="http://schemas.microsoft.com/office/drawing/2014/main" val="20001"/>
                        </a:ext>
                      </a:extLst>
                    </a:gridCol>
                    <a:gridCol w="2779776">
                      <a:extLst>
                        <a:ext uri="{9D8B030D-6E8A-4147-A177-3AD203B41FA5}">
                          <a16:colId xmlns:a16="http://schemas.microsoft.com/office/drawing/2014/main" val="20002"/>
                        </a:ext>
                      </a:extLst>
                    </a:gridCol>
                    <a:gridCol w="2779776">
                      <a:extLst>
                        <a:ext uri="{9D8B030D-6E8A-4147-A177-3AD203B41FA5}">
                          <a16:colId xmlns:a16="http://schemas.microsoft.com/office/drawing/2014/main" val="20003"/>
                        </a:ext>
                      </a:extLst>
                    </a:gridCol>
                  </a:tblGrid>
                  <a:tr h="42049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itchFamily="34" charset="0"/>
                              <a:ea typeface="微软雅黑" pitchFamily="34" charset="-122"/>
                              <a:cs typeface="微软雅黑" pitchFamily="34" charset="-120"/>
                            </a:rPr>
                            <a:t>摄入量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J</m:t>
                              </m:r>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a</m:t>
                              </m:r>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itchFamily="34" charset="0"/>
                              <a:ea typeface="微软雅黑" pitchFamily="34" charset="-122"/>
                              <a:cs typeface="微软雅黑" pitchFamily="34" charset="-120"/>
                            </a:rPr>
                            <a:t>粪便量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J</m:t>
                              </m:r>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a</m:t>
                              </m:r>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itchFamily="34" charset="0"/>
                              <a:ea typeface="微软雅黑" pitchFamily="34" charset="-122"/>
                              <a:cs typeface="微软雅黑" pitchFamily="34" charset="-120"/>
                            </a:rPr>
                            <a:t>呼吸量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J</m:t>
                              </m:r>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a</m:t>
                              </m:r>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初级消费者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1.06×</m:t>
                              </m:r>
                              <m:sSup>
                                <m:sSup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9</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7.1×</m:t>
                              </m:r>
                              <m:sSup>
                                <m:sSup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次级消费者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3.9×</m:t>
                              </m:r>
                              <m:sSup>
                                <m:sSup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7</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1.9×</m:t>
                              </m:r>
                              <m:sSup>
                                <m:sSup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itchFamily="34" charset="-122"/>
                                  <a:cs typeface="微软雅黑" pitchFamily="34" charset="-120"/>
                                </a:rPr>
                                <m:t>2.18×</m:t>
                              </m:r>
                              <m:sSup>
                                <m:sSupPr>
                                  <m:ctrlPr>
                                    <a:rPr lang="en-US" altLang="zh-CN" sz="2000" b="0" i="1" spc="-100"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7</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xmlns="">
          <p:graphicFrame>
            <p:nvGraphicFramePr>
              <p:cNvPr id="11" name="QB_6_BD.13_2#2d1625d2b?colgroup=8,10,10,10&amp;pid=da4c46b02&amp;color=0,0,0&amp;vtp=1&amp;bbb=1"/>
              <p:cNvGraphicFramePr>
                <a:graphicFrameLocks noGrp="1"/>
              </p:cNvGraphicFramePr>
              <p:nvPr>
                <p:extLst>
                  <p:ext uri="{D42A27DB-BD31-4B8C-83A1-F6EECF244321}">
                    <p14:modId xmlns:p14="http://schemas.microsoft.com/office/powerpoint/2010/main" val="1132731985"/>
                  </p:ext>
                </p:extLst>
              </p:nvPr>
            </p:nvGraphicFramePr>
            <p:xfrm>
              <a:off x="722376" y="1556512"/>
              <a:ext cx="10698480" cy="1262761"/>
            </p:xfrm>
            <a:graphic>
              <a:graphicData uri="http://schemas.openxmlformats.org/drawingml/2006/table">
                <a:tbl>
                  <a:tblPr/>
                  <a:tblGrid>
                    <a:gridCol w="2359152">
                      <a:extLst>
                        <a:ext uri="{9D8B030D-6E8A-4147-A177-3AD203B41FA5}">
                          <a16:colId xmlns:a16="http://schemas.microsoft.com/office/drawing/2014/main" val="20000"/>
                        </a:ext>
                      </a:extLst>
                    </a:gridCol>
                    <a:gridCol w="2779776">
                      <a:extLst>
                        <a:ext uri="{9D8B030D-6E8A-4147-A177-3AD203B41FA5}">
                          <a16:colId xmlns:a16="http://schemas.microsoft.com/office/drawing/2014/main" val="20001"/>
                        </a:ext>
                      </a:extLst>
                    </a:gridCol>
                    <a:gridCol w="2779776">
                      <a:extLst>
                        <a:ext uri="{9D8B030D-6E8A-4147-A177-3AD203B41FA5}">
                          <a16:colId xmlns:a16="http://schemas.microsoft.com/office/drawing/2014/main" val="20002"/>
                        </a:ext>
                      </a:extLst>
                    </a:gridCol>
                    <a:gridCol w="2779776">
                      <a:extLst>
                        <a:ext uri="{9D8B030D-6E8A-4147-A177-3AD203B41FA5}">
                          <a16:colId xmlns:a16="http://schemas.microsoft.com/office/drawing/2014/main" val="20003"/>
                        </a:ext>
                      </a:extLst>
                    </a:gridCol>
                  </a:tblGrid>
                  <a:tr h="42049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5088" t="-1449" r="-200658" b="-2289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84683" t="-1449" r="-100219" b="-22898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307" t="-1449" r="-439" b="-228986"/>
                          </a:stretch>
                        </a:blipFill>
                      </a:tcPr>
                    </a:tc>
                    <a:extLst>
                      <a:ext uri="{0D108BD9-81ED-4DB2-BD59-A6C34878D82A}">
                        <a16:rowId xmlns:a16="http://schemas.microsoft.com/office/drawing/2014/main" val="10000"/>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初级消费者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5088" t="-100000" r="-200658" b="-1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84683" t="-100000" r="-100219" b="-1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307" t="-100000" r="-439" b="-125714"/>
                          </a:stretch>
                        </a:blipFill>
                      </a:tcPr>
                    </a:tc>
                    <a:extLst>
                      <a:ext uri="{0D108BD9-81ED-4DB2-BD59-A6C34878D82A}">
                        <a16:rowId xmlns:a16="http://schemas.microsoft.com/office/drawing/2014/main" val="10001"/>
                      </a:ext>
                    </a:extLst>
                  </a:tr>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次级消费者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5088" t="-202899" r="-200658" b="-2753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84683" t="-202899" r="-100219" b="-2753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307" t="-202899" r="-439" b="-27536"/>
                          </a:stretch>
                        </a:blipFill>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xmlns:a14="http://schemas.microsoft.com/office/drawing/2010/main">
        <mc:Choice Requires="a14">
          <p:sp>
            <p:nvSpPr>
              <p:cNvPr id="4" name="QB_6_BD.13_3#2d1625d2b?pid=da4c46b02&amp;color=0,0,0&amp;vtp=1&amp;bbb=1&amp;hb=1"/>
              <p:cNvSpPr/>
              <p:nvPr/>
            </p:nvSpPr>
            <p:spPr>
              <a:xfrm>
                <a:off x="722376" y="2953512"/>
                <a:ext cx="10753344" cy="8431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据表可知初级消费者同化的能量中不经次级消费者的任何作用而直接流向分解者的能量最多为</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J</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4" name="QB_6_BD.13_3#2d1625d2b?pid=da4c46b02&amp;color=0,0,0&amp;vtp=1&amp;bbb=1&amp;hb=1"/>
              <p:cNvSpPr>
                <a:spLocks noRot="1" noChangeAspect="1" noMove="1" noResize="1" noEditPoints="1" noAdjustHandles="1" noChangeArrowheads="1" noChangeShapeType="1" noTextEdit="1"/>
              </p:cNvSpPr>
              <p:nvPr/>
            </p:nvSpPr>
            <p:spPr>
              <a:xfrm>
                <a:off x="722376" y="2953512"/>
                <a:ext cx="10753344" cy="843153"/>
              </a:xfrm>
              <a:prstGeom prst="rect">
                <a:avLst/>
              </a:prstGeom>
              <a:blipFill>
                <a:blip r:embed="rId4"/>
                <a:stretch>
                  <a:fillRect l="-1474" b="-18116"/>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6_AN.14_1#2d1625d2b.blank?pid=da4c46b02&amp;color=0,0,0&amp;vpa=6&amp;vtp=1&amp;bbb=1"/>
              <p:cNvSpPr/>
              <p:nvPr/>
            </p:nvSpPr>
            <p:spPr>
              <a:xfrm>
                <a:off x="733489" y="3439033"/>
                <a:ext cx="1250061" cy="304102"/>
              </a:xfrm>
              <a:prstGeom prst="rect">
                <a:avLst/>
              </a:prstGeom>
              <a:noFill/>
              <a:ln/>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𝟏</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𝟏</m:t>
                    </m:r>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sSup>
                      <m:sSupPr>
                        <m:ctrlPr>
                          <a:rPr lang="en-US" altLang="zh-CN" sz="2000" b="1" i="1" dirty="0" smtClean="0">
                            <a:solidFill>
                              <a:srgbClr val="00B05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B050"/>
                            </a:solidFill>
                            <a:latin typeface="Cambria Math" panose="02040503050406030204" pitchFamily="18" charset="0"/>
                            <a:ea typeface="微软雅黑" pitchFamily="34" charset="-122"/>
                            <a:cs typeface="微软雅黑" pitchFamily="34" charset="-120"/>
                          </a:rPr>
                          <m:t>𝟏𝟎</m:t>
                        </m:r>
                      </m:e>
                      <m:sup>
                        <m:r>
                          <a:rPr lang="en-US" altLang="zh-CN" sz="2000" b="1" i="0" dirty="0">
                            <a:solidFill>
                              <a:srgbClr val="00B050"/>
                            </a:solidFill>
                            <a:latin typeface="Cambria Math" panose="02040503050406030204" pitchFamily="18" charset="0"/>
                            <a:ea typeface="微软雅黑" pitchFamily="34" charset="-122"/>
                            <a:cs typeface="微软雅黑" pitchFamily="34" charset="-120"/>
                          </a:rPr>
                          <m:t>𝟕</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5" name="QB_6_AN.14_1#2d1625d2b.blank?pid=da4c46b02&amp;color=0,0,0&amp;vpa=6&amp;vtp=1&amp;bbb=1"/>
              <p:cNvSpPr>
                <a:spLocks noRot="1" noChangeAspect="1" noMove="1" noResize="1" noEditPoints="1" noAdjustHandles="1" noChangeArrowheads="1" noChangeShapeType="1" noTextEdit="1"/>
              </p:cNvSpPr>
              <p:nvPr/>
            </p:nvSpPr>
            <p:spPr>
              <a:xfrm>
                <a:off x="733489" y="3439033"/>
                <a:ext cx="1250061" cy="304102"/>
              </a:xfrm>
              <a:prstGeom prst="rect">
                <a:avLst/>
              </a:prstGeom>
              <a:blipFill>
                <a:blip r:embed="rId5"/>
                <a:stretch>
                  <a:fillRect l="-1951" b="-12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B_6_AS.15_1#2d1625d2b?vop=1&amp;pid=da4c46b02&amp;color=0,0,0&amp;vtp=1&amp;bbb=1&amp;hb=1"/>
              <p:cNvSpPr/>
              <p:nvPr/>
            </p:nvSpPr>
            <p:spPr>
              <a:xfrm>
                <a:off x="722376" y="3798062"/>
                <a:ext cx="10753344" cy="1952117"/>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初级消费者用于生长发育和繁殖的能量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摄入量-粪便量</a:t>
                </a:r>
                <a:r>
                  <a:rPr lang="en-US" altLang="zh-CN" sz="2000" b="0" i="0">
                    <a:solidFill>
                      <a:srgbClr val="000000"/>
                    </a:solidFill>
                    <a:latin typeface="微软雅黑" pitchFamily="34" charset="0"/>
                    <a:ea typeface="微软雅黑" pitchFamily="34" charset="-122"/>
                    <a:cs typeface="微软雅黑" pitchFamily="34" charset="-120"/>
                  </a:rPr>
                  <a:t>-呼吸量</a:t>
                </a:r>
              </a:p>
              <a:p>
                <a:pPr latinLnBrk="1">
                  <a:lnSpc>
                    <a:spcPts val="40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=1.06×</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9</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−3×</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8</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−7.1×</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8</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=5×</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，而次级消费者的摄入量为</a:t>
                </a:r>
              </a:p>
              <a:p>
                <a:pPr latinLnBrk="1">
                  <a:lnSpc>
                    <a:spcPts val="40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3.9×</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 </m:t>
                    </m:r>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，则该生态系统中初级消费者同化的能量中不经次级消费者而直接流向分</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解者的能量最多有</a:t>
                </a:r>
                <a14:m>
                  <m:oMath xmlns:m="http://schemas.openxmlformats.org/officeDocument/2006/math">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5×</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−3.9×</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=1.1×</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2200" b="0" i="0" dirty="0">
                            <a:solidFill>
                              <a:srgbClr val="000000"/>
                            </a:solidFill>
                            <a:latin typeface="Cambria Math" panose="02040503050406030204" pitchFamily="18" charset="0"/>
                            <a:ea typeface="微软雅黑" pitchFamily="34" charset="-122"/>
                            <a:cs typeface="微软雅黑" pitchFamily="34" charset="-120"/>
                          </a:rPr>
                          <m:t>10</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7</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J</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2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200" b="0" i="0" dirty="0">
                            <a:solidFill>
                              <a:srgbClr val="000000"/>
                            </a:solidFill>
                            <a:latin typeface="Cambria Math" panose="02040503050406030204" pitchFamily="18" charset="0"/>
                            <a:ea typeface="微软雅黑" pitchFamily="34" charset="-122"/>
                            <a:cs typeface="微软雅黑" pitchFamily="34" charset="-120"/>
                          </a:rPr>
                          <m:t>hm</m:t>
                        </m:r>
                      </m:e>
                      <m:sup>
                        <m:r>
                          <a:rPr lang="en-US" altLang="zh-CN" sz="2200" b="0" i="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a</m:t>
                    </m:r>
                    <m:r>
                      <a:rPr lang="en-US" altLang="zh-CN" sz="22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6_AS.15_1#2d1625d2b?vop=1&amp;pid=da4c46b02&amp;color=0,0,0&amp;vtp=1&amp;bbb=1&amp;hb=1"/>
              <p:cNvSpPr>
                <a:spLocks noRot="1" noChangeAspect="1" noMove="1" noResize="1" noEditPoints="1" noAdjustHandles="1" noChangeArrowheads="1" noChangeShapeType="1" noTextEdit="1"/>
              </p:cNvSpPr>
              <p:nvPr/>
            </p:nvSpPr>
            <p:spPr>
              <a:xfrm>
                <a:off x="722376" y="3798062"/>
                <a:ext cx="10753344" cy="1952117"/>
              </a:xfrm>
              <a:prstGeom prst="rect">
                <a:avLst/>
              </a:prstGeom>
              <a:blipFill>
                <a:blip r:embed="rId6"/>
                <a:stretch>
                  <a:fillRect l="-1587" r="-397" b="-781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1161</Words>
  <Application>Microsoft Office PowerPoint</Application>
  <PresentationFormat>宽屏</PresentationFormat>
  <Paragraphs>172</Paragraphs>
  <Slides>18</Slides>
  <Notes>18</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18</vt:i4>
      </vt:variant>
    </vt:vector>
  </HeadingPairs>
  <TitlesOfParts>
    <vt:vector size="28" baseType="lpstr">
      <vt:lpstr>等线 (正文)</vt:lpstr>
      <vt:lpstr>仿宋</vt:lpstr>
      <vt:lpstr>汉仪舒圆黑简体</vt:lpstr>
      <vt:lpstr>SimHei</vt:lpstr>
      <vt:lpstr>华文细黑</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2025-08-01T02:08:15Z</dcterms:created>
  <dcterms:modified xsi:type="dcterms:W3CDTF">2025-08-04T07:18:42Z</dcterms:modified>
  <cp:category/>
  <cp:contentStatus/>
</cp:coreProperties>
</file>