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9" d="100"/>
        <a:sy n="3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0752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cccbff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群落的结构和类型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58c00867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群落的演替</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6_BD.17_1#d5013d92c?pid=2c3cc0aa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（3）如果大型食肉动物和梅花鹿每天的活动次数不变，据上图所示</a:t>
            </a:r>
            <a:r>
              <a:rPr lang="en-US" altLang="zh-CN" sz="2000" b="0" i="0">
                <a:solidFill>
                  <a:srgbClr val="000000"/>
                </a:solidFill>
                <a:latin typeface="微软雅黑" pitchFamily="34" charset="0"/>
                <a:ea typeface="微软雅黑" pitchFamily="34" charset="-122"/>
                <a:cs typeface="微软雅黑" pitchFamily="34" charset="-120"/>
              </a:rPr>
              <a:t>，从重叠度角度分析人类高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干扰对大型食肉动物的影响是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18_1#d5013d92c.blank?pid=2c3cc0aa9&amp;color=0,0,0&amp;vpa=7&amp;vtp=1&amp;bbb=1"/>
          <p:cNvSpPr/>
          <p:nvPr/>
        </p:nvSpPr>
        <p:spPr>
          <a:xfrm>
            <a:off x="4033901" y="1415034"/>
            <a:ext cx="729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减小梅花鹿与大型食肉动物的重叠度，不利于大型食肉动物捕食</a:t>
            </a:r>
            <a:endParaRPr lang="en-US" altLang="zh-CN" sz="2000" dirty="0"/>
          </a:p>
        </p:txBody>
      </p:sp>
      <p:sp>
        <p:nvSpPr>
          <p:cNvPr id="4" name="QB_6_AS.19_1#d5013d92c?vop=1&amp;pid=2c3cc0aa9&amp;color=0,0,0&amp;vtp=1&amp;bbb=1&amp;hb=1"/>
          <p:cNvSpPr/>
          <p:nvPr/>
        </p:nvSpPr>
        <p:spPr>
          <a:xfrm>
            <a:off x="722376" y="196557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据题图解读可知，如果大型食肉动物和梅花鹿每天的活动次数不变，在人类高干扰时</a:t>
            </a:r>
            <a:r>
              <a:rPr lang="en-US" altLang="zh-CN" sz="2000" b="0" i="0">
                <a:solidFill>
                  <a:srgbClr val="000000"/>
                </a:solidFill>
                <a:latin typeface="微软雅黑" pitchFamily="34" charset="0"/>
                <a:ea typeface="微软雅黑" pitchFamily="34" charset="-122"/>
                <a:cs typeface="微软雅黑" pitchFamily="34" charset="-120"/>
              </a:rPr>
              <a:t>，梅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花鹿与大型食肉动物的重叠度减小</a:t>
            </a:r>
            <a:r>
              <a:rPr lang="en-US" altLang="zh-CN" sz="2000" b="0" i="0" dirty="0">
                <a:solidFill>
                  <a:srgbClr val="000000"/>
                </a:solidFill>
                <a:latin typeface="微软雅黑" pitchFamily="34" charset="0"/>
                <a:ea typeface="微软雅黑" pitchFamily="34" charset="-122"/>
                <a:cs typeface="微软雅黑" pitchFamily="34" charset="-120"/>
              </a:rPr>
              <a:t>，不利于大型食肉动物捕食。</a:t>
            </a:r>
            <a:endParaRPr lang="en-US" altLang="zh-CN" sz="2200" dirty="0"/>
          </a:p>
        </p:txBody>
      </p:sp>
      <p:sp>
        <p:nvSpPr>
          <p:cNvPr id="5" name="QB_6_BD.20_1#9fec3a518?pid=2c3cc0aa9&amp;color=0,0,0&amp;vtp=1&amp;bbb=1&amp;hb=1"/>
          <p:cNvSpPr/>
          <p:nvPr/>
        </p:nvSpPr>
        <p:spPr>
          <a:xfrm>
            <a:off x="722376" y="2927857"/>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（4）根据上述研究结果</a:t>
            </a:r>
            <a:r>
              <a:rPr lang="en-US" altLang="zh-CN" sz="2000" b="0" i="0">
                <a:solidFill>
                  <a:srgbClr val="000000"/>
                </a:solidFill>
                <a:latin typeface="微软雅黑" pitchFamily="34" charset="0"/>
                <a:ea typeface="微软雅黑" pitchFamily="34" charset="-122"/>
                <a:cs typeface="微软雅黑" pitchFamily="34" charset="-120"/>
              </a:rPr>
              <a:t>，在东北虎豹国家公园内可以从哪些方面提高东北虎和东北豹的环境容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纳量：</a:t>
            </a:r>
            <a:r>
              <a:rPr lang="en-US" altLang="zh-CN" sz="2000" i="0">
                <a:solidFill>
                  <a:srgbClr val="000000"/>
                </a:solidFill>
                <a:latin typeface="SimSun" pitchFamily="34" charset="0"/>
                <a:ea typeface="SimSun" pitchFamily="34" charset="-122"/>
                <a:cs typeface="SimSun" pitchFamily="34" charset="-120"/>
              </a:rPr>
              <a:t>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答出两点即可）。</a:t>
            </a:r>
            <a:endParaRPr lang="en-US" altLang="zh-CN" sz="2000" dirty="0"/>
          </a:p>
        </p:txBody>
      </p:sp>
      <p:sp>
        <p:nvSpPr>
          <p:cNvPr id="6" name="QB_6_AN.21_1#9fec3a518.blank?pid=2c3cc0aa9&amp;color=0,0,0&amp;vpa=8&amp;vtp=1&amp;bbb=1"/>
          <p:cNvSpPr/>
          <p:nvPr/>
        </p:nvSpPr>
        <p:spPr>
          <a:xfrm>
            <a:off x="1493901" y="3327907"/>
            <a:ext cx="399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降低人类干扰程度、增加食物来源</a:t>
            </a:r>
            <a:endParaRPr lang="en-US" altLang="zh-CN" sz="2000" dirty="0"/>
          </a:p>
        </p:txBody>
      </p:sp>
      <p:sp>
        <p:nvSpPr>
          <p:cNvPr id="7" name="QB_6_AS.22_1#9fec3a518?vop=1&amp;pid=2c3cc0aa9&amp;color=0,0,0&amp;vtp=1&amp;bbb=1&amp;hb=1"/>
          <p:cNvSpPr/>
          <p:nvPr/>
        </p:nvSpPr>
        <p:spPr>
          <a:xfrm>
            <a:off x="722376" y="3872483"/>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根据上述研究结果，在东北虎豹国家公园内可以从降低人类干扰程度</a:t>
            </a:r>
            <a:r>
              <a:rPr lang="en-US" altLang="zh-CN" sz="2000" b="0" i="0">
                <a:solidFill>
                  <a:srgbClr val="000000"/>
                </a:solidFill>
                <a:latin typeface="微软雅黑" pitchFamily="34" charset="0"/>
                <a:ea typeface="微软雅黑" pitchFamily="34" charset="-122"/>
                <a:cs typeface="微软雅黑" pitchFamily="34" charset="-120"/>
              </a:rPr>
              <a:t>、增加食物来源等方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面提高东北虎和东北豹的环境容纳量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EX.23_1#2c3cc0aa9?vop=1&amp;pid=1cccbffc4&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O_5_EX.23_2#2c3cc0aa9?vop=1&amp;pid=1cccbffc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97480" y="1511300"/>
            <a:ext cx="6793992"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BD.24_1#7d91d6130?pid=1cccbffc4&amp;color=0,0,0&amp;vtp=1&amp;bt=1&amp;bbb=1&amp;hb=1"/>
          <p:cNvSpPr/>
          <p:nvPr/>
        </p:nvSpPr>
        <p:spPr>
          <a:xfrm>
            <a:off x="722376" y="1014984"/>
            <a:ext cx="10753344" cy="12987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［安徽2025·17］</a:t>
            </a:r>
            <a:r>
              <a:rPr lang="en-US" altLang="zh-CN" sz="2000" b="0" i="0" dirty="0">
                <a:solidFill>
                  <a:srgbClr val="000000"/>
                </a:solidFill>
                <a:latin typeface="微软雅黑" pitchFamily="34" charset="0"/>
                <a:ea typeface="微软雅黑" pitchFamily="34" charset="-122"/>
                <a:cs typeface="微软雅黑" pitchFamily="34" charset="-120"/>
              </a:rPr>
              <a:t>人为干扰导致的栖息地碎片化对生物多样性和群落结构具有重要影响</a:t>
            </a:r>
            <a:r>
              <a:rPr lang="en-US" altLang="zh-CN" sz="2000" b="0" i="0">
                <a:solidFill>
                  <a:srgbClr val="000000"/>
                </a:solidFill>
                <a:latin typeface="微软雅黑" pitchFamily="34" charset="0"/>
                <a:ea typeface="微软雅黑" pitchFamily="34" charset="-122"/>
                <a:cs typeface="微软雅黑" pitchFamily="34" charset="-120"/>
              </a:rPr>
              <a:t>。为探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究某群落的物种多样性及优势种生态位宽度与人为干扰的耦合关系，科研小组调查了不同人为干</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扰强度下的群落结构特征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#1</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BD.24_2#7d91d6130?pid=1cccbffc4&amp;color=0,0,0&amp;mp=1&amp;vtp=1&amp;bt=1&amp;bbb=1"/>
          <p:cNvSpPr/>
          <p:nvPr/>
        </p:nvSpPr>
        <p:spPr>
          <a:xfrm>
            <a:off x="722376" y="969264"/>
            <a:ext cx="10753344" cy="400050"/>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表1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主要优势种的生态位宽度</a:t>
            </a:r>
            <a:r>
              <a:rPr lang="en-US" altLang="zh-CN" sz="100" b="0" i="0" kern="0" spc="-99900" dirty="0">
                <a:solidFill>
                  <a:srgbClr val="FFFFFF"/>
                </a:solidFill>
                <a:latin typeface="微软雅黑" pitchFamily="34" charset="0"/>
                <a:ea typeface="微软雅黑" pitchFamily="34" charset="-122"/>
                <a:cs typeface="微软雅黑" pitchFamily="34" charset="-120"/>
              </a:rPr>
              <a:t>#1.1</a:t>
            </a:r>
            <a:endParaRPr lang="en-US" altLang="zh-CN" sz="2000" dirty="0"/>
          </a:p>
        </p:txBody>
      </p:sp>
      <p:graphicFrame>
        <p:nvGraphicFramePr>
          <p:cNvPr id="14" name="QO_5_BD.24_3#7d91d6130?colgroup=4,6,28&amp;pid=1cccbffc4&amp;color=0,0,0&amp;vtp=1&amp;bbb=1"/>
          <p:cNvGraphicFramePr>
            <a:graphicFrameLocks noGrp="1"/>
          </p:cNvGraphicFramePr>
          <p:nvPr>
            <p:extLst>
              <p:ext uri="{D42A27DB-BD31-4B8C-83A1-F6EECF244321}">
                <p14:modId xmlns:p14="http://schemas.microsoft.com/office/powerpoint/2010/main" val="1018871739"/>
              </p:ext>
            </p:extLst>
          </p:nvPr>
        </p:nvGraphicFramePr>
        <p:xfrm>
          <a:off x="722376" y="1498600"/>
          <a:ext cx="10707624" cy="4252976"/>
        </p:xfrm>
        <a:graphic>
          <a:graphicData uri="http://schemas.openxmlformats.org/drawingml/2006/table">
            <a:tbl>
              <a:tblPr/>
              <a:tblGrid>
                <a:gridCol w="1234440">
                  <a:extLst>
                    <a:ext uri="{9D8B030D-6E8A-4147-A177-3AD203B41FA5}">
                      <a16:colId xmlns:a16="http://schemas.microsoft.com/office/drawing/2014/main" val="20000"/>
                    </a:ext>
                  </a:extLst>
                </a:gridCol>
                <a:gridCol w="1874520">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gridCol w="2532888">
                  <a:extLst>
                    <a:ext uri="{9D8B030D-6E8A-4147-A177-3AD203B41FA5}">
                      <a16:colId xmlns:a16="http://schemas.microsoft.com/office/drawing/2014/main" val="20003"/>
                    </a:ext>
                  </a:extLst>
                </a:gridCol>
                <a:gridCol w="2532888">
                  <a:extLst>
                    <a:ext uri="{9D8B030D-6E8A-4147-A177-3AD203B41FA5}">
                      <a16:colId xmlns:a16="http://schemas.microsoft.com/office/drawing/2014/main" val="20004"/>
                    </a:ext>
                  </a:extLst>
                </a:gridCol>
              </a:tblGrid>
              <a:tr h="421132">
                <a:tc row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结构层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优势种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生态位宽度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1132">
                <a:tc vMerge="1">
                  <a:txBody>
                    <a:bodyPr/>
                    <a:lstStyle/>
                    <a:p>
                      <a:endParaRPr lang="zh-CN"/>
                    </a:p>
                  </a:txBody>
                  <a:tcPr/>
                </a:tc>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轻度干扰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重度干扰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rowSpan="4">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乔木层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马尾松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亮叶桦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槲栎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灌木层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山莓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蛇葡萄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2633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草本层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芒萁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牛膝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5.71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5_BD.24_4#7d91d6130?pid=1cccbffc4&amp;color=0,0,0&amp;mp=1&amp;vtp=1&amp;bt=1&amp;bbb=1"/>
          <p:cNvSpPr/>
          <p:nvPr/>
        </p:nvSpPr>
        <p:spPr>
          <a:xfrm>
            <a:off x="722376" y="101498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说明：</a:t>
            </a:r>
            <a:r>
              <a:rPr lang="en-US" altLang="zh-CN" sz="2000" b="0" i="0" dirty="0">
                <a:solidFill>
                  <a:srgbClr val="000000"/>
                </a:solidFill>
                <a:latin typeface="微软雅黑" pitchFamily="34" charset="0"/>
                <a:ea typeface="微软雅黑" pitchFamily="34" charset="-122"/>
                <a:cs typeface="微软雅黑" pitchFamily="34" charset="-120"/>
              </a:rPr>
              <a:t>生态位宽度表示物种对资源的利用程度，数值越大，物种生存范围越宽</a:t>
            </a:r>
            <a:endParaRPr lang="en-US" altLang="zh-CN" sz="2000" dirty="0"/>
          </a:p>
        </p:txBody>
      </p:sp>
      <p:pic>
        <p:nvPicPr>
          <p:cNvPr id="3" name="QO_5_BD.24_5#7d91d6130?pid=1cccbffc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64608" y="1556512"/>
            <a:ext cx="2459736"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5_BD.24_6#7d91d6130?pid=1cccbffc4&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p:sp>
        <p:nvSpPr>
          <p:cNvPr id="3" name="QB_6_BD.25_1#26ac0653b?pid=7d91d6130&amp;color=0,0,0&amp;vtp=1&amp;bbb=1&amp;hb=1"/>
          <p:cNvSpPr/>
          <p:nvPr/>
        </p:nvSpPr>
        <p:spPr>
          <a:xfrm>
            <a:off x="722376" y="1432941"/>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（1）据表1可知，不同物种对人为干扰强度的响应不同</a:t>
            </a:r>
            <a:r>
              <a:rPr lang="en-US" altLang="zh-CN" sz="2000" b="0" i="0">
                <a:solidFill>
                  <a:srgbClr val="000000"/>
                </a:solidFill>
                <a:latin typeface="微软雅黑" pitchFamily="34" charset="0"/>
                <a:ea typeface="微软雅黑" pitchFamily="34" charset="-122"/>
                <a:cs typeface="微软雅黑" pitchFamily="34" charset="-120"/>
              </a:rPr>
              <a:t>，该群落中受人为干扰影响最小的优势种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在人为干扰影响下，有些物种的生态位变宽</a:t>
            </a:r>
            <a:r>
              <a:rPr lang="en-US" altLang="zh-CN" sz="2000" b="0" i="0">
                <a:solidFill>
                  <a:srgbClr val="000000"/>
                </a:solidFill>
                <a:latin typeface="微软雅黑" pitchFamily="34" charset="0"/>
                <a:ea typeface="微软雅黑" pitchFamily="34" charset="-122"/>
                <a:cs typeface="微软雅黑" pitchFamily="34" charset="-120"/>
              </a:rPr>
              <a:t>，原因可能是</a:t>
            </a:r>
            <a:r>
              <a:rPr lang="en-US" altLang="zh-CN" sz="2000" i="0">
                <a:solidFill>
                  <a:srgbClr val="000000"/>
                </a:solidFill>
                <a:latin typeface="SimSun" pitchFamily="34" charset="0"/>
                <a:ea typeface="SimSun" pitchFamily="34" charset="-122"/>
                <a:cs typeface="SimSun" pitchFamily="34" charset="-120"/>
              </a:rPr>
              <a:t>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答出2点即可）。</a:t>
            </a:r>
            <a:endParaRPr lang="en-US" altLang="zh-CN" sz="2000" dirty="0"/>
          </a:p>
        </p:txBody>
      </p:sp>
      <p:sp>
        <p:nvSpPr>
          <p:cNvPr id="4" name="QB_6_AN.26_1#26ac0653b.blank?pid=7d91d6130&amp;color=0,0,0&amp;vpa=9&amp;vtp=1&amp;bbb=1"/>
          <p:cNvSpPr/>
          <p:nvPr/>
        </p:nvSpPr>
        <p:spPr>
          <a:xfrm>
            <a:off x="985901" y="1852041"/>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芒萁</a:t>
            </a:r>
            <a:endParaRPr lang="en-US" altLang="zh-CN" sz="2000" dirty="0"/>
          </a:p>
        </p:txBody>
      </p:sp>
      <p:sp>
        <p:nvSpPr>
          <p:cNvPr id="5" name="QB_6_AN.27_1#26ac0653b.blank?pid=7d91d6130&amp;color=0,0,0&amp;vpa=10&amp;vtp=1&amp;bbb=1&amp;hb=1"/>
          <p:cNvSpPr/>
          <p:nvPr/>
        </p:nvSpPr>
        <p:spPr>
          <a:xfrm>
            <a:off x="722377" y="1852041"/>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种间竞争减少，可利用的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环境资源增多</a:t>
            </a:r>
            <a:endParaRPr lang="en-US" altLang="zh-CN" sz="2000" dirty="0"/>
          </a:p>
        </p:txBody>
      </p:sp>
      <p:sp>
        <p:nvSpPr>
          <p:cNvPr id="6" name="QB_6_AS.28_1#26ac0653b?vop=1&amp;pid=7d91d6130&amp;color=0,0,0&amp;vtp=1&amp;bbb=1&amp;hb=1"/>
          <p:cNvSpPr/>
          <p:nvPr/>
        </p:nvSpPr>
        <p:spPr>
          <a:xfrm>
            <a:off x="722376" y="28347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据题表1可知，不同优势种对人为干扰强度的响应不同</a:t>
            </a:r>
            <a:r>
              <a:rPr lang="en-US" altLang="zh-CN" sz="2000" b="0" i="0">
                <a:solidFill>
                  <a:srgbClr val="000000"/>
                </a:solidFill>
                <a:latin typeface="微软雅黑" pitchFamily="34" charset="0"/>
                <a:ea typeface="微软雅黑" pitchFamily="34" charset="-122"/>
                <a:cs typeface="微软雅黑" pitchFamily="34" charset="-120"/>
              </a:rPr>
              <a:t>，其中芒萁的生态位宽度在不同干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扰强度下的波动最小</a:t>
            </a:r>
            <a:r>
              <a:rPr lang="en-US" altLang="zh-CN" sz="2000" b="0" i="0" dirty="0">
                <a:solidFill>
                  <a:srgbClr val="000000"/>
                </a:solidFill>
                <a:latin typeface="微软雅黑" pitchFamily="34" charset="0"/>
                <a:ea typeface="微软雅黑" pitchFamily="34" charset="-122"/>
                <a:cs typeface="微软雅黑" pitchFamily="34" charset="-120"/>
              </a:rPr>
              <a:t>，故该群落中受人为干扰影响最小的优势种是芒萁。在人为干扰影响下</a:t>
            </a:r>
            <a:r>
              <a:rPr lang="en-US" altLang="zh-CN" sz="2000" b="0" i="0">
                <a:solidFill>
                  <a:srgbClr val="000000"/>
                </a:solidFill>
                <a:latin typeface="微软雅黑" pitchFamily="34" charset="0"/>
                <a:ea typeface="微软雅黑" pitchFamily="34" charset="-122"/>
                <a:cs typeface="微软雅黑" pitchFamily="34" charset="-120"/>
              </a:rPr>
              <a:t>，种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间竞争减少</a:t>
            </a:r>
            <a:r>
              <a:rPr lang="en-US" altLang="zh-CN" sz="2000" b="0" i="0" dirty="0">
                <a:solidFill>
                  <a:srgbClr val="000000"/>
                </a:solidFill>
                <a:latin typeface="微软雅黑" pitchFamily="34" charset="0"/>
                <a:ea typeface="微软雅黑" pitchFamily="34" charset="-122"/>
                <a:cs typeface="微软雅黑" pitchFamily="34" charset="-120"/>
              </a:rPr>
              <a:t>，可利用的环境资源增多，使有些物种的生态位变宽。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6_BD.29_1#49c2ac939?pid=7d91d6130&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（2）据图可知,在中度干扰下群落各结构层物种丰富度均有所上升,但随着干扰的进一步增强</a:t>
            </a:r>
            <a:r>
              <a:rPr lang="en-US" altLang="zh-CN" sz="2000" b="0" i="0">
                <a:solidFill>
                  <a:srgbClr val="000000"/>
                </a:solidFill>
                <a:latin typeface="微软雅黑" pitchFamily="34" charset="0"/>
                <a:ea typeface="微软雅黑" pitchFamily="34" charset="-122"/>
                <a:cs typeface="微软雅黑" pitchFamily="34" charset="-120"/>
              </a:rPr>
              <a:t>,群落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中只有草本层的丰富度持续增大</a:t>
            </a:r>
            <a:r>
              <a:rPr lang="en-US" altLang="zh-CN" sz="2000" b="0" i="0" dirty="0">
                <a:solidFill>
                  <a:srgbClr val="000000"/>
                </a:solidFill>
                <a:latin typeface="微软雅黑" pitchFamily="34" charset="0"/>
                <a:ea typeface="微软雅黑" pitchFamily="34" charset="-122"/>
                <a:cs typeface="微软雅黑" pitchFamily="34" charset="-120"/>
              </a:rPr>
              <a:t>。从群落垂直分层及资源利用特征的角度分析</a:t>
            </a:r>
            <a:r>
              <a:rPr lang="en-US" altLang="zh-CN" sz="2000" b="0" i="0">
                <a:solidFill>
                  <a:srgbClr val="000000"/>
                </a:solidFill>
                <a:latin typeface="微软雅黑" pitchFamily="34" charset="0"/>
                <a:ea typeface="微软雅黑" pitchFamily="34" charset="-122"/>
                <a:cs typeface="微软雅黑" pitchFamily="34" charset="-120"/>
              </a:rPr>
              <a:t>，其原因是</a:t>
            </a:r>
            <a:r>
              <a:rPr lang="en-US" altLang="zh-CN" sz="2000" i="0">
                <a:solidFill>
                  <a:srgbClr val="000000"/>
                </a:solidFill>
                <a:latin typeface="SimSun" pitchFamily="34" charset="0"/>
                <a:ea typeface="SimSun" pitchFamily="34" charset="-122"/>
                <a:cs typeface="SimSun" pitchFamily="34" charset="-120"/>
              </a:rPr>
              <a:t>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0_1#49c2ac939.blank?pid=7d91d6130&amp;color=0,0,0&amp;vpa=11&amp;vtp=1&amp;bbb=1&amp;hb=1"/>
          <p:cNvSpPr/>
          <p:nvPr/>
        </p:nvSpPr>
        <p:spPr>
          <a:xfrm>
            <a:off x="722377" y="1434084"/>
            <a:ext cx="10749631" cy="13134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重度</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干扰下</a:t>
            </a:r>
            <a:r>
              <a:rPr lang="en-US" altLang="zh-CN" sz="2000" b="1" i="0" dirty="0">
                <a:solidFill>
                  <a:srgbClr val="00B050"/>
                </a:solidFill>
                <a:latin typeface="微软雅黑" pitchFamily="34" charset="0"/>
                <a:ea typeface="微软雅黑" pitchFamily="34" charset="-122"/>
                <a:cs typeface="微软雅黑" pitchFamily="34" charset="-120"/>
              </a:rPr>
              <a:t>，乔木层和灌木层物种丰富度降低，草本层获得了更多的光照和空间等资源</a:t>
            </a:r>
            <a:r>
              <a:rPr lang="en-US" altLang="zh-CN" sz="2000" b="1" i="0">
                <a:solidFill>
                  <a:srgbClr val="00B050"/>
                </a:solidFill>
                <a:latin typeface="微软雅黑" pitchFamily="34" charset="0"/>
                <a:ea typeface="微软雅黑" pitchFamily="34" charset="-122"/>
                <a:cs typeface="微软雅黑" pitchFamily="34" charset="-120"/>
              </a:rPr>
              <a:t>，垂直分层简</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化使资源利用集中</a:t>
            </a:r>
            <a:endParaRPr lang="en-US" altLang="zh-CN" sz="2000" dirty="0"/>
          </a:p>
        </p:txBody>
      </p:sp>
      <p:sp>
        <p:nvSpPr>
          <p:cNvPr id="4" name="QB_6_AS.31_1#49c2ac939?vop=1&amp;pid=7d91d6130&amp;color=0,0,0&amp;vtp=1&amp;bbb=1&amp;hb=1"/>
          <p:cNvSpPr/>
          <p:nvPr/>
        </p:nvSpPr>
        <p:spPr>
          <a:xfrm>
            <a:off x="722376" y="2879979"/>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中度干扰可以增加群落的异质性和进行资源再分配</a:t>
            </a:r>
            <a:r>
              <a:rPr lang="en-US" altLang="zh-CN" sz="2000" b="0" i="0">
                <a:solidFill>
                  <a:srgbClr val="000000"/>
                </a:solidFill>
                <a:latin typeface="微软雅黑" pitchFamily="34" charset="0"/>
                <a:ea typeface="微软雅黑" pitchFamily="34" charset="-122"/>
                <a:cs typeface="微软雅黑" pitchFamily="34" charset="-120"/>
              </a:rPr>
              <a:t>，为不同物种提供更多的生存空间和机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a:t>
            </a:r>
            <a:r>
              <a:rPr lang="en-US" altLang="zh-CN" sz="2000" b="0" i="0" dirty="0">
                <a:solidFill>
                  <a:srgbClr val="000000"/>
                </a:solidFill>
                <a:latin typeface="微软雅黑" pitchFamily="34" charset="0"/>
                <a:ea typeface="微软雅黑" pitchFamily="34" charset="-122"/>
                <a:cs typeface="微软雅黑" pitchFamily="34" charset="-120"/>
              </a:rPr>
              <a:t>，从而使物种丰富度提高。但随着干扰的进一步增强</a:t>
            </a:r>
            <a:r>
              <a:rPr lang="en-US" altLang="zh-CN" sz="2000" b="0" i="0">
                <a:solidFill>
                  <a:srgbClr val="000000"/>
                </a:solidFill>
                <a:latin typeface="微软雅黑" pitchFamily="34" charset="0"/>
                <a:ea typeface="微软雅黑" pitchFamily="34" charset="-122"/>
                <a:cs typeface="微软雅黑" pitchFamily="34" charset="-120"/>
              </a:rPr>
              <a:t>，不同物种对于资源的利用和生存空间的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竞争进一步加大</a:t>
            </a:r>
            <a:r>
              <a:rPr lang="en-US" altLang="zh-CN" sz="2000" b="0" i="0" dirty="0">
                <a:solidFill>
                  <a:srgbClr val="000000"/>
                </a:solidFill>
                <a:latin typeface="微软雅黑" pitchFamily="34" charset="0"/>
                <a:ea typeface="微软雅黑" pitchFamily="34" charset="-122"/>
                <a:cs typeface="微软雅黑" pitchFamily="34" charset="-120"/>
              </a:rPr>
              <a:t>，导致乔木层和灌木层这些对光照等资源需求更多的结构层物种丰富度下降</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草本植物一方面自身繁衍周期短</a:t>
            </a:r>
            <a:r>
              <a:rPr lang="en-US" altLang="zh-CN" sz="2000" b="0" i="0" dirty="0">
                <a:solidFill>
                  <a:srgbClr val="000000"/>
                </a:solidFill>
                <a:latin typeface="微软雅黑" pitchFamily="34" charset="0"/>
                <a:ea typeface="微软雅黑" pitchFamily="34" charset="-122"/>
                <a:cs typeface="微软雅黑" pitchFamily="34" charset="-120"/>
              </a:rPr>
              <a:t>，另一方面又获得了更多的阳光和空间等资源</a:t>
            </a:r>
            <a:r>
              <a:rPr lang="en-US" altLang="zh-CN" sz="2000" b="0" i="0">
                <a:solidFill>
                  <a:srgbClr val="000000"/>
                </a:solidFill>
                <a:latin typeface="微软雅黑" pitchFamily="34" charset="0"/>
                <a:ea typeface="微软雅黑" pitchFamily="34" charset="-122"/>
                <a:cs typeface="微软雅黑" pitchFamily="34" charset="-120"/>
              </a:rPr>
              <a:t>，垂直分层简化使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资源利用集中</a:t>
            </a:r>
            <a:r>
              <a:rPr lang="en-US" altLang="zh-CN" sz="2000" b="0" i="0" dirty="0">
                <a:solidFill>
                  <a:srgbClr val="000000"/>
                </a:solidFill>
                <a:latin typeface="微软雅黑" pitchFamily="34" charset="0"/>
                <a:ea typeface="微软雅黑" pitchFamily="34" charset="-122"/>
                <a:cs typeface="微软雅黑" pitchFamily="34" charset="-120"/>
              </a:rPr>
              <a:t>，因而草本植物丰富度持续增大。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6_BD.32_1#0ca6b1e59?pid=7d91d6130&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（3）人为干扰过程中，各物种在群落中的优势和种间关系会逐渐变化。由此</a:t>
            </a:r>
            <a:r>
              <a:rPr lang="en-US" altLang="zh-CN" sz="2000" b="0" i="0">
                <a:solidFill>
                  <a:srgbClr val="000000"/>
                </a:solidFill>
                <a:latin typeface="微软雅黑" pitchFamily="34" charset="0"/>
                <a:ea typeface="微软雅黑" pitchFamily="34" charset="-122"/>
                <a:cs typeface="微软雅黑" pitchFamily="34" charset="-120"/>
              </a:rPr>
              <a:t>，科研小组进一步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对轻度干扰下乔木层优势种的种间关联性进行了分析</a:t>
            </a:r>
            <a:r>
              <a:rPr lang="en-US" altLang="zh-CN" sz="2000" b="0" i="0" dirty="0">
                <a:solidFill>
                  <a:srgbClr val="000000"/>
                </a:solidFill>
                <a:latin typeface="微软雅黑" pitchFamily="34" charset="0"/>
                <a:ea typeface="微软雅黑" pitchFamily="34" charset="-122"/>
                <a:cs typeface="微软雅黑" pitchFamily="34" charset="-120"/>
              </a:rPr>
              <a:t>（表2</a:t>
            </a:r>
            <a:r>
              <a:rPr lang="en-US" altLang="zh-CN" sz="2000" b="0" i="0">
                <a:solidFill>
                  <a:srgbClr val="000000"/>
                </a:solidFill>
                <a:latin typeface="微软雅黑" pitchFamily="34" charset="0"/>
                <a:ea typeface="微软雅黑" pitchFamily="34" charset="-122"/>
                <a:cs typeface="微软雅黑" pitchFamily="34" charset="-120"/>
              </a:rPr>
              <a:t>）,结果表明亮叶桦与两个物种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栗和槲栎</a:t>
            </a:r>
            <a:r>
              <a:rPr lang="en-US" altLang="zh-CN" sz="2000" b="0" i="0">
                <a:solidFill>
                  <a:srgbClr val="000000"/>
                </a:solidFill>
                <a:latin typeface="微软雅黑" pitchFamily="34" charset="0"/>
                <a:ea typeface="微软雅黑" pitchFamily="34" charset="-122"/>
                <a:cs typeface="微软雅黑" pitchFamily="34" charset="-120"/>
              </a:rPr>
              <a:t>）对生存环境与资源利用具有</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此时群落结构不稳定。</a:t>
            </a:r>
            <a:endParaRPr lang="en-US" altLang="zh-CN" sz="2000" dirty="0"/>
          </a:p>
        </p:txBody>
      </p:sp>
      <p:sp>
        <p:nvSpPr>
          <p:cNvPr id="3" name="QB_6_AN.33_1#0ca6b1e59.blank?pid=7d91d6130&amp;color=0,0,0&amp;vpa=12&amp;vtp=1&amp;bbb=1"/>
          <p:cNvSpPr/>
          <p:nvPr/>
        </p:nvSpPr>
        <p:spPr>
          <a:xfrm>
            <a:off x="5303901" y="1872234"/>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负关联</a:t>
            </a:r>
            <a:endParaRPr lang="en-US" altLang="zh-CN" sz="2000" dirty="0"/>
          </a:p>
        </p:txBody>
      </p:sp>
      <p:sp>
        <p:nvSpPr>
          <p:cNvPr id="4" name="QB_6_BD.32_2#0ca6b1e59?pid=7d91d6130&amp;color=0,0,0&amp;vtp=1&amp;bbb=1"/>
          <p:cNvSpPr/>
          <p:nvPr/>
        </p:nvSpPr>
        <p:spPr>
          <a:xfrm>
            <a:off x="722376" y="2371470"/>
            <a:ext cx="10753344" cy="405003"/>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表2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轻度干扰下乔木层优势种的种间关联性</a:t>
            </a:r>
            <a:endParaRPr lang="en-US" altLang="zh-CN" sz="2000" dirty="0"/>
          </a:p>
        </p:txBody>
      </p:sp>
      <p:pic>
        <p:nvPicPr>
          <p:cNvPr id="5" name="QB_6_BD.32_3#0ca6b1e59?pid=7d91d613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53712" y="2909061"/>
            <a:ext cx="3090672"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B_6_BD.32_4#0ca6b1e59?pid=7d91d6130&amp;color=0,0,0&amp;vtp=1&amp;bbb=1&amp;hb=1"/>
              <p:cNvSpPr/>
              <p:nvPr/>
            </p:nvSpPr>
            <p:spPr>
              <a:xfrm>
                <a:off x="722376" y="4217161"/>
                <a:ext cx="10753344" cy="856107"/>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说明:</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”表示正关联，即两个物种常分布于一起;“-”表示负关联</a:t>
                </a:r>
                <a:r>
                  <a:rPr lang="en-US" altLang="zh-CN" sz="2000" b="0" i="0">
                    <a:solidFill>
                      <a:srgbClr val="000000"/>
                    </a:solidFill>
                    <a:latin typeface="微软雅黑" pitchFamily="34" charset="0"/>
                    <a:ea typeface="微软雅黑" pitchFamily="34" charset="-122"/>
                    <a:cs typeface="微软雅黑" pitchFamily="34" charset="-120"/>
                  </a:rPr>
                  <a:t>，即两者无法或很少共存于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同一环境</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”表示无关联</a:t>
                </a:r>
                <a:endParaRPr lang="en-US" altLang="zh-CN" sz="2000" dirty="0"/>
              </a:p>
            </p:txBody>
          </p:sp>
        </mc:Choice>
        <mc:Fallback xmlns="">
          <p:sp>
            <p:nvSpPr>
              <p:cNvPr id="6" name="QB_6_BD.32_4#0ca6b1e59?pid=7d91d6130&amp;color=0,0,0&amp;vtp=1&amp;bbb=1&amp;hb=1"/>
              <p:cNvSpPr>
                <a:spLocks noRot="1" noChangeAspect="1" noMove="1" noResize="1" noEditPoints="1" noAdjustHandles="1" noChangeArrowheads="1" noChangeShapeType="1" noTextEdit="1"/>
              </p:cNvSpPr>
              <p:nvPr/>
            </p:nvSpPr>
            <p:spPr>
              <a:xfrm>
                <a:off x="722376" y="4217161"/>
                <a:ext cx="10753344" cy="856107"/>
              </a:xfrm>
              <a:prstGeom prst="rect">
                <a:avLst/>
              </a:prstGeom>
              <a:blipFill>
                <a:blip r:embed="rId4"/>
                <a:stretch>
                  <a:fillRect l="-1474" r="-113" b="-17857"/>
                </a:stretch>
              </a:blipFill>
              <a:ln/>
            </p:spPr>
            <p:txBody>
              <a:bodyPr/>
              <a:lstStyle/>
              <a:p>
                <a:r>
                  <a:rPr lang="zh-CN" altLang="en-US">
                    <a:noFill/>
                  </a:rPr>
                  <a:t> </a:t>
                </a:r>
              </a:p>
            </p:txBody>
          </p:sp>
        </mc:Fallback>
      </mc:AlternateContent>
      <p:sp>
        <p:nvSpPr>
          <p:cNvPr id="7" name="QB_6_AS.34_1#0ca6b1e59?vop=1&amp;pid=7d91d6130&amp;color=0,0,0&amp;vtp=1&amp;bbb=1&amp;hb=1"/>
          <p:cNvSpPr/>
          <p:nvPr/>
        </p:nvSpPr>
        <p:spPr>
          <a:xfrm>
            <a:off x="722376" y="508393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分析题表2可知，亮叶桦与两个物种（栗和槲栎）对生存环境与资源利用具有负关联</a:t>
            </a:r>
            <a:r>
              <a:rPr lang="en-US" altLang="zh-CN" sz="2000" b="0" i="0">
                <a:solidFill>
                  <a:srgbClr val="000000"/>
                </a:solidFill>
                <a:latin typeface="微软雅黑" pitchFamily="34" charset="0"/>
                <a:ea typeface="微软雅黑" pitchFamily="34" charset="-122"/>
                <a:cs typeface="微软雅黑" pitchFamily="34" charset="-120"/>
              </a:rPr>
              <a:t>，此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时群落结构不稳定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35_1#4dbc16ff0?pid=58c0086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［黑吉辽2024·3］</a:t>
            </a:r>
            <a:r>
              <a:rPr lang="en-US" altLang="zh-CN" sz="2000" b="0" i="0" dirty="0">
                <a:solidFill>
                  <a:srgbClr val="000000"/>
                </a:solidFill>
                <a:latin typeface="微软雅黑" pitchFamily="34" charset="0"/>
                <a:ea typeface="微软雅黑" pitchFamily="34" charset="-122"/>
                <a:cs typeface="微软雅黑" pitchFamily="34" charset="-120"/>
              </a:rPr>
              <a:t>下列关于森林群落演替的叙述，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4dbc16ff0.bracket?pid=58c008676&amp;color=0,0,0&amp;vpa=13&amp;vtp=1"/>
          <p:cNvSpPr/>
          <p:nvPr/>
        </p:nvSpPr>
        <p:spPr>
          <a:xfrm>
            <a:off x="7864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5_2#4dbc16ff0.choices?pid=58c00867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.土壤的理化性质不会影响森林群落演替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.植物种群数量的改变不会影响森林群落演替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C.森林由乔木林变为灌木林属于群落演替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.砍伐树木对森林群落演替的影响总是负面的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37_1#4dbc16ff0?vop=1&amp;pid=58c008676&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良好的土壤条件有利于土壤微生物群落的建立和植被的生长</a:t>
            </a:r>
            <a:r>
              <a:rPr lang="en-US" altLang="zh-CN" sz="2000" b="0" i="0">
                <a:solidFill>
                  <a:srgbClr val="000000"/>
                </a:solidFill>
                <a:latin typeface="微软雅黑" pitchFamily="34" charset="0"/>
                <a:ea typeface="微软雅黑" pitchFamily="34" charset="-122"/>
                <a:cs typeface="微软雅黑" pitchFamily="34" charset="-120"/>
              </a:rPr>
              <a:t>，因此土壤理化性质会影响森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林群落演替</a:t>
            </a:r>
            <a:r>
              <a:rPr lang="en-US" altLang="zh-CN" sz="2000" b="0" i="0" dirty="0">
                <a:solidFill>
                  <a:srgbClr val="000000"/>
                </a:solidFill>
                <a:latin typeface="微软雅黑" pitchFamily="34" charset="0"/>
                <a:ea typeface="微软雅黑" pitchFamily="34" charset="-122"/>
                <a:cs typeface="微软雅黑" pitchFamily="34" charset="-120"/>
              </a:rPr>
              <a:t>，A错误；植物种群数量的改变会影响群落中动物种群数量的变化</a:t>
            </a:r>
            <a:r>
              <a:rPr lang="en-US" altLang="zh-CN" sz="2000" b="0" i="0">
                <a:solidFill>
                  <a:srgbClr val="000000"/>
                </a:solidFill>
                <a:latin typeface="微软雅黑" pitchFamily="34" charset="0"/>
                <a:ea typeface="微软雅黑" pitchFamily="34" charset="-122"/>
                <a:cs typeface="微软雅黑" pitchFamily="34" charset="-120"/>
              </a:rPr>
              <a:t>，从而影响群落中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优势种的更替等</a:t>
            </a:r>
            <a:r>
              <a:rPr lang="en-US" altLang="zh-CN" sz="2000" b="0" i="0" dirty="0">
                <a:solidFill>
                  <a:srgbClr val="000000"/>
                </a:solidFill>
                <a:latin typeface="微软雅黑" pitchFamily="34" charset="0"/>
                <a:ea typeface="微软雅黑" pitchFamily="34" charset="-122"/>
                <a:cs typeface="微软雅黑" pitchFamily="34" charset="-120"/>
              </a:rPr>
              <a:t>，进而影响森林群落演替，B错误；群落演替是指随着时间的推移</a:t>
            </a:r>
            <a:r>
              <a:rPr lang="en-US" altLang="zh-CN" sz="2000" b="0" i="0">
                <a:solidFill>
                  <a:srgbClr val="000000"/>
                </a:solidFill>
                <a:latin typeface="微软雅黑" pitchFamily="34" charset="0"/>
                <a:ea typeface="微软雅黑" pitchFamily="34" charset="-122"/>
                <a:cs typeface="微软雅黑" pitchFamily="34" charset="-120"/>
              </a:rPr>
              <a:t>，一个群落被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另一个群落替代的过程</a:t>
            </a:r>
            <a:r>
              <a:rPr lang="en-US" altLang="zh-CN" sz="2000" b="0" i="0" dirty="0">
                <a:solidFill>
                  <a:srgbClr val="000000"/>
                </a:solidFill>
                <a:latin typeface="微软雅黑" pitchFamily="34" charset="0"/>
                <a:ea typeface="微软雅黑" pitchFamily="34" charset="-122"/>
                <a:cs typeface="微软雅黑" pitchFamily="34" charset="-120"/>
              </a:rPr>
              <a:t>，森林由乔木林变为灌木林，灌木逐渐取代乔木成为优势种</a:t>
            </a:r>
            <a:r>
              <a:rPr lang="en-US" altLang="zh-CN" sz="2000" b="0" i="0">
                <a:solidFill>
                  <a:srgbClr val="000000"/>
                </a:solidFill>
                <a:latin typeface="微软雅黑" pitchFamily="34" charset="0"/>
                <a:ea typeface="微软雅黑" pitchFamily="34" charset="-122"/>
                <a:cs typeface="微软雅黑" pitchFamily="34" charset="-120"/>
              </a:rPr>
              <a:t>，属于群落演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替</a:t>
            </a:r>
            <a:r>
              <a:rPr lang="en-US" altLang="zh-CN" sz="2000" b="0" i="0" dirty="0">
                <a:solidFill>
                  <a:srgbClr val="000000"/>
                </a:solidFill>
                <a:latin typeface="微软雅黑" pitchFamily="34" charset="0"/>
                <a:ea typeface="微软雅黑" pitchFamily="34" charset="-122"/>
                <a:cs typeface="微软雅黑" pitchFamily="34" charset="-120"/>
              </a:rPr>
              <a:t>，C正确；适度砍伐树木有助于森林植被的更新，</a:t>
            </a:r>
            <a:r>
              <a:rPr lang="en-US" altLang="zh-CN" sz="2000" b="0" i="0">
                <a:solidFill>
                  <a:srgbClr val="000000"/>
                </a:solidFill>
                <a:latin typeface="微软雅黑" pitchFamily="34" charset="0"/>
                <a:ea typeface="微软雅黑" pitchFamily="34" charset="-122"/>
                <a:cs typeface="微软雅黑" pitchFamily="34" charset="-120"/>
              </a:rPr>
              <a:t>因此对森林群落演替的影响并不总是负面的，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9595dc8d.fixed?pid=d4581af6f&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89595dc8d.fixed?pid=d4581af6f&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第二章高考强化</a:t>
            </a:r>
            <a:endParaRPr lang="en-US" altLang="zh-CN" sz="4400" dirty="0"/>
          </a:p>
        </p:txBody>
      </p:sp>
      <p:pic>
        <p:nvPicPr>
          <p:cNvPr id="4" name="C_3#89595dc8d.fixed?pid=d4581af6f&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9595dc8d.fixed?pid=d4581af6f&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EX.38_1#4dbc16ff0?vop=1&amp;pid=58c008676&amp;color=0,0,0&amp;vtp=1&amp;bt=1&amp;bbb=1&amp;hb=1"/>
          <p:cNvSpPr/>
          <p:nvPr/>
        </p:nvSpPr>
        <p:spPr>
          <a:xfrm>
            <a:off x="722376" y="969264"/>
            <a:ext cx="10753344" cy="3193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影响群落演替的主要因素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外界环境条件的变化：包括气候的变化、土壤条件的改变等</a:t>
            </a:r>
            <a:r>
              <a:rPr lang="en-US" altLang="zh-CN" sz="2000" b="0" i="0">
                <a:solidFill>
                  <a:srgbClr val="000000"/>
                </a:solidFill>
                <a:latin typeface="微软雅黑" pitchFamily="34" charset="0"/>
                <a:ea typeface="微软雅黑" pitchFamily="34" charset="-122"/>
                <a:cs typeface="微软雅黑" pitchFamily="34" charset="-120"/>
              </a:rPr>
              <a:t>，这些变化为某些物种提供有利的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繁殖条件</a:t>
            </a:r>
            <a:r>
              <a:rPr lang="en-US" altLang="zh-CN" sz="2000" b="0" i="0" dirty="0">
                <a:solidFill>
                  <a:srgbClr val="000000"/>
                </a:solidFill>
                <a:latin typeface="微软雅黑" pitchFamily="34" charset="0"/>
                <a:ea typeface="微软雅黑" pitchFamily="34" charset="-122"/>
                <a:cs typeface="微软雅黑" pitchFamily="34" charset="-120"/>
              </a:rPr>
              <a:t>，而对另一些物种的生存产生不利影响。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生物的迁入、迁出，群落内部种群相互关系的发展变化，都会影响群落演替的方向和速度。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人类活动的影响：人类活动通常是有意识、有目的地进行的</a:t>
            </a:r>
            <a:r>
              <a:rPr lang="en-US" altLang="zh-CN" sz="2000" b="0" i="0">
                <a:solidFill>
                  <a:srgbClr val="000000"/>
                </a:solidFill>
                <a:latin typeface="微软雅黑" pitchFamily="34" charset="0"/>
                <a:ea typeface="微软雅黑" pitchFamily="34" charset="-122"/>
                <a:cs typeface="微软雅黑" pitchFamily="34" charset="-120"/>
              </a:rPr>
              <a:t>，因此对群落演替的影响常常超过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其他因素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5_BD.39_1#09b92bec9?pid=58c008676&amp;color=0,0,0&amp;vtp=1&amp;bt=1&amp;bbb=1&amp;hb=1"/>
          <p:cNvSpPr/>
          <p:nvPr/>
        </p:nvSpPr>
        <p:spPr>
          <a:xfrm>
            <a:off x="722376" y="1014984"/>
            <a:ext cx="10753344" cy="3142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［湖北2024·19节选］</a:t>
            </a:r>
            <a:r>
              <a:rPr lang="en-US" altLang="zh-CN" sz="2000" b="0" i="0" dirty="0">
                <a:solidFill>
                  <a:srgbClr val="000000"/>
                </a:solidFill>
                <a:latin typeface="微软雅黑" pitchFamily="34" charset="0"/>
                <a:ea typeface="微软雅黑" pitchFamily="34" charset="-122"/>
                <a:cs typeface="微软雅黑" pitchFamily="34" charset="-120"/>
              </a:rPr>
              <a:t>高寒草甸是青藏高原主要的生态系统</a:t>
            </a:r>
            <a:r>
              <a:rPr lang="en-US" altLang="zh-CN" sz="2000" b="0" i="0">
                <a:solidFill>
                  <a:srgbClr val="000000"/>
                </a:solidFill>
                <a:latin typeface="微软雅黑" pitchFamily="34" charset="0"/>
                <a:ea typeface="微软雅黑" pitchFamily="34" charset="-122"/>
                <a:cs typeface="微软雅黑" pitchFamily="34" charset="-120"/>
              </a:rPr>
              <a:t>，多年来受气候变化和生物干扰的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共同影响退化严重</a:t>
            </a:r>
            <a:r>
              <a:rPr lang="en-US" altLang="zh-CN" sz="2000" b="0" i="0" dirty="0">
                <a:solidFill>
                  <a:srgbClr val="000000"/>
                </a:solidFill>
                <a:latin typeface="微软雅黑" pitchFamily="34" charset="0"/>
                <a:ea typeface="微软雅黑" pitchFamily="34" charset="-122"/>
                <a:cs typeface="微软雅黑" pitchFamily="34" charset="-120"/>
              </a:rPr>
              <a:t>。高原鼢鼠广泛分布于青藏高原高寒草甸，常年栖息于地下。有研究发现</a:t>
            </a:r>
            <a:r>
              <a:rPr lang="en-US" altLang="zh-CN" sz="2000" b="0" i="0">
                <a:solidFill>
                  <a:srgbClr val="000000"/>
                </a:solidFill>
                <a:latin typeface="微软雅黑" pitchFamily="34" charset="0"/>
                <a:ea typeface="微软雅黑" pitchFamily="34" charset="-122"/>
                <a:cs typeface="微软雅黑" pitchFamily="34" charset="-120"/>
              </a:rPr>
              <a:t>，高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原鼢鼠挖掘洞道时形成的众多土丘</a:t>
            </a:r>
            <a:r>
              <a:rPr lang="en-US" altLang="zh-CN" sz="2000" b="0" i="0" dirty="0">
                <a:solidFill>
                  <a:srgbClr val="000000"/>
                </a:solidFill>
                <a:latin typeface="微软雅黑" pitchFamily="34" charset="0"/>
                <a:ea typeface="微软雅黑" pitchFamily="34" charset="-122"/>
                <a:cs typeface="微软雅黑" pitchFamily="34" charset="-120"/>
              </a:rPr>
              <a:t>，能改变丘间草地的微生境土壤物理性状</a:t>
            </a:r>
            <a:r>
              <a:rPr lang="en-US" altLang="zh-CN" sz="2000" b="0" i="0">
                <a:solidFill>
                  <a:srgbClr val="000000"/>
                </a:solidFill>
                <a:latin typeface="微软雅黑" pitchFamily="34" charset="0"/>
                <a:ea typeface="微软雅黑" pitchFamily="34" charset="-122"/>
                <a:cs typeface="微软雅黑" pitchFamily="34" charset="-120"/>
              </a:rPr>
              <a:t>，进而对该栖息生境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下植物群落的多样性</a:t>
            </a:r>
            <a:r>
              <a:rPr lang="en-US" altLang="zh-CN" sz="2000" b="0" i="0" dirty="0">
                <a:solidFill>
                  <a:srgbClr val="000000"/>
                </a:solidFill>
                <a:latin typeface="微软雅黑" pitchFamily="34" charset="0"/>
                <a:ea typeface="微软雅黑" pitchFamily="34" charset="-122"/>
                <a:cs typeface="微软雅黑" pitchFamily="34" charset="-120"/>
              </a:rPr>
              <a:t>、空间结构以及物种组成等产生显著影响。随着高原鼢鼠干扰强度增大</a:t>
            </a:r>
            <a:r>
              <a:rPr lang="en-US" altLang="zh-CN" sz="2000" b="0" i="0">
                <a:solidFill>
                  <a:srgbClr val="000000"/>
                </a:solidFill>
                <a:latin typeface="微软雅黑" pitchFamily="34" charset="0"/>
                <a:ea typeface="微软雅黑" pitchFamily="34" charset="-122"/>
                <a:cs typeface="微软雅黑" pitchFamily="34" charset="-120"/>
              </a:rPr>
              <a:t>，鼠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丘密度增加</a:t>
            </a:r>
            <a:r>
              <a:rPr lang="en-US" altLang="zh-CN" sz="2000" b="0" i="0" dirty="0">
                <a:solidFill>
                  <a:srgbClr val="000000"/>
                </a:solidFill>
                <a:latin typeface="微软雅黑" pitchFamily="34" charset="0"/>
                <a:ea typeface="微软雅黑" pitchFamily="34" charset="-122"/>
                <a:cs typeface="微软雅黑" pitchFamily="34" charset="-120"/>
              </a:rPr>
              <a:t>，样地内植物物种数明显增多，鼠丘间原优势种在群落中占比减少</a:t>
            </a:r>
            <a:r>
              <a:rPr lang="en-US" altLang="zh-CN" sz="2000" b="0" i="0">
                <a:solidFill>
                  <a:srgbClr val="000000"/>
                </a:solidFill>
                <a:latin typeface="微软雅黑" pitchFamily="34" charset="0"/>
                <a:ea typeface="微软雅黑" pitchFamily="34" charset="-122"/>
                <a:cs typeface="微软雅黑" pitchFamily="34" charset="-120"/>
              </a:rPr>
              <a:t>，其他杂草的占比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逐渐增加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BD.40_1#78a18cf56?pid=09b92bec9&amp;color=0,0,0&amp;vtp=1&amp;bbb=1"/>
          <p:cNvSpPr/>
          <p:nvPr/>
        </p:nvSpPr>
        <p:spPr>
          <a:xfrm>
            <a:off x="722376" y="420979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（1）调查鼠丘样地内高原鼢鼠的种群密度</a:t>
            </a:r>
            <a:r>
              <a:rPr lang="en-US" altLang="zh-CN" sz="2000" b="0" i="0">
                <a:solidFill>
                  <a:srgbClr val="000000"/>
                </a:solidFill>
                <a:latin typeface="微软雅黑" pitchFamily="34" charset="0"/>
                <a:ea typeface="微软雅黑" pitchFamily="34" charset="-122"/>
                <a:cs typeface="微软雅黑" pitchFamily="34" charset="-120"/>
              </a:rPr>
              <a:t>，常采用的方法是</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41_1#78a18cf56.blank?pid=09b92bec9&amp;color=0,0,0&amp;vpa=14&amp;vtp=1&amp;bbb=1"/>
          <p:cNvSpPr/>
          <p:nvPr/>
        </p:nvSpPr>
        <p:spPr>
          <a:xfrm>
            <a:off x="7485126" y="4171696"/>
            <a:ext cx="1454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标记重捕法</a:t>
            </a:r>
            <a:endParaRPr lang="en-US" altLang="zh-CN" sz="2000" dirty="0"/>
          </a:p>
        </p:txBody>
      </p:sp>
      <p:sp>
        <p:nvSpPr>
          <p:cNvPr id="5" name="QB_6_AS.42_1#78a18cf56?vop=1&amp;pid=09b92bec9&amp;color=0,0,0&amp;vtp=1&amp;bbb=1"/>
          <p:cNvSpPr/>
          <p:nvPr/>
        </p:nvSpPr>
        <p:spPr>
          <a:xfrm>
            <a:off x="722376" y="4655884"/>
            <a:ext cx="10987088"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高原鼢鼠活动能力强、活动范围大，故调查其种群密度常采用的方法是标记（志）重捕法。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6_BD.43_1#ff097cd0f?pid=09b92bec9&amp;color=0,0,0&amp;vtp=1&amp;bt=1&amp;bbb=1&amp;hb=1"/>
          <p:cNvSpPr/>
          <p:nvPr/>
        </p:nvSpPr>
        <p:spPr>
          <a:xfrm>
            <a:off x="722376" y="96926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（2）高原鼢鼠干扰造成微生境多样化</a:t>
            </a:r>
            <a:r>
              <a:rPr lang="en-US" altLang="zh-CN" sz="2000" b="0" i="0">
                <a:solidFill>
                  <a:srgbClr val="000000"/>
                </a:solidFill>
                <a:latin typeface="微软雅黑" pitchFamily="34" charset="0"/>
                <a:ea typeface="微软雅黑" pitchFamily="34" charset="-122"/>
                <a:cs typeface="微软雅黑" pitchFamily="34" charset="-120"/>
              </a:rPr>
              <a:t>，为栖息地植物提供了更丰富的</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，促进植物群落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物种共存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44_1#ff097cd0f.blank?pid=09b92bec9&amp;color=0,0,0&amp;vpa=15&amp;vtp=1&amp;bbb=1"/>
          <p:cNvSpPr/>
          <p:nvPr/>
        </p:nvSpPr>
        <p:spPr>
          <a:xfrm>
            <a:off x="8501126" y="9311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生态位</a:t>
            </a:r>
            <a:endParaRPr lang="en-US" altLang="zh-CN" sz="2000" dirty="0"/>
          </a:p>
        </p:txBody>
      </p:sp>
      <p:sp>
        <p:nvSpPr>
          <p:cNvPr id="4" name="QB_6_AS.45_1#ff097cd0f?vop=1&amp;pid=09b92bec9&amp;color=0,0,0&amp;vtp=1&amp;bbb=1&amp;hb=1"/>
          <p:cNvSpPr/>
          <p:nvPr/>
        </p:nvSpPr>
        <p:spPr>
          <a:xfrm>
            <a:off x="722376" y="1926336"/>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据题干分析,高原鼢鼠挖掘洞道时形成的众多土丘,</a:t>
            </a:r>
            <a:r>
              <a:rPr lang="en-US" altLang="zh-CN" sz="2000" b="0" i="0">
                <a:solidFill>
                  <a:srgbClr val="000000"/>
                </a:solidFill>
                <a:latin typeface="微软雅黑" pitchFamily="34" charset="0"/>
                <a:ea typeface="微软雅黑" pitchFamily="34" charset="-122"/>
                <a:cs typeface="微软雅黑" pitchFamily="34" charset="-120"/>
              </a:rPr>
              <a:t>能改变丘间草地的微生境土壤物理性状,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进而对该栖息生境下植物群落的多样性</a:t>
            </a:r>
            <a:r>
              <a:rPr lang="en-US" altLang="zh-CN" sz="2000" b="0" i="0" dirty="0">
                <a:solidFill>
                  <a:srgbClr val="000000"/>
                </a:solidFill>
                <a:latin typeface="微软雅黑" pitchFamily="34" charset="0"/>
                <a:ea typeface="微软雅黑" pitchFamily="34" charset="-122"/>
                <a:cs typeface="微软雅黑" pitchFamily="34" charset="-120"/>
              </a:rPr>
              <a:t>、空间结构以及物种组成等产生显著影响</a:t>
            </a:r>
            <a:r>
              <a:rPr lang="en-US" altLang="zh-CN" sz="2000" b="0" i="0">
                <a:solidFill>
                  <a:srgbClr val="000000"/>
                </a:solidFill>
                <a:latin typeface="微软雅黑" pitchFamily="34" charset="0"/>
                <a:ea typeface="微软雅黑" pitchFamily="34" charset="-122"/>
                <a:cs typeface="微软雅黑" pitchFamily="34" charset="-120"/>
              </a:rPr>
              <a:t>。故高原鼢鼠能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为栖息地植物提供更丰富的生态位</a:t>
            </a:r>
            <a:r>
              <a:rPr lang="en-US" altLang="zh-CN" sz="2000" b="0" i="0" dirty="0">
                <a:solidFill>
                  <a:srgbClr val="000000"/>
                </a:solidFill>
                <a:latin typeface="微软雅黑" pitchFamily="34" charset="0"/>
                <a:ea typeface="微软雅黑" pitchFamily="34" charset="-122"/>
                <a:cs typeface="微软雅黑" pitchFamily="34" charset="-120"/>
              </a:rPr>
              <a:t>，促进植物物种共存。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6_BD.46_1#18905cbe5?pid=09b92bec9&amp;color=0,0,0&amp;vtp=1&amp;bt=1&amp;bbb=1&amp;hb=1"/>
          <p:cNvSpPr/>
          <p:nvPr/>
        </p:nvSpPr>
        <p:spPr>
          <a:xfrm>
            <a:off x="722376" y="1014984"/>
            <a:ext cx="10753344" cy="3180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（3）如果受到全球气候变暖加剧以及人为干扰如过度放牧等影响</a:t>
            </a:r>
            <a:r>
              <a:rPr lang="en-US" altLang="zh-CN" sz="2000" b="0" i="0">
                <a:solidFill>
                  <a:srgbClr val="000000"/>
                </a:solidFill>
                <a:latin typeface="微软雅黑" pitchFamily="34" charset="0"/>
                <a:ea typeface="微软雅黑" pitchFamily="34" charset="-122"/>
                <a:cs typeface="微软雅黑" pitchFamily="34" charset="-120"/>
              </a:rPr>
              <a:t>，高寒草甸生态系统发生逆行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演替，其最终生态系统类型可能是</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与高寒草甸生态系统相比</a:t>
            </a:r>
            <a:r>
              <a:rPr lang="en-US" altLang="zh-CN" sz="2000" b="0" i="0">
                <a:solidFill>
                  <a:srgbClr val="000000"/>
                </a:solidFill>
                <a:latin typeface="微软雅黑" pitchFamily="34" charset="0"/>
                <a:ea typeface="微软雅黑" pitchFamily="34" charset="-122"/>
                <a:cs typeface="微软雅黑" pitchFamily="34" charset="-120"/>
              </a:rPr>
              <a:t>，演替后的最终生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态系统发生的变化是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群落结构趋于简单，物种丰富度减少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群落结构不变，物种丰富度增加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群落结构趋于复杂，物种丰富度减少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群落结构趋于简单，物种丰富度增加</a:t>
            </a:r>
            <a:endParaRPr lang="en-US" altLang="zh-CN" sz="2000" dirty="0"/>
          </a:p>
        </p:txBody>
      </p:sp>
      <p:sp>
        <p:nvSpPr>
          <p:cNvPr id="3" name="QB_6_AN.47_1#18905cbe5.blank?pid=09b92bec9&amp;color=0,0,0&amp;vpa=16&amp;vtp=1&amp;bbb=1"/>
          <p:cNvSpPr/>
          <p:nvPr/>
        </p:nvSpPr>
        <p:spPr>
          <a:xfrm>
            <a:off x="4541901" y="1434084"/>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荒漠生态系统</a:t>
            </a:r>
            <a:endParaRPr lang="en-US" altLang="zh-CN" sz="2000" dirty="0"/>
          </a:p>
        </p:txBody>
      </p:sp>
      <p:sp>
        <p:nvSpPr>
          <p:cNvPr id="4" name="QB_6_AN.48_1#18905cbe5.blank?pid=09b92bec9&amp;color=0,0,0&amp;vpa=17&amp;vtp=1"/>
          <p:cNvSpPr/>
          <p:nvPr/>
        </p:nvSpPr>
        <p:spPr>
          <a:xfrm>
            <a:off x="3017901" y="1891284"/>
            <a:ext cx="43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a:t>
            </a:r>
            <a:endParaRPr lang="en-US" altLang="zh-CN" sz="2000" dirty="0"/>
          </a:p>
        </p:txBody>
      </p:sp>
      <p:sp>
        <p:nvSpPr>
          <p:cNvPr id="5" name="QB_6_AS.49_1#18905cbe5?vop=1&amp;pid=09b92bec9&amp;color=0,0,0&amp;vtp=1&amp;bbb=1&amp;hb=1"/>
          <p:cNvSpPr/>
          <p:nvPr/>
        </p:nvSpPr>
        <p:spPr>
          <a:xfrm>
            <a:off x="722376" y="4267072"/>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全球气候变暖加剧和人类过度放牧等可能会使高寒草甸生态系统发生逆行演替</a:t>
            </a:r>
            <a:r>
              <a:rPr lang="en-US" altLang="zh-CN" sz="2000" b="0" i="0">
                <a:solidFill>
                  <a:srgbClr val="000000"/>
                </a:solidFill>
                <a:latin typeface="微软雅黑" pitchFamily="34" charset="0"/>
                <a:ea typeface="微软雅黑" pitchFamily="34" charset="-122"/>
                <a:cs typeface="微软雅黑" pitchFamily="34" charset="-120"/>
              </a:rPr>
              <a:t>，其最终生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态系统类型可能是荒漠生态系统</a:t>
            </a:r>
            <a:r>
              <a:rPr lang="en-US" altLang="zh-CN" sz="2000" b="0" i="0" dirty="0">
                <a:solidFill>
                  <a:srgbClr val="000000"/>
                </a:solidFill>
                <a:latin typeface="微软雅黑" pitchFamily="34" charset="0"/>
                <a:ea typeface="微软雅黑" pitchFamily="34" charset="-122"/>
                <a:cs typeface="微软雅黑" pitchFamily="34" charset="-120"/>
              </a:rPr>
              <a:t>。此时群落结构趋于简单，物种丰富度减少，故选①。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6_BD.50_1#50330cca8?pid=09b92bec9&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（4）上述材料说明，除了人为活动、气候变化外</a:t>
            </a:r>
            <a:r>
              <a:rPr lang="en-US" altLang="zh-CN" sz="2000" b="0" i="0">
                <a:solidFill>
                  <a:srgbClr val="000000"/>
                </a:solidFill>
                <a:latin typeface="微软雅黑" pitchFamily="34" charset="0"/>
                <a:ea typeface="微软雅黑" pitchFamily="34" charset="-122"/>
                <a:cs typeface="微软雅黑" pitchFamily="34" charset="-120"/>
              </a:rPr>
              <a:t>，群落演替还受到</a:t>
            </a:r>
            <a:r>
              <a:rPr lang="en-US" altLang="zh-CN" sz="2000" i="0">
                <a:solidFill>
                  <a:srgbClr val="000000"/>
                </a:solidFill>
                <a:latin typeface="SimSun" pitchFamily="34" charset="0"/>
                <a:ea typeface="SimSun" pitchFamily="34" charset="-122"/>
                <a:cs typeface="SimSun" pitchFamily="34" charset="-120"/>
              </a:rPr>
              <a:t>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微软雅黑" pitchFamily="34" charset="0"/>
                <a:ea typeface="微软雅黑" pitchFamily="34" charset="-122"/>
                <a:cs typeface="微软雅黑" pitchFamily="34" charset="-120"/>
              </a:rPr>
              <a:t>等生物因素的影响</a:t>
            </a:r>
            <a:r>
              <a:rPr lang="en-US" altLang="zh-CN" sz="2000" b="0" i="0" dirty="0">
                <a:solidFill>
                  <a:srgbClr val="000000"/>
                </a:solidFill>
                <a:latin typeface="微软雅黑" pitchFamily="34" charset="0"/>
                <a:ea typeface="微软雅黑" pitchFamily="34" charset="-122"/>
                <a:cs typeface="微软雅黑" pitchFamily="34" charset="-120"/>
              </a:rPr>
              <a:t>（回答一点即可）。</a:t>
            </a:r>
            <a:endParaRPr lang="en-US" altLang="zh-CN" sz="2000" dirty="0"/>
          </a:p>
        </p:txBody>
      </p:sp>
      <p:sp>
        <p:nvSpPr>
          <p:cNvPr id="3" name="QB_6_AN.51_1#50330cca8.blank?pid=09b92bec9&amp;color=0,0,0&amp;vpa=18&amp;vtp=1&amp;bbb=1&amp;hb=1"/>
          <p:cNvSpPr/>
          <p:nvPr/>
        </p:nvSpPr>
        <p:spPr>
          <a:xfrm>
            <a:off x="722377" y="9311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群落内部种群相互关系的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发展变化</a:t>
            </a:r>
            <a:endParaRPr lang="en-US" altLang="zh-CN" sz="2000" dirty="0"/>
          </a:p>
        </p:txBody>
      </p:sp>
      <p:sp>
        <p:nvSpPr>
          <p:cNvPr id="4" name="QB_6_AS.52_1#50330cca8?vop=1&amp;pid=09b92bec9&amp;color=0,0,0&amp;vtp=1&amp;bbb=1&amp;hb=1"/>
          <p:cNvSpPr/>
          <p:nvPr/>
        </p:nvSpPr>
        <p:spPr>
          <a:xfrm>
            <a:off x="722376" y="19203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分析题干信息,随着高原鼢鼠干扰强度增大，原优势种在群落中占比减少</a:t>
            </a:r>
            <a:r>
              <a:rPr lang="en-US" altLang="zh-CN" sz="2000" b="0" i="0">
                <a:solidFill>
                  <a:srgbClr val="000000"/>
                </a:solidFill>
                <a:latin typeface="微软雅黑" pitchFamily="34" charset="0"/>
                <a:ea typeface="微软雅黑" pitchFamily="34" charset="-122"/>
                <a:cs typeface="微软雅黑" pitchFamily="34" charset="-120"/>
              </a:rPr>
              <a:t>，其他杂草的占比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逐渐增加</a:t>
            </a:r>
            <a:r>
              <a:rPr lang="en-US" altLang="zh-CN" sz="2000" b="0" i="0" dirty="0">
                <a:solidFill>
                  <a:srgbClr val="000000"/>
                </a:solidFill>
                <a:latin typeface="微软雅黑" pitchFamily="34" charset="0"/>
                <a:ea typeface="微软雅黑" pitchFamily="34" charset="-122"/>
                <a:cs typeface="微软雅黑" pitchFamily="34" charset="-120"/>
              </a:rPr>
              <a:t>。故群落内部种群相互关系的发展变化也会影响群落演替。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1af04fc0b?pid=1cccbffc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［江苏2025·3］</a:t>
            </a:r>
            <a:r>
              <a:rPr lang="en-US" altLang="zh-CN" sz="2000" b="0" i="0" dirty="0">
                <a:solidFill>
                  <a:srgbClr val="000000"/>
                </a:solidFill>
                <a:latin typeface="微软雅黑" pitchFamily="34" charset="0"/>
                <a:ea typeface="微软雅黑" pitchFamily="34" charset="-122"/>
                <a:cs typeface="微软雅黑" pitchFamily="34" charset="-120"/>
              </a:rPr>
              <a:t>关于“研究土壤中动物类群的丰富度”实验，</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1af04fc0b.bracket?pid=1cccbffc4&amp;color=0,0,0&amp;vpa=1&amp;vtp=1"/>
          <p:cNvSpPr/>
          <p:nvPr/>
        </p:nvSpPr>
        <p:spPr>
          <a:xfrm>
            <a:off x="10137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1af04fc0b.choices?pid=1cccbffc4&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A.设计统计表格时应将物种数和个体数纳入其中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.可用采集罐采集土壤动物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.不宜采用样方法调查活动能力强的土壤动物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.记名计数法适用于体型小且数量极多的土壤动物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1af04fc0b?vop=1&amp;pid=1cccbffc4&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仅仅统计群落中的物种数，不足以全面了解群落结构，因此，</a:t>
            </a:r>
            <a:r>
              <a:rPr lang="en-US" altLang="zh-CN" sz="2000" b="0" i="0" spc="-50">
                <a:solidFill>
                  <a:srgbClr val="000000"/>
                </a:solidFill>
                <a:latin typeface="微软雅黑" pitchFamily="34" charset="0"/>
                <a:ea typeface="微软雅黑" pitchFamily="34" charset="-122"/>
                <a:cs typeface="微软雅黑" pitchFamily="34" charset="-120"/>
              </a:rPr>
              <a:t>在统计群落中物种数目的同时，</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还应统计各物种在群落中的个体数</a:t>
            </a:r>
            <a:r>
              <a:rPr lang="en-US" altLang="zh-CN" sz="2000" b="0" i="0" spc="-50" dirty="0">
                <a:solidFill>
                  <a:srgbClr val="000000"/>
                </a:solidFill>
                <a:latin typeface="微软雅黑" pitchFamily="34" charset="0"/>
                <a:ea typeface="微软雅黑" pitchFamily="34" charset="-122"/>
                <a:cs typeface="微软雅黑" pitchFamily="34" charset="-120"/>
              </a:rPr>
              <a:t>，A正确；在研究土壤中小动物类群的丰富度时</a:t>
            </a:r>
            <a:r>
              <a:rPr lang="en-US" altLang="zh-CN" sz="2000" b="0" i="0" spc="-50">
                <a:solidFill>
                  <a:srgbClr val="000000"/>
                </a:solidFill>
                <a:latin typeface="微软雅黑" pitchFamily="34" charset="0"/>
                <a:ea typeface="微软雅黑" pitchFamily="34" charset="-122"/>
                <a:cs typeface="微软雅黑" pitchFamily="34" charset="-120"/>
              </a:rPr>
              <a:t>，常用取样器取</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样的方法进行采集</a:t>
            </a:r>
            <a:r>
              <a:rPr lang="en-US" altLang="zh-CN" sz="2000" b="0" i="0" spc="-50" dirty="0">
                <a:solidFill>
                  <a:srgbClr val="000000"/>
                </a:solidFill>
                <a:latin typeface="微软雅黑" pitchFamily="34" charset="0"/>
                <a:ea typeface="微软雅黑" pitchFamily="34" charset="-122"/>
                <a:cs typeface="微软雅黑" pitchFamily="34" charset="-120"/>
              </a:rPr>
              <a:t>、调查，即用一定规格的捕捉器进行取样，B正确</a:t>
            </a:r>
            <a:r>
              <a:rPr lang="en-US" altLang="zh-CN" sz="2000" b="0" i="0" spc="-50">
                <a:solidFill>
                  <a:srgbClr val="000000"/>
                </a:solidFill>
                <a:latin typeface="微软雅黑" pitchFamily="34" charset="0"/>
                <a:ea typeface="微软雅黑" pitchFamily="34" charset="-122"/>
                <a:cs typeface="微软雅黑" pitchFamily="34" charset="-120"/>
              </a:rPr>
              <a:t>；对植物和活动能力较弱的昆</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虫等小动物</a:t>
            </a:r>
            <a:r>
              <a:rPr lang="en-US" altLang="zh-CN" sz="2000" b="0" i="0" spc="-50" dirty="0">
                <a:solidFill>
                  <a:srgbClr val="000000"/>
                </a:solidFill>
                <a:latin typeface="微软雅黑" pitchFamily="34" charset="0"/>
                <a:ea typeface="微软雅黑" pitchFamily="34" charset="-122"/>
                <a:cs typeface="微软雅黑" pitchFamily="34" charset="-120"/>
              </a:rPr>
              <a:t>，可以选择样方法调查其种群密度或丰富度，而对于活动能力强的土壤动物</a:t>
            </a:r>
            <a:r>
              <a:rPr lang="en-US" altLang="zh-CN" sz="2000" b="0" i="0" spc="-50">
                <a:solidFill>
                  <a:srgbClr val="000000"/>
                </a:solidFill>
                <a:latin typeface="微软雅黑" pitchFamily="34" charset="0"/>
                <a:ea typeface="微软雅黑" pitchFamily="34" charset="-122"/>
                <a:cs typeface="微软雅黑" pitchFamily="34" charset="-120"/>
              </a:rPr>
              <a:t>，不宜采用</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样方法进行调查</a:t>
            </a:r>
            <a:r>
              <a:rPr lang="en-US" altLang="zh-CN" sz="2000" b="0" i="0" spc="-50" dirty="0">
                <a:solidFill>
                  <a:srgbClr val="000000"/>
                </a:solidFill>
                <a:latin typeface="微软雅黑" pitchFamily="34" charset="0"/>
                <a:ea typeface="微软雅黑" pitchFamily="34" charset="-122"/>
                <a:cs typeface="微软雅黑" pitchFamily="34" charset="-120"/>
              </a:rPr>
              <a:t>，C正确；记名计数法一般适用于个体较大、种群数量有限的物种，D错误。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d3dc3098c?pid=1cccbffc4&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［浙江2024年1月·16］</a:t>
            </a:r>
            <a:r>
              <a:rPr lang="en-US" altLang="zh-CN" sz="2000" b="0" i="0" dirty="0">
                <a:solidFill>
                  <a:srgbClr val="000000"/>
                </a:solidFill>
                <a:latin typeface="微软雅黑" pitchFamily="34" charset="0"/>
                <a:ea typeface="微软雅黑" pitchFamily="34" charset="-122"/>
                <a:cs typeface="微软雅黑" pitchFamily="34" charset="-120"/>
              </a:rPr>
              <a:t>水稻、昆虫和杂草等共同构成稻田群落，</a:t>
            </a:r>
            <a:r>
              <a:rPr lang="en-US" altLang="zh-CN" sz="2000" b="0" i="0">
                <a:solidFill>
                  <a:srgbClr val="000000"/>
                </a:solidFill>
                <a:latin typeface="微软雅黑" pitchFamily="34" charset="0"/>
                <a:ea typeface="微软雅黑" pitchFamily="34" charset="-122"/>
                <a:cs typeface="微软雅黑" pitchFamily="34" charset="-120"/>
              </a:rPr>
              <a:t>也形成了其特有的群落结构。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下列关于该群落空间结构的分析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d3dc3098c.bracket?pid=1cccbffc4&amp;color=0,0,0&amp;vpa=2&amp;vtp=1"/>
          <p:cNvSpPr/>
          <p:nvPr/>
        </p:nvSpPr>
        <p:spPr>
          <a:xfrm>
            <a:off x="5748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d3dc3098c.choices?pid=1cccbffc4&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A.昆虫在水稻地上部分不同位置分布与光照强度密切相关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.昆虫在地上层或地下层分布格局与其所需资源配置有关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.因水稻较强的繁殖能力导致稻田群落水平结构的简单化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.稻田群落水平结构的表现特征是物种之间不存在镶嵌性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d3dc3098c?vop=1&amp;pid=1cccbffc4&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昆虫在水稻地上部分不同位置分布与栖息场所和食物条件密切相关，A错误</a:t>
            </a:r>
            <a:r>
              <a:rPr lang="en-US" altLang="zh-CN" sz="2000" b="0" i="0">
                <a:solidFill>
                  <a:srgbClr val="000000"/>
                </a:solidFill>
                <a:latin typeface="微软雅黑" pitchFamily="34" charset="0"/>
                <a:ea typeface="微软雅黑" pitchFamily="34" charset="-122"/>
                <a:cs typeface="微软雅黑" pitchFamily="34" charset="-120"/>
              </a:rPr>
              <a:t>；昆虫在地上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层或地下层分布格局与其所需资源配置</a:t>
            </a:r>
            <a:r>
              <a:rPr lang="en-US" altLang="zh-CN" sz="2000" b="0" i="0" dirty="0">
                <a:solidFill>
                  <a:srgbClr val="000000"/>
                </a:solidFill>
                <a:latin typeface="微软雅黑" pitchFamily="34" charset="0"/>
                <a:ea typeface="微软雅黑" pitchFamily="34" charset="-122"/>
                <a:cs typeface="微软雅黑" pitchFamily="34" charset="-120"/>
              </a:rPr>
              <a:t>（栖息空间和食物等）有关，B正确</a:t>
            </a:r>
            <a:r>
              <a:rPr lang="en-US" altLang="zh-CN" sz="2000" b="0" i="0">
                <a:solidFill>
                  <a:srgbClr val="000000"/>
                </a:solidFill>
                <a:latin typeface="微软雅黑" pitchFamily="34" charset="0"/>
                <a:ea typeface="微软雅黑" pitchFamily="34" charset="-122"/>
                <a:cs typeface="微软雅黑" pitchFamily="34" charset="-120"/>
              </a:rPr>
              <a:t>；稻田是人工生态系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a:t>
            </a:r>
            <a:r>
              <a:rPr lang="en-US" altLang="zh-CN" sz="2000" b="0" i="0" dirty="0">
                <a:solidFill>
                  <a:srgbClr val="000000"/>
                </a:solidFill>
                <a:latin typeface="微软雅黑" pitchFamily="34" charset="0"/>
                <a:ea typeface="微软雅黑" pitchFamily="34" charset="-122"/>
                <a:cs typeface="微软雅黑" pitchFamily="34" charset="-120"/>
              </a:rPr>
              <a:t>，在水平方向，稻田群落水平结构相对简单主要是人为干预引起的，C错误</a:t>
            </a:r>
            <a:r>
              <a:rPr lang="en-US" altLang="zh-CN" sz="2000" b="0" i="0">
                <a:solidFill>
                  <a:srgbClr val="000000"/>
                </a:solidFill>
                <a:latin typeface="微软雅黑" pitchFamily="34" charset="0"/>
                <a:ea typeface="微软雅黑" pitchFamily="34" charset="-122"/>
                <a:cs typeface="微软雅黑" pitchFamily="34" charset="-120"/>
              </a:rPr>
              <a:t>；稻田群落存在多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种杂草等</a:t>
            </a:r>
            <a:r>
              <a:rPr lang="en-US" altLang="zh-CN" sz="2000" b="0" i="0" dirty="0">
                <a:solidFill>
                  <a:srgbClr val="000000"/>
                </a:solidFill>
                <a:latin typeface="微软雅黑" pitchFamily="34" charset="0"/>
                <a:ea typeface="微软雅黑" pitchFamily="34" charset="-122"/>
                <a:cs typeface="微软雅黑" pitchFamily="34" charset="-120"/>
              </a:rPr>
              <a:t>，在水平结构的表现特征是物种之间存在镶嵌性，D错误。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O_5_BD.7_1#2c3cc0aa9?pid=1cccbffc4&amp;color=0,0,0&amp;vtp=1&amp;bt=1&amp;bbb=1&amp;hb=1"/>
          <p:cNvSpPr/>
          <p:nvPr/>
        </p:nvSpPr>
        <p:spPr>
          <a:xfrm>
            <a:off x="722376" y="1014984"/>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［河北2025·21节选］</a:t>
            </a:r>
            <a:r>
              <a:rPr lang="en-US" altLang="zh-CN" sz="2000" b="0" i="0">
                <a:solidFill>
                  <a:srgbClr val="000000"/>
                </a:solidFill>
                <a:latin typeface="微软雅黑" pitchFamily="34" charset="0"/>
                <a:ea typeface="微软雅黑" pitchFamily="34" charset="-122"/>
                <a:cs typeface="微软雅黑" pitchFamily="34" charset="-120"/>
              </a:rPr>
              <a:t>我国东北虎豹国家公园的设立使东北虎和东北豹的生存环境明显改善。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为更好保护东北虎和东北豹</a:t>
            </a:r>
            <a:r>
              <a:rPr lang="en-US" altLang="zh-CN" sz="2000" b="0" i="0" dirty="0">
                <a:solidFill>
                  <a:srgbClr val="000000"/>
                </a:solidFill>
                <a:latin typeface="微软雅黑" pitchFamily="34" charset="0"/>
                <a:ea typeface="微软雅黑" pitchFamily="34" charset="-122"/>
                <a:cs typeface="微软雅黑" pitchFamily="34" charset="-120"/>
              </a:rPr>
              <a:t>，研究者根据国家公园内人类活动强度</a:t>
            </a:r>
            <a:r>
              <a:rPr lang="en-US" altLang="zh-CN" sz="2000" b="0" i="0">
                <a:solidFill>
                  <a:srgbClr val="000000"/>
                </a:solidFill>
                <a:latin typeface="微软雅黑" pitchFamily="34" charset="0"/>
                <a:ea typeface="微软雅黑" pitchFamily="34" charset="-122"/>
                <a:cs typeface="微软雅黑" pitchFamily="34" charset="-120"/>
              </a:rPr>
              <a:t>，将调查区域分为人类低干扰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点和高干扰点</a:t>
            </a:r>
            <a:r>
              <a:rPr lang="en-US" altLang="zh-CN" sz="2000" b="0" i="0" dirty="0">
                <a:solidFill>
                  <a:srgbClr val="000000"/>
                </a:solidFill>
                <a:latin typeface="微软雅黑" pitchFamily="34" charset="0"/>
                <a:ea typeface="微软雅黑" pitchFamily="34" charset="-122"/>
                <a:cs typeface="微软雅黑" pitchFamily="34" charset="-120"/>
              </a:rPr>
              <a:t>，以研究人类活动对相关动物活动节律的影响。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BD.8_1#726ba369f?pid=2c3cc0aa9&amp;color=0,0,0&amp;vtp=1&amp;bbb=1&amp;hb=1"/>
          <p:cNvSpPr/>
          <p:nvPr/>
        </p:nvSpPr>
        <p:spPr>
          <a:xfrm>
            <a:off x="722376" y="2840228"/>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（1）梅花鹿是东北虎的主要猎物</a:t>
            </a:r>
            <a:r>
              <a:rPr lang="en-US" altLang="zh-CN" sz="2000" b="0" i="0">
                <a:solidFill>
                  <a:srgbClr val="000000"/>
                </a:solidFill>
                <a:latin typeface="微软雅黑" pitchFamily="34" charset="0"/>
                <a:ea typeface="微软雅黑" pitchFamily="34" charset="-122"/>
                <a:cs typeface="微软雅黑" pitchFamily="34" charset="-120"/>
              </a:rPr>
              <a:t>，二者的种间关系是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。对二者种间关系的研究属于</a:t>
            </a:r>
            <a:r>
              <a:rPr lang="en-US" altLang="zh-CN" sz="2000" i="0">
                <a:solidFill>
                  <a:srgbClr val="000000"/>
                </a:solidFill>
                <a:latin typeface="SimSun" pitchFamily="34" charset="0"/>
                <a:ea typeface="SimSun" pitchFamily="34" charset="-122"/>
                <a:cs typeface="SimSun" pitchFamily="34" charset="-120"/>
              </a:rPr>
              <a:t>_____</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填“种群”或“群落”）水平的研究。</a:t>
            </a:r>
            <a:endParaRPr lang="en-US" altLang="zh-CN" sz="2000" dirty="0"/>
          </a:p>
        </p:txBody>
      </p:sp>
      <p:sp>
        <p:nvSpPr>
          <p:cNvPr id="4" name="QB_6_AN.9_1#726ba369f.blank?pid=2c3cc0aa9&amp;color=0,0,0&amp;vpa=3&amp;vtp=1&amp;bbb=1"/>
          <p:cNvSpPr/>
          <p:nvPr/>
        </p:nvSpPr>
        <p:spPr>
          <a:xfrm>
            <a:off x="6723126" y="2802128"/>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捕食</a:t>
            </a:r>
            <a:endParaRPr lang="en-US" altLang="zh-CN" sz="2000" dirty="0"/>
          </a:p>
        </p:txBody>
      </p:sp>
      <p:sp>
        <p:nvSpPr>
          <p:cNvPr id="5" name="QB_6_AN.10_1#726ba369f.blank?pid=2c3cc0aa9&amp;color=0,0,0&amp;vpa=4&amp;vtp=1&amp;bbb=1"/>
          <p:cNvSpPr/>
          <p:nvPr/>
        </p:nvSpPr>
        <p:spPr>
          <a:xfrm>
            <a:off x="10723626" y="2802128"/>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群落</a:t>
            </a:r>
            <a:endParaRPr lang="en-US" altLang="zh-CN" sz="2000" dirty="0"/>
          </a:p>
        </p:txBody>
      </p:sp>
      <p:sp>
        <p:nvSpPr>
          <p:cNvPr id="6" name="QB_6_AS.11_1#726ba369f?vop=1&amp;pid=2c3cc0aa9&amp;color=0,0,0&amp;vtp=1&amp;bbb=1&amp;hb=1"/>
          <p:cNvSpPr/>
          <p:nvPr/>
        </p:nvSpPr>
        <p:spPr>
          <a:xfrm>
            <a:off x="722376" y="3803523"/>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捕食是指一种生物以另一种生物为食的现象，梅花鹿是东北虎的主要猎物</a:t>
            </a:r>
            <a:r>
              <a:rPr lang="en-US" altLang="zh-CN" sz="2000" b="0" i="0">
                <a:solidFill>
                  <a:srgbClr val="000000"/>
                </a:solidFill>
                <a:latin typeface="微软雅黑" pitchFamily="34" charset="0"/>
                <a:ea typeface="微软雅黑" pitchFamily="34" charset="-122"/>
                <a:cs typeface="微软雅黑" pitchFamily="34" charset="-120"/>
              </a:rPr>
              <a:t>，说明二者存在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捕食关系</a:t>
            </a:r>
            <a:r>
              <a:rPr lang="en-US" altLang="zh-CN" sz="2000" b="0" i="0" dirty="0">
                <a:solidFill>
                  <a:srgbClr val="000000"/>
                </a:solidFill>
                <a:latin typeface="微软雅黑" pitchFamily="34" charset="0"/>
                <a:ea typeface="微软雅黑" pitchFamily="34" charset="-122"/>
                <a:cs typeface="微软雅黑" pitchFamily="34" charset="-120"/>
              </a:rPr>
              <a:t>。群落水平的研究包括种间关系、生态位、群落演替、群落的物种组成和季节性等</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以对二者种间关系的研究属于群落水平的研究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B_6_BD.12_1#70f08b034?pid=2c3cc0aa9&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（2）在人类低干扰点和高干扰点，大型食肉动物（东北虎、东北豹</a:t>
            </a:r>
            <a:r>
              <a:rPr lang="en-US" altLang="zh-CN" sz="2000" b="0" i="0">
                <a:solidFill>
                  <a:srgbClr val="000000"/>
                </a:solidFill>
                <a:latin typeface="微软雅黑" pitchFamily="34" charset="0"/>
                <a:ea typeface="微软雅黑" pitchFamily="34" charset="-122"/>
                <a:cs typeface="微软雅黑" pitchFamily="34" charset="-120"/>
              </a:rPr>
              <a:t>）和梅花鹿的日活动节律如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下图所示</a:t>
            </a:r>
            <a:r>
              <a:rPr lang="en-US" altLang="zh-CN" sz="2000" b="0" i="0" dirty="0">
                <a:solidFill>
                  <a:srgbClr val="000000"/>
                </a:solidFill>
                <a:latin typeface="微软雅黑" pitchFamily="34" charset="0"/>
                <a:ea typeface="微软雅黑" pitchFamily="34" charset="-122"/>
                <a:cs typeface="微软雅黑" pitchFamily="34" charset="-120"/>
              </a:rPr>
              <a:t>。低干扰点的大型食肉动物和梅花鹿的活动时间都集中在晨昏，但也存在一定差异</a:t>
            </a:r>
            <a:r>
              <a:rPr lang="en-US" altLang="zh-CN" sz="2000" b="0" i="0">
                <a:solidFill>
                  <a:srgbClr val="000000"/>
                </a:solidFill>
                <a:latin typeface="微软雅黑" pitchFamily="34" charset="0"/>
                <a:ea typeface="微软雅黑" pitchFamily="34" charset="-122"/>
                <a:cs typeface="微软雅黑" pitchFamily="34" charset="-120"/>
              </a:rPr>
              <a:t>，二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者分别占据着相对稳定的生态位，这是</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的结果</a:t>
            </a:r>
            <a:r>
              <a:rPr lang="en-US" altLang="zh-CN" sz="2000" b="0" i="0" dirty="0">
                <a:solidFill>
                  <a:srgbClr val="000000"/>
                </a:solidFill>
                <a:latin typeface="微软雅黑" pitchFamily="34" charset="0"/>
                <a:ea typeface="微软雅黑" pitchFamily="34" charset="-122"/>
                <a:cs typeface="微软雅黑" pitchFamily="34" charset="-120"/>
              </a:rPr>
              <a:t>。与低干扰点相比</a:t>
            </a:r>
            <a:r>
              <a:rPr lang="en-US" altLang="zh-CN" sz="2000" b="0" i="0">
                <a:solidFill>
                  <a:srgbClr val="000000"/>
                </a:solidFill>
                <a:latin typeface="微软雅黑" pitchFamily="34" charset="0"/>
                <a:ea typeface="微软雅黑" pitchFamily="34" charset="-122"/>
                <a:cs typeface="微软雅黑" pitchFamily="34" charset="-120"/>
              </a:rPr>
              <a:t>，高干扰点的大型食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肉动物在</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填“日间”或“夜间”）的活跃度明显较高。</a:t>
            </a:r>
            <a:endParaRPr lang="en-US" altLang="zh-CN" sz="2000" dirty="0"/>
          </a:p>
        </p:txBody>
      </p:sp>
      <p:sp>
        <p:nvSpPr>
          <p:cNvPr id="3" name="QB_6_AN.13_1#70f08b034.blank?pid=2c3cc0aa9&amp;color=0,0,0&amp;vpa=5&amp;vtp=1&amp;bbb=1"/>
          <p:cNvSpPr/>
          <p:nvPr/>
        </p:nvSpPr>
        <p:spPr>
          <a:xfrm>
            <a:off x="5049901" y="189128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协同进化</a:t>
            </a:r>
            <a:endParaRPr lang="en-US" altLang="zh-CN" sz="2000" dirty="0"/>
          </a:p>
        </p:txBody>
      </p:sp>
      <p:sp>
        <p:nvSpPr>
          <p:cNvPr id="4" name="QB_6_AN.15_1#70f08b034.blank?pid=2c3cc0aa9&amp;color=0,0,0&amp;vpa=6&amp;vtp=1&amp;bbb=1"/>
          <p:cNvSpPr/>
          <p:nvPr/>
        </p:nvSpPr>
        <p:spPr>
          <a:xfrm>
            <a:off x="1747901" y="2329434"/>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夜间</a:t>
            </a:r>
            <a:endParaRPr lang="en-US" altLang="zh-CN" sz="2000" dirty="0"/>
          </a:p>
        </p:txBody>
      </p:sp>
      <p:pic>
        <p:nvPicPr>
          <p:cNvPr id="5" name="QB_6_BD.14_2#70f08b034?htil=1&amp;pid=2c3cc0aa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12848" y="2909061"/>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B_6_BD.14_3#70f08b034?htil=1&amp;pid=2c3cc0aa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589520" y="2909061"/>
            <a:ext cx="2395728" cy="19933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6_BD.14_4#70f08b034?pid=2c3cc0aa9&amp;color=0,0,0&amp;vtp=1&amp;bbb=1&amp;hb=1"/>
          <p:cNvSpPr/>
          <p:nvPr/>
        </p:nvSpPr>
        <p:spPr>
          <a:xfrm>
            <a:off x="722376" y="5029961"/>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相对活跃度：某时间点出现的次数与全天出现总次数的比值；重叠度</a:t>
            </a:r>
            <a:r>
              <a:rPr lang="en-US" altLang="zh-CN" sz="2000" b="0" i="0">
                <a:solidFill>
                  <a:srgbClr val="000000"/>
                </a:solidFill>
                <a:latin typeface="微软雅黑" pitchFamily="34" charset="0"/>
                <a:ea typeface="微软雅黑" pitchFamily="34" charset="-122"/>
                <a:cs typeface="微软雅黑" pitchFamily="34" charset="-120"/>
              </a:rPr>
              <a:t>：大型食肉动物和梅花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鹿日活动节律的重叠程度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B_6_AS.16_1#70f08b034?vop=1&amp;pid=2c3cc0aa9&amp;color=0,0,0&amp;vtp=1&amp;bt=1&amp;bbb=1&amp;hb=1"/>
          <p:cNvSpPr/>
          <p:nvPr/>
        </p:nvSpPr>
        <p:spPr>
          <a:xfrm>
            <a:off x="722376" y="101498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大型食肉动物和梅花鹿分别占据着相对稳定的生态位，这是协同进化的结果。</a:t>
            </a:r>
            <a:r>
              <a:rPr lang="en-US" altLang="zh-CN" sz="2000" b="0" i="0">
                <a:solidFill>
                  <a:srgbClr val="000000"/>
                </a:solidFill>
                <a:latin typeface="微软雅黑" pitchFamily="34" charset="0"/>
                <a:ea typeface="微软雅黑" pitchFamily="34" charset="-122"/>
                <a:cs typeface="微软雅黑" pitchFamily="34" charset="-120"/>
              </a:rPr>
              <a:t>由题图可知，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与低干扰点相比</a:t>
            </a:r>
            <a:r>
              <a:rPr lang="en-US" altLang="zh-CN" sz="2000" b="0" i="0" dirty="0">
                <a:solidFill>
                  <a:srgbClr val="000000"/>
                </a:solidFill>
                <a:latin typeface="微软雅黑" pitchFamily="34" charset="0"/>
                <a:ea typeface="微软雅黑" pitchFamily="34" charset="-122"/>
                <a:cs typeface="微软雅黑" pitchFamily="34" charset="-120"/>
              </a:rPr>
              <a:t>，高干扰点的大型食肉动物在夜间的活跃度明显较高。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831</Words>
  <Application>Microsoft Office PowerPoint</Application>
  <PresentationFormat>宽屏</PresentationFormat>
  <Paragraphs>208</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2025-08-01T01:59:42Z</dcterms:created>
  <dcterms:modified xsi:type="dcterms:W3CDTF">2025-08-04T07:14:50Z</dcterms:modified>
  <cp:category/>
  <cp:contentStatus/>
</cp:coreProperties>
</file>