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7" d="100"/>
        <a:sy n="3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5924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fa427c33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专题4</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种群、群落和生态系统知识的综合</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32.png"/><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10.xml"/><Relationship Id="rId5" Type="http://schemas.openxmlformats.org/officeDocument/2006/relationships/image" Target="../media/image37.png"/><Relationship Id="rId4" Type="http://schemas.openxmlformats.org/officeDocument/2006/relationships/image" Target="../media/image36.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4_EX.12_1#b2c96d6ba?vop=1&amp;pid=b1f0982ee&amp;color=0,0,0&amp;vtp=1&amp;bt=1&amp;bbb=1&amp;hb=1"/>
          <p:cNvSpPr/>
          <p:nvPr/>
        </p:nvSpPr>
        <p:spPr>
          <a:xfrm>
            <a:off x="722376" y="969264"/>
            <a:ext cx="10753344" cy="22274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由题干信息可知</a:t>
            </a:r>
            <a:r>
              <a:rPr lang="en-US" altLang="zh-CN" sz="2000" b="0" i="0" dirty="0">
                <a:solidFill>
                  <a:srgbClr val="000000"/>
                </a:solidFill>
                <a:latin typeface="微软雅黑" pitchFamily="34" charset="0"/>
                <a:ea typeface="微软雅黑" pitchFamily="34" charset="-122"/>
                <a:cs typeface="微软雅黑" pitchFamily="34" charset="-120"/>
              </a:rPr>
              <a:t>，图中的两条曲线，一条是防治成本，一条是作物的价值</a:t>
            </a:r>
            <a:r>
              <a:rPr lang="en-US" altLang="zh-CN" sz="2000" b="0" i="0">
                <a:solidFill>
                  <a:srgbClr val="000000"/>
                </a:solidFill>
                <a:latin typeface="微软雅黑" pitchFamily="34" charset="0"/>
                <a:ea typeface="微软雅黑" pitchFamily="34" charset="-122"/>
                <a:cs typeface="微软雅黑" pitchFamily="34" charset="-120"/>
              </a:rPr>
              <a:t>。对于有害生物的防治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需要一定的成本</a:t>
            </a:r>
            <a:r>
              <a:rPr lang="en-US" altLang="zh-CN" sz="2000" b="0" i="0" dirty="0">
                <a:solidFill>
                  <a:srgbClr val="000000"/>
                </a:solidFill>
                <a:latin typeface="微软雅黑" pitchFamily="34" charset="0"/>
                <a:ea typeface="微软雅黑" pitchFamily="34" charset="-122"/>
                <a:cs typeface="微软雅黑" pitchFamily="34" charset="-120"/>
              </a:rPr>
              <a:t>，经控制后有害生物密度越低，所需要的成本越高，作物的价值也高</a:t>
            </a:r>
            <a:r>
              <a:rPr lang="en-US" altLang="zh-CN" sz="2000" b="0" i="0">
                <a:solidFill>
                  <a:srgbClr val="000000"/>
                </a:solidFill>
                <a:latin typeface="微软雅黑" pitchFamily="34" charset="0"/>
                <a:ea typeface="微软雅黑" pitchFamily="34" charset="-122"/>
                <a:cs typeface="微软雅黑" pitchFamily="34" charset="-120"/>
              </a:rPr>
              <a:t>，但作物的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价值是有一定限度的</a:t>
            </a:r>
            <a:r>
              <a:rPr lang="en-US" altLang="zh-CN" sz="2000" b="0" i="0" dirty="0">
                <a:solidFill>
                  <a:srgbClr val="000000"/>
                </a:solidFill>
                <a:latin typeface="微软雅黑" pitchFamily="34" charset="0"/>
                <a:ea typeface="微软雅黑" pitchFamily="34" charset="-122"/>
                <a:cs typeface="微软雅黑" pitchFamily="34" charset="-120"/>
              </a:rPr>
              <a:t>，不能无限增大，因此曲线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表示将有害生物控制在不同密度时的防治成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本</a:t>
            </a:r>
            <a:r>
              <a:rPr lang="en-US" altLang="zh-CN" sz="2000" b="0" i="0" dirty="0">
                <a:solidFill>
                  <a:srgbClr val="000000"/>
                </a:solidFill>
                <a:latin typeface="微软雅黑" pitchFamily="34" charset="0"/>
                <a:ea typeface="微软雅黑" pitchFamily="34" charset="-122"/>
                <a:cs typeface="微软雅黑" pitchFamily="34" charset="-120"/>
              </a:rPr>
              <a:t>，曲线</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Ⅱ</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表示经控制后不同有害生物密度下的作物价值。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13_1#b2c96d6ba?vop=1&amp;pid=b1f0982ee&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鲫鱼活动能力强、活动范围广，因此调查鲫鱼的种群密度可采用标志重捕法</a:t>
                </a:r>
                <a:r>
                  <a:rPr lang="en-US" altLang="zh-CN" sz="2000" b="0" i="0">
                    <a:solidFill>
                      <a:srgbClr val="000000"/>
                    </a:solidFill>
                    <a:latin typeface="微软雅黑" pitchFamily="34" charset="0"/>
                    <a:ea typeface="微软雅黑" pitchFamily="34" charset="-122"/>
                    <a:cs typeface="微软雅黑" pitchFamily="34" charset="-120"/>
                  </a:rPr>
                  <a:t>；若重捕计数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后部分被标记个体死亡</a:t>
                </a:r>
                <a:r>
                  <a:rPr lang="en-US" altLang="zh-CN" sz="2000" b="0" i="0" dirty="0">
                    <a:solidFill>
                      <a:srgbClr val="000000"/>
                    </a:solidFill>
                    <a:latin typeface="微软雅黑" pitchFamily="34" charset="0"/>
                    <a:ea typeface="微软雅黑" pitchFamily="34" charset="-122"/>
                    <a:cs typeface="微软雅黑" pitchFamily="34" charset="-120"/>
                  </a:rPr>
                  <a:t>，由于不影响统计的数值，基本不会影响估算数值，A正确</a:t>
                </a:r>
                <a:r>
                  <a:rPr lang="en-US" altLang="zh-CN" sz="2000" b="0" i="0">
                    <a:solidFill>
                      <a:srgbClr val="000000"/>
                    </a:solidFill>
                    <a:latin typeface="微软雅黑" pitchFamily="34" charset="0"/>
                    <a:ea typeface="微软雅黑" pitchFamily="34" charset="-122"/>
                    <a:cs typeface="微软雅黑" pitchFamily="34" charset="-120"/>
                  </a:rPr>
                  <a:t>。根据思路导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引可知</a:t>
                </a:r>
                <a:r>
                  <a:rPr lang="en-US" altLang="zh-CN" sz="2000" b="0" i="0" dirty="0">
                    <a:solidFill>
                      <a:srgbClr val="000000"/>
                    </a:solidFill>
                    <a:latin typeface="微软雅黑" pitchFamily="34" charset="0"/>
                    <a:ea typeface="微软雅黑" pitchFamily="34" charset="-122"/>
                    <a:cs typeface="微软雅黑" pitchFamily="34" charset="-120"/>
                  </a:rPr>
                  <a:t>，图中曲线Ⅰ表示防治成本，曲线Ⅱ表示将有害生物控制在不同密度时的作物价值</a:t>
                </a:r>
                <a:r>
                  <a:rPr lang="en-US" altLang="zh-CN" sz="2000" b="0" i="0">
                    <a:solidFill>
                      <a:srgbClr val="000000"/>
                    </a:solidFill>
                    <a:latin typeface="微软雅黑" pitchFamily="34" charset="0"/>
                    <a:ea typeface="微软雅黑" pitchFamily="34" charset="-122"/>
                    <a:cs typeface="微软雅黑" pitchFamily="34" charset="-120"/>
                  </a:rPr>
                  <a:t>，收益</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量是价值量减去成本</a:t>
                </a:r>
                <a:r>
                  <a:rPr lang="en-US" altLang="zh-CN" sz="20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oMath>
                </a14:m>
                <a:r>
                  <a:rPr lang="en-US" altLang="zh-CN" sz="2000" b="0" i="0" dirty="0">
                    <a:solidFill>
                      <a:srgbClr val="000000"/>
                    </a:solidFill>
                    <a:latin typeface="微软雅黑" pitchFamily="34" charset="0"/>
                    <a:ea typeface="微软雅黑" pitchFamily="34" charset="-122"/>
                    <a:cs typeface="微软雅黑" pitchFamily="34" charset="-120"/>
                  </a:rPr>
                  <a:t>三点中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点价值与成本之差最大</a:t>
                </a:r>
                <a:r>
                  <a:rPr lang="en-US" altLang="zh-CN" sz="2000" b="0" i="0">
                    <a:solidFill>
                      <a:srgbClr val="000000"/>
                    </a:solidFill>
                    <a:latin typeface="微软雅黑" pitchFamily="34" charset="0"/>
                    <a:ea typeface="微软雅黑" pitchFamily="34" charset="-122"/>
                    <a:cs typeface="微软雅黑" pitchFamily="34" charset="-120"/>
                  </a:rPr>
                  <a:t>，因此将害虫控制在该密度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下收益最大</a:t>
                </a:r>
                <a:r>
                  <a:rPr lang="en-US" altLang="zh-CN" sz="2000" b="0" i="0" dirty="0">
                    <a:solidFill>
                      <a:srgbClr val="000000"/>
                    </a:solidFill>
                    <a:latin typeface="微软雅黑" pitchFamily="34" charset="0"/>
                    <a:ea typeface="微软雅黑" pitchFamily="34" charset="-122"/>
                    <a:cs typeface="微软雅黑" pitchFamily="34" charset="-120"/>
                  </a:rPr>
                  <a:t>，B错误，C正确。利用人工合成的性引诱剂诱杀雄性害虫以干扰害虫繁殖</a:t>
                </a:r>
                <a:r>
                  <a:rPr lang="en-US" altLang="zh-CN" sz="2000" b="0" i="0">
                    <a:solidFill>
                      <a:srgbClr val="000000"/>
                    </a:solidFill>
                    <a:latin typeface="微软雅黑" pitchFamily="34" charset="0"/>
                    <a:ea typeface="微软雅黑" pitchFamily="34" charset="-122"/>
                    <a:cs typeface="微软雅黑" pitchFamily="34" charset="-120"/>
                  </a:rPr>
                  <a:t>，该防治方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法属于生物防治</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4_AS.13_1#b2c96d6ba?vop=1&amp;pid=b1f0982ee&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1474"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pic>
        <p:nvPicPr>
          <p:cNvPr id="2" name="QC_4_BD.14_1#c7b2d5cec?htil=2&amp;pid=b1f0982ee&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914786" y="1054295"/>
            <a:ext cx="4535424"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14_2#c7b2d5cec?htil=2&amp;pid=b1f0982ee&amp;color=0,0,0&amp;vtp=1&amp;bt=1&amp;bbb=1&amp;hb=1&amp;hs=1"/>
          <p:cNvSpPr/>
          <p:nvPr/>
        </p:nvSpPr>
        <p:spPr>
          <a:xfrm>
            <a:off x="722376" y="972000"/>
            <a:ext cx="6080760" cy="2685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［江苏镇江六校2024高二联考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森林群落中由于老龄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树木死亡或偶然因素</a:t>
            </a:r>
            <a:r>
              <a:rPr lang="en-US" altLang="zh-CN" sz="2000" b="0" i="0" dirty="0">
                <a:solidFill>
                  <a:srgbClr val="000000"/>
                </a:solidFill>
                <a:latin typeface="微软雅黑" pitchFamily="34" charset="0"/>
                <a:ea typeface="微软雅黑" pitchFamily="34" charset="-122"/>
                <a:cs typeface="微软雅黑" pitchFamily="34" charset="-120"/>
              </a:rPr>
              <a:t>（如干旱、台风、火灾等</a:t>
            </a:r>
            <a:r>
              <a:rPr lang="en-US" altLang="zh-CN" sz="2000" b="0" i="0">
                <a:solidFill>
                  <a:srgbClr val="000000"/>
                </a:solidFill>
                <a:latin typeface="微软雅黑" pitchFamily="34" charset="0"/>
                <a:ea typeface="微软雅黑" pitchFamily="34" charset="-122"/>
                <a:cs typeface="微软雅黑" pitchFamily="34" charset="-120"/>
              </a:rPr>
              <a:t>）造成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林冠层出现空隙</a:t>
            </a:r>
            <a:r>
              <a:rPr lang="en-US" altLang="zh-CN" sz="2000" b="0" i="0" dirty="0">
                <a:solidFill>
                  <a:srgbClr val="000000"/>
                </a:solidFill>
                <a:latin typeface="微软雅黑" pitchFamily="34" charset="0"/>
                <a:ea typeface="微软雅黑" pitchFamily="34" charset="-122"/>
                <a:cs typeface="微软雅黑" pitchFamily="34" charset="-120"/>
              </a:rPr>
              <a:t>，称为林窗。研究表明，</a:t>
            </a:r>
            <a:r>
              <a:rPr lang="en-US" altLang="zh-CN" sz="2000" b="0" i="0">
                <a:solidFill>
                  <a:srgbClr val="000000"/>
                </a:solidFill>
                <a:latin typeface="微软雅黑" pitchFamily="34" charset="0"/>
                <a:ea typeface="微软雅黑" pitchFamily="34" charset="-122"/>
                <a:cs typeface="微软雅黑" pitchFamily="34" charset="-120"/>
              </a:rPr>
              <a:t>林窗形成后，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林窗内的光照、温度和水分等环境条件发生了迅速的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变化</a:t>
            </a:r>
            <a:r>
              <a:rPr lang="en-US" altLang="zh-CN" sz="2000" b="0" i="0" dirty="0">
                <a:solidFill>
                  <a:srgbClr val="000000"/>
                </a:solidFill>
                <a:latin typeface="微软雅黑" pitchFamily="34" charset="0"/>
                <a:ea typeface="微软雅黑" pitchFamily="34" charset="-122"/>
                <a:cs typeface="微软雅黑" pitchFamily="34" charset="-120"/>
              </a:rPr>
              <a:t>，对此处的物种组成</a:t>
            </a:r>
            <a:r>
              <a:rPr lang="en-US" altLang="zh-CN" sz="2000" b="0" i="0">
                <a:solidFill>
                  <a:srgbClr val="000000"/>
                </a:solidFill>
                <a:latin typeface="微软雅黑" pitchFamily="34" charset="0"/>
                <a:ea typeface="微软雅黑" pitchFamily="34" charset="-122"/>
                <a:cs typeface="微软雅黑" pitchFamily="34" charset="-120"/>
              </a:rPr>
              <a:t>、土壤微生物活性等产生了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明显影响。研究者调查了某森林中林窗大小对土壤微</a:t>
            </a:r>
            <a:endParaRPr lang="en-US" altLang="zh-CN" sz="2000" dirty="0"/>
          </a:p>
        </p:txBody>
      </p:sp>
      <p:sp>
        <p:nvSpPr>
          <p:cNvPr id="4" name="QC_4_AN.15_1#c7b2d5cec.bracket?pid=b1f0982ee&amp;color=0,0,0&amp;vpa=5&amp;vtp=1"/>
          <p:cNvSpPr/>
          <p:nvPr/>
        </p:nvSpPr>
        <p:spPr>
          <a:xfrm>
            <a:off x="922401" y="4149793"/>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4_BD.14_3#c7b2d5cec.choices?pid=b1f0982ee&amp;color=0,0,0&amp;vtp=1&amp;bbb=1"/>
          <p:cNvSpPr/>
          <p:nvPr/>
        </p:nvSpPr>
        <p:spPr>
          <a:xfrm>
            <a:off x="722376" y="461054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A.林窗的形成可使群落的垂直结构和水平结构发生变化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.小林窗提高了秋季土壤微生物的生物量，降低了春季土壤微生物的生物量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.与其他季节相比，春季土壤微生物的物种丰富度最高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.土壤微生物的生物量在夏季偏少，可能与夏季凋落物较少有关</a:t>
            </a:r>
            <a:endParaRPr lang="en-US" altLang="zh-CN" sz="2000" dirty="0"/>
          </a:p>
        </p:txBody>
      </p:sp>
      <p:sp>
        <p:nvSpPr>
          <p:cNvPr id="6" name="QC_4_BD.14_2#c7b2d5cec?htil=2&amp;pid=b1f0982ee&amp;color=0,0,0&amp;vtp=1&amp;bt=1&amp;bbb=1&amp;hb=1&amp;hs=1">
            <a:extLst>
              <a:ext uri="{FF2B5EF4-FFF2-40B4-BE49-F238E27FC236}">
                <a16:creationId xmlns:a16="http://schemas.microsoft.com/office/drawing/2014/main" id="{E0B812D6-A95D-564B-2815-9820C868B66B}"/>
              </a:ext>
            </a:extLst>
          </p:cNvPr>
          <p:cNvSpPr/>
          <p:nvPr/>
        </p:nvSpPr>
        <p:spPr>
          <a:xfrm>
            <a:off x="722376" y="3711643"/>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生物生物量</a:t>
            </a:r>
            <a:r>
              <a:rPr lang="en-US" altLang="zh-CN" sz="2000" b="0" i="0" dirty="0">
                <a:solidFill>
                  <a:srgbClr val="000000"/>
                </a:solidFill>
                <a:latin typeface="微软雅黑" pitchFamily="34" charset="0"/>
                <a:ea typeface="微软雅黑" pitchFamily="34" charset="-122"/>
                <a:cs typeface="微软雅黑" pitchFamily="34" charset="-120"/>
              </a:rPr>
              <a:t>（单位质量土壤中微生物的质量）</a:t>
            </a:r>
            <a:r>
              <a:rPr lang="en-US" altLang="zh-CN" sz="2000" b="0" i="0">
                <a:solidFill>
                  <a:srgbClr val="000000"/>
                </a:solidFill>
                <a:latin typeface="微软雅黑" pitchFamily="34" charset="0"/>
                <a:ea typeface="微软雅黑" pitchFamily="34" charset="-122"/>
                <a:cs typeface="微软雅黑" pitchFamily="34" charset="-120"/>
              </a:rPr>
              <a:t>的影响，得到如图所示的结果。下列说法错误的是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4_AS.16_1#c7b2d5cec?vop=1&amp;pid=b1f0982e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林窗形成后改变了林窗内的环境条件和物种组成</a:t>
            </a:r>
            <a:r>
              <a:rPr lang="en-US" altLang="zh-CN" sz="2000" b="0" i="0">
                <a:solidFill>
                  <a:srgbClr val="000000"/>
                </a:solidFill>
                <a:latin typeface="微软雅黑" pitchFamily="34" charset="0"/>
                <a:ea typeface="微软雅黑" pitchFamily="34" charset="-122"/>
                <a:cs typeface="微软雅黑" pitchFamily="34" charset="-120"/>
              </a:rPr>
              <a:t>，会使群落的垂直结构和水平结构发生变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，A正确；由图分析可知，与对照样地相比，小林窗提高了秋季土壤微生物的生物量</a:t>
            </a:r>
            <a:r>
              <a:rPr lang="en-US" altLang="zh-CN" sz="2000" b="0" i="0">
                <a:solidFill>
                  <a:srgbClr val="000000"/>
                </a:solidFill>
                <a:latin typeface="微软雅黑" pitchFamily="34" charset="0"/>
                <a:ea typeface="微软雅黑" pitchFamily="34" charset="-122"/>
                <a:cs typeface="微软雅黑" pitchFamily="34" charset="-120"/>
              </a:rPr>
              <a:t>，降低了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春季土壤微生物的生物量</a:t>
            </a:r>
            <a:r>
              <a:rPr lang="en-US" altLang="zh-CN" sz="2000" b="0" i="0" dirty="0">
                <a:solidFill>
                  <a:srgbClr val="000000"/>
                </a:solidFill>
                <a:latin typeface="微软雅黑" pitchFamily="34" charset="0"/>
                <a:ea typeface="微软雅黑" pitchFamily="34" charset="-122"/>
                <a:cs typeface="微软雅黑" pitchFamily="34" charset="-120"/>
              </a:rPr>
              <a:t>，B正确；物种丰富度是指群落中物种数目的多少</a:t>
            </a:r>
            <a:r>
              <a:rPr lang="en-US" altLang="zh-CN" sz="2000" b="0" i="0">
                <a:solidFill>
                  <a:srgbClr val="000000"/>
                </a:solidFill>
                <a:latin typeface="微软雅黑" pitchFamily="34" charset="0"/>
                <a:ea typeface="微软雅黑" pitchFamily="34" charset="-122"/>
                <a:cs typeface="微软雅黑" pitchFamily="34" charset="-120"/>
              </a:rPr>
              <a:t>，图中只研究了土壤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微生物的生物量</a:t>
            </a:r>
            <a:r>
              <a:rPr lang="en-US" altLang="zh-CN" sz="2000" b="0" i="0" dirty="0">
                <a:solidFill>
                  <a:srgbClr val="000000"/>
                </a:solidFill>
                <a:latin typeface="微软雅黑" pitchFamily="34" charset="0"/>
                <a:ea typeface="微软雅黑" pitchFamily="34" charset="-122"/>
                <a:cs typeface="微软雅黑" pitchFamily="34" charset="-120"/>
              </a:rPr>
              <a:t>，无法据此推测其丰富度，C错误；四个季节中</a:t>
            </a:r>
            <a:r>
              <a:rPr lang="en-US" altLang="zh-CN" sz="2000" b="0" i="0">
                <a:solidFill>
                  <a:srgbClr val="000000"/>
                </a:solidFill>
                <a:latin typeface="微软雅黑" pitchFamily="34" charset="0"/>
                <a:ea typeface="微软雅黑" pitchFamily="34" charset="-122"/>
                <a:cs typeface="微软雅黑" pitchFamily="34" charset="-120"/>
              </a:rPr>
              <a:t>，不同条件下夏季土壤微生物的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生物量比其他季节都低</a:t>
            </a:r>
            <a:r>
              <a:rPr lang="en-US" altLang="zh-CN" sz="2000" b="0" i="0" dirty="0">
                <a:solidFill>
                  <a:srgbClr val="000000"/>
                </a:solidFill>
                <a:latin typeface="微软雅黑" pitchFamily="34" charset="0"/>
                <a:ea typeface="微软雅黑" pitchFamily="34" charset="-122"/>
                <a:cs typeface="微软雅黑" pitchFamily="34" charset="-120"/>
              </a:rPr>
              <a:t>，可能与夏季树木生长旺盛而落叶等凋落物较少有关，D正确。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pic>
        <p:nvPicPr>
          <p:cNvPr id="2" name="QC_4_BD.17_1#fc07af992?htil=3&amp;pid=b1f0982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1504" y="1054295"/>
            <a:ext cx="3986784" cy="2743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17_2#fc07af992?htil=3&amp;pid=b1f0982ee&amp;color=0,0,0&amp;vtp=1&amp;bt=1&amp;bbb=1&amp;hb=1"/>
          <p:cNvSpPr/>
          <p:nvPr/>
        </p:nvSpPr>
        <p:spPr>
          <a:xfrm>
            <a:off x="722376" y="972000"/>
            <a:ext cx="6629400"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［辽宁名校联盟2025高二联考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欧亚苔原生态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系统中的旅鼠以苔草为主要食物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苔草被旅鼠大量啃食时，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可产生胰蛋白酶抑制因子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抑制旅鼠消化道内蛋白质的水解，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减少了旅鼠小肠上皮细胞对氨基酸的吸收</a:t>
            </a:r>
            <a:r>
              <a:rPr lang="en-US" altLang="zh-CN" sz="2000" b="0" i="0" dirty="0">
                <a:solidFill>
                  <a:srgbClr val="000000"/>
                </a:solidFill>
                <a:latin typeface="微软雅黑" pitchFamily="34" charset="0"/>
                <a:ea typeface="微软雅黑" pitchFamily="34" charset="-122"/>
                <a:cs typeface="微软雅黑" pitchFamily="34" charset="-120"/>
              </a:rPr>
              <a:t>，这是苔草的</a:t>
            </a:r>
            <a:r>
              <a:rPr lang="en-US" altLang="zh-CN" sz="2000" b="0" i="0">
                <a:solidFill>
                  <a:srgbClr val="000000"/>
                </a:solidFill>
                <a:latin typeface="微软雅黑" pitchFamily="34" charset="0"/>
                <a:ea typeface="微软雅黑" pitchFamily="34" charset="-122"/>
                <a:cs typeface="微软雅黑" pitchFamily="34" charset="-120"/>
              </a:rPr>
              <a:t>“化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学防御”。如图为某一时期旅鼠种群密度与苔草化学防御水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平的研究结果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18_1#fc07af992.bracket?pid=b1f0982ee&amp;color=0,0,0&amp;vpa=6&amp;vtp=1&amp;bbb=1"/>
          <p:cNvSpPr/>
          <p:nvPr/>
        </p:nvSpPr>
        <p:spPr>
          <a:xfrm>
            <a:off x="5240401" y="3238950"/>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sp>
        <p:nvSpPr>
          <p:cNvPr id="5" name="QC_4_BD.17_3#fc07af992.choices?htil=3&amp;pid=b1f0982ee&amp;color=0,0,0&amp;vtp=1&amp;bbb=1"/>
          <p:cNvSpPr/>
          <p:nvPr/>
        </p:nvSpPr>
        <p:spPr>
          <a:xfrm>
            <a:off x="722376" y="3705674"/>
            <a:ext cx="662940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A.生态系统的生产者苔草的种群增长受其密度制约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.可推测此前一段时间样地一中旅鼠种群密度过高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.可预测样地三中的苔草化学防御水平此后将会降低</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.苔草化学防御水平的变化有助于维持苔原生态系统稳态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AS.19_1#fc07af992?vop=1&amp;pid=b1f0982ee&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苔草密度过高，种内竞争加剧，限制苔草数量的增长</a:t>
            </a:r>
            <a:r>
              <a:rPr lang="en-US" altLang="zh-CN" sz="2000" b="0" i="0">
                <a:solidFill>
                  <a:srgbClr val="000000"/>
                </a:solidFill>
                <a:latin typeface="微软雅黑" pitchFamily="34" charset="0"/>
                <a:ea typeface="微软雅黑" pitchFamily="34" charset="-122"/>
                <a:cs typeface="微软雅黑" pitchFamily="34" charset="-120"/>
              </a:rPr>
              <a:t>，即生态系统的生产者苔草的种群增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长受其密度制约</a:t>
            </a:r>
            <a:r>
              <a:rPr lang="en-US" altLang="zh-CN" sz="2000" b="0" i="0" dirty="0">
                <a:solidFill>
                  <a:srgbClr val="000000"/>
                </a:solidFill>
                <a:latin typeface="微软雅黑" pitchFamily="34" charset="0"/>
                <a:ea typeface="微软雅黑" pitchFamily="34" charset="-122"/>
                <a:cs typeface="微软雅黑" pitchFamily="34" charset="-120"/>
              </a:rPr>
              <a:t>，A正确；据图分析，这一时期样地一中的苔草化学防御水平最高</a:t>
            </a:r>
            <a:r>
              <a:rPr lang="en-US" altLang="zh-CN" sz="2000" b="0" i="0">
                <a:solidFill>
                  <a:srgbClr val="000000"/>
                </a:solidFill>
                <a:latin typeface="微软雅黑" pitchFamily="34" charset="0"/>
                <a:ea typeface="微软雅黑" pitchFamily="34" charset="-122"/>
                <a:cs typeface="微软雅黑" pitchFamily="34" charset="-120"/>
              </a:rPr>
              <a:t>，旅鼠种群密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度降至极低水平</a:t>
            </a:r>
            <a:r>
              <a:rPr lang="en-US" altLang="zh-CN" sz="2000" b="0" i="0" dirty="0">
                <a:solidFill>
                  <a:srgbClr val="000000"/>
                </a:solidFill>
                <a:latin typeface="微软雅黑" pitchFamily="34" charset="0"/>
                <a:ea typeface="微软雅黑" pitchFamily="34" charset="-122"/>
                <a:cs typeface="微软雅黑" pitchFamily="34" charset="-120"/>
              </a:rPr>
              <a:t>，据题意可以推测样地一中此前一段时间旅鼠种群密度过高而大量啃食苔草</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；据图分析，这一时期样地三中旅鼠种群密度最大，啃食苔草最多</a:t>
            </a:r>
            <a:r>
              <a:rPr lang="en-US" altLang="zh-CN" sz="2000" b="0" i="0">
                <a:solidFill>
                  <a:srgbClr val="000000"/>
                </a:solidFill>
                <a:latin typeface="微软雅黑" pitchFamily="34" charset="0"/>
                <a:ea typeface="微软雅黑" pitchFamily="34" charset="-122"/>
                <a:cs typeface="微软雅黑" pitchFamily="34" charset="-120"/>
              </a:rPr>
              <a:t>，可以预测样地三中的苔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草化学防御水平此后将会升高</a:t>
            </a:r>
            <a:r>
              <a:rPr lang="en-US" altLang="zh-CN" sz="2000" b="0" i="0" dirty="0">
                <a:solidFill>
                  <a:srgbClr val="000000"/>
                </a:solidFill>
                <a:latin typeface="微软雅黑" pitchFamily="34" charset="0"/>
                <a:ea typeface="微软雅黑" pitchFamily="34" charset="-122"/>
                <a:cs typeface="微软雅黑" pitchFamily="34" charset="-120"/>
              </a:rPr>
              <a:t>，C错误；苔草化学防御水平的变化有助于维持物种的多样性</a:t>
            </a:r>
            <a:r>
              <a:rPr lang="en-US" altLang="zh-CN" sz="2000" b="0" i="0">
                <a:solidFill>
                  <a:srgbClr val="000000"/>
                </a:solidFill>
                <a:latin typeface="微软雅黑" pitchFamily="34" charset="0"/>
                <a:ea typeface="微软雅黑" pitchFamily="34" charset="-122"/>
                <a:cs typeface="微软雅黑" pitchFamily="34" charset="-120"/>
              </a:rPr>
              <a:t>，有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利于维持苔原生态系统稳态</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4_BD.20_1#310a89742?pid=b1f0982ee&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spc="-100" dirty="0">
                <a:solidFill>
                  <a:srgbClr val="000000"/>
                </a:solidFill>
                <a:latin typeface="微软雅黑" pitchFamily="34" charset="0"/>
                <a:ea typeface="微软雅黑" pitchFamily="34" charset="-122"/>
                <a:cs typeface="微软雅黑" pitchFamily="34" charset="-120"/>
              </a:rPr>
              <a:t>7.</a:t>
            </a:r>
            <a:r>
              <a:rPr lang="en-US" altLang="zh-CN" sz="2000" b="0" i="0" spc="-100" dirty="0">
                <a:solidFill>
                  <a:srgbClr val="000000"/>
                </a:solidFill>
                <a:latin typeface="仿宋" pitchFamily="34" charset="0"/>
                <a:ea typeface="仿宋" pitchFamily="34" charset="-122"/>
                <a:cs typeface="仿宋" pitchFamily="34" charset="-120"/>
              </a:rPr>
              <a:t>［江西南昌2025期末］</a:t>
            </a:r>
            <a:r>
              <a:rPr lang="en-US" altLang="zh-CN" sz="2000" b="0" i="0" spc="-100" dirty="0">
                <a:solidFill>
                  <a:srgbClr val="000000"/>
                </a:solidFill>
                <a:latin typeface="微软雅黑" pitchFamily="34" charset="0"/>
                <a:ea typeface="微软雅黑" pitchFamily="34" charset="-122"/>
                <a:cs typeface="微软雅黑" pitchFamily="34" charset="-120"/>
              </a:rPr>
              <a:t>我国西北地区有较大面积的干旱、半干旱的沙化草地需要进行生态修复</a:t>
            </a:r>
            <a:r>
              <a:rPr lang="en-US" altLang="zh-CN" sz="2000" b="0" i="0" spc="-100">
                <a:solidFill>
                  <a:srgbClr val="000000"/>
                </a:solidFill>
                <a:latin typeface="微软雅黑" pitchFamily="34" charset="0"/>
                <a:ea typeface="微软雅黑" pitchFamily="34" charset="-122"/>
                <a:cs typeface="微软雅黑" pitchFamily="34" charset="-120"/>
              </a:rPr>
              <a:t>。土</a:t>
            </a:r>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壤培肥是提高土壤肥力的最直接途径</a:t>
            </a:r>
            <a:r>
              <a:rPr lang="en-US" altLang="zh-CN" sz="2000" b="0" i="0" spc="-100" dirty="0">
                <a:solidFill>
                  <a:srgbClr val="000000"/>
                </a:solidFill>
                <a:latin typeface="微软雅黑" pitchFamily="34" charset="0"/>
                <a:ea typeface="微软雅黑" pitchFamily="34" charset="-122"/>
                <a:cs typeface="微软雅黑" pitchFamily="34" charset="-120"/>
              </a:rPr>
              <a:t>，也是沙化草地进行生态修复的关键措施之一。回答下列问题：</a:t>
            </a:r>
            <a:endParaRPr lang="en-US" altLang="zh-CN" sz="2000" spc="-100" dirty="0"/>
          </a:p>
        </p:txBody>
      </p:sp>
      <p:sp>
        <p:nvSpPr>
          <p:cNvPr id="3" name="QB_5_BD.21_1#74440c6e6?pid=310a89742&amp;color=0,0,0&amp;vtp=1&amp;bbb=1&amp;hb=1"/>
          <p:cNvSpPr/>
          <p:nvPr/>
        </p:nvSpPr>
        <p:spPr>
          <a:xfrm>
            <a:off x="722376" y="188284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（1）过度放牧会使草原退化甚至沙化</a:t>
            </a:r>
            <a:r>
              <a:rPr lang="en-US" altLang="zh-CN" sz="2000" b="0" i="0">
                <a:solidFill>
                  <a:srgbClr val="000000"/>
                </a:solidFill>
                <a:latin typeface="微软雅黑" pitchFamily="34" charset="0"/>
                <a:ea typeface="微软雅黑" pitchFamily="34" charset="-122"/>
                <a:cs typeface="微软雅黑" pitchFamily="34" charset="-120"/>
              </a:rPr>
              <a:t>，这是因为生态系统的</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能力是有限的。调查发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a:t>
            </a:r>
            <a:r>
              <a:rPr lang="en-US" altLang="zh-CN" sz="2000" b="0" i="0" dirty="0">
                <a:solidFill>
                  <a:srgbClr val="000000"/>
                </a:solidFill>
                <a:latin typeface="微软雅黑" pitchFamily="34" charset="0"/>
                <a:ea typeface="微软雅黑" pitchFamily="34" charset="-122"/>
                <a:cs typeface="微软雅黑" pitchFamily="34" charset="-120"/>
              </a:rPr>
              <a:t>，沙化地区风沙较大，优势植物是树冠低矮、根系发达的灌木</a:t>
            </a:r>
            <a:r>
              <a:rPr lang="en-US" altLang="zh-CN" sz="2000" b="0" i="0">
                <a:solidFill>
                  <a:srgbClr val="000000"/>
                </a:solidFill>
                <a:latin typeface="微软雅黑" pitchFamily="34" charset="0"/>
                <a:ea typeface="微软雅黑" pitchFamily="34" charset="-122"/>
                <a:cs typeface="微软雅黑" pitchFamily="34" charset="-120"/>
              </a:rPr>
              <a:t>，请结合灌木的特点解释其适应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沙化环境的原因：</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5_AN.22_1#74440c6e6.blank?pid=310a89742&amp;color=0,0,0&amp;vpa=7&amp;vtp=1&amp;bbb=1"/>
          <p:cNvSpPr/>
          <p:nvPr/>
        </p:nvSpPr>
        <p:spPr>
          <a:xfrm>
            <a:off x="7485126" y="184474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自我调节</a:t>
            </a:r>
            <a:endParaRPr lang="en-US" altLang="zh-CN" sz="2000" dirty="0"/>
          </a:p>
        </p:txBody>
      </p:sp>
      <p:sp>
        <p:nvSpPr>
          <p:cNvPr id="5" name="QB_5_AN.23_1#74440c6e6.blank?pid=310a89742&amp;color=0,0,0&amp;vpa=8&amp;vtp=1&amp;bbb=1&amp;hb=1"/>
          <p:cNvSpPr/>
          <p:nvPr/>
        </p:nvSpPr>
        <p:spPr>
          <a:xfrm>
            <a:off x="722377" y="275914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灌木树冠低矮</a:t>
            </a:r>
            <a:r>
              <a:rPr lang="en-US" altLang="zh-CN" sz="2000" b="1" i="0" dirty="0">
                <a:solidFill>
                  <a:srgbClr val="00B050"/>
                </a:solidFill>
                <a:latin typeface="微软雅黑" pitchFamily="34" charset="0"/>
                <a:ea typeface="微软雅黑" pitchFamily="34" charset="-122"/>
                <a:cs typeface="微软雅黑" pitchFamily="34" charset="-120"/>
              </a:rPr>
              <a:t>，具有防风的功能；根系发达，</a:t>
            </a:r>
            <a:r>
              <a:rPr lang="en-US" altLang="zh-CN" sz="2000" b="1" i="0">
                <a:solidFill>
                  <a:srgbClr val="00B050"/>
                </a:solidFill>
                <a:latin typeface="微软雅黑" pitchFamily="34" charset="0"/>
                <a:ea typeface="微软雅黑" pitchFamily="34" charset="-122"/>
                <a:cs typeface="微软雅黑" pitchFamily="34" charset="-120"/>
              </a:rPr>
              <a:t>能从土壤中吸收较多的水分，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发挥固沙功能</a:t>
            </a:r>
            <a:r>
              <a:rPr lang="en-US" altLang="zh-CN" sz="2000" b="1" i="0" dirty="0">
                <a:solidFill>
                  <a:srgbClr val="00B050"/>
                </a:solidFill>
                <a:latin typeface="微软雅黑" pitchFamily="34" charset="0"/>
                <a:ea typeface="微软雅黑" pitchFamily="34" charset="-122"/>
                <a:cs typeface="微软雅黑" pitchFamily="34" charset="-120"/>
              </a:rPr>
              <a:t>，从而适应沙化环境</a:t>
            </a:r>
            <a:endParaRPr lang="en-US" altLang="zh-CN" sz="2000" dirty="0"/>
          </a:p>
        </p:txBody>
      </p:sp>
      <p:sp>
        <p:nvSpPr>
          <p:cNvPr id="6" name="QB_5_AS.24_1#74440c6e6?vop=1&amp;pid=310a89742&amp;color=0,0,0&amp;vtp=1&amp;bbb=1&amp;hb=1"/>
          <p:cNvSpPr/>
          <p:nvPr/>
        </p:nvSpPr>
        <p:spPr>
          <a:xfrm>
            <a:off x="722376" y="374187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过度放牧会使草原退化甚至沙化，该事实说明生态系统的自我调节能力是有限的</a:t>
            </a:r>
            <a:r>
              <a:rPr lang="en-US" altLang="zh-CN" sz="2000" b="0" i="0">
                <a:solidFill>
                  <a:srgbClr val="000000"/>
                </a:solidFill>
                <a:latin typeface="微软雅黑" pitchFamily="34" charset="0"/>
                <a:ea typeface="微软雅黑" pitchFamily="34" charset="-122"/>
                <a:cs typeface="微软雅黑" pitchFamily="34" charset="-120"/>
              </a:rPr>
              <a:t>。灌木树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冠低矮</a:t>
            </a:r>
            <a:r>
              <a:rPr lang="en-US" altLang="zh-CN" sz="2000" b="0" i="0" dirty="0">
                <a:solidFill>
                  <a:srgbClr val="000000"/>
                </a:solidFill>
                <a:latin typeface="微软雅黑" pitchFamily="34" charset="0"/>
                <a:ea typeface="微软雅黑" pitchFamily="34" charset="-122"/>
                <a:cs typeface="微软雅黑" pitchFamily="34" charset="-120"/>
              </a:rPr>
              <a:t>，具有防风的功能；根系发达，能从土壤中吸收较多的水分，发挥固沙功能</a:t>
            </a:r>
            <a:r>
              <a:rPr lang="en-US" altLang="zh-CN" sz="2000" b="0" i="0">
                <a:solidFill>
                  <a:srgbClr val="000000"/>
                </a:solidFill>
                <a:latin typeface="微软雅黑" pitchFamily="34" charset="0"/>
                <a:ea typeface="微软雅黑" pitchFamily="34" charset="-122"/>
                <a:cs typeface="微软雅黑" pitchFamily="34" charset="-120"/>
              </a:rPr>
              <a:t>，从而适应沙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漠缺水</a:t>
            </a:r>
            <a:r>
              <a:rPr lang="en-US" altLang="zh-CN" sz="2000" b="0" i="0" dirty="0">
                <a:solidFill>
                  <a:srgbClr val="000000"/>
                </a:solidFill>
                <a:latin typeface="微软雅黑" pitchFamily="34" charset="0"/>
                <a:ea typeface="微软雅黑" pitchFamily="34" charset="-122"/>
                <a:cs typeface="微软雅黑" pitchFamily="34" charset="-120"/>
              </a:rPr>
              <a:t>、多风的环境，所以灌木会很快成为沙漠地区的优势植物。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2" end="2"/>
                                            </p:txEl>
                                          </p:spTgt>
                                        </p:tgtEl>
                                        <p:attrNameLst>
                                          <p:attrName>style.visibility</p:attrName>
                                        </p:attrNameLst>
                                      </p:cBhvr>
                                      <p:to>
                                        <p:strVal val="visible"/>
                                      </p:to>
                                    </p:set>
                                    <p:animEffect transition="in" filter="fade">
                                      <p:cBhvr>
                                        <p:cTn id="35"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5_BD.25_1#e26e6e673?pid=310a8974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（2）由于资源匮乏导致沙化地带生物多样性较低，在长期自然选择中</a:t>
            </a:r>
            <a:r>
              <a:rPr lang="en-US" altLang="zh-CN" sz="2000" b="0" i="0">
                <a:solidFill>
                  <a:srgbClr val="000000"/>
                </a:solidFill>
                <a:latin typeface="微软雅黑" pitchFamily="34" charset="0"/>
                <a:ea typeface="微软雅黑" pitchFamily="34" charset="-122"/>
                <a:cs typeface="微软雅黑" pitchFamily="34" charset="-120"/>
              </a:rPr>
              <a:t>，生态位有高度重叠的草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原动物可以通过</a:t>
            </a: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答出两点即可）等生态位分化方式降低竞争强度，从而实现共存。</a:t>
            </a:r>
            <a:endParaRPr lang="en-US" altLang="zh-CN" sz="2000" dirty="0"/>
          </a:p>
        </p:txBody>
      </p:sp>
      <p:sp>
        <p:nvSpPr>
          <p:cNvPr id="3" name="QB_5_AN.26_1#e26e6e673.blank?pid=310a89742&amp;color=0,0,0&amp;vpa=9&amp;vtp=1&amp;bbb=1&amp;hb=1"/>
          <p:cNvSpPr/>
          <p:nvPr/>
        </p:nvSpPr>
        <p:spPr>
          <a:xfrm>
            <a:off x="722377" y="139110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改变食物种类</a:t>
            </a:r>
            <a:r>
              <a:rPr lang="en-US" altLang="zh-CN" sz="2000" b="1" i="0" dirty="0">
                <a:solidFill>
                  <a:srgbClr val="00B050"/>
                </a:solidFill>
                <a:latin typeface="微软雅黑" pitchFamily="34" charset="0"/>
                <a:ea typeface="微软雅黑" pitchFamily="34" charset="-122"/>
                <a:cs typeface="微软雅黑" pitchFamily="34" charset="-120"/>
              </a:rPr>
              <a:t>，形成不同食性；划分分布区域和活动范围</a:t>
            </a:r>
            <a:r>
              <a:rPr lang="en-US" altLang="zh-CN" sz="2000" b="1" i="0">
                <a:solidFill>
                  <a:srgbClr val="00B050"/>
                </a:solidFill>
                <a:latin typeface="微软雅黑" pitchFamily="34" charset="0"/>
                <a:ea typeface="微软雅黑" pitchFamily="34" charset="-122"/>
                <a:cs typeface="微软雅黑" pitchFamily="34" charset="-120"/>
              </a:rPr>
              <a:t>；错开活动时间</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任答2点，合理即可）</a:t>
            </a:r>
            <a:endParaRPr lang="en-US" altLang="zh-CN" sz="2000" dirty="0"/>
          </a:p>
        </p:txBody>
      </p:sp>
      <p:sp>
        <p:nvSpPr>
          <p:cNvPr id="4" name="QB_5_AS.27_1#e26e6e673?vop=1&amp;pid=310a89742&amp;color=0,0,0&amp;vtp=1&amp;bbb=1&amp;hb=1"/>
          <p:cNvSpPr/>
          <p:nvPr/>
        </p:nvSpPr>
        <p:spPr>
          <a:xfrm>
            <a:off x="722376" y="237979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生态位有重叠的草原动物可以通过改变食物种类，形成不同食性</a:t>
            </a:r>
            <a:r>
              <a:rPr lang="en-US" altLang="zh-CN" sz="2000" b="0" i="0">
                <a:solidFill>
                  <a:srgbClr val="000000"/>
                </a:solidFill>
                <a:latin typeface="微软雅黑" pitchFamily="34" charset="0"/>
                <a:ea typeface="微软雅黑" pitchFamily="34" charset="-122"/>
                <a:cs typeface="微软雅黑" pitchFamily="34" charset="-120"/>
              </a:rPr>
              <a:t>；划分分布区域和活动范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围</a:t>
            </a:r>
            <a:r>
              <a:rPr lang="en-US" altLang="zh-CN" sz="2000" b="0" i="0" dirty="0">
                <a:solidFill>
                  <a:srgbClr val="000000"/>
                </a:solidFill>
                <a:latin typeface="微软雅黑" pitchFamily="34" charset="0"/>
                <a:ea typeface="微软雅黑" pitchFamily="34" charset="-122"/>
                <a:cs typeface="微软雅黑" pitchFamily="34" charset="-120"/>
              </a:rPr>
              <a:t>；错开活动时间等生态位分化方式降低竞争强度，从而实现共存。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28_1#e006fe621?pid=310a89742&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（3）为探究不同培肥模式对沙化草地土壤改良与植被恢复的影响，进行了相关实验。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思路：设置施用无机肥</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N</m:t>
                        </m:r>
                      </m:e>
                    </m:d>
                  </m:oMath>
                </a14:m>
                <a:r>
                  <a:rPr lang="en-US" altLang="zh-CN" sz="2000" b="0" i="0" spc="-50" dirty="0">
                    <a:solidFill>
                      <a:srgbClr val="000000"/>
                    </a:solidFill>
                    <a:latin typeface="微软雅黑" pitchFamily="34" charset="0"/>
                    <a:ea typeface="微软雅黑" pitchFamily="34" charset="-122"/>
                    <a:cs typeface="微软雅黑" pitchFamily="34" charset="-120"/>
                  </a:rPr>
                  <a:t>、有机肥</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O</m:t>
                        </m:r>
                      </m:e>
                    </m:d>
                  </m:oMath>
                </a14:m>
                <a:r>
                  <a:rPr lang="en-US" altLang="zh-CN" sz="2000" b="0" i="0" spc="-50" dirty="0">
                    <a:solidFill>
                      <a:srgbClr val="000000"/>
                    </a:solidFill>
                    <a:latin typeface="微软雅黑" pitchFamily="34" charset="0"/>
                    <a:ea typeface="微软雅黑" pitchFamily="34" charset="-122"/>
                    <a:cs typeface="微软雅黑" pitchFamily="34" charset="-120"/>
                  </a:rPr>
                  <a:t>、有机肥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spc="-50" dirty="0">
                    <a:solidFill>
                      <a:srgbClr val="000000"/>
                    </a:solidFill>
                    <a:latin typeface="微软雅黑" pitchFamily="34" charset="0"/>
                    <a:ea typeface="微软雅黑" pitchFamily="34" charset="-122"/>
                    <a:cs typeface="微软雅黑" pitchFamily="34" charset="-120"/>
                  </a:rPr>
                  <a:t>无机肥配施</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ON</m:t>
                        </m:r>
                      </m:e>
                    </m:d>
                  </m:oMath>
                </a14:m>
                <a:r>
                  <a:rPr lang="en-US" altLang="zh-CN" sz="2000" b="0" i="0" spc="-50" dirty="0">
                    <a:solidFill>
                      <a:srgbClr val="000000"/>
                    </a:solidFill>
                    <a:latin typeface="微软雅黑" pitchFamily="34" charset="0"/>
                    <a:ea typeface="微软雅黑" pitchFamily="34" charset="-122"/>
                    <a:cs typeface="微软雅黑" pitchFamily="34" charset="-120"/>
                  </a:rPr>
                  <a:t>，以不施肥为对照</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CK</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，分析</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不同培肥模式下土壤</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、土壤有机质及地上植被盖度和生物量的变化特征，以筛选适宜的培肥模式。</a:t>
                </a:r>
                <a:endParaRPr lang="en-US" altLang="zh-CN" sz="2000" spc="-50" dirty="0"/>
              </a:p>
            </p:txBody>
          </p:sp>
        </mc:Choice>
        <mc:Fallback xmlns="">
          <p:sp>
            <p:nvSpPr>
              <p:cNvPr id="2" name="QO_5_BD.28_1#e006fe621?pid=310a89742&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a:blip r:embed="rId3"/>
                <a:stretch>
                  <a:fillRect l="-1474" r="-3458" b="-1146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BD.29_1#2d7f907e4?pid=e006fe621&amp;color=0,0,0&amp;vtp=1&amp;bbb=1&amp;hb=1"/>
              <p:cNvSpPr/>
              <p:nvPr/>
            </p:nvSpPr>
            <p:spPr>
              <a:xfrm>
                <a:off x="722376" y="2300928"/>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②方法：在每年生长季前期对各个实验区进行不同模式的培肥</a:t>
                </a:r>
                <a:r>
                  <a:rPr lang="en-US" altLang="zh-CN" sz="2000" b="0" i="0">
                    <a:solidFill>
                      <a:srgbClr val="000000"/>
                    </a:solidFill>
                    <a:latin typeface="微软雅黑" pitchFamily="34" charset="0"/>
                    <a:ea typeface="微软雅黑" pitchFamily="34" charset="-122"/>
                    <a:cs typeface="微软雅黑" pitchFamily="34" charset="-120"/>
                  </a:rPr>
                  <a:t>，两年后在每个实验区</a:t>
                </a:r>
                <a:r>
                  <a:rPr lang="en-US" altLang="zh-CN" sz="2000" i="0">
                    <a:solidFill>
                      <a:srgbClr val="000000"/>
                    </a:solidFill>
                    <a:latin typeface="SimSun" pitchFamily="34" charset="0"/>
                    <a:ea typeface="SimSun" pitchFamily="34" charset="-122"/>
                    <a:cs typeface="SimSun" pitchFamily="34" charset="-120"/>
                  </a:rPr>
                  <a:t>______</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选取样方</a:t>
                </a:r>
                <a:r>
                  <a:rPr lang="en-US" altLang="zh-CN" sz="2000" b="0" i="0" dirty="0">
                    <a:solidFill>
                      <a:srgbClr val="000000"/>
                    </a:solidFill>
                    <a:latin typeface="微软雅黑" pitchFamily="34" charset="0"/>
                    <a:ea typeface="微软雅黑" pitchFamily="34" charset="-122"/>
                    <a:cs typeface="微软雅黑" pitchFamily="34" charset="-120"/>
                  </a:rPr>
                  <a:t>，齐地面剪取植被地上部分</a:t>
                </a:r>
                <a:r>
                  <a:rPr lang="en-US" altLang="zh-CN" sz="2000" b="0" i="0">
                    <a:solidFill>
                      <a:srgbClr val="000000"/>
                    </a:solidFill>
                    <a:latin typeface="微软雅黑" pitchFamily="34" charset="0"/>
                    <a:ea typeface="微软雅黑" pitchFamily="34" charset="-122"/>
                    <a:cs typeface="微软雅黑" pitchFamily="34" charset="-120"/>
                  </a:rPr>
                  <a:t>，经</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处理后称量计算地上生物量。采集土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壤样品进行一定处理后</a:t>
                </a:r>
                <a:r>
                  <a:rPr lang="en-US" altLang="zh-CN" sz="2000" b="0" i="0" dirty="0">
                    <a:solidFill>
                      <a:srgbClr val="000000"/>
                    </a:solidFill>
                    <a:latin typeface="微软雅黑" pitchFamily="34" charset="0"/>
                    <a:ea typeface="微软雅黑" pitchFamily="34" charset="-122"/>
                    <a:cs typeface="微软雅黑" pitchFamily="34" charset="-120"/>
                  </a:rPr>
                  <a:t>，用于测定土壤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、土壤有机质含量等。</a:t>
                </a:r>
                <a:endParaRPr lang="en-US" altLang="zh-CN" sz="2000" dirty="0"/>
              </a:p>
            </p:txBody>
          </p:sp>
        </mc:Choice>
        <mc:Fallback xmlns="">
          <p:sp>
            <p:nvSpPr>
              <p:cNvPr id="3" name="QB_6_BD.29_1#2d7f907e4?pid=e006fe621&amp;color=0,0,0&amp;vtp=1&amp;bbb=1&amp;hb=1"/>
              <p:cNvSpPr>
                <a:spLocks noRot="1" noChangeAspect="1" noMove="1" noResize="1" noEditPoints="1" noAdjustHandles="1" noChangeArrowheads="1" noChangeShapeType="1" noTextEdit="1"/>
              </p:cNvSpPr>
              <p:nvPr/>
            </p:nvSpPr>
            <p:spPr>
              <a:xfrm>
                <a:off x="722376" y="2300928"/>
                <a:ext cx="10753344" cy="1326134"/>
              </a:xfrm>
              <a:prstGeom prst="rect">
                <a:avLst/>
              </a:prstGeom>
              <a:blipFill>
                <a:blip r:embed="rId4"/>
                <a:stretch>
                  <a:fillRect l="-1474" r="-794" b="-11468"/>
                </a:stretch>
              </a:blipFill>
              <a:ln/>
            </p:spPr>
            <p:txBody>
              <a:bodyPr/>
              <a:lstStyle/>
              <a:p>
                <a:r>
                  <a:rPr lang="zh-CN" altLang="en-US">
                    <a:noFill/>
                  </a:rPr>
                  <a:t> </a:t>
                </a:r>
              </a:p>
            </p:txBody>
          </p:sp>
        </mc:Fallback>
      </mc:AlternateContent>
      <p:sp>
        <p:nvSpPr>
          <p:cNvPr id="4" name="QB_6_AN.30_1#2d7f907e4.blank?pid=e006fe621&amp;color=0,0,0&amp;vpa=10&amp;vtp=1&amp;bbb=1"/>
          <p:cNvSpPr/>
          <p:nvPr/>
        </p:nvSpPr>
        <p:spPr>
          <a:xfrm>
            <a:off x="10129901" y="2275528"/>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随机</a:t>
            </a:r>
            <a:endParaRPr lang="en-US" altLang="zh-CN" sz="2000" dirty="0"/>
          </a:p>
        </p:txBody>
      </p:sp>
      <p:sp>
        <p:nvSpPr>
          <p:cNvPr id="5" name="QB_6_AN.31_1#2d7f907e4.blank?pid=e006fe621&amp;color=0,0,0&amp;vpa=11&amp;vtp=1&amp;bbb=1"/>
          <p:cNvSpPr/>
          <p:nvPr/>
        </p:nvSpPr>
        <p:spPr>
          <a:xfrm>
            <a:off x="5303901" y="2732728"/>
            <a:ext cx="1962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烘干（或干燥）</a:t>
            </a:r>
            <a:endParaRPr lang="en-US" altLang="zh-CN" sz="2000" dirty="0"/>
          </a:p>
        </p:txBody>
      </p:sp>
      <p:sp>
        <p:nvSpPr>
          <p:cNvPr id="6" name="QB_6_AS.32_1#2d7f907e4?vop=1&amp;pid=e006fe621&amp;color=0,0,0&amp;vtp=1&amp;bbb=1&amp;hb=1"/>
          <p:cNvSpPr/>
          <p:nvPr/>
        </p:nvSpPr>
        <p:spPr>
          <a:xfrm>
            <a:off x="722376" y="3634428"/>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在每年生长季前期对各个实验区进行不同模式的培肥，</a:t>
            </a:r>
            <a:r>
              <a:rPr lang="en-US" altLang="zh-CN" sz="2000" b="0" i="0">
                <a:solidFill>
                  <a:srgbClr val="000000"/>
                </a:solidFill>
                <a:latin typeface="微软雅黑" pitchFamily="34" charset="0"/>
                <a:ea typeface="微软雅黑" pitchFamily="34" charset="-122"/>
                <a:cs typeface="微软雅黑" pitchFamily="34" charset="-120"/>
              </a:rPr>
              <a:t>两年后在每个实验区随机选取样方，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避免人为因素的干扰</a:t>
            </a:r>
            <a:r>
              <a:rPr lang="en-US" altLang="zh-CN" sz="2000" b="0" i="0" dirty="0">
                <a:solidFill>
                  <a:srgbClr val="000000"/>
                </a:solidFill>
                <a:latin typeface="微软雅黑" pitchFamily="34" charset="0"/>
                <a:ea typeface="微软雅黑" pitchFamily="34" charset="-122"/>
                <a:cs typeface="微软雅黑" pitchFamily="34" charset="-120"/>
              </a:rPr>
              <a:t>，齐地面剪取植被地上部分，烘干（或干燥）后称量计算地上生物量。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P_6_BD#1ac707b0a?pid=e006fe621&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③结果：不同培肥处理对沙化草地土壤</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土壤有机质及植被盖度和地上生物量的影响如图甲、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乙</a:t>
                </a:r>
                <a:r>
                  <a:rPr lang="en-US" altLang="zh-CN" sz="2000" b="0" i="0" dirty="0">
                    <a:solidFill>
                      <a:srgbClr val="000000"/>
                    </a:solidFill>
                    <a:latin typeface="微软雅黑" pitchFamily="34" charset="0"/>
                    <a:ea typeface="微软雅黑" pitchFamily="34" charset="-122"/>
                    <a:cs typeface="微软雅黑" pitchFamily="34" charset="-120"/>
                  </a:rPr>
                  <a:t>、丙所示。</a:t>
                </a:r>
                <a:endParaRPr lang="en-US" altLang="zh-CN" sz="2000" dirty="0">
                  <a:solidFill>
                    <a:srgbClr val="000000"/>
                  </a:solidFill>
                </a:endParaRPr>
              </a:p>
            </p:txBody>
          </p:sp>
        </mc:Choice>
        <mc:Fallback xmlns="">
          <p:sp>
            <p:nvSpPr>
              <p:cNvPr id="2" name="P_6_BD#1ac707b0a?pid=e006fe621&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r="-1361" b="-17730"/>
                </a:stretch>
              </a:blipFill>
              <a:ln/>
            </p:spPr>
            <p:txBody>
              <a:bodyPr/>
              <a:lstStyle/>
              <a:p>
                <a:r>
                  <a:rPr lang="zh-CN" altLang="en-US">
                    <a:noFill/>
                  </a:rPr>
                  <a:t> </a:t>
                </a:r>
              </a:p>
            </p:txBody>
          </p:sp>
        </mc:Fallback>
      </mc:AlternateContent>
      <p:pic>
        <p:nvPicPr>
          <p:cNvPr id="3" name="P_6_BD#1ac707b0a?iti=1&amp;htil=1&amp;pid=e006fe621&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325880" y="1961203"/>
            <a:ext cx="2340864"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6_BD#1ac707b0a?iti=2&amp;htil=1&amp;pid=e006fe621&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864608" y="1997779"/>
            <a:ext cx="2368296"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P_6_BD#1ac707b0a?iti=3&amp;htil=1&amp;pid=e006fe621&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936992" y="1979491"/>
            <a:ext cx="3419856" cy="2103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6_BD#1ac707b0a?iti=1&amp;htil=1&amp;pid=e006fe621&amp;color=0,0,0&amp;vtp=1"/>
          <p:cNvSpPr/>
          <p:nvPr/>
        </p:nvSpPr>
        <p:spPr>
          <a:xfrm>
            <a:off x="2340737" y="4209611"/>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2000" dirty="0">
              <a:solidFill>
                <a:srgbClr val="000000"/>
              </a:solidFill>
            </a:endParaRPr>
          </a:p>
        </p:txBody>
      </p:sp>
      <p:sp>
        <p:nvSpPr>
          <p:cNvPr id="7" name="P_6_BD#1ac707b0a?iti=2&amp;htil=1&amp;pid=e006fe621&amp;color=0,0,0&amp;vtp=1"/>
          <p:cNvSpPr/>
          <p:nvPr/>
        </p:nvSpPr>
        <p:spPr>
          <a:xfrm>
            <a:off x="5893181" y="4209611"/>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2000" dirty="0">
              <a:solidFill>
                <a:srgbClr val="000000"/>
              </a:solidFill>
            </a:endParaRPr>
          </a:p>
        </p:txBody>
      </p:sp>
      <p:sp>
        <p:nvSpPr>
          <p:cNvPr id="8" name="P_6_BD#1ac707b0a?iti=3&amp;htil=1&amp;pid=e006fe621&amp;color=0,0,0&amp;vtp=1"/>
          <p:cNvSpPr/>
          <p:nvPr/>
        </p:nvSpPr>
        <p:spPr>
          <a:xfrm>
            <a:off x="9491345" y="4209611"/>
            <a:ext cx="311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2000" dirty="0">
              <a:solidFill>
                <a:srgbClr val="000000"/>
              </a:solidFill>
            </a:endParaRPr>
          </a:p>
        </p:txBody>
      </p:sp>
      <p:sp>
        <p:nvSpPr>
          <p:cNvPr id="9" name="QB_6_BD.33_1#48a043065?pid=e006fe621&amp;color=0,0,0&amp;vtp=1&amp;bbb=1&amp;hb=1"/>
          <p:cNvSpPr/>
          <p:nvPr/>
        </p:nvSpPr>
        <p:spPr>
          <a:xfrm>
            <a:off x="722376" y="467684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④分析：根据实验结果</a:t>
            </a:r>
            <a:r>
              <a:rPr lang="en-US" altLang="zh-CN" sz="2000" b="0" i="0">
                <a:solidFill>
                  <a:srgbClr val="000000"/>
                </a:solidFill>
                <a:latin typeface="微软雅黑" pitchFamily="34" charset="0"/>
                <a:ea typeface="微软雅黑" pitchFamily="34" charset="-122"/>
                <a:cs typeface="微软雅黑" pitchFamily="34" charset="-120"/>
              </a:rPr>
              <a:t>，施用无机肥能提高</a:t>
            </a:r>
            <a:r>
              <a:rPr lang="en-US" altLang="zh-CN" sz="2000" i="0">
                <a:solidFill>
                  <a:srgbClr val="000000"/>
                </a:solidFill>
                <a:latin typeface="SimSun" pitchFamily="34" charset="0"/>
                <a:ea typeface="SimSun" pitchFamily="34" charset="-122"/>
                <a:cs typeface="SimSun" pitchFamily="34" charset="-120"/>
              </a:rPr>
              <a:t>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但会导致土壤</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配施有机肥有减缓作用。</a:t>
            </a:r>
            <a:endParaRPr lang="en-US" altLang="zh-CN" sz="2000" dirty="0">
              <a:solidFill>
                <a:srgbClr val="000000"/>
              </a:solidFill>
            </a:endParaRPr>
          </a:p>
        </p:txBody>
      </p:sp>
      <p:sp>
        <p:nvSpPr>
          <p:cNvPr id="10" name="QB_6_AN.34_1#48a043065.blank?pid=e006fe621&amp;color=0,0,0&amp;vpa=12&amp;vtp=1&amp;bbb=1"/>
          <p:cNvSpPr/>
          <p:nvPr/>
        </p:nvSpPr>
        <p:spPr>
          <a:xfrm>
            <a:off x="5557901" y="4638744"/>
            <a:ext cx="551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土壤有机质的含量、地上植被盖度和地上生物量</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11" name="QB_6_AN.35_1#48a043065.blank?pid=e006fe621&amp;color=0,0,0&amp;vpa=13&amp;vtp=1&amp;bbb=1"/>
              <p:cNvSpPr/>
              <p:nvPr/>
            </p:nvSpPr>
            <p:spPr>
              <a:xfrm>
                <a:off x="2217801" y="5168207"/>
                <a:ext cx="2305050"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酸化（或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𝐩𝐇</m:t>
                    </m:r>
                  </m:oMath>
                </a14:m>
                <a:r>
                  <a:rPr lang="en-US" altLang="zh-CN" sz="2000" b="1" i="0" dirty="0">
                    <a:solidFill>
                      <a:srgbClr val="00B050"/>
                    </a:solidFill>
                    <a:latin typeface="微软雅黑" pitchFamily="34" charset="0"/>
                    <a:ea typeface="微软雅黑" pitchFamily="34" charset="-122"/>
                    <a:cs typeface="微软雅黑" pitchFamily="34" charset="-120"/>
                  </a:rPr>
                  <a:t>下降）</a:t>
                </a:r>
                <a:endParaRPr lang="en-US" altLang="zh-CN" sz="2000" dirty="0">
                  <a:solidFill>
                    <a:srgbClr val="00B050"/>
                  </a:solidFill>
                </a:endParaRPr>
              </a:p>
            </p:txBody>
          </p:sp>
        </mc:Choice>
        <mc:Fallback xmlns="">
          <p:sp>
            <p:nvSpPr>
              <p:cNvPr id="11" name="QB_6_AN.35_1#48a043065.blank?pid=e006fe621&amp;color=0,0,0&amp;vpa=13&amp;vtp=1&amp;bbb=1"/>
              <p:cNvSpPr>
                <a:spLocks noRot="1" noChangeAspect="1" noMove="1" noResize="1" noEditPoints="1" noAdjustHandles="1" noChangeArrowheads="1" noChangeShapeType="1" noTextEdit="1"/>
              </p:cNvSpPr>
              <p:nvPr/>
            </p:nvSpPr>
            <p:spPr>
              <a:xfrm>
                <a:off x="2217801" y="5168207"/>
                <a:ext cx="2305050" cy="303784"/>
              </a:xfrm>
              <a:prstGeom prst="rect">
                <a:avLst/>
              </a:prstGeom>
              <a:blipFill>
                <a:blip r:embed="rId7"/>
                <a:stretch>
                  <a:fillRect l="-3175" t="-28000" r="-2910" b="-48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2" name="QB_6_AS.36_1#48a043065?vop=1&amp;pid=e006fe621&amp;color=0,0,0&amp;vtp=1&amp;bbb=1&amp;hb=1"/>
              <p:cNvSpPr/>
              <p:nvPr/>
            </p:nvSpPr>
            <p:spPr>
              <a:xfrm>
                <a:off x="722376" y="562147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分析实验结果可知，施用无机肥能提高土壤有机质的含量、</a:t>
                </a:r>
                <a:r>
                  <a:rPr lang="en-US" altLang="zh-CN" sz="2000" b="0" i="0">
                    <a:solidFill>
                      <a:srgbClr val="000000"/>
                    </a:solidFill>
                    <a:latin typeface="微软雅黑" pitchFamily="34" charset="0"/>
                    <a:ea typeface="微软雅黑" pitchFamily="34" charset="-122"/>
                    <a:cs typeface="微软雅黑" pitchFamily="34" charset="-120"/>
                  </a:rPr>
                  <a:t>地上植被盖度和地上生物量，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但会导致土壤酸化</a:t>
                </a:r>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下降），进而影响植被的生长，配施有机肥有减缓作用。</a:t>
                </a:r>
                <a:endParaRPr lang="en-US" altLang="zh-CN" sz="2200" dirty="0">
                  <a:solidFill>
                    <a:srgbClr val="000000"/>
                  </a:solidFill>
                </a:endParaRPr>
              </a:p>
            </p:txBody>
          </p:sp>
        </mc:Choice>
        <mc:Fallback xmlns="">
          <p:sp>
            <p:nvSpPr>
              <p:cNvPr id="12" name="QB_6_AS.36_1#48a043065?vop=1&amp;pid=e006fe621&amp;color=0,0,0&amp;vtp=1&amp;bbb=1&amp;hb=1"/>
              <p:cNvSpPr>
                <a:spLocks noRot="1" noChangeAspect="1" noMove="1" noResize="1" noEditPoints="1" noAdjustHandles="1" noChangeArrowheads="1" noChangeShapeType="1" noTextEdit="1"/>
              </p:cNvSpPr>
              <p:nvPr/>
            </p:nvSpPr>
            <p:spPr>
              <a:xfrm>
                <a:off x="722376" y="5621470"/>
                <a:ext cx="10753344" cy="907034"/>
              </a:xfrm>
              <a:prstGeom prst="rect">
                <a:avLst/>
              </a:prstGeom>
              <a:blipFill>
                <a:blip r:embed="rId8"/>
                <a:stretch>
                  <a:fillRect l="-1587" r="-22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500"/>
                                        <p:tgtEl>
                                          <p:spTgt spid="1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bg/>
                                          </p:spTgt>
                                        </p:tgtEl>
                                        <p:attrNameLst>
                                          <p:attrName>style.visibility</p:attrName>
                                        </p:attrNameLst>
                                      </p:cBhvr>
                                      <p:to>
                                        <p:strVal val="visible"/>
                                      </p:to>
                                    </p:set>
                                    <p:animEffect transition="in" filter="fade">
                                      <p:cBhvr>
                                        <p:cTn id="15" dur="500"/>
                                        <p:tgtEl>
                                          <p:spTgt spid="11">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xEl>
                                              <p:pRg st="0" end="0"/>
                                            </p:txEl>
                                          </p:spTgt>
                                        </p:tgtEl>
                                        <p:attrNameLst>
                                          <p:attrName>style.visibility</p:attrName>
                                        </p:attrNameLst>
                                      </p:cBhvr>
                                      <p:to>
                                        <p:strVal val="visible"/>
                                      </p:to>
                                    </p:set>
                                    <p:animEffect transition="in" filter="fade">
                                      <p:cBhvr>
                                        <p:cTn id="18" dur="500"/>
                                        <p:tgtEl>
                                          <p:spTgt spid="11">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fade">
                                      <p:cBhvr>
                                        <p:cTn id="23" dur="500"/>
                                        <p:tgtEl>
                                          <p:spTgt spid="12">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animEffect transition="in" filter="fade">
                                      <p:cBhvr>
                                        <p:cTn id="29" dur="500"/>
                                        <p:tgtEl>
                                          <p:spTgt spid="1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11" grpId="0" build="p" animBg="1"/>
      <p:bldP spid="1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b1f0982ee.fixed?pid=fa427c337&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b1f0982ee.fixed?pid=fa427c337&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专题4</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种群、群落和生态系统知识的综合</a:t>
            </a:r>
            <a:endParaRPr lang="en-US" altLang="zh-CN" sz="4400" dirty="0"/>
          </a:p>
        </p:txBody>
      </p:sp>
      <p:pic>
        <p:nvPicPr>
          <p:cNvPr id="4" name="C_3#b1f0982ee.fixed?pid=fa427c337&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1f0982ee.fixed?pid=fa427c337&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AS.37_1#e006fe621?vop=1&amp;pid=310a89742&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本实验的目的是探究不同培肥模式对沙化草地土壤改良与植被恢复的影响</a:t>
                </a:r>
                <a:r>
                  <a:rPr lang="en-US" altLang="zh-CN" sz="2000" b="0" i="0">
                    <a:solidFill>
                      <a:srgbClr val="000000"/>
                    </a:solidFill>
                    <a:latin typeface="微软雅黑" pitchFamily="34" charset="0"/>
                    <a:ea typeface="微软雅黑" pitchFamily="34" charset="-122"/>
                    <a:cs typeface="微软雅黑" pitchFamily="34" charset="-120"/>
                  </a:rPr>
                  <a:t>，自变量为培肥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模式</a:t>
                </a:r>
                <a:r>
                  <a:rPr lang="en-US" altLang="zh-CN" sz="2000" b="0" i="0" dirty="0">
                    <a:solidFill>
                      <a:srgbClr val="000000"/>
                    </a:solidFill>
                    <a:latin typeface="微软雅黑" pitchFamily="34" charset="0"/>
                    <a:ea typeface="微软雅黑" pitchFamily="34" charset="-122"/>
                    <a:cs typeface="微软雅黑" pitchFamily="34" charset="-120"/>
                  </a:rPr>
                  <a:t>，因变量为土壤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、土壤有机质含量及地上植被盖度和地上生物量。</a:t>
                </a:r>
                <a:endParaRPr lang="en-US" altLang="zh-CN" sz="2200" dirty="0"/>
              </a:p>
            </p:txBody>
          </p:sp>
        </mc:Choice>
        <mc:Fallback xmlns="">
          <p:sp>
            <p:nvSpPr>
              <p:cNvPr id="2" name="QO_5_AS.37_1#e006fe621?vop=1&amp;pid=310a89742&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r="-22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38_1#93b3e12ca?pid=b1f0982ee&amp;color=0,0,0&amp;vtp=1&amp;bt=1&amp;bbb=1&amp;hb=1"/>
              <p:cNvSpPr/>
              <p:nvPr/>
            </p:nvSpPr>
            <p:spPr>
              <a:xfrm>
                <a:off x="722376" y="972000"/>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8.科研人员根据新疆盐碱地的特质，调配出适合海洋生物生长的“人工海水</a:t>
                </a:r>
                <a:r>
                  <a:rPr lang="en-US" altLang="zh-CN" sz="2000" b="0" i="0">
                    <a:solidFill>
                      <a:srgbClr val="000000"/>
                    </a:solidFill>
                    <a:latin typeface="微软雅黑" pitchFamily="34" charset="0"/>
                    <a:ea typeface="微软雅黑" pitchFamily="34" charset="-122"/>
                    <a:cs typeface="微软雅黑" pitchFamily="34" charset="-120"/>
                  </a:rPr>
                  <a:t>”，进行海洋生物的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养殖</a:t>
                </a:r>
                <a:r>
                  <a:rPr lang="en-US" altLang="zh-CN" sz="2000" b="0" i="0" dirty="0">
                    <a:solidFill>
                      <a:srgbClr val="000000"/>
                    </a:solidFill>
                    <a:latin typeface="微软雅黑" pitchFamily="34" charset="0"/>
                    <a:ea typeface="微软雅黑" pitchFamily="34" charset="-122"/>
                    <a:cs typeface="微软雅黑" pitchFamily="34" charset="-120"/>
                  </a:rPr>
                  <a:t>。用“人工海水”进行水产养殖容易出现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等无机盐含量过高，导致水体富营养化</a:t>
                </a:r>
                <a:r>
                  <a:rPr lang="en-US" altLang="zh-CN" sz="2000" b="0" i="0">
                    <a:solidFill>
                      <a:srgbClr val="000000"/>
                    </a:solidFill>
                    <a:latin typeface="微软雅黑" pitchFamily="34" charset="0"/>
                    <a:ea typeface="微软雅黑" pitchFamily="34" charset="-122"/>
                    <a:cs typeface="微软雅黑" pitchFamily="34" charset="-120"/>
                  </a:rPr>
                  <a:t>。“人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工海水</a:t>
                </a:r>
                <a:r>
                  <a:rPr lang="en-US" altLang="zh-CN" sz="2000" b="0" i="0" dirty="0">
                    <a:solidFill>
                      <a:srgbClr val="000000"/>
                    </a:solidFill>
                    <a:latin typeface="微软雅黑" pitchFamily="34" charset="0"/>
                    <a:ea typeface="微软雅黑" pitchFamily="34" charset="-122"/>
                    <a:cs typeface="微软雅黑" pitchFamily="34" charset="-120"/>
                  </a:rPr>
                  <a:t>”生态系统中，马尾藻和萱藻是鱼的主要饵料，裸甲藻可产生甲藻毒素</a:t>
                </a:r>
                <a:r>
                  <a:rPr lang="en-US" altLang="zh-CN" sz="2000" b="0" i="0">
                    <a:solidFill>
                      <a:srgbClr val="000000"/>
                    </a:solidFill>
                    <a:latin typeface="微软雅黑" pitchFamily="34" charset="0"/>
                    <a:ea typeface="微软雅黑" pitchFamily="34" charset="-122"/>
                    <a:cs typeface="微软雅黑" pitchFamily="34" charset="-120"/>
                  </a:rPr>
                  <a:t>，对水生生物产生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毒害作用</a:t>
                </a:r>
                <a:r>
                  <a:rPr lang="en-US" altLang="zh-CN" sz="2000" b="0" i="0" dirty="0">
                    <a:solidFill>
                      <a:srgbClr val="000000"/>
                    </a:solidFill>
                    <a:latin typeface="微软雅黑" pitchFamily="34" charset="0"/>
                    <a:ea typeface="微软雅黑" pitchFamily="34" charset="-122"/>
                    <a:cs typeface="微软雅黑" pitchFamily="34" charset="-120"/>
                  </a:rPr>
                  <a:t>。图1为水体营养化水平对藻类的影响，图2为该生态系统的部分能量流动示意图</a:t>
                </a:r>
                <a:r>
                  <a:rPr lang="en-US" altLang="zh-CN" sz="2000" b="0" i="0">
                    <a:solidFill>
                      <a:srgbClr val="000000"/>
                    </a:solidFill>
                    <a:latin typeface="微软雅黑" pitchFamily="34" charset="0"/>
                    <a:ea typeface="微软雅黑" pitchFamily="34" charset="-122"/>
                    <a:cs typeface="微软雅黑" pitchFamily="34" charset="-120"/>
                  </a:rPr>
                  <a:t>，图中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字母表示能量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4_BD.38_1#93b3e12ca?pid=b1f0982ee&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a:blip r:embed="rId3"/>
                <a:stretch>
                  <a:fillRect l="-1474" r="-1361" b="-6831"/>
                </a:stretch>
              </a:blipFill>
              <a:ln/>
            </p:spPr>
            <p:txBody>
              <a:bodyPr/>
              <a:lstStyle/>
              <a:p>
                <a:r>
                  <a:rPr lang="zh-CN" altLang="en-US">
                    <a:noFill/>
                  </a:rPr>
                  <a:t> </a:t>
                </a:r>
              </a:p>
            </p:txBody>
          </p:sp>
        </mc:Fallback>
      </mc:AlternateContent>
      <p:pic>
        <p:nvPicPr>
          <p:cNvPr id="3" name="QO_4_BD.38_3#93b3e12ca?iti=4&amp;htil=1&amp;pid=b1f0982e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84832" y="3524827"/>
            <a:ext cx="265176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8_4#93b3e12ca?iti=5&amp;htil=1&amp;pid=b1f0982ee&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766560" y="3332803"/>
            <a:ext cx="404164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38_5#93b3e12ca?iti=4&amp;htil=1&amp;pid=b1f0982ee&amp;color=0,0,0&amp;vtp=1&amp;bbb=1"/>
          <p:cNvSpPr/>
          <p:nvPr/>
        </p:nvSpPr>
        <p:spPr>
          <a:xfrm>
            <a:off x="3180524" y="5608643"/>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6" name="QO_4_BD.38_6#93b3e12ca?iti=5&amp;htil=1&amp;pid=b1f0982ee&amp;color=0,0,0&amp;vtp=1&amp;bbb=1"/>
          <p:cNvSpPr/>
          <p:nvPr/>
        </p:nvSpPr>
        <p:spPr>
          <a:xfrm>
            <a:off x="8557196" y="5617787"/>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5_BD.39_1#b2f973d35?pid=93b3e12c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1）如果通过捕捞对某种鱼的种群数量特征进行调查</a:t>
            </a:r>
            <a:r>
              <a:rPr lang="en-US" altLang="zh-CN" sz="2000" b="0" i="0" spc="-50">
                <a:solidFill>
                  <a:srgbClr val="000000"/>
                </a:solidFill>
                <a:latin typeface="微软雅黑" pitchFamily="34" charset="0"/>
                <a:ea typeface="微软雅黑" pitchFamily="34" charset="-122"/>
                <a:cs typeface="微软雅黑" pitchFamily="34" charset="-120"/>
              </a:rPr>
              <a:t>，则渔网网眼的大小对</a:t>
            </a:r>
            <a:r>
              <a:rPr lang="en-US" altLang="zh-CN" sz="2000" i="0" spc="-50">
                <a:solidFill>
                  <a:srgbClr val="000000"/>
                </a:solidFill>
                <a:latin typeface="SimSun" pitchFamily="34" charset="0"/>
                <a:ea typeface="SimSun" pitchFamily="34" charset="-122"/>
                <a:cs typeface="SimSun" pitchFamily="34" charset="-120"/>
              </a:rPr>
              <a:t>__________</a:t>
            </a:r>
            <a:r>
              <a:rPr lang="en-US" altLang="zh-CN" sz="2000" b="0" i="0" spc="-50">
                <a:solidFill>
                  <a:srgbClr val="000000"/>
                </a:solidFill>
                <a:latin typeface="微软雅黑" pitchFamily="34" charset="0"/>
                <a:ea typeface="微软雅黑" pitchFamily="34" charset="-122"/>
                <a:cs typeface="微软雅黑" pitchFamily="34" charset="-120"/>
              </a:rPr>
              <a:t>影响较大</a:t>
            </a:r>
            <a:r>
              <a:rPr lang="en-US" altLang="zh-CN" sz="2000" b="0" i="0" spc="-50" dirty="0">
                <a:solidFill>
                  <a:srgbClr val="000000"/>
                </a:solidFill>
                <a:latin typeface="微软雅黑" pitchFamily="34" charset="0"/>
                <a:ea typeface="微软雅黑" pitchFamily="34" charset="-122"/>
                <a:cs typeface="微软雅黑" pitchFamily="34" charset="-120"/>
              </a:rPr>
              <a:t>。</a:t>
            </a:r>
            <a:endParaRPr lang="en-US" altLang="zh-CN" sz="2000" spc="-50" dirty="0"/>
          </a:p>
        </p:txBody>
      </p:sp>
      <p:sp>
        <p:nvSpPr>
          <p:cNvPr id="3" name="QB_5_AN.40_1#b2f973d35.blank?pid=93b3e12ca&amp;color=0,0,0&amp;vpa=14&amp;vtp=1&amp;bbb=1"/>
          <p:cNvSpPr/>
          <p:nvPr/>
        </p:nvSpPr>
        <p:spPr>
          <a:xfrm>
            <a:off x="9044051" y="931165"/>
            <a:ext cx="1168400" cy="408559"/>
          </a:xfrm>
          <a:prstGeom prst="rect">
            <a:avLst/>
          </a:prstGeom>
          <a:noFill/>
          <a:ln/>
        </p:spPr>
        <p:txBody>
          <a:bodyPr wrap="none" lIns="0" tIns="0" rIns="0" bIns="0" rtlCol="0" anchor="t"/>
          <a:lstStyle/>
          <a:p>
            <a:pPr algn="ctr" latinLnBrk="1">
              <a:lnSpc>
                <a:spcPts val="3600"/>
              </a:lnSpc>
            </a:pPr>
            <a:r>
              <a:rPr lang="en-US" altLang="zh-CN" sz="2000" b="1" i="0" spc="-50" dirty="0">
                <a:solidFill>
                  <a:srgbClr val="00B050"/>
                </a:solidFill>
                <a:latin typeface="微软雅黑" pitchFamily="34" charset="0"/>
                <a:ea typeface="微软雅黑" pitchFamily="34" charset="-122"/>
                <a:cs typeface="微软雅黑" pitchFamily="34" charset="-120"/>
              </a:rPr>
              <a:t>年龄结构</a:t>
            </a:r>
            <a:endParaRPr lang="en-US" altLang="zh-CN" sz="2000" spc="-50" dirty="0"/>
          </a:p>
        </p:txBody>
      </p:sp>
      <p:sp>
        <p:nvSpPr>
          <p:cNvPr id="4" name="QB_5_AS.41_1#b2f973d35?vop=1&amp;pid=93b3e12ca&amp;color=0,0,0&amp;vtp=1&amp;bbb=1&amp;hb=1"/>
          <p:cNvSpPr/>
          <p:nvPr/>
        </p:nvSpPr>
        <p:spPr>
          <a:xfrm>
            <a:off x="722376" y="148221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渔网网眼大小与被捕捞的鱼的大小有关系，可能影响对幼龄鱼的捕捞</a:t>
            </a:r>
            <a:r>
              <a:rPr lang="en-US" altLang="zh-CN" sz="2000" b="0" i="0">
                <a:solidFill>
                  <a:srgbClr val="000000"/>
                </a:solidFill>
                <a:latin typeface="微软雅黑" pitchFamily="34" charset="0"/>
                <a:ea typeface="微软雅黑" pitchFamily="34" charset="-122"/>
                <a:cs typeface="微软雅黑" pitchFamily="34" charset="-120"/>
              </a:rPr>
              <a:t>，对种群的年龄结构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影响较大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5" name="QB_5_BD.42_1#f36d8d611?pid=93b3e12ca&amp;color=0,0,0&amp;vtp=1&amp;bbb=1&amp;hb=1"/>
          <p:cNvSpPr/>
          <p:nvPr/>
        </p:nvSpPr>
        <p:spPr>
          <a:xfrm>
            <a:off x="722376" y="2444496"/>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（2）据图1分析</a:t>
            </a:r>
            <a:r>
              <a:rPr lang="en-US" altLang="zh-CN" sz="2000" b="0" i="0">
                <a:solidFill>
                  <a:srgbClr val="000000"/>
                </a:solidFill>
                <a:latin typeface="微软雅黑" pitchFamily="34" charset="0"/>
                <a:ea typeface="微软雅黑" pitchFamily="34" charset="-122"/>
                <a:cs typeface="微软雅黑" pitchFamily="34" charset="-120"/>
              </a:rPr>
              <a:t>，裸甲藻和马尾藻之间的种间关系是</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。当水体的营养化水平处于</a:t>
            </a:r>
            <a:r>
              <a:rPr lang="en-US" altLang="zh-CN" sz="2000" i="0">
                <a:solidFill>
                  <a:srgbClr val="000000"/>
                </a:solidFill>
                <a:latin typeface="SimSun" pitchFamily="34" charset="0"/>
                <a:ea typeface="SimSun" pitchFamily="34" charset="-122"/>
                <a:cs typeface="SimSun" pitchFamily="34" charset="-120"/>
              </a:rPr>
              <a:t>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，更有利于能量流向对人类最有益的部分。</a:t>
            </a:r>
            <a:endParaRPr lang="en-US" altLang="zh-CN" sz="2000" dirty="0"/>
          </a:p>
        </p:txBody>
      </p:sp>
      <p:sp>
        <p:nvSpPr>
          <p:cNvPr id="6" name="QB_5_AN.43_1#f36d8d611.blank?pid=93b3e12ca&amp;color=0,0,0&amp;vpa=15&amp;vtp=1&amp;bbb=1"/>
          <p:cNvSpPr/>
          <p:nvPr/>
        </p:nvSpPr>
        <p:spPr>
          <a:xfrm>
            <a:off x="6618351" y="2406396"/>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种间竞争</a:t>
            </a:r>
            <a:endParaRPr lang="en-US" altLang="zh-CN" sz="2000" dirty="0"/>
          </a:p>
        </p:txBody>
      </p:sp>
      <p:sp>
        <p:nvSpPr>
          <p:cNvPr id="7" name="QB_5_AN.44_1#f36d8d611.blank?pid=93b3e12ca&amp;color=0,0,0&amp;vpa=16&amp;vtp=1&amp;bbb=1&amp;hb=1"/>
          <p:cNvSpPr/>
          <p:nvPr/>
        </p:nvSpPr>
        <p:spPr>
          <a:xfrm>
            <a:off x="722377" y="2406396"/>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中、</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低营养化</a:t>
            </a:r>
            <a:endParaRPr lang="en-US" altLang="zh-CN" sz="2000" dirty="0"/>
          </a:p>
        </p:txBody>
      </p:sp>
      <p:sp>
        <p:nvSpPr>
          <p:cNvPr id="8" name="QB_5_AS.45_1#f36d8d611?vop=1&amp;pid=93b3e12ca&amp;color=0,0,0&amp;vtp=1&amp;bbb=1&amp;hb=1"/>
          <p:cNvSpPr/>
          <p:nvPr/>
        </p:nvSpPr>
        <p:spPr>
          <a:xfrm>
            <a:off x="722376" y="3389122"/>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由图1可以看出，在高、中营养化水平上，裸甲藻和马尾藻在数量上分别占优势</a:t>
            </a:r>
            <a:r>
              <a:rPr lang="en-US" altLang="zh-CN" sz="2000" b="0" i="0">
                <a:solidFill>
                  <a:srgbClr val="000000"/>
                </a:solidFill>
                <a:latin typeface="微软雅黑" pitchFamily="34" charset="0"/>
                <a:ea typeface="微软雅黑" pitchFamily="34" charset="-122"/>
                <a:cs typeface="微软雅黑" pitchFamily="34" charset="-120"/>
              </a:rPr>
              <a:t>，说明二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者之间是种间竞争关系</a:t>
            </a:r>
            <a:r>
              <a:rPr lang="en-US" altLang="zh-CN" sz="2000" b="0" i="0" dirty="0">
                <a:solidFill>
                  <a:srgbClr val="000000"/>
                </a:solidFill>
                <a:latin typeface="微软雅黑" pitchFamily="34" charset="0"/>
                <a:ea typeface="微软雅黑" pitchFamily="34" charset="-122"/>
                <a:cs typeface="微软雅黑" pitchFamily="34" charset="-120"/>
              </a:rPr>
              <a:t>；同时可以看出，当水体处于中、低营养化时，裸甲藻的数量少</a:t>
            </a:r>
            <a:r>
              <a:rPr lang="en-US" altLang="zh-CN" sz="2000" b="0" i="0">
                <a:solidFill>
                  <a:srgbClr val="000000"/>
                </a:solidFill>
                <a:latin typeface="微软雅黑" pitchFamily="34" charset="0"/>
                <a:ea typeface="微软雅黑" pitchFamily="34" charset="-122"/>
                <a:cs typeface="微软雅黑" pitchFamily="34" charset="-120"/>
              </a:rPr>
              <a:t>，产生的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毒素少</a:t>
            </a:r>
            <a:r>
              <a:rPr lang="en-US" altLang="zh-CN" sz="2000" b="0" i="0" dirty="0">
                <a:solidFill>
                  <a:srgbClr val="000000"/>
                </a:solidFill>
                <a:latin typeface="微软雅黑" pitchFamily="34" charset="0"/>
                <a:ea typeface="微软雅黑" pitchFamily="34" charset="-122"/>
                <a:cs typeface="微软雅黑" pitchFamily="34" charset="-120"/>
              </a:rPr>
              <a:t>，对水生生物毒害小，萱藻和马尾藻数量相对较多，它们是鱼的主要饵料</a:t>
            </a:r>
            <a:r>
              <a:rPr lang="en-US" altLang="zh-CN" sz="2000" b="0" i="0">
                <a:solidFill>
                  <a:srgbClr val="000000"/>
                </a:solidFill>
                <a:latin typeface="微软雅黑" pitchFamily="34" charset="0"/>
                <a:ea typeface="微软雅黑" pitchFamily="34" charset="-122"/>
                <a:cs typeface="微软雅黑" pitchFamily="34" charset="-120"/>
              </a:rPr>
              <a:t>，故当水体的营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养化水平处于中</a:t>
            </a:r>
            <a:r>
              <a:rPr lang="en-US" altLang="zh-CN" sz="2000" b="0" i="0" dirty="0">
                <a:solidFill>
                  <a:srgbClr val="000000"/>
                </a:solidFill>
                <a:latin typeface="微软雅黑" pitchFamily="34" charset="0"/>
                <a:ea typeface="微软雅黑" pitchFamily="34" charset="-122"/>
                <a:cs typeface="微软雅黑" pitchFamily="34" charset="-120"/>
              </a:rPr>
              <a:t>、低营养化时，更有利于能量流向对人类最有益的部分。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fade">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46_1#4fd6fb95b?pid=93b3e12ca&amp;color=0,0,0&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）生态系统的结构包括</a:t>
                </a:r>
                <a:r>
                  <a:rPr lang="en-US" altLang="zh-CN" sz="2000" i="0">
                    <a:solidFill>
                      <a:srgbClr val="000000"/>
                    </a:solidFill>
                    <a:latin typeface="SimSun" pitchFamily="34" charset="0"/>
                    <a:ea typeface="SimSun" pitchFamily="34" charset="-122"/>
                    <a:cs typeface="SimSun" pitchFamily="34" charset="-120"/>
                  </a:rPr>
                  <a:t>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若梭子蟹从饲料中同化的能量为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，则从生产者到梭子蟹的能量传递效率</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是</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用图中字母表示）。</a:t>
                </a:r>
                <a:endParaRPr lang="en-US" altLang="zh-CN" sz="2000" dirty="0">
                  <a:solidFill>
                    <a:srgbClr val="000000"/>
                  </a:solidFill>
                </a:endParaRPr>
              </a:p>
            </p:txBody>
          </p:sp>
        </mc:Choice>
        <mc:Fallback xmlns="">
          <p:sp>
            <p:nvSpPr>
              <p:cNvPr id="2" name="QB_5_BD.46_1#4fd6fb95b?pid=93b3e12ca&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a:blip r:embed="rId3"/>
                <a:stretch>
                  <a:fillRect l="-1474" r="-454" b="-11737"/>
                </a:stretch>
              </a:blipFill>
              <a:ln/>
            </p:spPr>
            <p:txBody>
              <a:bodyPr/>
              <a:lstStyle/>
              <a:p>
                <a:r>
                  <a:rPr lang="zh-CN" altLang="en-US">
                    <a:noFill/>
                  </a:rPr>
                  <a:t> </a:t>
                </a:r>
              </a:p>
            </p:txBody>
          </p:sp>
        </mc:Fallback>
      </mc:AlternateContent>
      <p:sp>
        <p:nvSpPr>
          <p:cNvPr id="3" name="QB_5_AN.47_1#4fd6fb95b.blank?pid=93b3e12ca&amp;color=0,0,0&amp;vpa=17&amp;vtp=1&amp;bbb=1"/>
          <p:cNvSpPr/>
          <p:nvPr/>
        </p:nvSpPr>
        <p:spPr>
          <a:xfrm>
            <a:off x="3675126" y="931164"/>
            <a:ext cx="602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生态系统的组成成分和营养结构（食物链和食物网）</a:t>
            </a:r>
            <a:endParaRPr lang="en-US" altLang="zh-CN" sz="2000" dirty="0">
              <a:solidFill>
                <a:srgbClr val="00B050"/>
              </a:solidFill>
            </a:endParaRPr>
          </a:p>
        </p:txBody>
      </p:sp>
      <p:sp>
        <p:nvSpPr>
          <p:cNvPr id="4" name="QB_5_AN.48_1#4fd6fb95b.blank?pid=93b3e12ca&amp;color=0,0,0&amp;vpa=18&amp;vtp=1&amp;bbb=1"/>
          <p:cNvSpPr/>
          <p:nvPr/>
        </p:nvSpPr>
        <p:spPr>
          <a:xfrm>
            <a:off x="985901" y="1388364"/>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梭子蟹的同化量</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5" name="QB_5_AN.49_1#4fd6fb95b.blank?pid=93b3e12ca&amp;color=0,0,0&amp;vpa=19&amp;vtp=1&amp;bbb=1&amp;rh=32.01"/>
              <p:cNvSpPr/>
              <p:nvPr/>
            </p:nvSpPr>
            <p:spPr>
              <a:xfrm>
                <a:off x="987488" y="1811147"/>
                <a:ext cx="1506728" cy="406527"/>
              </a:xfrm>
              <a:prstGeom prst="rect">
                <a:avLst/>
              </a:prstGeom>
              <a:noFill/>
              <a:ln/>
            </p:spPr>
            <p:txBody>
              <a:bodyPr wrap="none" lIns="0" tIns="0" rIns="0" bIns="0" rtlCol="0" anchor="t"/>
              <a:lstStyle/>
              <a:p>
                <a:pPr algn="ctr" latinLnBrk="1">
                  <a:lnSpc>
                    <a:spcPts val="33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𝒄</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𝒎</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𝒂</m:t>
                        </m:r>
                      </m:den>
                    </m:f>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𝟏𝟎𝟎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5_AN.49_1#4fd6fb95b.blank?pid=93b3e12ca&amp;color=0,0,0&amp;vpa=19&amp;vtp=1&amp;bbb=1&amp;rh=32.01"/>
              <p:cNvSpPr>
                <a:spLocks noRot="1" noChangeAspect="1" noMove="1" noResize="1" noEditPoints="1" noAdjustHandles="1" noChangeArrowheads="1" noChangeShapeType="1" noTextEdit="1"/>
              </p:cNvSpPr>
              <p:nvPr/>
            </p:nvSpPr>
            <p:spPr>
              <a:xfrm>
                <a:off x="987488" y="1811147"/>
                <a:ext cx="1506728" cy="406527"/>
              </a:xfrm>
              <a:prstGeom prst="rect">
                <a:avLst/>
              </a:prstGeom>
              <a:blipFill>
                <a:blip r:embed="rId4"/>
                <a:stretch>
                  <a:fillRect r="-2024" b="-1492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5_AS.50_1#4fd6fb95b?vop=1&amp;pid=93b3e12ca&amp;color=0,0,0&amp;vtp=1&amp;bbb=1&amp;hb=1"/>
              <p:cNvSpPr/>
              <p:nvPr/>
            </p:nvSpPr>
            <p:spPr>
              <a:xfrm>
                <a:off x="722376" y="2279650"/>
                <a:ext cx="10753344" cy="13970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生态系统的结构包括生态系统的组成成分和营养结构。图2中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表示梭子蟹的同化量</a:t>
                </a:r>
                <a:r>
                  <a:rPr lang="en-US" altLang="zh-CN" sz="2000" b="0" i="0">
                    <a:solidFill>
                      <a:srgbClr val="000000"/>
                    </a:solidFill>
                    <a:latin typeface="微软雅黑" pitchFamily="34" charset="0"/>
                    <a:ea typeface="微软雅黑" pitchFamily="34" charset="-122"/>
                    <a:cs typeface="微软雅黑" pitchFamily="34" charset="-120"/>
                  </a:rPr>
                  <a:t>；若梭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2000" b="0" i="0" dirty="0">
                    <a:solidFill>
                      <a:srgbClr val="000000"/>
                    </a:solidFill>
                    <a:latin typeface="微软雅黑" pitchFamily="34" charset="0"/>
                    <a:ea typeface="微软雅黑" pitchFamily="34" charset="-122"/>
                    <a:cs typeface="微软雅黑" pitchFamily="34" charset="-120"/>
                  </a:rPr>
                  <a:t>，则梭子蟹来自生产者的同化量是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，因此从生产者到梭子蟹</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𝑚</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den>
                    </m:f>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5_AS.50_1#4fd6fb95b?vop=1&amp;pid=93b3e12ca&amp;color=0,0,0&amp;vtp=1&amp;bbb=1&amp;hb=1"/>
              <p:cNvSpPr>
                <a:spLocks noRot="1" noChangeAspect="1" noMove="1" noResize="1" noEditPoints="1" noAdjustHandles="1" noChangeArrowheads="1" noChangeShapeType="1" noTextEdit="1"/>
              </p:cNvSpPr>
              <p:nvPr/>
            </p:nvSpPr>
            <p:spPr>
              <a:xfrm>
                <a:off x="722376" y="2279650"/>
                <a:ext cx="10753344" cy="1397000"/>
              </a:xfrm>
              <a:prstGeom prst="rect">
                <a:avLst/>
              </a:prstGeom>
              <a:blipFill>
                <a:blip r:embed="rId5"/>
                <a:stretch>
                  <a:fillRect l="-1587" r="-454" b="-611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5_BD.51_1#6b95a7a1d?pid=93b3e12ca&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（4）裸甲藻大量繁殖会导致水生生物大量死亡。引入芦苇等挺水植物并定期收割</a:t>
            </a:r>
            <a:r>
              <a:rPr lang="en-US" altLang="zh-CN" sz="2000" b="0" i="0">
                <a:solidFill>
                  <a:srgbClr val="000000"/>
                </a:solidFill>
                <a:latin typeface="微软雅黑" pitchFamily="34" charset="0"/>
                <a:ea typeface="微软雅黑" pitchFamily="34" charset="-122"/>
                <a:cs typeface="微软雅黑" pitchFamily="34" charset="-120"/>
              </a:rPr>
              <a:t>，既能有效抑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制裸甲藻的繁殖</a:t>
            </a:r>
            <a:r>
              <a:rPr lang="en-US" altLang="zh-CN" sz="2000" b="0" i="0" dirty="0">
                <a:solidFill>
                  <a:srgbClr val="000000"/>
                </a:solidFill>
                <a:latin typeface="微软雅黑" pitchFamily="34" charset="0"/>
                <a:ea typeface="微软雅黑" pitchFamily="34" charset="-122"/>
                <a:cs typeface="微软雅黑" pitchFamily="34" charset="-120"/>
              </a:rPr>
              <a:t>，又能治理水体富营养化</a:t>
            </a:r>
            <a:r>
              <a:rPr lang="en-US" altLang="zh-CN" sz="2000" b="0" i="0">
                <a:solidFill>
                  <a:srgbClr val="000000"/>
                </a:solidFill>
                <a:latin typeface="微软雅黑" pitchFamily="34" charset="0"/>
                <a:ea typeface="微软雅黑" pitchFamily="34" charset="-122"/>
                <a:cs typeface="微软雅黑" pitchFamily="34" charset="-120"/>
              </a:rPr>
              <a:t>，其原理是</a:t>
            </a:r>
            <a:r>
              <a:rPr lang="en-US" altLang="zh-CN" sz="2000" i="0">
                <a:solidFill>
                  <a:srgbClr val="000000"/>
                </a:solidFill>
                <a:latin typeface="SimSun" pitchFamily="34" charset="0"/>
                <a:ea typeface="SimSun" pitchFamily="34" charset="-122"/>
                <a:cs typeface="SimSun" pitchFamily="34" charset="-120"/>
              </a:rPr>
              <a:t>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3" name="QB_5_AN.52_1#6b95a7a1d.blank?pid=93b3e12ca&amp;color=0,0,0&amp;vpa=20&amp;vtp=1&amp;bbb=1&amp;hb=1"/>
              <p:cNvSpPr/>
              <p:nvPr/>
            </p:nvSpPr>
            <p:spPr>
              <a:xfrm>
                <a:off x="722377" y="1391100"/>
                <a:ext cx="10749631" cy="13134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芦苇等挺水植物在与裸甲藻争夺光照中占</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优势</a:t>
                </a:r>
                <a:r>
                  <a:rPr lang="en-US" altLang="zh-CN" sz="2000" b="1" i="0" dirty="0">
                    <a:solidFill>
                      <a:srgbClr val="00B050"/>
                    </a:solidFill>
                    <a:latin typeface="微软雅黑" pitchFamily="34" charset="0"/>
                    <a:ea typeface="微软雅黑" pitchFamily="34" charset="-122"/>
                    <a:cs typeface="微软雅黑" pitchFamily="34" charset="-120"/>
                  </a:rPr>
                  <a:t>，抑制了裸甲藻的繁殖，同时还能从水体中吸收</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𝐏</m:t>
                    </m:r>
                  </m:oMath>
                </a14:m>
                <a:r>
                  <a:rPr lang="en-US" altLang="zh-CN" sz="2000" b="1" i="0" dirty="0">
                    <a:solidFill>
                      <a:srgbClr val="00B050"/>
                    </a:solidFill>
                    <a:latin typeface="微软雅黑" pitchFamily="34" charset="0"/>
                    <a:ea typeface="微软雅黑" pitchFamily="34" charset="-122"/>
                    <a:cs typeface="微软雅黑" pitchFamily="34" charset="-120"/>
                  </a:rPr>
                  <a:t>等化学元素，</a:t>
                </a:r>
                <a:r>
                  <a:rPr lang="en-US" altLang="zh-CN" sz="2000" b="1" i="0">
                    <a:solidFill>
                      <a:srgbClr val="00B050"/>
                    </a:solidFill>
                    <a:latin typeface="微软雅黑" pitchFamily="34" charset="0"/>
                    <a:ea typeface="微软雅黑" pitchFamily="34" charset="-122"/>
                    <a:cs typeface="微软雅黑" pitchFamily="34" charset="-120"/>
                  </a:rPr>
                  <a:t>并通过收割带离水体，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达到治理水体富营养化的目的</a:t>
                </a:r>
                <a:endParaRPr lang="en-US" altLang="zh-CN" sz="2000" dirty="0"/>
              </a:p>
            </p:txBody>
          </p:sp>
        </mc:Choice>
        <mc:Fallback xmlns="">
          <p:sp>
            <p:nvSpPr>
              <p:cNvPr id="3" name="QB_5_AN.52_1#6b95a7a1d.blank?pid=93b3e12ca&amp;color=0,0,0&amp;vpa=20&amp;vtp=1&amp;bbb=1&amp;hb=1"/>
              <p:cNvSpPr>
                <a:spLocks noRot="1" noChangeAspect="1" noMove="1" noResize="1" noEditPoints="1" noAdjustHandles="1" noChangeArrowheads="1" noChangeShapeType="1" noTextEdit="1"/>
              </p:cNvSpPr>
              <p:nvPr/>
            </p:nvSpPr>
            <p:spPr>
              <a:xfrm>
                <a:off x="722377" y="1391100"/>
                <a:ext cx="10749631" cy="1313434"/>
              </a:xfrm>
              <a:prstGeom prst="rect">
                <a:avLst/>
              </a:prstGeom>
              <a:blipFill>
                <a:blip r:embed="rId3"/>
                <a:stretch>
                  <a:fillRect l="-1475" r="-340" b="-11574"/>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5_AS.53_1#6b95a7a1d?vop=1&amp;pid=93b3e12ca&amp;color=0,0,0&amp;vtp=1&amp;bbb=1&amp;hb=1"/>
              <p:cNvSpPr/>
              <p:nvPr/>
            </p:nvSpPr>
            <p:spPr>
              <a:xfrm>
                <a:off x="722376" y="2836995"/>
                <a:ext cx="10753344" cy="1415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由题中引入芦苇等挺水植物并定期收割可知</a:t>
                </a:r>
                <a:r>
                  <a:rPr lang="en-US" altLang="zh-CN" sz="2000" b="0" i="0">
                    <a:solidFill>
                      <a:srgbClr val="000000"/>
                    </a:solidFill>
                    <a:latin typeface="微软雅黑" pitchFamily="34" charset="0"/>
                    <a:ea typeface="微软雅黑" pitchFamily="34" charset="-122"/>
                    <a:cs typeface="微软雅黑" pitchFamily="34" charset="-120"/>
                  </a:rPr>
                  <a:t>，芦苇等挺水植物一方面在与裸甲藻争夺光照</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中占优势</a:t>
                </a:r>
                <a:r>
                  <a:rPr lang="en-US" altLang="zh-CN" sz="2000" b="0" i="0" dirty="0">
                    <a:solidFill>
                      <a:srgbClr val="000000"/>
                    </a:solidFill>
                    <a:latin typeface="微软雅黑" pitchFamily="34" charset="0"/>
                    <a:ea typeface="微软雅黑" pitchFamily="34" charset="-122"/>
                    <a:cs typeface="微软雅黑" pitchFamily="34" charset="-120"/>
                  </a:rPr>
                  <a:t>，抑制了裸甲藻的繁殖；另一方面还能从水体中吸收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等化学元素</a:t>
                </a:r>
                <a:r>
                  <a:rPr lang="en-US" altLang="zh-CN" sz="2000" b="0" i="0">
                    <a:solidFill>
                      <a:srgbClr val="000000"/>
                    </a:solidFill>
                    <a:latin typeface="微软雅黑" pitchFamily="34" charset="0"/>
                    <a:ea typeface="微软雅黑" pitchFamily="34" charset="-122"/>
                    <a:cs typeface="微软雅黑" pitchFamily="34" charset="-120"/>
                  </a:rPr>
                  <a:t>，并通过收割带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离水体</a:t>
                </a:r>
                <a:r>
                  <a:rPr lang="en-US" altLang="zh-CN" sz="2000" b="0" i="0" dirty="0">
                    <a:solidFill>
                      <a:srgbClr val="000000"/>
                    </a:solidFill>
                    <a:latin typeface="微软雅黑" pitchFamily="34" charset="0"/>
                    <a:ea typeface="微软雅黑" pitchFamily="34" charset="-122"/>
                    <a:cs typeface="微软雅黑" pitchFamily="34" charset="-120"/>
                  </a:rPr>
                  <a:t>，达到治理水体富营养化的目的。</a:t>
                </a:r>
                <a:endParaRPr lang="en-US" altLang="zh-CN" sz="2200" dirty="0"/>
              </a:p>
            </p:txBody>
          </p:sp>
        </mc:Choice>
        <mc:Fallback xmlns="">
          <p:sp>
            <p:nvSpPr>
              <p:cNvPr id="4" name="QB_5_AS.53_1#6b95a7a1d?vop=1&amp;pid=93b3e12ca&amp;color=0,0,0&amp;vtp=1&amp;bbb=1&amp;hb=1"/>
              <p:cNvSpPr>
                <a:spLocks noRot="1" noChangeAspect="1" noMove="1" noResize="1" noEditPoints="1" noAdjustHandles="1" noChangeArrowheads="1" noChangeShapeType="1" noTextEdit="1"/>
              </p:cNvSpPr>
              <p:nvPr/>
            </p:nvSpPr>
            <p:spPr>
              <a:xfrm>
                <a:off x="722376" y="2836995"/>
                <a:ext cx="10753344" cy="1415034"/>
              </a:xfrm>
              <a:prstGeom prst="rect">
                <a:avLst/>
              </a:prstGeom>
              <a:blipFill>
                <a:blip r:embed="rId4"/>
                <a:stretch>
                  <a:fillRect l="-1587" r="-227" b="-1030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4_BD.54_1#dcf920479?pid=b1f0982ee&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［云南西南名校联盟2025高二联考］</a:t>
            </a:r>
            <a:r>
              <a:rPr lang="en-US" altLang="zh-CN" sz="2000" b="0" i="0" dirty="0">
                <a:solidFill>
                  <a:srgbClr val="000000"/>
                </a:solidFill>
                <a:latin typeface="微软雅黑" pitchFamily="34" charset="0"/>
                <a:ea typeface="微软雅黑" pitchFamily="34" charset="-122"/>
                <a:cs typeface="微软雅黑" pitchFamily="34" charset="-120"/>
              </a:rPr>
              <a:t>食物网结构的讨论往往基于两类食物网：①拓扑网络</a:t>
            </a:r>
            <a:r>
              <a:rPr lang="en-US" altLang="zh-CN" sz="2000" b="0" i="0">
                <a:solidFill>
                  <a:srgbClr val="000000"/>
                </a:solidFill>
                <a:latin typeface="微软雅黑" pitchFamily="34" charset="0"/>
                <a:ea typeface="微软雅黑" pitchFamily="34" charset="-122"/>
                <a:cs typeface="微软雅黑" pitchFamily="34" charset="-120"/>
              </a:rPr>
              <a:t>，即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只包含物种捕食关系的网络</a:t>
            </a:r>
            <a:r>
              <a:rPr lang="en-US" altLang="zh-CN" sz="2000" b="0" i="0" dirty="0">
                <a:solidFill>
                  <a:srgbClr val="000000"/>
                </a:solidFill>
                <a:latin typeface="微软雅黑" pitchFamily="34" charset="0"/>
                <a:ea typeface="微软雅黑" pitchFamily="34" charset="-122"/>
                <a:cs typeface="微软雅黑" pitchFamily="34" charset="-120"/>
              </a:rPr>
              <a:t>；②能流网络</a:t>
            </a:r>
            <a:r>
              <a:rPr lang="en-US" altLang="zh-CN" sz="2000" b="0" i="0">
                <a:solidFill>
                  <a:srgbClr val="000000"/>
                </a:solidFill>
                <a:latin typeface="微软雅黑" pitchFamily="34" charset="0"/>
                <a:ea typeface="微软雅黑" pitchFamily="34" charset="-122"/>
                <a:cs typeface="微软雅黑" pitchFamily="34" charset="-120"/>
              </a:rPr>
              <a:t>，即包含具有捕食关系的物种间的能量流动大小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实线箭头的粗细与能量多少呈正相关）。如图所示。</a:t>
            </a:r>
            <a:endParaRPr lang="en-US" altLang="zh-CN" sz="2000" dirty="0"/>
          </a:p>
        </p:txBody>
      </p:sp>
      <p:pic>
        <p:nvPicPr>
          <p:cNvPr id="3" name="QO_4_BD.54_3#dcf920479?htil=1&amp;pid=b1f0982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609344" y="2582995"/>
            <a:ext cx="179222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4_4#dcf920479?htil=1&amp;pid=b1f0982e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084064" y="2628715"/>
            <a:ext cx="20299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54_5#dcf920479?htil=1&amp;pid=b1f0982ee&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759952" y="2418403"/>
            <a:ext cx="1837944"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5_BD.55_1#2ec1b89e6?pid=dcf920479&amp;color=0,0,0&amp;mp=1&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（1）图示拓扑网络中A和</a:t>
            </a:r>
            <a:r>
              <a:rPr lang="en-US" altLang="zh-CN" sz="2000" b="0" i="0">
                <a:solidFill>
                  <a:srgbClr val="000000"/>
                </a:solidFill>
                <a:latin typeface="微软雅黑" pitchFamily="34" charset="0"/>
                <a:ea typeface="微软雅黑" pitchFamily="34" charset="-122"/>
                <a:cs typeface="微软雅黑" pitchFamily="34" charset="-120"/>
              </a:rPr>
              <a:t>B的关系是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若将B从食物网中移除，</a:t>
            </a:r>
            <a:r>
              <a:rPr lang="en-US" altLang="zh-CN" sz="2000" b="0" i="0">
                <a:solidFill>
                  <a:srgbClr val="000000"/>
                </a:solidFill>
                <a:latin typeface="微软雅黑" pitchFamily="34" charset="0"/>
                <a:ea typeface="微软雅黑" pitchFamily="34" charset="-122"/>
                <a:cs typeface="微软雅黑" pitchFamily="34" charset="-120"/>
              </a:rPr>
              <a:t>A的数量将</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56_1#2ec1b89e6.blank?pid=dcf920479&amp;color=0,0,0&amp;mp=1&amp;vpa=21&amp;vtp=1&amp;bbb=1"/>
          <p:cNvSpPr/>
          <p:nvPr/>
        </p:nvSpPr>
        <p:spPr>
          <a:xfrm>
            <a:off x="4775264" y="931164"/>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捕食、种间竞争</a:t>
            </a:r>
            <a:endParaRPr lang="en-US" altLang="zh-CN" sz="2000" dirty="0"/>
          </a:p>
        </p:txBody>
      </p:sp>
      <p:sp>
        <p:nvSpPr>
          <p:cNvPr id="4" name="QB_5_AN.57_1#2ec1b89e6.blank?pid=dcf920479&amp;color=0,0,0&amp;mp=1&amp;vpa=22&amp;vtp=1&amp;bbb=1"/>
          <p:cNvSpPr/>
          <p:nvPr/>
        </p:nvSpPr>
        <p:spPr>
          <a:xfrm>
            <a:off x="731901" y="1369314"/>
            <a:ext cx="692150" cy="389509"/>
          </a:xfrm>
          <a:prstGeom prst="rect">
            <a:avLst/>
          </a:prstGeom>
          <a:noFill/>
          <a:ln/>
        </p:spPr>
        <p:txBody>
          <a:bodyPr wrap="none" lIns="0" tIns="0" rIns="0" bIns="0" rtlCol="0" anchor="t"/>
          <a:lstStyle/>
          <a:p>
            <a:pPr algn="ct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增多</a:t>
            </a:r>
            <a:endParaRPr lang="en-US" altLang="zh-CN" sz="2000" dirty="0"/>
          </a:p>
        </p:txBody>
      </p:sp>
      <p:sp>
        <p:nvSpPr>
          <p:cNvPr id="5" name="QB_5_AN.58_1#2ec1b89e6.blank?pid=dcf920479&amp;color=0,0,0&amp;mp=1&amp;vpa=23&amp;vtp=1&amp;bbb=1"/>
          <p:cNvSpPr/>
          <p:nvPr/>
        </p:nvSpPr>
        <p:spPr>
          <a:xfrm>
            <a:off x="2471801" y="1369314"/>
            <a:ext cx="497363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C的能量不再通过B流向A，而是直接流向A</a:t>
            </a:r>
            <a:endParaRPr lang="en-US" altLang="zh-CN" sz="2000" dirty="0"/>
          </a:p>
        </p:txBody>
      </p:sp>
      <p:sp>
        <p:nvSpPr>
          <p:cNvPr id="6" name="QB_5_AS.59_1#2ec1b89e6?vop=1&amp;pid=dcf920479&amp;color=0,0,0&amp;vtp=1&amp;bbb=1&amp;hb=1"/>
          <p:cNvSpPr/>
          <p:nvPr/>
        </p:nvSpPr>
        <p:spPr>
          <a:xfrm>
            <a:off x="722376" y="19203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从拓扑网络中可以看到，A捕食B，A、B均捕食C，所以A和</a:t>
            </a:r>
            <a:r>
              <a:rPr lang="en-US" altLang="zh-CN" sz="2000" b="0" i="0">
                <a:solidFill>
                  <a:srgbClr val="000000"/>
                </a:solidFill>
                <a:latin typeface="微软雅黑" pitchFamily="34" charset="0"/>
                <a:ea typeface="微软雅黑" pitchFamily="34" charset="-122"/>
                <a:cs typeface="微软雅黑" pitchFamily="34" charset="-120"/>
              </a:rPr>
              <a:t>B的种间关系是捕食和种间竞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争</a:t>
            </a:r>
            <a:r>
              <a:rPr lang="en-US" altLang="zh-CN" sz="2000" b="0" i="0" dirty="0">
                <a:solidFill>
                  <a:srgbClr val="000000"/>
                </a:solidFill>
                <a:latin typeface="微软雅黑" pitchFamily="34" charset="0"/>
                <a:ea typeface="微软雅黑" pitchFamily="34" charset="-122"/>
                <a:cs typeface="微软雅黑" pitchFamily="34" charset="-120"/>
              </a:rPr>
              <a:t>。若将B从食物网中移除，C的能量不再通过B流向A，而是直接流向A，A获得的能量增多</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以数量将增加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BD.60_1#063a96183?pid=dcf920479&amp;color=0,0,0&amp;vtp=1&amp;bt=1&amp;bbb=1&amp;hb=1"/>
          <p:cNvSpPr/>
          <p:nvPr/>
        </p:nvSpPr>
        <p:spPr>
          <a:xfrm>
            <a:off x="722376" y="96926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（2）图示基于自然状态的能流网络中，</a:t>
            </a:r>
            <a:r>
              <a:rPr lang="en-US" altLang="zh-CN" sz="2000" b="0" i="0">
                <a:solidFill>
                  <a:srgbClr val="000000"/>
                </a:solidFill>
                <a:latin typeface="微软雅黑" pitchFamily="34" charset="0"/>
                <a:ea typeface="微软雅黑" pitchFamily="34" charset="-122"/>
                <a:cs typeface="微软雅黑" pitchFamily="34" charset="-120"/>
              </a:rPr>
              <a:t>3个实线箭头体现了能量流动具有</a:t>
            </a:r>
            <a:r>
              <a:rPr lang="en-US" altLang="zh-CN" sz="2000" i="0">
                <a:solidFill>
                  <a:srgbClr val="000000"/>
                </a:solidFill>
                <a:latin typeface="SimSun" pitchFamily="34" charset="0"/>
                <a:ea typeface="SimSun" pitchFamily="34" charset="-122"/>
                <a:cs typeface="SimSun" pitchFamily="34" charset="-120"/>
              </a:rPr>
              <a:t>____________________</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的特点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1_1#063a96183.blank?pid=dcf920479&amp;color=0,0,0&amp;vpa=24&amp;vtp=1&amp;bbb=1"/>
          <p:cNvSpPr/>
          <p:nvPr/>
        </p:nvSpPr>
        <p:spPr>
          <a:xfrm>
            <a:off x="8904351" y="931165"/>
            <a:ext cx="247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单向流动、逐级递减</a:t>
            </a:r>
            <a:endParaRPr lang="en-US" altLang="zh-CN" sz="2000" dirty="0"/>
          </a:p>
        </p:txBody>
      </p:sp>
      <p:sp>
        <p:nvSpPr>
          <p:cNvPr id="4" name="QB_5_AS.62_1#063a96183?vop=1&amp;pid=dcf920479&amp;color=0,0,0&amp;vtp=1&amp;bbb=1&amp;hb=1"/>
          <p:cNvSpPr/>
          <p:nvPr/>
        </p:nvSpPr>
        <p:spPr>
          <a:xfrm>
            <a:off x="722376" y="19263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3个实线箭头均为单向箭头，体现了能量具有单向流动的特点；</a:t>
            </a:r>
            <a:r>
              <a:rPr lang="en-US" altLang="zh-CN" sz="2000" b="0" i="0">
                <a:solidFill>
                  <a:srgbClr val="000000"/>
                </a:solidFill>
                <a:latin typeface="微软雅黑" pitchFamily="34" charset="0"/>
                <a:ea typeface="微软雅黑" pitchFamily="34" charset="-122"/>
                <a:cs typeface="微软雅黑" pitchFamily="34" charset="-120"/>
              </a:rPr>
              <a:t>A处于第二营养级时的箭头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最粗</a:t>
            </a:r>
            <a:r>
              <a:rPr lang="en-US" altLang="zh-CN" sz="2000" b="0" i="0" dirty="0">
                <a:solidFill>
                  <a:srgbClr val="000000"/>
                </a:solidFill>
                <a:latin typeface="微软雅黑" pitchFamily="34" charset="0"/>
                <a:ea typeface="微软雅黑" pitchFamily="34" charset="-122"/>
                <a:cs typeface="微软雅黑" pitchFamily="34" charset="-120"/>
              </a:rPr>
              <a:t>，A处于第四营养级时的箭头最细，体现了能量流动逐级递减的特点。</a:t>
            </a:r>
            <a:endParaRPr lang="en-US" altLang="zh-CN" sz="2200" dirty="0"/>
          </a:p>
        </p:txBody>
      </p:sp>
      <p:sp>
        <p:nvSpPr>
          <p:cNvPr id="5" name="QB_5_BD.63_1#a4932471c?pid=dcf920479&amp;color=0,0,0&amp;vtp=1&amp;bbb=1"/>
          <p:cNvSpPr/>
          <p:nvPr/>
        </p:nvSpPr>
        <p:spPr>
          <a:xfrm>
            <a:off x="722376" y="289013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（3）图示</a:t>
            </a:r>
            <a:r>
              <a:rPr lang="en-US" altLang="zh-CN" sz="2000" b="0" i="0">
                <a:solidFill>
                  <a:srgbClr val="000000"/>
                </a:solidFill>
                <a:latin typeface="微软雅黑" pitchFamily="34" charset="0"/>
                <a:ea typeface="微软雅黑" pitchFamily="34" charset="-122"/>
                <a:cs typeface="微软雅黑" pitchFamily="34" charset="-120"/>
              </a:rPr>
              <a:t>“?”处应为</a:t>
            </a: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5_AN.64_1#a4932471c.blank?pid=dcf920479&amp;color=0,0,0&amp;vpa=25&amp;vtp=1&amp;bbb=1"/>
          <p:cNvSpPr/>
          <p:nvPr/>
        </p:nvSpPr>
        <p:spPr>
          <a:xfrm>
            <a:off x="3263964" y="2852039"/>
            <a:ext cx="164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A的取食偏好</a:t>
            </a:r>
            <a:endParaRPr lang="en-US" altLang="zh-CN" sz="2000" dirty="0"/>
          </a:p>
        </p:txBody>
      </p:sp>
      <p:sp>
        <p:nvSpPr>
          <p:cNvPr id="7" name="QB_5_AS.65_1#a4932471c?vop=1&amp;pid=dcf920479&amp;color=0,0,0&amp;vtp=1&amp;bbb=1&amp;hb=1"/>
          <p:cNvSpPr/>
          <p:nvPr/>
        </p:nvSpPr>
        <p:spPr>
          <a:xfrm>
            <a:off x="722376" y="339864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B、C、D都是A的食物，B到A的箭头最粗，说明A从B获得的能量最多，A偏好捕食B</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此</a:t>
            </a:r>
            <a:r>
              <a:rPr lang="en-US" altLang="zh-CN" sz="2000" b="0" i="0" dirty="0">
                <a:solidFill>
                  <a:srgbClr val="000000"/>
                </a:solidFill>
                <a:latin typeface="微软雅黑" pitchFamily="34" charset="0"/>
                <a:ea typeface="微软雅黑" pitchFamily="34" charset="-122"/>
                <a:cs typeface="微软雅黑" pitchFamily="34" charset="-120"/>
              </a:rPr>
              <a:t>“？”处应为A的取食偏好。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66_1#0bf9bf0f7?pid=dcf92047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（4）科研小组对A的能量流动情况进行分析，结果如表所示（数字为能量值</a:t>
                </a:r>
                <a:r>
                  <a:rPr lang="en-US" altLang="zh-CN" sz="2000" b="0" i="0">
                    <a:solidFill>
                      <a:srgbClr val="000000"/>
                    </a:solidFill>
                    <a:latin typeface="微软雅黑" pitchFamily="34" charset="0"/>
                    <a:ea typeface="微软雅黑" pitchFamily="34" charset="-122"/>
                    <a:cs typeface="微软雅黑" pitchFamily="34" charset="-120"/>
                  </a:rPr>
                  <a:t>，单位是</a:t>
                </a: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），由表分析，</a:t>
                </a:r>
                <a:r>
                  <a:rPr lang="en-US" altLang="zh-CN" sz="2000" b="0" i="0">
                    <a:solidFill>
                      <a:srgbClr val="000000"/>
                    </a:solidFill>
                    <a:latin typeface="微软雅黑" pitchFamily="34" charset="0"/>
                    <a:ea typeface="微软雅黑" pitchFamily="34" charset="-122"/>
                    <a:cs typeface="微软雅黑" pitchFamily="34" charset="-120"/>
                  </a:rPr>
                  <a:t>A同化量为</a:t>
                </a:r>
                <a:r>
                  <a:rPr lang="en-US" altLang="zh-CN" sz="2000" i="0">
                    <a:solidFill>
                      <a:srgbClr val="000000"/>
                    </a:solidFill>
                    <a:latin typeface="SimSun" pitchFamily="34" charset="0"/>
                    <a:ea typeface="SimSun" pitchFamily="34" charset="-122"/>
                    <a:cs typeface="SimSun" pitchFamily="34" charset="-120"/>
                  </a:rPr>
                  <a:t>______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。摄入的能量除表中去向外</a:t>
                </a:r>
                <a:r>
                  <a:rPr lang="en-US" altLang="zh-CN" sz="2000" b="0" i="0">
                    <a:solidFill>
                      <a:srgbClr val="000000"/>
                    </a:solidFill>
                    <a:latin typeface="微软雅黑" pitchFamily="34" charset="0"/>
                    <a:ea typeface="微软雅黑" pitchFamily="34" charset="-122"/>
                    <a:cs typeface="微软雅黑" pitchFamily="34" charset="-120"/>
                  </a:rPr>
                  <a:t>，还有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一部分的去向是</a:t>
                </a: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66_1#0bf9bf0f7?pid=dcf920479&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340" b="-11682"/>
                </a:stretch>
              </a:blipFill>
              <a:ln/>
            </p:spPr>
            <p:txBody>
              <a:bodyPr/>
              <a:lstStyle/>
              <a:p>
                <a:r>
                  <a:rPr lang="zh-CN" altLang="en-US">
                    <a:noFill/>
                  </a:rPr>
                  <a:t> </a:t>
                </a:r>
              </a:p>
            </p:txBody>
          </p:sp>
        </mc:Fallback>
      </mc:AlternateContent>
      <p:graphicFrame>
        <p:nvGraphicFramePr>
          <p:cNvPr id="29" name="QB_5_BD.66_2#0bf9bf0f7?colgroup=10,16,13&amp;pid=dcf920479&amp;color=0,0,0&amp;vtp=1&amp;bbb=1"/>
          <p:cNvGraphicFramePr>
            <a:graphicFrameLocks noGrp="1"/>
          </p:cNvGraphicFramePr>
          <p:nvPr>
            <p:extLst>
              <p:ext uri="{D42A27DB-BD31-4B8C-83A1-F6EECF244321}">
                <p14:modId xmlns:p14="http://schemas.microsoft.com/office/powerpoint/2010/main" val="2637437995"/>
              </p:ext>
            </p:extLst>
          </p:nvPr>
        </p:nvGraphicFramePr>
        <p:xfrm>
          <a:off x="722376" y="2408877"/>
          <a:ext cx="10716768" cy="847471"/>
        </p:xfrm>
        <a:graphic>
          <a:graphicData uri="http://schemas.openxmlformats.org/drawingml/2006/table">
            <a:tbl>
              <a:tblPr/>
              <a:tblGrid>
                <a:gridCol w="2898648">
                  <a:extLst>
                    <a:ext uri="{9D8B030D-6E8A-4147-A177-3AD203B41FA5}">
                      <a16:colId xmlns:a16="http://schemas.microsoft.com/office/drawing/2014/main" val="20000"/>
                    </a:ext>
                  </a:extLst>
                </a:gridCol>
                <a:gridCol w="4288536">
                  <a:extLst>
                    <a:ext uri="{9D8B030D-6E8A-4147-A177-3AD203B41FA5}">
                      <a16:colId xmlns:a16="http://schemas.microsoft.com/office/drawing/2014/main" val="20001"/>
                    </a:ext>
                  </a:extLst>
                </a:gridCol>
                <a:gridCol w="3529584">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摄入的能量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用于生长</a:t>
                      </a:r>
                      <a:r>
                        <a:rPr lang="en-US" altLang="zh-CN" sz="2000" b="1" i="0" spc="-10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发育和繁殖的能量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呼吸作用散失的能量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B_5_AN.67_1#0bf9bf0f7.blank?pid=dcf920479&amp;color=0,0,0&amp;vpa=26&amp;vtp=1&amp;bbb=1"/>
          <p:cNvSpPr/>
          <p:nvPr/>
        </p:nvSpPr>
        <p:spPr>
          <a:xfrm>
            <a:off x="5226939" y="1391100"/>
            <a:ext cx="7286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30.6</a:t>
            </a:r>
            <a:endParaRPr lang="en-US" altLang="zh-CN" sz="2000" dirty="0"/>
          </a:p>
        </p:txBody>
      </p:sp>
      <p:sp>
        <p:nvSpPr>
          <p:cNvPr id="5" name="QB_5_AN.68_1#0bf9bf0f7.blank?pid=dcf920479&amp;color=0,0,0&amp;vpa=27&amp;vtp=1&amp;bbb=1"/>
          <p:cNvSpPr/>
          <p:nvPr/>
        </p:nvSpPr>
        <p:spPr>
          <a:xfrm>
            <a:off x="2484501" y="1829250"/>
            <a:ext cx="291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通过A的粪便流向分解者</a:t>
            </a:r>
            <a:endParaRPr lang="en-US" altLang="zh-CN" sz="2000" dirty="0"/>
          </a:p>
        </p:txBody>
      </p:sp>
      <mc:AlternateContent xmlns:mc="http://schemas.openxmlformats.org/markup-compatibility/2006" xmlns:a14="http://schemas.microsoft.com/office/drawing/2010/main">
        <mc:Choice Requires="a14">
          <p:sp>
            <p:nvSpPr>
              <p:cNvPr id="6" name="QB_5_AS.69_1#0bf9bf0f7?vop=1&amp;pid=dcf920479&amp;color=0,0,0&amp;vtp=1&amp;bbb=1&amp;hb=1"/>
              <p:cNvSpPr/>
              <p:nvPr/>
            </p:nvSpPr>
            <p:spPr>
              <a:xfrm>
                <a:off x="722376" y="3386777"/>
                <a:ext cx="10753344" cy="906336"/>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呼吸作用散失的能量，所以</a:t>
                </a:r>
                <a:r>
                  <a:rPr lang="en-US" altLang="zh-CN" sz="2000" b="0" i="0">
                    <a:solidFill>
                      <a:srgbClr val="000000"/>
                    </a:solidFill>
                    <a:latin typeface="微软雅黑" pitchFamily="34" charset="0"/>
                    <a:ea typeface="微软雅黑" pitchFamily="34" charset="-122"/>
                    <a:cs typeface="微软雅黑" pitchFamily="34" charset="-120"/>
                  </a:rPr>
                  <a:t>A同化量</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=7.5+23.1=30.6 </m:t>
                    </m:r>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。摄入的能量除同化量外，还有一部分通过粪便流向分解者。</a:t>
                </a:r>
                <a:endParaRPr lang="en-US" altLang="zh-CN" sz="2200" dirty="0"/>
              </a:p>
            </p:txBody>
          </p:sp>
        </mc:Choice>
        <mc:Fallback xmlns="">
          <p:sp>
            <p:nvSpPr>
              <p:cNvPr id="6" name="QB_5_AS.69_1#0bf9bf0f7?vop=1&amp;pid=dcf920479&amp;color=0,0,0&amp;vtp=1&amp;bbb=1&amp;hb=1"/>
              <p:cNvSpPr>
                <a:spLocks noRot="1" noChangeAspect="1" noMove="1" noResize="1" noEditPoints="1" noAdjustHandles="1" noChangeArrowheads="1" noChangeShapeType="1" noTextEdit="1"/>
              </p:cNvSpPr>
              <p:nvPr/>
            </p:nvSpPr>
            <p:spPr>
              <a:xfrm>
                <a:off x="722376" y="3386777"/>
                <a:ext cx="10753344" cy="906336"/>
              </a:xfrm>
              <a:prstGeom prst="rect">
                <a:avLst/>
              </a:prstGeom>
              <a:blipFill>
                <a:blip r:embed="rId4"/>
                <a:stretch>
                  <a:fillRect l="-1587" r="-2438"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4_BD.1_1#6627e4121?pid=b1f0982ee&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［湖南岳阳2024高二期末］</a:t>
            </a:r>
            <a:r>
              <a:rPr lang="en-US" altLang="zh-CN" sz="2000" b="0" i="0" dirty="0">
                <a:solidFill>
                  <a:srgbClr val="000000"/>
                </a:solidFill>
                <a:latin typeface="微软雅黑" pitchFamily="34" charset="0"/>
                <a:ea typeface="微软雅黑" pitchFamily="34" charset="-122"/>
                <a:cs typeface="微软雅黑" pitchFamily="34" charset="-120"/>
              </a:rPr>
              <a:t>“一鲸落而万物生”，</a:t>
            </a:r>
            <a:r>
              <a:rPr lang="en-US" altLang="zh-CN" sz="2000" b="0" i="0">
                <a:solidFill>
                  <a:srgbClr val="000000"/>
                </a:solidFill>
                <a:latin typeface="微软雅黑" pitchFamily="34" charset="0"/>
                <a:ea typeface="微软雅黑" pitchFamily="34" charset="-122"/>
                <a:cs typeface="微软雅黑" pitchFamily="34" charset="-120"/>
              </a:rPr>
              <a:t>鲸落是指鲸死亡后落入深海形成的生态系统。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鲸落形成初期</a:t>
            </a:r>
            <a:r>
              <a:rPr lang="en-US" altLang="zh-CN" sz="2000" b="0" i="0" dirty="0">
                <a:solidFill>
                  <a:srgbClr val="000000"/>
                </a:solidFill>
                <a:latin typeface="微软雅黑" pitchFamily="34" charset="0"/>
                <a:ea typeface="微软雅黑" pitchFamily="34" charset="-122"/>
                <a:cs typeface="微软雅黑" pitchFamily="34" charset="-120"/>
              </a:rPr>
              <a:t>，鲨鱼、盲鳗等生物吞食软组织；中期，蠕虫、甲壳类生物定居下来，</a:t>
            </a:r>
            <a:r>
              <a:rPr lang="en-US" altLang="zh-CN" sz="2000" b="0" i="0">
                <a:solidFill>
                  <a:srgbClr val="000000"/>
                </a:solidFill>
                <a:latin typeface="微软雅黑" pitchFamily="34" charset="0"/>
                <a:ea typeface="微软雅黑" pitchFamily="34" charset="-122"/>
                <a:cs typeface="微软雅黑" pitchFamily="34" charset="-120"/>
              </a:rPr>
              <a:t>啃食尸体；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后期</a:t>
            </a:r>
            <a:r>
              <a:rPr lang="en-US" altLang="zh-CN" sz="2000" b="0" i="0" dirty="0">
                <a:solidFill>
                  <a:srgbClr val="000000"/>
                </a:solidFill>
                <a:latin typeface="微软雅黑" pitchFamily="34" charset="0"/>
                <a:ea typeface="微软雅黑" pitchFamily="34" charset="-122"/>
                <a:cs typeface="微软雅黑" pitchFamily="34" charset="-120"/>
              </a:rPr>
              <a:t>，厌氧细菌进入鲸骨头中，分解其中的有机物，同时产生大量的硫化氢</a:t>
            </a:r>
            <a:r>
              <a:rPr lang="en-US" altLang="zh-CN" sz="2000" b="0" i="0">
                <a:solidFill>
                  <a:srgbClr val="000000"/>
                </a:solidFill>
                <a:latin typeface="微软雅黑" pitchFamily="34" charset="0"/>
                <a:ea typeface="微软雅黑" pitchFamily="34" charset="-122"/>
                <a:cs typeface="微软雅黑" pitchFamily="34" charset="-120"/>
              </a:rPr>
              <a:t>，硫细菌氧化硫化氢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获得能量合成有机物</a:t>
            </a:r>
            <a:r>
              <a:rPr lang="en-US" altLang="zh-CN" sz="2000" b="0" i="0" dirty="0">
                <a:solidFill>
                  <a:srgbClr val="000000"/>
                </a:solidFill>
                <a:latin typeface="微软雅黑" pitchFamily="34" charset="0"/>
                <a:ea typeface="微软雅黑" pitchFamily="34" charset="-122"/>
                <a:cs typeface="微软雅黑" pitchFamily="34" charset="-120"/>
              </a:rPr>
              <a:t>。弗兰克普莱斯和罗宾普鲁姆斯是鲸落中新发现的两种蠕虫</a:t>
            </a:r>
            <a:r>
              <a:rPr lang="en-US" altLang="zh-CN" sz="2000" b="0" i="0">
                <a:solidFill>
                  <a:srgbClr val="000000"/>
                </a:solidFill>
                <a:latin typeface="微软雅黑" pitchFamily="34" charset="0"/>
                <a:ea typeface="微软雅黑" pitchFamily="34" charset="-122"/>
                <a:cs typeface="微软雅黑" pitchFamily="34" charset="-120"/>
              </a:rPr>
              <a:t>，起初科学家只</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观察到了雌虫</a:t>
            </a:r>
            <a:r>
              <a:rPr lang="en-US" altLang="zh-CN" sz="2000" b="0" i="0" dirty="0">
                <a:solidFill>
                  <a:srgbClr val="000000"/>
                </a:solidFill>
                <a:latin typeface="微软雅黑" pitchFamily="34" charset="0"/>
                <a:ea typeface="微软雅黑" pitchFamily="34" charset="-122"/>
                <a:cs typeface="微软雅黑" pitchFamily="34" charset="-120"/>
              </a:rPr>
              <a:t>，后来发现雄虫生活在雌虫体内。</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_1#6627e4121.bracket?pid=b1f0982ee&amp;color=0,0,0&amp;vpa=1&amp;vtp=1"/>
          <p:cNvSpPr/>
          <p:nvPr/>
        </p:nvSpPr>
        <p:spPr>
          <a:xfrm>
            <a:off x="8288401" y="27817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1_2#6627e4121.choices?pid=b1f0982ee&amp;color=0,0,0&amp;vtp=1&amp;bbb=1"/>
          <p:cNvSpPr/>
          <p:nvPr/>
        </p:nvSpPr>
        <p:spPr>
          <a:xfrm>
            <a:off x="722376" y="32484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A.弗兰克普莱斯和罗宾普鲁姆斯的雄虫均生活在雌虫体内，是一种寄生现象</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.鲸落的形成对生态系统中碳、硫等物质循环起促进作用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.鲸落中的所有动物和微生物共同构成完整的生态系统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.厌氧细菌和硫细菌都直接或间接依赖骨头中的有机物生存，均属于分解者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AS.3_1#6627e4121?vop=1&amp;pid=b1f0982ee&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寄生为种间关系，弗兰克普莱斯和罗宾普鲁姆斯的雄虫与各自的雌虫为同种生物</a:t>
            </a:r>
            <a:r>
              <a:rPr lang="en-US" altLang="zh-CN" sz="2000" b="0" i="0">
                <a:solidFill>
                  <a:srgbClr val="000000"/>
                </a:solidFill>
                <a:latin typeface="微软雅黑" pitchFamily="34" charset="0"/>
                <a:ea typeface="微软雅黑" pitchFamily="34" charset="-122"/>
                <a:cs typeface="微软雅黑" pitchFamily="34" charset="-120"/>
              </a:rPr>
              <a:t>，没有寄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生关系</a:t>
            </a:r>
            <a:r>
              <a:rPr lang="en-US" altLang="zh-CN" sz="2000" b="0" i="0" dirty="0">
                <a:solidFill>
                  <a:srgbClr val="000000"/>
                </a:solidFill>
                <a:latin typeface="微软雅黑" pitchFamily="34" charset="0"/>
                <a:ea typeface="微软雅黑" pitchFamily="34" charset="-122"/>
                <a:cs typeface="微软雅黑" pitchFamily="34" charset="-120"/>
              </a:rPr>
              <a:t>，A错误；鲸落中的多种生物将鲸的尸体快速分解，因此起到促进物质循环的作用，B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鲸落中的所有生物及其生活的无机环境共同构成完整的生态系统</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；硫细菌可以进行化能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合成作用</a:t>
            </a:r>
            <a:r>
              <a:rPr lang="en-US" altLang="zh-CN" sz="2000" b="0" i="0" dirty="0">
                <a:solidFill>
                  <a:srgbClr val="000000"/>
                </a:solidFill>
                <a:latin typeface="微软雅黑" pitchFamily="34" charset="0"/>
                <a:ea typeface="微软雅黑" pitchFamily="34" charset="-122"/>
                <a:cs typeface="微软雅黑" pitchFamily="34" charset="-120"/>
              </a:rPr>
              <a:t>，是自养生物，属于生产者，D错误。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B_4_BD.4_1#d826d7170?pid=b1f0982ee&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［河南洛阳2025高二月考］</a:t>
            </a:r>
            <a:r>
              <a:rPr lang="en-US" altLang="zh-CN" sz="2000" b="0" i="0" dirty="0">
                <a:solidFill>
                  <a:srgbClr val="000000"/>
                </a:solidFill>
                <a:latin typeface="微软雅黑" pitchFamily="34" charset="0"/>
                <a:ea typeface="微软雅黑" pitchFamily="34" charset="-122"/>
                <a:cs typeface="微软雅黑" pitchFamily="34" charset="-120"/>
              </a:rPr>
              <a:t>我国的古诗词或农谚中常蕴含很多生态学原理</a:t>
            </a:r>
            <a:r>
              <a:rPr lang="en-US" altLang="zh-CN" sz="2000" b="0" i="0">
                <a:solidFill>
                  <a:srgbClr val="000000"/>
                </a:solidFill>
                <a:latin typeface="微软雅黑" pitchFamily="34" charset="0"/>
                <a:ea typeface="微软雅黑" pitchFamily="34" charset="-122"/>
                <a:cs typeface="微软雅黑" pitchFamily="34" charset="-120"/>
              </a:rPr>
              <a:t>。下列句子中对所涉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及的生态学原理的叙述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正确的一项是(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6" name="QB_4_BD.4_2#d826d7170?colgroup=2,8,8,8,12&amp;pid=b1f0982ee&amp;color=0,0,0&amp;vtp=1&amp;bbb=1&amp;hb=1"/>
          <p:cNvGraphicFramePr>
            <a:graphicFrameLocks noGrp="1"/>
          </p:cNvGraphicFramePr>
          <p:nvPr>
            <p:extLst>
              <p:ext uri="{D42A27DB-BD31-4B8C-83A1-F6EECF244321}">
                <p14:modId xmlns:p14="http://schemas.microsoft.com/office/powerpoint/2010/main" val="3089300610"/>
              </p:ext>
            </p:extLst>
          </p:nvPr>
        </p:nvGraphicFramePr>
        <p:xfrm>
          <a:off x="722376" y="1951677"/>
          <a:ext cx="10725912" cy="3711448"/>
        </p:xfrm>
        <a:graphic>
          <a:graphicData uri="http://schemas.openxmlformats.org/drawingml/2006/table">
            <a:tbl>
              <a:tblPr/>
              <a:tblGrid>
                <a:gridCol w="667512">
                  <a:extLst>
                    <a:ext uri="{9D8B030D-6E8A-4147-A177-3AD203B41FA5}">
                      <a16:colId xmlns:a16="http://schemas.microsoft.com/office/drawing/2014/main" val="20000"/>
                    </a:ext>
                  </a:extLst>
                </a:gridCol>
                <a:gridCol w="2221992">
                  <a:extLst>
                    <a:ext uri="{9D8B030D-6E8A-4147-A177-3AD203B41FA5}">
                      <a16:colId xmlns:a16="http://schemas.microsoft.com/office/drawing/2014/main" val="20001"/>
                    </a:ext>
                  </a:extLst>
                </a:gridCol>
                <a:gridCol w="2231136">
                  <a:extLst>
                    <a:ext uri="{9D8B030D-6E8A-4147-A177-3AD203B41FA5}">
                      <a16:colId xmlns:a16="http://schemas.microsoft.com/office/drawing/2014/main" val="20002"/>
                    </a:ext>
                  </a:extLst>
                </a:gridCol>
                <a:gridCol w="2258568">
                  <a:extLst>
                    <a:ext uri="{9D8B030D-6E8A-4147-A177-3AD203B41FA5}">
                      <a16:colId xmlns:a16="http://schemas.microsoft.com/office/drawing/2014/main" val="20003"/>
                    </a:ext>
                  </a:extLst>
                </a:gridCol>
                <a:gridCol w="3346704">
                  <a:extLst>
                    <a:ext uri="{9D8B030D-6E8A-4147-A177-3AD203B41FA5}">
                      <a16:colId xmlns:a16="http://schemas.microsoft.com/office/drawing/2014/main" val="20004"/>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句1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句2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句3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生态学原理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种田无它巧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粪是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庄稼宝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落红不是无情物</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化作春泥更护花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野火烧不尽</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春风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吹又生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都强调了生态系统中分解者</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雪衣雪发青玉嘴</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群捕鱼儿溪影中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螟蛉有子</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蜾蠃负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呦呦鹿鸣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食野之</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描述的种间关系都是捕食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人间四月芳菲尽</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山寺桃花始盛开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劝君莫打枝头鸟</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子在巢中望母归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更无柳絮因风起</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惟有葵花向日倾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都反映非生物因素对种群的</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稻花香里说丰年</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听取蛙声一片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竹外桃花三两枝</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春江水暖鸭先知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西塞山前白鹭飞</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桃花流水鳜鱼肥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都强调了生态系统中信息传</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递能调节生物的种间关系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B_4_AN.5_1#d826d7170.bracket?pid=b1f0982ee&amp;color=0,0,0&amp;vpa=2&amp;vtp=1"/>
          <p:cNvSpPr/>
          <p:nvPr/>
        </p:nvSpPr>
        <p:spPr>
          <a:xfrm>
            <a:off x="5113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B_4_AS.6_1#d826d7170?vop=1&amp;pid=b1f0982ee&amp;color=0,0,0&amp;mp=1&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句3中没有强调分解者的作用，A错误；句1、2、3中均体现了捕食的种间关系，B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句</a:t>
            </a:r>
            <a:r>
              <a:rPr lang="en-US" altLang="zh-CN" sz="2000" b="0" i="0" dirty="0">
                <a:solidFill>
                  <a:srgbClr val="000000"/>
                </a:solidFill>
                <a:latin typeface="微软雅黑" pitchFamily="34" charset="0"/>
                <a:ea typeface="微软雅黑" pitchFamily="34" charset="-122"/>
                <a:cs typeface="微软雅黑" pitchFamily="34" charset="-120"/>
              </a:rPr>
              <a:t>2的“君”指的是人，人对种群的影响不属于非生物因素，C错误；句2</a:t>
            </a:r>
            <a:r>
              <a:rPr lang="en-US" altLang="zh-CN" sz="2000" b="0" i="0">
                <a:solidFill>
                  <a:srgbClr val="000000"/>
                </a:solidFill>
                <a:latin typeface="微软雅黑" pitchFamily="34" charset="0"/>
                <a:ea typeface="微软雅黑" pitchFamily="34" charset="-122"/>
                <a:cs typeface="微软雅黑" pitchFamily="34" charset="-120"/>
              </a:rPr>
              <a:t>中没有体现种间关系，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4_BD.7_1#0c815f68b?pid=b1f0982ee&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［江苏泰州2025高二月考］</a:t>
            </a:r>
            <a:r>
              <a:rPr lang="en-US" altLang="zh-CN" sz="2000" b="0" i="0" dirty="0">
                <a:solidFill>
                  <a:srgbClr val="000000"/>
                </a:solidFill>
                <a:latin typeface="微软雅黑" pitchFamily="34" charset="0"/>
                <a:ea typeface="微软雅黑" pitchFamily="34" charset="-122"/>
                <a:cs typeface="微软雅黑" pitchFamily="34" charset="-120"/>
              </a:rPr>
              <a:t>生态系统及其组分的相关数量变化可用如图所示的模型来解释</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8_1#0c815f68b.bracket?pid=b1f0982ee&amp;color=0,0,0&amp;vpa=3&amp;vtp=1"/>
          <p:cNvSpPr/>
          <p:nvPr/>
        </p:nvSpPr>
        <p:spPr>
          <a:xfrm>
            <a:off x="2687701"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4_BD.7_2#0c815f68b?pid=b1f0982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82896" y="1951677"/>
            <a:ext cx="2423160" cy="4937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7_3#0c815f68b.choices?pid=b1f0982ee&amp;color=0,0,0&amp;vtp=1&amp;bbb=1"/>
              <p:cNvSpPr/>
              <p:nvPr/>
            </p:nvSpPr>
            <p:spPr>
              <a:xfrm>
                <a:off x="722376" y="2573977"/>
                <a:ext cx="10753344" cy="1808734"/>
              </a:xfrm>
              <a:prstGeom prst="rect">
                <a:avLst/>
              </a:prstGeom>
              <a:noFill/>
              <a:ln/>
            </p:spPr>
            <p:txBody>
              <a:bodyPr wrap="none" lIns="0" tIns="0" rIns="0" bIns="0" rtlCol="0" anchor="t"/>
              <a:lstStyle/>
              <a:p>
                <a:pPr algn="l"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表示第二营养级，则第二到第三营养级之间的能量传递效率小于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表示羚羊种群，当出生个体数量大于死亡个体数量时，种群数量不一定增长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表示生产者，则输入能量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的主要途径是光合作用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表示草原生态系统，则不需要输入能量即可维持生态系统的稳态</a:t>
                </a:r>
                <a:endParaRPr lang="en-US" altLang="zh-CN" sz="2000" dirty="0"/>
              </a:p>
            </p:txBody>
          </p:sp>
        </mc:Choice>
        <mc:Fallback xmlns="">
          <p:sp>
            <p:nvSpPr>
              <p:cNvPr id="5" name="QC_4_BD.7_3#0c815f68b.choices?pid=b1f0982ee&amp;color=0,0,0&amp;vtp=1&amp;bbb=1"/>
              <p:cNvSpPr>
                <a:spLocks noRot="1" noChangeAspect="1" noMove="1" noResize="1" noEditPoints="1" noAdjustHandles="1" noChangeArrowheads="1" noChangeShapeType="1" noTextEdit="1"/>
              </p:cNvSpPr>
              <p:nvPr/>
            </p:nvSpPr>
            <p:spPr>
              <a:xfrm>
                <a:off x="722376" y="2573977"/>
                <a:ext cx="10753344" cy="1808734"/>
              </a:xfrm>
              <a:prstGeom prst="rect">
                <a:avLst/>
              </a:prstGeom>
              <a:blipFill>
                <a:blip r:embed="rId4"/>
                <a:stretch>
                  <a:fillRect l="-1474" b="-84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9_1#0c815f68b?vop=1&amp;pid=b1f0982ee&amp;color=0,0,0&amp;vtp=1&amp;bt=1&amp;bbb=1&amp;hb=1"/>
              <p:cNvSpPr/>
              <p:nvPr/>
            </p:nvSpPr>
            <p:spPr>
              <a:xfrm>
                <a:off x="722376" y="972000"/>
                <a:ext cx="10753344" cy="27358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表示第二营养级，则输出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可代表呼吸作用消耗量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流入下一营养级的能量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流入分解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者的能量</a:t>
                </a:r>
                <a:r>
                  <a:rPr lang="en-US" altLang="zh-CN" sz="2000" b="0" i="0" dirty="0">
                    <a:solidFill>
                      <a:srgbClr val="000000"/>
                    </a:solidFill>
                    <a:latin typeface="微软雅黑" pitchFamily="34" charset="0"/>
                    <a:ea typeface="微软雅黑" pitchFamily="34" charset="-122"/>
                    <a:cs typeface="微软雅黑" pitchFamily="34" charset="-120"/>
                  </a:rPr>
                  <a:t>，则第二到第三营养级之间的能量传递效率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流入下一营养级的能量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，故第二到第三</a:t>
                </a:r>
              </a:p>
              <a:p>
                <a:pPr latinLnBrk="1">
                  <a:lnSpc>
                    <a:spcPts val="3900"/>
                  </a:lnSpc>
                </a:pPr>
                <a:r>
                  <a:rPr lang="en-US" altLang="zh-CN" sz="2000" b="0" i="0">
                    <a:solidFill>
                      <a:srgbClr val="000000"/>
                    </a:solidFill>
                    <a:latin typeface="微软雅黑" pitchFamily="34" charset="0"/>
                    <a:ea typeface="微软雅黑" pitchFamily="34" charset="-122"/>
                    <a:cs typeface="微软雅黑" pitchFamily="34" charset="-120"/>
                  </a:rPr>
                  <a:t>营养级之间的能量传递效率小于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，A正确；除了出生率、死亡率</a:t>
                </a:r>
                <a:r>
                  <a:rPr lang="en-US" altLang="zh-CN" sz="2000" b="0" i="0">
                    <a:solidFill>
                      <a:srgbClr val="000000"/>
                    </a:solidFill>
                    <a:latin typeface="微软雅黑" pitchFamily="34" charset="0"/>
                    <a:ea typeface="微软雅黑" pitchFamily="34" charset="-122"/>
                    <a:cs typeface="微软雅黑" pitchFamily="34" charset="-120"/>
                  </a:rPr>
                  <a:t>，迁入率和迁出率也是影响种群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数量的直接因素</a:t>
                </a:r>
                <a:r>
                  <a:rPr lang="en-US" altLang="zh-CN" sz="2000" b="0" i="0" dirty="0">
                    <a:solidFill>
                      <a:srgbClr val="000000"/>
                    </a:solidFill>
                    <a:latin typeface="微软雅黑" pitchFamily="34" charset="0"/>
                    <a:ea typeface="微软雅黑" pitchFamily="34" charset="-122"/>
                    <a:cs typeface="微软雅黑" pitchFamily="34" charset="-120"/>
                  </a:rPr>
                  <a:t>，因此，当出生个体数量大于死亡个体数量时，种群数量不一定增长，B</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表示生产者，则输入能量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的主要途径是光合作用，C正确</a:t>
                </a:r>
                <a:r>
                  <a:rPr lang="en-US" altLang="zh-CN" sz="2000" b="0" i="0">
                    <a:solidFill>
                      <a:srgbClr val="000000"/>
                    </a:solidFill>
                    <a:latin typeface="微软雅黑" pitchFamily="34" charset="0"/>
                    <a:ea typeface="微软雅黑" pitchFamily="34" charset="-122"/>
                    <a:cs typeface="微软雅黑" pitchFamily="34" charset="-120"/>
                  </a:rPr>
                  <a:t>；由于呼吸散失的能量不能被重新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利用</a:t>
                </a:r>
                <a:r>
                  <a:rPr lang="en-US" altLang="zh-CN" sz="2000" b="0" i="0" dirty="0">
                    <a:solidFill>
                      <a:srgbClr val="000000"/>
                    </a:solidFill>
                    <a:latin typeface="微软雅黑" pitchFamily="34" charset="0"/>
                    <a:ea typeface="微软雅黑" pitchFamily="34" charset="-122"/>
                    <a:cs typeface="微软雅黑" pitchFamily="34" charset="-120"/>
                  </a:rPr>
                  <a:t>，故任何生态系统都需要外界输入能量，D错误。</a:t>
                </a:r>
                <a:endParaRPr lang="en-US" altLang="zh-CN" sz="2200" dirty="0"/>
              </a:p>
            </p:txBody>
          </p:sp>
        </mc:Choice>
        <mc:Fallback xmlns="">
          <p:sp>
            <p:nvSpPr>
              <p:cNvPr id="2" name="QC_4_AS.9_1#0c815f68b?vop=1&amp;pid=b1f0982ee&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a:blip r:embed="rId3"/>
                <a:stretch>
                  <a:fillRect l="-1587" r="-1531" b="-556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pic>
        <p:nvPicPr>
          <p:cNvPr id="2" name="QC_4_BD.10_1#b2c96d6ba?htil=1&amp;pid=b1f0982e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09042" y="1054295"/>
            <a:ext cx="2724912" cy="2203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10_2#b2c96d6ba?htil=1&amp;pid=b1f0982ee&amp;color=0,0,0&amp;vtp=1&amp;bt=1&amp;bbb=1&amp;hb=1"/>
          <p:cNvSpPr/>
          <p:nvPr/>
        </p:nvSpPr>
        <p:spPr>
          <a:xfrm>
            <a:off x="722376" y="972000"/>
            <a:ext cx="7891272"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）稻田养鱼既可获得鱼产品</a:t>
            </a:r>
            <a:r>
              <a:rPr lang="en-US" altLang="zh-CN" sz="2000" b="0" i="0">
                <a:solidFill>
                  <a:srgbClr val="000000"/>
                </a:solidFill>
                <a:latin typeface="微软雅黑" pitchFamily="34" charset="0"/>
                <a:ea typeface="微软雅黑" pitchFamily="34" charset="-122"/>
                <a:cs typeface="微软雅黑" pitchFamily="34" charset="-120"/>
              </a:rPr>
              <a:t>，又可利用鱼吃掉稻田中的害虫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和杂草</a:t>
            </a:r>
            <a:r>
              <a:rPr lang="en-US" altLang="zh-CN" sz="2000" b="0" i="0" dirty="0">
                <a:solidFill>
                  <a:srgbClr val="000000"/>
                </a:solidFill>
                <a:latin typeface="微软雅黑" pitchFamily="34" charset="0"/>
                <a:ea typeface="微软雅黑" pitchFamily="34" charset="-122"/>
                <a:cs typeface="微软雅黑" pitchFamily="34" charset="-120"/>
              </a:rPr>
              <a:t>，一般可使水稻增产一成左右</a:t>
            </a:r>
            <a:r>
              <a:rPr lang="en-US" altLang="zh-CN" sz="2000" b="0" i="0">
                <a:solidFill>
                  <a:srgbClr val="000000"/>
                </a:solidFill>
                <a:latin typeface="微软雅黑" pitchFamily="34" charset="0"/>
                <a:ea typeface="微软雅黑" pitchFamily="34" charset="-122"/>
                <a:cs typeface="微软雅黑" pitchFamily="34" charset="-120"/>
              </a:rPr>
              <a:t>。稻田中经控制后的有害生物密度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与所需的防治成本有关</a:t>
            </a:r>
            <a:r>
              <a:rPr lang="en-US" altLang="zh-CN" sz="2000" b="0" i="0" dirty="0">
                <a:solidFill>
                  <a:srgbClr val="000000"/>
                </a:solidFill>
                <a:latin typeface="微软雅黑" pitchFamily="34" charset="0"/>
                <a:ea typeface="微软雅黑" pitchFamily="34" charset="-122"/>
                <a:cs typeface="微软雅黑" pitchFamily="34" charset="-120"/>
              </a:rPr>
              <a:t>，并影响作物的价值，其关系如图所示</a:t>
            </a:r>
            <a:r>
              <a:rPr lang="en-US" altLang="zh-CN" sz="2000" b="0" i="0">
                <a:solidFill>
                  <a:srgbClr val="000000"/>
                </a:solidFill>
                <a:latin typeface="微软雅黑" pitchFamily="34" charset="0"/>
                <a:ea typeface="微软雅黑" pitchFamily="34" charset="-122"/>
                <a:cs typeface="微软雅黑" pitchFamily="34" charset="-120"/>
              </a:rPr>
              <a:t>。下列说</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法不正确的是(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11_1#b2c96d6ba.bracket?pid=b1f0982ee&amp;color=0,0,0&amp;vpa=4&amp;vtp=1&amp;bbb=1"/>
          <p:cNvSpPr/>
          <p:nvPr/>
        </p:nvSpPr>
        <p:spPr>
          <a:xfrm>
            <a:off x="2484501" y="2324550"/>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mc:AlternateContent xmlns:mc="http://schemas.openxmlformats.org/markup-compatibility/2006" xmlns:a14="http://schemas.microsoft.com/office/drawing/2010/main">
        <mc:Choice Requires="a14">
          <p:sp>
            <p:nvSpPr>
              <p:cNvPr id="5" name="QC_4_BD.10_3#b2c96d6ba.choices?htil=1&amp;pid=b1f0982ee&amp;color=0,0,0&amp;vtp=1&amp;bbb=1&amp;hb=1"/>
              <p:cNvSpPr/>
              <p:nvPr/>
            </p:nvSpPr>
            <p:spPr>
              <a:xfrm>
                <a:off x="722376" y="2791274"/>
                <a:ext cx="7891272"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A.采用标志重捕法调查稻田中鲫鱼的种群密度时</a:t>
                </a:r>
                <a:r>
                  <a:rPr lang="en-US" altLang="zh-CN" sz="2000" b="0" i="0">
                    <a:solidFill>
                      <a:srgbClr val="000000"/>
                    </a:solidFill>
                    <a:latin typeface="微软雅黑" pitchFamily="34" charset="0"/>
                    <a:ea typeface="微软雅黑" pitchFamily="34" charset="-122"/>
                    <a:cs typeface="微软雅黑" pitchFamily="34" charset="-120"/>
                  </a:rPr>
                  <a:t>，若重捕计数后操作不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当导致部分被标记个体死亡</a:t>
                </a:r>
                <a:r>
                  <a:rPr lang="en-US" altLang="zh-CN" sz="2000" b="0" i="0" dirty="0">
                    <a:solidFill>
                      <a:srgbClr val="000000"/>
                    </a:solidFill>
                    <a:latin typeface="微软雅黑" pitchFamily="34" charset="0"/>
                    <a:ea typeface="微软雅黑" pitchFamily="34" charset="-122"/>
                    <a:cs typeface="微软雅黑" pitchFamily="34" charset="-120"/>
                  </a:rPr>
                  <a:t>，基本不会影响调查结果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oMath>
                </a14:m>
                <a:r>
                  <a:rPr lang="en-US" altLang="zh-CN" sz="2000" b="0" i="0" dirty="0">
                    <a:solidFill>
                      <a:srgbClr val="000000"/>
                    </a:solidFill>
                    <a:latin typeface="微软雅黑" pitchFamily="34" charset="0"/>
                    <a:ea typeface="微软雅黑" pitchFamily="34" charset="-122"/>
                    <a:cs typeface="微软雅黑" pitchFamily="34" charset="-120"/>
                  </a:rPr>
                  <a:t>三点中，将有害动物控制在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点收益最大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.由图可知，曲线Ⅱ代表有害生物控制在不同密度时作物的价值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D.利用人工合成的性引诱剂诱杀雄性害虫来防治害虫的方法属于化学防</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治</a:t>
                </a:r>
                <a:endParaRPr lang="en-US" altLang="zh-CN" sz="2000" dirty="0"/>
              </a:p>
            </p:txBody>
          </p:sp>
        </mc:Choice>
        <mc:Fallback xmlns="">
          <p:sp>
            <p:nvSpPr>
              <p:cNvPr id="5" name="QC_4_BD.10_3#b2c96d6ba.choices?htil=1&amp;pid=b1f0982ee&amp;color=0,0,0&amp;vtp=1&amp;bbb=1&amp;hb=1"/>
              <p:cNvSpPr>
                <a:spLocks noRot="1" noChangeAspect="1" noMove="1" noResize="1" noEditPoints="1" noAdjustHandles="1" noChangeArrowheads="1" noChangeShapeType="1" noTextEdit="1"/>
              </p:cNvSpPr>
              <p:nvPr/>
            </p:nvSpPr>
            <p:spPr>
              <a:xfrm>
                <a:off x="722376" y="2791274"/>
                <a:ext cx="7891272" cy="2723134"/>
              </a:xfrm>
              <a:prstGeom prst="rect">
                <a:avLst/>
              </a:prstGeom>
              <a:blipFill>
                <a:blip r:embed="rId4"/>
                <a:stretch>
                  <a:fillRect l="-2009" r="-1855" b="-53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1388</Words>
  <Application>Microsoft Office PowerPoint</Application>
  <PresentationFormat>宽屏</PresentationFormat>
  <Paragraphs>275</Paragraphs>
  <Slides>28</Slides>
  <Notes>28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28</vt:i4>
      </vt:variant>
    </vt:vector>
  </HeadingPairs>
  <TitlesOfParts>
    <vt:vector size="36" baseType="lpstr">
      <vt:lpstr>等线 (正文)</vt:lpstr>
      <vt:lpstr>仿宋</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2025-08-01T03:54:19Z</dcterms:created>
  <dcterms:modified xsi:type="dcterms:W3CDTF">2025-08-04T07:18:58Z</dcterms:modified>
  <cp:category/>
  <cp:contentStatus/>
</cp:coreProperties>
</file>