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p:scale>
          <a:sx n="62" d="100"/>
          <a:sy n="62" d="100"/>
        </p:scale>
        <p:origin x="1732" y="964"/>
      </p:cViewPr>
      <p:guideLst/>
    </p:cSldViewPr>
  </p:slideViewPr>
  <p:notesTextViewPr>
    <p:cViewPr>
      <p:scale>
        <a:sx n="1" d="1"/>
        <a:sy n="1" d="1"/>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74695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5f86f28b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生态系统的组成成分</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82d67b09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食物链和食物网的构建和分析</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d5ecdb0009caf70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10.xml"/><Relationship Id="rId4" Type="http://schemas.openxmlformats.org/officeDocument/2006/relationships/image" Target="../media/image22.png"/></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10.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32.xml"/><Relationship Id="rId1" Type="http://schemas.openxmlformats.org/officeDocument/2006/relationships/slideLayout" Target="../slideLayouts/slideLayout10.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3.xml"/><Relationship Id="rId1" Type="http://schemas.openxmlformats.org/officeDocument/2006/relationships/slideLayout" Target="../slideLayouts/slideLayout10.xml"/><Relationship Id="rId4" Type="http://schemas.openxmlformats.org/officeDocument/2006/relationships/image" Target="../media/image35.png"/></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4.xml"/><Relationship Id="rId1" Type="http://schemas.openxmlformats.org/officeDocument/2006/relationships/slideLayout" Target="../slideLayouts/slideLayout10.xml"/><Relationship Id="rId4" Type="http://schemas.openxmlformats.org/officeDocument/2006/relationships/image" Target="../media/image37.png"/></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5.xml"/><Relationship Id="rId1" Type="http://schemas.openxmlformats.org/officeDocument/2006/relationships/slideLayout" Target="../slideLayouts/slideLayout10.xml"/><Relationship Id="rId4" Type="http://schemas.openxmlformats.org/officeDocument/2006/relationships/image" Target="../media/image39.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8.xml"/><Relationship Id="rId1" Type="http://schemas.openxmlformats.org/officeDocument/2006/relationships/slideLayout" Target="../slideLayouts/slideLayout10.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9.xml"/><Relationship Id="rId1" Type="http://schemas.openxmlformats.org/officeDocument/2006/relationships/slideLayout" Target="../slideLayouts/slideLayout10.xml"/><Relationship Id="rId4" Type="http://schemas.openxmlformats.org/officeDocument/2006/relationships/image" Target="../media/image4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1.xml"/><Relationship Id="rId1" Type="http://schemas.openxmlformats.org/officeDocument/2006/relationships/slideLayout" Target="../slideLayouts/slideLayout10.xml"/><Relationship Id="rId4" Type="http://schemas.openxmlformats.org/officeDocument/2006/relationships/image" Target="../media/image48.png"/></Relationships>
</file>

<file path=ppt/slides/_rels/slide4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BD.8_1#28422c939?pid=82d67b09e&amp;color=0,0,0&amp;vtp=1&amp;bt=1&amp;bbb=1"/>
          <p:cNvSpPr/>
          <p:nvPr/>
        </p:nvSpPr>
        <p:spPr>
          <a:xfrm>
            <a:off x="722376" y="969264"/>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［湖北部分高中2025高二联考］</a:t>
            </a:r>
            <a:r>
              <a:rPr lang="en-US" altLang="zh-CN" sz="2000" b="0" i="0" dirty="0">
                <a:solidFill>
                  <a:srgbClr val="000000"/>
                </a:solidFill>
                <a:latin typeface="微软雅黑" pitchFamily="34" charset="0"/>
                <a:ea typeface="微软雅黑" pitchFamily="34" charset="-122"/>
                <a:cs typeface="微软雅黑" pitchFamily="34" charset="-120"/>
              </a:rPr>
              <a:t>如图为某生态系统中的部分食物网。</a:t>
            </a:r>
            <a:r>
              <a:rPr lang="en-US" altLang="zh-CN" sz="2000" b="0" i="0">
                <a:solidFill>
                  <a:srgbClr val="000000"/>
                </a:solidFill>
                <a:latin typeface="微软雅黑" pitchFamily="34" charset="0"/>
                <a:ea typeface="微软雅黑" pitchFamily="34" charset="-122"/>
                <a:cs typeface="微软雅黑" pitchFamily="34" charset="-120"/>
              </a:rPr>
              <a:t>相关叙述错误的是(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9_1#28422c939.bracket?pid=82d67b09e&amp;color=0,0,0&amp;vpa=3&amp;vtp=1"/>
          <p:cNvSpPr/>
          <p:nvPr/>
        </p:nvSpPr>
        <p:spPr>
          <a:xfrm>
            <a:off x="10772839" y="969264"/>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pic>
        <p:nvPicPr>
          <p:cNvPr id="4" name="QC_5_BD.8_2#28422c939?htil=1&amp;pid=82d67b09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75586" y="1511300"/>
            <a:ext cx="3374136" cy="17373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8_3#28422c939.choices?htil=1&amp;pid=82d67b09e&amp;color=0,0,0&amp;vtp=1&amp;bbb=1"/>
          <p:cNvSpPr/>
          <p:nvPr/>
        </p:nvSpPr>
        <p:spPr>
          <a:xfrm>
            <a:off x="722376" y="1436497"/>
            <a:ext cx="7242048"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A.图中含有3条食物链</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.昆虫与杂食鸟的关系是种间竞争与捕食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.猫头鹰在该生态系统中属于第三、第四、第五营养级</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.图中还缺少的生态系统组成成分是分解者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EX.10_1#28422c939?vop=1&amp;pid=82d67b09e&amp;color=0,0,0&amp;vtp=1&amp;bt=1&amp;bbb=1&amp;hb=1"/>
              <p:cNvSpPr/>
              <p:nvPr/>
            </p:nvSpPr>
            <p:spPr>
              <a:xfrm>
                <a:off x="722376" y="969264"/>
                <a:ext cx="10753344" cy="17702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思路导引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图示为某生态系统中的部分食物网示意图</a:t>
                </a:r>
                <a:r>
                  <a:rPr lang="en-US" altLang="zh-CN" sz="2000" b="0" i="0" dirty="0">
                    <a:solidFill>
                      <a:srgbClr val="000000"/>
                    </a:solidFill>
                    <a:latin typeface="微软雅黑" pitchFamily="34" charset="0"/>
                    <a:ea typeface="微软雅黑" pitchFamily="34" charset="-122"/>
                    <a:cs typeface="微软雅黑" pitchFamily="34" charset="-120"/>
                  </a:rPr>
                  <a:t>，图中植物是生产者，其余生物均为消费者</a:t>
                </a:r>
                <a:r>
                  <a:rPr lang="en-US" altLang="zh-CN" sz="2000" b="0" i="0">
                    <a:solidFill>
                      <a:srgbClr val="000000"/>
                    </a:solidFill>
                    <a:latin typeface="微软雅黑" pitchFamily="34" charset="0"/>
                    <a:ea typeface="微软雅黑" pitchFamily="34" charset="-122"/>
                    <a:cs typeface="微软雅黑" pitchFamily="34" charset="-120"/>
                  </a:rPr>
                  <a:t>，该食物网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中共有</a:t>
                </a:r>
                <a:r>
                  <a:rPr lang="en-US" altLang="zh-CN" sz="2000" b="0" i="0" dirty="0">
                    <a:solidFill>
                      <a:srgbClr val="000000"/>
                    </a:solidFill>
                    <a:latin typeface="微软雅黑" pitchFamily="34" charset="0"/>
                    <a:ea typeface="微软雅黑" pitchFamily="34" charset="-122"/>
                    <a:cs typeface="微软雅黑" pitchFamily="34" charset="-120"/>
                  </a:rPr>
                  <a:t>3条食物链，即植物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杂食鸟</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猫头鹰、植物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昆虫</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杂食鸟</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猫头鹰、植物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昆虫</a:t>
                </a:r>
              </a:p>
              <a:p>
                <a:pPr latinLnBrk="1">
                  <a:lnSpc>
                    <a:spcPts val="34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猫头鹰。</a:t>
                </a:r>
                <a:endParaRPr lang="en-US" altLang="zh-CN" sz="2000" dirty="0"/>
              </a:p>
            </p:txBody>
          </p:sp>
        </mc:Choice>
        <mc:Fallback xmlns="">
          <p:sp>
            <p:nvSpPr>
              <p:cNvPr id="2" name="QC_5_EX.10_1#28422c939?vop=1&amp;pid=82d67b09e&amp;color=0,0,0&amp;vtp=1&amp;bt=1&amp;bbb=1&amp;hb=1"/>
              <p:cNvSpPr>
                <a:spLocks noRot="1" noChangeAspect="1" noMove="1" noResize="1" noEditPoints="1" noAdjustHandles="1" noChangeArrowheads="1" noChangeShapeType="1" noTextEdit="1"/>
              </p:cNvSpPr>
              <p:nvPr/>
            </p:nvSpPr>
            <p:spPr>
              <a:xfrm>
                <a:off x="722376" y="969264"/>
                <a:ext cx="10753344" cy="1770253"/>
              </a:xfrm>
              <a:prstGeom prst="rect">
                <a:avLst/>
              </a:prstGeom>
              <a:blipFill>
                <a:blip r:embed="rId3"/>
                <a:stretch>
                  <a:fillRect l="-1474" r="-794" b="-862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11_1#28422c939?vop=1&amp;pid=82d67b09e&amp;color=0,0,0&amp;vtp=1&amp;bt=1&amp;bbb=1&amp;hb=1"/>
              <p:cNvSpPr/>
              <p:nvPr/>
            </p:nvSpPr>
            <p:spPr>
              <a:xfrm>
                <a:off x="722376" y="1014984"/>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由思路导引可知，图中共含有3条食物链，A正确。昆虫与杂食鸟都取食植物</a:t>
                </a:r>
                <a:r>
                  <a:rPr lang="en-US" altLang="zh-CN" sz="2000" b="0" i="0">
                    <a:solidFill>
                      <a:srgbClr val="000000"/>
                    </a:solidFill>
                    <a:latin typeface="微软雅黑" pitchFamily="34" charset="0"/>
                    <a:ea typeface="微软雅黑" pitchFamily="34" charset="-122"/>
                    <a:cs typeface="微软雅黑" pitchFamily="34" charset="-120"/>
                  </a:rPr>
                  <a:t>，同时杂食鸟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还捕食昆虫</a:t>
                </a:r>
                <a:r>
                  <a:rPr lang="en-US" altLang="zh-CN" sz="2000" b="0" i="0" dirty="0">
                    <a:solidFill>
                      <a:srgbClr val="000000"/>
                    </a:solidFill>
                    <a:latin typeface="微软雅黑" pitchFamily="34" charset="0"/>
                    <a:ea typeface="微软雅黑" pitchFamily="34" charset="-122"/>
                    <a:cs typeface="微软雅黑" pitchFamily="34" charset="-120"/>
                  </a:rPr>
                  <a:t>，所以二者的关系是种间竞争与捕食，B正确。在“植物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杂食鸟</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猫头鹰</a:t>
                </a:r>
                <a:r>
                  <a:rPr lang="en-US" altLang="zh-CN" sz="2000" b="0" i="0">
                    <a:solidFill>
                      <a:srgbClr val="000000"/>
                    </a:solidFill>
                    <a:latin typeface="微软雅黑" pitchFamily="34" charset="0"/>
                    <a:ea typeface="微软雅黑" pitchFamily="34" charset="-122"/>
                    <a:cs typeface="微软雅黑" pitchFamily="34" charset="-120"/>
                  </a:rPr>
                  <a:t>”食物链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dirty="0">
                    <a:solidFill>
                      <a:srgbClr val="000000"/>
                    </a:solidFill>
                    <a:latin typeface="微软雅黑" pitchFamily="34" charset="0"/>
                    <a:ea typeface="微软雅黑" pitchFamily="34" charset="-122"/>
                    <a:cs typeface="微软雅黑" pitchFamily="34" charset="-120"/>
                  </a:rPr>
                  <a:t>，猫头鹰属于第三营养级；在“植物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昆虫</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杂食鸟</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猫头鹰”食物链中</a:t>
                </a:r>
                <a:r>
                  <a:rPr lang="en-US" altLang="zh-CN" sz="2000" b="0" i="0">
                    <a:solidFill>
                      <a:srgbClr val="000000"/>
                    </a:solidFill>
                    <a:latin typeface="微软雅黑" pitchFamily="34" charset="0"/>
                    <a:ea typeface="微软雅黑" pitchFamily="34" charset="-122"/>
                    <a:cs typeface="微软雅黑" pitchFamily="34" charset="-120"/>
                  </a:rPr>
                  <a:t>，猫头鹰属于第四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营养级</a:t>
                </a:r>
                <a:r>
                  <a:rPr lang="en-US" altLang="zh-CN" sz="2000" b="0" i="0" dirty="0">
                    <a:solidFill>
                      <a:srgbClr val="000000"/>
                    </a:solidFill>
                    <a:latin typeface="微软雅黑" pitchFamily="34" charset="0"/>
                    <a:ea typeface="微软雅黑" pitchFamily="34" charset="-122"/>
                    <a:cs typeface="微软雅黑" pitchFamily="34" charset="-120"/>
                  </a:rPr>
                  <a:t>；在“植物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昆虫</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猫头鹰”食物链中，猫头鹰属于第五营养级</a:t>
                </a:r>
                <a:r>
                  <a:rPr lang="en-US" altLang="zh-CN" sz="2000" b="0" i="0">
                    <a:solidFill>
                      <a:srgbClr val="000000"/>
                    </a:solidFill>
                    <a:latin typeface="微软雅黑" pitchFamily="34" charset="0"/>
                    <a:ea typeface="微软雅黑" pitchFamily="34" charset="-122"/>
                    <a:cs typeface="微软雅黑" pitchFamily="34" charset="-120"/>
                  </a:rPr>
                  <a:t>，所以猫头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鹰在该生态系统中属于第三</a:t>
                </a:r>
                <a:r>
                  <a:rPr lang="en-US" altLang="zh-CN" sz="2000" b="0" i="0" dirty="0">
                    <a:solidFill>
                      <a:srgbClr val="000000"/>
                    </a:solidFill>
                    <a:latin typeface="微软雅黑" pitchFamily="34" charset="0"/>
                    <a:ea typeface="微软雅黑" pitchFamily="34" charset="-122"/>
                    <a:cs typeface="微软雅黑" pitchFamily="34" charset="-120"/>
                  </a:rPr>
                  <a:t>、第四、第五营养级，C正确。生态系统的组成成分包括生产者</a:t>
                </a:r>
                <a:r>
                  <a:rPr lang="en-US" altLang="zh-CN" sz="2000" b="0" i="0">
                    <a:solidFill>
                      <a:srgbClr val="000000"/>
                    </a:solidFill>
                    <a:latin typeface="微软雅黑" pitchFamily="34" charset="0"/>
                    <a:ea typeface="微软雅黑" pitchFamily="34" charset="-122"/>
                    <a:cs typeface="微软雅黑" pitchFamily="34" charset="-120"/>
                  </a:rPr>
                  <a:t>、消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费者</a:t>
                </a:r>
                <a:r>
                  <a:rPr lang="en-US" altLang="zh-CN" sz="2000" b="0" i="0" dirty="0">
                    <a:solidFill>
                      <a:srgbClr val="000000"/>
                    </a:solidFill>
                    <a:latin typeface="微软雅黑" pitchFamily="34" charset="0"/>
                    <a:ea typeface="微软雅黑" pitchFamily="34" charset="-122"/>
                    <a:cs typeface="微软雅黑" pitchFamily="34" charset="-120"/>
                  </a:rPr>
                  <a:t>、分解者和非生物的物质和能量，食物网只包含生产者和消费者</a:t>
                </a:r>
                <a:r>
                  <a:rPr lang="en-US" altLang="zh-CN" sz="2000" b="0" i="0">
                    <a:solidFill>
                      <a:srgbClr val="000000"/>
                    </a:solidFill>
                    <a:latin typeface="微软雅黑" pitchFamily="34" charset="0"/>
                    <a:ea typeface="微软雅黑" pitchFamily="34" charset="-122"/>
                    <a:cs typeface="微软雅黑" pitchFamily="34" charset="-120"/>
                  </a:rPr>
                  <a:t>，故图中还缺少的生态系统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组成成分是分解者和非生物的物质和能量</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5_AS.11_1#28422c939?vop=1&amp;pid=82d67b09e&amp;color=0,0,0&amp;vtp=1&amp;bt=1&amp;bbb=1&amp;hb=1"/>
              <p:cNvSpPr>
                <a:spLocks noRot="1" noChangeAspect="1" noMove="1" noResize="1" noEditPoints="1" noAdjustHandles="1" noChangeArrowheads="1" noChangeShapeType="1" noTextEdit="1"/>
              </p:cNvSpPr>
              <p:nvPr/>
            </p:nvSpPr>
            <p:spPr>
              <a:xfrm>
                <a:off x="722376" y="1014984"/>
                <a:ext cx="10753344" cy="3154934"/>
              </a:xfrm>
              <a:prstGeom prst="rect">
                <a:avLst/>
              </a:prstGeom>
              <a:blipFill>
                <a:blip r:embed="rId3"/>
                <a:stretch>
                  <a:fillRect l="-1587" t="-193" r="-1531" b="-483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2_1#ff14a8cc6?pid=82d67b09e&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［河北邢台2025高二期末］</a:t>
            </a:r>
            <a:r>
              <a:rPr lang="en-US" altLang="zh-CN" sz="2000" b="0" i="0" dirty="0">
                <a:solidFill>
                  <a:srgbClr val="000000"/>
                </a:solidFill>
                <a:latin typeface="微软雅黑" pitchFamily="34" charset="0"/>
                <a:ea typeface="微软雅黑" pitchFamily="34" charset="-122"/>
                <a:cs typeface="微软雅黑" pitchFamily="34" charset="-120"/>
              </a:rPr>
              <a:t>“螳螂捕蝉，黄雀在后”不仅仅是一句谚语</a:t>
            </a:r>
            <a:r>
              <a:rPr lang="en-US" altLang="zh-CN" sz="2000" b="0" i="0">
                <a:solidFill>
                  <a:srgbClr val="000000"/>
                </a:solidFill>
                <a:latin typeface="微软雅黑" pitchFamily="34" charset="0"/>
                <a:ea typeface="微软雅黑" pitchFamily="34" charset="-122"/>
                <a:cs typeface="微软雅黑" pitchFamily="34" charset="-120"/>
              </a:rPr>
              <a:t>，也体现了自然界捕食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者和被捕食者的关系</a:t>
            </a:r>
            <a:r>
              <a:rPr lang="en-US" altLang="zh-CN" sz="2000" b="0" i="0" dirty="0">
                <a:solidFill>
                  <a:srgbClr val="000000"/>
                </a:solidFill>
                <a:latin typeface="微软雅黑" pitchFamily="34" charset="0"/>
                <a:ea typeface="微软雅黑" pitchFamily="34" charset="-122"/>
                <a:cs typeface="微软雅黑" pitchFamily="34" charset="-120"/>
              </a:rPr>
              <a:t>。若鹰迁入了蝉、螳螂和黄雀所在的树林中，会捕食黄雀并栖息于林中</a:t>
            </a:r>
            <a:r>
              <a:rPr lang="en-US" altLang="zh-CN" sz="2000" b="0" i="0">
                <a:solidFill>
                  <a:srgbClr val="000000"/>
                </a:solidFill>
                <a:latin typeface="微软雅黑" pitchFamily="34" charset="0"/>
                <a:ea typeface="微软雅黑" pitchFamily="34" charset="-122"/>
                <a:cs typeface="微软雅黑" pitchFamily="34" charset="-120"/>
              </a:rPr>
              <a:t>。下</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列相关叙述错误的是(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3_1#ff14a8cc6.bracket?pid=82d67b09e&amp;color=0,0,0&amp;vpa=4&amp;vtp=1"/>
          <p:cNvSpPr/>
          <p:nvPr/>
        </p:nvSpPr>
        <p:spPr>
          <a:xfrm>
            <a:off x="3208401" y="1910334"/>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2_2#ff14a8cc6.choices?pid=82d67b09e&amp;color=0,0,0&amp;vtp=1&amp;bbb=1"/>
          <p:cNvSpPr/>
          <p:nvPr/>
        </p:nvSpPr>
        <p:spPr>
          <a:xfrm>
            <a:off x="722376" y="23770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A.“螳螂捕蝉，黄雀在后”中的生物能构成完整的食物链</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.鹰的迁入增加了相关食物链的长度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.鹰的迁入可能会使螳螂数量增加</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.鹰与黄雀之间存在捕食关系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EX.14_1#ff14a8cc6?vop=1&amp;pid=82d67b09e&amp;color=0,0,0&amp;vtp=1&amp;bt=1&amp;bbb=1&amp;hb=1"/>
              <p:cNvSpPr/>
              <p:nvPr/>
            </p:nvSpPr>
            <p:spPr>
              <a:xfrm>
                <a:off x="722376" y="969264"/>
                <a:ext cx="10753344" cy="13130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思路导引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题中</a:t>
                </a:r>
                <a:r>
                  <a:rPr lang="en-US" altLang="zh-CN" sz="2000" b="0" i="0" dirty="0">
                    <a:solidFill>
                      <a:srgbClr val="000000"/>
                    </a:solidFill>
                    <a:latin typeface="微软雅黑" pitchFamily="34" charset="0"/>
                    <a:ea typeface="微软雅黑" pitchFamily="34" charset="-122"/>
                    <a:cs typeface="微软雅黑" pitchFamily="34" charset="-120"/>
                  </a:rPr>
                  <a:t>“螳螂捕蝉，黄雀在后”隐藏的食物链为绿色植物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蝉</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螳螂</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黄雀；若鹰迁入了蝉</a:t>
                </a:r>
                <a:r>
                  <a:rPr lang="en-US" altLang="zh-CN" sz="2000" b="0" i="0">
                    <a:solidFill>
                      <a:srgbClr val="000000"/>
                    </a:solidFill>
                    <a:latin typeface="微软雅黑" pitchFamily="34" charset="0"/>
                    <a:ea typeface="微软雅黑" pitchFamily="34" charset="-122"/>
                    <a:cs typeface="微软雅黑" pitchFamily="34" charset="-120"/>
                  </a:rPr>
                  <a:t>、螳</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螂和黄雀所在的树林中</a:t>
                </a:r>
                <a:r>
                  <a:rPr lang="en-US" altLang="zh-CN" sz="2000" b="0" i="0" dirty="0">
                    <a:solidFill>
                      <a:srgbClr val="000000"/>
                    </a:solidFill>
                    <a:latin typeface="微软雅黑" pitchFamily="34" charset="0"/>
                    <a:ea typeface="微软雅黑" pitchFamily="34" charset="-122"/>
                    <a:cs typeface="微软雅黑" pitchFamily="34" charset="-120"/>
                  </a:rPr>
                  <a:t>，食物链变为绿色植物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蝉</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螳螂</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黄雀</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鹰。</a:t>
                </a:r>
                <a:endParaRPr lang="en-US" altLang="zh-CN" sz="2000" dirty="0"/>
              </a:p>
            </p:txBody>
          </p:sp>
        </mc:Choice>
        <mc:Fallback xmlns="">
          <p:sp>
            <p:nvSpPr>
              <p:cNvPr id="2" name="QC_5_EX.14_1#ff14a8cc6?vop=1&amp;pid=82d67b09e&amp;color=0,0,0&amp;vtp=1&amp;bt=1&amp;bbb=1&amp;hb=1"/>
              <p:cNvSpPr>
                <a:spLocks noRot="1" noChangeAspect="1" noMove="1" noResize="1" noEditPoints="1" noAdjustHandles="1" noChangeArrowheads="1" noChangeShapeType="1" noTextEdit="1"/>
              </p:cNvSpPr>
              <p:nvPr/>
            </p:nvSpPr>
            <p:spPr>
              <a:xfrm>
                <a:off x="722376" y="969264"/>
                <a:ext cx="10753344" cy="1313053"/>
              </a:xfrm>
              <a:prstGeom prst="rect">
                <a:avLst/>
              </a:prstGeom>
              <a:blipFill>
                <a:blip r:embed="rId3"/>
                <a:stretch>
                  <a:fillRect l="-1474" r="-850" b="-1162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15_1#ff14a8cc6?vop=1&amp;pid=82d67b09e&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“螳螂捕蝉，黄雀在后”中缺乏生产者，不能构成完整的食物链，A错误；“</a:t>
                </a:r>
                <a:r>
                  <a:rPr lang="en-US" altLang="zh-CN" sz="2000" b="0" i="0">
                    <a:solidFill>
                      <a:srgbClr val="000000"/>
                    </a:solidFill>
                    <a:latin typeface="微软雅黑" pitchFamily="34" charset="0"/>
                    <a:ea typeface="微软雅黑" pitchFamily="34" charset="-122"/>
                    <a:cs typeface="微软雅黑" pitchFamily="34" charset="-120"/>
                  </a:rPr>
                  <a:t>螳螂捕蝉，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黄雀在后</a:t>
                </a:r>
                <a:r>
                  <a:rPr lang="en-US" altLang="zh-CN" sz="2000" b="0" i="0" dirty="0">
                    <a:solidFill>
                      <a:srgbClr val="000000"/>
                    </a:solidFill>
                    <a:latin typeface="微软雅黑" pitchFamily="34" charset="0"/>
                    <a:ea typeface="微软雅黑" pitchFamily="34" charset="-122"/>
                    <a:cs typeface="微软雅黑" pitchFamily="34" charset="-120"/>
                  </a:rPr>
                  <a:t>”中隐藏的食物链为绿色植物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蝉</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螳螂</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黄雀，若鹰迁入了蝉</a:t>
                </a:r>
                <a:r>
                  <a:rPr lang="en-US" altLang="zh-CN" sz="2000" b="0" i="0">
                    <a:solidFill>
                      <a:srgbClr val="000000"/>
                    </a:solidFill>
                    <a:latin typeface="微软雅黑" pitchFamily="34" charset="0"/>
                    <a:ea typeface="微软雅黑" pitchFamily="34" charset="-122"/>
                    <a:cs typeface="微软雅黑" pitchFamily="34" charset="-120"/>
                  </a:rPr>
                  <a:t>、螳螂和黄雀所在的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树林中</a:t>
                </a:r>
                <a:r>
                  <a:rPr lang="en-US" altLang="zh-CN" sz="2000" b="0" i="0" dirty="0">
                    <a:solidFill>
                      <a:srgbClr val="000000"/>
                    </a:solidFill>
                    <a:latin typeface="微软雅黑" pitchFamily="34" charset="0"/>
                    <a:ea typeface="微软雅黑" pitchFamily="34" charset="-122"/>
                    <a:cs typeface="微软雅黑" pitchFamily="34" charset="-120"/>
                  </a:rPr>
                  <a:t>，食物链变为绿色植物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蝉</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螳螂</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黄雀</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鹰，</a:t>
                </a:r>
                <a:r>
                  <a:rPr lang="en-US" altLang="zh-CN" sz="2000" b="0" i="0">
                    <a:solidFill>
                      <a:srgbClr val="000000"/>
                    </a:solidFill>
                    <a:latin typeface="微软雅黑" pitchFamily="34" charset="0"/>
                    <a:ea typeface="微软雅黑" pitchFamily="34" charset="-122"/>
                    <a:cs typeface="微软雅黑" pitchFamily="34" charset="-120"/>
                  </a:rPr>
                  <a:t>故鹰的迁入增加了相关食物链的长度，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正确；鹰与黄雀之间存在捕食关系，鹰的迁入使黄雀数量减少，可能会使螳螂数量增加，C</a:t>
                </a:r>
                <a:r>
                  <a:rPr lang="en-US" altLang="zh-CN" sz="2000" b="0" i="0">
                    <a:solidFill>
                      <a:srgbClr val="000000"/>
                    </a:solidFill>
                    <a:latin typeface="微软雅黑" pitchFamily="34" charset="0"/>
                    <a:ea typeface="微软雅黑" pitchFamily="34" charset="-122"/>
                    <a:cs typeface="微软雅黑" pitchFamily="34" charset="-120"/>
                  </a:rPr>
                  <a:t>、D</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2" name="QC_5_AS.15_1#ff14a8cc6?vop=1&amp;pid=82d67b09e&amp;color=0,0,0&amp;vtp=1&amp;bt=1&amp;bbb=1&amp;hb=1"/>
              <p:cNvSpPr>
                <a:spLocks noRot="1" noChangeAspect="1" noMove="1" noResize="1" noEditPoints="1" noAdjustHandles="1" noChangeArrowheads="1" noChangeShapeType="1" noTextEdit="1"/>
              </p:cNvSpPr>
              <p:nvPr/>
            </p:nvSpPr>
            <p:spPr>
              <a:xfrm>
                <a:off x="722376" y="1014984"/>
                <a:ext cx="10753344" cy="2240534"/>
              </a:xfrm>
              <a:prstGeom prst="rect">
                <a:avLst/>
              </a:prstGeom>
              <a:blipFill>
                <a:blip r:embed="rId3"/>
                <a:stretch>
                  <a:fillRect l="-1587" t="-272" r="-1644" b="-681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EX.16_1#ff14a8cc6?vop=1&amp;pid=82d67b09e&amp;color=0,0,0&amp;vtp=1&amp;bt=1&amp;bbb=1&amp;hb=1"/>
              <p:cNvSpPr/>
              <p:nvPr/>
            </p:nvSpPr>
            <p:spPr>
              <a:xfrm>
                <a:off x="722376" y="969264"/>
                <a:ext cx="10753344" cy="2253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食物网中生物数量变化的分析</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在一条食物链或简单的食物网中</a:t>
                </a:r>
                <a:r>
                  <a:rPr lang="en-US" altLang="zh-CN" sz="2000" b="0" i="0" dirty="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为例，若A减少，短时间内B、C均随之减少；</a:t>
                </a:r>
                <a:r>
                  <a:rPr lang="en-US" altLang="zh-CN" sz="2000" b="0" i="0">
                    <a:solidFill>
                      <a:srgbClr val="000000"/>
                    </a:solidFill>
                    <a:latin typeface="微软雅黑" pitchFamily="34" charset="0"/>
                    <a:ea typeface="微软雅黑" pitchFamily="34" charset="-122"/>
                    <a:cs typeface="微软雅黑" pitchFamily="34" charset="-120"/>
                  </a:rPr>
                  <a:t>若B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减少</a:t>
                </a:r>
                <a:r>
                  <a:rPr lang="en-US" altLang="zh-CN" sz="2000" b="0" i="0" dirty="0">
                    <a:solidFill>
                      <a:srgbClr val="000000"/>
                    </a:solidFill>
                    <a:latin typeface="微软雅黑" pitchFamily="34" charset="0"/>
                    <a:ea typeface="微软雅黑" pitchFamily="34" charset="-122"/>
                    <a:cs typeface="微软雅黑" pitchFamily="34" charset="-120"/>
                  </a:rPr>
                  <a:t>，短时间内A增加,C减少。在复杂食物网中，某一生物种群数量发生变化时</a:t>
                </a:r>
                <a:r>
                  <a:rPr lang="en-US" altLang="zh-CN" sz="2000" b="0" i="0">
                    <a:solidFill>
                      <a:srgbClr val="000000"/>
                    </a:solidFill>
                    <a:latin typeface="微软雅黑" pitchFamily="34" charset="0"/>
                    <a:ea typeface="微软雅黑" pitchFamily="34" charset="-122"/>
                    <a:cs typeface="微软雅黑" pitchFamily="34" charset="-120"/>
                  </a:rPr>
                  <a:t>，其他生物的数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量可能基本不变</a:t>
                </a:r>
                <a:r>
                  <a:rPr lang="en-US" altLang="zh-CN" sz="2000" b="0" i="0" dirty="0">
                    <a:solidFill>
                      <a:srgbClr val="000000"/>
                    </a:solidFill>
                    <a:latin typeface="微软雅黑" pitchFamily="34" charset="0"/>
                    <a:ea typeface="微软雅黑" pitchFamily="34" charset="-122"/>
                    <a:cs typeface="微软雅黑" pitchFamily="34" charset="-120"/>
                  </a:rPr>
                  <a:t>，也可能改变。</a:t>
                </a:r>
                <a:endParaRPr lang="en-US" altLang="zh-CN" sz="2000" dirty="0"/>
              </a:p>
            </p:txBody>
          </p:sp>
        </mc:Choice>
        <mc:Fallback xmlns="">
          <p:sp>
            <p:nvSpPr>
              <p:cNvPr id="2" name="QC_5_EX.16_1#ff14a8cc6?vop=1&amp;pid=82d67b09e&amp;color=0,0,0&amp;vtp=1&amp;bt=1&amp;bbb=1&amp;hb=1"/>
              <p:cNvSpPr>
                <a:spLocks noRot="1" noChangeAspect="1" noMove="1" noResize="1" noEditPoints="1" noAdjustHandles="1" noChangeArrowheads="1" noChangeShapeType="1" noTextEdit="1"/>
              </p:cNvSpPr>
              <p:nvPr/>
            </p:nvSpPr>
            <p:spPr>
              <a:xfrm>
                <a:off x="722376" y="969264"/>
                <a:ext cx="10753344" cy="2253234"/>
              </a:xfrm>
              <a:prstGeom prst="rect">
                <a:avLst/>
              </a:prstGeom>
              <a:blipFill>
                <a:blip r:embed="rId3"/>
                <a:stretch>
                  <a:fillRect l="-1474" r="-1304" b="-648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BD.17_1#264448061?pid=82d67b09e&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［江苏徐州2025高二月考］</a:t>
            </a:r>
            <a:r>
              <a:rPr lang="en-US" altLang="zh-CN" sz="2000" b="0" i="0" dirty="0">
                <a:solidFill>
                  <a:srgbClr val="000000"/>
                </a:solidFill>
                <a:latin typeface="微软雅黑" pitchFamily="34" charset="0"/>
                <a:ea typeface="微软雅黑" pitchFamily="34" charset="-122"/>
                <a:cs typeface="微软雅黑" pitchFamily="34" charset="-120"/>
              </a:rPr>
              <a:t>某研究小组从某湖泊中选取了四种不同的生物</a:t>
            </a:r>
            <a:r>
              <a:rPr lang="en-US" altLang="zh-CN" sz="2000" b="0" i="0">
                <a:solidFill>
                  <a:srgbClr val="000000"/>
                </a:solidFill>
                <a:latin typeface="微软雅黑" pitchFamily="34" charset="0"/>
                <a:ea typeface="微软雅黑" pitchFamily="34" charset="-122"/>
                <a:cs typeface="微软雅黑" pitchFamily="34" charset="-120"/>
              </a:rPr>
              <a:t>，并对其</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消化道内食物组成进行了分析</a:t>
            </a:r>
            <a:r>
              <a:rPr lang="en-US" altLang="zh-CN" sz="2000" b="0" i="0" dirty="0">
                <a:solidFill>
                  <a:srgbClr val="000000"/>
                </a:solidFill>
                <a:latin typeface="微软雅黑" pitchFamily="34" charset="0"/>
                <a:ea typeface="微软雅黑" pitchFamily="34" charset="-122"/>
                <a:cs typeface="微软雅黑" pitchFamily="34" charset="-120"/>
              </a:rPr>
              <a:t>，结果如表所示。</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18" name="QC_5_BD.17_2#264448061?colgroup=8,8,8,8,6&amp;pid=82d67b09e&amp;color=0,0,0&amp;vtp=1&amp;bbb=1"/>
          <p:cNvGraphicFramePr>
            <a:graphicFrameLocks noGrp="1"/>
          </p:cNvGraphicFramePr>
          <p:nvPr>
            <p:extLst>
              <p:ext uri="{D42A27DB-BD31-4B8C-83A1-F6EECF244321}">
                <p14:modId xmlns:p14="http://schemas.microsoft.com/office/powerpoint/2010/main" val="1618510352"/>
              </p:ext>
            </p:extLst>
          </p:nvPr>
        </p:nvGraphicFramePr>
        <p:xfrm>
          <a:off x="722376" y="1994661"/>
          <a:ext cx="10698480" cy="852678"/>
        </p:xfrm>
        <a:graphic>
          <a:graphicData uri="http://schemas.openxmlformats.org/drawingml/2006/table">
            <a:tbl>
              <a:tblPr/>
              <a:tblGrid>
                <a:gridCol w="2249424">
                  <a:extLst>
                    <a:ext uri="{9D8B030D-6E8A-4147-A177-3AD203B41FA5}">
                      <a16:colId xmlns:a16="http://schemas.microsoft.com/office/drawing/2014/main" val="20000"/>
                    </a:ext>
                  </a:extLst>
                </a:gridCol>
                <a:gridCol w="2249424">
                  <a:extLst>
                    <a:ext uri="{9D8B030D-6E8A-4147-A177-3AD203B41FA5}">
                      <a16:colId xmlns:a16="http://schemas.microsoft.com/office/drawing/2014/main" val="20001"/>
                    </a:ext>
                  </a:extLst>
                </a:gridCol>
                <a:gridCol w="2249424">
                  <a:extLst>
                    <a:ext uri="{9D8B030D-6E8A-4147-A177-3AD203B41FA5}">
                      <a16:colId xmlns:a16="http://schemas.microsoft.com/office/drawing/2014/main" val="20002"/>
                    </a:ext>
                  </a:extLst>
                </a:gridCol>
                <a:gridCol w="2249424">
                  <a:extLst>
                    <a:ext uri="{9D8B030D-6E8A-4147-A177-3AD203B41FA5}">
                      <a16:colId xmlns:a16="http://schemas.microsoft.com/office/drawing/2014/main" val="20003"/>
                    </a:ext>
                  </a:extLst>
                </a:gridCol>
                <a:gridCol w="1700784">
                  <a:extLst>
                    <a:ext uri="{9D8B030D-6E8A-4147-A177-3AD203B41FA5}">
                      <a16:colId xmlns:a16="http://schemas.microsoft.com/office/drawing/2014/main" val="20004"/>
                    </a:ext>
                  </a:extLst>
                </a:gridCol>
              </a:tblGrid>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鱼甲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河虾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鱼乙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水蚤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消化道内食物组成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鱼乙</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河虾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水蚤</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水蚤</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河虾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4" name="QC_5_AN.18_1#264448061.bracket?pid=82d67b09e&amp;color=0,0,0&amp;vpa=5&amp;vtp=1&amp;bbb=1"/>
          <p:cNvSpPr/>
          <p:nvPr/>
        </p:nvSpPr>
        <p:spPr>
          <a:xfrm>
            <a:off x="8326501" y="1453134"/>
            <a:ext cx="5588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BD</a:t>
            </a:r>
            <a:endParaRPr lang="en-US" altLang="zh-CN" sz="2000" dirty="0"/>
          </a:p>
        </p:txBody>
      </p:sp>
      <p:sp>
        <p:nvSpPr>
          <p:cNvPr id="5" name="QC_5_BD.17_3#264448061.choices?pid=82d67b09e&amp;color=0,0,0&amp;vtp=1&amp;bbb=1"/>
          <p:cNvSpPr/>
          <p:nvPr/>
        </p:nvSpPr>
        <p:spPr>
          <a:xfrm>
            <a:off x="722376" y="2985261"/>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A.小球藻</a:t>
            </a:r>
            <a:r>
              <a:rPr lang="en-US" altLang="zh-CN" sz="2000" b="0" i="0">
                <a:solidFill>
                  <a:srgbClr val="000000"/>
                </a:solidFill>
                <a:latin typeface="微软雅黑" pitchFamily="34" charset="0"/>
                <a:ea typeface="微软雅黑" pitchFamily="34" charset="-122"/>
                <a:cs typeface="微软雅黑" pitchFamily="34" charset="-120"/>
              </a:rPr>
              <a:t>、水蚤在生态系统中属于生产者</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.表中生物形成的食物网中共有5条食物链</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C.鱼乙在四种生物中的营养级最高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.河虾与水蚤的种间关系是捕食和种间竞争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EX.19_1#264448061?vop=1&amp;pid=82d67b09e&amp;color=0,0,0&amp;vtp=1&amp;bt=1&amp;bbb=1&amp;hb=1"/>
          <p:cNvSpPr/>
          <p:nvPr/>
        </p:nvSpPr>
        <p:spPr>
          <a:xfrm>
            <a:off x="722376" y="969264"/>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教材变式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本题是教材</a:t>
            </a:r>
            <a:r>
              <a:rPr lang="en-US" altLang="zh-CN" sz="2000" b="0" i="0" dirty="0">
                <a:solidFill>
                  <a:srgbClr val="000000"/>
                </a:solidFill>
                <a:latin typeface="微软雅黑" pitchFamily="34" charset="0"/>
                <a:ea typeface="微软雅黑" pitchFamily="34" charset="-122"/>
                <a:cs typeface="微软雅黑" pitchFamily="34" charset="-120"/>
              </a:rPr>
              <a:t>P73“应用题”的变式题，本题以某湖泊生态系统为情境</a:t>
            </a:r>
            <a:r>
              <a:rPr lang="en-US" altLang="zh-CN" sz="2000" b="0" i="0">
                <a:solidFill>
                  <a:srgbClr val="000000"/>
                </a:solidFill>
                <a:latin typeface="微软雅黑" pitchFamily="34" charset="0"/>
                <a:ea typeface="微软雅黑" pitchFamily="34" charset="-122"/>
                <a:cs typeface="微软雅黑" pitchFamily="34" charset="-120"/>
              </a:rPr>
              <a:t>，考查学生构建食物网的能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力</a:t>
            </a:r>
            <a:r>
              <a:rPr lang="en-US" altLang="zh-CN" sz="2000" b="0" i="0" dirty="0">
                <a:solidFill>
                  <a:srgbClr val="000000"/>
                </a:solidFill>
                <a:latin typeface="微软雅黑" pitchFamily="34" charset="0"/>
                <a:ea typeface="微软雅黑" pitchFamily="34" charset="-122"/>
                <a:cs typeface="微软雅黑" pitchFamily="34" charset="-120"/>
              </a:rPr>
              <a:t>、对食物网中营养级的认识和种间关系的辨析，更加综合。</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20_1#264448061?vop=1&amp;pid=82d67b09e&amp;color=0,0,0&amp;vtp=1&amp;bt=1&amp;bbb=1&amp;hb=1"/>
              <p:cNvSpPr/>
              <p:nvPr/>
            </p:nvSpPr>
            <p:spPr>
              <a:xfrm>
                <a:off x="722376" y="1014984"/>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从表中各种生物消化道中的食物组成来看，河虾捕食水蚤、小球藻，水蚤捕食小球藻</a:t>
                </a:r>
                <a:r>
                  <a:rPr lang="en-US" altLang="zh-CN" sz="2000" b="0" i="0">
                    <a:solidFill>
                      <a:srgbClr val="000000"/>
                    </a:solidFill>
                    <a:latin typeface="微软雅黑" pitchFamily="34" charset="0"/>
                    <a:ea typeface="微软雅黑" pitchFamily="34" charset="-122"/>
                    <a:cs typeface="微软雅黑" pitchFamily="34" charset="-120"/>
                  </a:rPr>
                  <a:t>，鱼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乙捕食水蚤</a:t>
                </a:r>
                <a:r>
                  <a:rPr lang="en-US" altLang="zh-CN" sz="2000" b="0" i="0" dirty="0">
                    <a:solidFill>
                      <a:srgbClr val="000000"/>
                    </a:solidFill>
                    <a:latin typeface="微软雅黑" pitchFamily="34" charset="0"/>
                    <a:ea typeface="微软雅黑" pitchFamily="34" charset="-122"/>
                    <a:cs typeface="微软雅黑" pitchFamily="34" charset="-120"/>
                  </a:rPr>
                  <a:t>、河虾，鱼甲捕食鱼乙、河虾，故形成的食物链有小球藻</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水蚤</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鱼乙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鱼甲</a:t>
                </a:r>
                <a:r>
                  <a:rPr lang="en-US" altLang="zh-CN" sz="2000" b="0" i="0">
                    <a:solidFill>
                      <a:srgbClr val="000000"/>
                    </a:solidFill>
                    <a:latin typeface="微软雅黑" pitchFamily="34" charset="0"/>
                    <a:ea typeface="微软雅黑" pitchFamily="34" charset="-122"/>
                    <a:cs typeface="微软雅黑" pitchFamily="34" charset="-120"/>
                  </a:rPr>
                  <a:t>，小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球藻</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水蚤</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河虾</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鱼乙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鱼甲，小球藻</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水蚤</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河虾</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鱼甲，小球藻</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河虾</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鱼乙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SimSun" pitchFamily="34" charset="0"/>
                    <a:ea typeface="SimSun" pitchFamily="34" charset="-122"/>
                    <a:cs typeface="SimSun" pitchFamily="34" charset="-120"/>
                  </a:rPr>
                  <a:t> </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鱼甲</a:t>
                </a:r>
                <a:r>
                  <a:rPr lang="en-US" altLang="zh-CN" sz="2000" b="0" i="0" dirty="0">
                    <a:solidFill>
                      <a:srgbClr val="000000"/>
                    </a:solidFill>
                    <a:latin typeface="微软雅黑" pitchFamily="34" charset="0"/>
                    <a:ea typeface="微软雅黑" pitchFamily="34" charset="-122"/>
                    <a:cs typeface="微软雅黑" pitchFamily="34" charset="-120"/>
                  </a:rPr>
                  <a:t>，小球藻</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河虾</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鱼甲，共有5条食物链。小球藻在生态系统中属于生产者</a:t>
                </a:r>
                <a:r>
                  <a:rPr lang="en-US" altLang="zh-CN" sz="2000" b="0" i="0">
                    <a:solidFill>
                      <a:srgbClr val="000000"/>
                    </a:solidFill>
                    <a:latin typeface="微软雅黑" pitchFamily="34" charset="0"/>
                    <a:ea typeface="微软雅黑" pitchFamily="34" charset="-122"/>
                    <a:cs typeface="微软雅黑" pitchFamily="34" charset="-120"/>
                  </a:rPr>
                  <a:t>，水蚤属于消费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者</a:t>
                </a:r>
                <a:r>
                  <a:rPr lang="en-US" altLang="zh-CN" sz="2000" b="0" i="0" dirty="0">
                    <a:solidFill>
                      <a:srgbClr val="000000"/>
                    </a:solidFill>
                    <a:latin typeface="微软雅黑" pitchFamily="34" charset="0"/>
                    <a:ea typeface="微软雅黑" pitchFamily="34" charset="-122"/>
                    <a:cs typeface="微软雅黑" pitchFamily="34" charset="-120"/>
                  </a:rPr>
                  <a:t>，A错误，B正确。鱼甲捕食鱼乙，鱼乙在该湖泊生态系统中处于第三、四2个营养级</a:t>
                </a:r>
                <a:r>
                  <a:rPr lang="en-US" altLang="zh-CN" sz="2000" b="0" i="0">
                    <a:solidFill>
                      <a:srgbClr val="000000"/>
                    </a:solidFill>
                    <a:latin typeface="微软雅黑" pitchFamily="34" charset="0"/>
                    <a:ea typeface="微软雅黑" pitchFamily="34" charset="-122"/>
                    <a:cs typeface="微软雅黑" pitchFamily="34" charset="-120"/>
                  </a:rPr>
                  <a:t>，鱼甲处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于第三</a:t>
                </a:r>
                <a:r>
                  <a:rPr lang="en-US" altLang="zh-CN" sz="2000" b="0" i="0" dirty="0">
                    <a:solidFill>
                      <a:srgbClr val="000000"/>
                    </a:solidFill>
                    <a:latin typeface="微软雅黑" pitchFamily="34" charset="0"/>
                    <a:ea typeface="微软雅黑" pitchFamily="34" charset="-122"/>
                    <a:cs typeface="微软雅黑" pitchFamily="34" charset="-120"/>
                  </a:rPr>
                  <a:t>、四、五3个营养级，因此处于最高营养级的生物是鱼甲，C错误</a:t>
                </a:r>
                <a:r>
                  <a:rPr lang="en-US" altLang="zh-CN" sz="2000" b="0" i="0">
                    <a:solidFill>
                      <a:srgbClr val="000000"/>
                    </a:solidFill>
                    <a:latin typeface="微软雅黑" pitchFamily="34" charset="0"/>
                    <a:ea typeface="微软雅黑" pitchFamily="34" charset="-122"/>
                    <a:cs typeface="微软雅黑" pitchFamily="34" charset="-120"/>
                  </a:rPr>
                  <a:t>。河虾与水蚤二者的关系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是捕食和种间竞争</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5_AS.20_1#264448061?vop=1&amp;pid=82d67b09e&amp;color=0,0,0&amp;vtp=1&amp;bt=1&amp;bbb=1&amp;hb=1"/>
              <p:cNvSpPr>
                <a:spLocks noRot="1" noChangeAspect="1" noMove="1" noResize="1" noEditPoints="1" noAdjustHandles="1" noChangeArrowheads="1" noChangeShapeType="1" noTextEdit="1"/>
              </p:cNvSpPr>
              <p:nvPr/>
            </p:nvSpPr>
            <p:spPr>
              <a:xfrm>
                <a:off x="722376" y="1014984"/>
                <a:ext cx="10753344" cy="3154934"/>
              </a:xfrm>
              <a:prstGeom prst="rect">
                <a:avLst/>
              </a:prstGeom>
              <a:blipFill>
                <a:blip r:embed="rId3"/>
                <a:stretch>
                  <a:fillRect l="-1587" t="-193" r="-1417" b="-483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9adcc8ec0.fixed?pid=92bb3e3d6&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9adcc8ec0.fixed?pid=92bb3e3d6&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生态系统的结构</a:t>
            </a:r>
            <a:endParaRPr lang="en-US" altLang="zh-CN" sz="4400" dirty="0"/>
          </a:p>
        </p:txBody>
      </p:sp>
      <p:pic>
        <p:nvPicPr>
          <p:cNvPr id="4" name="C_3#9adcc8ec0.fixed?pid=92bb3e3d6&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9adcc8ec0.fixed?pid=92bb3e3d6&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C_3#062cc91f2.fixed?pid=92bb3e3d6&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062cc91f2.fixed?pid=92bb3e3d6&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生态系统的结构</a:t>
            </a:r>
            <a:endParaRPr lang="en-US" altLang="zh-CN" sz="4400" dirty="0"/>
          </a:p>
        </p:txBody>
      </p:sp>
      <p:pic>
        <p:nvPicPr>
          <p:cNvPr id="4" name="C_3#062cc91f2.fixed?pid=92bb3e3d6&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062cc91f2.fixed?pid=92bb3e3d6&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4_BD.21_1#cc13347eb?pid=062cc91f2&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1.对某农田生态系统的主要组成成分进行调查，发现该农田中的植物主要有小麦、大豆、</a:t>
            </a:r>
            <a:r>
              <a:rPr lang="en-US" altLang="zh-CN" sz="2000" b="0" i="0">
                <a:solidFill>
                  <a:srgbClr val="000000"/>
                </a:solidFill>
                <a:latin typeface="微软雅黑" pitchFamily="34" charset="0"/>
                <a:ea typeface="微软雅黑" pitchFamily="34" charset="-122"/>
                <a:cs typeface="微软雅黑" pitchFamily="34" charset="-120"/>
              </a:rPr>
              <a:t>杂草；</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动物有蚯蚓</a:t>
            </a:r>
            <a:r>
              <a:rPr lang="en-US" altLang="zh-CN" sz="2000" b="0" i="0" dirty="0">
                <a:solidFill>
                  <a:srgbClr val="000000"/>
                </a:solidFill>
                <a:latin typeface="微软雅黑" pitchFamily="34" charset="0"/>
                <a:ea typeface="微软雅黑" pitchFamily="34" charset="-122"/>
                <a:cs typeface="微软雅黑" pitchFamily="34" charset="-120"/>
              </a:rPr>
              <a:t>、甲壳虫、田鼠等；主要的微生物有细菌、酵母菌和霉菌</a:t>
            </a:r>
            <a:r>
              <a:rPr lang="en-US" altLang="zh-CN" sz="2000" b="0" i="0">
                <a:solidFill>
                  <a:srgbClr val="000000"/>
                </a:solidFill>
                <a:latin typeface="微软雅黑" pitchFamily="34" charset="0"/>
                <a:ea typeface="微软雅黑" pitchFamily="34" charset="-122"/>
                <a:cs typeface="微软雅黑" pitchFamily="34" charset="-120"/>
              </a:rPr>
              <a:t>。下列相关叙述正确的是 (</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2_1#cc13347eb.bracket?pid=062cc91f2&amp;color=0,0,0&amp;vpa=6&amp;vtp=1"/>
          <p:cNvSpPr/>
          <p:nvPr/>
        </p:nvSpPr>
        <p:spPr>
          <a:xfrm>
            <a:off x="11398314" y="14101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4_BD.21_2#cc13347eb.choices?pid=062cc91f2&amp;color=0,0,0&amp;vtp=1&amp;bbb=1"/>
          <p:cNvSpPr/>
          <p:nvPr/>
        </p:nvSpPr>
        <p:spPr>
          <a:xfrm>
            <a:off x="722376" y="18768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A.该农田的全部杂草属于一个种群，与小麦同为生产者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.农田中的蚯蚓、甲壳虫和田鼠属于生态系统的消费者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.农田中的田鼠以小麦为食，属于初级消费者，位于第一营养级</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.霉菌属于真核生物，细菌可能属于生产者、消费者或分解者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4_EX.23_1#cc13347eb?vop=1&amp;pid=062cc91f2&amp;color=0,0,0&amp;vtp=1&amp;bt=1&amp;bbb=1&amp;hb=1"/>
          <p:cNvSpPr/>
          <p:nvPr/>
        </p:nvSpPr>
        <p:spPr>
          <a:xfrm>
            <a:off x="722376" y="969264"/>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思路导引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生产者为自养生物</a:t>
            </a:r>
            <a:r>
              <a:rPr lang="en-US" altLang="zh-CN" sz="2000" b="0" i="0" dirty="0">
                <a:solidFill>
                  <a:srgbClr val="000000"/>
                </a:solidFill>
                <a:latin typeface="微软雅黑" pitchFamily="34" charset="0"/>
                <a:ea typeface="微软雅黑" pitchFamily="34" charset="-122"/>
                <a:cs typeface="微软雅黑" pitchFamily="34" charset="-120"/>
              </a:rPr>
              <a:t>，能够将无机物合成储存能量的有机物；消费者和分解者均为异养生物</a:t>
            </a:r>
            <a:r>
              <a:rPr lang="en-US" altLang="zh-CN" sz="2000" b="0" i="0">
                <a:solidFill>
                  <a:srgbClr val="000000"/>
                </a:solidFill>
                <a:latin typeface="微软雅黑" pitchFamily="34" charset="0"/>
                <a:ea typeface="微软雅黑" pitchFamily="34" charset="-122"/>
                <a:cs typeface="微软雅黑" pitchFamily="34" charset="-120"/>
              </a:rPr>
              <a:t>，但分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解者营腐生生活</a:t>
            </a:r>
            <a:r>
              <a:rPr lang="en-US" altLang="zh-CN" sz="2000" b="0" i="0" dirty="0">
                <a:solidFill>
                  <a:srgbClr val="000000"/>
                </a:solidFill>
                <a:latin typeface="微软雅黑" pitchFamily="34" charset="0"/>
                <a:ea typeface="微软雅黑" pitchFamily="34" charset="-122"/>
                <a:cs typeface="微软雅黑" pitchFamily="34" charset="-120"/>
              </a:rPr>
              <a:t>，以动植物遗体残骸等为食；消费者通常靠捕食、寄生等方式生活。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4_AS.24_1#cc13347eb?vop=1&amp;pid=062cc91f2&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杂草中可能含有多个物种，不属于一个种群，A错误；蚯蚓营腐生生活，属于分解者，</a:t>
            </a:r>
            <a:r>
              <a:rPr lang="en-US" altLang="zh-CN" sz="2000" b="0" i="0">
                <a:solidFill>
                  <a:srgbClr val="000000"/>
                </a:solidFill>
                <a:latin typeface="微软雅黑" pitchFamily="34" charset="0"/>
                <a:ea typeface="微软雅黑" pitchFamily="34" charset="-122"/>
                <a:cs typeface="微软雅黑" pitchFamily="34" charset="-120"/>
              </a:rPr>
              <a:t>B错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；田鼠以小麦为食，属于初级消费者，位于第二营养级，C错误；霉菌为真菌，</a:t>
            </a:r>
            <a:r>
              <a:rPr lang="en-US" altLang="zh-CN" sz="2000" b="0" i="0">
                <a:solidFill>
                  <a:srgbClr val="000000"/>
                </a:solidFill>
                <a:latin typeface="微软雅黑" pitchFamily="34" charset="0"/>
                <a:ea typeface="微软雅黑" pitchFamily="34" charset="-122"/>
                <a:cs typeface="微软雅黑" pitchFamily="34" charset="-120"/>
              </a:rPr>
              <a:t>属于真核生物，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细菌中的硝化细菌属于生产者</a:t>
            </a:r>
            <a:r>
              <a:rPr lang="en-US" altLang="zh-CN" sz="2000" b="0" i="0" dirty="0">
                <a:solidFill>
                  <a:srgbClr val="000000"/>
                </a:solidFill>
                <a:latin typeface="微软雅黑" pitchFamily="34" charset="0"/>
                <a:ea typeface="微软雅黑" pitchFamily="34" charset="-122"/>
                <a:cs typeface="微软雅黑" pitchFamily="34" charset="-120"/>
              </a:rPr>
              <a:t>，大多数细菌营腐生生活，属于分解者，</a:t>
            </a:r>
            <a:r>
              <a:rPr lang="en-US" altLang="zh-CN" sz="2000" b="0" i="0">
                <a:solidFill>
                  <a:srgbClr val="000000"/>
                </a:solidFill>
                <a:latin typeface="微软雅黑" pitchFamily="34" charset="0"/>
                <a:ea typeface="微软雅黑" pitchFamily="34" charset="-122"/>
                <a:cs typeface="微软雅黑" pitchFamily="34" charset="-120"/>
              </a:rPr>
              <a:t>与豆科植物共生的固氮菌，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利用植物中的有机营养生存</a:t>
            </a:r>
            <a:r>
              <a:rPr lang="en-US" altLang="zh-CN" sz="2000" b="0" i="0" dirty="0">
                <a:solidFill>
                  <a:srgbClr val="000000"/>
                </a:solidFill>
                <a:latin typeface="微软雅黑" pitchFamily="34" charset="0"/>
                <a:ea typeface="微软雅黑" pitchFamily="34" charset="-122"/>
                <a:cs typeface="微软雅黑" pitchFamily="34" charset="-120"/>
              </a:rPr>
              <a:t>，属于消费者，D正确。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4_BD.25_1#053b7efa4?pid=062cc91f2&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［河南开封2025高二期末］</a:t>
            </a:r>
            <a:r>
              <a:rPr lang="en-US" altLang="zh-CN" sz="2000" b="0" i="0" dirty="0">
                <a:solidFill>
                  <a:srgbClr val="000000"/>
                </a:solidFill>
                <a:latin typeface="微软雅黑" pitchFamily="34" charset="0"/>
                <a:ea typeface="微软雅黑" pitchFamily="34" charset="-122"/>
                <a:cs typeface="微软雅黑" pitchFamily="34" charset="-120"/>
              </a:rPr>
              <a:t>如图表示某生态系统的食物网</a:t>
            </a:r>
            <a:r>
              <a:rPr lang="en-US" altLang="zh-CN" sz="2000" b="0" i="0">
                <a:solidFill>
                  <a:srgbClr val="000000"/>
                </a:solidFill>
                <a:latin typeface="微软雅黑" pitchFamily="34" charset="0"/>
                <a:ea typeface="微软雅黑" pitchFamily="34" charset="-122"/>
                <a:cs typeface="微软雅黑" pitchFamily="34" charset="-120"/>
              </a:rPr>
              <a:t>。下列有关叙述正确的是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26_1#053b7efa4.bracket?pid=062cc91f2&amp;color=0,0,0&amp;vpa=7&amp;vtp=1&amp;bbb=1"/>
          <p:cNvSpPr/>
          <p:nvPr/>
        </p:nvSpPr>
        <p:spPr>
          <a:xfrm>
            <a:off x="960501" y="1410150"/>
            <a:ext cx="5588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BD</a:t>
            </a:r>
            <a:endParaRPr lang="en-US" altLang="zh-CN" sz="2000" dirty="0"/>
          </a:p>
        </p:txBody>
      </p:sp>
      <p:pic>
        <p:nvPicPr>
          <p:cNvPr id="4" name="QC_4_BD.25_2#053b7efa4?htil=2&amp;pid=062cc91f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730536" y="1951677"/>
            <a:ext cx="2651760"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25_3#053b7efa4.choices?htil=2&amp;pid=062cc91f2&amp;color=0,0,0&amp;vtp=1&amp;bbb=1"/>
          <p:cNvSpPr/>
          <p:nvPr/>
        </p:nvSpPr>
        <p:spPr>
          <a:xfrm>
            <a:off x="722376" y="1876874"/>
            <a:ext cx="796442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A.生产者只能是绿色植物，蓝细菌、硫细菌等原核生物不能充当生产者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.若食虫鸟被人类大量捕杀，短期内植物虫害可能严重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.维持一个生态系统存在的不可缺少的成分只有生产者</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.该食物网由7条食物链组成，鹰为最高营养级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27_1#053b7efa4?vop=1&amp;pid=062cc91f2&amp;color=0,0,0&amp;vtp=1&amp;bt=1&amp;bbb=1&amp;hb=1"/>
              <p:cNvSpPr/>
              <p:nvPr/>
            </p:nvSpPr>
            <p:spPr>
              <a:xfrm>
                <a:off x="722376" y="972000"/>
                <a:ext cx="10753344" cy="3141853"/>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蓝细菌、硫细菌等原核生物能利用光能或化学能将无机物转变为有机物，</a:t>
                </a:r>
                <a:r>
                  <a:rPr lang="en-US" altLang="zh-CN" sz="2000" b="0" i="0">
                    <a:solidFill>
                      <a:srgbClr val="000000"/>
                    </a:solidFill>
                    <a:latin typeface="微软雅黑" pitchFamily="34" charset="0"/>
                    <a:ea typeface="微软雅黑" pitchFamily="34" charset="-122"/>
                    <a:cs typeface="微软雅黑" pitchFamily="34" charset="-120"/>
                  </a:rPr>
                  <a:t>能充当生产者，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错误；若食虫鸟被人类大量捕杀，短期内食草昆虫可能因天敌减少而数量增多</a:t>
                </a:r>
                <a:r>
                  <a:rPr lang="en-US" altLang="zh-CN" sz="2000" b="0" i="0">
                    <a:solidFill>
                      <a:srgbClr val="000000"/>
                    </a:solidFill>
                    <a:latin typeface="微软雅黑" pitchFamily="34" charset="0"/>
                    <a:ea typeface="微软雅黑" pitchFamily="34" charset="-122"/>
                    <a:cs typeface="微软雅黑" pitchFamily="34" charset="-120"/>
                  </a:rPr>
                  <a:t>，导致植物虫害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严重</a:t>
                </a:r>
                <a:r>
                  <a:rPr lang="en-US" altLang="zh-CN" sz="2000" b="0" i="0" dirty="0">
                    <a:solidFill>
                      <a:srgbClr val="000000"/>
                    </a:solidFill>
                    <a:latin typeface="微软雅黑" pitchFamily="34" charset="0"/>
                    <a:ea typeface="微软雅黑" pitchFamily="34" charset="-122"/>
                    <a:cs typeface="微软雅黑" pitchFamily="34" charset="-120"/>
                  </a:rPr>
                  <a:t>，B正确；生产者、消费者和分解者均是维持一个生态系统存在的不可缺少的成分，C</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据图可知</a:t>
                </a:r>
                <a:r>
                  <a:rPr lang="en-US" altLang="zh-CN" sz="2000" b="0" i="0" dirty="0">
                    <a:solidFill>
                      <a:srgbClr val="000000"/>
                    </a:solidFill>
                    <a:latin typeface="微软雅黑" pitchFamily="34" charset="0"/>
                    <a:ea typeface="微软雅黑" pitchFamily="34" charset="-122"/>
                    <a:cs typeface="微软雅黑" pitchFamily="34" charset="-120"/>
                  </a:rPr>
                  <a:t>，该食物网共由7条食物链组成，分别是植物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食草昆虫</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食虫鸟</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食草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昆虫</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食虫昆虫</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食虫鸟</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食草昆虫</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食虫鸟</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食草昆虫</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虫昆虫</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食虫鸟</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食草昆虫</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食虫昆虫</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鹰、植物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鼠</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鹰、</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植物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鼠</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蛇</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鹰，鹰为最高营养级，D正确。</a:t>
                </a:r>
                <a:endParaRPr lang="en-US" altLang="zh-CN" sz="2200" dirty="0"/>
              </a:p>
            </p:txBody>
          </p:sp>
        </mc:Choice>
        <mc:Fallback xmlns="">
          <p:sp>
            <p:nvSpPr>
              <p:cNvPr id="2" name="QC_4_AS.27_1#053b7efa4?vop=1&amp;pid=062cc91f2&amp;color=0,0,0&amp;vtp=1&amp;bt=1&amp;bbb=1&amp;hb=1"/>
              <p:cNvSpPr>
                <a:spLocks noRot="1" noChangeAspect="1" noMove="1" noResize="1" noEditPoints="1" noAdjustHandles="1" noChangeArrowheads="1" noChangeShapeType="1" noTextEdit="1"/>
              </p:cNvSpPr>
              <p:nvPr/>
            </p:nvSpPr>
            <p:spPr>
              <a:xfrm>
                <a:off x="722376" y="972000"/>
                <a:ext cx="10753344" cy="3141853"/>
              </a:xfrm>
              <a:prstGeom prst="rect">
                <a:avLst/>
              </a:prstGeom>
              <a:blipFill>
                <a:blip r:embed="rId3"/>
                <a:stretch>
                  <a:fillRect l="-1587" r="-1474" b="-484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4_EX.28_1#053b7efa4?vop=1&amp;pid=062cc91f2&amp;color=0,0,0&amp;vtp=1&amp;bt=1&amp;bbb=1"/>
          <p:cNvSpPr/>
          <p:nvPr/>
        </p:nvSpPr>
        <p:spPr>
          <a:xfrm>
            <a:off x="722376" y="969264"/>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关键点拨</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捕食食物链的起点是生产者</a:t>
            </a:r>
            <a:r>
              <a:rPr lang="en-US" altLang="zh-CN" sz="2000" b="0" i="0" dirty="0">
                <a:solidFill>
                  <a:srgbClr val="000000"/>
                </a:solidFill>
                <a:latin typeface="微软雅黑" pitchFamily="34" charset="0"/>
                <a:ea typeface="微软雅黑" pitchFamily="34" charset="-122"/>
                <a:cs typeface="微软雅黑" pitchFamily="34" charset="-120"/>
              </a:rPr>
              <a:t>，终点是最高营养级的消费者。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pic>
        <p:nvPicPr>
          <p:cNvPr id="2" name="QC_4_BD.29_1#e5475b20d?htil=3&amp;pid=062cc91f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898082" y="1054295"/>
            <a:ext cx="2478024" cy="20574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4_BD.29_2#e5475b20d?htil=3&amp;pid=062cc91f2&amp;color=0,0,0&amp;vtp=1&amp;bt=1&amp;bbb=1&amp;hb=1"/>
              <p:cNvSpPr/>
              <p:nvPr/>
            </p:nvSpPr>
            <p:spPr>
              <a:xfrm>
                <a:off x="722376" y="972000"/>
                <a:ext cx="8138160"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［陕西榆林2025高二月考］</a:t>
                </a:r>
                <a:r>
                  <a:rPr lang="en-US" altLang="zh-CN" sz="2000" b="0" i="0" dirty="0">
                    <a:solidFill>
                      <a:srgbClr val="000000"/>
                    </a:solidFill>
                    <a:latin typeface="微软雅黑" pitchFamily="34" charset="0"/>
                    <a:ea typeface="微软雅黑" pitchFamily="34" charset="-122"/>
                    <a:cs typeface="微软雅黑" pitchFamily="34" charset="-120"/>
                  </a:rPr>
                  <a:t>如图为某生态系统中三种类型生物的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释</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放量</a:t>
                </a:r>
                <a:r>
                  <a:rPr lang="en-US" altLang="zh-CN" sz="2000" b="0" i="0" dirty="0">
                    <a:solidFill>
                      <a:srgbClr val="000000"/>
                    </a:solidFill>
                    <a:latin typeface="微软雅黑" pitchFamily="34" charset="0"/>
                    <a:ea typeface="微软雅黑" pitchFamily="34" charset="-122"/>
                    <a:cs typeface="微软雅黑" pitchFamily="34" charset="-120"/>
                  </a:rPr>
                  <a:t>（相对值）的变化曲线图。</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3" name="QC_4_BD.29_2#e5475b20d?htil=3&amp;pid=062cc91f2&amp;color=0,0,0&amp;vtp=1&amp;bt=1&amp;bbb=1&amp;hb=1"/>
              <p:cNvSpPr>
                <a:spLocks noRot="1" noChangeAspect="1" noMove="1" noResize="1" noEditPoints="1" noAdjustHandles="1" noChangeArrowheads="1" noChangeShapeType="1" noTextEdit="1"/>
              </p:cNvSpPr>
              <p:nvPr/>
            </p:nvSpPr>
            <p:spPr>
              <a:xfrm>
                <a:off x="722376" y="972000"/>
                <a:ext cx="8138160" cy="843153"/>
              </a:xfrm>
              <a:prstGeom prst="rect">
                <a:avLst/>
              </a:prstGeom>
              <a:blipFill>
                <a:blip r:embed="rId4"/>
                <a:stretch>
                  <a:fillRect l="-1948" r="-449" b="-17986"/>
                </a:stretch>
              </a:blipFill>
              <a:ln/>
            </p:spPr>
            <p:txBody>
              <a:bodyPr/>
              <a:lstStyle/>
              <a:p>
                <a:r>
                  <a:rPr lang="zh-CN" altLang="en-US">
                    <a:noFill/>
                  </a:rPr>
                  <a:t> </a:t>
                </a:r>
              </a:p>
            </p:txBody>
          </p:sp>
        </mc:Fallback>
      </mc:AlternateContent>
      <p:sp>
        <p:nvSpPr>
          <p:cNvPr id="4" name="QC_4_AN.30_1#e5475b20d.bracket?pid=062cc91f2&amp;color=0,0,0&amp;vpa=8&amp;vtp=1"/>
          <p:cNvSpPr/>
          <p:nvPr/>
        </p:nvSpPr>
        <p:spPr>
          <a:xfrm>
            <a:off x="6510401" y="14101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4_BD.29_3#e5475b20d.choices?htil=3&amp;pid=062cc91f2&amp;color=0,0,0&amp;vtp=1&amp;bbb=1"/>
          <p:cNvSpPr/>
          <p:nvPr/>
        </p:nvSpPr>
        <p:spPr>
          <a:xfrm>
            <a:off x="722376" y="1876874"/>
            <a:ext cx="8138160"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A.乙代表的生物可能是任何一种生产者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.甲、乙、丙都有可能是细菌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.甲代表的生物一定是消费者</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.甲、乙、丙三种生物可组成一个生态系统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EX.31_1#e5475b20d?vop=1&amp;pid=062cc91f2&amp;color=0,0,0&amp;vtp=1&amp;bt=1&amp;bbb=1&amp;hb=1"/>
              <p:cNvSpPr/>
              <p:nvPr/>
            </p:nvSpPr>
            <p:spPr>
              <a:xfrm>
                <a:off x="722376" y="969264"/>
                <a:ext cx="10753344" cy="26977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思路导引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对于坐标图</a:t>
                </a:r>
                <a:r>
                  <a:rPr lang="en-US" altLang="zh-CN" sz="2000" b="0" i="0" dirty="0">
                    <a:solidFill>
                      <a:srgbClr val="000000"/>
                    </a:solidFill>
                    <a:latin typeface="微软雅黑" pitchFamily="34" charset="0"/>
                    <a:ea typeface="微软雅黑" pitchFamily="34" charset="-122"/>
                    <a:cs typeface="微软雅黑" pitchFamily="34" charset="-120"/>
                  </a:rPr>
                  <a:t>，最关键的是弄清楚横、纵坐标的含义。曲线甲表示该生物的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释放量为正值</a:t>
                </a:r>
                <a:r>
                  <a:rPr lang="en-US" altLang="zh-CN" sz="2000" b="0" i="0">
                    <a:solidFill>
                      <a:srgbClr val="000000"/>
                    </a:solidFill>
                    <a:latin typeface="微软雅黑" pitchFamily="34" charset="0"/>
                    <a:ea typeface="微软雅黑" pitchFamily="34" charset="-122"/>
                    <a:cs typeface="微软雅黑" pitchFamily="34" charset="-120"/>
                  </a:rPr>
                  <a:t>，且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不随一天当中光照强度和温度的变化而变化</a:t>
                </a:r>
                <a:r>
                  <a:rPr lang="en-US" altLang="zh-CN" sz="2000" b="0" i="0" dirty="0">
                    <a:solidFill>
                      <a:srgbClr val="000000"/>
                    </a:solidFill>
                    <a:latin typeface="微软雅黑" pitchFamily="34" charset="0"/>
                    <a:ea typeface="微软雅黑" pitchFamily="34" charset="-122"/>
                    <a:cs typeface="微软雅黑" pitchFamily="34" charset="-120"/>
                  </a:rPr>
                  <a:t>，可能属于异养恒温动物</a:t>
                </a:r>
                <a:r>
                  <a:rPr lang="en-US" altLang="zh-CN" sz="2000" b="0" i="0">
                    <a:solidFill>
                      <a:srgbClr val="000000"/>
                    </a:solidFill>
                    <a:latin typeface="微软雅黑" pitchFamily="34" charset="0"/>
                    <a:ea typeface="微软雅黑" pitchFamily="34" charset="-122"/>
                    <a:cs typeface="微软雅黑" pitchFamily="34" charset="-120"/>
                  </a:rPr>
                  <a:t>，也可能是处于恒温环境中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的其他生物</a:t>
                </a:r>
                <a:r>
                  <a:rPr lang="en-US" altLang="zh-CN" sz="2000" b="0" i="0" dirty="0">
                    <a:solidFill>
                      <a:srgbClr val="000000"/>
                    </a:solidFill>
                    <a:latin typeface="微软雅黑" pitchFamily="34" charset="0"/>
                    <a:ea typeface="微软雅黑" pitchFamily="34" charset="-122"/>
                    <a:cs typeface="微软雅黑" pitchFamily="34" charset="-120"/>
                  </a:rPr>
                  <a:t>，如寄生细菌；曲线乙表示该生物的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释放量随光照强度的变化而变化</a:t>
                </a:r>
                <a:r>
                  <a:rPr lang="en-US" altLang="zh-CN" sz="2000" b="0" i="0">
                    <a:solidFill>
                      <a:srgbClr val="000000"/>
                    </a:solidFill>
                    <a:latin typeface="微软雅黑" pitchFamily="34" charset="0"/>
                    <a:ea typeface="微软雅黑" pitchFamily="34" charset="-122"/>
                    <a:cs typeface="微软雅黑" pitchFamily="34" charset="-120"/>
                  </a:rPr>
                  <a:t>，该生物属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于光能自养生物</a:t>
                </a:r>
                <a:r>
                  <a:rPr lang="en-US" altLang="zh-CN" sz="2000" b="0" i="0" dirty="0">
                    <a:solidFill>
                      <a:srgbClr val="000000"/>
                    </a:solidFill>
                    <a:latin typeface="微软雅黑" pitchFamily="34" charset="0"/>
                    <a:ea typeface="微软雅黑" pitchFamily="34" charset="-122"/>
                    <a:cs typeface="微软雅黑" pitchFamily="34" charset="-120"/>
                  </a:rPr>
                  <a:t>；曲线丙表示该生物的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释放量为负值，说明该生物能利用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合成有机物，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且不受光照的影响</a:t>
                </a:r>
                <a:r>
                  <a:rPr lang="en-US" altLang="zh-CN" sz="2000" b="0" i="0" dirty="0">
                    <a:solidFill>
                      <a:srgbClr val="000000"/>
                    </a:solidFill>
                    <a:latin typeface="微软雅黑" pitchFamily="34" charset="0"/>
                    <a:ea typeface="微软雅黑" pitchFamily="34" charset="-122"/>
                    <a:cs typeface="微软雅黑" pitchFamily="34" charset="-120"/>
                  </a:rPr>
                  <a:t>，说明该生物是能进行化能合成作用的生物。</a:t>
                </a:r>
                <a:endParaRPr lang="en-US" altLang="zh-CN" sz="2000" dirty="0"/>
              </a:p>
            </p:txBody>
          </p:sp>
        </mc:Choice>
        <mc:Fallback xmlns="">
          <p:sp>
            <p:nvSpPr>
              <p:cNvPr id="2" name="QC_4_EX.31_1#e5475b20d?vop=1&amp;pid=062cc91f2&amp;color=0,0,0&amp;vtp=1&amp;bt=1&amp;bbb=1&amp;hb=1"/>
              <p:cNvSpPr>
                <a:spLocks noRot="1" noChangeAspect="1" noMove="1" noResize="1" noEditPoints="1" noAdjustHandles="1" noChangeArrowheads="1" noChangeShapeType="1" noTextEdit="1"/>
              </p:cNvSpPr>
              <p:nvPr/>
            </p:nvSpPr>
            <p:spPr>
              <a:xfrm>
                <a:off x="722376" y="969264"/>
                <a:ext cx="10753344" cy="2697734"/>
              </a:xfrm>
              <a:prstGeom prst="rect">
                <a:avLst/>
              </a:prstGeom>
              <a:blipFill>
                <a:blip r:embed="rId3"/>
                <a:stretch>
                  <a:fillRect l="-1474" r="-794" b="-541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32_1#e5475b20d?vop=1&amp;pid=062cc91f2&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乙代表的生物</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释放量随光照强度的变化而变化，可以代表进行光合作用的生产者</a:t>
                </a:r>
                <a:r>
                  <a:rPr lang="en-US" altLang="zh-CN" sz="2000" b="0" i="0">
                    <a:solidFill>
                      <a:srgbClr val="000000"/>
                    </a:solidFill>
                    <a:latin typeface="微软雅黑" pitchFamily="34" charset="0"/>
                    <a:ea typeface="微软雅黑" pitchFamily="34" charset="-122"/>
                    <a:cs typeface="微软雅黑" pitchFamily="34" charset="-120"/>
                  </a:rPr>
                  <a:t>，但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不能代表进行化能合成作用的生产者</a:t>
                </a:r>
                <a:r>
                  <a:rPr lang="en-US" altLang="zh-CN" sz="2000" b="0" i="0" dirty="0">
                    <a:solidFill>
                      <a:srgbClr val="000000"/>
                    </a:solidFill>
                    <a:latin typeface="微软雅黑" pitchFamily="34" charset="0"/>
                    <a:ea typeface="微软雅黑" pitchFamily="34" charset="-122"/>
                    <a:cs typeface="微软雅黑" pitchFamily="34" charset="-120"/>
                  </a:rPr>
                  <a:t>，如硝化细菌，A错误；甲可能是寄生细菌</a:t>
                </a:r>
                <a:r>
                  <a:rPr lang="en-US" altLang="zh-CN" sz="2000" b="0" i="0">
                    <a:solidFill>
                      <a:srgbClr val="000000"/>
                    </a:solidFill>
                    <a:latin typeface="微软雅黑" pitchFamily="34" charset="0"/>
                    <a:ea typeface="微软雅黑" pitchFamily="34" charset="-122"/>
                    <a:cs typeface="微软雅黑" pitchFamily="34" charset="-120"/>
                  </a:rPr>
                  <a:t>（寄生于恒温动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物体内</a:t>
                </a:r>
                <a:r>
                  <a:rPr lang="en-US" altLang="zh-CN" sz="2000" b="0" i="0" dirty="0">
                    <a:solidFill>
                      <a:srgbClr val="000000"/>
                    </a:solidFill>
                    <a:latin typeface="微软雅黑" pitchFamily="34" charset="0"/>
                    <a:ea typeface="微软雅黑" pitchFamily="34" charset="-122"/>
                    <a:cs typeface="微软雅黑" pitchFamily="34" charset="-120"/>
                  </a:rPr>
                  <a:t>，温度相对恒定、呼吸稳定），乙可能是光能自养细菌，丙可能是化能自养细菌</a:t>
                </a:r>
                <a:r>
                  <a:rPr lang="en-US" altLang="zh-CN" sz="2000" b="0" i="0">
                    <a:solidFill>
                      <a:srgbClr val="000000"/>
                    </a:solidFill>
                    <a:latin typeface="微软雅黑" pitchFamily="34" charset="0"/>
                    <a:ea typeface="微软雅黑" pitchFamily="34" charset="-122"/>
                    <a:cs typeface="微软雅黑" pitchFamily="34" charset="-120"/>
                  </a:rPr>
                  <a:t>，如硝化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细菌</a:t>
                </a:r>
                <a:r>
                  <a:rPr lang="en-US" altLang="zh-CN" sz="2000" b="0" i="0" dirty="0">
                    <a:solidFill>
                      <a:srgbClr val="000000"/>
                    </a:solidFill>
                    <a:latin typeface="微软雅黑" pitchFamily="34" charset="0"/>
                    <a:ea typeface="微软雅黑" pitchFamily="34" charset="-122"/>
                    <a:cs typeface="微软雅黑" pitchFamily="34" charset="-120"/>
                  </a:rPr>
                  <a:t>，B正确；甲代表的生物可能是消费者或分解者，C错误</a:t>
                </a:r>
                <a:r>
                  <a:rPr lang="en-US" altLang="zh-CN" sz="2000" b="0" i="0">
                    <a:solidFill>
                      <a:srgbClr val="000000"/>
                    </a:solidFill>
                    <a:latin typeface="微软雅黑" pitchFamily="34" charset="0"/>
                    <a:ea typeface="微软雅黑" pitchFamily="34" charset="-122"/>
                    <a:cs typeface="微软雅黑" pitchFamily="34" charset="-120"/>
                  </a:rPr>
                  <a:t>；生态系统的组成成分包括生物成分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和非生物的物质和能量</a:t>
                </a:r>
                <a:r>
                  <a:rPr lang="en-US" altLang="zh-CN" sz="2000" b="0" i="0" dirty="0">
                    <a:solidFill>
                      <a:srgbClr val="000000"/>
                    </a:solidFill>
                    <a:latin typeface="微软雅黑" pitchFamily="34" charset="0"/>
                    <a:ea typeface="微软雅黑" pitchFamily="34" charset="-122"/>
                    <a:cs typeface="微软雅黑" pitchFamily="34" charset="-120"/>
                  </a:rPr>
                  <a:t>，甲、乙、丙均代表生物，不能组成一个生态系统，D错误。</a:t>
                </a:r>
                <a:endParaRPr lang="en-US" altLang="zh-CN" sz="2200" dirty="0"/>
              </a:p>
            </p:txBody>
          </p:sp>
        </mc:Choice>
        <mc:Fallback xmlns="">
          <p:sp>
            <p:nvSpPr>
              <p:cNvPr id="2" name="QC_4_AS.32_1#e5475b20d?vop=1&amp;pid=062cc91f2&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a:blip r:embed="rId3"/>
                <a:stretch>
                  <a:fillRect l="-1587" r="-1474" b="-67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a44aee95a?pid=5f86f28b9&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［江西吉安多校2024高二联考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生态系统是由群落及其生存的非生物环境相互作用构成的统一</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整体</a:t>
            </a:r>
            <a:r>
              <a:rPr lang="en-US" altLang="zh-CN" sz="2000" b="0" i="0" dirty="0">
                <a:solidFill>
                  <a:srgbClr val="000000"/>
                </a:solidFill>
                <a:latin typeface="微软雅黑" pitchFamily="34" charset="0"/>
                <a:ea typeface="微软雅黑" pitchFamily="34" charset="-122"/>
                <a:cs typeface="微软雅黑" pitchFamily="34" charset="-120"/>
              </a:rPr>
              <a:t>。下列关于生态系统组成成分的叙述，</a:t>
            </a:r>
            <a:r>
              <a:rPr lang="en-US" altLang="zh-CN" sz="2000" b="0" i="0">
                <a:solidFill>
                  <a:srgbClr val="000000"/>
                </a:solidFill>
                <a:latin typeface="微软雅黑" pitchFamily="34" charset="0"/>
                <a:ea typeface="微软雅黑" pitchFamily="34" charset="-122"/>
                <a:cs typeface="微软雅黑" pitchFamily="34" charset="-120"/>
              </a:rPr>
              <a:t>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a44aee95a.bracket?pid=5f86f28b9&amp;color=0,0,0&amp;vpa=1&amp;vtp=1"/>
          <p:cNvSpPr/>
          <p:nvPr/>
        </p:nvSpPr>
        <p:spPr>
          <a:xfrm>
            <a:off x="6764401" y="145313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_2#a44aee95a.choices?pid=5f86f28b9&amp;color=0,0,0&amp;vtp=1&amp;bbb=1"/>
          <p:cNvSpPr/>
          <p:nvPr/>
        </p:nvSpPr>
        <p:spPr>
          <a:xfrm>
            <a:off x="722376" y="19198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A.生产者大多能进行光合作用，是自养型生物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.分解者不一定是微生物，微生物也不都是分解者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.一种生物只能占据生态系统中的某一特定营养级</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.消费者和分解者都是异养生物，但获取营养的方式不同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BD.33_1#8d0e87841?pid=062cc91f2&amp;color=0,0,0&amp;vtp=1&amp;bt=1&amp;bbb=1&amp;hb=1"/>
              <p:cNvSpPr/>
              <p:nvPr/>
            </p:nvSpPr>
            <p:spPr>
              <a:xfrm>
                <a:off x="722376" y="972000"/>
                <a:ext cx="10753344" cy="13130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［福建泉州四校2025高二联考］</a:t>
                </a:r>
                <a:r>
                  <a:rPr lang="en-US" altLang="zh-CN" sz="2000" b="0" i="0" dirty="0">
                    <a:solidFill>
                      <a:srgbClr val="000000"/>
                    </a:solidFill>
                    <a:latin typeface="微软雅黑" pitchFamily="34" charset="0"/>
                    <a:ea typeface="微软雅黑" pitchFamily="34" charset="-122"/>
                    <a:cs typeface="微软雅黑" pitchFamily="34" charset="-120"/>
                  </a:rPr>
                  <a:t>科研人员为研究某近海食物网的季节性变化</a:t>
                </a:r>
                <a:r>
                  <a:rPr lang="en-US" altLang="zh-CN" sz="2000" b="0" i="0">
                    <a:solidFill>
                      <a:srgbClr val="000000"/>
                    </a:solidFill>
                    <a:latin typeface="微软雅黑" pitchFamily="34" charset="0"/>
                    <a:ea typeface="微软雅黑" pitchFamily="34" charset="-122"/>
                    <a:cs typeface="微软雅黑" pitchFamily="34" charset="-120"/>
                  </a:rPr>
                  <a:t>，采用测量生物不</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同组织中</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13</m:t>
                        </m:r>
                      </m:sup>
                    </m:sSup>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15</m:t>
                        </m:r>
                      </m:sup>
                    </m:sSup>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的含量，按公式计算获得了部分生物的平均营养级，结果如图</a:t>
                </a:r>
                <a:r>
                  <a:rPr lang="en-US" altLang="zh-CN" sz="2000" b="0" i="0">
                    <a:solidFill>
                      <a:srgbClr val="000000"/>
                    </a:solidFill>
                    <a:latin typeface="微软雅黑" pitchFamily="34" charset="0"/>
                    <a:ea typeface="微软雅黑" pitchFamily="34" charset="-122"/>
                    <a:cs typeface="微软雅黑" pitchFamily="34" charset="-120"/>
                  </a:rPr>
                  <a:t>。下列叙述正确</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4_BD.33_1#8d0e87841?pid=062cc91f2&amp;color=0,0,0&amp;vtp=1&amp;bt=1&amp;bbb=1&amp;hb=1"/>
              <p:cNvSpPr>
                <a:spLocks noRot="1" noChangeAspect="1" noMove="1" noResize="1" noEditPoints="1" noAdjustHandles="1" noChangeArrowheads="1" noChangeShapeType="1" noTextEdit="1"/>
              </p:cNvSpPr>
              <p:nvPr/>
            </p:nvSpPr>
            <p:spPr>
              <a:xfrm>
                <a:off x="722376" y="972000"/>
                <a:ext cx="10753344" cy="1313053"/>
              </a:xfrm>
              <a:prstGeom prst="rect">
                <a:avLst/>
              </a:prstGeom>
              <a:blipFill>
                <a:blip r:embed="rId3"/>
                <a:stretch>
                  <a:fillRect l="-1474" r="-794" b="-11574"/>
                </a:stretch>
              </a:blipFill>
              <a:ln/>
            </p:spPr>
            <p:txBody>
              <a:bodyPr/>
              <a:lstStyle/>
              <a:p>
                <a:r>
                  <a:rPr lang="zh-CN" altLang="en-US">
                    <a:noFill/>
                  </a:rPr>
                  <a:t> </a:t>
                </a:r>
              </a:p>
            </p:txBody>
          </p:sp>
        </mc:Fallback>
      </mc:AlternateContent>
      <p:sp>
        <p:nvSpPr>
          <p:cNvPr id="3" name="QC_4_AN.34_1#8d0e87841.bracket?pid=062cc91f2&amp;color=0,0,0&amp;vpa=9&amp;vtp=1"/>
          <p:cNvSpPr/>
          <p:nvPr/>
        </p:nvSpPr>
        <p:spPr>
          <a:xfrm>
            <a:off x="1417701" y="18800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pic>
        <p:nvPicPr>
          <p:cNvPr id="4" name="QC_4_BD.33_3#8d0e87841?htil=1&amp;pid=062cc91f2&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234440" y="2416307"/>
            <a:ext cx="2560320"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33_4#8d0e87841?htil=1&amp;pid=062cc91f2&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4818888" y="2416307"/>
            <a:ext cx="2560320"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4_BD.33_5#8d0e87841?htil=1&amp;pid=062cc91f2&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8403336" y="2416307"/>
            <a:ext cx="2560320"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4_BD.33_6#8d0e87841.choices?pid=062cc91f2&amp;color=0,0,0&amp;vtp=1&amp;bbb=1"/>
          <p:cNvSpPr/>
          <p:nvPr/>
        </p:nvSpPr>
        <p:spPr>
          <a:xfrm>
            <a:off x="722376" y="437210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A.在春季银鲳占据的营养级为第三营养级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.用图中所有生物可组成多条食物链，并形成复杂食物网</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.春季三疣梭子蟹的营养级高于夏季，说明其拥有的能量比夏季少</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.不同季节小黄鱼的营养级差异较大，可能与环境温度等非生物因素有关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4_AS.35_1#8d0e87841?vop=1&amp;pid=062cc91f2&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由图可知，在春季银鲳占据的平均营养级接近第三营养级</a:t>
            </a:r>
            <a:r>
              <a:rPr lang="en-US" altLang="zh-CN" sz="2000" b="0" i="0">
                <a:solidFill>
                  <a:srgbClr val="000000"/>
                </a:solidFill>
                <a:latin typeface="微软雅黑" pitchFamily="34" charset="0"/>
                <a:ea typeface="微软雅黑" pitchFamily="34" charset="-122"/>
                <a:cs typeface="微软雅黑" pitchFamily="34" charset="-120"/>
              </a:rPr>
              <a:t>，但实际上银鲳可能不止占据第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三营养级</a:t>
            </a:r>
            <a:r>
              <a:rPr lang="en-US" altLang="zh-CN" sz="2000" b="0" i="0" dirty="0">
                <a:solidFill>
                  <a:srgbClr val="000000"/>
                </a:solidFill>
                <a:latin typeface="微软雅黑" pitchFamily="34" charset="0"/>
                <a:ea typeface="微软雅黑" pitchFamily="34" charset="-122"/>
                <a:cs typeface="微软雅黑" pitchFamily="34" charset="-120"/>
              </a:rPr>
              <a:t>，A错误；图中生物缺乏生产者，因此不能构成食物网，B错误</a:t>
            </a:r>
            <a:r>
              <a:rPr lang="en-US" altLang="zh-CN" sz="2000" b="0" i="0">
                <a:solidFill>
                  <a:srgbClr val="000000"/>
                </a:solidFill>
                <a:latin typeface="微软雅黑" pitchFamily="34" charset="0"/>
                <a:ea typeface="微软雅黑" pitchFamily="34" charset="-122"/>
                <a:cs typeface="微软雅黑" pitchFamily="34" charset="-120"/>
              </a:rPr>
              <a:t>；春季三疣梭子蟹的平均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营养级高于夏季</a:t>
            </a:r>
            <a:r>
              <a:rPr lang="en-US" altLang="zh-CN" sz="2000" b="0" i="0" dirty="0">
                <a:solidFill>
                  <a:srgbClr val="000000"/>
                </a:solidFill>
                <a:latin typeface="微软雅黑" pitchFamily="34" charset="0"/>
                <a:ea typeface="微软雅黑" pitchFamily="34" charset="-122"/>
                <a:cs typeface="微软雅黑" pitchFamily="34" charset="-120"/>
              </a:rPr>
              <a:t>，因食物来源有差异，其拥有的能量不一定比夏季少，C错误；因季节不同</a:t>
            </a:r>
            <a:r>
              <a:rPr lang="en-US" altLang="zh-CN" sz="2000" b="0" i="0">
                <a:solidFill>
                  <a:srgbClr val="000000"/>
                </a:solidFill>
                <a:latin typeface="微软雅黑" pitchFamily="34" charset="0"/>
                <a:ea typeface="微软雅黑" pitchFamily="34" charset="-122"/>
                <a:cs typeface="微软雅黑" pitchFamily="34" charset="-120"/>
              </a:rPr>
              <a:t>，气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候</a:t>
            </a:r>
            <a:r>
              <a:rPr lang="en-US" altLang="zh-CN" sz="2000" b="0" i="0" dirty="0">
                <a:solidFill>
                  <a:srgbClr val="000000"/>
                </a:solidFill>
                <a:latin typeface="微软雅黑" pitchFamily="34" charset="0"/>
                <a:ea typeface="微软雅黑" pitchFamily="34" charset="-122"/>
                <a:cs typeface="微软雅黑" pitchFamily="34" charset="-120"/>
              </a:rPr>
              <a:t>、光照等发生变化，生态系统中生物的种类和数量会改变，</a:t>
            </a:r>
            <a:r>
              <a:rPr lang="en-US" altLang="zh-CN" sz="2000" b="0" i="0">
                <a:solidFill>
                  <a:srgbClr val="000000"/>
                </a:solidFill>
                <a:latin typeface="微软雅黑" pitchFamily="34" charset="0"/>
                <a:ea typeface="微软雅黑" pitchFamily="34" charset="-122"/>
                <a:cs typeface="微软雅黑" pitchFamily="34" charset="-120"/>
              </a:rPr>
              <a:t>从而使小黄鱼食物来源发生改变，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故不同季节小黄鱼的营养级差异较大</a:t>
            </a:r>
            <a:r>
              <a:rPr lang="en-US" altLang="zh-CN" sz="2000" b="0" i="0" dirty="0">
                <a:solidFill>
                  <a:srgbClr val="000000"/>
                </a:solidFill>
                <a:latin typeface="微软雅黑" pitchFamily="34" charset="0"/>
                <a:ea typeface="微软雅黑" pitchFamily="34" charset="-122"/>
                <a:cs typeface="微软雅黑" pitchFamily="34" charset="-120"/>
              </a:rPr>
              <a:t>，可能与环境温度等非生物因素有关，D正确。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O_4_BD.36_1#1c58c1fac?pid=062cc91f2&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［江苏连云港部分高中2025高二联考］</a:t>
            </a:r>
            <a:r>
              <a:rPr lang="en-US" altLang="zh-CN" sz="2000" b="0" i="0" dirty="0">
                <a:solidFill>
                  <a:srgbClr val="000000"/>
                </a:solidFill>
                <a:latin typeface="微软雅黑" pitchFamily="34" charset="0"/>
                <a:ea typeface="微软雅黑" pitchFamily="34" charset="-122"/>
                <a:cs typeface="微软雅黑" pitchFamily="34" charset="-120"/>
              </a:rPr>
              <a:t>某生态系统主要物种之间的食物关系如图甲</a:t>
            </a:r>
            <a:r>
              <a:rPr lang="en-US" altLang="zh-CN" sz="2000" b="0" i="0">
                <a:solidFill>
                  <a:srgbClr val="000000"/>
                </a:solidFill>
                <a:latin typeface="微软雅黑" pitchFamily="34" charset="0"/>
                <a:ea typeface="微软雅黑" pitchFamily="34" charset="-122"/>
                <a:cs typeface="微软雅黑" pitchFamily="34" charset="-120"/>
              </a:rPr>
              <a:t>，图乙表示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该生态系统中物种</a:t>
            </a:r>
            <a:r>
              <a:rPr lang="en-US" altLang="zh-CN" sz="2000" b="0" i="0" dirty="0">
                <a:solidFill>
                  <a:srgbClr val="000000"/>
                </a:solidFill>
                <a:latin typeface="微软雅黑" pitchFamily="34" charset="0"/>
                <a:ea typeface="微软雅黑" pitchFamily="34" charset="-122"/>
                <a:cs typeface="微软雅黑" pitchFamily="34" charset="-120"/>
              </a:rPr>
              <a:t>1、2、3的环境容纳量和某时刻种群的实际大小。请据图回答下列问题：</a:t>
            </a:r>
            <a:endParaRPr lang="en-US" altLang="zh-CN" sz="2000" dirty="0">
              <a:solidFill>
                <a:srgbClr val="000000"/>
              </a:solidFill>
            </a:endParaRPr>
          </a:p>
        </p:txBody>
      </p:sp>
      <p:pic>
        <p:nvPicPr>
          <p:cNvPr id="3" name="QO_4_BD.36_3#1c58c1fac?htil=1&amp;pid=062cc91f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642616" y="2692723"/>
            <a:ext cx="1536192" cy="12710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36_4#1c58c1fac?htil=1&amp;pid=062cc91f2&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269480" y="1961203"/>
            <a:ext cx="3017520" cy="20025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5_BD.37_1#f35f9c441?pid=1c58c1fac&amp;color=0,0,0&amp;vtp=1&amp;bbb=1"/>
          <p:cNvSpPr/>
          <p:nvPr/>
        </p:nvSpPr>
        <p:spPr>
          <a:xfrm>
            <a:off x="722376" y="4094803"/>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图甲中，</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属于生产者，</a:t>
            </a:r>
            <a:r>
              <a:rPr lang="en-US" altLang="zh-CN" sz="2000" i="0">
                <a:solidFill>
                  <a:srgbClr val="000000"/>
                </a:solidFill>
                <a:latin typeface="SimSun" pitchFamily="34" charset="0"/>
                <a:ea typeface="SimSun" pitchFamily="34" charset="-122"/>
                <a:cs typeface="SimSun" pitchFamily="34" charset="-120"/>
              </a:rPr>
              <a:t>_________________</a:t>
            </a:r>
            <a:r>
              <a:rPr lang="en-US" altLang="zh-CN" sz="2000" b="0" i="0">
                <a:solidFill>
                  <a:srgbClr val="000000"/>
                </a:solidFill>
                <a:latin typeface="微软雅黑" pitchFamily="34" charset="0"/>
                <a:ea typeface="微软雅黑" pitchFamily="34" charset="-122"/>
                <a:cs typeface="微软雅黑" pitchFamily="34" charset="-120"/>
              </a:rPr>
              <a:t>属于次级消费者</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6" name="QB_5_AN.38_1#f35f9c441.blank?pid=1c58c1fac&amp;color=0,0,0&amp;vpa=10&amp;vtp=1&amp;bbb=1"/>
              <p:cNvSpPr/>
              <p:nvPr/>
            </p:nvSpPr>
            <p:spPr>
              <a:xfrm>
                <a:off x="2432114" y="4144841"/>
                <a:ext cx="701675" cy="298577"/>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B、</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𝐅</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6" name="QB_5_AN.38_1#f35f9c441.blank?pid=1c58c1fac&amp;color=0,0,0&amp;vpa=10&amp;vtp=1&amp;bbb=1"/>
              <p:cNvSpPr>
                <a:spLocks noRot="1" noChangeAspect="1" noMove="1" noResize="1" noEditPoints="1" noAdjustHandles="1" noChangeArrowheads="1" noChangeShapeType="1" noTextEdit="1"/>
              </p:cNvSpPr>
              <p:nvPr/>
            </p:nvSpPr>
            <p:spPr>
              <a:xfrm>
                <a:off x="2432114" y="4144841"/>
                <a:ext cx="701675" cy="298577"/>
              </a:xfrm>
              <a:prstGeom prst="rect">
                <a:avLst/>
              </a:prstGeom>
              <a:blipFill>
                <a:blip r:embed="rId5"/>
                <a:stretch>
                  <a:fillRect l="-13913" t="-28571" r="-3478" b="-5102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B_5_AN.39_1#f35f9c441.blank?pid=1c58c1fac&amp;color=0,0,0&amp;vpa=11&amp;vtp=1&amp;bbb=1"/>
              <p:cNvSpPr/>
              <p:nvPr/>
            </p:nvSpPr>
            <p:spPr>
              <a:xfrm>
                <a:off x="4743514" y="4144841"/>
                <a:ext cx="2044700" cy="298577"/>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A、D、</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𝐄</m:t>
                    </m:r>
                  </m:oMath>
                </a14:m>
                <a:r>
                  <a:rPr lang="en-US" altLang="zh-CN" sz="2000" b="1" i="0" dirty="0">
                    <a:solidFill>
                      <a:srgbClr val="00B05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𝐆</m:t>
                    </m:r>
                  </m:oMath>
                </a14:m>
                <a:r>
                  <a:rPr lang="en-US" altLang="zh-CN" sz="2000" b="1" i="0" dirty="0">
                    <a:solidFill>
                      <a:srgbClr val="00B05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𝐇</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xmlns="">
          <p:sp>
            <p:nvSpPr>
              <p:cNvPr id="7" name="QB_5_AN.39_1#f35f9c441.blank?pid=1c58c1fac&amp;color=0,0,0&amp;vpa=11&amp;vtp=1&amp;bbb=1"/>
              <p:cNvSpPr>
                <a:spLocks noRot="1" noChangeAspect="1" noMove="1" noResize="1" noEditPoints="1" noAdjustHandles="1" noChangeArrowheads="1" noChangeShapeType="1" noTextEdit="1"/>
              </p:cNvSpPr>
              <p:nvPr/>
            </p:nvSpPr>
            <p:spPr>
              <a:xfrm>
                <a:off x="4743514" y="4144841"/>
                <a:ext cx="2044700" cy="298577"/>
              </a:xfrm>
              <a:prstGeom prst="rect">
                <a:avLst/>
              </a:prstGeom>
              <a:blipFill>
                <a:blip r:embed="rId6"/>
                <a:stretch>
                  <a:fillRect l="-4762" t="-28571" r="-1488" b="-5102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B_5_AS.40_1#f35f9c441?vop=1&amp;pid=1c58c1fac&amp;color=0,0,0&amp;vtp=1&amp;bbb=1&amp;hb=1"/>
              <p:cNvSpPr/>
              <p:nvPr/>
            </p:nvSpPr>
            <p:spPr>
              <a:xfrm>
                <a:off x="722376" y="4501203"/>
                <a:ext cx="10753344" cy="936879"/>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由图甲分析可知，B</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F</m:t>
                    </m:r>
                  </m:oMath>
                </a14:m>
                <a:r>
                  <a:rPr lang="en-US" altLang="zh-CN" sz="2000" b="0" i="0" dirty="0">
                    <a:solidFill>
                      <a:srgbClr val="000000"/>
                    </a:solidFill>
                    <a:latin typeface="微软雅黑" pitchFamily="34" charset="0"/>
                    <a:ea typeface="微软雅黑" pitchFamily="34" charset="-122"/>
                    <a:cs typeface="微软雅黑" pitchFamily="34" charset="-120"/>
                  </a:rPr>
                  <a:t>只有指出的箭头，属于生产者；A、C、D</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有由生产者指入的箭</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头</a:t>
                </a:r>
                <a:r>
                  <a:rPr lang="en-US" altLang="zh-CN" sz="2000" b="0" i="0" dirty="0">
                    <a:solidFill>
                      <a:srgbClr val="000000"/>
                    </a:solidFill>
                    <a:latin typeface="微软雅黑" pitchFamily="34" charset="0"/>
                    <a:ea typeface="微软雅黑" pitchFamily="34" charset="-122"/>
                    <a:cs typeface="微软雅黑" pitchFamily="34" charset="-120"/>
                  </a:rPr>
                  <a:t>，属于初级消费者；A、D</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E</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G</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有由初级消费者指入的箭头，属于次级消费者。</a:t>
                </a:r>
                <a:endParaRPr lang="en-US" altLang="zh-CN" sz="2200" dirty="0">
                  <a:solidFill>
                    <a:srgbClr val="000000"/>
                  </a:solidFill>
                </a:endParaRPr>
              </a:p>
            </p:txBody>
          </p:sp>
        </mc:Choice>
        <mc:Fallback xmlns="">
          <p:sp>
            <p:nvSpPr>
              <p:cNvPr id="8" name="QB_5_AS.40_1#f35f9c441?vop=1&amp;pid=1c58c1fac&amp;color=0,0,0&amp;vtp=1&amp;bbb=1&amp;hb=1"/>
              <p:cNvSpPr>
                <a:spLocks noRot="1" noChangeAspect="1" noMove="1" noResize="1" noEditPoints="1" noAdjustHandles="1" noChangeArrowheads="1" noChangeShapeType="1" noTextEdit="1"/>
              </p:cNvSpPr>
              <p:nvPr/>
            </p:nvSpPr>
            <p:spPr>
              <a:xfrm>
                <a:off x="722376" y="4501203"/>
                <a:ext cx="10753344" cy="936879"/>
              </a:xfrm>
              <a:prstGeom prst="rect">
                <a:avLst/>
              </a:prstGeom>
              <a:blipFill>
                <a:blip r:embed="rId7"/>
                <a:stretch>
                  <a:fillRect l="-1587" r="-510" b="-1818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fade">
                                      <p:cBhvr>
                                        <p:cTn id="29"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P spid="8"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B_5_BD.41_1#da4cb083d?pid=1c58c1fac&amp;color=0,0,0&amp;vtp=1&amp;bt=1&amp;bbb=1&amp;hb=1"/>
          <p:cNvSpPr/>
          <p:nvPr/>
        </p:nvSpPr>
        <p:spPr>
          <a:xfrm>
            <a:off x="722376" y="969265"/>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（2）图甲的食物网中A和</a:t>
            </a:r>
            <a:r>
              <a:rPr lang="en-US" altLang="zh-CN" sz="2000" b="0" i="0">
                <a:solidFill>
                  <a:srgbClr val="000000"/>
                </a:solidFill>
                <a:latin typeface="微软雅黑" pitchFamily="34" charset="0"/>
                <a:ea typeface="微软雅黑" pitchFamily="34" charset="-122"/>
                <a:cs typeface="微软雅黑" pitchFamily="34" charset="-120"/>
              </a:rPr>
              <a:t>C的种间关系是</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除图甲中所示以外</a:t>
            </a:r>
            <a:r>
              <a:rPr lang="en-US" altLang="zh-CN" sz="2000" b="0" i="0">
                <a:solidFill>
                  <a:srgbClr val="000000"/>
                </a:solidFill>
                <a:latin typeface="微软雅黑" pitchFamily="34" charset="0"/>
                <a:ea typeface="微软雅黑" pitchFamily="34" charset="-122"/>
                <a:cs typeface="微软雅黑" pitchFamily="34" charset="-120"/>
              </a:rPr>
              <a:t>，该生态系统的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组成成分还应该有</a:t>
            </a:r>
            <a:r>
              <a:rPr lang="en-US" altLang="zh-CN" sz="2000" i="0">
                <a:solidFill>
                  <a:srgbClr val="000000"/>
                </a:solidFill>
                <a:latin typeface="SimSun" pitchFamily="34" charset="0"/>
                <a:ea typeface="SimSun" pitchFamily="34" charset="-122"/>
                <a:cs typeface="SimSun" pitchFamily="34" charset="-120"/>
              </a:rPr>
              <a:t>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5_AN.42_1#da4cb083d.blank?pid=1c58c1fac&amp;color=0,0,0&amp;vpa=12&amp;vtp=1&amp;bbb=1"/>
          <p:cNvSpPr/>
          <p:nvPr/>
        </p:nvSpPr>
        <p:spPr>
          <a:xfrm>
            <a:off x="5294376" y="931165"/>
            <a:ext cx="196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种间竞争和捕食</a:t>
            </a:r>
            <a:endParaRPr lang="en-US" altLang="zh-CN" sz="2000" dirty="0"/>
          </a:p>
        </p:txBody>
      </p:sp>
      <p:sp>
        <p:nvSpPr>
          <p:cNvPr id="4" name="QB_5_AN.43_1#da4cb083d.blank?pid=1c58c1fac&amp;color=0,0,0&amp;vpa=13&amp;vtp=1&amp;bbb=1"/>
          <p:cNvSpPr/>
          <p:nvPr/>
        </p:nvSpPr>
        <p:spPr>
          <a:xfrm>
            <a:off x="2763901" y="1369315"/>
            <a:ext cx="3486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分解者、非生物的物质和能量</a:t>
            </a:r>
            <a:endParaRPr lang="en-US" altLang="zh-CN" sz="2000" dirty="0"/>
          </a:p>
        </p:txBody>
      </p:sp>
      <p:sp>
        <p:nvSpPr>
          <p:cNvPr id="5" name="QB_5_AS.44_1#da4cb083d?vop=1&amp;pid=1c58c1fac&amp;color=0,0,0&amp;vtp=1&amp;bbb=1&amp;hb=1"/>
          <p:cNvSpPr/>
          <p:nvPr/>
        </p:nvSpPr>
        <p:spPr>
          <a:xfrm>
            <a:off x="722376" y="1920367"/>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图甲的食物网中，A和C有共同的食物B，且A还以C为食</a:t>
            </a:r>
            <a:r>
              <a:rPr lang="en-US" altLang="zh-CN" sz="2000" b="0" i="0">
                <a:solidFill>
                  <a:srgbClr val="000000"/>
                </a:solidFill>
                <a:latin typeface="微软雅黑" pitchFamily="34" charset="0"/>
                <a:ea typeface="微软雅黑" pitchFamily="34" charset="-122"/>
                <a:cs typeface="微软雅黑" pitchFamily="34" charset="-120"/>
              </a:rPr>
              <a:t>，因此二者的种间关系是种间竞争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和捕食</a:t>
            </a:r>
            <a:r>
              <a:rPr lang="en-US" altLang="zh-CN" sz="2000" b="0" i="0" dirty="0">
                <a:solidFill>
                  <a:srgbClr val="000000"/>
                </a:solidFill>
                <a:latin typeface="微软雅黑" pitchFamily="34" charset="0"/>
                <a:ea typeface="微软雅黑" pitchFamily="34" charset="-122"/>
                <a:cs typeface="微软雅黑" pitchFamily="34" charset="-120"/>
              </a:rPr>
              <a:t>。图甲表示生态系统中的食物网，由生产者和消费者构成</a:t>
            </a:r>
            <a:r>
              <a:rPr lang="en-US" altLang="zh-CN" sz="2000" b="0" i="0">
                <a:solidFill>
                  <a:srgbClr val="000000"/>
                </a:solidFill>
                <a:latin typeface="微软雅黑" pitchFamily="34" charset="0"/>
                <a:ea typeface="微软雅黑" pitchFamily="34" charset="-122"/>
                <a:cs typeface="微软雅黑" pitchFamily="34" charset="-120"/>
              </a:rPr>
              <a:t>，因此其中没有包含的生态系统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的组成成分有非生物的物质和能量</a:t>
            </a:r>
            <a:r>
              <a:rPr lang="en-US" altLang="zh-CN" sz="2000" b="0" i="0" dirty="0">
                <a:solidFill>
                  <a:srgbClr val="000000"/>
                </a:solidFill>
                <a:latin typeface="微软雅黑" pitchFamily="34" charset="0"/>
                <a:ea typeface="微软雅黑" pitchFamily="34" charset="-122"/>
                <a:cs typeface="微软雅黑" pitchFamily="34" charset="-120"/>
              </a:rPr>
              <a:t>、分解者。</a:t>
            </a:r>
            <a:endParaRPr lang="en-US" altLang="zh-CN" sz="2200" dirty="0"/>
          </a:p>
        </p:txBody>
      </p:sp>
      <mc:AlternateContent xmlns:mc="http://schemas.openxmlformats.org/markup-compatibility/2006" xmlns:a14="http://schemas.microsoft.com/office/drawing/2010/main">
        <mc:Choice Requires="a14">
          <p:sp>
            <p:nvSpPr>
              <p:cNvPr id="6" name="QB_5_BD.45_1#64009e2e2?pid=1c58c1fac&amp;color=0,0,0&amp;vtp=1&amp;bbb=1&amp;hb=1"/>
              <p:cNvSpPr/>
              <p:nvPr/>
            </p:nvSpPr>
            <p:spPr>
              <a:xfrm>
                <a:off x="722376" y="3253105"/>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的数量因某种原因明显减少，则</a:t>
                </a:r>
                <a:r>
                  <a:rPr lang="en-US" altLang="zh-CN" sz="2000" b="0" i="0">
                    <a:solidFill>
                      <a:srgbClr val="000000"/>
                    </a:solidFill>
                    <a:latin typeface="微软雅黑" pitchFamily="34" charset="0"/>
                    <a:ea typeface="微软雅黑" pitchFamily="34" charset="-122"/>
                    <a:cs typeface="微软雅黑" pitchFamily="34" charset="-120"/>
                  </a:rPr>
                  <a:t>D的数量</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最后趋于稳定</a:t>
                </a:r>
                <a:r>
                  <a:rPr lang="en-US" altLang="zh-CN" sz="2000" b="0" i="0">
                    <a:solidFill>
                      <a:srgbClr val="000000"/>
                    </a:solidFill>
                    <a:latin typeface="微软雅黑" pitchFamily="34" charset="0"/>
                    <a:ea typeface="微软雅黑" pitchFamily="34" charset="-122"/>
                    <a:cs typeface="微软雅黑" pitchFamily="34" charset="-120"/>
                  </a:rPr>
                  <a:t>。图中捕食关</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系的形成是长期</a:t>
                </a:r>
                <a:r>
                  <a:rPr lang="en-US" altLang="zh-CN" sz="2000" i="0">
                    <a:solidFill>
                      <a:srgbClr val="000000"/>
                    </a:solidFill>
                    <a:latin typeface="SimSun" pitchFamily="34" charset="0"/>
                    <a:ea typeface="SimSun" pitchFamily="34" charset="-122"/>
                    <a:cs typeface="SimSun" pitchFamily="34" charset="-120"/>
                  </a:rPr>
                  <a:t>________________________</a:t>
                </a:r>
                <a:r>
                  <a:rPr lang="en-US" altLang="zh-CN" sz="2000" b="0" i="0">
                    <a:solidFill>
                      <a:srgbClr val="000000"/>
                    </a:solidFill>
                    <a:latin typeface="微软雅黑" pitchFamily="34" charset="0"/>
                    <a:ea typeface="微软雅黑" pitchFamily="34" charset="-122"/>
                    <a:cs typeface="微软雅黑" pitchFamily="34" charset="-120"/>
                  </a:rPr>
                  <a:t>的结果</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6" name="QB_5_BD.45_1#64009e2e2?pid=1c58c1fac&amp;color=0,0,0&amp;vtp=1&amp;bbb=1&amp;hb=1"/>
              <p:cNvSpPr>
                <a:spLocks noRot="1" noChangeAspect="1" noMove="1" noResize="1" noEditPoints="1" noAdjustHandles="1" noChangeArrowheads="1" noChangeShapeType="1" noTextEdit="1"/>
              </p:cNvSpPr>
              <p:nvPr/>
            </p:nvSpPr>
            <p:spPr>
              <a:xfrm>
                <a:off x="722376" y="3253105"/>
                <a:ext cx="10753344" cy="843153"/>
              </a:xfrm>
              <a:prstGeom prst="rect">
                <a:avLst/>
              </a:prstGeom>
              <a:blipFill>
                <a:blip r:embed="rId3"/>
                <a:stretch>
                  <a:fillRect l="-1474" r="-624" b="-18116"/>
                </a:stretch>
              </a:blipFill>
              <a:ln/>
            </p:spPr>
            <p:txBody>
              <a:bodyPr/>
              <a:lstStyle/>
              <a:p>
                <a:r>
                  <a:rPr lang="zh-CN" altLang="en-US">
                    <a:noFill/>
                  </a:rPr>
                  <a:t> </a:t>
                </a:r>
              </a:p>
            </p:txBody>
          </p:sp>
        </mc:Fallback>
      </mc:AlternateContent>
      <p:sp>
        <p:nvSpPr>
          <p:cNvPr id="7" name="QB_5_AN.46_1#64009e2e2.blank?pid=1c58c1fac&amp;color=0,0,0&amp;vpa=14&amp;vtp=1&amp;bbb=1"/>
          <p:cNvSpPr/>
          <p:nvPr/>
        </p:nvSpPr>
        <p:spPr>
          <a:xfrm>
            <a:off x="6300851" y="3215005"/>
            <a:ext cx="1708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先增多后减少</a:t>
            </a:r>
            <a:endParaRPr lang="en-US" altLang="zh-CN" sz="2000" dirty="0"/>
          </a:p>
        </p:txBody>
      </p:sp>
      <p:sp>
        <p:nvSpPr>
          <p:cNvPr id="8" name="QB_5_AN.47_1#64009e2e2.blank?pid=1c58c1fac&amp;color=0,0,0&amp;vpa=15&amp;vtp=1&amp;bbb=1"/>
          <p:cNvSpPr/>
          <p:nvPr/>
        </p:nvSpPr>
        <p:spPr>
          <a:xfrm>
            <a:off x="2509901" y="3653155"/>
            <a:ext cx="2978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自然选择（或协同进化）</a:t>
            </a:r>
            <a:endParaRPr lang="en-US" altLang="zh-CN" sz="2000" dirty="0"/>
          </a:p>
        </p:txBody>
      </p:sp>
      <mc:AlternateContent xmlns:mc="http://schemas.openxmlformats.org/markup-compatibility/2006" xmlns:a14="http://schemas.microsoft.com/office/drawing/2010/main">
        <mc:Choice Requires="a14">
          <p:sp>
            <p:nvSpPr>
              <p:cNvPr id="9" name="QB_5_AS.48_1#64009e2e2?vop=1&amp;pid=1c58c1fac&amp;color=0,0,0&amp;vtp=1&amp;bbb=1&amp;hb=1"/>
              <p:cNvSpPr/>
              <p:nvPr/>
            </p:nvSpPr>
            <p:spPr>
              <a:xfrm>
                <a:off x="722376" y="4097655"/>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的数量因某种原因明显减少，则D的天敌减少，D的数量先增多后减少，</a:t>
                </a:r>
                <a:r>
                  <a:rPr lang="en-US" altLang="zh-CN" sz="2000" b="0" i="0">
                    <a:solidFill>
                      <a:srgbClr val="000000"/>
                    </a:solidFill>
                    <a:latin typeface="微软雅黑" pitchFamily="34" charset="0"/>
                    <a:ea typeface="微软雅黑" pitchFamily="34" charset="-122"/>
                    <a:cs typeface="微软雅黑" pitchFamily="34" charset="-120"/>
                  </a:rPr>
                  <a:t>最后趋于稳定。</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图中捕食关系的形成是长期自然选择</a:t>
                </a:r>
                <a:r>
                  <a:rPr lang="en-US" altLang="zh-CN" sz="2000" b="0" i="0" dirty="0">
                    <a:solidFill>
                      <a:srgbClr val="000000"/>
                    </a:solidFill>
                    <a:latin typeface="微软雅黑" pitchFamily="34" charset="0"/>
                    <a:ea typeface="微软雅黑" pitchFamily="34" charset="-122"/>
                    <a:cs typeface="微软雅黑" pitchFamily="34" charset="-120"/>
                  </a:rPr>
                  <a:t>（或协同进化）的结果。</a:t>
                </a:r>
                <a:endParaRPr lang="en-US" altLang="zh-CN" sz="2200" dirty="0"/>
              </a:p>
            </p:txBody>
          </p:sp>
        </mc:Choice>
        <mc:Fallback xmlns="">
          <p:sp>
            <p:nvSpPr>
              <p:cNvPr id="9" name="QB_5_AS.48_1#64009e2e2?vop=1&amp;pid=1c58c1fac&amp;color=0,0,0&amp;vtp=1&amp;bbb=1&amp;hb=1"/>
              <p:cNvSpPr>
                <a:spLocks noRot="1" noChangeAspect="1" noMove="1" noResize="1" noEditPoints="1" noAdjustHandles="1" noChangeArrowheads="1" noChangeShapeType="1" noTextEdit="1"/>
              </p:cNvSpPr>
              <p:nvPr/>
            </p:nvSpPr>
            <p:spPr>
              <a:xfrm>
                <a:off x="722376" y="4097655"/>
                <a:ext cx="10753344" cy="907034"/>
              </a:xfrm>
              <a:prstGeom prst="rect">
                <a:avLst/>
              </a:prstGeom>
              <a:blipFill>
                <a:blip r:embed="rId4"/>
                <a:stretch>
                  <a:fillRect l="-1587" r="-2834" b="-16779"/>
                </a:stretch>
              </a:blipFill>
              <a:ln/>
            </p:spPr>
            <p:txBody>
              <a:bodyPr/>
              <a:lstStyle/>
              <a:p>
                <a:r>
                  <a:rPr lang="zh-CN" altLang="en-US">
                    <a:noFill/>
                  </a:rPr>
                  <a:t> </a:t>
                </a:r>
              </a:p>
            </p:txBody>
          </p:sp>
        </mc:Fallback>
      </mc:AlternateContent>
      <p:sp>
        <p:nvSpPr>
          <p:cNvPr id="10" name="QB_5_BD.49_1#587e45d78?pid=1c58c1fac&amp;color=0,0,0&amp;vtp=1&amp;bbb=1"/>
          <p:cNvSpPr/>
          <p:nvPr/>
        </p:nvSpPr>
        <p:spPr>
          <a:xfrm>
            <a:off x="722376" y="5054219"/>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（4）通过图乙可知，此时三个物种中</a:t>
            </a:r>
            <a:r>
              <a:rPr lang="en-US" altLang="zh-CN" sz="2000" b="0" i="0">
                <a:solidFill>
                  <a:srgbClr val="000000"/>
                </a:solidFill>
                <a:latin typeface="微软雅黑" pitchFamily="34" charset="0"/>
                <a:ea typeface="微软雅黑" pitchFamily="34" charset="-122"/>
                <a:cs typeface="微软雅黑" pitchFamily="34" charset="-120"/>
              </a:rPr>
              <a:t>，物种</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微软雅黑" pitchFamily="34" charset="0"/>
                <a:ea typeface="微软雅黑" pitchFamily="34" charset="-122"/>
                <a:cs typeface="微软雅黑" pitchFamily="34" charset="-120"/>
              </a:rPr>
              <a:t>的种内竞争最激烈</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11" name="QB_5_AN.50_1#587e45d78.blank?pid=1c58c1fac&amp;color=0,0,0&amp;vpa=16&amp;vtp=1"/>
          <p:cNvSpPr/>
          <p:nvPr/>
        </p:nvSpPr>
        <p:spPr>
          <a:xfrm>
            <a:off x="5694426" y="5016119"/>
            <a:ext cx="34131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2</a:t>
            </a:r>
            <a:endParaRPr lang="en-US" altLang="zh-CN" sz="2000" dirty="0"/>
          </a:p>
        </p:txBody>
      </p:sp>
      <p:sp>
        <p:nvSpPr>
          <p:cNvPr id="12" name="QB_5_AS.51_1#587e45d78?vop=1&amp;pid=1c58c1fac&amp;color=0,0,0&amp;vtp=1&amp;bbb=1"/>
          <p:cNvSpPr/>
          <p:nvPr/>
        </p:nvSpPr>
        <p:spPr>
          <a:xfrm>
            <a:off x="722376" y="5500307"/>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图乙中物种2的种群数量高于环境容纳量，因而物种2该时刻的种内竞争最激烈。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1">
                                            <p:bg/>
                                          </p:spTgt>
                                        </p:tgtEl>
                                        <p:attrNameLst>
                                          <p:attrName>style.visibility</p:attrName>
                                        </p:attrNameLst>
                                      </p:cBhvr>
                                      <p:to>
                                        <p:strVal val="visible"/>
                                      </p:to>
                                    </p:set>
                                    <p:animEffect transition="in" filter="fade">
                                      <p:cBhvr>
                                        <p:cTn id="64" dur="500"/>
                                        <p:tgtEl>
                                          <p:spTgt spid="11">
                                            <p:bg/>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1">
                                            <p:txEl>
                                              <p:pRg st="0" end="0"/>
                                            </p:txEl>
                                          </p:spTgt>
                                        </p:tgtEl>
                                        <p:attrNameLst>
                                          <p:attrName>style.visibility</p:attrName>
                                        </p:attrNameLst>
                                      </p:cBhvr>
                                      <p:to>
                                        <p:strVal val="visible"/>
                                      </p:to>
                                    </p:set>
                                    <p:animEffect transition="in" filter="fade">
                                      <p:cBhvr>
                                        <p:cTn id="67" dur="500"/>
                                        <p:tgtEl>
                                          <p:spTgt spid="11">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2">
                                            <p:bg/>
                                          </p:spTgt>
                                        </p:tgtEl>
                                        <p:attrNameLst>
                                          <p:attrName>style.visibility</p:attrName>
                                        </p:attrNameLst>
                                      </p:cBhvr>
                                      <p:to>
                                        <p:strVal val="visible"/>
                                      </p:to>
                                    </p:set>
                                    <p:animEffect transition="in" filter="fade">
                                      <p:cBhvr>
                                        <p:cTn id="72" dur="500"/>
                                        <p:tgtEl>
                                          <p:spTgt spid="12">
                                            <p:bg/>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2">
                                            <p:txEl>
                                              <p:pRg st="0" end="0"/>
                                            </p:txEl>
                                          </p:spTgt>
                                        </p:tgtEl>
                                        <p:attrNameLst>
                                          <p:attrName>style.visibility</p:attrName>
                                        </p:attrNameLst>
                                      </p:cBhvr>
                                      <p:to>
                                        <p:strVal val="visible"/>
                                      </p:to>
                                    </p:set>
                                    <p:animEffect transition="in" filter="fade">
                                      <p:cBhvr>
                                        <p:cTn id="75"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7" grpId="0" build="p" animBg="1"/>
      <p:bldP spid="8" grpId="0" build="p" animBg="1"/>
      <p:bldP spid="9" grpId="0" build="p" animBg="1"/>
      <p:bldP spid="11" grpId="0" build="p" animBg="1"/>
      <p:bldP spid="1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O_4_BD.52_1#3a68db278?pid=062cc91f2&amp;color=0,0,0&amp;vtp=1&amp;bt=1&amp;bbb=1&amp;hb=1"/>
          <p:cNvSpPr/>
          <p:nvPr/>
        </p:nvSpPr>
        <p:spPr>
          <a:xfrm>
            <a:off x="722376" y="972000"/>
            <a:ext cx="10753344" cy="17706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［江苏泰州2025高二月考］</a:t>
            </a:r>
            <a:r>
              <a:rPr lang="en-US" altLang="zh-CN" sz="2000" b="0" i="0" dirty="0">
                <a:solidFill>
                  <a:srgbClr val="000000"/>
                </a:solidFill>
                <a:latin typeface="微软雅黑" pitchFamily="34" charset="0"/>
                <a:ea typeface="微软雅黑" pitchFamily="34" charset="-122"/>
                <a:cs typeface="微软雅黑" pitchFamily="34" charset="-120"/>
              </a:rPr>
              <a:t>图</a:t>
            </a:r>
            <a:r>
              <a:rPr lang="en-US" altLang="zh-CN" sz="2000" b="0" i="0">
                <a:solidFill>
                  <a:srgbClr val="000000"/>
                </a:solidFill>
                <a:latin typeface="微软雅黑" pitchFamily="34" charset="0"/>
                <a:ea typeface="微软雅黑" pitchFamily="34" charset="-122"/>
                <a:cs typeface="微软雅黑" pitchFamily="34" charset="-120"/>
              </a:rPr>
              <a:t>1表示某河流生态系统的食物网及该生态系统的营养级分布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甲、乙、丙为3种鱼，均可被丁捕食，丁为1种肉食性水鸟，甲、丙不摄食藻类</a:t>
            </a:r>
            <a:r>
              <a:rPr lang="en-US" altLang="zh-CN" sz="2000" b="0" i="0">
                <a:solidFill>
                  <a:srgbClr val="000000"/>
                </a:solidFill>
                <a:latin typeface="微软雅黑" pitchFamily="34" charset="0"/>
                <a:ea typeface="微软雅黑" pitchFamily="34" charset="-122"/>
                <a:cs typeface="微软雅黑" pitchFamily="34" charset="-120"/>
              </a:rPr>
              <a:t>，箭头指示捕食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情况</a:t>
            </a:r>
            <a:r>
              <a:rPr lang="en-US" altLang="zh-CN" sz="2000" b="0" i="0" dirty="0">
                <a:solidFill>
                  <a:srgbClr val="000000"/>
                </a:solidFill>
                <a:latin typeface="微软雅黑" pitchFamily="34" charset="0"/>
                <a:ea typeface="微软雅黑" pitchFamily="34" charset="-122"/>
                <a:cs typeface="微软雅黑" pitchFamily="34" charset="-120"/>
              </a:rPr>
              <a:t>）。图2为小型景观鱼池生态循环净化系统</a:t>
            </a:r>
            <a:r>
              <a:rPr lang="en-US" altLang="zh-CN" sz="2000" b="0" i="0">
                <a:solidFill>
                  <a:srgbClr val="000000"/>
                </a:solidFill>
                <a:latin typeface="微软雅黑" pitchFamily="34" charset="0"/>
                <a:ea typeface="微软雅黑" pitchFamily="34" charset="-122"/>
                <a:cs typeface="微软雅黑" pitchFamily="34" charset="-120"/>
              </a:rPr>
              <a:t>，生态净化系统内引入芦苇等多种水生植物以及</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螺蛳</a:t>
            </a:r>
            <a:r>
              <a:rPr lang="en-US" altLang="zh-CN" sz="2000" b="0" i="0" dirty="0">
                <a:solidFill>
                  <a:srgbClr val="000000"/>
                </a:solidFill>
                <a:latin typeface="微软雅黑" pitchFamily="34" charset="0"/>
                <a:ea typeface="微软雅黑" pitchFamily="34" charset="-122"/>
                <a:cs typeface="微软雅黑" pitchFamily="34" charset="-120"/>
              </a:rPr>
              <a:t>、草鱼、鳙鱼等物种，以达到对污水的协同净化效果。回答下列问题：</a:t>
            </a:r>
            <a:endParaRPr lang="en-US" altLang="zh-CN" sz="2000" dirty="0"/>
          </a:p>
        </p:txBody>
      </p:sp>
      <p:pic>
        <p:nvPicPr>
          <p:cNvPr id="3" name="QO_4_BD.52_3#3a68db278?iti=1&amp;htil=1&amp;pid=062cc91f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399032" y="2875603"/>
            <a:ext cx="4014216" cy="23591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52_4#3a68db278?iti=2&amp;htil=1&amp;pid=062cc91f2&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638544" y="3744283"/>
            <a:ext cx="4297680" cy="14813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52_5#3a68db278?iti=1&amp;htil=1&amp;pid=062cc91f2&amp;color=0,0,0&amp;vtp=1&amp;bbb=1"/>
          <p:cNvSpPr/>
          <p:nvPr/>
        </p:nvSpPr>
        <p:spPr>
          <a:xfrm>
            <a:off x="3175952" y="5361755"/>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图1</a:t>
            </a:r>
            <a:endParaRPr lang="en-US" altLang="zh-CN" sz="2000" dirty="0"/>
          </a:p>
        </p:txBody>
      </p:sp>
      <p:sp>
        <p:nvSpPr>
          <p:cNvPr id="6" name="QO_4_BD.52_6#3a68db278?iti=2&amp;htil=1&amp;pid=062cc91f2&amp;color=0,0,0&amp;vtp=1&amp;bbb=1"/>
          <p:cNvSpPr/>
          <p:nvPr/>
        </p:nvSpPr>
        <p:spPr>
          <a:xfrm>
            <a:off x="8557196" y="5352611"/>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图2</a:t>
            </a:r>
            <a:endParaRPr lang="en-US" altLang="zh-CN" sz="2000"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B_5_BD.53_1#5c52b72f3?pid=3a68db278&amp;color=0,0,0&amp;vtp=1&amp;bt=1&amp;bbb=1&amp;hb=1"/>
          <p:cNvSpPr/>
          <p:nvPr/>
        </p:nvSpPr>
        <p:spPr>
          <a:xfrm>
            <a:off x="722376" y="96926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（1）图1所示食物网中，遗漏了一条食物链</a:t>
            </a:r>
            <a:r>
              <a:rPr lang="en-US" altLang="zh-CN" sz="2000" b="0" i="0">
                <a:solidFill>
                  <a:srgbClr val="000000"/>
                </a:solidFill>
                <a:latin typeface="微软雅黑" pitchFamily="34" charset="0"/>
                <a:ea typeface="微软雅黑" pitchFamily="34" charset="-122"/>
                <a:cs typeface="微软雅黑" pitchFamily="34" charset="-120"/>
              </a:rPr>
              <a:t>，该食物链是</a:t>
            </a:r>
            <a:r>
              <a:rPr lang="en-US" altLang="zh-CN" sz="2000" i="0">
                <a:solidFill>
                  <a:srgbClr val="000000"/>
                </a:solidFill>
                <a:latin typeface="SimSun" pitchFamily="34" charset="0"/>
                <a:ea typeface="SimSun" pitchFamily="34" charset="-122"/>
                <a:cs typeface="SimSun" pitchFamily="34" charset="-120"/>
              </a:rPr>
              <a:t>_______________</a:t>
            </a:r>
            <a:r>
              <a:rPr lang="en-US" altLang="zh-CN" sz="2000" b="0" i="0">
                <a:solidFill>
                  <a:srgbClr val="000000"/>
                </a:solidFill>
                <a:latin typeface="微软雅黑" pitchFamily="34" charset="0"/>
                <a:ea typeface="微软雅黑" pitchFamily="34" charset="-122"/>
                <a:cs typeface="微软雅黑" pitchFamily="34" charset="-120"/>
              </a:rPr>
              <a:t>（用文字和箭头表</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示</a:t>
            </a:r>
            <a:r>
              <a:rPr lang="en-US" altLang="zh-CN" sz="2000" b="0" i="0" dirty="0">
                <a:solidFill>
                  <a:srgbClr val="000000"/>
                </a:solidFill>
                <a:latin typeface="微软雅黑" pitchFamily="34" charset="0"/>
                <a:ea typeface="微软雅黑" pitchFamily="34" charset="-122"/>
                <a:cs typeface="微软雅黑" pitchFamily="34" charset="-120"/>
              </a:rPr>
              <a:t>），补充后</a:t>
            </a:r>
            <a:r>
              <a:rPr lang="en-US" altLang="zh-CN" sz="2000" b="0" i="0">
                <a:solidFill>
                  <a:srgbClr val="000000"/>
                </a:solidFill>
                <a:latin typeface="微软雅黑" pitchFamily="34" charset="0"/>
                <a:ea typeface="微软雅黑" pitchFamily="34" charset="-122"/>
                <a:cs typeface="微软雅黑" pitchFamily="34" charset="-120"/>
              </a:rPr>
              <a:t>，该食物网中共有</a:t>
            </a: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微软雅黑" pitchFamily="34" charset="0"/>
                <a:ea typeface="微软雅黑" pitchFamily="34" charset="-122"/>
                <a:cs typeface="微软雅黑" pitchFamily="34" charset="-120"/>
              </a:rPr>
              <a:t>条食物链，其中丙和丁的种间关系是</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AlternateContent xmlns:mc="http://schemas.openxmlformats.org/markup-compatibility/2006" xmlns:a14="http://schemas.microsoft.com/office/drawing/2010/main">
        <mc:Choice Requires="a14">
          <p:sp>
            <p:nvSpPr>
              <p:cNvPr id="3" name="QB_5_AN.54_1#5c52b72f3.blank?pid=3a68db278&amp;color=0,0,0&amp;vpa=17&amp;vtp=1&amp;bbb=1"/>
              <p:cNvSpPr/>
              <p:nvPr/>
            </p:nvSpPr>
            <p:spPr>
              <a:xfrm>
                <a:off x="7100951" y="1012952"/>
                <a:ext cx="1882775" cy="300228"/>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水草</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oMath>
                </a14:m>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甲</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m:t>
                    </m:r>
                  </m:oMath>
                </a14:m>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丁</a:t>
                </a:r>
                <a:endParaRPr lang="en-US" altLang="zh-CN" sz="2000" dirty="0">
                  <a:solidFill>
                    <a:srgbClr val="00B050"/>
                  </a:solidFill>
                </a:endParaRPr>
              </a:p>
            </p:txBody>
          </p:sp>
        </mc:Choice>
        <mc:Fallback xmlns="">
          <p:sp>
            <p:nvSpPr>
              <p:cNvPr id="3" name="QB_5_AN.54_1#5c52b72f3.blank?pid=3a68db278&amp;color=0,0,0&amp;vpa=17&amp;vtp=1&amp;bbb=1"/>
              <p:cNvSpPr>
                <a:spLocks noRot="1" noChangeAspect="1" noMove="1" noResize="1" noEditPoints="1" noAdjustHandles="1" noChangeArrowheads="1" noChangeShapeType="1" noTextEdit="1"/>
              </p:cNvSpPr>
              <p:nvPr/>
            </p:nvSpPr>
            <p:spPr>
              <a:xfrm>
                <a:off x="7100951" y="1012952"/>
                <a:ext cx="1882775" cy="300228"/>
              </a:xfrm>
              <a:prstGeom prst="rect">
                <a:avLst/>
              </a:prstGeom>
              <a:blipFill>
                <a:blip r:embed="rId3"/>
                <a:stretch>
                  <a:fillRect l="-3560" t="-28571" r="-3236" b="-53061"/>
                </a:stretch>
              </a:blipFill>
              <a:ln/>
            </p:spPr>
            <p:txBody>
              <a:bodyPr/>
              <a:lstStyle/>
              <a:p>
                <a:r>
                  <a:rPr lang="zh-CN" altLang="en-US">
                    <a:noFill/>
                  </a:rPr>
                  <a:t> </a:t>
                </a:r>
              </a:p>
            </p:txBody>
          </p:sp>
        </mc:Fallback>
      </mc:AlternateContent>
      <p:sp>
        <p:nvSpPr>
          <p:cNvPr id="4" name="QB_5_AN.55_1#5c52b72f3.blank?pid=3a68db278&amp;color=0,0,0&amp;vpa=18&amp;vtp=1"/>
          <p:cNvSpPr/>
          <p:nvPr/>
        </p:nvSpPr>
        <p:spPr>
          <a:xfrm>
            <a:off x="4275201" y="1369314"/>
            <a:ext cx="34131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6</a:t>
            </a:r>
            <a:endParaRPr lang="en-US" altLang="zh-CN" sz="2000" dirty="0">
              <a:solidFill>
                <a:srgbClr val="00B050"/>
              </a:solidFill>
            </a:endParaRPr>
          </a:p>
        </p:txBody>
      </p:sp>
      <p:sp>
        <p:nvSpPr>
          <p:cNvPr id="5" name="QB_5_AN.56_1#5c52b72f3.blank?pid=3a68db278&amp;color=0,0,0&amp;vpa=19&amp;vtp=1&amp;bbb=1"/>
          <p:cNvSpPr/>
          <p:nvPr/>
        </p:nvSpPr>
        <p:spPr>
          <a:xfrm>
            <a:off x="8732901" y="1369314"/>
            <a:ext cx="196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捕食和种间竞争</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6" name="QB_5_AS.57_1#5c52b72f3?vop=1&amp;pid=3a68db278&amp;color=0,0,0&amp;vtp=1&amp;bbb=1&amp;hb=1"/>
              <p:cNvSpPr/>
              <p:nvPr/>
            </p:nvSpPr>
            <p:spPr>
              <a:xfrm>
                <a:off x="722376" y="182245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由于甲、乙、丙为3种鱼，均可被丁捕食，图1所示遗漏的一条食物链为水草</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甲</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另外还有水草</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甲</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丁、水草</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丁、水草</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丁、藻类</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藻类</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乙</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丁，总共6条食物链。丁能捕食丙，丁和丙都能捕食甲、乙</a:t>
                </a:r>
                <a:r>
                  <a:rPr lang="en-US" altLang="zh-CN" sz="2000" b="0" i="0">
                    <a:solidFill>
                      <a:srgbClr val="000000"/>
                    </a:solidFill>
                    <a:latin typeface="微软雅黑" pitchFamily="34" charset="0"/>
                    <a:ea typeface="微软雅黑" pitchFamily="34" charset="-122"/>
                    <a:cs typeface="微软雅黑" pitchFamily="34" charset="-120"/>
                  </a:rPr>
                  <a:t>，因此丙和丁是捕食和种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间竞争关系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6" name="QB_5_AS.57_1#5c52b72f3?vop=1&amp;pid=3a68db278&amp;color=0,0,0&amp;vtp=1&amp;bbb=1&amp;hb=1"/>
              <p:cNvSpPr>
                <a:spLocks noRot="1" noChangeAspect="1" noMove="1" noResize="1" noEditPoints="1" noAdjustHandles="1" noChangeArrowheads="1" noChangeShapeType="1" noTextEdit="1"/>
              </p:cNvSpPr>
              <p:nvPr/>
            </p:nvSpPr>
            <p:spPr>
              <a:xfrm>
                <a:off x="722376" y="1822450"/>
                <a:ext cx="10753344" cy="1783334"/>
              </a:xfrm>
              <a:prstGeom prst="rect">
                <a:avLst/>
              </a:prstGeom>
              <a:blipFill>
                <a:blip r:embed="rId4"/>
                <a:stretch>
                  <a:fillRect l="-1587" r="-1417" b="-8191"/>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B_5_BD.58_1#17a4f0ff3?pid=3a68db278&amp;color=0,0,0&amp;mp=1&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（2）图2生态净化系统中有芦苇等挺水植物、浮萍等浮水植物，水面下还有沉水植物</a:t>
            </a:r>
            <a:r>
              <a:rPr lang="en-US" altLang="zh-CN" sz="2000" b="0" i="0">
                <a:solidFill>
                  <a:srgbClr val="000000"/>
                </a:solidFill>
                <a:latin typeface="微软雅黑" pitchFamily="34" charset="0"/>
                <a:ea typeface="微软雅黑" pitchFamily="34" charset="-122"/>
                <a:cs typeface="微软雅黑" pitchFamily="34" charset="-120"/>
              </a:rPr>
              <a:t>，这体现了</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群落的</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结构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5_AN.59_1#17a4f0ff3.blank?pid=3a68db278&amp;color=0,0,0&amp;mp=1&amp;vpa=20&amp;vtp=1&amp;bbb=1"/>
          <p:cNvSpPr/>
          <p:nvPr/>
        </p:nvSpPr>
        <p:spPr>
          <a:xfrm>
            <a:off x="1493901" y="1372050"/>
            <a:ext cx="69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垂直</a:t>
            </a:r>
            <a:endParaRPr lang="en-US" altLang="zh-CN" sz="2000" dirty="0"/>
          </a:p>
        </p:txBody>
      </p:sp>
      <p:sp>
        <p:nvSpPr>
          <p:cNvPr id="4" name="QB_5_AS.60_1#17a4f0ff3?vop=1&amp;pid=3a68db278&amp;color=0,0,0&amp;vtp=1&amp;bbb=1&amp;hb=1"/>
          <p:cNvSpPr/>
          <p:nvPr/>
        </p:nvSpPr>
        <p:spPr>
          <a:xfrm>
            <a:off x="722376" y="1922594"/>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群落的垂直结构指群落在垂直方向的分层现象，图2</a:t>
            </a:r>
            <a:r>
              <a:rPr lang="en-US" altLang="zh-CN" sz="2000" b="0" i="0">
                <a:solidFill>
                  <a:srgbClr val="000000"/>
                </a:solidFill>
                <a:latin typeface="微软雅黑" pitchFamily="34" charset="0"/>
                <a:ea typeface="微软雅黑" pitchFamily="34" charset="-122"/>
                <a:cs typeface="微软雅黑" pitchFamily="34" charset="-120"/>
              </a:rPr>
              <a:t>生态净化系统中有芦苇等挺水植物、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浮萍等浮水植物</a:t>
            </a:r>
            <a:r>
              <a:rPr lang="en-US" altLang="zh-CN" sz="2000" b="0" i="0" dirty="0">
                <a:solidFill>
                  <a:srgbClr val="000000"/>
                </a:solidFill>
                <a:latin typeface="微软雅黑" pitchFamily="34" charset="0"/>
                <a:ea typeface="微软雅黑" pitchFamily="34" charset="-122"/>
                <a:cs typeface="微软雅黑" pitchFamily="34" charset="-120"/>
              </a:rPr>
              <a:t>、水面下还有沉水植物，这体现了群落的垂直结构。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B_5_BD.61_1#02193cd56?pid=3a68db278&amp;color=0,0,0&amp;vtp=1&amp;bt=1&amp;bbb=1&amp;hb=1"/>
          <p:cNvSpPr/>
          <p:nvPr/>
        </p:nvSpPr>
        <p:spPr>
          <a:xfrm>
            <a:off x="722376" y="969265"/>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（3）与该生态系统相比，冻原生态系统土壤中的有机物可能更多</a:t>
            </a:r>
            <a:r>
              <a:rPr lang="en-US" altLang="zh-CN" sz="2000" b="0" i="0">
                <a:solidFill>
                  <a:srgbClr val="000000"/>
                </a:solidFill>
                <a:latin typeface="微软雅黑" pitchFamily="34" charset="0"/>
                <a:ea typeface="微软雅黑" pitchFamily="34" charset="-122"/>
                <a:cs typeface="微软雅黑" pitchFamily="34" charset="-120"/>
              </a:rPr>
              <a:t>，原因是</a:t>
            </a:r>
            <a:r>
              <a:rPr lang="en-US" altLang="zh-CN" sz="2000" i="0">
                <a:solidFill>
                  <a:srgbClr val="000000"/>
                </a:solidFill>
                <a:latin typeface="SimSun" pitchFamily="34" charset="0"/>
                <a:ea typeface="SimSun" pitchFamily="34" charset="-122"/>
                <a:cs typeface="SimSun" pitchFamily="34" charset="-120"/>
              </a:rPr>
              <a:t>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5_AN.62_1#02193cd56.blank?pid=3a68db278&amp;color=0,0,0&amp;vpa=21&amp;vtp=1&amp;bbb=1&amp;hb=1"/>
          <p:cNvSpPr/>
          <p:nvPr/>
        </p:nvSpPr>
        <p:spPr>
          <a:xfrm>
            <a:off x="722377" y="931165"/>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冻原生态系统温度</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低</a:t>
            </a:r>
            <a:r>
              <a:rPr lang="en-US" altLang="zh-CN" sz="2000" b="1" i="0" dirty="0">
                <a:solidFill>
                  <a:srgbClr val="00B050"/>
                </a:solidFill>
                <a:latin typeface="微软雅黑" pitchFamily="34" charset="0"/>
                <a:ea typeface="微软雅黑" pitchFamily="34" charset="-122"/>
                <a:cs typeface="微软雅黑" pitchFamily="34" charset="-120"/>
              </a:rPr>
              <a:t>，分解者的分解作用弱</a:t>
            </a:r>
            <a:endParaRPr lang="en-US" altLang="zh-CN" sz="2000" dirty="0"/>
          </a:p>
        </p:txBody>
      </p:sp>
      <p:sp>
        <p:nvSpPr>
          <p:cNvPr id="4" name="QB_5_AS.63_1#02193cd56?vop=1&amp;pid=3a68db278&amp;color=0,0,0&amp;vtp=1&amp;bbb=1&amp;hb=1"/>
          <p:cNvSpPr/>
          <p:nvPr/>
        </p:nvSpPr>
        <p:spPr>
          <a:xfrm>
            <a:off x="722376" y="1920367"/>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与该生态系统相比，冻原生态系统土壤中有机物可能更多，</a:t>
            </a:r>
            <a:r>
              <a:rPr lang="en-US" altLang="zh-CN" sz="2000" b="0" i="0">
                <a:solidFill>
                  <a:srgbClr val="000000"/>
                </a:solidFill>
                <a:latin typeface="微软雅黑" pitchFamily="34" charset="0"/>
                <a:ea typeface="微软雅黑" pitchFamily="34" charset="-122"/>
                <a:cs typeface="微软雅黑" pitchFamily="34" charset="-120"/>
              </a:rPr>
              <a:t>原因是冻原生态系统温度低，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分解者的分解效率低</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BD.64_1#ef3287fbf?pid=3a68db278&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（4）科研人员利用上述生态净化系统进行了以下两组实验，实验期间鱼池每天投饵三次</a:t>
                </a:r>
                <a:r>
                  <a:rPr lang="en-US" altLang="zh-CN" sz="2000" b="0" i="0">
                    <a:solidFill>
                      <a:srgbClr val="000000"/>
                    </a:solidFill>
                    <a:latin typeface="微软雅黑" pitchFamily="34" charset="0"/>
                    <a:ea typeface="微软雅黑" pitchFamily="34" charset="-122"/>
                    <a:cs typeface="微软雅黑" pitchFamily="34" charset="-120"/>
                  </a:rPr>
                  <a:t>，定量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测定该生态净化系统的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COD</m:t>
                    </m:r>
                  </m:oMath>
                </a14:m>
                <a:r>
                  <a:rPr lang="en-US" altLang="zh-CN" sz="2000" b="0" i="0" dirty="0">
                    <a:solidFill>
                      <a:srgbClr val="000000"/>
                    </a:solidFill>
                    <a:latin typeface="微软雅黑" pitchFamily="34" charset="0"/>
                    <a:ea typeface="微软雅黑" pitchFamily="34" charset="-122"/>
                    <a:cs typeface="微软雅黑" pitchFamily="34" charset="-120"/>
                  </a:rPr>
                  <a:t>值和</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NO</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含量，结果如图3所示。</a:t>
                </a:r>
                <a:endParaRPr lang="en-US" altLang="zh-CN" sz="2000" dirty="0"/>
              </a:p>
            </p:txBody>
          </p:sp>
        </mc:Choice>
        <mc:Fallback xmlns="">
          <p:sp>
            <p:nvSpPr>
              <p:cNvPr id="2" name="QO_5_BD.64_1#ef3287fbf?pid=3a68db278&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a:blip r:embed="rId3"/>
                <a:stretch>
                  <a:fillRect l="-1474" b="-17730"/>
                </a:stretch>
              </a:blipFill>
              <a:ln/>
            </p:spPr>
            <p:txBody>
              <a:bodyPr/>
              <a:lstStyle/>
              <a:p>
                <a:r>
                  <a:rPr lang="zh-CN" altLang="en-US">
                    <a:noFill/>
                  </a:rPr>
                  <a:t> </a:t>
                </a:r>
              </a:p>
            </p:txBody>
          </p:sp>
        </mc:Fallback>
      </mc:AlternateContent>
      <p:pic>
        <p:nvPicPr>
          <p:cNvPr id="3" name="QO_5_BD.64_3#ef3287fbf?htil=1&amp;pid=3a68db27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124712" y="2244667"/>
            <a:ext cx="4572000" cy="226771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64_4#ef3287fbf?iti=3&amp;htil=1&amp;pid=3a68db278&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821424" y="1961203"/>
            <a:ext cx="3931920" cy="22311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64_5#ef3287fbf?iti=3&amp;htil=1&amp;pid=3a68db278&amp;color=0,0,0&amp;vtp=1&amp;bbb=1"/>
          <p:cNvSpPr/>
          <p:nvPr/>
        </p:nvSpPr>
        <p:spPr>
          <a:xfrm>
            <a:off x="8557196" y="4319339"/>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图3</a:t>
            </a:r>
            <a:endParaRPr lang="en-US" altLang="zh-CN" sz="2000" dirty="0"/>
          </a:p>
        </p:txBody>
      </p:sp>
      <mc:AlternateContent xmlns:mc="http://schemas.openxmlformats.org/markup-compatibility/2006" xmlns:a14="http://schemas.microsoft.com/office/drawing/2010/main">
        <mc:Choice Requires="a14">
          <p:sp>
            <p:nvSpPr>
              <p:cNvPr id="6" name="QO_5_BD.64_6#ef3287fbf?pid=3a68db278&amp;color=0,0,0&amp;vtp=1&amp;bbb=1"/>
              <p:cNvSpPr/>
              <p:nvPr/>
            </p:nvSpPr>
            <p:spPr>
              <a:xfrm>
                <a:off x="722376" y="4776412"/>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注：</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即化学需氧量，值越高说明有机物含量越高</a:t>
                </a:r>
                <a:endParaRPr lang="en-US" altLang="zh-CN" sz="2000" dirty="0"/>
              </a:p>
            </p:txBody>
          </p:sp>
        </mc:Choice>
        <mc:Fallback xmlns="">
          <p:sp>
            <p:nvSpPr>
              <p:cNvPr id="6" name="QO_5_BD.64_6#ef3287fbf?pid=3a68db278&amp;color=0,0,0&amp;vtp=1&amp;bbb=1"/>
              <p:cNvSpPr>
                <a:spLocks noRot="1" noChangeAspect="1" noMove="1" noResize="1" noEditPoints="1" noAdjustHandles="1" noChangeArrowheads="1" noChangeShapeType="1" noTextEdit="1"/>
              </p:cNvSpPr>
              <p:nvPr/>
            </p:nvSpPr>
            <p:spPr>
              <a:xfrm>
                <a:off x="722376" y="4776412"/>
                <a:ext cx="10753344" cy="408559"/>
              </a:xfrm>
              <a:prstGeom prst="rect">
                <a:avLst/>
              </a:prstGeom>
              <a:blipFill>
                <a:blip r:embed="rId6"/>
                <a:stretch>
                  <a:fillRect l="-1474" b="-35821"/>
                </a:stretch>
              </a:blipFill>
              <a:ln/>
            </p:spPr>
            <p:txBody>
              <a:bodyPr/>
              <a:lstStyle/>
              <a:p>
                <a:r>
                  <a:rPr lang="zh-CN" altLang="en-US">
                    <a:noFill/>
                  </a:rPr>
                  <a:t> </a:t>
                </a:r>
              </a:p>
            </p:txBody>
          </p:sp>
        </mc:Fallback>
      </mc:AlternateContent>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65_1#be166454f?pid=ef3287fbf&amp;color=0,0,0&amp;mp=1&amp;vtp=1&amp;bt=1&amp;bbb=1&amp;hb=1"/>
              <p:cNvSpPr/>
              <p:nvPr/>
            </p:nvSpPr>
            <p:spPr>
              <a:xfrm>
                <a:off x="722376" y="969265"/>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①上述实验结果说明</a:t>
                </a:r>
                <a:r>
                  <a:rPr lang="en-US" altLang="zh-CN" sz="2000" b="0" i="0">
                    <a:solidFill>
                      <a:srgbClr val="000000"/>
                    </a:solidFill>
                    <a:latin typeface="微软雅黑" pitchFamily="34" charset="0"/>
                    <a:ea typeface="微软雅黑" pitchFamily="34" charset="-122"/>
                    <a:cs typeface="微软雅黑" pitchFamily="34" charset="-120"/>
                  </a:rPr>
                  <a:t>，该生态净化系统对</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去除效果较好</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值的变化是由于该系统成</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分中的</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能把流入水中的有机物分解为无机物</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B_6_BD.65_1#be166454f?pid=ef3287fbf&amp;color=0,0,0&amp;mp=1&amp;vtp=1&amp;bt=1&amp;bbb=1&amp;hb=1"/>
              <p:cNvSpPr>
                <a:spLocks noRot="1" noChangeAspect="1" noMove="1" noResize="1" noEditPoints="1" noAdjustHandles="1" noChangeArrowheads="1" noChangeShapeType="1" noTextEdit="1"/>
              </p:cNvSpPr>
              <p:nvPr/>
            </p:nvSpPr>
            <p:spPr>
              <a:xfrm>
                <a:off x="722376" y="969265"/>
                <a:ext cx="10753344" cy="843153"/>
              </a:xfrm>
              <a:prstGeom prst="rect">
                <a:avLst/>
              </a:prstGeom>
              <a:blipFill>
                <a:blip r:embed="rId3"/>
                <a:stretch>
                  <a:fillRect l="-1474" r="-510" b="-18116"/>
                </a:stretch>
              </a:blipFill>
              <a:ln/>
            </p:spPr>
            <p:txBody>
              <a:bodyPr/>
              <a:lstStyle/>
              <a:p>
                <a:r>
                  <a:rPr lang="zh-CN" altLang="en-US">
                    <a:noFill/>
                  </a:rPr>
                  <a:t> </a:t>
                </a:r>
              </a:p>
            </p:txBody>
          </p:sp>
        </mc:Fallback>
      </mc:AlternateContent>
      <p:sp>
        <p:nvSpPr>
          <p:cNvPr id="3" name="QB_6_AN.66_1#be166454f.blank?pid=ef3287fbf&amp;color=0,0,0&amp;mp=1&amp;vpa=22&amp;vtp=1&amp;bbb=1"/>
          <p:cNvSpPr/>
          <p:nvPr/>
        </p:nvSpPr>
        <p:spPr>
          <a:xfrm>
            <a:off x="5303901" y="931165"/>
            <a:ext cx="946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有机物</a:t>
            </a:r>
            <a:endParaRPr lang="en-US" altLang="zh-CN" sz="2000" dirty="0"/>
          </a:p>
        </p:txBody>
      </p:sp>
      <p:sp>
        <p:nvSpPr>
          <p:cNvPr id="4" name="QB_6_AN.67_1#be166454f.blank?pid=ef3287fbf&amp;color=0,0,0&amp;mp=1&amp;vpa=23&amp;vtp=1&amp;bbb=1"/>
          <p:cNvSpPr/>
          <p:nvPr/>
        </p:nvSpPr>
        <p:spPr>
          <a:xfrm>
            <a:off x="1493901" y="1369315"/>
            <a:ext cx="946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分解者</a:t>
            </a:r>
            <a:endParaRPr lang="en-US" altLang="zh-CN" sz="2000" dirty="0"/>
          </a:p>
        </p:txBody>
      </p:sp>
      <mc:AlternateContent xmlns:mc="http://schemas.openxmlformats.org/markup-compatibility/2006" xmlns:a14="http://schemas.microsoft.com/office/drawing/2010/main">
        <mc:Choice Requires="a14">
          <p:sp>
            <p:nvSpPr>
              <p:cNvPr id="5" name="QB_6_AS.68_1#be166454f?vop=1&amp;pid=ef3287fbf&amp;color=0,0,0&amp;vtp=1&amp;bbb=1&amp;hb=1"/>
              <p:cNvSpPr/>
              <p:nvPr/>
            </p:nvSpPr>
            <p:spPr>
              <a:xfrm>
                <a:off x="722376" y="182245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由题图解读可知，该生态净化系统对有机物去除效果较好</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COD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值的变化是由于该系统成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分中的分解者能把流入水中的有机物分解为无机物</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mc:Choice>
        <mc:Fallback xmlns="">
          <p:sp>
            <p:nvSpPr>
              <p:cNvPr id="5" name="QB_6_AS.68_1#be166454f?vop=1&amp;pid=ef3287fbf&amp;color=0,0,0&amp;vtp=1&amp;bbb=1&amp;hb=1"/>
              <p:cNvSpPr>
                <a:spLocks noRot="1" noChangeAspect="1" noMove="1" noResize="1" noEditPoints="1" noAdjustHandles="1" noChangeArrowheads="1" noChangeShapeType="1" noTextEdit="1"/>
              </p:cNvSpPr>
              <p:nvPr/>
            </p:nvSpPr>
            <p:spPr>
              <a:xfrm>
                <a:off x="722376" y="1822450"/>
                <a:ext cx="10753344" cy="907034"/>
              </a:xfrm>
              <a:prstGeom prst="rect">
                <a:avLst/>
              </a:prstGeom>
              <a:blipFill>
                <a:blip r:embed="rId4"/>
                <a:stretch>
                  <a:fillRect l="-1587" r="-170" b="-16107"/>
                </a:stretch>
              </a:blipFill>
              <a:ln/>
            </p:spPr>
            <p:txBody>
              <a:bodyPr/>
              <a:lstStyle/>
              <a:p>
                <a:r>
                  <a:rPr lang="zh-CN" altLang="en-US">
                    <a:noFill/>
                  </a:rPr>
                  <a:t> </a:t>
                </a:r>
              </a:p>
            </p:txBody>
          </p:sp>
        </mc:Fallback>
      </mc:AlternateContent>
      <p:sp>
        <p:nvSpPr>
          <p:cNvPr id="6" name="QB_6_BD.69_1#01e0984ac?pid=ef3287fbf&amp;color=0,0,0&amp;vtp=1&amp;bbb=1&amp;hb=1"/>
          <p:cNvSpPr/>
          <p:nvPr/>
        </p:nvSpPr>
        <p:spPr>
          <a:xfrm>
            <a:off x="722376" y="2781046"/>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②实验后期的鱼池中出现藻类水华现象，流经生态净化系统后，</a:t>
            </a:r>
            <a:r>
              <a:rPr lang="en-US" altLang="zh-CN" sz="2000" b="0" i="0">
                <a:solidFill>
                  <a:srgbClr val="000000"/>
                </a:solidFill>
                <a:latin typeface="微软雅黑" pitchFamily="34" charset="0"/>
                <a:ea typeface="微软雅黑" pitchFamily="34" charset="-122"/>
                <a:cs typeface="微软雅黑" pitchFamily="34" charset="-120"/>
              </a:rPr>
              <a:t>流出的水样中藻类数量大大减少。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从生态学角度分析，藻类数量减少的原因可能有</a:t>
            </a:r>
            <a:r>
              <a:rPr lang="en-US" altLang="zh-CN" sz="2000" i="0">
                <a:solidFill>
                  <a:srgbClr val="000000"/>
                </a:solidFill>
                <a:latin typeface="SimSun" pitchFamily="34" charset="0"/>
                <a:ea typeface="SimSun" pitchFamily="34" charset="-122"/>
                <a:cs typeface="SimSun" pitchFamily="34" charset="-120"/>
              </a:rPr>
              <a:t>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答出两点）。</a:t>
            </a:r>
            <a:endParaRPr lang="en-US" altLang="zh-CN" sz="2000" dirty="0"/>
          </a:p>
        </p:txBody>
      </p:sp>
      <p:sp>
        <p:nvSpPr>
          <p:cNvPr id="7" name="QB_6_AN.70_1#01e0984ac.blank?pid=ef3287fbf&amp;color=0,0,0&amp;vpa=24&amp;vtp=1&amp;bbb=1&amp;hb=1"/>
          <p:cNvSpPr/>
          <p:nvPr/>
        </p:nvSpPr>
        <p:spPr>
          <a:xfrm>
            <a:off x="722377" y="3200146"/>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被消费者捕食；在与水生植物竞争光照和营养</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等时处于劣势地位</a:t>
            </a:r>
            <a:endParaRPr lang="en-US" altLang="zh-CN" sz="2000" dirty="0"/>
          </a:p>
        </p:txBody>
      </p:sp>
      <p:sp>
        <p:nvSpPr>
          <p:cNvPr id="8" name="QB_6_AS.71_1#01e0984ac?vop=1&amp;pid=ef3287fbf&amp;color=0,0,0&amp;vtp=1&amp;bbb=1&amp;hb=1"/>
          <p:cNvSpPr/>
          <p:nvPr/>
        </p:nvSpPr>
        <p:spPr>
          <a:xfrm>
            <a:off x="722376" y="4182872"/>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该生态净化系统中有生产者和消费者，鱼池中的藻类流经生态净化系统后</a:t>
            </a:r>
            <a:r>
              <a:rPr lang="en-US" altLang="zh-CN" sz="2000" b="0" i="0">
                <a:solidFill>
                  <a:srgbClr val="000000"/>
                </a:solidFill>
                <a:latin typeface="微软雅黑" pitchFamily="34" charset="0"/>
                <a:ea typeface="微软雅黑" pitchFamily="34" charset="-122"/>
                <a:cs typeface="微软雅黑" pitchFamily="34" charset="-120"/>
              </a:rPr>
              <a:t>，可能由于与水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生植物竞争光照和营养等时处于劣势地位</a:t>
            </a:r>
            <a:r>
              <a:rPr lang="en-US" altLang="zh-CN" sz="2000" b="0" i="0" dirty="0">
                <a:solidFill>
                  <a:srgbClr val="000000"/>
                </a:solidFill>
                <a:latin typeface="微软雅黑" pitchFamily="34" charset="0"/>
                <a:ea typeface="微软雅黑" pitchFamily="34" charset="-122"/>
                <a:cs typeface="微软雅黑" pitchFamily="34" charset="-120"/>
              </a:rPr>
              <a:t>，也可能被消费者捕食，故流出水样中藻类数量减少。</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7" grpId="0" build="p" animBg="1"/>
      <p:bldP spid="8"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a44aee95a?vop=1&amp;pid=5f86f28b9&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生产者大多能进行光合作用（如绿色植物、蓝细菌</a:t>
            </a:r>
            <a:r>
              <a:rPr lang="en-US" altLang="zh-CN" sz="2000" b="0" i="0">
                <a:solidFill>
                  <a:srgbClr val="000000"/>
                </a:solidFill>
                <a:latin typeface="微软雅黑" pitchFamily="34" charset="0"/>
                <a:ea typeface="微软雅黑" pitchFamily="34" charset="-122"/>
                <a:cs typeface="微软雅黑" pitchFamily="34" charset="-120"/>
              </a:rPr>
              <a:t>），有的能进行化能合成作用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如硝化细菌），是自养型生物，A正确；分解者不一定是微生物，营腐生生活的动物（</a:t>
            </a:r>
            <a:r>
              <a:rPr lang="en-US" altLang="zh-CN" sz="2000" b="0" i="0">
                <a:solidFill>
                  <a:srgbClr val="000000"/>
                </a:solidFill>
                <a:latin typeface="微软雅黑" pitchFamily="34" charset="0"/>
                <a:ea typeface="微软雅黑" pitchFamily="34" charset="-122"/>
                <a:cs typeface="微软雅黑" pitchFamily="34" charset="-120"/>
              </a:rPr>
              <a:t>如蚯蚓）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也是分解者</a:t>
            </a:r>
            <a:r>
              <a:rPr lang="en-US" altLang="zh-CN" sz="2000" b="0" i="0" dirty="0">
                <a:solidFill>
                  <a:srgbClr val="000000"/>
                </a:solidFill>
                <a:latin typeface="微软雅黑" pitchFamily="34" charset="0"/>
                <a:ea typeface="微软雅黑" pitchFamily="34" charset="-122"/>
                <a:cs typeface="微软雅黑" pitchFamily="34" charset="-120"/>
              </a:rPr>
              <a:t>，微生物也不都是分解者，如蓝细菌是生产者，B正确</a:t>
            </a:r>
            <a:r>
              <a:rPr lang="en-US" altLang="zh-CN" sz="2000" b="0" i="0">
                <a:solidFill>
                  <a:srgbClr val="000000"/>
                </a:solidFill>
                <a:latin typeface="微软雅黑" pitchFamily="34" charset="0"/>
                <a:ea typeface="微软雅黑" pitchFamily="34" charset="-122"/>
                <a:cs typeface="微软雅黑" pitchFamily="34" charset="-120"/>
              </a:rPr>
              <a:t>；一种生物在不同的食物链中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可以占据不同的营养级</a:t>
            </a:r>
            <a:r>
              <a:rPr lang="en-US" altLang="zh-CN" sz="2000" b="0" i="0" dirty="0">
                <a:solidFill>
                  <a:srgbClr val="000000"/>
                </a:solidFill>
                <a:latin typeface="微软雅黑" pitchFamily="34" charset="0"/>
                <a:ea typeface="微软雅黑" pitchFamily="34" charset="-122"/>
                <a:cs typeface="微软雅黑" pitchFamily="34" charset="-120"/>
              </a:rPr>
              <a:t>，C错误；消费者和分解者都是异养生物</a:t>
            </a:r>
            <a:r>
              <a:rPr lang="en-US" altLang="zh-CN" sz="2000" b="0" i="0">
                <a:solidFill>
                  <a:srgbClr val="000000"/>
                </a:solidFill>
                <a:latin typeface="微软雅黑" pitchFamily="34" charset="0"/>
                <a:ea typeface="微软雅黑" pitchFamily="34" charset="-122"/>
                <a:cs typeface="微软雅黑" pitchFamily="34" charset="-120"/>
              </a:rPr>
              <a:t>，消费者从活的生物体中获取营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养物质</a:t>
            </a:r>
            <a:r>
              <a:rPr lang="en-US" altLang="zh-CN" sz="2000" b="0" i="0" dirty="0">
                <a:solidFill>
                  <a:srgbClr val="000000"/>
                </a:solidFill>
                <a:latin typeface="微软雅黑" pitchFamily="34" charset="0"/>
                <a:ea typeface="微软雅黑" pitchFamily="34" charset="-122"/>
                <a:cs typeface="微软雅黑" pitchFamily="34" charset="-120"/>
              </a:rPr>
              <a:t>，分解者从动植物遗体残骸等中获取营养物质，可见它们获取营养的方式不同，D正确。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O_4_EX.72_1#3a68db278?vop=1&amp;pid=062cc91f2&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O_4_EX.72_2#3a68db278?vop=1&amp;pid=062cc91f2&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462272" y="1511300"/>
            <a:ext cx="3264408" cy="427024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5_BD.73_1#86602783f?pid=e47d619d8&amp;color=0,0,0&amp;vtp=1&amp;bt=1&amp;bbb=1&amp;hb=1"/>
          <p:cNvSpPr/>
          <p:nvPr/>
        </p:nvSpPr>
        <p:spPr>
          <a:xfrm>
            <a:off x="719328" y="809440"/>
            <a:ext cx="10753344" cy="1709928"/>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［湖南长沙师大附中2025模拟］</a:t>
            </a:r>
            <a:r>
              <a:rPr lang="en-US" altLang="zh-CN" sz="2000" b="0" i="0" dirty="0">
                <a:solidFill>
                  <a:srgbClr val="000000"/>
                </a:solidFill>
                <a:latin typeface="微软雅黑" pitchFamily="34" charset="0"/>
                <a:ea typeface="微软雅黑" pitchFamily="34" charset="-122"/>
                <a:cs typeface="微软雅黑" pitchFamily="34" charset="-120"/>
              </a:rPr>
              <a:t>研究表明，入侵植物通过如图3种途径影响食物网</a:t>
            </a:r>
            <a:r>
              <a:rPr lang="en-US" altLang="zh-CN" sz="2000" b="0" i="0">
                <a:solidFill>
                  <a:srgbClr val="000000"/>
                </a:solidFill>
                <a:latin typeface="微软雅黑" pitchFamily="34" charset="0"/>
                <a:ea typeface="微软雅黑" pitchFamily="34" charset="-122"/>
                <a:cs typeface="微软雅黑" pitchFamily="34" charset="-120"/>
              </a:rPr>
              <a:t>：一是入侵</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植物能够直接被土著草食者取食</a:t>
            </a:r>
            <a:r>
              <a:rPr lang="en-US" altLang="zh-CN" sz="2000" b="0" i="0" dirty="0">
                <a:solidFill>
                  <a:srgbClr val="000000"/>
                </a:solidFill>
                <a:latin typeface="微软雅黑" pitchFamily="34" charset="0"/>
                <a:ea typeface="微软雅黑" pitchFamily="34" charset="-122"/>
                <a:cs typeface="微软雅黑" pitchFamily="34" charset="-120"/>
              </a:rPr>
              <a:t>，进入土著食物网</a:t>
            </a:r>
            <a:r>
              <a:rPr lang="en-US" altLang="zh-CN" sz="2000" b="0" i="0">
                <a:solidFill>
                  <a:srgbClr val="000000"/>
                </a:solidFill>
                <a:latin typeface="微软雅黑" pitchFamily="34" charset="0"/>
                <a:ea typeface="微软雅黑" pitchFamily="34" charset="-122"/>
                <a:cs typeface="微软雅黑" pitchFamily="34" charset="-120"/>
              </a:rPr>
              <a:t>；二是入侵植物所固定的能量通过引入新的消</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费者形成新的食物网结构；三是入侵植物通过非营养作用造成食物网中各级消费者的种群密度和</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行为活动等发生变化</a:t>
            </a:r>
            <a:r>
              <a:rPr lang="en-US" altLang="zh-CN" sz="2000" b="0" i="0" dirty="0">
                <a:solidFill>
                  <a:srgbClr val="000000"/>
                </a:solidFill>
                <a:latin typeface="微软雅黑" pitchFamily="34" charset="0"/>
                <a:ea typeface="微软雅黑" pitchFamily="34" charset="-122"/>
                <a:cs typeface="微软雅黑" pitchFamily="34" charset="-120"/>
              </a:rPr>
              <a:t>，进而影响土著生物群落和食物网结构。</a:t>
            </a:r>
            <a:r>
              <a:rPr lang="en-US" altLang="zh-CN" sz="2000" b="0" i="0">
                <a:solidFill>
                  <a:srgbClr val="000000"/>
                </a:solidFill>
                <a:latin typeface="微软雅黑" pitchFamily="34" charset="0"/>
                <a:ea typeface="微软雅黑" pitchFamily="34" charset="-122"/>
                <a:cs typeface="微软雅黑" pitchFamily="34" charset="-120"/>
              </a:rPr>
              <a:t>据图分析正确的是(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74_1#86602783f.bracket?pid=e47d619d8&amp;color=0,0,0&amp;vpa=25&amp;vtp=1"/>
          <p:cNvSpPr/>
          <p:nvPr/>
        </p:nvSpPr>
        <p:spPr>
          <a:xfrm>
            <a:off x="9796653" y="2125795"/>
            <a:ext cx="385763" cy="379984"/>
          </a:xfrm>
          <a:prstGeom prst="rect">
            <a:avLst/>
          </a:prstGeom>
          <a:noFill/>
          <a:ln/>
        </p:spPr>
        <p:txBody>
          <a:bodyPr wrap="none" lIns="0" tIns="0" rIns="0" bIns="0" rtlCol="0" anchor="t"/>
          <a:lstStyle/>
          <a:p>
            <a:pPr algn="ctr" latinLnBrk="1">
              <a:lnSpc>
                <a:spcPts val="33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pic>
        <p:nvPicPr>
          <p:cNvPr id="4" name="QC_5_BD.73_2#86602783f?htil=8&amp;pid=e47d619d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339321" y="2649542"/>
            <a:ext cx="4956359" cy="31744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5_BD.73_3#86602783f.choices?htil=8&amp;pid=e47d619d8&amp;color=0,0,0&amp;vtp=1&amp;bbb=1&amp;hb=1"/>
              <p:cNvSpPr/>
              <p:nvPr/>
            </p:nvSpPr>
            <p:spPr>
              <a:xfrm>
                <a:off x="719328" y="2570929"/>
                <a:ext cx="5376672" cy="3945509"/>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A.途径Ⅰ中，入侵植物不会引起土著消费者</a:t>
                </a:r>
                <a:r>
                  <a:rPr lang="en-US" altLang="zh-CN" sz="2000" b="0" i="0">
                    <a:solidFill>
                      <a:srgbClr val="000000"/>
                    </a:solidFill>
                    <a:latin typeface="微软雅黑" pitchFamily="34" charset="0"/>
                    <a:ea typeface="微软雅黑" pitchFamily="34" charset="-122"/>
                    <a:cs typeface="微软雅黑" pitchFamily="34" charset="-120"/>
                  </a:rPr>
                  <a:t>C的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生态位发生变化</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.若食性广的消费者较多</a:t>
                </a:r>
                <a:r>
                  <a:rPr lang="en-US" altLang="zh-CN" sz="2000" b="0" i="0">
                    <a:solidFill>
                      <a:srgbClr val="000000"/>
                    </a:solidFill>
                    <a:latin typeface="微软雅黑" pitchFamily="34" charset="0"/>
                    <a:ea typeface="微软雅黑" pitchFamily="34" charset="-122"/>
                    <a:cs typeface="微软雅黑" pitchFamily="34" charset="-120"/>
                  </a:rPr>
                  <a:t>，入侵植物更容易通过</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途径</a:t>
                </a:r>
                <a:r>
                  <a:rPr lang="en-US" altLang="zh-CN" sz="2000" b="0" i="0" dirty="0">
                    <a:solidFill>
                      <a:srgbClr val="000000"/>
                    </a:solidFill>
                    <a:latin typeface="微软雅黑" pitchFamily="34" charset="0"/>
                    <a:ea typeface="微软雅黑" pitchFamily="34" charset="-122"/>
                    <a:cs typeface="微软雅黑" pitchFamily="34" charset="-120"/>
                  </a:rPr>
                  <a:t>Ⅱ影响食物网</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.途径Ⅲ中，消费者C和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的种间关系为捕食和种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间竞争</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D.葱芥能够通过根系向土壤中分泌植物毒素抑制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丛枝菌根真菌的生长，从而影响土著植物的生长</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繁殖</a:t>
                </a:r>
                <a:r>
                  <a:rPr lang="en-US" altLang="zh-CN" sz="2000" b="0" i="0" dirty="0">
                    <a:solidFill>
                      <a:srgbClr val="000000"/>
                    </a:solidFill>
                    <a:latin typeface="微软雅黑" pitchFamily="34" charset="0"/>
                    <a:ea typeface="微软雅黑" pitchFamily="34" charset="-122"/>
                    <a:cs typeface="微软雅黑" pitchFamily="34" charset="-120"/>
                  </a:rPr>
                  <a:t>，这属于通过途径Ⅲ影响食物网</a:t>
                </a:r>
                <a:endParaRPr lang="en-US" altLang="zh-CN" sz="2000" dirty="0"/>
              </a:p>
            </p:txBody>
          </p:sp>
        </mc:Choice>
        <mc:Fallback xmlns="">
          <p:sp>
            <p:nvSpPr>
              <p:cNvPr id="5" name="QC_5_BD.73_3#86602783f.choices?htil=8&amp;pid=e47d619d8&amp;color=0,0,0&amp;vtp=1&amp;bbb=1&amp;hb=1"/>
              <p:cNvSpPr>
                <a:spLocks noRot="1" noChangeAspect="1" noMove="1" noResize="1" noEditPoints="1" noAdjustHandles="1" noChangeArrowheads="1" noChangeShapeType="1" noTextEdit="1"/>
              </p:cNvSpPr>
              <p:nvPr/>
            </p:nvSpPr>
            <p:spPr>
              <a:xfrm>
                <a:off x="719328" y="2570929"/>
                <a:ext cx="5376672" cy="3945509"/>
              </a:xfrm>
              <a:prstGeom prst="rect">
                <a:avLst/>
              </a:prstGeom>
              <a:blipFill>
                <a:blip r:embed="rId4"/>
                <a:stretch>
                  <a:fillRect l="-2834" r="-3175" b="-370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75_1#86602783f?vop=1&amp;pid=e47d619d8&amp;color=0,0,0&amp;vtp=1&amp;bt=1&amp;bbb=1&amp;hb=1"/>
              <p:cNvSpPr/>
              <p:nvPr/>
            </p:nvSpPr>
            <p:spPr>
              <a:xfrm>
                <a:off x="722376" y="972000"/>
                <a:ext cx="10753344" cy="27104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途径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Ⅰ</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中，入侵植物和土著植物均被土著草食者C取食，改变了土著消费者C</a:t>
                </a:r>
                <a:r>
                  <a:rPr lang="en-US" altLang="zh-CN" sz="2000" b="0" i="0">
                    <a:solidFill>
                      <a:srgbClr val="000000"/>
                    </a:solidFill>
                    <a:latin typeface="微软雅黑" pitchFamily="34" charset="0"/>
                    <a:ea typeface="微软雅黑" pitchFamily="34" charset="-122"/>
                    <a:cs typeface="微软雅黑" pitchFamily="34" charset="-120"/>
                  </a:rPr>
                  <a:t>的食物来源，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进而影响其生态位</a:t>
                </a:r>
                <a:r>
                  <a:rPr lang="en-US" altLang="zh-CN" sz="2000" b="0" i="0" dirty="0">
                    <a:solidFill>
                      <a:srgbClr val="000000"/>
                    </a:solidFill>
                    <a:latin typeface="微软雅黑" pitchFamily="34" charset="0"/>
                    <a:ea typeface="微软雅黑" pitchFamily="34" charset="-122"/>
                    <a:cs typeface="微软雅黑" pitchFamily="34" charset="-120"/>
                  </a:rPr>
                  <a:t>，A错误。食物网中广食性消费者较多时</a:t>
                </a:r>
                <a:r>
                  <a:rPr lang="en-US" altLang="zh-CN" sz="2000" b="0" i="0">
                    <a:solidFill>
                      <a:srgbClr val="000000"/>
                    </a:solidFill>
                    <a:latin typeface="微软雅黑" pitchFamily="34" charset="0"/>
                    <a:ea typeface="微软雅黑" pitchFamily="34" charset="-122"/>
                    <a:cs typeface="微软雅黑" pitchFamily="34" charset="-120"/>
                  </a:rPr>
                  <a:t>，入侵植物能被土著草食者取食的可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能性更大</a:t>
                </a:r>
                <a:r>
                  <a:rPr lang="en-US" altLang="zh-CN" sz="2000" b="0" i="0" dirty="0">
                    <a:solidFill>
                      <a:srgbClr val="000000"/>
                    </a:solidFill>
                    <a:latin typeface="微软雅黑" pitchFamily="34" charset="0"/>
                    <a:ea typeface="微软雅黑" pitchFamily="34" charset="-122"/>
                    <a:cs typeface="微软雅黑" pitchFamily="34" charset="-120"/>
                  </a:rPr>
                  <a:t>，此时入侵植物主要通过途径</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Ⅰ</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影响食物网，B错误。“非营养作用</a:t>
                </a:r>
                <a:r>
                  <a:rPr lang="en-US" altLang="zh-CN" sz="2000" b="0" i="0">
                    <a:solidFill>
                      <a:srgbClr val="000000"/>
                    </a:solidFill>
                    <a:latin typeface="微软雅黑" pitchFamily="34" charset="0"/>
                    <a:ea typeface="微软雅黑" pitchFamily="34" charset="-122"/>
                    <a:cs typeface="微软雅黑" pitchFamily="34" charset="-120"/>
                  </a:rPr>
                  <a:t>”是指入侵植物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不通过直接的营养关系</a:t>
                </a:r>
                <a:r>
                  <a:rPr lang="en-US" altLang="zh-CN" sz="2000" b="0" i="0" dirty="0">
                    <a:solidFill>
                      <a:srgbClr val="000000"/>
                    </a:solidFill>
                    <a:latin typeface="微软雅黑" pitchFamily="34" charset="0"/>
                    <a:ea typeface="微软雅黑" pitchFamily="34" charset="-122"/>
                    <a:cs typeface="微软雅黑" pitchFamily="34" charset="-120"/>
                  </a:rPr>
                  <a:t>（如被取食或提供能量），而是通过其他方式，</a:t>
                </a:r>
                <a:r>
                  <a:rPr lang="en-US" altLang="zh-CN" sz="2000" b="0" i="0">
                    <a:solidFill>
                      <a:srgbClr val="000000"/>
                    </a:solidFill>
                    <a:latin typeface="微软雅黑" pitchFamily="34" charset="0"/>
                    <a:ea typeface="微软雅黑" pitchFamily="34" charset="-122"/>
                    <a:cs typeface="微软雅黑" pitchFamily="34" charset="-120"/>
                  </a:rPr>
                  <a:t>间接影响食物网中的生物。</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途径</a:t>
                </a:r>
                <a:r>
                  <a:rPr lang="en-US" altLang="zh-CN" sz="2000" b="0" i="0" dirty="0">
                    <a:solidFill>
                      <a:srgbClr val="000000"/>
                    </a:solidFill>
                    <a:latin typeface="微软雅黑" pitchFamily="34" charset="0"/>
                    <a:ea typeface="微软雅黑" pitchFamily="34" charset="-122"/>
                    <a:cs typeface="微软雅黑" pitchFamily="34" charset="-120"/>
                  </a:rPr>
                  <a:t>Ⅲ中入侵植物通过非营养作用，影响土著生物群落和食物网结构</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和C</a:t>
                </a:r>
                <a:r>
                  <a:rPr lang="en-US" altLang="zh-CN" sz="2000" b="0" i="0">
                    <a:solidFill>
                      <a:srgbClr val="000000"/>
                    </a:solidFill>
                    <a:latin typeface="微软雅黑" pitchFamily="34" charset="0"/>
                    <a:ea typeface="微软雅黑" pitchFamily="34" charset="-122"/>
                    <a:cs typeface="微软雅黑" pitchFamily="34" charset="-120"/>
                  </a:rPr>
                  <a:t>没有取食入侵植物，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故</a:t>
                </a:r>
                <a:r>
                  <a:rPr lang="en-US" altLang="zh-CN" sz="2000" b="0" i="0" dirty="0">
                    <a:solidFill>
                      <a:srgbClr val="000000"/>
                    </a:solidFill>
                    <a:latin typeface="微软雅黑" pitchFamily="34" charset="0"/>
                    <a:ea typeface="微软雅黑" pitchFamily="34" charset="-122"/>
                    <a:cs typeface="微软雅黑" pitchFamily="34" charset="-120"/>
                  </a:rPr>
                  <a:t>C和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的种间关系为捕食，没有种间竞争关系，C错误，D正确。</a:t>
                </a:r>
                <a:endParaRPr lang="en-US" altLang="zh-CN" sz="2200" dirty="0"/>
              </a:p>
            </p:txBody>
          </p:sp>
        </mc:Choice>
        <mc:Fallback xmlns="">
          <p:sp>
            <p:nvSpPr>
              <p:cNvPr id="2" name="QC_5_AS.75_1#86602783f?vop=1&amp;pid=e47d619d8&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a:blip r:embed="rId3"/>
                <a:stretch>
                  <a:fillRect l="-1587" r="-3401" b="-561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EX.4_1#a44aee95a?vop=1&amp;pid=5f86f28b9&amp;color=0,0,0&amp;vtp=1&amp;bt=1&amp;bbb=1"/>
          <p:cNvSpPr/>
          <p:nvPr/>
        </p:nvSpPr>
        <p:spPr>
          <a:xfrm>
            <a:off x="722376" y="969264"/>
            <a:ext cx="10753344" cy="22659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1）生产者、消费者、分解者的“一定”和“不一定”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生产者一定是自养生物，自养生物一定是生产者。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消费者、分解者一定是异养生物。</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营腐生生活的生物一定是分解者。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EX.4_2#a44aee95a?vop=1&amp;pid=5f86f28b9&amp;color=0,0,0&amp;mp=1&amp;vtp=1&amp;bt=1&amp;bbb=1&amp;hb=1"/>
          <p:cNvSpPr/>
          <p:nvPr/>
        </p:nvSpPr>
        <p:spPr>
          <a:xfrm>
            <a:off x="722376" y="969264"/>
            <a:ext cx="10753344" cy="36248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④生产者不一定都是植物，还有能进行化能合成作用的细菌（如硝化细菌、铁细菌、硫细菌</a:t>
            </a:r>
            <a:r>
              <a:rPr lang="en-US" altLang="zh-CN" sz="2000" b="0" i="0">
                <a:solidFill>
                  <a:srgbClr val="000000"/>
                </a:solidFill>
                <a:latin typeface="微软雅黑" pitchFamily="34" charset="0"/>
                <a:ea typeface="微软雅黑" pitchFamily="34" charset="-122"/>
                <a:cs typeface="微软雅黑" pitchFamily="34" charset="-120"/>
              </a:rPr>
              <a:t>）以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及能进行光合作用的原核生物</a:t>
            </a:r>
            <a:r>
              <a:rPr lang="en-US" altLang="zh-CN" sz="2000" b="0" i="0" dirty="0">
                <a:solidFill>
                  <a:srgbClr val="000000"/>
                </a:solidFill>
                <a:latin typeface="微软雅黑" pitchFamily="34" charset="0"/>
                <a:ea typeface="微软雅黑" pitchFamily="34" charset="-122"/>
                <a:cs typeface="微软雅黑" pitchFamily="34" charset="-120"/>
              </a:rPr>
              <a:t>（如蓝细菌）；植物也不都是生产者</a:t>
            </a:r>
            <a:r>
              <a:rPr lang="en-US" altLang="zh-CN" sz="2000" b="0" i="0">
                <a:solidFill>
                  <a:srgbClr val="000000"/>
                </a:solidFill>
                <a:latin typeface="微软雅黑" pitchFamily="34" charset="0"/>
                <a:ea typeface="微软雅黑" pitchFamily="34" charset="-122"/>
                <a:cs typeface="微软雅黑" pitchFamily="34" charset="-120"/>
              </a:rPr>
              <a:t>，如营寄生生活的植物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菟丝子）是消费者。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⑤</a:t>
            </a:r>
            <a:r>
              <a:rPr lang="en-US" altLang="zh-CN" sz="2000" b="0" i="0" dirty="0">
                <a:solidFill>
                  <a:srgbClr val="000000"/>
                </a:solidFill>
                <a:latin typeface="微软雅黑" pitchFamily="34" charset="0"/>
                <a:ea typeface="微软雅黑" pitchFamily="34" charset="-122"/>
                <a:cs typeface="微软雅黑" pitchFamily="34" charset="-120"/>
              </a:rPr>
              <a:t>消费者不一定是动物，还有营寄生生活的植物（如菟丝子）和微生物（如破伤风杆菌</a:t>
            </a:r>
            <a:r>
              <a:rPr lang="en-US" altLang="zh-CN" sz="2000" b="0" i="0">
                <a:solidFill>
                  <a:srgbClr val="000000"/>
                </a:solidFill>
                <a:latin typeface="微软雅黑" pitchFamily="34" charset="0"/>
                <a:ea typeface="微软雅黑" pitchFamily="34" charset="-122"/>
                <a:cs typeface="微软雅黑" pitchFamily="34" charset="-120"/>
              </a:rPr>
              <a:t>）；动物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也不一定是消费者</a:t>
            </a:r>
            <a:r>
              <a:rPr lang="en-US" altLang="zh-CN" sz="2000" b="0" i="0" dirty="0">
                <a:solidFill>
                  <a:srgbClr val="000000"/>
                </a:solidFill>
                <a:latin typeface="微软雅黑" pitchFamily="34" charset="0"/>
                <a:ea typeface="微软雅黑" pitchFamily="34" charset="-122"/>
                <a:cs typeface="微软雅黑" pitchFamily="34" charset="-120"/>
              </a:rPr>
              <a:t>,如营腐生生活的动物（蚯蚓、蜣螂）是分解者。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⑥</a:t>
            </a:r>
            <a:r>
              <a:rPr lang="en-US" altLang="zh-CN" sz="2000" b="0" i="0" dirty="0">
                <a:solidFill>
                  <a:srgbClr val="000000"/>
                </a:solidFill>
                <a:latin typeface="微软雅黑" pitchFamily="34" charset="0"/>
                <a:ea typeface="微软雅黑" pitchFamily="34" charset="-122"/>
                <a:cs typeface="微软雅黑" pitchFamily="34" charset="-120"/>
              </a:rPr>
              <a:t>分解者不一定是微生物,还有营腐生生活的动物（如蚯蚓、蜣螂）；</a:t>
            </a:r>
            <a:r>
              <a:rPr lang="en-US" altLang="zh-CN" sz="2000" b="0" i="0">
                <a:solidFill>
                  <a:srgbClr val="000000"/>
                </a:solidFill>
                <a:latin typeface="微软雅黑" pitchFamily="34" charset="0"/>
                <a:ea typeface="微软雅黑" pitchFamily="34" charset="-122"/>
                <a:cs typeface="微软雅黑" pitchFamily="34" charset="-120"/>
              </a:rPr>
              <a:t>微生物也不一定是分解者，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如能进行化能合成作用的细菌以及能进行光合作用的原核生物</a:t>
            </a:r>
            <a:r>
              <a:rPr lang="en-US" altLang="zh-CN" sz="2000" b="0" i="0" dirty="0">
                <a:solidFill>
                  <a:srgbClr val="000000"/>
                </a:solidFill>
                <a:latin typeface="微软雅黑" pitchFamily="34" charset="0"/>
                <a:ea typeface="微软雅黑" pitchFamily="34" charset="-122"/>
                <a:cs typeface="微软雅黑" pitchFamily="34" charset="-120"/>
              </a:rPr>
              <a:t>（蓝细菌）是生产者</a:t>
            </a:r>
            <a:r>
              <a:rPr lang="en-US" altLang="zh-CN" sz="2000" b="0" i="0">
                <a:solidFill>
                  <a:srgbClr val="000000"/>
                </a:solidFill>
                <a:latin typeface="微软雅黑" pitchFamily="34" charset="0"/>
                <a:ea typeface="微软雅黑" pitchFamily="34" charset="-122"/>
                <a:cs typeface="微软雅黑" pitchFamily="34" charset="-120"/>
              </a:rPr>
              <a:t>,营寄生生活的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细菌</a:t>
            </a:r>
            <a:r>
              <a:rPr lang="en-US" altLang="zh-CN" sz="2000" b="0" i="0" dirty="0">
                <a:solidFill>
                  <a:srgbClr val="000000"/>
                </a:solidFill>
                <a:latin typeface="微软雅黑" pitchFamily="34" charset="0"/>
                <a:ea typeface="微软雅黑" pitchFamily="34" charset="-122"/>
                <a:cs typeface="微软雅黑" pitchFamily="34" charset="-120"/>
              </a:rPr>
              <a:t>（破伤风杆菌）是消费者。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EX.4_3#a44aee95a?vop=1&amp;pid=5f86f28b9&amp;color=0,0,0&amp;mp=1&amp;vtp=1&amp;bt=1&amp;bbb=1&amp;hb=1"/>
          <p:cNvSpPr/>
          <p:nvPr/>
        </p:nvSpPr>
        <p:spPr>
          <a:xfrm>
            <a:off x="722376" y="969264"/>
            <a:ext cx="10753344" cy="22659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（2）动植物和细菌所属的生态系统组成成分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植物</a:t>
            </a:r>
            <a:r>
              <a:rPr lang="en-US" altLang="zh-CN" sz="2000" b="0" i="0" dirty="0">
                <a:solidFill>
                  <a:srgbClr val="000000"/>
                </a:solidFill>
                <a:latin typeface="微软雅黑" pitchFamily="34" charset="0"/>
                <a:ea typeface="微软雅黑" pitchFamily="34" charset="-122"/>
                <a:cs typeface="微软雅黑" pitchFamily="34" charset="-120"/>
              </a:rPr>
              <a:t>：生产者（大多数植物）、消费者（菟丝子）。</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动物</a:t>
            </a:r>
            <a:r>
              <a:rPr lang="en-US" altLang="zh-CN" sz="2000" b="0" i="0" dirty="0">
                <a:solidFill>
                  <a:srgbClr val="000000"/>
                </a:solidFill>
                <a:latin typeface="微软雅黑" pitchFamily="34" charset="0"/>
                <a:ea typeface="微软雅黑" pitchFamily="34" charset="-122"/>
                <a:cs typeface="微软雅黑" pitchFamily="34" charset="-120"/>
              </a:rPr>
              <a:t>：消费者（大多数动物）、分解者（蚯蚓、蜣螂）。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细菌</a:t>
            </a:r>
            <a:r>
              <a:rPr lang="en-US" altLang="zh-CN" sz="2000" b="0" i="0" dirty="0">
                <a:solidFill>
                  <a:srgbClr val="000000"/>
                </a:solidFill>
                <a:latin typeface="微软雅黑" pitchFamily="34" charset="0"/>
                <a:ea typeface="微软雅黑" pitchFamily="34" charset="-122"/>
                <a:cs typeface="微软雅黑" pitchFamily="34" charset="-120"/>
              </a:rPr>
              <a:t>：生产者（光合细菌、硝化细菌）、消费者（营寄生生活的细菌）、分解者</a:t>
            </a:r>
            <a:r>
              <a:rPr lang="en-US" altLang="zh-CN" sz="2000" b="0" i="0">
                <a:solidFill>
                  <a:srgbClr val="000000"/>
                </a:solidFill>
                <a:latin typeface="微软雅黑" pitchFamily="34" charset="0"/>
                <a:ea typeface="微软雅黑" pitchFamily="34" charset="-122"/>
                <a:cs typeface="微软雅黑" pitchFamily="34" charset="-120"/>
              </a:rPr>
              <a:t>（营腐生生活的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细菌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5_1#348976b7e?pid=5f86f28b9&amp;color=0,0,0&amp;vtp=1&amp;bt=1&amp;bbb=1&amp;hb=1"/>
              <p:cNvSpPr/>
              <p:nvPr/>
            </p:nvSpPr>
            <p:spPr>
              <a:xfrm>
                <a:off x="722376" y="101498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［山西大同多校2025高二联考］</a:t>
                </a:r>
                <a:r>
                  <a:rPr lang="en-US" altLang="zh-CN" sz="2000" b="0" i="0" dirty="0">
                    <a:solidFill>
                      <a:srgbClr val="000000"/>
                    </a:solidFill>
                    <a:latin typeface="微软雅黑" pitchFamily="34" charset="0"/>
                    <a:ea typeface="微软雅黑" pitchFamily="34" charset="-122"/>
                    <a:cs typeface="微软雅黑" pitchFamily="34" charset="-120"/>
                  </a:rPr>
                  <a:t>某湿地公园湖水水体出现水华的初期，管理人员利用</a:t>
                </a:r>
                <a:r>
                  <a:rPr lang="en-US" altLang="zh-CN" sz="2000" b="0" i="0">
                    <a:solidFill>
                      <a:srgbClr val="000000"/>
                    </a:solidFill>
                    <a:latin typeface="微软雅黑" pitchFamily="34" charset="0"/>
                    <a:ea typeface="微软雅黑" pitchFamily="34" charset="-122"/>
                    <a:cs typeface="微软雅黑" pitchFamily="34" charset="-120"/>
                  </a:rPr>
                  <a:t>“水葫芦</a:t>
                </a: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草鱼</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鲢鱼”模式进行了治理。水葫芦大量吸收水体中的矿质元素</a:t>
                </a:r>
                <a:r>
                  <a:rPr lang="en-US" altLang="zh-CN" sz="2000" b="0" i="0">
                    <a:solidFill>
                      <a:srgbClr val="000000"/>
                    </a:solidFill>
                    <a:latin typeface="微软雅黑" pitchFamily="34" charset="0"/>
                    <a:ea typeface="微软雅黑" pitchFamily="34" charset="-122"/>
                    <a:cs typeface="微软雅黑" pitchFamily="34" charset="-120"/>
                  </a:rPr>
                  <a:t>，草鱼以水葫芦为食抑制其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繁殖</a:t>
                </a:r>
                <a:r>
                  <a:rPr lang="en-US" altLang="zh-CN" sz="2000" b="0" i="0" dirty="0">
                    <a:solidFill>
                      <a:srgbClr val="000000"/>
                    </a:solidFill>
                    <a:latin typeface="微软雅黑" pitchFamily="34" charset="0"/>
                    <a:ea typeface="微软雅黑" pitchFamily="34" charset="-122"/>
                    <a:cs typeface="微软雅黑" pitchFamily="34" charset="-120"/>
                  </a:rPr>
                  <a:t>，鲢鱼以浮游植物、浮游动物和腐烂物为食，可解决草鱼粪便造成的二次污染问题</a:t>
                </a:r>
                <a:r>
                  <a:rPr lang="en-US" altLang="zh-CN" sz="2000" b="0" i="0">
                    <a:solidFill>
                      <a:srgbClr val="000000"/>
                    </a:solidFill>
                    <a:latin typeface="微软雅黑" pitchFamily="34" charset="0"/>
                    <a:ea typeface="微软雅黑" pitchFamily="34" charset="-122"/>
                    <a:cs typeface="微软雅黑" pitchFamily="34" charset="-120"/>
                  </a:rPr>
                  <a:t>。下列叙</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BD.5_1#348976b7e?pid=5f86f28b9&amp;color=0,0,0&amp;vtp=1&amp;bt=1&amp;bbb=1&amp;hb=1"/>
              <p:cNvSpPr>
                <a:spLocks noRot="1" noChangeAspect="1" noMove="1" noResize="1" noEditPoints="1" noAdjustHandles="1" noChangeArrowheads="1" noChangeShapeType="1" noTextEdit="1"/>
              </p:cNvSpPr>
              <p:nvPr/>
            </p:nvSpPr>
            <p:spPr>
              <a:xfrm>
                <a:off x="722376" y="1014984"/>
                <a:ext cx="10753344" cy="1757553"/>
              </a:xfrm>
              <a:prstGeom prst="rect">
                <a:avLst/>
              </a:prstGeom>
              <a:blipFill>
                <a:blip r:embed="rId3"/>
                <a:stretch>
                  <a:fillRect l="-1474" r="-794" b="-8681"/>
                </a:stretch>
              </a:blipFill>
              <a:ln/>
            </p:spPr>
            <p:txBody>
              <a:bodyPr/>
              <a:lstStyle/>
              <a:p>
                <a:r>
                  <a:rPr lang="zh-CN" altLang="en-US">
                    <a:noFill/>
                  </a:rPr>
                  <a:t> </a:t>
                </a:r>
              </a:p>
            </p:txBody>
          </p:sp>
        </mc:Fallback>
      </mc:AlternateContent>
      <p:sp>
        <p:nvSpPr>
          <p:cNvPr id="3" name="QC_5_AN.6_1#348976b7e.bracket?pid=5f86f28b9&amp;color=0,0,0&amp;vpa=2&amp;vtp=1"/>
          <p:cNvSpPr/>
          <p:nvPr/>
        </p:nvSpPr>
        <p:spPr>
          <a:xfrm>
            <a:off x="2179701" y="2367534"/>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4" name="QC_5_BD.5_2#348976b7e.choices?pid=5f86f28b9&amp;color=0,0,0&amp;vtp=1&amp;bbb=1"/>
              <p:cNvSpPr/>
              <p:nvPr/>
            </p:nvSpPr>
            <p:spPr>
              <a:xfrm>
                <a:off x="722376" y="28342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A.鲢鱼在该生态系统中的成分为消费者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.水体中的矿质元素不属于该生态系统的组成成分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.浮游植物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浮游动物</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鲢鱼构成一条食物链，鲢鱼是三级消费者</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.蓝细菌和绿藻以及引入的水葫芦、草鱼、鲢鱼不能共同组成湿地生态系统</a:t>
                </a:r>
                <a:endParaRPr lang="en-US" altLang="zh-CN" sz="2000" dirty="0"/>
              </a:p>
            </p:txBody>
          </p:sp>
        </mc:Choice>
        <mc:Fallback xmlns="">
          <p:sp>
            <p:nvSpPr>
              <p:cNvPr id="4" name="QC_5_BD.5_2#348976b7e.choices?pid=5f86f28b9&amp;color=0,0,0&amp;vtp=1&amp;bbb=1"/>
              <p:cNvSpPr>
                <a:spLocks noRot="1" noChangeAspect="1" noMove="1" noResize="1" noEditPoints="1" noAdjustHandles="1" noChangeArrowheads="1" noChangeShapeType="1" noTextEdit="1"/>
              </p:cNvSpPr>
              <p:nvPr/>
            </p:nvSpPr>
            <p:spPr>
              <a:xfrm>
                <a:off x="722376" y="2834258"/>
                <a:ext cx="10753344" cy="1796034"/>
              </a:xfrm>
              <a:prstGeom prst="rect">
                <a:avLst/>
              </a:prstGeom>
              <a:blipFill>
                <a:blip r:embed="rId4"/>
                <a:stretch>
                  <a:fillRect l="-1474" b="-813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7_1#348976b7e?vop=1&amp;pid=5f86f28b9&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分析题意可知，鲢鱼以浮游植物、浮游动物和腐烂物为食</a:t>
            </a:r>
            <a:r>
              <a:rPr lang="en-US" altLang="zh-CN" sz="2000" b="0" i="0">
                <a:solidFill>
                  <a:srgbClr val="000000"/>
                </a:solidFill>
                <a:latin typeface="微软雅黑" pitchFamily="34" charset="0"/>
                <a:ea typeface="微软雅黑" pitchFamily="34" charset="-122"/>
                <a:cs typeface="微软雅黑" pitchFamily="34" charset="-120"/>
              </a:rPr>
              <a:t>，故鲢鱼在该生态系统中的成分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为消费者和分解者</a:t>
            </a:r>
            <a:r>
              <a:rPr lang="en-US" altLang="zh-CN" sz="2000" b="0" i="0" dirty="0">
                <a:solidFill>
                  <a:srgbClr val="000000"/>
                </a:solidFill>
                <a:latin typeface="微软雅黑" pitchFamily="34" charset="0"/>
                <a:ea typeface="微软雅黑" pitchFamily="34" charset="-122"/>
                <a:cs typeface="微软雅黑" pitchFamily="34" charset="-120"/>
              </a:rPr>
              <a:t>，A错误；非生物的物质和能量属于生态系统的组成成分</a:t>
            </a:r>
            <a:r>
              <a:rPr lang="en-US" altLang="zh-CN" sz="2000" b="0" i="0">
                <a:solidFill>
                  <a:srgbClr val="000000"/>
                </a:solidFill>
                <a:latin typeface="微软雅黑" pitchFamily="34" charset="0"/>
                <a:ea typeface="微软雅黑" pitchFamily="34" charset="-122"/>
                <a:cs typeface="微软雅黑" pitchFamily="34" charset="-120"/>
              </a:rPr>
              <a:t>，故水体中的矿质元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素属于该生态系统的组成成分</a:t>
            </a:r>
            <a:r>
              <a:rPr lang="en-US" altLang="zh-CN" sz="2000" b="0" i="0" dirty="0">
                <a:solidFill>
                  <a:srgbClr val="000000"/>
                </a:solidFill>
                <a:latin typeface="微软雅黑" pitchFamily="34" charset="0"/>
                <a:ea typeface="微软雅黑" pitchFamily="34" charset="-122"/>
                <a:cs typeface="微软雅黑" pitchFamily="34" charset="-120"/>
              </a:rPr>
              <a:t>，B错误；在此食物链中，鲢鱼处于第三营养级，是次级消费者</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；导致水华产生的蓝细菌和绿藻以及引入的水葫芦、草鱼、</a:t>
            </a:r>
            <a:r>
              <a:rPr lang="en-US" altLang="zh-CN" sz="2000" b="0" i="0">
                <a:solidFill>
                  <a:srgbClr val="000000"/>
                </a:solidFill>
                <a:latin typeface="微软雅黑" pitchFamily="34" charset="0"/>
                <a:ea typeface="微软雅黑" pitchFamily="34" charset="-122"/>
                <a:cs typeface="微软雅黑" pitchFamily="34" charset="-120"/>
              </a:rPr>
              <a:t>鲢鱼不能共同组成湿地生态系统，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TotalTime>
  <Words>1938</Words>
  <Application>Microsoft Office PowerPoint</Application>
  <PresentationFormat>宽屏</PresentationFormat>
  <Paragraphs>303</Paragraphs>
  <Slides>42</Slides>
  <Notes>42</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42</vt:i4>
      </vt:variant>
    </vt:vector>
  </HeadingPairs>
  <TitlesOfParts>
    <vt:vector size="51" baseType="lpstr">
      <vt:lpstr>等线 (正文)</vt:lpstr>
      <vt:lpstr>仿宋</vt:lpstr>
      <vt:lpstr>汉仪舒圆黑简体</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4</cp:revision>
  <dcterms:created xsi:type="dcterms:W3CDTF">2025-08-01T02:01:46Z</dcterms:created>
  <dcterms:modified xsi:type="dcterms:W3CDTF">2025-08-04T07:18:15Z</dcterms:modified>
  <cp:category/>
  <cp:contentStatus/>
</cp:coreProperties>
</file>