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3" d="100"/>
        <a:sy n="33"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86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b02c485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混淆摄入量与同化量</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83eed9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分析能量流动的过程和特点</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56b6f225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生态金字塔</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18c5d22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分析能量流动的意义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b02c485a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混淆摄入量与同化量</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0.xml"/><Relationship Id="rId5" Type="http://schemas.openxmlformats.org/officeDocument/2006/relationships/image" Target="../media/image24.pn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0.xml"/><Relationship Id="rId5" Type="http://schemas.openxmlformats.org/officeDocument/2006/relationships/image" Target="../media/image39.png"/><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45.png"/></Relationships>
</file>

<file path=ppt/slides/_rels/slide3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image" Target="../media/image50.png"/></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10.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4.xml"/><Relationship Id="rId1" Type="http://schemas.openxmlformats.org/officeDocument/2006/relationships/slideLayout" Target="../slideLayouts/slideLayout10.xml"/><Relationship Id="rId4" Type="http://schemas.openxmlformats.org/officeDocument/2006/relationships/image" Target="../media/image57.png"/></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0.xml"/><Relationship Id="rId5" Type="http://schemas.openxmlformats.org/officeDocument/2006/relationships/image" Target="../media/image60.png"/><Relationship Id="rId4" Type="http://schemas.openxmlformats.org/officeDocument/2006/relationships/image" Target="../media/image59.png"/></Relationships>
</file>

<file path=ppt/slides/_rels/slide4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1_1#63d1a34e3?vop=1&amp;pid=b83eed9ce&amp;color=0,0,0&amp;vtp=1&amp;bt=1&amp;bbb=1&amp;hb=1"/>
              <p:cNvSpPr/>
              <p:nvPr/>
            </p:nvSpPr>
            <p:spPr>
              <a:xfrm>
                <a:off x="722376" y="1014984"/>
                <a:ext cx="10753344" cy="2875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图甲中①表示兔的摄入量，③表示兔粪便中的能量，若②为狐的同化量</a:t>
                </a:r>
                <a:r>
                  <a:rPr lang="en-US" altLang="zh-CN" sz="2000" b="0" i="0">
                    <a:solidFill>
                      <a:srgbClr val="000000"/>
                    </a:solidFill>
                    <a:latin typeface="微软雅黑" pitchFamily="34" charset="0"/>
                    <a:ea typeface="微软雅黑" pitchFamily="34" charset="-122"/>
                    <a:cs typeface="微软雅黑" pitchFamily="34" charset="-120"/>
                  </a:rPr>
                  <a:t>，兔到狐的能量传</a:t>
                </a:r>
              </a:p>
              <a:p>
                <a:pPr latinLnBrk="1">
                  <a:lnSpc>
                    <a:spcPts val="4900"/>
                  </a:lnSpc>
                </a:pPr>
                <a:r>
                  <a:rPr lang="en-US" altLang="zh-CN" sz="2000" b="0" i="0">
                    <a:solidFill>
                      <a:srgbClr val="000000"/>
                    </a:solidFill>
                    <a:latin typeface="微软雅黑" pitchFamily="34" charset="0"/>
                    <a:ea typeface="微软雅黑" pitchFamily="34" charset="-122"/>
                    <a:cs typeface="微软雅黑" pitchFamily="34" charset="-120"/>
                  </a:rPr>
                  <a:t>递效率为狐的同化量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兔的同化量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2000" b="0" i="0" dirty="0">
                    <a:solidFill>
                      <a:srgbClr val="000000"/>
                    </a:solidFill>
                    <a:latin typeface="微软雅黑" pitchFamily="34" charset="0"/>
                    <a:ea typeface="微软雅黑" pitchFamily="34" charset="-122"/>
                    <a:cs typeface="微软雅黑" pitchFamily="34" charset="-120"/>
                  </a:rPr>
                  <a:t>，A正确；图乙中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为兔的同化量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为兔</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呼吸作用散失的能量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为兔流向分解者的能量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为兔流向下一营养级的能量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为兔未利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用的能量</a:t>
                </a:r>
                <a:r>
                  <a:rPr lang="en-US" altLang="zh-CN" sz="2000" b="0" i="0" dirty="0">
                    <a:solidFill>
                      <a:srgbClr val="000000"/>
                    </a:solidFill>
                    <a:latin typeface="微软雅黑" pitchFamily="34" charset="0"/>
                    <a:ea typeface="微软雅黑" pitchFamily="34" charset="-122"/>
                    <a:cs typeface="微软雅黑"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；兔呼吸作用释放的能量中大部分以热能形式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散失</a:t>
                </a:r>
                <a:r>
                  <a:rPr lang="en-US" altLang="zh-CN" sz="2000" b="0" i="0" dirty="0">
                    <a:solidFill>
                      <a:srgbClr val="000000"/>
                    </a:solidFill>
                    <a:latin typeface="微软雅黑" pitchFamily="34" charset="0"/>
                    <a:ea typeface="微软雅黑" pitchFamily="34" charset="-122"/>
                    <a:cs typeface="微软雅黑" pitchFamily="34" charset="-120"/>
                  </a:rPr>
                  <a:t>，少部分用于合成</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，C正确；兔排出来的粪便中的能量不属于兔自身的同化量</a:t>
                </a:r>
                <a:r>
                  <a:rPr lang="en-US" altLang="zh-CN" sz="2000" b="0" i="0">
                    <a:solidFill>
                      <a:srgbClr val="000000"/>
                    </a:solidFill>
                    <a:latin typeface="微软雅黑" pitchFamily="34" charset="0"/>
                    <a:ea typeface="微软雅黑" pitchFamily="34" charset="-122"/>
                    <a:cs typeface="微软雅黑" pitchFamily="34" charset="-120"/>
                  </a:rPr>
                  <a:t>，而属于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上一营养级同化量的一部分</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11_1#63d1a34e3?vop=1&amp;pid=b83eed9ce&amp;color=0,0,0&amp;vtp=1&amp;bt=1&amp;bbb=1&amp;hb=1"/>
              <p:cNvSpPr>
                <a:spLocks noRot="1" noChangeAspect="1" noMove="1" noResize="1" noEditPoints="1" noAdjustHandles="1" noChangeArrowheads="1" noChangeShapeType="1" noTextEdit="1"/>
              </p:cNvSpPr>
              <p:nvPr/>
            </p:nvSpPr>
            <p:spPr>
              <a:xfrm>
                <a:off x="722376" y="1014984"/>
                <a:ext cx="10753344" cy="2875534"/>
              </a:xfrm>
              <a:prstGeom prst="rect">
                <a:avLst/>
              </a:prstGeom>
              <a:blipFill>
                <a:blip r:embed="rId3"/>
                <a:stretch>
                  <a:fillRect l="-1587" t="-212" r="-737" b="-530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2_1#f059ecb7a?pid=56b6f2257&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［江苏连云港2025高二期中］</a:t>
            </a:r>
            <a:r>
              <a:rPr lang="en-US" altLang="zh-CN" sz="2000" b="0" i="0" dirty="0">
                <a:solidFill>
                  <a:srgbClr val="000000"/>
                </a:solidFill>
                <a:latin typeface="微软雅黑" pitchFamily="34" charset="0"/>
                <a:ea typeface="微软雅黑" pitchFamily="34" charset="-122"/>
                <a:cs typeface="微软雅黑" pitchFamily="34" charset="-120"/>
              </a:rPr>
              <a:t>如图所示为生物界可能出现的4种生态金字塔</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f059ecb7a.bracket?pid=56b6f2257&amp;color=0,0,0&amp;vpa=4&amp;vtp=1&amp;bbb=1"/>
          <p:cNvSpPr/>
          <p:nvPr/>
        </p:nvSpPr>
        <p:spPr>
          <a:xfrm>
            <a:off x="2954401" y="1453134"/>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pic>
        <p:nvPicPr>
          <p:cNvPr id="4" name="QC_5_BD.12_2#f059ecb7a?pid=56b6f2257&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977640" y="1994661"/>
            <a:ext cx="4233672"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2_3#f059ecb7a.choices?pid=56b6f2257&amp;color=0,0,0&amp;vtp=1&amp;bbb=1"/>
              <p:cNvSpPr/>
              <p:nvPr/>
            </p:nvSpPr>
            <p:spPr>
              <a:xfrm>
                <a:off x="722376" y="30106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A.“树</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鸟”的数量金字塔和能量金字塔可分别用图甲和图丙表示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.图丁不能表示能量金字塔与能量流动具有逐级递减的特点有关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.生态金字塔中，每一种生物只能属于一层，每一层都不含分解者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.生态金字塔中每一层代表一个营养级，图中“1”代表第一营养级</a:t>
                </a:r>
                <a:endParaRPr lang="en-US" altLang="zh-CN" sz="2000" dirty="0"/>
              </a:p>
            </p:txBody>
          </p:sp>
        </mc:Choice>
        <mc:Fallback xmlns="">
          <p:sp>
            <p:nvSpPr>
              <p:cNvPr id="5" name="QC_5_BD.12_3#f059ecb7a.choices?pid=56b6f2257&amp;color=0,0,0&amp;vtp=1&amp;bbb=1"/>
              <p:cNvSpPr>
                <a:spLocks noRot="1" noChangeAspect="1" noMove="1" noResize="1" noEditPoints="1" noAdjustHandles="1" noChangeArrowheads="1" noChangeShapeType="1" noTextEdit="1"/>
              </p:cNvSpPr>
              <p:nvPr/>
            </p:nvSpPr>
            <p:spPr>
              <a:xfrm>
                <a:off x="722376" y="3010661"/>
                <a:ext cx="10753344" cy="1796034"/>
              </a:xfrm>
              <a:prstGeom prst="rect">
                <a:avLst/>
              </a:prstGeom>
              <a:blipFill>
                <a:blip r:embed="rId4"/>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4_1#f059ecb7a?vop=1&amp;pid=56b6f225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一棵树上有很多植食性昆虫，还有少量捕食昆虫的鸟类，所以“树</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鸟</a:t>
                </a:r>
                <a:r>
                  <a:rPr lang="en-US" altLang="zh-CN" sz="2000" b="0" i="0">
                    <a:solidFill>
                      <a:srgbClr val="000000"/>
                    </a:solidFill>
                    <a:latin typeface="微软雅黑" pitchFamily="34" charset="0"/>
                    <a:ea typeface="微软雅黑" pitchFamily="34" charset="-122"/>
                    <a:cs typeface="微软雅黑" pitchFamily="34" charset="-120"/>
                  </a:rPr>
                  <a:t>”的数量金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字塔可用图甲表示</a:t>
                </a:r>
                <a:r>
                  <a:rPr lang="en-US" altLang="zh-CN" sz="2000" b="0" i="0" dirty="0">
                    <a:solidFill>
                      <a:srgbClr val="000000"/>
                    </a:solidFill>
                    <a:latin typeface="微软雅黑" pitchFamily="34" charset="0"/>
                    <a:ea typeface="微软雅黑" pitchFamily="34" charset="-122"/>
                    <a:cs typeface="微软雅黑" pitchFamily="34" charset="-120"/>
                  </a:rPr>
                  <a:t>；能量流动具有逐级递减的特点，所以其能量金字塔可用图丙表示</a:t>
                </a:r>
                <a:r>
                  <a:rPr lang="en-US" altLang="zh-CN" sz="2000" b="0" i="0">
                    <a:solidFill>
                      <a:srgbClr val="000000"/>
                    </a:solidFill>
                    <a:latin typeface="微软雅黑" pitchFamily="34" charset="0"/>
                    <a:ea typeface="微软雅黑" pitchFamily="34" charset="-122"/>
                    <a:cs typeface="微软雅黑" pitchFamily="34" charset="-120"/>
                  </a:rPr>
                  <a:t>，不可用图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丁表示</a:t>
                </a:r>
                <a:r>
                  <a:rPr lang="en-US" altLang="zh-CN" sz="2000" b="0" i="0" dirty="0">
                    <a:solidFill>
                      <a:srgbClr val="000000"/>
                    </a:solidFill>
                    <a:latin typeface="微软雅黑" pitchFamily="34" charset="0"/>
                    <a:ea typeface="微软雅黑" pitchFamily="34" charset="-122"/>
                    <a:cs typeface="微软雅黑" pitchFamily="34" charset="-120"/>
                  </a:rPr>
                  <a:t>，A、B正确；生态金字塔中，一种动物可以位于不同的食物链，属于不同营养级</a:t>
                </a:r>
                <a:r>
                  <a:rPr lang="en-US" altLang="zh-CN" sz="2000" b="0" i="0">
                    <a:solidFill>
                      <a:srgbClr val="000000"/>
                    </a:solidFill>
                    <a:latin typeface="微软雅黑" pitchFamily="34" charset="0"/>
                    <a:ea typeface="微软雅黑" pitchFamily="34" charset="-122"/>
                    <a:cs typeface="微软雅黑" pitchFamily="34" charset="-120"/>
                  </a:rPr>
                  <a:t>，即可以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属于生态金字塔的两层甚至多层</a:t>
                </a:r>
                <a:r>
                  <a:rPr lang="en-US" altLang="zh-CN" sz="2000" b="0" i="0" dirty="0">
                    <a:solidFill>
                      <a:srgbClr val="000000"/>
                    </a:solidFill>
                    <a:latin typeface="微软雅黑" pitchFamily="34" charset="0"/>
                    <a:ea typeface="微软雅黑" pitchFamily="34" charset="-122"/>
                    <a:cs typeface="微软雅黑" pitchFamily="34" charset="-120"/>
                  </a:rPr>
                  <a:t>，C错误；生态金字塔中每一层代表一个营养级，图中“1</a:t>
                </a:r>
                <a:r>
                  <a:rPr lang="en-US" altLang="zh-CN" sz="2000" b="0" i="0">
                    <a:solidFill>
                      <a:srgbClr val="000000"/>
                    </a:solidFill>
                    <a:latin typeface="微软雅黑" pitchFamily="34" charset="0"/>
                    <a:ea typeface="微软雅黑" pitchFamily="34" charset="-122"/>
                    <a:cs typeface="微软雅黑" pitchFamily="34" charset="-120"/>
                  </a:rPr>
                  <a:t>”代表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第一营养级</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14_1#f059ecb7a?vop=1&amp;pid=56b6f2257&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587"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5_1#6a34ba593?pid=56b6f2257&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［山东德州2024高二月考］</a:t>
            </a:r>
            <a:r>
              <a:rPr lang="en-US" altLang="zh-CN" sz="2000" b="0" i="0" dirty="0">
                <a:solidFill>
                  <a:srgbClr val="000000"/>
                </a:solidFill>
                <a:latin typeface="微软雅黑" pitchFamily="34" charset="0"/>
                <a:ea typeface="微软雅黑" pitchFamily="34" charset="-122"/>
                <a:cs typeface="微软雅黑" pitchFamily="34" charset="-120"/>
              </a:rPr>
              <a:t>生态金字塔是根据营养级绘制的，包括能量金字塔</a:t>
            </a:r>
            <a:r>
              <a:rPr lang="en-US" altLang="zh-CN" sz="2000" b="0" i="0">
                <a:solidFill>
                  <a:srgbClr val="000000"/>
                </a:solidFill>
                <a:latin typeface="微软雅黑" pitchFamily="34" charset="0"/>
                <a:ea typeface="微软雅黑" pitchFamily="34" charset="-122"/>
                <a:cs typeface="微软雅黑" pitchFamily="34" charset="-120"/>
              </a:rPr>
              <a:t>、生物量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有机物总干重）金字塔和数量金字塔。某人工桃园存在桃粉蚜</a:t>
            </a:r>
            <a:r>
              <a:rPr lang="en-US" altLang="zh-CN" sz="2000" b="0" i="0">
                <a:solidFill>
                  <a:srgbClr val="000000"/>
                </a:solidFill>
                <a:latin typeface="微软雅黑" pitchFamily="34" charset="0"/>
                <a:ea typeface="微软雅黑" pitchFamily="34" charset="-122"/>
                <a:cs typeface="微软雅黑" pitchFamily="34" charset="-120"/>
              </a:rPr>
              <a:t>、二斑叶螨以及桃潜叶蛾等果树</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害虫</a:t>
            </a:r>
            <a:r>
              <a:rPr lang="en-US" altLang="zh-CN" sz="2000" b="0" i="0" dirty="0">
                <a:solidFill>
                  <a:srgbClr val="000000"/>
                </a:solidFill>
                <a:latin typeface="微软雅黑" pitchFamily="34" charset="0"/>
                <a:ea typeface="微软雅黑" pitchFamily="34" charset="-122"/>
                <a:cs typeface="微软雅黑" pitchFamily="34" charset="-120"/>
              </a:rPr>
              <a:t>，各类生物的数量保持相对稳定。下列关于桃园生态金字塔的叙述，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6_1#6a34ba593.bracket?pid=56b6f2257&amp;color=0,0,0&amp;vpa=5&amp;vtp=1"/>
          <p:cNvSpPr/>
          <p:nvPr/>
        </p:nvSpPr>
        <p:spPr>
          <a:xfrm>
            <a:off x="10053701" y="19103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5_2#6a34ba593.choices?pid=56b6f2257&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A.桃树和害虫构成的数量金字塔呈倒金字塔形，底部的桃树较少，顶部的害虫较多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.桃园中生物量金字塔为上窄下宽，桃树的生物量大于桃园所有害虫的生物量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.能量金字塔中桃粉蚜、二斑叶螨以及桃潜叶蛾位于第二营养级，属于初级消费者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.桃园暴发桃潜叶蛾灾害时，能量金字塔和生物量金字塔将与数量金字塔形状相似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7_1#6a34ba593?vop=1&amp;pid=56b6f2257&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桃树个体大，一株桃树上可有许多害虫，</a:t>
            </a:r>
            <a:r>
              <a:rPr lang="en-US" altLang="zh-CN" sz="2000" b="0" i="0" spc="-50">
                <a:solidFill>
                  <a:srgbClr val="000000"/>
                </a:solidFill>
                <a:latin typeface="微软雅黑" pitchFamily="34" charset="0"/>
                <a:ea typeface="微软雅黑" pitchFamily="34" charset="-122"/>
                <a:cs typeface="微软雅黑" pitchFamily="34" charset="-120"/>
              </a:rPr>
              <a:t>因此桃树和害虫构成的数量金字塔呈倒金字塔形，</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金字塔底部桃树的数量较少</a:t>
            </a:r>
            <a:r>
              <a:rPr lang="en-US" altLang="zh-CN" sz="2000" b="0" i="0" spc="-50" dirty="0">
                <a:solidFill>
                  <a:srgbClr val="000000"/>
                </a:solidFill>
                <a:latin typeface="微软雅黑" pitchFamily="34" charset="0"/>
                <a:ea typeface="微软雅黑" pitchFamily="34" charset="-122"/>
                <a:cs typeface="微软雅黑" pitchFamily="34" charset="-120"/>
              </a:rPr>
              <a:t>，顶部害虫的数量较多，A正确；桃园生物量金字塔上窄下宽</a:t>
            </a:r>
            <a:r>
              <a:rPr lang="en-US" altLang="zh-CN" sz="2000" b="0" i="0" spc="-50">
                <a:solidFill>
                  <a:srgbClr val="000000"/>
                </a:solidFill>
                <a:latin typeface="微软雅黑" pitchFamily="34" charset="0"/>
                <a:ea typeface="微软雅黑" pitchFamily="34" charset="-122"/>
                <a:cs typeface="微软雅黑" pitchFamily="34" charset="-120"/>
              </a:rPr>
              <a:t>，桃树作</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为生产者</a:t>
            </a:r>
            <a:r>
              <a:rPr lang="en-US" altLang="zh-CN" sz="2000" b="0" i="0" spc="-50" dirty="0">
                <a:solidFill>
                  <a:srgbClr val="000000"/>
                </a:solidFill>
                <a:latin typeface="微软雅黑" pitchFamily="34" charset="0"/>
                <a:ea typeface="微软雅黑" pitchFamily="34" charset="-122"/>
                <a:cs typeface="微软雅黑" pitchFamily="34" charset="-120"/>
              </a:rPr>
              <a:t>，其生物量最大，大于桃园所有害虫的总生物量，B正确；桃粉蚜</a:t>
            </a:r>
            <a:r>
              <a:rPr lang="en-US" altLang="zh-CN" sz="2000" b="0" i="0" spc="-50">
                <a:solidFill>
                  <a:srgbClr val="000000"/>
                </a:solidFill>
                <a:latin typeface="微软雅黑" pitchFamily="34" charset="0"/>
                <a:ea typeface="微软雅黑" pitchFamily="34" charset="-122"/>
                <a:cs typeface="微软雅黑" pitchFamily="34" charset="-120"/>
              </a:rPr>
              <a:t>、二斑叶螨以及桃潜叶</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蛾都是以桃树为食的害虫</a:t>
            </a:r>
            <a:r>
              <a:rPr lang="en-US" altLang="zh-CN" sz="2000" b="0" i="0" spc="-50" dirty="0">
                <a:solidFill>
                  <a:srgbClr val="000000"/>
                </a:solidFill>
                <a:latin typeface="微软雅黑" pitchFamily="34" charset="0"/>
                <a:ea typeface="微软雅黑" pitchFamily="34" charset="-122"/>
                <a:cs typeface="微软雅黑" pitchFamily="34" charset="-120"/>
              </a:rPr>
              <a:t>，位于第二营养级，属于初级消费者，C正确；</a:t>
            </a:r>
            <a:r>
              <a:rPr lang="en-US" altLang="zh-CN" sz="2000" b="0" i="0" spc="-50">
                <a:solidFill>
                  <a:srgbClr val="000000"/>
                </a:solidFill>
                <a:latin typeface="微软雅黑" pitchFamily="34" charset="0"/>
                <a:ea typeface="微软雅黑" pitchFamily="34" charset="-122"/>
                <a:cs typeface="微软雅黑" pitchFamily="34" charset="-120"/>
              </a:rPr>
              <a:t>桃园暴发桃潜叶蛾灾害时，</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桃园能量金字塔和生物量金字塔的形状仍为上窄下宽</a:t>
            </a:r>
            <a:r>
              <a:rPr lang="en-US" altLang="zh-CN" sz="2000" b="0" i="0" spc="-50" dirty="0">
                <a:solidFill>
                  <a:srgbClr val="000000"/>
                </a:solidFill>
                <a:latin typeface="微软雅黑" pitchFamily="34" charset="0"/>
                <a:ea typeface="微软雅黑" pitchFamily="34" charset="-122"/>
                <a:cs typeface="微软雅黑" pitchFamily="34" charset="-120"/>
              </a:rPr>
              <a:t>，与数量金字塔形状并不相似，D错误。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EX.18_1#6a34ba593?vop=1&amp;pid=56b6f2257&amp;color=0,0,0&amp;vtp=1&amp;bt=1&amp;bbb=1&amp;hb=1"/>
          <p:cNvSpPr/>
          <p:nvPr/>
        </p:nvSpPr>
        <p:spPr>
          <a:xfrm>
            <a:off x="722376" y="969264"/>
            <a:ext cx="10753344" cy="3167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生态金字塔分析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生态金字塔的每一层代表单位时间内每一营养级所同化的能量或有机物的总干重或生物个体数目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的相对值</a:t>
            </a:r>
            <a:r>
              <a:rPr lang="en-US" altLang="zh-CN" sz="2000" b="0" i="0" dirty="0">
                <a:solidFill>
                  <a:srgbClr val="000000"/>
                </a:solidFill>
                <a:latin typeface="微软雅黑" pitchFamily="34" charset="0"/>
                <a:ea typeface="微软雅黑" pitchFamily="34" charset="-122"/>
                <a:cs typeface="微软雅黑" pitchFamily="34" charset="-120"/>
              </a:rPr>
              <a:t>，一般情况下，从下至上营养级升高</a:t>
            </a:r>
            <a:r>
              <a:rPr lang="en-US" altLang="zh-CN" sz="2000" b="0" i="0">
                <a:solidFill>
                  <a:srgbClr val="000000"/>
                </a:solidFill>
                <a:latin typeface="微软雅黑" pitchFamily="34" charset="0"/>
                <a:ea typeface="微软雅黑" pitchFamily="34" charset="-122"/>
                <a:cs typeface="微软雅黑" pitchFamily="34" charset="-120"/>
              </a:rPr>
              <a:t>，各营养级的同化量或生物量或生物个体数量逐级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a:t>
            </a:r>
            <a:r>
              <a:rPr lang="en-US" altLang="zh-CN" sz="2000" b="0" i="0" dirty="0">
                <a:solidFill>
                  <a:srgbClr val="000000"/>
                </a:solidFill>
                <a:latin typeface="微软雅黑" pitchFamily="34" charset="0"/>
                <a:ea typeface="微软雅黑" pitchFamily="34" charset="-122"/>
                <a:cs typeface="微软雅黑" pitchFamily="34" charset="-120"/>
              </a:rPr>
              <a:t>。能量金字塔通常都是上窄下宽的金字塔形</a:t>
            </a:r>
            <a:r>
              <a:rPr lang="en-US" altLang="zh-CN" sz="2000" b="0" i="0">
                <a:solidFill>
                  <a:srgbClr val="000000"/>
                </a:solidFill>
                <a:latin typeface="微软雅黑" pitchFamily="34" charset="0"/>
                <a:ea typeface="微软雅黑" pitchFamily="34" charset="-122"/>
                <a:cs typeface="微软雅黑" pitchFamily="34" charset="-120"/>
              </a:rPr>
              <a:t>；而数量金字塔和生物量金字塔一般呈上窄下宽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的金字塔形</a:t>
            </a:r>
            <a:r>
              <a:rPr lang="en-US" altLang="zh-CN" sz="2000" b="0" i="0" dirty="0">
                <a:solidFill>
                  <a:srgbClr val="000000"/>
                </a:solidFill>
                <a:latin typeface="微软雅黑" pitchFamily="34" charset="0"/>
                <a:ea typeface="微软雅黑" pitchFamily="34" charset="-122"/>
                <a:cs typeface="微软雅黑" pitchFamily="34" charset="-120"/>
              </a:rPr>
              <a:t>，但也有倒置情况，如森林生态系统中，树的个体大，一棵树上可有许多昆虫</a:t>
            </a:r>
            <a:r>
              <a:rPr lang="en-US" altLang="zh-CN" sz="2000" b="0" i="0">
                <a:solidFill>
                  <a:srgbClr val="000000"/>
                </a:solidFill>
                <a:latin typeface="微软雅黑" pitchFamily="34" charset="0"/>
                <a:ea typeface="微软雅黑" pitchFamily="34" charset="-122"/>
                <a:cs typeface="微软雅黑" pitchFamily="34" charset="-120"/>
              </a:rPr>
              <a:t>，其数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量金字塔是倒置的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19_1#40fa9f62b?pid=18c5d2205&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［江苏南京2025高二月考］</a:t>
            </a:r>
            <a:r>
              <a:rPr lang="en-US" altLang="zh-CN" sz="2000" b="0" i="0" dirty="0">
                <a:solidFill>
                  <a:srgbClr val="000000"/>
                </a:solidFill>
                <a:latin typeface="微软雅黑" pitchFamily="34" charset="0"/>
                <a:ea typeface="微软雅黑" pitchFamily="34" charset="-122"/>
                <a:cs typeface="微软雅黑" pitchFamily="34" charset="-120"/>
              </a:rPr>
              <a:t>研究生态系统的能量流动可以帮助人们将生物在时间</a:t>
            </a:r>
            <a:r>
              <a:rPr lang="en-US" altLang="zh-CN" sz="2000" b="0" i="0">
                <a:solidFill>
                  <a:srgbClr val="000000"/>
                </a:solidFill>
                <a:latin typeface="微软雅黑" pitchFamily="34" charset="0"/>
                <a:ea typeface="微软雅黑" pitchFamily="34" charset="-122"/>
                <a:cs typeface="微软雅黑" pitchFamily="34" charset="-120"/>
              </a:rPr>
              <a:t>、空间上进行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合理配置</a:t>
            </a:r>
            <a:r>
              <a:rPr lang="en-US" altLang="zh-CN" sz="2000" b="0" i="0" dirty="0">
                <a:solidFill>
                  <a:srgbClr val="000000"/>
                </a:solidFill>
                <a:latin typeface="微软雅黑" pitchFamily="34" charset="0"/>
                <a:ea typeface="微软雅黑" pitchFamily="34" charset="-122"/>
                <a:cs typeface="微软雅黑" pitchFamily="34" charset="-120"/>
              </a:rPr>
              <a:t>，增大流入生态系统的总能量。下列关于生态系统中能量流动的叙述，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40fa9f62b.bracket?pid=18c5d2205&amp;color=0,0,0&amp;vpa=6&amp;vtp=1"/>
          <p:cNvSpPr/>
          <p:nvPr/>
        </p:nvSpPr>
        <p:spPr>
          <a:xfrm>
            <a:off x="10815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40fa9f62b.choices?pid=18c5d2205&amp;color=0,0,0&amp;vtp=1&amp;bbb=1"/>
          <p:cNvSpPr/>
          <p:nvPr/>
        </p:nvSpPr>
        <p:spPr>
          <a:xfrm>
            <a:off x="722376" y="191985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A.不同类型的生态系统中，流入生态系统的总能量都是生产者固定的太阳能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.“稻—萍—蛙”立体养殖能充分利用群落的空间和资源，提高能量传递效率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.沼气发酵使植物同化的能量得到多级利用，沼渣施肥使能量重新流入生产者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.玉米田除虫调整了能量流动关系，一定程度上提高了生产者同化量流向对人类有利方向的比例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21_1#40fa9f62b?vop=1&amp;pid=18c5d2205&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不同类型的生态系统中，流入生态系统的总能量主要是生产者固定的太阳能</a:t>
            </a:r>
            <a:r>
              <a:rPr lang="en-US" altLang="zh-CN" sz="2000" b="0" i="0">
                <a:solidFill>
                  <a:srgbClr val="000000"/>
                </a:solidFill>
                <a:latin typeface="微软雅黑" pitchFamily="34" charset="0"/>
                <a:ea typeface="微软雅黑" pitchFamily="34" charset="-122"/>
                <a:cs typeface="微软雅黑" pitchFamily="34" charset="-120"/>
              </a:rPr>
              <a:t>，但可能还有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其他形式的能量输入</a:t>
            </a:r>
            <a:r>
              <a:rPr lang="en-US" altLang="zh-CN" sz="2000" b="0" i="0" dirty="0">
                <a:solidFill>
                  <a:srgbClr val="000000"/>
                </a:solidFill>
                <a:latin typeface="微软雅黑" pitchFamily="34" charset="0"/>
                <a:ea typeface="微软雅黑" pitchFamily="34" charset="-122"/>
                <a:cs typeface="微软雅黑" pitchFamily="34" charset="-120"/>
              </a:rPr>
              <a:t>，如人工投放饵料中的能量，A错误；“稻—萍—蛙</a:t>
            </a:r>
            <a:r>
              <a:rPr lang="en-US" altLang="zh-CN" sz="2000" b="0" i="0">
                <a:solidFill>
                  <a:srgbClr val="000000"/>
                </a:solidFill>
                <a:latin typeface="微软雅黑" pitchFamily="34" charset="0"/>
                <a:ea typeface="微软雅黑" pitchFamily="34" charset="-122"/>
                <a:cs typeface="微软雅黑" pitchFamily="34" charset="-120"/>
              </a:rPr>
              <a:t>”立体养殖模式充分利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用了群落的空间和资源</a:t>
            </a:r>
            <a:r>
              <a:rPr lang="en-US" altLang="zh-CN" sz="2000" b="0" i="0" dirty="0">
                <a:solidFill>
                  <a:srgbClr val="000000"/>
                </a:solidFill>
                <a:latin typeface="微软雅黑" pitchFamily="34" charset="0"/>
                <a:ea typeface="微软雅黑" pitchFamily="34" charset="-122"/>
                <a:cs typeface="微软雅黑" pitchFamily="34" charset="-120"/>
              </a:rPr>
              <a:t>，提高了能量利用率，但不能提高能量传递效率，B错误</a:t>
            </a:r>
            <a:r>
              <a:rPr lang="en-US" altLang="zh-CN" sz="2000" b="0" i="0">
                <a:solidFill>
                  <a:srgbClr val="000000"/>
                </a:solidFill>
                <a:latin typeface="微软雅黑" pitchFamily="34" charset="0"/>
                <a:ea typeface="微软雅黑" pitchFamily="34" charset="-122"/>
                <a:cs typeface="微软雅黑" pitchFamily="34" charset="-120"/>
              </a:rPr>
              <a:t>；沼气发酵使植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物同化的能量得到多级利用</a:t>
            </a:r>
            <a:r>
              <a:rPr lang="en-US" altLang="zh-CN" sz="2000" b="0" i="0" dirty="0">
                <a:solidFill>
                  <a:srgbClr val="000000"/>
                </a:solidFill>
                <a:latin typeface="微软雅黑" pitchFamily="34" charset="0"/>
                <a:ea typeface="微软雅黑" pitchFamily="34" charset="-122"/>
                <a:cs typeface="微软雅黑" pitchFamily="34" charset="-120"/>
              </a:rPr>
              <a:t>，沼渣施肥使无机营养物质被生产者利用</a:t>
            </a:r>
            <a:r>
              <a:rPr lang="en-US" altLang="zh-CN" sz="2000" b="0" i="0">
                <a:solidFill>
                  <a:srgbClr val="000000"/>
                </a:solidFill>
                <a:latin typeface="微软雅黑" pitchFamily="34" charset="0"/>
                <a:ea typeface="微软雅黑" pitchFamily="34" charset="-122"/>
                <a:cs typeface="微软雅黑" pitchFamily="34" charset="-120"/>
              </a:rPr>
              <a:t>，但能量不能重新流入生产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，C错误；玉米田除虫调整了能量流动关系，减少了害虫对生产者的取食</a:t>
            </a:r>
            <a:r>
              <a:rPr lang="en-US" altLang="zh-CN" sz="2000" b="0" i="0">
                <a:solidFill>
                  <a:srgbClr val="000000"/>
                </a:solidFill>
                <a:latin typeface="微软雅黑" pitchFamily="34" charset="0"/>
                <a:ea typeface="微软雅黑" pitchFamily="34" charset="-122"/>
                <a:cs typeface="微软雅黑" pitchFamily="34" charset="-120"/>
              </a:rPr>
              <a:t>，一定程度上提高了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生产者同化量流向对人类有利方向的比例</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22_1#e97b21e19?pid=18c5d2205&amp;color=0,0,0&amp;vtp=1&amp;bt=1&amp;bbb=1&amp;hb=1"/>
          <p:cNvSpPr/>
          <p:nvPr/>
        </p:nvSpPr>
        <p:spPr>
          <a:xfrm>
            <a:off x="722376" y="1014984"/>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［河北保定2025高二期末］</a:t>
            </a:r>
            <a:r>
              <a:rPr lang="en-US" altLang="zh-CN" sz="2000" b="0" i="0" dirty="0">
                <a:solidFill>
                  <a:srgbClr val="000000"/>
                </a:solidFill>
                <a:latin typeface="微软雅黑" pitchFamily="34" charset="0"/>
                <a:ea typeface="微软雅黑" pitchFamily="34" charset="-122"/>
                <a:cs typeface="微软雅黑" pitchFamily="34" charset="-120"/>
              </a:rPr>
              <a:t>生态农业是一种注重可持续发展的农业生产模式</a:t>
            </a:r>
            <a:r>
              <a:rPr lang="en-US" altLang="zh-CN" sz="2000" b="0" i="0">
                <a:solidFill>
                  <a:srgbClr val="000000"/>
                </a:solidFill>
                <a:latin typeface="微软雅黑" pitchFamily="34" charset="0"/>
                <a:ea typeface="微软雅黑" pitchFamily="34" charset="-122"/>
                <a:cs typeface="微软雅黑" pitchFamily="34" charset="-120"/>
              </a:rPr>
              <a:t>，稻田养鸭的模式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如图所示</a:t>
            </a:r>
            <a:r>
              <a:rPr lang="en-US" altLang="zh-CN" sz="2000" b="0" i="0" dirty="0">
                <a:solidFill>
                  <a:srgbClr val="000000"/>
                </a:solidFill>
                <a:latin typeface="微软雅黑" pitchFamily="34" charset="0"/>
                <a:ea typeface="微软雅黑" pitchFamily="34" charset="-122"/>
                <a:cs typeface="微软雅黑" pitchFamily="34" charset="-120"/>
              </a:rPr>
              <a:t>，鸭子进入稻田后，可以捕食稻田内的部分杂草和害虫，同时疏松土壤</a:t>
            </a:r>
            <a:r>
              <a:rPr lang="en-US" altLang="zh-CN" sz="2000" b="0" i="0">
                <a:solidFill>
                  <a:srgbClr val="000000"/>
                </a:solidFill>
                <a:latin typeface="微软雅黑" pitchFamily="34" charset="0"/>
                <a:ea typeface="微软雅黑" pitchFamily="34" charset="-122"/>
                <a:cs typeface="微软雅黑" pitchFamily="34" charset="-120"/>
              </a:rPr>
              <a:t>，其排泄物还可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以肥田</a:t>
            </a:r>
            <a:r>
              <a:rPr lang="en-US" altLang="zh-CN" sz="2000" b="0" i="0" dirty="0">
                <a:solidFill>
                  <a:srgbClr val="000000"/>
                </a:solidFill>
                <a:latin typeface="微软雅黑" pitchFamily="34" charset="0"/>
                <a:ea typeface="微软雅黑" pitchFamily="34" charset="-122"/>
                <a:cs typeface="微软雅黑" pitchFamily="34" charset="-120"/>
              </a:rPr>
              <a:t>，促进水稻生长。鸭几乎不取食水稻。与传统水稻种植相比，稻田养鸭模式效益显著</a:t>
            </a:r>
            <a:r>
              <a:rPr lang="en-US" altLang="zh-CN" sz="2000" b="0" i="0">
                <a:solidFill>
                  <a:srgbClr val="000000"/>
                </a:solidFill>
                <a:latin typeface="微软雅黑" pitchFamily="34" charset="0"/>
                <a:ea typeface="微软雅黑" pitchFamily="34" charset="-122"/>
                <a:cs typeface="微软雅黑" pitchFamily="34" charset="-120"/>
              </a:rPr>
              <a:t>，如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表所示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22_2#e97b21e19?pid=18c5d220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17136" y="2918587"/>
            <a:ext cx="3154680" cy="15819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e97b21e19?pid=18c5d2205&amp;color=0,0,0&amp;vtp=1&amp;bbb=1"/>
          <p:cNvSpPr/>
          <p:nvPr/>
        </p:nvSpPr>
        <p:spPr>
          <a:xfrm>
            <a:off x="722376" y="4633087"/>
            <a:ext cx="10753344" cy="408559"/>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稻田养鸭的效益计算表（单位：元/亩）</a:t>
            </a:r>
            <a:endParaRPr lang="en-US" altLang="zh-CN" sz="2000" dirty="0"/>
          </a:p>
        </p:txBody>
      </p:sp>
      <p:graphicFrame>
        <p:nvGraphicFramePr>
          <p:cNvPr id="19" name="QO_5_BD.22_4#e97b21e19?colgroup=4,3,4,3,3,3,4,4,4&amp;pid=18c5d2205&amp;color=0,0,0&amp;vtp=1&amp;bbb=1"/>
          <p:cNvGraphicFramePr>
            <a:graphicFrameLocks noGrp="1"/>
          </p:cNvGraphicFramePr>
          <p:nvPr>
            <p:extLst>
              <p:ext uri="{D42A27DB-BD31-4B8C-83A1-F6EECF244321}">
                <p14:modId xmlns:p14="http://schemas.microsoft.com/office/powerpoint/2010/main" val="457682540"/>
              </p:ext>
            </p:extLst>
          </p:nvPr>
        </p:nvGraphicFramePr>
        <p:xfrm>
          <a:off x="722376" y="5179187"/>
          <a:ext cx="10652760" cy="1273810"/>
        </p:xfrm>
        <a:graphic>
          <a:graphicData uri="http://schemas.openxmlformats.org/drawingml/2006/table">
            <a:tbl>
              <a:tblPr/>
              <a:tblGrid>
                <a:gridCol w="1380744">
                  <a:extLst>
                    <a:ext uri="{9D8B030D-6E8A-4147-A177-3AD203B41FA5}">
                      <a16:colId xmlns:a16="http://schemas.microsoft.com/office/drawing/2014/main" val="20000"/>
                    </a:ext>
                  </a:extLst>
                </a:gridCol>
                <a:gridCol w="932688">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941832">
                  <a:extLst>
                    <a:ext uri="{9D8B030D-6E8A-4147-A177-3AD203B41FA5}">
                      <a16:colId xmlns:a16="http://schemas.microsoft.com/office/drawing/2014/main" val="20003"/>
                    </a:ext>
                  </a:extLst>
                </a:gridCol>
                <a:gridCol w="941832">
                  <a:extLst>
                    <a:ext uri="{9D8B030D-6E8A-4147-A177-3AD203B41FA5}">
                      <a16:colId xmlns:a16="http://schemas.microsoft.com/office/drawing/2014/main" val="20004"/>
                    </a:ext>
                  </a:extLst>
                </a:gridCol>
                <a:gridCol w="941832">
                  <a:extLst>
                    <a:ext uri="{9D8B030D-6E8A-4147-A177-3AD203B41FA5}">
                      <a16:colId xmlns:a16="http://schemas.microsoft.com/office/drawing/2014/main" val="20005"/>
                    </a:ext>
                  </a:extLst>
                </a:gridCol>
                <a:gridCol w="1380744">
                  <a:extLst>
                    <a:ext uri="{9D8B030D-6E8A-4147-A177-3AD203B41FA5}">
                      <a16:colId xmlns:a16="http://schemas.microsoft.com/office/drawing/2014/main" val="20006"/>
                    </a:ext>
                  </a:extLst>
                </a:gridCol>
                <a:gridCol w="1380744">
                  <a:extLst>
                    <a:ext uri="{9D8B030D-6E8A-4147-A177-3AD203B41FA5}">
                      <a16:colId xmlns:a16="http://schemas.microsoft.com/office/drawing/2014/main" val="20007"/>
                    </a:ext>
                  </a:extLst>
                </a:gridCol>
                <a:gridCol w="1380744">
                  <a:extLst>
                    <a:ext uri="{9D8B030D-6E8A-4147-A177-3AD203B41FA5}">
                      <a16:colId xmlns:a16="http://schemas.microsoft.com/office/drawing/2014/main" val="20008"/>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处理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农药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施药工资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尼龙网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鸭苗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饲料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鸭产值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水稻产值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纯收入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水稻单种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238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稻田养鸭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148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378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5_BD.22_5#e97b21e19?pid=18c5d2205&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
        <p:nvSpPr>
          <p:cNvPr id="3" name="QB_6_BD.23_1#367f48900?pid=e97b21e19&amp;color=0,0,0&amp;vtp=1&amp;bbb=1&amp;hb=1"/>
          <p:cNvSpPr/>
          <p:nvPr/>
        </p:nvSpPr>
        <p:spPr>
          <a:xfrm>
            <a:off x="722376" y="1432941"/>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（1）生态系统是指一定空间内</a:t>
            </a:r>
            <a:r>
              <a:rPr lang="en-US" altLang="zh-CN" sz="2000" b="0" i="0">
                <a:solidFill>
                  <a:srgbClr val="000000"/>
                </a:solidFill>
                <a:latin typeface="微软雅黑" pitchFamily="34" charset="0"/>
                <a:ea typeface="微软雅黑" pitchFamily="34" charset="-122"/>
                <a:cs typeface="微软雅黑" pitchFamily="34" charset="-120"/>
              </a:rPr>
              <a:t>，由</a:t>
            </a:r>
            <a:r>
              <a:rPr lang="en-US" altLang="zh-CN" sz="2000" i="0">
                <a:solidFill>
                  <a:srgbClr val="000000"/>
                </a:solidFill>
                <a:latin typeface="SimSun" pitchFamily="34" charset="0"/>
                <a:ea typeface="SimSun" pitchFamily="34" charset="-122"/>
                <a:cs typeface="SimSun" pitchFamily="34" charset="-120"/>
              </a:rPr>
              <a:t>__________________________</a:t>
            </a:r>
            <a:r>
              <a:rPr lang="en-US" altLang="zh-CN" sz="2000" b="0" i="0">
                <a:solidFill>
                  <a:srgbClr val="000000"/>
                </a:solidFill>
                <a:latin typeface="微软雅黑" pitchFamily="34" charset="0"/>
                <a:ea typeface="微软雅黑" pitchFamily="34" charset="-122"/>
                <a:cs typeface="微软雅黑" pitchFamily="34" charset="-120"/>
              </a:rPr>
              <a:t>相互作用而形成的统一整体，</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其中害虫和鸭的种间关系是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24_1#367f48900.blank?pid=e97b21e19&amp;color=0,0,0&amp;vpa=7&amp;vtp=1&amp;bbb=1"/>
          <p:cNvSpPr/>
          <p:nvPr/>
        </p:nvSpPr>
        <p:spPr>
          <a:xfrm>
            <a:off x="4691126" y="1394841"/>
            <a:ext cx="323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生物群落与它的非生物环境</a:t>
            </a:r>
            <a:endParaRPr lang="en-US" altLang="zh-CN" sz="2000" dirty="0"/>
          </a:p>
        </p:txBody>
      </p:sp>
      <p:sp>
        <p:nvSpPr>
          <p:cNvPr id="5" name="QB_6_AN.25_1#367f48900.blank?pid=e97b21e19&amp;color=0,0,0&amp;vpa=8&amp;vtp=1&amp;bbb=1"/>
          <p:cNvSpPr/>
          <p:nvPr/>
        </p:nvSpPr>
        <p:spPr>
          <a:xfrm>
            <a:off x="3779901" y="1832991"/>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种间竞争和捕食</a:t>
            </a:r>
            <a:endParaRPr lang="en-US" altLang="zh-CN" sz="2000" dirty="0"/>
          </a:p>
        </p:txBody>
      </p:sp>
      <p:sp>
        <p:nvSpPr>
          <p:cNvPr id="6" name="QB_6_AS.26_1#367f48900?vop=1&amp;pid=e97b21e19&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生态系统是指在一定空间内，</a:t>
            </a:r>
            <a:r>
              <a:rPr lang="en-US" altLang="zh-CN" sz="2000" b="0" i="0">
                <a:solidFill>
                  <a:srgbClr val="000000"/>
                </a:solidFill>
                <a:latin typeface="微软雅黑" pitchFamily="34" charset="0"/>
                <a:ea typeface="微软雅黑" pitchFamily="34" charset="-122"/>
                <a:cs typeface="微软雅黑" pitchFamily="34" charset="-120"/>
              </a:rPr>
              <a:t>由生物群落与它的非生物环境相互作用而形成的统一整体。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鸭吃害虫</a:t>
            </a:r>
            <a:r>
              <a:rPr lang="en-US" altLang="zh-CN" sz="2000" b="0" i="0" dirty="0">
                <a:solidFill>
                  <a:srgbClr val="000000"/>
                </a:solidFill>
                <a:latin typeface="微软雅黑" pitchFamily="34" charset="0"/>
                <a:ea typeface="微软雅黑" pitchFamily="34" charset="-122"/>
                <a:cs typeface="微软雅黑" pitchFamily="34" charset="-120"/>
              </a:rPr>
              <a:t>，二者之间存在捕食关系；同时害虫和鸭都可以取食稻田里的杂草</a:t>
            </a:r>
            <a:r>
              <a:rPr lang="en-US" altLang="zh-CN" sz="2000" b="0" i="0">
                <a:solidFill>
                  <a:srgbClr val="000000"/>
                </a:solidFill>
                <a:latin typeface="微软雅黑" pitchFamily="34" charset="0"/>
                <a:ea typeface="微软雅黑" pitchFamily="34" charset="-122"/>
                <a:cs typeface="微软雅黑" pitchFamily="34" charset="-120"/>
              </a:rPr>
              <a:t>，二者之间还存在种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间竞争关系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d50e1a41.fixed?pid=a09d5a479&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dd50e1a41.fixed?pid=a09d5a47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生态系统的能量流动</a:t>
            </a:r>
            <a:endParaRPr lang="en-US" altLang="zh-CN" sz="4400" dirty="0"/>
          </a:p>
        </p:txBody>
      </p:sp>
      <p:pic>
        <p:nvPicPr>
          <p:cNvPr id="4" name="C_3#dd50e1a41.fixed?pid=a09d5a47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d50e1a41.fixed?pid=a09d5a47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6_BD.27_1#34b728a8d?pid=e97b21e19&amp;color=0,0,0&amp;vtp=1&amp;bt=1&amp;bbb=1&amp;hb=1"/>
          <p:cNvSpPr/>
          <p:nvPr/>
        </p:nvSpPr>
        <p:spPr>
          <a:xfrm>
            <a:off x="722376" y="969264"/>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）流入稻田的总能量是</a:t>
            </a:r>
            <a:r>
              <a:rPr lang="en-US" altLang="zh-CN" sz="2000" i="0">
                <a:solidFill>
                  <a:srgbClr val="000000"/>
                </a:solidFill>
                <a:latin typeface="SimSun" pitchFamily="34" charset="0"/>
                <a:ea typeface="SimSun" pitchFamily="34" charset="-122"/>
                <a:cs typeface="SimSun" pitchFamily="34" charset="-120"/>
              </a:rPr>
              <a:t>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与水稻单种相比</a:t>
            </a:r>
            <a:r>
              <a:rPr lang="en-US" altLang="zh-CN" sz="2000" b="0" i="0">
                <a:solidFill>
                  <a:srgbClr val="000000"/>
                </a:solidFill>
                <a:latin typeface="微软雅黑" pitchFamily="34" charset="0"/>
                <a:ea typeface="微软雅黑" pitchFamily="34" charset="-122"/>
                <a:cs typeface="微软雅黑" pitchFamily="34" charset="-120"/>
              </a:rPr>
              <a:t>，稻田养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鸭模式下水稻产量明显提高</a:t>
            </a:r>
            <a:r>
              <a:rPr lang="en-US" altLang="zh-CN" sz="2000" b="0" i="0" dirty="0">
                <a:solidFill>
                  <a:srgbClr val="000000"/>
                </a:solidFill>
                <a:latin typeface="微软雅黑" pitchFamily="34" charset="0"/>
                <a:ea typeface="微软雅黑" pitchFamily="34" charset="-122"/>
                <a:cs typeface="微软雅黑" pitchFamily="34" charset="-120"/>
              </a:rPr>
              <a:t>，请从种间关系和物质循环角度分析</a:t>
            </a:r>
            <a:r>
              <a:rPr lang="en-US" altLang="zh-CN" sz="2000" b="0" i="0">
                <a:solidFill>
                  <a:srgbClr val="000000"/>
                </a:solidFill>
                <a:latin typeface="微软雅黑" pitchFamily="34" charset="0"/>
                <a:ea typeface="微软雅黑" pitchFamily="34" charset="-122"/>
                <a:cs typeface="微软雅黑" pitchFamily="34" charset="-120"/>
              </a:rPr>
              <a:t>，其原因是</a:t>
            </a:r>
            <a:r>
              <a:rPr lang="en-US" altLang="zh-CN" sz="2000" i="0">
                <a:solidFill>
                  <a:srgbClr val="000000"/>
                </a:solidFill>
                <a:latin typeface="SimSun" pitchFamily="34" charset="0"/>
                <a:ea typeface="SimSun" pitchFamily="34" charset="-122"/>
                <a:cs typeface="SimSun" pitchFamily="34" charset="-120"/>
              </a:rPr>
              <a:t>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a:t>
            </a:r>
            <a:r>
              <a:rPr lang="en-US" altLang="zh-CN" sz="2000" b="0" i="0">
                <a:solidFill>
                  <a:srgbClr val="000000"/>
                </a:solidFill>
                <a:latin typeface="微软雅黑" pitchFamily="34" charset="0"/>
                <a:ea typeface="微软雅黑" pitchFamily="34" charset="-122"/>
                <a:cs typeface="微软雅黑" pitchFamily="34" charset="-120"/>
              </a:rPr>
              <a:t>请从生态系统能量流动的角度分析将鸭引入农田的意义：</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28_1#34b728a8d.blank?pid=e97b21e19&amp;color=0,0,0&amp;vpa=9&amp;vtp=1&amp;bbb=1"/>
          <p:cNvSpPr/>
          <p:nvPr/>
        </p:nvSpPr>
        <p:spPr>
          <a:xfrm>
            <a:off x="3675126" y="931164"/>
            <a:ext cx="450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生产者固定的太阳能和饲料中的化学能</a:t>
            </a:r>
            <a:endParaRPr lang="en-US" altLang="zh-CN" sz="2000" dirty="0"/>
          </a:p>
        </p:txBody>
      </p:sp>
      <p:sp>
        <p:nvSpPr>
          <p:cNvPr id="4" name="QB_6_AN.29_1#34b728a8d.blank?pid=e97b21e19&amp;color=0,0,0&amp;vpa=10&amp;vtp=1&amp;bbb=1&amp;hb=1"/>
          <p:cNvSpPr/>
          <p:nvPr/>
        </p:nvSpPr>
        <p:spPr>
          <a:xfrm>
            <a:off x="722377" y="1388364"/>
            <a:ext cx="10749631"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鸭吃杂草，能减小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杂草与水稻的竞争</a:t>
            </a:r>
            <a:r>
              <a:rPr lang="en-US" altLang="zh-CN" sz="2000" b="1" i="0" dirty="0">
                <a:solidFill>
                  <a:srgbClr val="00B050"/>
                </a:solidFill>
                <a:latin typeface="微软雅黑" pitchFamily="34" charset="0"/>
                <a:ea typeface="微软雅黑" pitchFamily="34" charset="-122"/>
                <a:cs typeface="微软雅黑" pitchFamily="34" charset="-120"/>
              </a:rPr>
              <a:t>；鸭吃害虫，能减少害虫对水稻的取食；鸭粪等被分解者分解成无机盐</a:t>
            </a:r>
            <a:r>
              <a:rPr lang="en-US" altLang="zh-CN" sz="2000" b="1" i="0">
                <a:solidFill>
                  <a:srgbClr val="00B050"/>
                </a:solidFill>
                <a:latin typeface="微软雅黑" pitchFamily="34" charset="0"/>
                <a:ea typeface="微软雅黑" pitchFamily="34" charset="-122"/>
                <a:cs typeface="微软雅黑" pitchFamily="34" charset="-120"/>
              </a:rPr>
              <a:t>、二氧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化碳等</a:t>
            </a:r>
            <a:r>
              <a:rPr lang="en-US" altLang="zh-CN" sz="2000" b="1" i="0" dirty="0">
                <a:solidFill>
                  <a:srgbClr val="00B050"/>
                </a:solidFill>
                <a:latin typeface="微软雅黑" pitchFamily="34" charset="0"/>
                <a:ea typeface="微软雅黑" pitchFamily="34" charset="-122"/>
                <a:cs typeface="微软雅黑" pitchFamily="34" charset="-120"/>
              </a:rPr>
              <a:t>，促进水稻生长</a:t>
            </a:r>
            <a:endParaRPr lang="en-US" altLang="zh-CN" sz="2000" dirty="0"/>
          </a:p>
        </p:txBody>
      </p:sp>
      <p:sp>
        <p:nvSpPr>
          <p:cNvPr id="5" name="QB_6_AN.30_1#34b728a8d.blank?pid=e97b21e19&amp;color=0,0,0&amp;vpa=11&amp;vtp=1&amp;bbb=1&amp;hb=1"/>
          <p:cNvSpPr/>
          <p:nvPr/>
        </p:nvSpPr>
        <p:spPr>
          <a:xfrm>
            <a:off x="722376" y="2759964"/>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鸭吃杂草和害虫，可以帮助人们合理地调整生态系统中的能量流动关系</a:t>
            </a:r>
            <a:r>
              <a:rPr lang="en-US" altLang="zh-CN" sz="2000" b="1" i="0">
                <a:solidFill>
                  <a:srgbClr val="00B050"/>
                </a:solidFill>
                <a:latin typeface="微软雅黑" pitchFamily="34" charset="0"/>
                <a:ea typeface="微软雅黑" pitchFamily="34" charset="-122"/>
                <a:cs typeface="微软雅黑" pitchFamily="34" charset="-120"/>
              </a:rPr>
              <a:t>，使能量持续高效地流向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对人类最有益的部分</a:t>
            </a:r>
            <a:endParaRPr lang="en-US" altLang="zh-CN" sz="2000" dirty="0"/>
          </a:p>
        </p:txBody>
      </p:sp>
      <p:sp>
        <p:nvSpPr>
          <p:cNvPr id="6" name="QB_6_AS.31_1#34b728a8d?vop=1&amp;pid=e97b21e19&amp;color=0,0,0&amp;vtp=1&amp;bbb=1&amp;hb=1"/>
          <p:cNvSpPr/>
          <p:nvPr/>
        </p:nvSpPr>
        <p:spPr>
          <a:xfrm>
            <a:off x="722376" y="3749167"/>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流入稻田生态系统的总能量是生产者固定的太阳能和饲料中的化学能。</a:t>
            </a:r>
            <a:r>
              <a:rPr lang="en-US" altLang="zh-CN" sz="2000" b="0" i="0">
                <a:solidFill>
                  <a:srgbClr val="000000"/>
                </a:solidFill>
                <a:latin typeface="微软雅黑" pitchFamily="34" charset="0"/>
                <a:ea typeface="微软雅黑" pitchFamily="34" charset="-122"/>
                <a:cs typeface="微软雅黑" pitchFamily="34" charset="-120"/>
              </a:rPr>
              <a:t>从种间关系角度看，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鸭吃杂草和害虫</a:t>
            </a:r>
            <a:r>
              <a:rPr lang="en-US" altLang="zh-CN" sz="2000" b="0" i="0" dirty="0">
                <a:solidFill>
                  <a:srgbClr val="000000"/>
                </a:solidFill>
                <a:latin typeface="微软雅黑" pitchFamily="34" charset="0"/>
                <a:ea typeface="微软雅黑" pitchFamily="34" charset="-122"/>
                <a:cs typeface="微软雅黑" pitchFamily="34" charset="-120"/>
              </a:rPr>
              <a:t>，能减少杂草与水稻的竞争和害虫对水稻的取食，从而使水稻产量提高</a:t>
            </a:r>
            <a:r>
              <a:rPr lang="en-US" altLang="zh-CN" sz="2000" b="0" i="0">
                <a:solidFill>
                  <a:srgbClr val="000000"/>
                </a:solidFill>
                <a:latin typeface="微软雅黑" pitchFamily="34" charset="0"/>
                <a:ea typeface="微软雅黑" pitchFamily="34" charset="-122"/>
                <a:cs typeface="微软雅黑" pitchFamily="34" charset="-120"/>
              </a:rPr>
              <a:t>；从物质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循环角度看</a:t>
            </a:r>
            <a:r>
              <a:rPr lang="en-US" altLang="zh-CN" sz="2000" b="0" i="0" dirty="0">
                <a:solidFill>
                  <a:srgbClr val="000000"/>
                </a:solidFill>
                <a:latin typeface="微软雅黑" pitchFamily="34" charset="0"/>
                <a:ea typeface="微软雅黑" pitchFamily="34" charset="-122"/>
                <a:cs typeface="微软雅黑" pitchFamily="34" charset="-120"/>
              </a:rPr>
              <a:t>，鸭的粪便被分解者分解成无机盐、二氧化碳等，能促进水稻生长</a:t>
            </a:r>
            <a:r>
              <a:rPr lang="en-US" altLang="zh-CN" sz="2000" b="0" i="0">
                <a:solidFill>
                  <a:srgbClr val="000000"/>
                </a:solidFill>
                <a:latin typeface="微软雅黑" pitchFamily="34" charset="0"/>
                <a:ea typeface="微软雅黑" pitchFamily="34" charset="-122"/>
                <a:cs typeface="微软雅黑" pitchFamily="34" charset="-120"/>
              </a:rPr>
              <a:t>。从生态系统能量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流动角度分析</a:t>
            </a:r>
            <a:r>
              <a:rPr lang="en-US" altLang="zh-CN" sz="2000" b="0" i="0" dirty="0">
                <a:solidFill>
                  <a:srgbClr val="000000"/>
                </a:solidFill>
                <a:latin typeface="微软雅黑" pitchFamily="34" charset="0"/>
                <a:ea typeface="微软雅黑" pitchFamily="34" charset="-122"/>
                <a:cs typeface="微软雅黑" pitchFamily="34" charset="-120"/>
              </a:rPr>
              <a:t>，鸭吃杂草和害虫，可帮助人们合理地调整生态系统中能量流动关系</a:t>
            </a:r>
            <a:r>
              <a:rPr lang="en-US" altLang="zh-CN" sz="2000" b="0" i="0">
                <a:solidFill>
                  <a:srgbClr val="000000"/>
                </a:solidFill>
                <a:latin typeface="微软雅黑" pitchFamily="34" charset="0"/>
                <a:ea typeface="微软雅黑" pitchFamily="34" charset="-122"/>
                <a:cs typeface="微软雅黑" pitchFamily="34" charset="-120"/>
              </a:rPr>
              <a:t>，使能量持续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高效地流向对人类最有益的部分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6">
                                            <p:bg/>
                                          </p:spTgt>
                                        </p:tgtEl>
                                        <p:attrNameLst>
                                          <p:attrName>style.visibility</p:attrName>
                                        </p:attrNameLst>
                                      </p:cBhvr>
                                      <p:to>
                                        <p:strVal val="visible"/>
                                      </p:to>
                                    </p:set>
                                    <p:animEffect transition="in" filter="fade">
                                      <p:cBhvr>
                                        <p:cTn id="40" dur="500"/>
                                        <p:tgtEl>
                                          <p:spTgt spid="6">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Effect transition="in" filter="fade">
                                      <p:cBhvr>
                                        <p:cTn id="43" dur="500"/>
                                        <p:tgtEl>
                                          <p:spTgt spid="6">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1" end="1"/>
                                            </p:txEl>
                                          </p:spTgt>
                                        </p:tgtEl>
                                        <p:attrNameLst>
                                          <p:attrName>style.visibility</p:attrName>
                                        </p:attrNameLst>
                                      </p:cBhvr>
                                      <p:to>
                                        <p:strVal val="visible"/>
                                      </p:to>
                                    </p:set>
                                    <p:animEffect transition="in" filter="fade">
                                      <p:cBhvr>
                                        <p:cTn id="46" dur="500"/>
                                        <p:tgtEl>
                                          <p:spTgt spid="6">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2" end="2"/>
                                            </p:txEl>
                                          </p:spTgt>
                                        </p:tgtEl>
                                        <p:attrNameLst>
                                          <p:attrName>style.visibility</p:attrName>
                                        </p:attrNameLst>
                                      </p:cBhvr>
                                      <p:to>
                                        <p:strVal val="visible"/>
                                      </p:to>
                                    </p:set>
                                    <p:animEffect transition="in" filter="fade">
                                      <p:cBhvr>
                                        <p:cTn id="49" dur="500"/>
                                        <p:tgtEl>
                                          <p:spTgt spid="6">
                                            <p:txEl>
                                              <p:pRg st="2" end="2"/>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3" end="3"/>
                                            </p:txEl>
                                          </p:spTgt>
                                        </p:tgtEl>
                                        <p:attrNameLst>
                                          <p:attrName>style.visibility</p:attrName>
                                        </p:attrNameLst>
                                      </p:cBhvr>
                                      <p:to>
                                        <p:strVal val="visible"/>
                                      </p:to>
                                    </p:set>
                                    <p:animEffect transition="in" filter="fade">
                                      <p:cBhvr>
                                        <p:cTn id="52" dur="500"/>
                                        <p:tgtEl>
                                          <p:spTgt spid="6">
                                            <p:txEl>
                                              <p:pRg st="3" end="3"/>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
                                            <p:txEl>
                                              <p:pRg st="4" end="4"/>
                                            </p:txEl>
                                          </p:spTgt>
                                        </p:tgtEl>
                                        <p:attrNameLst>
                                          <p:attrName>style.visibility</p:attrName>
                                        </p:attrNameLst>
                                      </p:cBhvr>
                                      <p:to>
                                        <p:strVal val="visible"/>
                                      </p:to>
                                    </p:set>
                                    <p:animEffect transition="in" filter="fade">
                                      <p:cBhvr>
                                        <p:cTn id="55"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6_BD.32_1#fc0751df3?pid=e97b21e1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（3）据表可知，与传统水稻种植相比，稻田养鸭取得了明显的生态效益和经济效益</a:t>
            </a:r>
            <a:r>
              <a:rPr lang="en-US" altLang="zh-CN" sz="2000" b="0" i="0">
                <a:solidFill>
                  <a:srgbClr val="000000"/>
                </a:solidFill>
                <a:latin typeface="微软雅黑" pitchFamily="34" charset="0"/>
                <a:ea typeface="微软雅黑" pitchFamily="34" charset="-122"/>
                <a:cs typeface="微软雅黑" pitchFamily="34" charset="-120"/>
              </a:rPr>
              <a:t>，具体表现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i="0">
                <a:solidFill>
                  <a:srgbClr val="000000"/>
                </a:solidFill>
                <a:latin typeface="SimSun" pitchFamily="34" charset="0"/>
                <a:ea typeface="SimSun" pitchFamily="34" charset="-122"/>
                <a:cs typeface="SimSun" pitchFamily="34" charset="-120"/>
              </a:rPr>
              <a:t>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a:t>
            </a:r>
            <a:endParaRPr lang="en-US" altLang="zh-CN" sz="2000" dirty="0"/>
          </a:p>
        </p:txBody>
      </p:sp>
      <p:sp>
        <p:nvSpPr>
          <p:cNvPr id="3" name="QB_6_AN.33_1#fc0751df3.blank?pid=e97b21e19&amp;color=0,0,0&amp;vpa=12&amp;vtp=1&amp;bbb=1"/>
          <p:cNvSpPr/>
          <p:nvPr/>
        </p:nvSpPr>
        <p:spPr>
          <a:xfrm>
            <a:off x="985901" y="1415034"/>
            <a:ext cx="526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减少了农药的使用，保护了环境；增加了收入</a:t>
            </a:r>
            <a:endParaRPr lang="en-US" altLang="zh-CN" sz="2000" dirty="0"/>
          </a:p>
        </p:txBody>
      </p:sp>
      <p:sp>
        <p:nvSpPr>
          <p:cNvPr id="4" name="QB_6_AS.34_1#fc0751df3?vop=1&amp;pid=e97b21e19&amp;color=0,0,0&amp;vtp=1&amp;bbb=1&amp;hb=1"/>
          <p:cNvSpPr/>
          <p:nvPr/>
        </p:nvSpPr>
        <p:spPr>
          <a:xfrm>
            <a:off x="722376" y="196557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生态效益方面，稻田养鸭减少了农药的使用，从而保护了环境；经济效益方面</a:t>
            </a:r>
            <a:r>
              <a:rPr lang="en-US" altLang="zh-CN" sz="2000" b="0" i="0">
                <a:solidFill>
                  <a:srgbClr val="000000"/>
                </a:solidFill>
                <a:latin typeface="微软雅黑" pitchFamily="34" charset="0"/>
                <a:ea typeface="微软雅黑" pitchFamily="34" charset="-122"/>
                <a:cs typeface="微软雅黑" pitchFamily="34" charset="-120"/>
              </a:rPr>
              <a:t>，稻田养鸭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增加了收入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pic>
        <p:nvPicPr>
          <p:cNvPr id="2" name="C_5#b02c485a9?pid=f5b490dab&amp;color=0,0,0&amp;tib=255,255,255&amp;vtp=1&amp;bt=1" descr="preencoded.png"/>
          <p:cNvPicPr>
            <a:picLocks noChangeAspect="1"/>
          </p:cNvPicPr>
          <p:nvPr/>
        </p:nvPicPr>
        <p:blipFill>
          <a:blip r:embed="rId3"/>
          <a:stretch>
            <a:fillRect/>
          </a:stretch>
        </p:blipFill>
        <p:spPr>
          <a:xfrm>
            <a:off x="740664" y="969264"/>
            <a:ext cx="411480" cy="448056"/>
          </a:xfrm>
          <a:prstGeom prst="rect">
            <a:avLst/>
          </a:prstGeom>
        </p:spPr>
      </p:pic>
      <p:sp>
        <p:nvSpPr>
          <p:cNvPr id="3" name="C_5_BD#b02c485a9?pid=f5b490dab&amp;color=0,0,0&amp;vtp=1&amp;bbb=1"/>
          <p:cNvSpPr/>
          <p:nvPr/>
        </p:nvSpPr>
        <p:spPr>
          <a:xfrm>
            <a:off x="1225296" y="969264"/>
            <a:ext cx="1025042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易错点</a:t>
            </a:r>
            <a:r>
              <a:rPr lang="en-US" altLang="zh-CN" sz="2800" b="1"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汉仪舒圆黑简体" pitchFamily="34" charset="0"/>
                <a:ea typeface="汉仪舒圆黑简体" pitchFamily="34" charset="-122"/>
                <a:cs typeface="汉仪舒圆黑简体" pitchFamily="34" charset="-120"/>
              </a:rPr>
              <a:t>混淆摄入量与同化量</a:t>
            </a:r>
            <a:endParaRPr lang="en-US" altLang="zh-CN" sz="2800" dirty="0"/>
          </a:p>
        </p:txBody>
      </p:sp>
      <p:sp>
        <p:nvSpPr>
          <p:cNvPr id="4" name="QC_6_BD.35_1#d6e17657e?pid=b02c485a9&amp;color=0,0,0&amp;vtp=1&amp;bbb=1"/>
          <p:cNvSpPr/>
          <p:nvPr/>
        </p:nvSpPr>
        <p:spPr>
          <a:xfrm>
            <a:off x="722376" y="138106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）下表是某昆虫摄食植物后的能量流动情况，</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3" name="QC_6_BD.35_2#d6e17657e?colgroup=11,8,8,11&amp;pid=b02c485a9&amp;color=0,0,0&amp;vtp=1&amp;bbb=1"/>
              <p:cNvGraphicFramePr>
                <a:graphicFrameLocks noGrp="1"/>
              </p:cNvGraphicFramePr>
              <p:nvPr>
                <p:extLst>
                  <p:ext uri="{D42A27DB-BD31-4B8C-83A1-F6EECF244321}">
                    <p14:modId xmlns:p14="http://schemas.microsoft.com/office/powerpoint/2010/main" val="3599272793"/>
                  </p:ext>
                </p:extLst>
              </p:nvPr>
            </p:nvGraphicFramePr>
            <p:xfrm>
              <a:off x="722376" y="1914462"/>
              <a:ext cx="10725912" cy="852678"/>
            </p:xfrm>
            <a:graphic>
              <a:graphicData uri="http://schemas.openxmlformats.org/drawingml/2006/table">
                <a:tbl>
                  <a:tblPr/>
                  <a:tblGrid>
                    <a:gridCol w="3108960">
                      <a:extLst>
                        <a:ext uri="{9D8B030D-6E8A-4147-A177-3AD203B41FA5}">
                          <a16:colId xmlns:a16="http://schemas.microsoft.com/office/drawing/2014/main" val="20000"/>
                        </a:ext>
                      </a:extLst>
                    </a:gridCol>
                    <a:gridCol w="2249424">
                      <a:extLst>
                        <a:ext uri="{9D8B030D-6E8A-4147-A177-3AD203B41FA5}">
                          <a16:colId xmlns:a16="http://schemas.microsoft.com/office/drawing/2014/main" val="20001"/>
                        </a:ext>
                      </a:extLst>
                    </a:gridCol>
                    <a:gridCol w="2249424">
                      <a:extLst>
                        <a:ext uri="{9D8B030D-6E8A-4147-A177-3AD203B41FA5}">
                          <a16:colId xmlns:a16="http://schemas.microsoft.com/office/drawing/2014/main" val="20002"/>
                        </a:ext>
                      </a:extLst>
                    </a:gridCol>
                    <a:gridCol w="3118104">
                      <a:extLst>
                        <a:ext uri="{9D8B030D-6E8A-4147-A177-3AD203B41FA5}">
                          <a16:colId xmlns:a16="http://schemas.microsoft.com/office/drawing/2014/main" val="20003"/>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能量</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23" name="QC_6_BD.35_2#d6e17657e?colgroup=11,8,8,11&amp;pid=b02c485a9&amp;color=0,0,0&amp;vtp=1&amp;bbb=1"/>
              <p:cNvGraphicFramePr>
                <a:graphicFrameLocks noGrp="1"/>
              </p:cNvGraphicFramePr>
              <p:nvPr>
                <p:extLst>
                  <p:ext uri="{D42A27DB-BD31-4B8C-83A1-F6EECF244321}">
                    <p14:modId xmlns:p14="http://schemas.microsoft.com/office/powerpoint/2010/main" val="3599272793"/>
                  </p:ext>
                </p:extLst>
              </p:nvPr>
            </p:nvGraphicFramePr>
            <p:xfrm>
              <a:off x="722376" y="1914462"/>
              <a:ext cx="10725912" cy="852678"/>
            </p:xfrm>
            <a:graphic>
              <a:graphicData uri="http://schemas.openxmlformats.org/drawingml/2006/table">
                <a:tbl>
                  <a:tblPr/>
                  <a:tblGrid>
                    <a:gridCol w="3108960">
                      <a:extLst>
                        <a:ext uri="{9D8B030D-6E8A-4147-A177-3AD203B41FA5}">
                          <a16:colId xmlns:a16="http://schemas.microsoft.com/office/drawing/2014/main" val="20000"/>
                        </a:ext>
                      </a:extLst>
                    </a:gridCol>
                    <a:gridCol w="2249424">
                      <a:extLst>
                        <a:ext uri="{9D8B030D-6E8A-4147-A177-3AD203B41FA5}">
                          <a16:colId xmlns:a16="http://schemas.microsoft.com/office/drawing/2014/main" val="20001"/>
                        </a:ext>
                      </a:extLst>
                    </a:gridCol>
                    <a:gridCol w="2249424">
                      <a:extLst>
                        <a:ext uri="{9D8B030D-6E8A-4147-A177-3AD203B41FA5}">
                          <a16:colId xmlns:a16="http://schemas.microsoft.com/office/drawing/2014/main" val="20002"/>
                        </a:ext>
                      </a:extLst>
                    </a:gridCol>
                    <a:gridCol w="3118104">
                      <a:extLst>
                        <a:ext uri="{9D8B030D-6E8A-4147-A177-3AD203B41FA5}">
                          <a16:colId xmlns:a16="http://schemas.microsoft.com/office/drawing/2014/main" val="20003"/>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项目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摄入量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粪便量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呼吸消耗量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96" t="-101429" r="-245490" b="-2714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6" name="QC_6_AN.36_1#d6e17657e.bracket?pid=b02c485a9&amp;color=0,0,0&amp;vpa=13&amp;vtp=1&amp;bbb=1"/>
          <p:cNvSpPr/>
          <p:nvPr/>
        </p:nvSpPr>
        <p:spPr>
          <a:xfrm>
            <a:off x="9299639" y="1381062"/>
            <a:ext cx="5588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mc:AlternateContent xmlns:mc="http://schemas.openxmlformats.org/markup-compatibility/2006" xmlns:a14="http://schemas.microsoft.com/office/drawing/2010/main">
        <mc:Choice Requires="a14">
          <p:sp>
            <p:nvSpPr>
              <p:cNvPr id="7" name="QC_6_BD.35_3#d6e17657e.choices?pid=b02c485a9&amp;color=0,0,0&amp;vtp=1&amp;bbb=1"/>
              <p:cNvSpPr/>
              <p:nvPr/>
            </p:nvSpPr>
            <p:spPr>
              <a:xfrm>
                <a:off x="722376" y="2905062"/>
                <a:ext cx="10753344" cy="17813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A.昆虫的同化量是</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410 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.昆虫的粪便量属于植物同化的能量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.呼吸消耗量是用于昆虫的生长、发育和繁殖的能量</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.储存在昆虫体内有机物中的能量为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7" name="QC_6_BD.35_3#d6e17657e.choices?pid=b02c485a9&amp;color=0,0,0&amp;vtp=1&amp;bbb=1"/>
              <p:cNvSpPr>
                <a:spLocks noRot="1" noChangeAspect="1" noMove="1" noResize="1" noEditPoints="1" noAdjustHandles="1" noChangeArrowheads="1" noChangeShapeType="1" noTextEdit="1"/>
              </p:cNvSpPr>
              <p:nvPr/>
            </p:nvSpPr>
            <p:spPr>
              <a:xfrm>
                <a:off x="722376" y="2905062"/>
                <a:ext cx="10753344" cy="1781302"/>
              </a:xfrm>
              <a:prstGeom prst="rect">
                <a:avLst/>
              </a:prstGeom>
              <a:blipFill>
                <a:blip r:embed="rId5"/>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AS.37_1#d6e17657e?vop=1&amp;pid=b02c485a9&amp;color=0,0,0&amp;vtp=1&amp;bt=1&amp;bbb=1&amp;hb=1"/>
              <p:cNvSpPr/>
              <p:nvPr/>
            </p:nvSpPr>
            <p:spPr>
              <a:xfrm>
                <a:off x="722376" y="972000"/>
                <a:ext cx="10753344" cy="17960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摄入量-粪便量</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=410−210=200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；昆虫的粪便量属于上一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营养级</a:t>
                </a:r>
                <a:r>
                  <a:rPr lang="en-US" altLang="zh-CN" sz="2000" b="0" i="0" dirty="0">
                    <a:solidFill>
                      <a:srgbClr val="000000"/>
                    </a:solidFill>
                    <a:latin typeface="微软雅黑" pitchFamily="34" charset="0"/>
                    <a:ea typeface="微软雅黑" pitchFamily="34" charset="-122"/>
                    <a:cs typeface="微软雅黑" pitchFamily="34" charset="-120"/>
                  </a:rPr>
                  <a:t>（植物）同化量的一部分，B正确；同化量-呼吸消耗量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昆虫用于生长</a:t>
                </a:r>
                <a:r>
                  <a:rPr lang="en-US" altLang="zh-CN" sz="2000" b="0" i="0">
                    <a:solidFill>
                      <a:srgbClr val="000000"/>
                    </a:solidFill>
                    <a:latin typeface="微软雅黑" pitchFamily="34" charset="0"/>
                    <a:ea typeface="微软雅黑" pitchFamily="34" charset="-122"/>
                    <a:cs typeface="微软雅黑" pitchFamily="34" charset="-120"/>
                  </a:rPr>
                  <a:t>、发育和繁殖的能</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，C错误；储存在昆虫体内有机物中的能量为同化量-呼吸消耗量</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=200−130=70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C_6_AS.37_1#d6e17657e?vop=1&amp;pid=b02c485a9&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587" r="-85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EX.38_1#d6e17657e?vop=1&amp;pid=b02c485a9&amp;color=0,0,0&amp;vtp=1&amp;bt=1&amp;bbb=1&amp;hb=1"/>
              <p:cNvSpPr/>
              <p:nvPr/>
            </p:nvSpPr>
            <p:spPr>
              <a:xfrm>
                <a:off x="722376" y="969264"/>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能量流动过程分析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摄入量：消费者同化的能量等于消费者摄入的能量减去粪便中的能量</a:t>
                </a:r>
                <a:r>
                  <a:rPr lang="en-US" altLang="zh-CN" sz="2000" b="0" i="0">
                    <a:solidFill>
                      <a:srgbClr val="000000"/>
                    </a:solidFill>
                    <a:latin typeface="微软雅黑" pitchFamily="34" charset="0"/>
                    <a:ea typeface="微软雅黑" pitchFamily="34" charset="-122"/>
                    <a:cs typeface="微软雅黑" pitchFamily="34" charset="-120"/>
                  </a:rPr>
                  <a:t>，粪便中的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能量属于上一营养级同化量的一部分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同化量：储存能量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同化量-呼吸消耗量。</a:t>
                </a:r>
                <a:endParaRPr lang="en-US" altLang="zh-CN" sz="2000" dirty="0"/>
              </a:p>
            </p:txBody>
          </p:sp>
        </mc:Choice>
        <mc:Fallback xmlns="">
          <p:sp>
            <p:nvSpPr>
              <p:cNvPr id="2" name="QC_6_EX.38_1#d6e17657e?vop=1&amp;pid=b02c485a9&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a:blip r:embed="rId3"/>
                <a:stretch>
                  <a:fillRect l="-1474" b="-64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C_3#4795939df.fixed?pid=a09d5a479&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4795939df.fixed?pid=a09d5a479&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生态系统的能量流动</a:t>
            </a:r>
            <a:endParaRPr lang="en-US" altLang="zh-CN" sz="4400" dirty="0"/>
          </a:p>
        </p:txBody>
      </p:sp>
      <p:pic>
        <p:nvPicPr>
          <p:cNvPr id="4" name="C_3#4795939df.fixed?pid=a09d5a479&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4795939df.fixed?pid=a09d5a479&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39_1#b5eb625a1?pid=4795939d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［江西南昌二中2025高二期末］</a:t>
                </a:r>
                <a:r>
                  <a:rPr lang="en-US" altLang="zh-CN" sz="2000" b="0" i="0" dirty="0">
                    <a:solidFill>
                      <a:srgbClr val="000000"/>
                    </a:solidFill>
                    <a:latin typeface="微软雅黑" pitchFamily="34" charset="0"/>
                    <a:ea typeface="微软雅黑" pitchFamily="34" charset="-122"/>
                    <a:cs typeface="微软雅黑" pitchFamily="34" charset="-120"/>
                  </a:rPr>
                  <a:t>如图为某生态系统中流经第二营养级的能量示意图，其中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示该营养级生物的摄入量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表示流向第三营养级的能量。</a:t>
                </a:r>
                <a:r>
                  <a:rPr lang="en-US" altLang="zh-CN" sz="2000" b="0" i="0">
                    <a:solidFill>
                      <a:srgbClr val="000000"/>
                    </a:solidFill>
                    <a:latin typeface="微软雅黑" pitchFamily="34" charset="0"/>
                    <a:ea typeface="微软雅黑" pitchFamily="34" charset="-122"/>
                    <a:cs typeface="微软雅黑" pitchFamily="34" charset="-120"/>
                  </a:rPr>
                  <a:t>下列叙述不正确的是(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39_1#b5eb625a1?pid=4795939df&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C_4_AN.40_1#b5eb625a1.bracket?pid=4795939df&amp;color=0,0,0&amp;vpa=14&amp;vtp=1"/>
          <p:cNvSpPr/>
          <p:nvPr/>
        </p:nvSpPr>
        <p:spPr>
          <a:xfrm>
            <a:off x="970553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39_2#b5eb625a1?htil=3&amp;pid=4795939d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55400" y="1951677"/>
            <a:ext cx="3118104"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39_3#b5eb625a1.choices?htil=3&amp;pid=4795939df&amp;color=0,0,0&amp;vtp=1&amp;bbb=1"/>
              <p:cNvSpPr/>
              <p:nvPr/>
            </p:nvSpPr>
            <p:spPr>
              <a:xfrm>
                <a:off x="722376" y="1824677"/>
                <a:ext cx="7498080"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表示第二营养级的同化量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蕴含的能量均未被第二营养级同化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表示呼吸作用以热能形式散失的能量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.畜牧业中，圈养与放养相比，可提高图中</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的值</a:t>
                </a:r>
                <a:endParaRPr lang="en-US" altLang="zh-CN" sz="2000" dirty="0"/>
              </a:p>
            </p:txBody>
          </p:sp>
        </mc:Choice>
        <mc:Fallback xmlns="">
          <p:sp>
            <p:nvSpPr>
              <p:cNvPr id="5" name="QC_4_BD.39_3#b5eb625a1.choices?htil=3&amp;pid=4795939df&amp;color=0,0,0&amp;vtp=1&amp;bbb=1"/>
              <p:cNvSpPr>
                <a:spLocks noRot="1" noChangeAspect="1" noMove="1" noResize="1" noEditPoints="1" noAdjustHandles="1" noChangeArrowheads="1" noChangeShapeType="1" noTextEdit="1"/>
              </p:cNvSpPr>
              <p:nvPr/>
            </p:nvSpPr>
            <p:spPr>
              <a:xfrm>
                <a:off x="722376" y="1824677"/>
                <a:ext cx="7498080" cy="1866900"/>
              </a:xfrm>
              <a:prstGeom prst="rect">
                <a:avLst/>
              </a:prstGeom>
              <a:blipFill>
                <a:blip r:embed="rId5"/>
                <a:stretch>
                  <a:fillRect l="-2114" b="-45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EX.41_1#b5eb625a1?vop=1&amp;pid=4795939df&amp;color=0,0,0&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题图表示能量流经某生态系统第二营养级的示意图</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表示该营养级摄入的能量，那么</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该营养级同化的能量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表示用于生长、发育和繁殖的能量，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2000" b="0" i="0" dirty="0">
                    <a:solidFill>
                      <a:srgbClr val="000000"/>
                    </a:solidFill>
                    <a:latin typeface="微软雅黑" pitchFamily="34" charset="0"/>
                    <a:ea typeface="微软雅黑" pitchFamily="34" charset="-122"/>
                    <a:cs typeface="微软雅黑" pitchFamily="34" charset="-120"/>
                  </a:rPr>
                  <a:t>表示分解者利用的能量，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吸作用中以热能形式散失的能量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表示流向下一营养级的能量。据此答题即可。</a:t>
                </a:r>
                <a:endParaRPr lang="en-US" altLang="zh-CN" sz="2000" dirty="0"/>
              </a:p>
            </p:txBody>
          </p:sp>
        </mc:Choice>
        <mc:Fallback xmlns="">
          <p:sp>
            <p:nvSpPr>
              <p:cNvPr id="2" name="QC_4_EX.41_1#b5eb625a1?vop=1&amp;pid=4795939df&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a:blip r:embed="rId3"/>
                <a:stretch>
                  <a:fillRect l="-1474" r="-1077" b="-819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42_1#b5eb625a1?vop=1&amp;pid=4795939df&amp;color=0,0,0&amp;vtp=1&amp;bt=1&amp;bbb=1&amp;hb=1"/>
              <p:cNvSpPr/>
              <p:nvPr/>
            </p:nvSpPr>
            <p:spPr>
              <a:xfrm>
                <a:off x="722376" y="972000"/>
                <a:ext cx="10753344" cy="23241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由思路导引可知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表示第二营养级同化的能量，A正确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表示分解者利用的能量</a:t>
                </a:r>
                <a:r>
                  <a:rPr lang="en-US" altLang="zh-CN" sz="2000" b="0" i="0">
                    <a:solidFill>
                      <a:srgbClr val="000000"/>
                    </a:solidFill>
                    <a:latin typeface="微软雅黑" pitchFamily="34" charset="0"/>
                    <a:ea typeface="微软雅黑" pitchFamily="34" charset="-122"/>
                    <a:cs typeface="微软雅黑" pitchFamily="34" charset="-120"/>
                  </a:rPr>
                  <a:t>，其中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有一部分能量未被第二营养级同化，由第二营养级流入分解者的能量是被第二营养级同化的能量</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的一部分</a:t>
                </a:r>
                <a:r>
                  <a:rPr lang="en-US" altLang="zh-CN" sz="2000" b="0" i="0" dirty="0">
                    <a:solidFill>
                      <a:srgbClr val="000000"/>
                    </a:solidFill>
                    <a:latin typeface="微软雅黑" pitchFamily="34" charset="0"/>
                    <a:ea typeface="微软雅黑" pitchFamily="34" charset="-122"/>
                    <a:cs typeface="微软雅黑" pitchFamily="34" charset="-120"/>
                  </a:rPr>
                  <a:t>，B错误；由思路导引可知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表示呼吸作用中以热能形式散失的能量，C正确</a:t>
                </a:r>
                <a:r>
                  <a:rPr lang="en-US" altLang="zh-CN" sz="2000" b="0" i="0">
                    <a:solidFill>
                      <a:srgbClr val="000000"/>
                    </a:solidFill>
                    <a:latin typeface="微软雅黑" pitchFamily="34" charset="0"/>
                    <a:ea typeface="微软雅黑" pitchFamily="34" charset="-122"/>
                    <a:cs typeface="微软雅黑" pitchFamily="34" charset="-120"/>
                  </a:rPr>
                  <a:t>；圈养的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动物运动量小</a:t>
                </a:r>
                <a:r>
                  <a:rPr lang="en-US" altLang="zh-CN" sz="2000" b="0" i="0" dirty="0">
                    <a:solidFill>
                      <a:srgbClr val="000000"/>
                    </a:solidFill>
                    <a:latin typeface="微软雅黑" pitchFamily="34" charset="0"/>
                    <a:ea typeface="微软雅黑" pitchFamily="34" charset="-122"/>
                    <a:cs typeface="微软雅黑" pitchFamily="34" charset="-120"/>
                  </a:rPr>
                  <a:t>，以呼吸作用散失的能量少，更多的能量用于生长、发育和繁殖</a:t>
                </a:r>
                <a:r>
                  <a:rPr lang="en-US" altLang="zh-CN" sz="2000" b="0" i="0">
                    <a:solidFill>
                      <a:srgbClr val="000000"/>
                    </a:solidFill>
                    <a:latin typeface="微软雅黑" pitchFamily="34" charset="0"/>
                    <a:ea typeface="微软雅黑" pitchFamily="34" charset="-122"/>
                    <a:cs typeface="微软雅黑" pitchFamily="34" charset="-120"/>
                  </a:rPr>
                  <a:t>，所以圈养与放养</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相比</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增大，可提高</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的值，D正确。</a:t>
                </a:r>
                <a:endParaRPr lang="en-US" altLang="zh-CN" sz="2200" dirty="0"/>
              </a:p>
            </p:txBody>
          </p:sp>
        </mc:Choice>
        <mc:Fallback xmlns="">
          <p:sp>
            <p:nvSpPr>
              <p:cNvPr id="2" name="QC_4_AS.42_1#b5eb625a1?vop=1&amp;pid=4795939df&amp;color=0,0,0&amp;vtp=1&amp;bt=1&amp;bbb=1&amp;hb=1"/>
              <p:cNvSpPr>
                <a:spLocks noRot="1" noChangeAspect="1" noMove="1" noResize="1" noEditPoints="1" noAdjustHandles="1" noChangeArrowheads="1" noChangeShapeType="1" noTextEdit="1"/>
              </p:cNvSpPr>
              <p:nvPr/>
            </p:nvSpPr>
            <p:spPr>
              <a:xfrm>
                <a:off x="722376" y="972000"/>
                <a:ext cx="10753344" cy="2324100"/>
              </a:xfrm>
              <a:prstGeom prst="rect">
                <a:avLst/>
              </a:prstGeom>
              <a:blipFill>
                <a:blip r:embed="rId3"/>
                <a:stretch>
                  <a:fillRect l="-1587" r="-794" b="-445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BD.43_1#9e0bc4bee?pid=4795939d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［河南信阳高级中学2025高二月考］</a:t>
            </a:r>
            <a:r>
              <a:rPr lang="en-US" altLang="zh-CN" sz="2000" b="0" i="0" dirty="0">
                <a:solidFill>
                  <a:srgbClr val="000000"/>
                </a:solidFill>
                <a:latin typeface="微软雅黑" pitchFamily="34" charset="0"/>
                <a:ea typeface="微软雅黑" pitchFamily="34" charset="-122"/>
                <a:cs typeface="微软雅黑" pitchFamily="34" charset="-120"/>
              </a:rPr>
              <a:t>如图是巴拿马热带森林与英吉利海峡的生物量金字塔</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列有关叙述不正确的是(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4_1#9e0bc4bee.bracket?pid=4795939df&amp;color=0,0,0&amp;vpa=15&amp;vtp=1"/>
          <p:cNvSpPr/>
          <p:nvPr/>
        </p:nvSpPr>
        <p:spPr>
          <a:xfrm>
            <a:off x="3462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43_3#9e0bc4bee?iti=3&amp;htil=1&amp;pid=4795939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15184" y="1951677"/>
            <a:ext cx="1581912" cy="105156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3_4#9e0bc4bee?iti=4&amp;htil=1&amp;pid=4795939d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238744" y="2244285"/>
            <a:ext cx="1088136" cy="7498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3_5#9e0bc4bee?iti=3&amp;htil=1&amp;pid=4795939df&amp;color=0,0,0&amp;vtp=1&amp;bbb=1"/>
          <p:cNvSpPr/>
          <p:nvPr/>
        </p:nvSpPr>
        <p:spPr>
          <a:xfrm>
            <a:off x="3175952" y="3130237"/>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4_BD.43_6#9e0bc4bee?iti=4&amp;htil=1&amp;pid=4795939df&amp;color=0,0,0&amp;vtp=1&amp;bbb=1"/>
          <p:cNvSpPr/>
          <p:nvPr/>
        </p:nvSpPr>
        <p:spPr>
          <a:xfrm>
            <a:off x="8552624" y="3121093"/>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mc:AlternateContent xmlns:mc="http://schemas.openxmlformats.org/markup-compatibility/2006" xmlns:a14="http://schemas.microsoft.com/office/drawing/2010/main">
        <mc:Choice Requires="a14">
          <p:sp>
            <p:nvSpPr>
              <p:cNvPr id="8" name="QC_4_BD.43_7#9e0bc4bee?pid=4795939df&amp;color=0,0,0&amp;vtp=1&amp;bbb=1"/>
              <p:cNvSpPr/>
              <p:nvPr/>
            </p:nvSpPr>
            <p:spPr>
              <a:xfrm>
                <a:off x="722376" y="3585786"/>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代表生产者，C代表消费者，数字代表生物量相对值</a:t>
                </a:r>
                <a:endParaRPr lang="en-US" altLang="zh-CN" sz="2000" dirty="0"/>
              </a:p>
            </p:txBody>
          </p:sp>
        </mc:Choice>
        <mc:Fallback xmlns="">
          <p:sp>
            <p:nvSpPr>
              <p:cNvPr id="8" name="QC_4_BD.43_7#9e0bc4bee?pid=4795939df&amp;color=0,0,0&amp;vtp=1&amp;bbb=1"/>
              <p:cNvSpPr>
                <a:spLocks noRot="1" noChangeAspect="1" noMove="1" noResize="1" noEditPoints="1" noAdjustHandles="1" noChangeArrowheads="1" noChangeShapeType="1" noTextEdit="1"/>
              </p:cNvSpPr>
              <p:nvPr/>
            </p:nvSpPr>
            <p:spPr>
              <a:xfrm>
                <a:off x="722376" y="3585786"/>
                <a:ext cx="10753344" cy="408559"/>
              </a:xfrm>
              <a:prstGeom prst="rect">
                <a:avLst/>
              </a:prstGeom>
              <a:blipFill>
                <a:blip r:embed="rId5"/>
                <a:stretch>
                  <a:fillRect l="-1474" b="-3731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QC_4_BD.43_8#9e0bc4bee.choices?pid=4795939df&amp;color=0,0,0&amp;vtp=1&amp;bbb=1"/>
              <p:cNvSpPr/>
              <p:nvPr/>
            </p:nvSpPr>
            <p:spPr>
              <a:xfrm>
                <a:off x="722376" y="39963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A.图1中可能存在多条食物链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.图1与图2形成差异的原因是海洋生态系统主要以捕食食物链为主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.图2表明英吉利海峡两营养级之间的生物量呈倒金字塔形</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.图1中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的生物量实际上就是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净生产量在某一调查时刻前的现存量，而非积累量</a:t>
                </a:r>
                <a:endParaRPr lang="en-US" altLang="zh-CN" sz="2000" dirty="0"/>
              </a:p>
            </p:txBody>
          </p:sp>
        </mc:Choice>
        <mc:Fallback xmlns="">
          <p:sp>
            <p:nvSpPr>
              <p:cNvPr id="9" name="QC_4_BD.43_8#9e0bc4bee.choices?pid=4795939df&amp;color=0,0,0&amp;vtp=1&amp;bbb=1"/>
              <p:cNvSpPr>
                <a:spLocks noRot="1" noChangeAspect="1" noMove="1" noResize="1" noEditPoints="1" noAdjustHandles="1" noChangeArrowheads="1" noChangeShapeType="1" noTextEdit="1"/>
              </p:cNvSpPr>
              <p:nvPr/>
            </p:nvSpPr>
            <p:spPr>
              <a:xfrm>
                <a:off x="722376" y="3996377"/>
                <a:ext cx="10753344" cy="1796034"/>
              </a:xfrm>
              <a:prstGeom prst="rect">
                <a:avLst/>
              </a:prstGeom>
              <a:blipFill>
                <a:blip r:embed="rId6"/>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3f8e554de?pid=b83eed9ce&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［河北衡水武强中学2025高二期末］</a:t>
            </a:r>
            <a:r>
              <a:rPr lang="en-US" altLang="zh-CN" sz="2000" b="0" i="0" dirty="0">
                <a:solidFill>
                  <a:srgbClr val="000000"/>
                </a:solidFill>
                <a:latin typeface="微软雅黑" pitchFamily="34" charset="0"/>
                <a:ea typeface="微软雅黑" pitchFamily="34" charset="-122"/>
                <a:cs typeface="微软雅黑" pitchFamily="34" charset="-120"/>
              </a:rPr>
              <a:t>一切生命活动都伴随着能量的变化</a:t>
            </a:r>
            <a:r>
              <a:rPr lang="en-US" altLang="zh-CN" sz="2000" b="0" i="0">
                <a:solidFill>
                  <a:srgbClr val="000000"/>
                </a:solidFill>
                <a:latin typeface="微软雅黑" pitchFamily="34" charset="0"/>
                <a:ea typeface="微软雅黑" pitchFamily="34" charset="-122"/>
                <a:cs typeface="微软雅黑" pitchFamily="34" charset="-120"/>
              </a:rPr>
              <a:t>。下面有关生态系统的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能量流动的表述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3f8e554de.bracket?pid=b83eed9ce&amp;color=0,0,0&amp;vpa=1&amp;vtp=1"/>
          <p:cNvSpPr/>
          <p:nvPr/>
        </p:nvSpPr>
        <p:spPr>
          <a:xfrm>
            <a:off x="3970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3f8e554de.choices?pid=b83eed9ce&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A.只有生产者能将太阳能输入生态系统中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.能量只能沿食物链单向流动，不可逆转</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.生态系统中初级消费者的个体数量一定大于次级消费者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.不同营养级的生物获取能量的途径可能存在差别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45_1#9e0bc4bee?vop=1&amp;pid=4795939df&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生物量金字塔表示各个营养级的生物量之间的关系，每一个营养级可能有多种生物</a:t>
                </a:r>
                <a:r>
                  <a:rPr lang="en-US" altLang="zh-CN" sz="2000" b="0" i="0">
                    <a:solidFill>
                      <a:srgbClr val="000000"/>
                    </a:solidFill>
                    <a:latin typeface="微软雅黑" pitchFamily="34" charset="0"/>
                    <a:ea typeface="微软雅黑" pitchFamily="34" charset="-122"/>
                    <a:cs typeface="微软雅黑" pitchFamily="34" charset="-120"/>
                  </a:rPr>
                  <a:t>，故图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微软雅黑" pitchFamily="34" charset="0"/>
                    <a:ea typeface="微软雅黑" pitchFamily="34" charset="-122"/>
                    <a:cs typeface="微软雅黑" pitchFamily="34" charset="-120"/>
                  </a:rPr>
                  <a:t>中可能存在多条食物链，A正确；在海洋生态系统中，由于浮游植物的个体小、繁殖快、</a:t>
                </a:r>
                <a:r>
                  <a:rPr lang="en-US" altLang="zh-CN" sz="2000" b="0" i="0">
                    <a:solidFill>
                      <a:srgbClr val="000000"/>
                    </a:solidFill>
                    <a:latin typeface="微软雅黑" pitchFamily="34" charset="0"/>
                    <a:ea typeface="微软雅黑" pitchFamily="34" charset="-122"/>
                    <a:cs typeface="微软雅黑" pitchFamily="34" charset="-120"/>
                  </a:rPr>
                  <a:t>寿命短，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会不断地被浮游动物等吃掉</a:t>
                </a:r>
                <a:r>
                  <a:rPr lang="en-US" altLang="zh-CN" sz="2000" b="0" i="0" dirty="0">
                    <a:solidFill>
                      <a:srgbClr val="000000"/>
                    </a:solidFill>
                    <a:latin typeface="微软雅黑" pitchFamily="34" charset="0"/>
                    <a:ea typeface="微软雅黑" pitchFamily="34" charset="-122"/>
                    <a:cs typeface="微软雅黑" pitchFamily="34" charset="-120"/>
                  </a:rPr>
                  <a:t>，所以某一时刻调查到的浮游植物的生物量</a:t>
                </a:r>
                <a:r>
                  <a:rPr lang="en-US" altLang="zh-CN" sz="2000" b="0" i="0">
                    <a:solidFill>
                      <a:srgbClr val="000000"/>
                    </a:solidFill>
                    <a:latin typeface="微软雅黑" pitchFamily="34" charset="0"/>
                    <a:ea typeface="微软雅黑" pitchFamily="34" charset="-122"/>
                    <a:cs typeface="微软雅黑" pitchFamily="34" charset="-120"/>
                  </a:rPr>
                  <a:t>，可能低于浮游动物的生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物量</a:t>
                </a:r>
                <a:r>
                  <a:rPr lang="en-US" altLang="zh-CN" sz="2000" b="0" i="0" dirty="0">
                    <a:solidFill>
                      <a:srgbClr val="000000"/>
                    </a:solidFill>
                    <a:latin typeface="微软雅黑" pitchFamily="34" charset="0"/>
                    <a:ea typeface="微软雅黑" pitchFamily="34" charset="-122"/>
                    <a:cs typeface="微软雅黑" pitchFamily="34" charset="-120"/>
                  </a:rPr>
                  <a:t>，这时生物量金字塔就会呈现倒金字塔形，这是图1与图2形成差异的主要原因，B错误</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；由图1可以看出</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的生物量实际上是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净生产量在某一调查时刻前的现存量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非积累量），D正确。</a:t>
                </a:r>
                <a:endParaRPr lang="en-US" altLang="zh-CN" sz="2200" dirty="0"/>
              </a:p>
            </p:txBody>
          </p:sp>
        </mc:Choice>
        <mc:Fallback xmlns="">
          <p:sp>
            <p:nvSpPr>
              <p:cNvPr id="2" name="QC_4_AS.45_1#9e0bc4bee?vop=1&amp;pid=4795939df&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3855"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6_1#3458c0ae1?pid=4795939d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）某人工饲养的高密度鱼塘部分能量流动关系如图，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表示相关能量。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6_1#3458c0ae1?pid=4795939df&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964" b="-17986"/>
                </a:stretch>
              </a:blipFill>
              <a:ln/>
            </p:spPr>
            <p:txBody>
              <a:bodyPr/>
              <a:lstStyle/>
              <a:p>
                <a:r>
                  <a:rPr lang="zh-CN" altLang="en-US">
                    <a:noFill/>
                  </a:rPr>
                  <a:t> </a:t>
                </a:r>
              </a:p>
            </p:txBody>
          </p:sp>
        </mc:Fallback>
      </mc:AlternateContent>
      <p:sp>
        <p:nvSpPr>
          <p:cNvPr id="3" name="QC_4_AN.47_1#3458c0ae1.bracket?pid=4795939df&amp;color=0,0,0&amp;vpa=16&amp;vtp=1&amp;bbb=1"/>
          <p:cNvSpPr/>
          <p:nvPr/>
        </p:nvSpPr>
        <p:spPr>
          <a:xfrm>
            <a:off x="2992501" y="1410150"/>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p:pic>
        <p:nvPicPr>
          <p:cNvPr id="4" name="QC_4_BD.46_2#3458c0ae1?htil=5&amp;pid=4795939d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20266" y="1951677"/>
            <a:ext cx="3703320" cy="777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46_3#3458c0ae1.choices?htil=5&amp;pid=4795939df&amp;color=0,0,0&amp;vtp=1&amp;bbb=1"/>
              <p:cNvSpPr/>
              <p:nvPr/>
            </p:nvSpPr>
            <p:spPr>
              <a:xfrm>
                <a:off x="722376" y="1824677"/>
                <a:ext cx="6912864" cy="18669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代表流入该生态系统的总能量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.鱼种甲和鱼种乙同化的能量去向不同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.植物可以从塘泥中的腐殖质直接获得能量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.鱼种甲到鱼种乙的能量传递效率是</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4_BD.46_3#3458c0ae1.choices?htil=5&amp;pid=4795939df&amp;color=0,0,0&amp;vtp=1&amp;bbb=1"/>
              <p:cNvSpPr>
                <a:spLocks noRot="1" noChangeAspect="1" noMove="1" noResize="1" noEditPoints="1" noAdjustHandles="1" noChangeArrowheads="1" noChangeShapeType="1" noTextEdit="1"/>
              </p:cNvSpPr>
              <p:nvPr/>
            </p:nvSpPr>
            <p:spPr>
              <a:xfrm>
                <a:off x="722376" y="1824677"/>
                <a:ext cx="6912864" cy="1866900"/>
              </a:xfrm>
              <a:prstGeom prst="rect">
                <a:avLst/>
              </a:prstGeom>
              <a:blipFill>
                <a:blip r:embed="rId5"/>
                <a:stretch>
                  <a:fillRect l="-2293" b="-45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EX.48_1#3458c0ae1?vop=1&amp;pid=4795939df&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流经该生态系统的总能量为绿色植物所固定的太阳能和投放饵料中的化学能，图中鱼种甲处于第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二营养级</a:t>
            </a:r>
            <a:r>
              <a:rPr lang="en-US" altLang="zh-CN" sz="2000" b="0" i="0" dirty="0">
                <a:solidFill>
                  <a:srgbClr val="000000"/>
                </a:solidFill>
                <a:latin typeface="微软雅黑" pitchFamily="34" charset="0"/>
                <a:ea typeface="微软雅黑" pitchFamily="34" charset="-122"/>
                <a:cs typeface="微软雅黑" pitchFamily="34" charset="-120"/>
              </a:rPr>
              <a:t>，鱼种乙处于第三营养级。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49_1#3458c0ae1?vop=1&amp;pid=4795939df&amp;color=0,0,0&amp;vtp=1&amp;bt=1&amp;bbb=1&amp;hb=1"/>
              <p:cNvSpPr/>
              <p:nvPr/>
            </p:nvSpPr>
            <p:spPr>
              <a:xfrm>
                <a:off x="722376" y="972000"/>
                <a:ext cx="10753344" cy="23114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流经该生态系统的总能量是生产者固定的太阳能和人工投放的饵料中的化学能</a:t>
                </a:r>
                <a:r>
                  <a:rPr lang="en-US" altLang="zh-CN" sz="2000" b="0" i="0">
                    <a:solidFill>
                      <a:srgbClr val="000000"/>
                    </a:solidFill>
                    <a:latin typeface="微软雅黑" pitchFamily="34" charset="0"/>
                    <a:ea typeface="微软雅黑" pitchFamily="34" charset="-122"/>
                    <a:cs typeface="微软雅黑" pitchFamily="34" charset="-120"/>
                  </a:rPr>
                  <a:t>，即</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，A正确；鱼种甲处于第二营养级，同化的能量去向包括流入下一营养级</a:t>
                </a:r>
                <a:r>
                  <a:rPr lang="en-US" altLang="zh-CN" sz="2000" b="0" i="0">
                    <a:solidFill>
                      <a:srgbClr val="000000"/>
                    </a:solidFill>
                    <a:latin typeface="微软雅黑" pitchFamily="34" charset="0"/>
                    <a:ea typeface="微软雅黑" pitchFamily="34" charset="-122"/>
                    <a:cs typeface="微软雅黑" pitchFamily="34" charset="-120"/>
                  </a:rPr>
                  <a:t>，鱼种乙处于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最高营养级</a:t>
                </a:r>
                <a:r>
                  <a:rPr lang="en-US" altLang="zh-CN" sz="2000" b="0" i="0" dirty="0">
                    <a:solidFill>
                      <a:srgbClr val="000000"/>
                    </a:solidFill>
                    <a:latin typeface="微软雅黑" pitchFamily="34" charset="0"/>
                    <a:ea typeface="微软雅黑" pitchFamily="34" charset="-122"/>
                    <a:cs typeface="微软雅黑" pitchFamily="34" charset="-120"/>
                  </a:rPr>
                  <a:t>，同化的能量去向不包括流入下一营养级，B正确</a:t>
                </a:r>
                <a:r>
                  <a:rPr lang="en-US" altLang="zh-CN" sz="2000" b="0" i="0">
                    <a:solidFill>
                      <a:srgbClr val="000000"/>
                    </a:solidFill>
                    <a:latin typeface="微软雅黑" pitchFamily="34" charset="0"/>
                    <a:ea typeface="微软雅黑" pitchFamily="34" charset="-122"/>
                    <a:cs typeface="微软雅黑" pitchFamily="34" charset="-120"/>
                  </a:rPr>
                  <a:t>；植物可以利用腐殖质被分解后产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生的无机盐等</a:t>
                </a:r>
                <a:r>
                  <a:rPr lang="en-US" altLang="zh-CN" sz="2000" b="0" i="0" dirty="0">
                    <a:solidFill>
                      <a:srgbClr val="000000"/>
                    </a:solidFill>
                    <a:latin typeface="微软雅黑" pitchFamily="34" charset="0"/>
                    <a:ea typeface="微软雅黑" pitchFamily="34" charset="-122"/>
                    <a:cs typeface="微软雅黑" pitchFamily="34" charset="-120"/>
                  </a:rPr>
                  <a:t>，不能从塘泥的腐殖质中直接获取能量，C错误</a:t>
                </a:r>
                <a:r>
                  <a:rPr lang="en-US" altLang="zh-CN" sz="2000" b="0" i="0">
                    <a:solidFill>
                      <a:srgbClr val="000000"/>
                    </a:solidFill>
                    <a:latin typeface="微软雅黑" pitchFamily="34" charset="0"/>
                    <a:ea typeface="微软雅黑" pitchFamily="34" charset="-122"/>
                    <a:cs typeface="微软雅黑" pitchFamily="34" charset="-120"/>
                  </a:rPr>
                  <a:t>；鱼种甲到鱼种乙的能量传递效率</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4_AS.49_1#3458c0ae1?vop=1&amp;pid=4795939df&amp;color=0,0,0&amp;vtp=1&amp;bt=1&amp;bbb=1&amp;hb=1"/>
              <p:cNvSpPr>
                <a:spLocks noRot="1" noChangeAspect="1" noMove="1" noResize="1" noEditPoints="1" noAdjustHandles="1" noChangeArrowheads="1" noChangeShapeType="1" noTextEdit="1"/>
              </p:cNvSpPr>
              <p:nvPr/>
            </p:nvSpPr>
            <p:spPr>
              <a:xfrm>
                <a:off x="722376" y="972000"/>
                <a:ext cx="10753344" cy="2311400"/>
              </a:xfrm>
              <a:prstGeom prst="rect">
                <a:avLst/>
              </a:prstGeom>
              <a:blipFill>
                <a:blip r:embed="rId3"/>
                <a:stretch>
                  <a:fillRect l="-1587" r="-340" b="-368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BD.50_1#b70d2e5af?pid=4795939d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［陕西安康2025高二期中］</a:t>
            </a:r>
            <a:r>
              <a:rPr lang="en-US" altLang="zh-CN" sz="2000" b="0" i="0" dirty="0">
                <a:solidFill>
                  <a:srgbClr val="000000"/>
                </a:solidFill>
                <a:latin typeface="微软雅黑" pitchFamily="34" charset="0"/>
                <a:ea typeface="微软雅黑" pitchFamily="34" charset="-122"/>
                <a:cs typeface="微软雅黑" pitchFamily="34" charset="-120"/>
              </a:rPr>
              <a:t>生态学家研究了某草原生态系统的能量流动情况</a:t>
            </a:r>
            <a:r>
              <a:rPr lang="en-US" altLang="zh-CN" sz="2000" b="0" i="0">
                <a:solidFill>
                  <a:srgbClr val="000000"/>
                </a:solidFill>
                <a:latin typeface="微软雅黑" pitchFamily="34" charset="0"/>
                <a:ea typeface="微软雅黑" pitchFamily="34" charset="-122"/>
                <a:cs typeface="微软雅黑" pitchFamily="34" charset="-120"/>
              </a:rPr>
              <a:t>，其局部能量流动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如图所示</a:t>
            </a:r>
            <a:r>
              <a:rPr lang="en-US" altLang="zh-CN" sz="2000" b="0" i="0" dirty="0">
                <a:solidFill>
                  <a:srgbClr val="000000"/>
                </a:solidFill>
                <a:latin typeface="微软雅黑" pitchFamily="34" charset="0"/>
                <a:ea typeface="微软雅黑" pitchFamily="34" charset="-122"/>
                <a:cs typeface="微软雅黑" pitchFamily="34" charset="-120"/>
              </a:rPr>
              <a:t>，字母代表能量。</a:t>
            </a:r>
            <a:r>
              <a:rPr lang="en-US" altLang="zh-CN" sz="2000" b="0" i="0">
                <a:solidFill>
                  <a:srgbClr val="000000"/>
                </a:solidFill>
                <a:latin typeface="微软雅黑" pitchFamily="34" charset="0"/>
                <a:ea typeface="微软雅黑" pitchFamily="34" charset="-122"/>
                <a:cs typeface="微软雅黑" pitchFamily="34" charset="-120"/>
              </a:rPr>
              <a:t>下列分析正确的是(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1_1#b70d2e5af.bracket?pid=4795939df&amp;color=0,0,0&amp;vpa=17&amp;vtp=1"/>
          <p:cNvSpPr/>
          <p:nvPr/>
        </p:nvSpPr>
        <p:spPr>
          <a:xfrm>
            <a:off x="6002401" y="14101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50_2#b70d2e5af?htil=6&amp;pid=4795939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8798" y="1951677"/>
            <a:ext cx="3346704"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50_3#b70d2e5af.choices?htil=6&amp;pid=4795939df&amp;color=0,0,0&amp;vtp=1&amp;bbb=1&amp;hb=1"/>
              <p:cNvSpPr/>
              <p:nvPr/>
            </p:nvSpPr>
            <p:spPr>
              <a:xfrm>
                <a:off x="722376" y="1876874"/>
                <a:ext cx="7269480"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A.未利用量就是指未被自身呼吸作用消耗</a:t>
                </a:r>
                <a:r>
                  <a:rPr lang="en-US" altLang="zh-CN" sz="2000" b="0" i="0">
                    <a:solidFill>
                      <a:srgbClr val="000000"/>
                    </a:solidFill>
                    <a:latin typeface="微软雅黑" pitchFamily="34" charset="0"/>
                    <a:ea typeface="微软雅黑" pitchFamily="34" charset="-122"/>
                    <a:cs typeface="微软雅黑" pitchFamily="34" charset="-120"/>
                  </a:rPr>
                  <a:t>，也未被分解者利用的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.生产者用于生长、发育和繁殖等生命活动的能量是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属于第一营养级流向分解者的能量，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表示未被利用的能量</a:t>
                </a:r>
                <a:endParaRPr lang="en-US" altLang="zh-CN" sz="2000" dirty="0"/>
              </a:p>
            </p:txBody>
          </p:sp>
        </mc:Choice>
        <mc:Fallback xmlns="">
          <p:sp>
            <p:nvSpPr>
              <p:cNvPr id="5" name="QC_4_BD.50_3#b70d2e5af.choices?htil=6&amp;pid=4795939df&amp;color=0,0,0&amp;vtp=1&amp;bbb=1&amp;hb=1"/>
              <p:cNvSpPr>
                <a:spLocks noRot="1" noChangeAspect="1" noMove="1" noResize="1" noEditPoints="1" noAdjustHandles="1" noChangeArrowheads="1" noChangeShapeType="1" noTextEdit="1"/>
              </p:cNvSpPr>
              <p:nvPr/>
            </p:nvSpPr>
            <p:spPr>
              <a:xfrm>
                <a:off x="722376" y="1876874"/>
                <a:ext cx="7269480" cy="2253234"/>
              </a:xfrm>
              <a:prstGeom prst="rect">
                <a:avLst/>
              </a:prstGeom>
              <a:blipFill>
                <a:blip r:embed="rId4"/>
                <a:stretch>
                  <a:fillRect l="-2181" r="-503" b="-64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EX.52_1#b70d2e5af?vop=1&amp;pid=4795939df&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P76“积极思维——怎样解读赛达伯格湖中能量流动的数据？”的变式题</a:t>
            </a:r>
            <a:r>
              <a:rPr lang="en-US" altLang="zh-CN" sz="2000" b="0" i="0">
                <a:solidFill>
                  <a:srgbClr val="000000"/>
                </a:solidFill>
                <a:latin typeface="微软雅黑" pitchFamily="34" charset="0"/>
                <a:ea typeface="微软雅黑" pitchFamily="34" charset="-122"/>
                <a:cs typeface="微软雅黑" pitchFamily="34" charset="-120"/>
              </a:rPr>
              <a:t>。本题以草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原生态系统为情境</a:t>
            </a:r>
            <a:r>
              <a:rPr lang="en-US" altLang="zh-CN" sz="2000" b="0" i="0" dirty="0">
                <a:solidFill>
                  <a:srgbClr val="000000"/>
                </a:solidFill>
                <a:latin typeface="微软雅黑" pitchFamily="34" charset="0"/>
                <a:ea typeface="微软雅黑" pitchFamily="34" charset="-122"/>
                <a:cs typeface="微软雅黑" pitchFamily="34" charset="-120"/>
              </a:rPr>
              <a:t>，考查能量流动的过程和能量传递效率，考查学生的知识迁移应用能力。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53_1#b70d2e5af?vop=1&amp;pid=4795939df&amp;color=0,0,0&amp;vtp=1&amp;bt=1&amp;bbb=1&amp;hb=1"/>
              <p:cNvSpPr/>
              <p:nvPr/>
            </p:nvSpPr>
            <p:spPr>
              <a:xfrm>
                <a:off x="722376" y="972000"/>
                <a:ext cx="10753344" cy="18258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结合图示可知，未利用的能量是指除去呼吸消耗</a:t>
                </a:r>
                <a:r>
                  <a:rPr lang="en-US" altLang="zh-CN" sz="2000" b="0" i="0">
                    <a:solidFill>
                      <a:srgbClr val="000000"/>
                    </a:solidFill>
                    <a:latin typeface="微软雅黑" pitchFamily="34" charset="0"/>
                    <a:ea typeface="微软雅黑" pitchFamily="34" charset="-122"/>
                    <a:cs typeface="微软雅黑" pitchFamily="34" charset="-120"/>
                  </a:rPr>
                  <a:t>、流向分解者和流向下一营养级后剩下的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a:t>
                </a:r>
                <a:r>
                  <a:rPr lang="en-US" altLang="zh-CN" sz="2000" b="0" i="0" dirty="0">
                    <a:solidFill>
                      <a:srgbClr val="000000"/>
                    </a:solidFill>
                    <a:latin typeface="微软雅黑" pitchFamily="34" charset="0"/>
                    <a:ea typeface="微软雅黑" pitchFamily="34" charset="-122"/>
                    <a:cs typeface="微软雅黑" pitchFamily="34" charset="-120"/>
                  </a:rPr>
                  <a:t>，A错误；第一、二营养级间的能量传递效率为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000" b="0" i="0">
                    <a:solidFill>
                      <a:srgbClr val="000000"/>
                    </a:solidFill>
                    <a:latin typeface="微软雅黑" pitchFamily="34" charset="0"/>
                    <a:ea typeface="微软雅黑" pitchFamily="34" charset="-122"/>
                    <a:cs typeface="微软雅黑" pitchFamily="34" charset="-120"/>
                  </a:rPr>
                  <a:t>生产者用于生长、</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发育和繁殖等生命活动的能量是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属于第二营养级流向分解者</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表示第二营养级未被利用的能量，D错误。</a:t>
                </a:r>
                <a:endParaRPr lang="en-US" altLang="zh-CN" sz="2200" dirty="0"/>
              </a:p>
            </p:txBody>
          </p:sp>
        </mc:Choice>
        <mc:Fallback xmlns="">
          <p:sp>
            <p:nvSpPr>
              <p:cNvPr id="2" name="QC_4_AS.53_1#b70d2e5af?vop=1&amp;pid=4795939df&amp;color=0,0,0&amp;vtp=1&amp;bt=1&amp;bbb=1&amp;hb=1"/>
              <p:cNvSpPr>
                <a:spLocks noRot="1" noChangeAspect="1" noMove="1" noResize="1" noEditPoints="1" noAdjustHandles="1" noChangeArrowheads="1" noChangeShapeType="1" noTextEdit="1"/>
              </p:cNvSpPr>
              <p:nvPr/>
            </p:nvSpPr>
            <p:spPr>
              <a:xfrm>
                <a:off x="722376" y="972000"/>
                <a:ext cx="10753344" cy="1825879"/>
              </a:xfrm>
              <a:prstGeom prst="rect">
                <a:avLst/>
              </a:prstGeom>
              <a:blipFill>
                <a:blip r:embed="rId3"/>
                <a:stretch>
                  <a:fillRect l="-1587" r="-1474" b="-933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BD.54_1#0793e5413?pid=4795939df&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［山东潍坊2025高二期末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如图是某生态系统一条食物链中的三个种群一年内能量流动统计的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部分数据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有关叙述正确的是(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5_1#0793e5413.bracket?pid=4795939df&amp;color=0,0,0&amp;vpa=18&amp;vtp=1"/>
          <p:cNvSpPr/>
          <p:nvPr/>
        </p:nvSpPr>
        <p:spPr>
          <a:xfrm>
            <a:off x="4211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4_BD.54_2#0793e5413?htil=7&amp;pid=4795939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70629" y="1951677"/>
            <a:ext cx="5239512" cy="23500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54_3#0793e5413.choices?htil=7&amp;pid=4795939df&amp;color=0,0,0&amp;vtp=1&amp;bbb=1&amp;hb=1"/>
              <p:cNvSpPr/>
              <p:nvPr/>
            </p:nvSpPr>
            <p:spPr>
              <a:xfrm>
                <a:off x="722376" y="1824677"/>
                <a:ext cx="5376672" cy="2685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A.三个种群组成的食物链是Ⅰ</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→Ⅱ→Ⅲ</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.种群</a:t>
                </a:r>
                <a:r>
                  <a:rPr lang="en-US" altLang="zh-CN" sz="2000" b="0" i="0">
                    <a:solidFill>
                      <a:srgbClr val="000000"/>
                    </a:solidFill>
                    <a:latin typeface="微软雅黑" pitchFamily="34" charset="0"/>
                    <a:ea typeface="微软雅黑" pitchFamily="34" charset="-122"/>
                    <a:cs typeface="微软雅黑" pitchFamily="34" charset="-120"/>
                  </a:rPr>
                  <a:t>Ⅱ全部生物呼吸消耗的能量约为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5.45×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C.第二营养级到第三营养级的能量传递效率约为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.不同营养级之间的能量流动以有机物为载体</a:t>
                </a:r>
                <a:endParaRPr lang="en-US" altLang="zh-CN" sz="2000" dirty="0"/>
              </a:p>
            </p:txBody>
          </p:sp>
        </mc:Choice>
        <mc:Fallback xmlns="">
          <p:sp>
            <p:nvSpPr>
              <p:cNvPr id="5" name="QC_4_BD.54_3#0793e5413.choices?htil=7&amp;pid=4795939df&amp;color=0,0,0&amp;vtp=1&amp;bbb=1&amp;hb=1"/>
              <p:cNvSpPr>
                <a:spLocks noRot="1" noChangeAspect="1" noMove="1" noResize="1" noEditPoints="1" noAdjustHandles="1" noChangeArrowheads="1" noChangeShapeType="1" noTextEdit="1"/>
              </p:cNvSpPr>
              <p:nvPr/>
            </p:nvSpPr>
            <p:spPr>
              <a:xfrm>
                <a:off x="722376" y="1824677"/>
                <a:ext cx="5376672" cy="2685034"/>
              </a:xfrm>
              <a:prstGeom prst="rect">
                <a:avLst/>
              </a:prstGeom>
              <a:blipFill>
                <a:blip r:embed="rId4"/>
                <a:stretch>
                  <a:fillRect l="-2948" r="-1927" b="-56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56_1#0793e5413?vop=1&amp;pid=4795939df&amp;color=0,0,0&amp;vtp=1&amp;bt=1&amp;bbb=1&amp;hb=1"/>
              <p:cNvSpPr/>
              <p:nvPr/>
            </p:nvSpPr>
            <p:spPr>
              <a:xfrm>
                <a:off x="722376" y="972000"/>
                <a:ext cx="10753344" cy="3726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据图可知，三个种群同化的能量值：Ⅰ为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Ⅱ</m:t>
                    </m:r>
                  </m:oMath>
                </a14:m>
                <a:r>
                  <a:rPr lang="en-US" altLang="zh-CN" sz="2000" b="0" i="0" dirty="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1.11×</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Ⅲ</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，结合题意及能量单向流动、逐级递减的特点可知，</a:t>
                </a:r>
                <a:r>
                  <a:rPr lang="en-US" altLang="zh-CN" sz="2000" b="0" i="0">
                    <a:solidFill>
                      <a:srgbClr val="000000"/>
                    </a:solidFill>
                    <a:latin typeface="微软雅黑" pitchFamily="34" charset="0"/>
                    <a:ea typeface="微软雅黑" pitchFamily="34" charset="-122"/>
                    <a:cs typeface="微软雅黑" pitchFamily="34" charset="-120"/>
                  </a:rPr>
                  <a:t>三个种群组成的食物链是Ⅱ</a:t>
                </a:r>
              </a:p>
              <a:p>
                <a:pPr latinLnBrk="1">
                  <a:lnSpc>
                    <a:spcPts val="3600"/>
                  </a:lnSpc>
                </a:pP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→Ⅰ→Ⅲ</m:t>
                        </m:r>
                      </m:e>
                    </m:d>
                  </m:oMath>
                </a14:m>
                <a:r>
                  <a:rPr lang="en-US" altLang="zh-CN" sz="2000" b="0" i="0" dirty="0">
                    <a:solidFill>
                      <a:srgbClr val="000000"/>
                    </a:solidFill>
                    <a:latin typeface="微软雅黑" pitchFamily="34" charset="0"/>
                    <a:ea typeface="微软雅黑" pitchFamily="34" charset="-122"/>
                    <a:cs typeface="微软雅黑" pitchFamily="34" charset="-120"/>
                  </a:rPr>
                  <a:t>，A错误；种群Ⅱ同化的能量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呼吸消耗的能量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被种群Ⅰ同化的能量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流向分解者的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未利用的能量，根据图中数据可知，种群</a:t>
                </a:r>
                <a:r>
                  <a:rPr lang="en-US" altLang="zh-CN" sz="2000" b="0" i="0">
                    <a:solidFill>
                      <a:srgbClr val="000000"/>
                    </a:solidFill>
                    <a:latin typeface="微软雅黑" pitchFamily="34" charset="0"/>
                    <a:ea typeface="微软雅黑" pitchFamily="34" charset="-122"/>
                    <a:cs typeface="微软雅黑" pitchFamily="34" charset="-120"/>
                  </a:rPr>
                  <a:t>Ⅱ全部生物呼吸消耗的能量</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=1.11×</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−4.15×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=5.45×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流向分解者的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a:t>
                </a:r>
                <a:r>
                  <a:rPr lang="en-US" altLang="zh-CN" sz="2000" b="0" i="0" dirty="0">
                    <a:solidFill>
                      <a:srgbClr val="000000"/>
                    </a:solidFill>
                    <a:latin typeface="微软雅黑" pitchFamily="34" charset="0"/>
                    <a:ea typeface="微软雅黑" pitchFamily="34" charset="-122"/>
                    <a:cs typeface="微软雅黑" pitchFamily="34" charset="-120"/>
                  </a:rPr>
                  <a:t>，B错误；因三个种群组成的食物链是Ⅱ</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→Ⅰ→Ⅲ</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，故第二营养级到第三营养级的能量传递</a:t>
                </a:r>
              </a:p>
              <a:p>
                <a:pPr latinLnBrk="1">
                  <a:lnSpc>
                    <a:spcPts val="4500"/>
                  </a:lnSpc>
                </a:pPr>
                <a:r>
                  <a:rPr lang="en-US" altLang="zh-CN" sz="2000" b="0" i="0">
                    <a:solidFill>
                      <a:srgbClr val="000000"/>
                    </a:solidFill>
                    <a:latin typeface="微软雅黑" pitchFamily="34" charset="0"/>
                    <a:ea typeface="微软雅黑" pitchFamily="34" charset="-122"/>
                    <a:cs typeface="微软雅黑" pitchFamily="34" charset="-120"/>
                  </a:rPr>
                  <a:t>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3.0×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6</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，C错误；物质是能量的载体，能量流动是物质循环的动力</a:t>
                </a:r>
                <a:r>
                  <a:rPr lang="en-US" altLang="zh-CN" sz="2000" b="0" i="0">
                    <a:solidFill>
                      <a:srgbClr val="000000"/>
                    </a:solidFill>
                    <a:latin typeface="微软雅黑" pitchFamily="34" charset="0"/>
                    <a:ea typeface="微软雅黑" pitchFamily="34" charset="-122"/>
                    <a:cs typeface="微软雅黑" pitchFamily="34" charset="-120"/>
                  </a:rPr>
                  <a:t>，生态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系统中能量以有机物为载体沿食物链</a:t>
                </a:r>
                <a:r>
                  <a:rPr lang="en-US" altLang="zh-CN" sz="2000" b="0" i="0" dirty="0">
                    <a:solidFill>
                      <a:srgbClr val="000000"/>
                    </a:solidFill>
                    <a:latin typeface="微软雅黑" pitchFamily="34" charset="0"/>
                    <a:ea typeface="微软雅黑" pitchFamily="34" charset="-122"/>
                    <a:cs typeface="微软雅黑" pitchFamily="34" charset="-120"/>
                  </a:rPr>
                  <a:t>（网）流动，D正确。</a:t>
                </a:r>
                <a:endParaRPr lang="en-US" altLang="zh-CN" sz="2200" dirty="0"/>
              </a:p>
            </p:txBody>
          </p:sp>
        </mc:Choice>
        <mc:Fallback xmlns="">
          <p:sp>
            <p:nvSpPr>
              <p:cNvPr id="2" name="QC_4_AS.56_1#0793e5413?vop=1&amp;pid=4795939df&amp;color=0,0,0&amp;vtp=1&amp;bt=1&amp;bbb=1&amp;hb=1"/>
              <p:cNvSpPr>
                <a:spLocks noRot="1" noChangeAspect="1" noMove="1" noResize="1" noEditPoints="1" noAdjustHandles="1" noChangeArrowheads="1" noChangeShapeType="1" noTextEdit="1"/>
              </p:cNvSpPr>
              <p:nvPr/>
            </p:nvSpPr>
            <p:spPr>
              <a:xfrm>
                <a:off x="722376" y="972000"/>
                <a:ext cx="10753344" cy="3726434"/>
              </a:xfrm>
              <a:prstGeom prst="rect">
                <a:avLst/>
              </a:prstGeom>
              <a:blipFill>
                <a:blip r:embed="rId3"/>
                <a:stretch>
                  <a:fillRect l="-1587" r="-1531" b="-408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QO_4_BD.57_1#552c4e9b5?iti=5&amp;htil=8&amp;pid=4795939d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30127" y="1054296"/>
            <a:ext cx="3666744" cy="3291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7_2#552c4e9b5?iti=5&amp;htil=8&amp;pid=4795939df&amp;color=0,0,0&amp;vtp=1&amp;bbb=1"/>
          <p:cNvSpPr/>
          <p:nvPr/>
        </p:nvSpPr>
        <p:spPr>
          <a:xfrm>
            <a:off x="9333312" y="4473136"/>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mc:AlternateContent xmlns:mc="http://schemas.openxmlformats.org/markup-compatibility/2006" xmlns:a14="http://schemas.microsoft.com/office/drawing/2010/main">
        <mc:Choice Requires="a14">
          <p:sp>
            <p:nvSpPr>
              <p:cNvPr id="4" name="QO_4_BD.57_3#552c4e9b5?htil=8&amp;pid=4795939df&amp;color=0,0,0&amp;vtp=1&amp;bt=1&amp;bbb=1&amp;hb=1"/>
              <p:cNvSpPr/>
              <p:nvPr/>
            </p:nvSpPr>
            <p:spPr>
              <a:xfrm>
                <a:off x="722376" y="972000"/>
                <a:ext cx="6949440" cy="3599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［江苏南通海安高级中学2025高二月考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东部沿海地区积极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“海洋牧场”。投放人工鱼礁和生物会影响“</a:t>
                </a:r>
                <a:r>
                  <a:rPr lang="en-US" altLang="zh-CN" sz="2000" b="0" i="0">
                    <a:solidFill>
                      <a:srgbClr val="000000"/>
                    </a:solidFill>
                    <a:latin typeface="微软雅黑" pitchFamily="34" charset="0"/>
                    <a:ea typeface="微软雅黑" pitchFamily="34" charset="-122"/>
                    <a:cs typeface="微软雅黑" pitchFamily="34" charset="-120"/>
                  </a:rPr>
                  <a:t>海洋牧场”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的结构和功能</a:t>
                </a:r>
                <a:r>
                  <a:rPr lang="en-US" altLang="zh-CN" sz="2000" b="0" i="0" dirty="0">
                    <a:solidFill>
                      <a:srgbClr val="000000"/>
                    </a:solidFill>
                    <a:latin typeface="微软雅黑" pitchFamily="34" charset="0"/>
                    <a:ea typeface="微软雅黑" pitchFamily="34" charset="-122"/>
                    <a:cs typeface="微软雅黑" pitchFamily="34" charset="-120"/>
                  </a:rPr>
                  <a:t>，但能增加经济收入</a:t>
                </a:r>
                <a:r>
                  <a:rPr lang="en-US" altLang="zh-CN" sz="2000" b="0" i="0">
                    <a:solidFill>
                      <a:srgbClr val="000000"/>
                    </a:solidFill>
                    <a:latin typeface="微软雅黑" pitchFamily="34" charset="0"/>
                    <a:ea typeface="微软雅黑" pitchFamily="34" charset="-122"/>
                    <a:cs typeface="微软雅黑" pitchFamily="34" charset="-120"/>
                  </a:rPr>
                  <a:t>。研究人员通过数据模拟投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放脉红螺种群</a:t>
                </a:r>
                <a:r>
                  <a:rPr lang="en-US" altLang="zh-CN" sz="2000" b="0" i="0" dirty="0">
                    <a:solidFill>
                      <a:srgbClr val="000000"/>
                    </a:solidFill>
                    <a:latin typeface="微软雅黑" pitchFamily="34" charset="0"/>
                    <a:ea typeface="微软雅黑" pitchFamily="34" charset="-122"/>
                    <a:cs typeface="微软雅黑" pitchFamily="34" charset="-120"/>
                  </a:rPr>
                  <a:t>，在其增殖后不同密度下，脉红螺</a:t>
                </a:r>
                <a:r>
                  <a:rPr lang="en-US" altLang="zh-CN" sz="2000" b="0" i="0">
                    <a:solidFill>
                      <a:srgbClr val="000000"/>
                    </a:solidFill>
                    <a:latin typeface="微软雅黑" pitchFamily="34" charset="0"/>
                    <a:ea typeface="微软雅黑" pitchFamily="34" charset="-122"/>
                    <a:cs typeface="微软雅黑" pitchFamily="34" charset="-120"/>
                  </a:rPr>
                  <a:t>、竹蛏种群在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微软雅黑" pitchFamily="34" charset="-122"/>
                    <a:cs typeface="微软雅黑" pitchFamily="34" charset="-120"/>
                  </a:rPr>
                  <a:t>年间种群数量和生物量的预期变化曲线，如图1</a:t>
                </a:r>
                <a:r>
                  <a:rPr lang="en-US" altLang="zh-CN" sz="2000" b="0" i="0">
                    <a:solidFill>
                      <a:srgbClr val="000000"/>
                    </a:solidFill>
                    <a:latin typeface="微软雅黑" pitchFamily="34" charset="0"/>
                    <a:ea typeface="微软雅黑" pitchFamily="34" charset="-122"/>
                    <a:cs typeface="微软雅黑" pitchFamily="34" charset="-120"/>
                  </a:rPr>
                  <a:t>。已知随着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脉红螺增殖后密度的提高，当模型中任何一个种群低于原始生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物量的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时，被认为此时的脉红螺密度超出环境容纳量</a:t>
                </a:r>
                <a:r>
                  <a:rPr lang="en-US" altLang="zh-CN" sz="2000" b="0" i="0">
                    <a:solidFill>
                      <a:srgbClr val="000000"/>
                    </a:solidFill>
                    <a:latin typeface="微软雅黑" pitchFamily="34" charset="0"/>
                    <a:ea typeface="微软雅黑" pitchFamily="34" charset="-122"/>
                    <a:cs typeface="微软雅黑" pitchFamily="34" charset="-120"/>
                  </a:rPr>
                  <a:t>。请</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回答下列问题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4" name="QO_4_BD.57_3#552c4e9b5?htil=8&amp;pid=4795939df&amp;color=0,0,0&amp;vtp=1&amp;bt=1&amp;bbb=1&amp;hb=1"/>
              <p:cNvSpPr>
                <a:spLocks noRot="1" noChangeAspect="1" noMove="1" noResize="1" noEditPoints="1" noAdjustHandles="1" noChangeArrowheads="1" noChangeShapeType="1" noTextEdit="1"/>
              </p:cNvSpPr>
              <p:nvPr/>
            </p:nvSpPr>
            <p:spPr>
              <a:xfrm>
                <a:off x="722376" y="972000"/>
                <a:ext cx="6949440" cy="3599434"/>
              </a:xfrm>
              <a:prstGeom prst="rect">
                <a:avLst/>
              </a:prstGeom>
              <a:blipFill>
                <a:blip r:embed="rId4"/>
                <a:stretch>
                  <a:fillRect l="-2281" r="-1140" b="-4230"/>
                </a:stretch>
              </a:blipFill>
              <a:ln/>
            </p:spPr>
            <p:txBody>
              <a:bodyPr/>
              <a:lstStyle/>
              <a:p>
                <a:r>
                  <a:rPr lang="zh-CN" altLang="en-US">
                    <a:noFill/>
                  </a:rPr>
                  <a:t> </a:t>
                </a:r>
              </a:p>
            </p:txBody>
          </p:sp>
        </mc:Fallback>
      </mc:AlternateContent>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3f8e554de?vop=1&amp;pid=b83eed9ce&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生产者通过光合作用把太阳能转化成化学能，固定在它们所制造的有机物中</a:t>
            </a:r>
            <a:r>
              <a:rPr lang="en-US" altLang="zh-CN" sz="2000" b="0" i="0">
                <a:solidFill>
                  <a:srgbClr val="000000"/>
                </a:solidFill>
                <a:latin typeface="微软雅黑" pitchFamily="34" charset="0"/>
                <a:ea typeface="微软雅黑" pitchFamily="34" charset="-122"/>
                <a:cs typeface="微软雅黑" pitchFamily="34" charset="-120"/>
              </a:rPr>
              <a:t>，从而将太阳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能输入生态系统中</a:t>
            </a:r>
            <a:r>
              <a:rPr lang="en-US" altLang="zh-CN" sz="2000" b="0" i="0" dirty="0">
                <a:solidFill>
                  <a:srgbClr val="000000"/>
                </a:solidFill>
                <a:latin typeface="微软雅黑" pitchFamily="34" charset="0"/>
                <a:ea typeface="微软雅黑" pitchFamily="34" charset="-122"/>
                <a:cs typeface="微软雅黑" pitchFamily="34" charset="-120"/>
              </a:rPr>
              <a:t>，A正确；由于食物链中捕食者与被捕食者的关系不可逆转</a:t>
            </a:r>
            <a:r>
              <a:rPr lang="en-US" altLang="zh-CN" sz="2000" b="0" i="0">
                <a:solidFill>
                  <a:srgbClr val="000000"/>
                </a:solidFill>
                <a:latin typeface="微软雅黑" pitchFamily="34" charset="0"/>
                <a:ea typeface="微软雅黑" pitchFamily="34" charset="-122"/>
                <a:cs typeface="微软雅黑" pitchFamily="34" charset="-120"/>
              </a:rPr>
              <a:t>，所以能量沿食物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链流动是单向的</a:t>
            </a:r>
            <a:r>
              <a:rPr lang="en-US" altLang="zh-CN" sz="2000" b="0" i="0" dirty="0">
                <a:solidFill>
                  <a:srgbClr val="000000"/>
                </a:solidFill>
                <a:latin typeface="微软雅黑" pitchFamily="34" charset="0"/>
                <a:ea typeface="微软雅黑" pitchFamily="34" charset="-122"/>
                <a:cs typeface="微软雅黑" pitchFamily="34" charset="-120"/>
              </a:rPr>
              <a:t>，B正确；生态系统中初级消费者的个体数量不一定大于次级消费者，C错误</a:t>
            </a:r>
            <a:r>
              <a:rPr lang="en-US" altLang="zh-CN" sz="2000" b="0" i="0">
                <a:solidFill>
                  <a:srgbClr val="000000"/>
                </a:solidFill>
                <a:latin typeface="微软雅黑" pitchFamily="34" charset="0"/>
                <a:ea typeface="微软雅黑"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产者的能量主要来自太阳能</a:t>
            </a:r>
            <a:r>
              <a:rPr lang="en-US" altLang="zh-CN" sz="2000" b="0" i="0" dirty="0">
                <a:solidFill>
                  <a:srgbClr val="000000"/>
                </a:solidFill>
                <a:latin typeface="微软雅黑" pitchFamily="34" charset="0"/>
                <a:ea typeface="微软雅黑" pitchFamily="34" charset="-122"/>
                <a:cs typeface="微软雅黑" pitchFamily="34" charset="-120"/>
              </a:rPr>
              <a:t>，消费者的能量来自上一营养级同化的能量</a:t>
            </a:r>
            <a:r>
              <a:rPr lang="en-US" altLang="zh-CN" sz="2000" b="0" i="0">
                <a:solidFill>
                  <a:srgbClr val="000000"/>
                </a:solidFill>
                <a:latin typeface="微软雅黑" pitchFamily="34" charset="0"/>
                <a:ea typeface="微软雅黑" pitchFamily="34" charset="-122"/>
                <a:cs typeface="微软雅黑" pitchFamily="34" charset="-120"/>
              </a:rPr>
              <a:t>，不同营养级的生物获取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能量的途径可能存在差别</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5_BD.58_1#a1631867b?pid=552c4e9b5&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）人工鱼礁属于生态系统结构中的</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59_1#a1631867b.blank?pid=552c4e9b5&amp;color=0,0,0&amp;mp=1&amp;vpa=19&amp;vtp=1&amp;bbb=1"/>
          <p:cNvSpPr/>
          <p:nvPr/>
        </p:nvSpPr>
        <p:spPr>
          <a:xfrm>
            <a:off x="4945126" y="931165"/>
            <a:ext cx="297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非生物的物质（和能量）</a:t>
            </a:r>
            <a:endParaRPr lang="en-US" altLang="zh-CN" sz="2000" dirty="0"/>
          </a:p>
        </p:txBody>
      </p:sp>
      <p:sp>
        <p:nvSpPr>
          <p:cNvPr id="4" name="QB_5_AS.60_1#a1631867b?vop=1&amp;pid=552c4e9b5&amp;color=0,0,0&amp;vtp=1&amp;bbb=1"/>
          <p:cNvSpPr/>
          <p:nvPr/>
        </p:nvSpPr>
        <p:spPr>
          <a:xfrm>
            <a:off x="722376" y="141979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人工渔礁属于生态系统结构中的非生物的物质和能量。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61_1#e692d27ac?pid=552c4e9b5&amp;color=0,0,0&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（2）若竹蛏为第一个低于原始生物量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的物种</a:t>
                </a:r>
                <a:r>
                  <a:rPr lang="en-US" altLang="zh-CN" sz="2000" b="0" i="0">
                    <a:solidFill>
                      <a:srgbClr val="000000"/>
                    </a:solidFill>
                    <a:latin typeface="微软雅黑" pitchFamily="34" charset="0"/>
                    <a:ea typeface="微软雅黑" pitchFamily="34" charset="-122"/>
                    <a:cs typeface="微软雅黑" pitchFamily="34" charset="-120"/>
                  </a:rPr>
                  <a:t>，则每平方米脉红螺的环境容纳量是</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根据模拟数据判断</a:t>
                </a:r>
                <a:r>
                  <a:rPr lang="en-US" altLang="zh-CN" sz="2000" b="0" i="0" dirty="0">
                    <a:solidFill>
                      <a:srgbClr val="000000"/>
                    </a:solidFill>
                    <a:latin typeface="微软雅黑" pitchFamily="34" charset="0"/>
                    <a:ea typeface="微软雅黑" pitchFamily="34" charset="-122"/>
                    <a:cs typeface="微软雅黑" pitchFamily="34" charset="-120"/>
                  </a:rPr>
                  <a:t>，前</a:t>
                </a:r>
                <a:r>
                  <a:rPr lang="en-US" altLang="zh-CN" sz="2000" b="0" i="0">
                    <a:solidFill>
                      <a:srgbClr val="000000"/>
                    </a:solidFill>
                    <a:latin typeface="微软雅黑" pitchFamily="34" charset="0"/>
                    <a:ea typeface="微软雅黑" pitchFamily="34" charset="-122"/>
                    <a:cs typeface="微软雅黑" pitchFamily="34" charset="-120"/>
                  </a:rPr>
                  <a:t>5年脉红螺种群的增长率变化趋势均为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据图1分析</a:t>
                </a:r>
                <a:r>
                  <a:rPr lang="en-US" altLang="zh-CN" sz="2000" b="0" i="0">
                    <a:solidFill>
                      <a:srgbClr val="000000"/>
                    </a:solidFill>
                    <a:latin typeface="微软雅黑" pitchFamily="34" charset="0"/>
                    <a:ea typeface="微软雅黑" pitchFamily="34" charset="-122"/>
                    <a:cs typeface="微软雅黑" pitchFamily="34" charset="-120"/>
                  </a:rPr>
                  <a:t>，竹蛏生物量减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少的原因是</a:t>
                </a: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61_1#e692d27ac?pid=552c4e9b5&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a:blip r:embed="rId3"/>
                <a:stretch>
                  <a:fillRect l="-1474" r="-1190" b="-11737"/>
                </a:stretch>
              </a:blipFill>
              <a:ln/>
            </p:spPr>
            <p:txBody>
              <a:bodyPr/>
              <a:lstStyle/>
              <a:p>
                <a:r>
                  <a:rPr lang="zh-CN" altLang="en-US">
                    <a:noFill/>
                  </a:rPr>
                  <a:t> </a:t>
                </a:r>
              </a:p>
            </p:txBody>
          </p:sp>
        </mc:Fallback>
      </mc:AlternateContent>
      <p:sp>
        <p:nvSpPr>
          <p:cNvPr id="3" name="QB_5_AN.62_1#e692d27ac.blank?pid=552c4e9b5&amp;color=0,0,0&amp;vpa=20&amp;vtp=1&amp;bbb=1"/>
          <p:cNvSpPr/>
          <p:nvPr/>
        </p:nvSpPr>
        <p:spPr>
          <a:xfrm>
            <a:off x="10253726" y="931165"/>
            <a:ext cx="498475"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23</a:t>
            </a:r>
            <a:endParaRPr lang="en-US" altLang="zh-CN" sz="2000" dirty="0"/>
          </a:p>
        </p:txBody>
      </p:sp>
      <p:sp>
        <p:nvSpPr>
          <p:cNvPr id="4" name="QB_5_AN.63_1#e692d27ac.blank?pid=552c4e9b5&amp;color=0,0,0&amp;vpa=21&amp;vtp=1&amp;bbb=1"/>
          <p:cNvSpPr/>
          <p:nvPr/>
        </p:nvSpPr>
        <p:spPr>
          <a:xfrm>
            <a:off x="7485126" y="13883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下降</a:t>
            </a:r>
            <a:endParaRPr lang="en-US" altLang="zh-CN" sz="2000" dirty="0"/>
          </a:p>
        </p:txBody>
      </p:sp>
      <p:sp>
        <p:nvSpPr>
          <p:cNvPr id="5" name="QB_5_AN.64_1#e692d27ac.blank?pid=552c4e9b5&amp;color=0,0,0&amp;vpa=22&amp;vtp=1&amp;bbb=1"/>
          <p:cNvSpPr/>
          <p:nvPr/>
        </p:nvSpPr>
        <p:spPr>
          <a:xfrm>
            <a:off x="2001901" y="1826515"/>
            <a:ext cx="2724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脉红螺种群数量在增加</a:t>
            </a:r>
            <a:endParaRPr lang="en-US" altLang="zh-CN" sz="2000" dirty="0"/>
          </a:p>
        </p:txBody>
      </p:sp>
      <mc:AlternateContent xmlns:mc="http://schemas.openxmlformats.org/markup-compatibility/2006" xmlns:a14="http://schemas.microsoft.com/office/drawing/2010/main">
        <mc:Choice Requires="a14">
          <p:sp>
            <p:nvSpPr>
              <p:cNvPr id="6" name="QB_5_AS.65_1#e692d27ac?vop=1&amp;pid=552c4e9b5&amp;color=0,0,0&amp;vtp=1&amp;bbb=1&amp;hb=1"/>
              <p:cNvSpPr/>
              <p:nvPr/>
            </p:nvSpPr>
            <p:spPr>
              <a:xfrm>
                <a:off x="722376" y="227965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分析题意，当模型中任何一个种群低于原始生物量的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a:t>
                </a:r>
                <a:r>
                  <a:rPr lang="en-US" altLang="zh-CN" sz="2000" b="0" i="0">
                    <a:solidFill>
                      <a:srgbClr val="000000"/>
                    </a:solidFill>
                    <a:latin typeface="微软雅黑" pitchFamily="34" charset="0"/>
                    <a:ea typeface="微软雅黑" pitchFamily="34" charset="-122"/>
                    <a:cs typeface="微软雅黑" pitchFamily="34" charset="-120"/>
                  </a:rPr>
                  <a:t>，被认为此时的脉红螺密度超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出环境容纳量</a:t>
                </a:r>
                <a:r>
                  <a:rPr lang="en-US" altLang="zh-CN" sz="2000" b="0" i="0" dirty="0">
                    <a:solidFill>
                      <a:srgbClr val="000000"/>
                    </a:solidFill>
                    <a:latin typeface="微软雅黑" pitchFamily="34" charset="0"/>
                    <a:ea typeface="微软雅黑" pitchFamily="34" charset="-122"/>
                    <a:cs typeface="微软雅黑" pitchFamily="34" charset="-120"/>
                  </a:rPr>
                  <a:t>，由图1可知，当脉红螺种群增殖后密度为24</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只/</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时，第</a:t>
                </a:r>
                <a:r>
                  <a:rPr lang="en-US" altLang="zh-CN" sz="2000" b="0" i="0">
                    <a:solidFill>
                      <a:srgbClr val="000000"/>
                    </a:solidFill>
                    <a:latin typeface="微软雅黑" pitchFamily="34" charset="0"/>
                    <a:ea typeface="微软雅黑" pitchFamily="34" charset="-122"/>
                    <a:cs typeface="微软雅黑" pitchFamily="34" charset="-120"/>
                  </a:rPr>
                  <a:t>10年竹蛏种群生物量开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始低于原始生物量的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，故每平方米脉红螺的环境容纳量是23只；模拟数据的前5年间</a:t>
                </a:r>
                <a:r>
                  <a:rPr lang="en-US" altLang="zh-CN" sz="2000" b="0" i="0">
                    <a:solidFill>
                      <a:srgbClr val="000000"/>
                    </a:solidFill>
                    <a:latin typeface="微软雅黑" pitchFamily="34" charset="0"/>
                    <a:ea typeface="微软雅黑" pitchFamily="34" charset="-122"/>
                    <a:cs typeface="微软雅黑" pitchFamily="34" charset="-120"/>
                  </a:rPr>
                  <a:t>，脉红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螺种群数量在增加</a:t>
                </a:r>
                <a:r>
                  <a:rPr lang="en-US" altLang="zh-CN" sz="2000" b="0" i="0" dirty="0">
                    <a:solidFill>
                      <a:srgbClr val="000000"/>
                    </a:solidFill>
                    <a:latin typeface="微软雅黑" pitchFamily="34" charset="0"/>
                    <a:ea typeface="微软雅黑" pitchFamily="34" charset="-122"/>
                    <a:cs typeface="微软雅黑" pitchFamily="34" charset="-120"/>
                  </a:rPr>
                  <a:t>，但增加幅度变小，故增长率变化趋势均为下降；据图1分析</a:t>
                </a:r>
                <a:r>
                  <a:rPr lang="en-US" altLang="zh-CN" sz="2000" b="0" i="0">
                    <a:solidFill>
                      <a:srgbClr val="000000"/>
                    </a:solidFill>
                    <a:latin typeface="微软雅黑" pitchFamily="34" charset="0"/>
                    <a:ea typeface="微软雅黑" pitchFamily="34" charset="-122"/>
                    <a:cs typeface="微软雅黑" pitchFamily="34" charset="-120"/>
                  </a:rPr>
                  <a:t>，竹蛏生物量减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少的原因是脉红螺种群数量增加</a:t>
                </a:r>
                <a:r>
                  <a:rPr lang="en-US" altLang="zh-CN" sz="2000" b="0" i="0" dirty="0">
                    <a:solidFill>
                      <a:srgbClr val="000000"/>
                    </a:solidFill>
                    <a:latin typeface="微软雅黑" pitchFamily="34" charset="0"/>
                    <a:ea typeface="微软雅黑" pitchFamily="34" charset="-122"/>
                    <a:cs typeface="微软雅黑" pitchFamily="34" charset="-120"/>
                  </a:rPr>
                  <a:t>，对竹蛏的影响增大，导致竹蛏生物量减少。</a:t>
                </a:r>
                <a:endParaRPr lang="en-US" altLang="zh-CN" sz="2200" dirty="0"/>
              </a:p>
            </p:txBody>
          </p:sp>
        </mc:Choice>
        <mc:Fallback xmlns="">
          <p:sp>
            <p:nvSpPr>
              <p:cNvPr id="6" name="QB_5_AS.65_1#e692d27ac?vop=1&amp;pid=552c4e9b5&amp;color=0,0,0&amp;vtp=1&amp;bbb=1&amp;hb=1"/>
              <p:cNvSpPr>
                <a:spLocks noRot="1" noChangeAspect="1" noMove="1" noResize="1" noEditPoints="1" noAdjustHandles="1" noChangeArrowheads="1" noChangeShapeType="1" noTextEdit="1"/>
              </p:cNvSpPr>
              <p:nvPr/>
            </p:nvSpPr>
            <p:spPr>
              <a:xfrm>
                <a:off x="722376" y="2279650"/>
                <a:ext cx="10753344" cy="2240534"/>
              </a:xfrm>
              <a:prstGeom prst="rect">
                <a:avLst/>
              </a:prstGeom>
              <a:blipFill>
                <a:blip r:embed="rId4"/>
                <a:stretch>
                  <a:fillRect l="-1587" r="-1190" b="-652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66_1#24f4a1055?pid=552c4e9b5&amp;color=0,0,0&amp;vtp=1&amp;bt=1&amp;bbb=1&amp;hb=1"/>
              <p:cNvSpPr/>
              <p:nvPr/>
            </p:nvSpPr>
            <p:spPr>
              <a:xfrm>
                <a:off x="722376" y="969264"/>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（3）如图2为投放人工鱼礁后海洋牧场能量流动的模式图。图中</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NPP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中的能量是指</a:t>
                </a:r>
                <a:r>
                  <a:rPr lang="en-US" altLang="zh-CN" sz="2000" i="0">
                    <a:solidFill>
                      <a:srgbClr val="000000"/>
                    </a:solidFill>
                    <a:latin typeface="SimSun" pitchFamily="34" charset="0"/>
                    <a:ea typeface="SimSun" pitchFamily="34" charset="-122"/>
                    <a:cs typeface="SimSun" pitchFamily="34" charset="-120"/>
                  </a:rPr>
                  <a:t>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的能量</a:t>
                </a:r>
                <a:r>
                  <a:rPr lang="en-US" altLang="zh-CN" sz="2000" b="0" i="0" dirty="0">
                    <a:solidFill>
                      <a:srgbClr val="000000"/>
                    </a:solidFill>
                    <a:latin typeface="微软雅黑" pitchFamily="34" charset="0"/>
                    <a:ea typeface="微软雅黑" pitchFamily="34" charset="-122"/>
                    <a:cs typeface="微软雅黑" pitchFamily="34" charset="-120"/>
                  </a:rPr>
                  <a:t>。海洋牧场的生物量金字塔常呈现上宽下窄</a:t>
                </a:r>
                <a:r>
                  <a:rPr lang="en-US" altLang="zh-CN" sz="2000" b="0" i="0">
                    <a:solidFill>
                      <a:srgbClr val="000000"/>
                    </a:solidFill>
                    <a:latin typeface="微软雅黑" pitchFamily="34" charset="0"/>
                    <a:ea typeface="微软雅黑" pitchFamily="34" charset="-122"/>
                    <a:cs typeface="微软雅黑" pitchFamily="34" charset="-120"/>
                  </a:rPr>
                  <a:t>，可能的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假设图中消费者为脉红螺、竹蛏，为保证持续高产获得脉红螺、竹蛏</a:t>
                </a:r>
                <a:r>
                  <a:rPr lang="en-US" altLang="zh-CN" sz="2000" b="0" i="0">
                    <a:solidFill>
                      <a:srgbClr val="000000"/>
                    </a:solidFill>
                    <a:latin typeface="微软雅黑" pitchFamily="34" charset="0"/>
                    <a:ea typeface="微软雅黑" pitchFamily="34" charset="-122"/>
                    <a:cs typeface="微软雅黑" pitchFamily="34" charset="-120"/>
                  </a:rPr>
                  <a:t>，理论上需要</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研究</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填字母）以确定人工投入该系统的能量。</a:t>
                </a:r>
                <a:endParaRPr lang="en-US" altLang="zh-CN" sz="2000" dirty="0">
                  <a:solidFill>
                    <a:srgbClr val="000000"/>
                  </a:solidFill>
                </a:endParaRPr>
              </a:p>
            </p:txBody>
          </p:sp>
        </mc:Choice>
        <mc:Fallback xmlns="">
          <p:sp>
            <p:nvSpPr>
              <p:cNvPr id="2" name="QB_5_BD.66_1#24f4a1055?pid=552c4e9b5&amp;color=0,0,0&amp;vtp=1&amp;bt=1&amp;bbb=1&amp;hb=1"/>
              <p:cNvSpPr>
                <a:spLocks noRot="1" noChangeAspect="1" noMove="1" noResize="1" noEditPoints="1" noAdjustHandles="1" noChangeArrowheads="1" noChangeShapeType="1" noTextEdit="1"/>
              </p:cNvSpPr>
              <p:nvPr/>
            </p:nvSpPr>
            <p:spPr>
              <a:xfrm>
                <a:off x="722376" y="969264"/>
                <a:ext cx="10753344" cy="2214753"/>
              </a:xfrm>
              <a:prstGeom prst="rect">
                <a:avLst/>
              </a:prstGeom>
              <a:blipFill>
                <a:blip r:embed="rId3"/>
                <a:stretch>
                  <a:fillRect l="-1474" r="-794" b="-6887"/>
                </a:stretch>
              </a:blipFill>
              <a:ln/>
            </p:spPr>
            <p:txBody>
              <a:bodyPr/>
              <a:lstStyle/>
              <a:p>
                <a:r>
                  <a:rPr lang="zh-CN" altLang="en-US">
                    <a:noFill/>
                  </a:rPr>
                  <a:t> </a:t>
                </a:r>
              </a:p>
            </p:txBody>
          </p:sp>
        </mc:Fallback>
      </mc:AlternateContent>
      <p:sp>
        <p:nvSpPr>
          <p:cNvPr id="3" name="QB_5_AN.67_1#24f4a1055.blank?pid=552c4e9b5&amp;color=0,0,0&amp;vpa=23&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第一营养级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生产者）用于生长、发育和繁殖</a:t>
            </a:r>
            <a:endParaRPr lang="en-US" altLang="zh-CN" sz="2000" dirty="0">
              <a:solidFill>
                <a:srgbClr val="00B050"/>
              </a:solidFill>
            </a:endParaRPr>
          </a:p>
        </p:txBody>
      </p:sp>
      <p:sp>
        <p:nvSpPr>
          <p:cNvPr id="4" name="QB_5_AN.68_1#24f4a1055.blank?pid=552c4e9b5&amp;color=0,0,0&amp;vpa=24&amp;vtp=1&amp;bbb=1&amp;hb=1"/>
          <p:cNvSpPr/>
          <p:nvPr/>
        </p:nvSpPr>
        <p:spPr>
          <a:xfrm>
            <a:off x="722377" y="18455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浮游植物个体小</a:t>
            </a:r>
            <a:r>
              <a:rPr lang="en-US" altLang="zh-CN" sz="2000" b="1" i="0" dirty="0">
                <a:solidFill>
                  <a:srgbClr val="00B050"/>
                </a:solidFill>
                <a:latin typeface="微软雅黑" pitchFamily="34" charset="0"/>
                <a:ea typeface="微软雅黑" pitchFamily="34" charset="-122"/>
                <a:cs typeface="微软雅黑" pitchFamily="34" charset="-120"/>
              </a:rPr>
              <a:t>、寿命短，不断被浮游动物吃掉</a:t>
            </a:r>
            <a:r>
              <a:rPr lang="en-US" altLang="zh-CN" sz="2000" b="1" i="0">
                <a:solidFill>
                  <a:srgbClr val="00B050"/>
                </a:solidFill>
                <a:latin typeface="微软雅黑" pitchFamily="34" charset="0"/>
                <a:ea typeface="微软雅黑" pitchFamily="34" charset="-122"/>
                <a:cs typeface="微软雅黑" pitchFamily="34" charset="-120"/>
              </a:rPr>
              <a:t>，某一时刻其生物量可能低于浮游动物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的生物量</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5_AN.70_1#24f4a1055.blank?pid=552c4e9b5&amp;color=0,0,0&amp;vpa=25&amp;vtp=1&amp;bbb=1"/>
              <p:cNvSpPr/>
              <p:nvPr/>
            </p:nvSpPr>
            <p:spPr>
              <a:xfrm>
                <a:off x="1266888" y="2832036"/>
                <a:ext cx="452438"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𝐀𝐂</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5_AN.70_1#24f4a1055.blank?pid=552c4e9b5&amp;color=0,0,0&amp;vpa=25&amp;vtp=1&amp;bbb=1"/>
              <p:cNvSpPr>
                <a:spLocks noRot="1" noChangeAspect="1" noMove="1" noResize="1" noEditPoints="1" noAdjustHandles="1" noChangeArrowheads="1" noChangeShapeType="1" noTextEdit="1"/>
              </p:cNvSpPr>
              <p:nvPr/>
            </p:nvSpPr>
            <p:spPr>
              <a:xfrm>
                <a:off x="1266888" y="2832036"/>
                <a:ext cx="452438" cy="294577"/>
              </a:xfrm>
              <a:prstGeom prst="rect">
                <a:avLst/>
              </a:prstGeom>
              <a:blipFill>
                <a:blip r:embed="rId4"/>
                <a:stretch>
                  <a:fillRect l="-6757" r="-5405" b="-10417"/>
                </a:stretch>
              </a:blipFill>
              <a:ln/>
            </p:spPr>
            <p:txBody>
              <a:bodyPr/>
              <a:lstStyle/>
              <a:p>
                <a:r>
                  <a:rPr lang="zh-CN" altLang="en-US">
                    <a:noFill/>
                  </a:rPr>
                  <a:t> </a:t>
                </a:r>
              </a:p>
            </p:txBody>
          </p:sp>
        </mc:Fallback>
      </mc:AlternateContent>
      <p:pic>
        <p:nvPicPr>
          <p:cNvPr id="6" name="QB_5_BD.69_1#24f4a1055?iti=6&amp;htil=9&amp;pid=552c4e9b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173993" y="3321050"/>
            <a:ext cx="2148840"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69_2#24f4a1055?iti=6&amp;htil=9&amp;pid=552c4e9b5&amp;color=0,0,0&amp;vtp=1&amp;bbb=1"/>
          <p:cNvSpPr/>
          <p:nvPr/>
        </p:nvSpPr>
        <p:spPr>
          <a:xfrm>
            <a:off x="8018225" y="4920234"/>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8" name="QB_5_BD.69_3#24f4a1055?htil=9&amp;pid=552c4e9b5&amp;color=0,0,0&amp;vtp=1&amp;bbb=1"/>
              <p:cNvSpPr/>
              <p:nvPr/>
            </p:nvSpPr>
            <p:spPr>
              <a:xfrm>
                <a:off x="722376" y="3246247"/>
                <a:ext cx="8467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A.脉红螺、竹蛏的环境容纳量</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NPP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中的能量</a:t>
                </a:r>
                <a:endParaRPr lang="en-US" altLang="zh-CN" sz="2000" dirty="0">
                  <a:solidFill>
                    <a:srgbClr val="000000"/>
                  </a:solidFill>
                </a:endParaRP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.①②③的量</a:t>
                </a:r>
                <a:endParaRPr lang="en-US" altLang="zh-CN" sz="2000" dirty="0">
                  <a:solidFill>
                    <a:srgbClr val="000000"/>
                  </a:solidFill>
                </a:endParaRP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.⑥和分解者通过呼吸作用散失的能量</a:t>
                </a:r>
                <a:endParaRPr lang="en-US" altLang="zh-CN" sz="2000" dirty="0">
                  <a:solidFill>
                    <a:srgbClr val="000000"/>
                  </a:solidFill>
                </a:endParaRPr>
              </a:p>
            </p:txBody>
          </p:sp>
        </mc:Choice>
        <mc:Fallback xmlns="">
          <p:sp>
            <p:nvSpPr>
              <p:cNvPr id="8" name="QB_5_BD.69_3#24f4a1055?htil=9&amp;pid=552c4e9b5&amp;color=0,0,0&amp;vtp=1&amp;bbb=1"/>
              <p:cNvSpPr>
                <a:spLocks noRot="1" noChangeAspect="1" noMove="1" noResize="1" noEditPoints="1" noAdjustHandles="1" noChangeArrowheads="1" noChangeShapeType="1" noTextEdit="1"/>
              </p:cNvSpPr>
              <p:nvPr/>
            </p:nvSpPr>
            <p:spPr>
              <a:xfrm>
                <a:off x="722376" y="3246247"/>
                <a:ext cx="8467344" cy="1796034"/>
              </a:xfrm>
              <a:prstGeom prst="rect">
                <a:avLst/>
              </a:prstGeom>
              <a:blipFill>
                <a:blip r:embed="rId6"/>
                <a:stretch>
                  <a:fillRect l="-1872"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71_1#24f4a1055?vop=1&amp;pid=552c4e9b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NPP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中的能量一部分流向消费者，另一部分流向死有机质，可表示第一营养级（</a:t>
                </a:r>
                <a:r>
                  <a:rPr lang="en-US" altLang="zh-CN" sz="2000" b="0" i="0">
                    <a:solidFill>
                      <a:srgbClr val="000000"/>
                    </a:solidFill>
                    <a:latin typeface="微软雅黑" pitchFamily="34" charset="0"/>
                    <a:ea typeface="微软雅黑" pitchFamily="34" charset="-122"/>
                    <a:cs typeface="微软雅黑" pitchFamily="34" charset="-120"/>
                  </a:rPr>
                  <a:t>生产者）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用于生长</a:t>
                </a:r>
                <a:r>
                  <a:rPr lang="en-US" altLang="zh-CN" sz="2000" b="0" i="0" dirty="0">
                    <a:solidFill>
                      <a:srgbClr val="000000"/>
                    </a:solidFill>
                    <a:latin typeface="微软雅黑" pitchFamily="34" charset="0"/>
                    <a:ea typeface="微软雅黑" pitchFamily="34" charset="-122"/>
                    <a:cs typeface="微软雅黑" pitchFamily="34" charset="-120"/>
                  </a:rPr>
                  <a:t>、发育和繁殖的能量；由于浮游植物个体小、寿命短，不断被浮游动物吃掉</a:t>
                </a:r>
                <a:r>
                  <a:rPr lang="en-US" altLang="zh-CN" sz="2000" b="0" i="0">
                    <a:solidFill>
                      <a:srgbClr val="000000"/>
                    </a:solidFill>
                    <a:latin typeface="微软雅黑" pitchFamily="34" charset="0"/>
                    <a:ea typeface="微软雅黑" pitchFamily="34" charset="-122"/>
                    <a:cs typeface="微软雅黑" pitchFamily="34" charset="-120"/>
                  </a:rPr>
                  <a:t>，因此某一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时刻其生物量可能低于浮游动物的生物量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所以该海洋生态系统的生物量金字塔常呈现上宽下窄。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假设图</a:t>
                </a:r>
                <a:r>
                  <a:rPr lang="en-US" altLang="zh-CN" sz="2000" b="0" i="0" dirty="0">
                    <a:solidFill>
                      <a:srgbClr val="000000"/>
                    </a:solidFill>
                    <a:latin typeface="微软雅黑" pitchFamily="34" charset="0"/>
                    <a:ea typeface="微软雅黑" pitchFamily="34" charset="-122"/>
                    <a:cs typeface="微软雅黑" pitchFamily="34" charset="-120"/>
                  </a:rPr>
                  <a:t>2中消费者为脉红螺、竹蛏，以消费者为研究单位，为保证持续高产获得脉红螺、</a:t>
                </a:r>
                <a:r>
                  <a:rPr lang="en-US" altLang="zh-CN" sz="2000" b="0" i="0">
                    <a:solidFill>
                      <a:srgbClr val="000000"/>
                    </a:solidFill>
                    <a:latin typeface="微软雅黑" pitchFamily="34" charset="0"/>
                    <a:ea typeface="微软雅黑" pitchFamily="34" charset="-122"/>
                    <a:cs typeface="微软雅黑" pitchFamily="34" charset="-120"/>
                  </a:rPr>
                  <a:t>竹蛏，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理论上需要研究脉红螺</a:t>
                </a:r>
                <a:r>
                  <a:rPr lang="en-US" altLang="zh-CN" sz="2000" b="0" i="0" dirty="0">
                    <a:solidFill>
                      <a:srgbClr val="000000"/>
                    </a:solidFill>
                    <a:latin typeface="微软雅黑" pitchFamily="34" charset="0"/>
                    <a:ea typeface="微软雅黑" pitchFamily="34" charset="-122"/>
                    <a:cs typeface="微软雅黑" pitchFamily="34" charset="-120"/>
                  </a:rPr>
                  <a:t>、竹蛏的环境容纳量</a:t>
                </a:r>
                <a:r>
                  <a:rPr lang="en-US" altLang="zh-CN" sz="2000" b="0" i="0">
                    <a:solidFill>
                      <a:srgbClr val="000000"/>
                    </a:solidFill>
                    <a:latin typeface="微软雅黑" pitchFamily="34" charset="0"/>
                    <a:ea typeface="微软雅黑" pitchFamily="34" charset="-122"/>
                    <a:cs typeface="微软雅黑" pitchFamily="34" charset="-120"/>
                  </a:rPr>
                  <a:t>，由上一营养级流入消费者的能量和消费者同化量的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不同去向即图中</a:t>
                </a:r>
                <a:r>
                  <a:rPr lang="en-US" altLang="zh-CN" sz="2000" b="0" i="0" dirty="0">
                    <a:solidFill>
                      <a:srgbClr val="000000"/>
                    </a:solidFill>
                    <a:latin typeface="微软雅黑" pitchFamily="34" charset="0"/>
                    <a:ea typeface="微软雅黑" pitchFamily="34" charset="-122"/>
                    <a:cs typeface="微软雅黑" pitchFamily="34" charset="-120"/>
                  </a:rPr>
                  <a:t>①②③的量。故选A、C。</a:t>
                </a:r>
                <a:endParaRPr lang="en-US" altLang="zh-CN" sz="2200" dirty="0"/>
              </a:p>
            </p:txBody>
          </p:sp>
        </mc:Choice>
        <mc:Fallback xmlns="">
          <p:sp>
            <p:nvSpPr>
              <p:cNvPr id="2" name="QB_5_AS.71_1#24f4a1055?vop=1&amp;pid=552c4e9b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a:blip r:embed="rId3"/>
                <a:stretch>
                  <a:fillRect l="-1587" r="-3175" b="-564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5_BD.72_1#1747f6716?pid=552c4e9b5&amp;color=0,0,0&amp;vtp=1&amp;bt=1&amp;bbb=1&amp;hb=1"/>
          <p:cNvSpPr/>
          <p:nvPr/>
        </p:nvSpPr>
        <p:spPr>
          <a:xfrm>
            <a:off x="722376" y="972000"/>
            <a:ext cx="10753344" cy="17099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（4）为研究海洋牧场的建立对海洋环境的影响，科研人员调查了对照区和牧场中A、B、</a:t>
            </a:r>
            <a:r>
              <a:rPr lang="en-US" altLang="zh-CN" sz="2000" b="0" i="0">
                <a:solidFill>
                  <a:srgbClr val="000000"/>
                </a:solidFill>
                <a:latin typeface="微软雅黑" pitchFamily="34" charset="0"/>
                <a:ea typeface="微软雅黑" pitchFamily="34" charset="-122"/>
                <a:cs typeface="微软雅黑" pitchFamily="34" charset="-120"/>
              </a:rPr>
              <a:t>C区中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浮游动物的总丰富度</a:t>
            </a:r>
            <a:r>
              <a:rPr lang="en-US" altLang="zh-CN" sz="2000" b="0" i="0" dirty="0">
                <a:solidFill>
                  <a:srgbClr val="000000"/>
                </a:solidFill>
                <a:latin typeface="微软雅黑" pitchFamily="34" charset="0"/>
                <a:ea typeface="微软雅黑" pitchFamily="34" charset="-122"/>
                <a:cs typeface="微软雅黑" pitchFamily="34" charset="-120"/>
              </a:rPr>
              <a:t>（与环境的优劣呈正相关）及海水中无机氮、活性磷酸盐含量</a:t>
            </a:r>
            <a:r>
              <a:rPr lang="en-US" altLang="zh-CN" sz="2000" b="0" i="0">
                <a:solidFill>
                  <a:srgbClr val="000000"/>
                </a:solidFill>
                <a:latin typeface="微软雅黑" pitchFamily="34" charset="0"/>
                <a:ea typeface="微软雅黑" pitchFamily="34" charset="-122"/>
                <a:cs typeface="微软雅黑" pitchFamily="34" charset="-120"/>
              </a:rPr>
              <a:t>（与海水富营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养化程度呈正相关</a:t>
            </a:r>
            <a:r>
              <a:rPr lang="en-US" altLang="zh-CN" sz="2000" b="0" i="0" dirty="0">
                <a:solidFill>
                  <a:srgbClr val="000000"/>
                </a:solidFill>
                <a:latin typeface="微软雅黑" pitchFamily="34" charset="0"/>
                <a:ea typeface="微软雅黑" pitchFamily="34" charset="-122"/>
                <a:cs typeface="微软雅黑" pitchFamily="34" charset="-120"/>
              </a:rPr>
              <a:t>），结果如表和图3。结果表明</a:t>
            </a:r>
            <a:r>
              <a:rPr lang="en-US" altLang="zh-CN" sz="2000" b="0" i="0">
                <a:solidFill>
                  <a:srgbClr val="000000"/>
                </a:solidFill>
                <a:latin typeface="微软雅黑" pitchFamily="34" charset="0"/>
                <a:ea typeface="微软雅黑" pitchFamily="34" charset="-122"/>
                <a:cs typeface="微软雅黑" pitchFamily="34" charset="-120"/>
              </a:rPr>
              <a:t>，海洋牧场中</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区的生态效益最佳，判断的理</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由是</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45" name="QB_5_BD.72_2#1747f6716?colgroup=11,6,6,6,6&amp;pid=552c4e9b5&amp;color=0,0,0&amp;vtp=1&amp;bbb=1"/>
              <p:cNvGraphicFramePr>
                <a:graphicFrameLocks noGrp="1"/>
              </p:cNvGraphicFramePr>
              <p:nvPr>
                <p:extLst>
                  <p:ext uri="{D42A27DB-BD31-4B8C-83A1-F6EECF244321}">
                    <p14:modId xmlns:p14="http://schemas.microsoft.com/office/powerpoint/2010/main" val="3190533247"/>
                  </p:ext>
                </p:extLst>
              </p:nvPr>
            </p:nvGraphicFramePr>
            <p:xfrm>
              <a:off x="722376" y="2796228"/>
              <a:ext cx="10680192" cy="912114"/>
            </p:xfrm>
            <a:graphic>
              <a:graphicData uri="http://schemas.openxmlformats.org/drawingml/2006/table">
                <a:tbl>
                  <a:tblPr/>
                  <a:tblGrid>
                    <a:gridCol w="2999232">
                      <a:extLst>
                        <a:ext uri="{9D8B030D-6E8A-4147-A177-3AD203B41FA5}">
                          <a16:colId xmlns:a16="http://schemas.microsoft.com/office/drawing/2014/main" val="20000"/>
                        </a:ext>
                      </a:extLst>
                    </a:gridCol>
                    <a:gridCol w="1920240">
                      <a:extLst>
                        <a:ext uri="{9D8B030D-6E8A-4147-A177-3AD203B41FA5}">
                          <a16:colId xmlns:a16="http://schemas.microsoft.com/office/drawing/2014/main" val="20001"/>
                        </a:ext>
                      </a:extLst>
                    </a:gridCol>
                    <a:gridCol w="1920240">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gridCol w="1920240">
                      <a:extLst>
                        <a:ext uri="{9D8B030D-6E8A-4147-A177-3AD203B41FA5}">
                          <a16:colId xmlns:a16="http://schemas.microsoft.com/office/drawing/2014/main" val="20004"/>
                        </a:ext>
                      </a:extLst>
                    </a:gridCol>
                  </a:tblGrid>
                  <a:tr h="456057">
                    <a:tc>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6057">
                    <a:tc>
                      <a:txBody>
                        <a:bodyPr/>
                        <a:lstStyle/>
                        <a:p>
                          <a:pPr algn="ctr" latinLnBrk="1" hangingPunct="0">
                            <a:lnSpc>
                              <a:spcPts val="3300"/>
                            </a:lnSpc>
                          </a:pPr>
                          <a:r>
                            <a:rPr lang="en-US" altLang="zh-CN" sz="2000" b="1" i="0" dirty="0">
                              <a:solidFill>
                                <a:srgbClr val="000000"/>
                              </a:solidFill>
                              <a:latin typeface="微软雅黑" pitchFamily="34" charset="0"/>
                              <a:ea typeface="微软雅黑" pitchFamily="34" charset="-122"/>
                              <a:cs typeface="微软雅黑" pitchFamily="34" charset="-120"/>
                            </a:rPr>
                            <a:t>总丰富度/</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ind</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45" name="QB_5_BD.72_2#1747f6716?colgroup=11,6,6,6,6&amp;pid=552c4e9b5&amp;color=0,0,0&amp;vtp=1&amp;bbb=1"/>
              <p:cNvGraphicFramePr>
                <a:graphicFrameLocks noGrp="1"/>
              </p:cNvGraphicFramePr>
              <p:nvPr>
                <p:extLst>
                  <p:ext uri="{D42A27DB-BD31-4B8C-83A1-F6EECF244321}">
                    <p14:modId xmlns:p14="http://schemas.microsoft.com/office/powerpoint/2010/main" val="3190533247"/>
                  </p:ext>
                </p:extLst>
              </p:nvPr>
            </p:nvGraphicFramePr>
            <p:xfrm>
              <a:off x="722376" y="2796228"/>
              <a:ext cx="10680192" cy="912114"/>
            </p:xfrm>
            <a:graphic>
              <a:graphicData uri="http://schemas.openxmlformats.org/drawingml/2006/table">
                <a:tbl>
                  <a:tblPr/>
                  <a:tblGrid>
                    <a:gridCol w="2999232">
                      <a:extLst>
                        <a:ext uri="{9D8B030D-6E8A-4147-A177-3AD203B41FA5}">
                          <a16:colId xmlns:a16="http://schemas.microsoft.com/office/drawing/2014/main" val="20000"/>
                        </a:ext>
                      </a:extLst>
                    </a:gridCol>
                    <a:gridCol w="1920240">
                      <a:extLst>
                        <a:ext uri="{9D8B030D-6E8A-4147-A177-3AD203B41FA5}">
                          <a16:colId xmlns:a16="http://schemas.microsoft.com/office/drawing/2014/main" val="20001"/>
                        </a:ext>
                      </a:extLst>
                    </a:gridCol>
                    <a:gridCol w="1920240">
                      <a:extLst>
                        <a:ext uri="{9D8B030D-6E8A-4147-A177-3AD203B41FA5}">
                          <a16:colId xmlns:a16="http://schemas.microsoft.com/office/drawing/2014/main" val="20002"/>
                        </a:ext>
                      </a:extLst>
                    </a:gridCol>
                    <a:gridCol w="1920240">
                      <a:extLst>
                        <a:ext uri="{9D8B030D-6E8A-4147-A177-3AD203B41FA5}">
                          <a16:colId xmlns:a16="http://schemas.microsoft.com/office/drawing/2014/main" val="20003"/>
                        </a:ext>
                      </a:extLst>
                    </a:gridCol>
                    <a:gridCol w="1920240">
                      <a:extLst>
                        <a:ext uri="{9D8B030D-6E8A-4147-A177-3AD203B41FA5}">
                          <a16:colId xmlns:a16="http://schemas.microsoft.com/office/drawing/2014/main" val="20004"/>
                        </a:ext>
                      </a:extLst>
                    </a:gridCol>
                  </a:tblGrid>
                  <a:tr h="456057">
                    <a:tc>
                      <a:txBody>
                        <a:bodyPr/>
                        <a:lstStyle/>
                        <a:p>
                          <a:pPr algn="ctr" latinLnBrk="1" hangingPunct="0">
                            <a:lnSpc>
                              <a:spcPts val="3300"/>
                            </a:lnSpc>
                          </a:pPr>
                          <a:r>
                            <a:rPr lang="en-US" altLang="zh-CN" sz="2000" b="1" i="0">
                              <a:solidFill>
                                <a:srgbClr val="000000"/>
                              </a:solidFill>
                              <a:latin typeface="微软雅黑" pitchFamily="34" charset="0"/>
                              <a:ea typeface="微软雅黑" pitchFamily="34" charset="-122"/>
                              <a:cs typeface="微软雅黑"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对照区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B区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C区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605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 t="-102667" r="-256707" b="-25333"/>
                          </a:stretch>
                        </a:blipFill>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20.95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12.11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47.54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B_5_AN.73_1#1747f6716.blank?pid=552c4e9b5&amp;color=0,0,0&amp;vpa=26&amp;vtp=1"/>
          <p:cNvSpPr/>
          <p:nvPr/>
        </p:nvSpPr>
        <p:spPr>
          <a:xfrm>
            <a:off x="7726426" y="1831536"/>
            <a:ext cx="355600" cy="399034"/>
          </a:xfrm>
          <a:prstGeom prst="rect">
            <a:avLst/>
          </a:prstGeom>
          <a:noFill/>
          <a:ln/>
        </p:spPr>
        <p:txBody>
          <a:bodyPr wrap="none" lIns="0" tIns="0" rIns="0" bIns="0" rtlCol="0" anchor="t"/>
          <a:lstStyle/>
          <a:p>
            <a:pPr algn="ctr" latinLnBrk="1">
              <a:lnSpc>
                <a:spcPts val="35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B_5_AN.75_1#1747f6716.blank?pid=552c4e9b5&amp;color=0,0,0&amp;vpa=27&amp;vtp=1&amp;bbb=1"/>
          <p:cNvSpPr/>
          <p:nvPr/>
        </p:nvSpPr>
        <p:spPr>
          <a:xfrm>
            <a:off x="1239901" y="2254827"/>
            <a:ext cx="7804150" cy="379984"/>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该区域的无机氮、活性磷酸盐含量较低，而浮游动物的总丰富度最高</a:t>
            </a:r>
            <a:endParaRPr lang="en-US" altLang="zh-CN" sz="2000" dirty="0"/>
          </a:p>
        </p:txBody>
      </p:sp>
      <p:pic>
        <p:nvPicPr>
          <p:cNvPr id="6" name="QB_5_BD.74_1#1747f6716?iti=7&amp;htil=10&amp;pid=552c4e9b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528816" y="3837628"/>
            <a:ext cx="4928616"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B_5_BD.74_2#1747f6716?iti=7&amp;htil=10&amp;pid=552c4e9b5&amp;color=0,0,0&amp;vtp=1&amp;bbb=1"/>
          <p:cNvSpPr/>
          <p:nvPr/>
        </p:nvSpPr>
        <p:spPr>
          <a:xfrm>
            <a:off x="8762936" y="6302190"/>
            <a:ext cx="460375" cy="392557"/>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图3</a:t>
            </a:r>
            <a:endParaRPr lang="en-US" altLang="zh-CN" sz="2000" dirty="0"/>
          </a:p>
        </p:txBody>
      </p:sp>
      <p:sp>
        <p:nvSpPr>
          <p:cNvPr id="8" name="QB_5_AS.76_1#1747f6716?htil=10&amp;vop=1&amp;pid=552c4e9b5&amp;color=0,0,0&amp;vtp=1&amp;bbb=1&amp;hb=1"/>
          <p:cNvSpPr/>
          <p:nvPr/>
        </p:nvSpPr>
        <p:spPr>
          <a:xfrm>
            <a:off x="722376" y="3837628"/>
            <a:ext cx="5687568" cy="2157984"/>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分析题意、题表及题图3可知，</a:t>
            </a:r>
            <a:r>
              <a:rPr lang="en-US" altLang="zh-CN" sz="2000" b="0" i="0">
                <a:solidFill>
                  <a:srgbClr val="000000"/>
                </a:solidFill>
                <a:latin typeface="微软雅黑" pitchFamily="34" charset="0"/>
                <a:ea typeface="微软雅黑" pitchFamily="34" charset="-122"/>
                <a:cs typeface="微软雅黑" pitchFamily="34" charset="-120"/>
              </a:rPr>
              <a:t>与对照区相比，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区的浮游动物总丰富度（</a:t>
            </a:r>
            <a:r>
              <a:rPr lang="en-US" altLang="zh-CN" sz="2000" b="0" i="0">
                <a:solidFill>
                  <a:srgbClr val="000000"/>
                </a:solidFill>
                <a:latin typeface="微软雅黑" pitchFamily="34" charset="0"/>
                <a:ea typeface="微软雅黑" pitchFamily="34" charset="-122"/>
                <a:cs typeface="微软雅黑" pitchFamily="34" charset="-120"/>
              </a:rPr>
              <a:t>与环境的优劣呈正相关）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最高</a:t>
            </a:r>
            <a:r>
              <a:rPr lang="en-US" altLang="zh-CN" sz="2000" b="0" i="0" dirty="0">
                <a:solidFill>
                  <a:srgbClr val="000000"/>
                </a:solidFill>
                <a:latin typeface="微软雅黑" pitchFamily="34" charset="0"/>
                <a:ea typeface="微软雅黑" pitchFamily="34" charset="-122"/>
                <a:cs typeface="微软雅黑" pitchFamily="34" charset="-120"/>
              </a:rPr>
              <a:t>，说明该区域环境较好；且海水中无机氮</a:t>
            </a:r>
            <a:r>
              <a:rPr lang="en-US" altLang="zh-CN" sz="2000" b="0" i="0">
                <a:solidFill>
                  <a:srgbClr val="000000"/>
                </a:solidFill>
                <a:latin typeface="微软雅黑" pitchFamily="34" charset="0"/>
                <a:ea typeface="微软雅黑" pitchFamily="34" charset="-122"/>
                <a:cs typeface="微软雅黑" pitchFamily="34" charset="-120"/>
              </a:rPr>
              <a:t>、活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性磷酸盐含量较低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说明该区域富营养化程度低，</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故</a:t>
            </a:r>
            <a:r>
              <a:rPr lang="en-US" altLang="zh-CN" sz="2000" b="0" i="0" dirty="0">
                <a:solidFill>
                  <a:srgbClr val="000000"/>
                </a:solidFill>
                <a:latin typeface="微软雅黑" pitchFamily="34" charset="0"/>
                <a:ea typeface="微软雅黑" pitchFamily="34" charset="-122"/>
                <a:cs typeface="微软雅黑" pitchFamily="34" charset="-120"/>
              </a:rPr>
              <a:t>C区生态效益最佳。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500"/>
                                        <p:tgtEl>
                                          <p:spTgt spid="8">
                                            <p:txEl>
                                              <p:pRg st="3" end="3"/>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txEl>
                                              <p:pRg st="4" end="4"/>
                                            </p:txEl>
                                          </p:spTgt>
                                        </p:tgtEl>
                                        <p:attrNameLst>
                                          <p:attrName>style.visibility</p:attrName>
                                        </p:attrNameLst>
                                      </p:cBhvr>
                                      <p:to>
                                        <p:strVal val="visible"/>
                                      </p:to>
                                    </p:set>
                                    <p:animEffect transition="in" filter="fade">
                                      <p:cBhvr>
                                        <p:cTn id="38"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8"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pic>
        <p:nvPicPr>
          <p:cNvPr id="2" name="QC_5_BD.77_1#d08fd25ba?htil=11&amp;pid=027d0d744&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14307" y="1054295"/>
            <a:ext cx="3017520"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77_2#d08fd25ba?htil=11&amp;pid=027d0d744&amp;color=0,0,0&amp;vtp=1&amp;bt=1&amp;bbb=1&amp;hb=1&amp;hs=1"/>
              <p:cNvSpPr/>
              <p:nvPr/>
            </p:nvSpPr>
            <p:spPr>
              <a:xfrm>
                <a:off x="722376" y="972000"/>
                <a:ext cx="759866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［广东深圳外国语学校2025高二期末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人工高密度养殖的罗非鱼塘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中往往要大量投入人工饵料</a:t>
                </a:r>
                <a:r>
                  <a:rPr lang="en-US" altLang="zh-CN" sz="2000" b="0" i="0" dirty="0">
                    <a:solidFill>
                      <a:srgbClr val="000000"/>
                    </a:solidFill>
                    <a:latin typeface="微软雅黑" pitchFamily="34" charset="0"/>
                    <a:ea typeface="微软雅黑" pitchFamily="34" charset="-122"/>
                    <a:cs typeface="微软雅黑" pitchFamily="34" charset="-120"/>
                  </a:rPr>
                  <a:t>，极易引起水体中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含量增加</a:t>
                </a:r>
                <a:r>
                  <a:rPr lang="en-US" altLang="zh-CN" sz="2000" b="0" i="0">
                    <a:solidFill>
                      <a:srgbClr val="000000"/>
                    </a:solidFill>
                    <a:latin typeface="微软雅黑" pitchFamily="34" charset="0"/>
                    <a:ea typeface="微软雅黑" pitchFamily="34" charset="-122"/>
                    <a:cs typeface="微软雅黑" pitchFamily="34" charset="-120"/>
                  </a:rPr>
                  <a:t>，造成水体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污染</a:t>
                </a:r>
                <a:r>
                  <a:rPr lang="en-US" altLang="zh-CN" sz="2000" b="0" i="0" dirty="0">
                    <a:solidFill>
                      <a:srgbClr val="000000"/>
                    </a:solidFill>
                    <a:latin typeface="微软雅黑" pitchFamily="34" charset="0"/>
                    <a:ea typeface="微软雅黑" pitchFamily="34" charset="-122"/>
                    <a:cs typeface="微软雅黑" pitchFamily="34" charset="-120"/>
                  </a:rPr>
                  <a:t>。研究人员拟利用空心菜生态浮床技术来净化池塘水质</a:t>
                </a:r>
                <a:r>
                  <a:rPr lang="en-US" altLang="zh-CN" sz="2000" b="0" i="0">
                    <a:solidFill>
                      <a:srgbClr val="000000"/>
                    </a:solidFill>
                    <a:latin typeface="微软雅黑" pitchFamily="34" charset="0"/>
                    <a:ea typeface="微软雅黑" pitchFamily="34" charset="-122"/>
                    <a:cs typeface="微软雅黑" pitchFamily="34" charset="-120"/>
                  </a:rPr>
                  <a:t>，以期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达到淡水养殖废水排放二级标准，如图是空心菜生态浮床覆盖率研</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究结果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77_2#d08fd25ba?htil=11&amp;pid=027d0d744&amp;color=0,0,0&amp;vtp=1&amp;bt=1&amp;bbb=1&amp;hb=1&amp;hs=1"/>
              <p:cNvSpPr>
                <a:spLocks noRot="1" noChangeAspect="1" noMove="1" noResize="1" noEditPoints="1" noAdjustHandles="1" noChangeArrowheads="1" noChangeShapeType="1" noTextEdit="1"/>
              </p:cNvSpPr>
              <p:nvPr/>
            </p:nvSpPr>
            <p:spPr>
              <a:xfrm>
                <a:off x="722376" y="972000"/>
                <a:ext cx="7598664" cy="2214753"/>
              </a:xfrm>
              <a:prstGeom prst="rect">
                <a:avLst/>
              </a:prstGeom>
              <a:blipFill>
                <a:blip r:embed="rId4"/>
                <a:stretch>
                  <a:fillRect l="-2087" r="-2006" b="-6868"/>
                </a:stretch>
              </a:blipFill>
              <a:ln/>
            </p:spPr>
            <p:txBody>
              <a:bodyPr/>
              <a:lstStyle/>
              <a:p>
                <a:r>
                  <a:rPr lang="zh-CN" altLang="en-US">
                    <a:noFill/>
                  </a:rPr>
                  <a:t> </a:t>
                </a:r>
              </a:p>
            </p:txBody>
          </p:sp>
        </mc:Fallback>
      </mc:AlternateContent>
      <p:sp>
        <p:nvSpPr>
          <p:cNvPr id="4" name="QC_5_AN.78_1#d08fd25ba.bracket?pid=027d0d744&amp;color=0,0,0&amp;vpa=28&amp;vtp=1"/>
          <p:cNvSpPr/>
          <p:nvPr/>
        </p:nvSpPr>
        <p:spPr>
          <a:xfrm>
            <a:off x="3957701" y="27817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5_BD.77_3#d08fd25ba.choices?pid=027d0d744&amp;color=0,0,0&amp;vtp=1&amp;bbb=1&amp;hs=1"/>
              <p:cNvSpPr/>
              <p:nvPr/>
            </p:nvSpPr>
            <p:spPr>
              <a:xfrm>
                <a:off x="722376" y="32597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A.当空心菜浮床覆盖率大于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2000" b="0" i="0" dirty="0">
                    <a:solidFill>
                      <a:srgbClr val="000000"/>
                    </a:solidFill>
                    <a:latin typeface="微软雅黑" pitchFamily="34" charset="0"/>
                    <a:ea typeface="微软雅黑" pitchFamily="34" charset="-122"/>
                    <a:cs typeface="微软雅黑" pitchFamily="34" charset="-120"/>
                  </a:rPr>
                  <a:t>时对水体总氮去除效果一定比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时更好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.该鱼塘中各营养级的能量金字塔表现为上宽下窄的金字塔形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时实验组总氮浓度较低的主要原因是含氮有机物被空心菜直接吸收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.流经该池塘生态系统的总能量大于生态浮床中的空心菜固定的太阳能总量</a:t>
                </a:r>
                <a:endParaRPr lang="en-US" altLang="zh-CN" sz="2000" dirty="0"/>
              </a:p>
            </p:txBody>
          </p:sp>
        </mc:Choice>
        <mc:Fallback xmlns="">
          <p:sp>
            <p:nvSpPr>
              <p:cNvPr id="5" name="QC_5_BD.77_3#d08fd25ba.choices?pid=027d0d744&amp;color=0,0,0&amp;vtp=1&amp;bbb=1&amp;hs=1"/>
              <p:cNvSpPr>
                <a:spLocks noRot="1" noChangeAspect="1" noMove="1" noResize="1" noEditPoints="1" noAdjustHandles="1" noChangeArrowheads="1" noChangeShapeType="1" noTextEdit="1"/>
              </p:cNvSpPr>
              <p:nvPr/>
            </p:nvSpPr>
            <p:spPr>
              <a:xfrm>
                <a:off x="722376" y="3259777"/>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9_1#d08fd25ba?vop=1&amp;pid=027d0d74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仅根据题目已有信息，无法推测空心菜浮床覆盖率大于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时对水体总氮去除效果一定比</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时更好，A错误；能量在流动过程中总是逐级递减</a:t>
                </a:r>
                <a:r>
                  <a:rPr lang="en-US" altLang="zh-CN" sz="2000" b="0" i="0">
                    <a:solidFill>
                      <a:srgbClr val="000000"/>
                    </a:solidFill>
                    <a:latin typeface="微软雅黑" pitchFamily="34" charset="0"/>
                    <a:ea typeface="微软雅黑" pitchFamily="34" charset="-122"/>
                    <a:cs typeface="微软雅黑" pitchFamily="34" charset="-120"/>
                  </a:rPr>
                  <a:t>，因此能量金字塔通常都是上窄下宽的金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字塔形</a:t>
                </a:r>
                <a:r>
                  <a:rPr lang="en-US" altLang="zh-CN" sz="2000" b="0" i="0" dirty="0">
                    <a:solidFill>
                      <a:srgbClr val="000000"/>
                    </a:solidFill>
                    <a:latin typeface="微软雅黑" pitchFamily="34" charset="0"/>
                    <a:ea typeface="微软雅黑" pitchFamily="34" charset="-122"/>
                    <a:cs typeface="微软雅黑" pitchFamily="34" charset="-120"/>
                  </a:rPr>
                  <a:t>，B错误；植物主要通过分解者将含氮有机物分解为无机物来利用其中的氮元素，C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流经该池塘生态系统的总能量为生产者固定的太阳能总量以及人工投入饵料中的化学能</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79_1#d08fd25ba?vop=1&amp;pid=027d0d744&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a:blip r:embed="rId3"/>
                <a:stretch>
                  <a:fillRect l="-1587" r="-2608" b="-853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4_1#3f8e554de?vop=1&amp;pid=b83eed9ce&amp;color=0,0,0&amp;vtp=1&amp;bt=1&amp;bbb=1&amp;hb=1"/>
              <p:cNvSpPr/>
              <p:nvPr/>
            </p:nvSpPr>
            <p:spPr>
              <a:xfrm>
                <a:off x="722376" y="969264"/>
                <a:ext cx="10753344" cy="5517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能量流动的过程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1）能量的输入:生产者通过光合作用将光能转化成化学能</a:t>
                </a:r>
                <a:r>
                  <a:rPr lang="en-US" altLang="zh-CN" sz="2000" b="0" i="0">
                    <a:solidFill>
                      <a:srgbClr val="000000"/>
                    </a:solidFill>
                    <a:latin typeface="微软雅黑" pitchFamily="34" charset="0"/>
                    <a:ea typeface="微软雅黑" pitchFamily="34" charset="-122"/>
                    <a:cs typeface="微软雅黑" pitchFamily="34" charset="-120"/>
                  </a:rPr>
                  <a:t>,固定在它们所制造的有机物中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有些生物可通过化能合成作用合成有机物）。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2）能量的传递</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传递的渠道:食物链和食物网。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某一营养级（最高营养级除外）同化的能量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流向下一营养级的能量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未被利用的能量。但对于最高营养级,它所同化的能量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未被利用的能量。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能量流动的特点:单向流动、逐级递减。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能量的散失:以热能形式散失是能量的最终归宿（热能不能再为其他生物所利用</a:t>
                </a:r>
                <a:r>
                  <a:rPr lang="en-US" altLang="zh-CN" sz="2000" b="0" i="0">
                    <a:solidFill>
                      <a:srgbClr val="000000"/>
                    </a:solidFill>
                    <a:latin typeface="微软雅黑" pitchFamily="34" charset="0"/>
                    <a:ea typeface="微软雅黑" pitchFamily="34" charset="-122"/>
                    <a:cs typeface="微软雅黑" pitchFamily="34" charset="-120"/>
                  </a:rPr>
                  <a:t>,所以能量流动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是单向的</a:t>
                </a:r>
                <a:r>
                  <a:rPr lang="en-US" altLang="zh-CN" sz="2000" b="0" i="0" dirty="0">
                    <a:solidFill>
                      <a:srgbClr val="000000"/>
                    </a:solidFill>
                    <a:latin typeface="微软雅黑" pitchFamily="34" charset="0"/>
                    <a:ea typeface="微软雅黑" pitchFamily="34" charset="-122"/>
                    <a:cs typeface="微软雅黑" pitchFamily="34" charset="-120"/>
                  </a:rPr>
                  <a:t>,不能循环流动）。</a:t>
                </a:r>
                <a:endParaRPr lang="en-US" altLang="zh-CN" sz="2000" dirty="0"/>
              </a:p>
            </p:txBody>
          </p:sp>
        </mc:Choice>
        <mc:Fallback xmlns="">
          <p:sp>
            <p:nvSpPr>
              <p:cNvPr id="2" name="QC_5_EX.4_1#3f8e554de?vop=1&amp;pid=b83eed9ce&amp;color=0,0,0&amp;vtp=1&amp;bt=1&amp;bbb=1&amp;hb=1"/>
              <p:cNvSpPr>
                <a:spLocks noRot="1" noChangeAspect="1" noMove="1" noResize="1" noEditPoints="1" noAdjustHandles="1" noChangeArrowheads="1" noChangeShapeType="1" noTextEdit="1"/>
              </p:cNvSpPr>
              <p:nvPr/>
            </p:nvSpPr>
            <p:spPr>
              <a:xfrm>
                <a:off x="722376" y="969264"/>
                <a:ext cx="10753344" cy="5517134"/>
              </a:xfrm>
              <a:prstGeom prst="rect">
                <a:avLst/>
              </a:prstGeom>
              <a:blipFill>
                <a:blip r:embed="rId3"/>
                <a:stretch>
                  <a:fillRect l="-1474" r="-1361" b="-265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9fc7cb76f?pid=b83eed9ce&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［黑龙江齐齐哈尔2024高二期中］</a:t>
            </a:r>
            <a:r>
              <a:rPr lang="en-US" altLang="zh-CN" sz="2000" b="0" i="0" dirty="0">
                <a:solidFill>
                  <a:srgbClr val="000000"/>
                </a:solidFill>
                <a:latin typeface="微软雅黑" pitchFamily="34" charset="0"/>
                <a:ea typeface="微软雅黑" pitchFamily="34" charset="-122"/>
                <a:cs typeface="微软雅黑" pitchFamily="34" charset="-120"/>
              </a:rPr>
              <a:t>如图是某自然生态系统中能量流动过程示意图</a:t>
            </a:r>
            <a:r>
              <a:rPr lang="en-US" altLang="zh-CN" sz="2000" b="0" i="0">
                <a:solidFill>
                  <a:srgbClr val="000000"/>
                </a:solidFill>
                <a:latin typeface="微软雅黑" pitchFamily="34" charset="0"/>
                <a:ea typeface="微软雅黑" pitchFamily="34" charset="-122"/>
                <a:cs typeface="微软雅黑" pitchFamily="34" charset="-120"/>
              </a:rPr>
              <a:t>，其中字母表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示能量值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9fc7cb76f.bracket?pid=b83eed9ce&amp;color=0,0,0&amp;vpa=2&amp;vtp=1"/>
          <p:cNvSpPr/>
          <p:nvPr/>
        </p:nvSpPr>
        <p:spPr>
          <a:xfrm>
            <a:off x="4732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5_BD.5_2#9fc7cb76f?htil=1&amp;pid=b83eed9c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41132" y="1994661"/>
            <a:ext cx="4709160"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5_3#9fc7cb76f.choices?htil=1&amp;pid=b83eed9ce&amp;color=0,0,0&amp;vtp=1&amp;bbb=1&amp;hb=1"/>
              <p:cNvSpPr/>
              <p:nvPr/>
            </p:nvSpPr>
            <p:spPr>
              <a:xfrm>
                <a:off x="722376" y="1867661"/>
                <a:ext cx="5907024" cy="3161602"/>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𝑓</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表示初级消费者通过呼吸作用以热能形式散失的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.图中流经该生态系统的总能量为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表示初级消费者用于生长</a:t>
                </a:r>
                <a:r>
                  <a:rPr lang="en-US" altLang="zh-CN" sz="2000" b="0" i="0">
                    <a:solidFill>
                      <a:srgbClr val="000000"/>
                    </a:solidFill>
                    <a:latin typeface="微软雅黑" pitchFamily="34" charset="0"/>
                    <a:ea typeface="微软雅黑" pitchFamily="34" charset="-122"/>
                    <a:cs typeface="微软雅黑" pitchFamily="34" charset="-120"/>
                  </a:rPr>
                  <a:t>、发育和繁殖等生命活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动的能量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D.初级消费者和次级消费者之间的能量传递效率为</a:t>
                </a: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5_BD.5_3#9fc7cb76f.choices?htil=1&amp;pid=b83eed9ce&amp;color=0,0,0&amp;vtp=1&amp;bbb=1&amp;hb=1"/>
              <p:cNvSpPr>
                <a:spLocks noRot="1" noChangeAspect="1" noMove="1" noResize="1" noEditPoints="1" noAdjustHandles="1" noChangeArrowheads="1" noChangeShapeType="1" noTextEdit="1"/>
              </p:cNvSpPr>
              <p:nvPr/>
            </p:nvSpPr>
            <p:spPr>
              <a:xfrm>
                <a:off x="722376" y="1867661"/>
                <a:ext cx="5907024" cy="3161602"/>
              </a:xfrm>
              <a:prstGeom prst="rect">
                <a:avLst/>
              </a:prstGeom>
              <a:blipFill>
                <a:blip r:embed="rId4"/>
                <a:stretch>
                  <a:fillRect l="-2683" b="-154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7_1#9fc7cb76f?vop=1&amp;pid=b83eed9ce&amp;color=0,0,0&amp;vtp=1&amp;bt=1&amp;bbb=1&amp;hb=1"/>
              <p:cNvSpPr/>
              <p:nvPr/>
            </p:nvSpPr>
            <p:spPr>
              <a:xfrm>
                <a:off x="722376" y="969264"/>
                <a:ext cx="10753344" cy="17833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分析题图可知</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表示生产者固定的能量，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表示第二营养级的摄入量，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表示第三营养级的摄入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表示第二营养级粪便中的能量（属于第一营养级同化量的一部分），</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表示第二营养级同化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的能量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𝑓</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表示第二营养级呼吸作用散失的能量，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表示第二营养级用于生长、发育和繁殖的能量。</a:t>
                </a:r>
                <a:endParaRPr lang="en-US" altLang="zh-CN" sz="2000" dirty="0"/>
              </a:p>
            </p:txBody>
          </p:sp>
        </mc:Choice>
        <mc:Fallback xmlns="">
          <p:sp>
            <p:nvSpPr>
              <p:cNvPr id="2" name="QC_5_EX.7_1#9fc7cb76f?vop=1&amp;pid=b83eed9ce&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a:blip r:embed="rId3"/>
                <a:stretch>
                  <a:fillRect l="-1474" r="-3628" b="-819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8_1#9fc7cb76f?vop=1&amp;pid=b83eed9ce&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据思路导引可知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𝑓</m:t>
                    </m:r>
                  </m:oMath>
                </a14:m>
                <a:r>
                  <a:rPr lang="en-US" altLang="zh-CN" sz="2000" b="0" i="0" dirty="0">
                    <a:solidFill>
                      <a:srgbClr val="000000"/>
                    </a:solidFill>
                    <a:latin typeface="微软雅黑" pitchFamily="34" charset="0"/>
                    <a:ea typeface="微软雅黑" pitchFamily="34" charset="-122"/>
                    <a:cs typeface="微软雅黑" pitchFamily="34" charset="-120"/>
                  </a:rPr>
                  <a:t>表示初级消费者通过呼吸作用以热能形式散失的能量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表示初级消费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者的同化量</a:t>
                </a:r>
                <a:r>
                  <a:rPr lang="en-US" altLang="zh-CN" sz="2000" b="0" i="0" dirty="0">
                    <a:solidFill>
                      <a:srgbClr val="000000"/>
                    </a:solidFill>
                    <a:latin typeface="微软雅黑" pitchFamily="34" charset="0"/>
                    <a:ea typeface="微软雅黑" pitchFamily="34" charset="-122"/>
                    <a:cs typeface="微软雅黑" pitchFamily="34" charset="-120"/>
                  </a:rPr>
                  <a:t>，A正确，C错误；生产者固定的能量为流入该生态系统的总能量</a:t>
                </a:r>
                <a:r>
                  <a:rPr lang="en-US" altLang="zh-CN" sz="2000" b="0" i="0">
                    <a:solidFill>
                      <a:srgbClr val="000000"/>
                    </a:solidFill>
                    <a:latin typeface="微软雅黑" pitchFamily="34" charset="0"/>
                    <a:ea typeface="微软雅黑" pitchFamily="34" charset="-122"/>
                    <a:cs typeface="微软雅黑" pitchFamily="34" charset="-120"/>
                  </a:rPr>
                  <a:t>，即流经该生态系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统的总能量为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，B错误；初级消费者和次级消费者之间的能量传递效率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次级消费者的同化量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初级消费者的同化量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，图中没有次级消费者的同化量</a:t>
                </a:r>
                <a:r>
                  <a:rPr lang="en-US" altLang="zh-CN" sz="2000" b="0" i="0">
                    <a:solidFill>
                      <a:srgbClr val="000000"/>
                    </a:solidFill>
                    <a:latin typeface="微软雅黑" pitchFamily="34" charset="0"/>
                    <a:ea typeface="微软雅黑" pitchFamily="34" charset="-122"/>
                    <a:cs typeface="微软雅黑" pitchFamily="34" charset="-120"/>
                  </a:rPr>
                  <a:t>，无法计算两者之间的能量传递效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率</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8_1#9fc7cb76f?vop=1&amp;pid=b83eed9ce&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907"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9_1#63d1a34e3?pid=b83eed9ce&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［江西六校2025高二联考］</a:t>
            </a:r>
            <a:r>
              <a:rPr lang="en-US" altLang="zh-CN" sz="2000" b="0" i="0" dirty="0">
                <a:solidFill>
                  <a:srgbClr val="000000"/>
                </a:solidFill>
                <a:latin typeface="微软雅黑" pitchFamily="34" charset="0"/>
                <a:ea typeface="微软雅黑" pitchFamily="34" charset="-122"/>
                <a:cs typeface="微软雅黑" pitchFamily="34" charset="-120"/>
              </a:rPr>
              <a:t>图甲表示食物链上能量流动的部分情况（</a:t>
            </a:r>
            <a:r>
              <a:rPr lang="en-US" altLang="zh-CN" sz="2000" b="0" i="0">
                <a:solidFill>
                  <a:srgbClr val="000000"/>
                </a:solidFill>
                <a:latin typeface="微软雅黑" pitchFamily="34" charset="0"/>
                <a:ea typeface="微软雅黑" pitchFamily="34" charset="-122"/>
                <a:cs typeface="微软雅黑" pitchFamily="34" charset="-120"/>
              </a:rPr>
              <a:t>图中数字代表能量值），</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图乙表示兔的能量来源与去向</a:t>
            </a:r>
            <a:r>
              <a:rPr lang="en-US" altLang="zh-CN" sz="2000" b="0" i="0" dirty="0">
                <a:solidFill>
                  <a:srgbClr val="000000"/>
                </a:solidFill>
                <a:latin typeface="微软雅黑" pitchFamily="34" charset="0"/>
                <a:ea typeface="微软雅黑" pitchFamily="34" charset="-122"/>
                <a:cs typeface="微软雅黑" pitchFamily="34" charset="-120"/>
              </a:rPr>
              <a:t>（图中字母代表能量值）。</a:t>
            </a:r>
            <a:r>
              <a:rPr lang="en-US" altLang="zh-CN" sz="2000" b="0" i="0">
                <a:solidFill>
                  <a:srgbClr val="000000"/>
                </a:solidFill>
                <a:latin typeface="微软雅黑" pitchFamily="34" charset="0"/>
                <a:ea typeface="微软雅黑" pitchFamily="34" charset="-122"/>
                <a:cs typeface="微软雅黑" pitchFamily="34" charset="-120"/>
              </a:rPr>
              <a:t>下列有关叙述错误的是(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63d1a34e3.bracket?pid=b83eed9ce&amp;color=0,0,0&amp;vpa=3&amp;vtp=1"/>
          <p:cNvSpPr/>
          <p:nvPr/>
        </p:nvSpPr>
        <p:spPr>
          <a:xfrm>
            <a:off x="9799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9_3#63d1a34e3?iti=1&amp;htil=1&amp;pid=b83eed9c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029968" y="2022093"/>
            <a:ext cx="2752344"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9_4#63d1a34e3?iti=2&amp;htil=1&amp;pid=b83eed9c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60336" y="1994661"/>
            <a:ext cx="3044952"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9_5#63d1a34e3?iti=1&amp;htil=1&amp;pid=b83eed9ce&amp;color=0,0,0&amp;vtp=1"/>
          <p:cNvSpPr/>
          <p:nvPr/>
        </p:nvSpPr>
        <p:spPr>
          <a:xfrm>
            <a:off x="3250565" y="3621277"/>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2000" dirty="0"/>
          </a:p>
        </p:txBody>
      </p:sp>
      <p:sp>
        <p:nvSpPr>
          <p:cNvPr id="7" name="QC_5_BD.9_6#63d1a34e3?iti=2&amp;htil=1&amp;pid=b83eed9ce&amp;color=0,0,0&amp;vtp=1"/>
          <p:cNvSpPr/>
          <p:nvPr/>
        </p:nvSpPr>
        <p:spPr>
          <a:xfrm>
            <a:off x="8627237" y="3630421"/>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2000" dirty="0"/>
          </a:p>
        </p:txBody>
      </p:sp>
      <p:sp>
        <p:nvSpPr>
          <p:cNvPr id="8" name="QC_5_BD.9_7#63d1a34e3?pid=b83eed9ce&amp;color=0,0,0&amp;vtp=1&amp;bbb=1"/>
          <p:cNvSpPr/>
          <p:nvPr/>
        </p:nvSpPr>
        <p:spPr>
          <a:xfrm>
            <a:off x="722376" y="4085970"/>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图甲中的草指某一种草，假定该生态系统中只有图示这一条简单的食物链</a:t>
            </a:r>
            <a:endParaRPr lang="en-US" altLang="zh-CN" sz="2000" dirty="0"/>
          </a:p>
        </p:txBody>
      </p:sp>
      <mc:AlternateContent xmlns:mc="http://schemas.openxmlformats.org/markup-compatibility/2006" xmlns:a14="http://schemas.microsoft.com/office/drawing/2010/main">
        <mc:Choice Requires="a14">
          <p:sp>
            <p:nvSpPr>
              <p:cNvPr id="9" name="QC_5_BD.9_8#63d1a34e3.choices?pid=b83eed9ce&amp;color=0,0,0&amp;vtp=1&amp;bbb=1"/>
              <p:cNvSpPr/>
              <p:nvPr/>
            </p:nvSpPr>
            <p:spPr>
              <a:xfrm>
                <a:off x="722376" y="4496561"/>
                <a:ext cx="10753344" cy="1961134"/>
              </a:xfrm>
              <a:prstGeom prst="rect">
                <a:avLst/>
              </a:prstGeom>
              <a:noFill/>
              <a:ln/>
            </p:spPr>
            <p:txBody>
              <a:bodyPr wrap="none" lIns="0" tIns="0" rIns="0" bIns="0" rtlCol="0" anchor="t"/>
              <a:lstStyle/>
              <a:p>
                <a:pPr algn="l" latinLnBrk="1">
                  <a:lnSpc>
                    <a:spcPts val="4900"/>
                  </a:lnSpc>
                </a:pPr>
                <a:r>
                  <a:rPr lang="en-US" altLang="zh-CN" sz="2000" b="0" i="0" dirty="0">
                    <a:solidFill>
                      <a:srgbClr val="000000"/>
                    </a:solidFill>
                    <a:latin typeface="微软雅黑" pitchFamily="34" charset="0"/>
                    <a:ea typeface="微软雅黑" pitchFamily="34" charset="-122"/>
                    <a:cs typeface="微软雅黑" pitchFamily="34" charset="-120"/>
                  </a:rPr>
                  <a:t>A.若②为狐的同化量，图甲</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代表兔到狐的能量传递效率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，表示兔未被利用的能量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.兔通过呼吸作用释放的能量大部分以热能的形式散失</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.兔流向分解者的能量包括兔的遗体残骸和粪便中的能量</a:t>
                </a:r>
                <a:endParaRPr lang="en-US" altLang="zh-CN" sz="2000" dirty="0"/>
              </a:p>
            </p:txBody>
          </p:sp>
        </mc:Choice>
        <mc:Fallback xmlns="">
          <p:sp>
            <p:nvSpPr>
              <p:cNvPr id="9" name="QC_5_BD.9_8#63d1a34e3.choices?pid=b83eed9ce&amp;color=0,0,0&amp;vtp=1&amp;bbb=1"/>
              <p:cNvSpPr>
                <a:spLocks noRot="1" noChangeAspect="1" noMove="1" noResize="1" noEditPoints="1" noAdjustHandles="1" noChangeArrowheads="1" noChangeShapeType="1" noTextEdit="1"/>
              </p:cNvSpPr>
              <p:nvPr/>
            </p:nvSpPr>
            <p:spPr>
              <a:xfrm>
                <a:off x="722376" y="4496561"/>
                <a:ext cx="10753344" cy="1961134"/>
              </a:xfrm>
              <a:prstGeom prst="rect">
                <a:avLst/>
              </a:prstGeom>
              <a:blipFill>
                <a:blip r:embed="rId5"/>
                <a:stretch>
                  <a:fillRect l="-1474" b="-778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2091</Words>
  <Application>Microsoft Office PowerPoint</Application>
  <PresentationFormat>宽屏</PresentationFormat>
  <Paragraphs>401</Paragraphs>
  <Slides>46</Slides>
  <Notes>46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46</vt:i4>
      </vt:variant>
    </vt:vector>
  </HeadingPairs>
  <TitlesOfParts>
    <vt:vector size="55"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2025-08-01T02:04:42Z</dcterms:created>
  <dcterms:modified xsi:type="dcterms:W3CDTF">2025-08-04T07:15:56Z</dcterms:modified>
  <cp:category/>
  <cp:contentStatus/>
</cp:coreProperties>
</file>