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38" d="100"/>
        <a:sy n="38"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920219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28d0634e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一、单项选择题（本部分包括6小题，每题只有一个选项最符合题意）</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071ff098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二、多项选择题（本部分包括2小题，每题有不止一个选项符合题意）</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52d1607d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三、非选择题（本部分包括2小题）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d5ecdb0009caf6f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0.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10.xm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10.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10.xml"/><Relationship Id="rId5" Type="http://schemas.openxmlformats.org/officeDocument/2006/relationships/image" Target="../media/image31.pn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10.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6.xml"/><Relationship Id="rId1" Type="http://schemas.openxmlformats.org/officeDocument/2006/relationships/slideLayout" Target="../slideLayouts/slideLayout10.xml"/><Relationship Id="rId5" Type="http://schemas.openxmlformats.org/officeDocument/2006/relationships/image" Target="../media/image40.png"/><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7.xml"/><Relationship Id="rId1" Type="http://schemas.openxmlformats.org/officeDocument/2006/relationships/slideLayout" Target="../slideLayouts/slideLayout10.xml"/><Relationship Id="rId4" Type="http://schemas.openxmlformats.org/officeDocument/2006/relationships/image" Target="../media/image42.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0.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pic>
        <p:nvPicPr>
          <p:cNvPr id="2" name="QC_5_BD.11_1#fd1c0eeda?htil=3&amp;pid=28d0634e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53139" y="1054295"/>
            <a:ext cx="3474720" cy="35753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5_BD.11_2#fd1c0eeda?htil=3&amp;pid=28d0634e8&amp;color=0,0,0&amp;vtp=1&amp;bt=1&amp;bbb=1&amp;hb=1"/>
              <p:cNvSpPr/>
              <p:nvPr/>
            </p:nvSpPr>
            <p:spPr>
              <a:xfrm>
                <a:off x="722376" y="972000"/>
                <a:ext cx="7150608"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［重庆巴蜀中学2025高二月考］</a:t>
                </a:r>
                <a:r>
                  <a:rPr lang="en-US" altLang="zh-CN" sz="2000" b="0" i="0">
                    <a:solidFill>
                      <a:srgbClr val="000000"/>
                    </a:solidFill>
                    <a:latin typeface="微软雅黑" pitchFamily="34" charset="0"/>
                    <a:ea typeface="微软雅黑" pitchFamily="34" charset="-122"/>
                    <a:cs typeface="微软雅黑" pitchFamily="34" charset="-120"/>
                  </a:rPr>
                  <a:t>种群的聚居有利于种群繁衍，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若种群密度过小</a:t>
                </a:r>
                <a:r>
                  <a:rPr lang="en-US" altLang="zh-CN" sz="2000" b="0" i="0" dirty="0">
                    <a:solidFill>
                      <a:srgbClr val="000000"/>
                    </a:solidFill>
                    <a:latin typeface="微软雅黑" pitchFamily="34" charset="0"/>
                    <a:ea typeface="微软雅黑" pitchFamily="34" charset="-122"/>
                    <a:cs typeface="微软雅黑" pitchFamily="34" charset="-120"/>
                  </a:rPr>
                  <a:t>，那么该种群很可能会灭绝</a:t>
                </a:r>
                <a:r>
                  <a:rPr lang="en-US" altLang="zh-CN" sz="2000" b="0" i="0">
                    <a:solidFill>
                      <a:srgbClr val="000000"/>
                    </a:solidFill>
                    <a:latin typeface="微软雅黑" pitchFamily="34" charset="0"/>
                    <a:ea typeface="微软雅黑" pitchFamily="34" charset="-122"/>
                    <a:cs typeface="微软雅黑" pitchFamily="34" charset="-120"/>
                  </a:rPr>
                  <a:t>，这个规律被称为阿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利效应</a:t>
                </a:r>
                <a:r>
                  <a:rPr lang="en-US" altLang="zh-CN" sz="2000" b="0" i="0" dirty="0">
                    <a:solidFill>
                      <a:srgbClr val="000000"/>
                    </a:solidFill>
                    <a:latin typeface="微软雅黑" pitchFamily="34" charset="0"/>
                    <a:ea typeface="微软雅黑" pitchFamily="34" charset="-122"/>
                    <a:cs typeface="微软雅黑" pitchFamily="34" charset="-120"/>
                  </a:rPr>
                  <a:t>。如图表示自然环境中</a:t>
                </a:r>
                <a:r>
                  <a:rPr lang="en-US" altLang="zh-CN" sz="2000" b="0" i="0">
                    <a:solidFill>
                      <a:srgbClr val="000000"/>
                    </a:solidFill>
                    <a:latin typeface="微软雅黑" pitchFamily="34" charset="0"/>
                    <a:ea typeface="微软雅黑" pitchFamily="34" charset="-122"/>
                    <a:cs typeface="微软雅黑" pitchFamily="34" charset="-120"/>
                  </a:rPr>
                  <a:t>，一个动物种群拥有不同初始数量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a:t>
                </a:r>
                <a:r>
                  <a:rPr lang="en-US" altLang="zh-CN" sz="2000" b="0" i="0" dirty="0">
                    <a:solidFill>
                      <a:srgbClr val="000000"/>
                    </a:solidFill>
                    <a:latin typeface="微软雅黑" pitchFamily="34" charset="0"/>
                    <a:ea typeface="微软雅黑" pitchFamily="34" charset="-122"/>
                    <a:cs typeface="微软雅黑" pitchFamily="34" charset="-120"/>
                  </a:rPr>
                  <a:t>（假设雌雄比例为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），种群数量随时间变化模式图</a:t>
                </a:r>
                <a:r>
                  <a:rPr lang="en-US" altLang="zh-CN" sz="2000" b="0" i="0">
                    <a:solidFill>
                      <a:srgbClr val="000000"/>
                    </a:solidFill>
                    <a:latin typeface="微软雅黑" pitchFamily="34" charset="0"/>
                    <a:ea typeface="微软雅黑" pitchFamily="34" charset="-122"/>
                    <a:cs typeface="微软雅黑" pitchFamily="34" charset="-120"/>
                  </a:rPr>
                  <a:t>。据图</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分析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3" name="QC_5_BD.11_2#fd1c0eeda?htil=3&amp;pid=28d0634e8&amp;color=0,0,0&amp;vtp=1&amp;bt=1&amp;bbb=1&amp;hb=1"/>
              <p:cNvSpPr>
                <a:spLocks noRot="1" noChangeAspect="1" noMove="1" noResize="1" noEditPoints="1" noAdjustHandles="1" noChangeArrowheads="1" noChangeShapeType="1" noTextEdit="1"/>
              </p:cNvSpPr>
              <p:nvPr/>
            </p:nvSpPr>
            <p:spPr>
              <a:xfrm>
                <a:off x="722376" y="972000"/>
                <a:ext cx="7150608" cy="2214753"/>
              </a:xfrm>
              <a:prstGeom prst="rect">
                <a:avLst/>
              </a:prstGeom>
              <a:blipFill>
                <a:blip r:embed="rId4"/>
                <a:stretch>
                  <a:fillRect l="-2217" r="-1876" b="-6868"/>
                </a:stretch>
              </a:blipFill>
              <a:ln/>
            </p:spPr>
            <p:txBody>
              <a:bodyPr/>
              <a:lstStyle/>
              <a:p>
                <a:r>
                  <a:rPr lang="zh-CN" altLang="en-US">
                    <a:noFill/>
                  </a:rPr>
                  <a:t> </a:t>
                </a:r>
              </a:p>
            </p:txBody>
          </p:sp>
        </mc:Fallback>
      </mc:AlternateContent>
      <p:sp>
        <p:nvSpPr>
          <p:cNvPr id="4" name="QC_5_AN.12_1#fd1c0eeda.bracket?pid=28d0634e8&amp;color=0,0,0&amp;vpa=4&amp;vtp=1"/>
          <p:cNvSpPr/>
          <p:nvPr/>
        </p:nvSpPr>
        <p:spPr>
          <a:xfrm>
            <a:off x="3716401" y="27817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mc:AlternateContent xmlns:mc="http://schemas.openxmlformats.org/markup-compatibility/2006" xmlns:a14="http://schemas.microsoft.com/office/drawing/2010/main">
        <mc:Choice Requires="a14">
          <p:sp>
            <p:nvSpPr>
              <p:cNvPr id="5" name="QC_5_BD.11_3#fd1c0eeda.choices?htil=3&amp;pid=28d0634e8&amp;color=0,0,0&amp;vtp=1&amp;bbb=1&amp;hb=1"/>
              <p:cNvSpPr/>
              <p:nvPr/>
            </p:nvSpPr>
            <p:spPr>
              <a:xfrm>
                <a:off x="722376" y="3196277"/>
                <a:ext cx="7150608" cy="2253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𝐸</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代表该种群数量能够达到的最大值</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.根据阿利效应推测，栖息地碎片化可能导致种群灭亡</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.若改变初始雌雄比例</a:t>
                </a:r>
                <a:r>
                  <a:rPr lang="en-US" altLang="zh-CN" sz="2000" b="0" i="0">
                    <a:solidFill>
                      <a:srgbClr val="000000"/>
                    </a:solidFill>
                    <a:latin typeface="微软雅黑" pitchFamily="34" charset="0"/>
                    <a:ea typeface="微软雅黑" pitchFamily="34" charset="-122"/>
                    <a:cs typeface="微软雅黑" pitchFamily="34" charset="-120"/>
                  </a:rPr>
                  <a:t>，该种群延续所需最小种群数量可能发生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变化</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.起始值为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𝐶</m:t>
                    </m:r>
                  </m:oMath>
                </a14:m>
                <a:r>
                  <a:rPr lang="en-US" altLang="zh-CN" sz="2000" b="0" i="0" dirty="0">
                    <a:solidFill>
                      <a:srgbClr val="000000"/>
                    </a:solidFill>
                    <a:latin typeface="微软雅黑" pitchFamily="34" charset="0"/>
                    <a:ea typeface="微软雅黑" pitchFamily="34" charset="-122"/>
                    <a:cs typeface="微软雅黑" pitchFamily="34" charset="-120"/>
                  </a:rPr>
                  <a:t>的种群，在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𝑇</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𝑇</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时间段内种群增长速率大于0</a:t>
                </a:r>
                <a:endParaRPr lang="en-US" altLang="zh-CN" sz="2000" dirty="0"/>
              </a:p>
            </p:txBody>
          </p:sp>
        </mc:Choice>
        <mc:Fallback xmlns="">
          <p:sp>
            <p:nvSpPr>
              <p:cNvPr id="5" name="QC_5_BD.11_3#fd1c0eeda.choices?htil=3&amp;pid=28d0634e8&amp;color=0,0,0&amp;vtp=1&amp;bbb=1&amp;hb=1"/>
              <p:cNvSpPr>
                <a:spLocks noRot="1" noChangeAspect="1" noMove="1" noResize="1" noEditPoints="1" noAdjustHandles="1" noChangeArrowheads="1" noChangeShapeType="1" noTextEdit="1"/>
              </p:cNvSpPr>
              <p:nvPr/>
            </p:nvSpPr>
            <p:spPr>
              <a:xfrm>
                <a:off x="722376" y="3196277"/>
                <a:ext cx="7150608" cy="2253234"/>
              </a:xfrm>
              <a:prstGeom prst="rect">
                <a:avLst/>
              </a:prstGeom>
              <a:blipFill>
                <a:blip r:embed="rId5"/>
                <a:stretch>
                  <a:fillRect l="-2217" r="-1535" b="-675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13_1#fd1c0eeda?vop=1&amp;pid=28d0634e8&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𝐸</m:t>
                    </m:r>
                  </m:oMath>
                </a14:m>
                <a:r>
                  <a:rPr lang="en-US" altLang="zh-CN" sz="2000" b="0" i="0" dirty="0">
                    <a:solidFill>
                      <a:srgbClr val="000000"/>
                    </a:solidFill>
                    <a:latin typeface="微软雅黑" pitchFamily="34" charset="0"/>
                    <a:ea typeface="微软雅黑" pitchFamily="34" charset="-122"/>
                    <a:cs typeface="微软雅黑" pitchFamily="34" charset="-120"/>
                  </a:rPr>
                  <a:t>代表该环境所能维持的种群最大数量（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值），并非种群数量能够达到的最大值</a:t>
                </a:r>
                <a:r>
                  <a:rPr lang="en-US" altLang="zh-CN" sz="2000" b="0" i="0">
                    <a:solidFill>
                      <a:srgbClr val="000000"/>
                    </a:solidFill>
                    <a:latin typeface="微软雅黑" pitchFamily="34" charset="0"/>
                    <a:ea typeface="微软雅黑" pitchFamily="34" charset="-122"/>
                    <a:cs typeface="微软雅黑" pitchFamily="34" charset="-120"/>
                  </a:rPr>
                  <a:t>，种群数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量可以在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值上下波动，A错误；根据阿利效应推测，栖息地碎片化，种群被分散</a:t>
                </a:r>
                <a:r>
                  <a:rPr lang="en-US" altLang="zh-CN" sz="2000" b="0" i="0">
                    <a:solidFill>
                      <a:srgbClr val="000000"/>
                    </a:solidFill>
                    <a:latin typeface="微软雅黑" pitchFamily="34" charset="0"/>
                    <a:ea typeface="微软雅黑" pitchFamily="34" charset="-122"/>
                    <a:cs typeface="微软雅黑" pitchFamily="34" charset="-120"/>
                  </a:rPr>
                  <a:t>，可能导致种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群数量低于种群延续所需最小值</a:t>
                </a:r>
                <a:r>
                  <a:rPr lang="en-US" altLang="zh-CN" sz="2000" b="0" i="0" dirty="0">
                    <a:solidFill>
                      <a:srgbClr val="000000"/>
                    </a:solidFill>
                    <a:latin typeface="微软雅黑" pitchFamily="34" charset="0"/>
                    <a:ea typeface="微软雅黑" pitchFamily="34" charset="-122"/>
                    <a:cs typeface="微软雅黑" pitchFamily="34" charset="-120"/>
                  </a:rPr>
                  <a:t>，进而导致种群灭亡，B正确；性别比例影响出生率</a:t>
                </a:r>
                <a:r>
                  <a:rPr lang="en-US" altLang="zh-CN" sz="2000" b="0" i="0">
                    <a:solidFill>
                      <a:srgbClr val="000000"/>
                    </a:solidFill>
                    <a:latin typeface="微软雅黑" pitchFamily="34" charset="0"/>
                    <a:ea typeface="微软雅黑" pitchFamily="34" charset="-122"/>
                    <a:cs typeface="微软雅黑" pitchFamily="34" charset="-120"/>
                  </a:rPr>
                  <a:t>，因此改变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初始雌雄比例</a:t>
                </a:r>
                <a:r>
                  <a:rPr lang="en-US" altLang="zh-CN" sz="2000" b="0" i="0" dirty="0">
                    <a:solidFill>
                      <a:srgbClr val="000000"/>
                    </a:solidFill>
                    <a:latin typeface="微软雅黑" pitchFamily="34" charset="0"/>
                    <a:ea typeface="微软雅黑" pitchFamily="34" charset="-122"/>
                    <a:cs typeface="微软雅黑" pitchFamily="34" charset="-120"/>
                  </a:rPr>
                  <a:t>，会造成一定程度上的性别比例失调，</a:t>
                </a:r>
                <a:r>
                  <a:rPr lang="en-US" altLang="zh-CN" sz="2000" b="0" i="0">
                    <a:solidFill>
                      <a:srgbClr val="000000"/>
                    </a:solidFill>
                    <a:latin typeface="微软雅黑" pitchFamily="34" charset="0"/>
                    <a:ea typeface="微软雅黑" pitchFamily="34" charset="-122"/>
                    <a:cs typeface="微软雅黑" pitchFamily="34" charset="-120"/>
                  </a:rPr>
                  <a:t>可能导致种群延续所需最小种群数量变大，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正确；在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𝑇</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前，起始值为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的种群,其数量保持增长，即种群增长速率大于0，D正确。</a:t>
                </a:r>
                <a:endParaRPr lang="en-US" altLang="zh-CN" sz="2200" dirty="0"/>
              </a:p>
            </p:txBody>
          </p:sp>
        </mc:Choice>
        <mc:Fallback xmlns="">
          <p:sp>
            <p:nvSpPr>
              <p:cNvPr id="2" name="QC_5_AS.13_1#fd1c0eeda?vop=1&amp;pid=28d0634e8&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a:blip r:embed="rId3"/>
                <a:stretch>
                  <a:fillRect l="-1587" r="-1134" b="-67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pic>
        <p:nvPicPr>
          <p:cNvPr id="2" name="QC_5_BD.14_1#0610f5caa?htil=4&amp;pid=28d0634e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66855" y="1054295"/>
            <a:ext cx="3447288" cy="26974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4_2#0610f5caa?htil=4&amp;pid=28d0634e8&amp;color=0,0,0&amp;vtp=1&amp;bt=1&amp;bbb=1&amp;hb=1"/>
          <p:cNvSpPr/>
          <p:nvPr/>
        </p:nvSpPr>
        <p:spPr>
          <a:xfrm>
            <a:off x="722376" y="972000"/>
            <a:ext cx="7168896"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［山东德州2024高二期末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普通大蓟马和西花蓟马是寄生在豆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科作物上的两种害虫</a:t>
            </a:r>
            <a:r>
              <a:rPr lang="en-US" altLang="zh-CN" sz="2000" b="0" i="0" dirty="0">
                <a:solidFill>
                  <a:srgbClr val="000000"/>
                </a:solidFill>
                <a:latin typeface="微软雅黑" pitchFamily="34" charset="0"/>
                <a:ea typeface="微软雅黑" pitchFamily="34" charset="-122"/>
                <a:cs typeface="微软雅黑" pitchFamily="34" charset="-120"/>
              </a:rPr>
              <a:t>，捕食螨是两者共同的天敌</a:t>
            </a:r>
            <a:r>
              <a:rPr lang="en-US" altLang="zh-CN" sz="2000" b="0" i="0">
                <a:solidFill>
                  <a:srgbClr val="000000"/>
                </a:solidFill>
                <a:latin typeface="微软雅黑" pitchFamily="34" charset="0"/>
                <a:ea typeface="微软雅黑" pitchFamily="34" charset="-122"/>
                <a:cs typeface="微软雅黑" pitchFamily="34" charset="-120"/>
              </a:rPr>
              <a:t>。为明确两种蓟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马的种间竞争情况</a:t>
            </a:r>
            <a:r>
              <a:rPr lang="en-US" altLang="zh-CN" sz="2000" b="0" i="0" dirty="0">
                <a:solidFill>
                  <a:srgbClr val="000000"/>
                </a:solidFill>
                <a:latin typeface="微软雅黑" pitchFamily="34" charset="0"/>
                <a:ea typeface="微软雅黑" pitchFamily="34" charset="-122"/>
                <a:cs typeface="微软雅黑" pitchFamily="34" charset="-120"/>
              </a:rPr>
              <a:t>，给予三种不同的培养条件</a:t>
            </a:r>
            <a:r>
              <a:rPr lang="en-US" altLang="zh-CN" sz="2000" b="0" i="0">
                <a:solidFill>
                  <a:srgbClr val="000000"/>
                </a:solidFill>
                <a:latin typeface="微软雅黑" pitchFamily="34" charset="0"/>
                <a:ea typeface="微软雅黑" pitchFamily="34" charset="-122"/>
                <a:cs typeface="微软雅黑" pitchFamily="34" charset="-120"/>
              </a:rPr>
              <a:t>，在每种条件下同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时培养两种蓟马</a:t>
            </a:r>
            <a:r>
              <a:rPr lang="en-US" altLang="zh-CN" sz="2000" b="0" i="0" dirty="0">
                <a:solidFill>
                  <a:srgbClr val="000000"/>
                </a:solidFill>
                <a:latin typeface="微软雅黑" pitchFamily="34" charset="0"/>
                <a:ea typeface="微软雅黑" pitchFamily="34" charset="-122"/>
                <a:cs typeface="微软雅黑" pitchFamily="34" charset="-120"/>
              </a:rPr>
              <a:t>，分别统计了两种蓟马成虫数量的变化</a:t>
            </a:r>
            <a:r>
              <a:rPr lang="en-US" altLang="zh-CN" sz="2000" b="0" i="0">
                <a:solidFill>
                  <a:srgbClr val="000000"/>
                </a:solidFill>
                <a:latin typeface="微软雅黑" pitchFamily="34" charset="0"/>
                <a:ea typeface="微软雅黑" pitchFamily="34" charset="-122"/>
                <a:cs typeface="微软雅黑" pitchFamily="34" charset="-120"/>
              </a:rPr>
              <a:t>，结果如</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图所示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15_1#0610f5caa.bracket?pid=28d0634e8&amp;color=0,0,0&amp;vpa=5&amp;vtp=1"/>
          <p:cNvSpPr/>
          <p:nvPr/>
        </p:nvSpPr>
        <p:spPr>
          <a:xfrm>
            <a:off x="3970401" y="27817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5_BD.14_3#0610f5caa.choices?htil=4&amp;pid=28d0634e8&amp;color=0,0,0&amp;vtp=1&amp;bbb=1&amp;hb=1"/>
          <p:cNvSpPr/>
          <p:nvPr/>
        </p:nvSpPr>
        <p:spPr>
          <a:xfrm>
            <a:off x="722376" y="3248474"/>
            <a:ext cx="7168896" cy="2253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A.普通大蓟马对于菜豆豆荚和豇豆豆荚的喜好不同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.在未加入捕食螨的情况下，西花蓟马终将取代普通大蓟马</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.普通大蓟马与西花蓟马除存在种间竞争外</a:t>
            </a:r>
            <a:r>
              <a:rPr lang="en-US" altLang="zh-CN" sz="2000" b="0" i="0">
                <a:solidFill>
                  <a:srgbClr val="000000"/>
                </a:solidFill>
                <a:latin typeface="微软雅黑" pitchFamily="34" charset="0"/>
                <a:ea typeface="微软雅黑" pitchFamily="34" charset="-122"/>
                <a:cs typeface="微软雅黑" pitchFamily="34" charset="-120"/>
              </a:rPr>
              <a:t>，两种蓟马种内也存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在竞争</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.寄生作物的种类和捕食者的存在都会影响两种蓟马的种间竞争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EX.16_1#0610f5caa?vop=1&amp;pid=28d0634e8&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5_EX.16_2#0610f5caa?vop=1&amp;pid=28d0634e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41648" y="1511300"/>
            <a:ext cx="4105656" cy="472744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7_1#0610f5caa?vop=1&amp;pid=28d0634e8&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普通大蓟马和西花蓟马存在种间竞争，两种蓟马种内也存在竞争，C正确</a:t>
            </a:r>
            <a:r>
              <a:rPr lang="en-US" altLang="zh-CN" sz="2000" b="0" i="0">
                <a:solidFill>
                  <a:srgbClr val="000000"/>
                </a:solidFill>
                <a:latin typeface="微软雅黑" pitchFamily="34" charset="0"/>
                <a:ea typeface="微软雅黑" pitchFamily="34" charset="-122"/>
                <a:cs typeface="微软雅黑" pitchFamily="34" charset="-120"/>
              </a:rPr>
              <a:t>；分析题图曲线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可知</a:t>
            </a:r>
            <a:r>
              <a:rPr lang="en-US" altLang="zh-CN" sz="2000" b="0" i="0" dirty="0">
                <a:solidFill>
                  <a:srgbClr val="000000"/>
                </a:solidFill>
                <a:latin typeface="微软雅黑" pitchFamily="34" charset="0"/>
                <a:ea typeface="微软雅黑" pitchFamily="34" charset="-122"/>
                <a:cs typeface="微软雅黑" pitchFamily="34" charset="-120"/>
              </a:rPr>
              <a:t>，改变作物种类和是否添加捕食者均会改变西花蓟马和普通大蓟马的成虫数量变化趋势</a:t>
            </a:r>
            <a:r>
              <a:rPr lang="en-US" altLang="zh-CN" sz="2000" b="0" i="0">
                <a:solidFill>
                  <a:srgbClr val="000000"/>
                </a:solidFill>
                <a:latin typeface="微软雅黑" pitchFamily="34" charset="0"/>
                <a:ea typeface="微软雅黑" pitchFamily="34" charset="-122"/>
                <a:cs typeface="微软雅黑" pitchFamily="34" charset="-120"/>
              </a:rPr>
              <a:t>，故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寄生作物的种类和捕食者的存在都会影响两种蓟马的种间竞争</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18_1#2d504e635?pid=28d0634e8&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［湖南长沙长郡中学2025高二期末］</a:t>
                </a:r>
                <a:r>
                  <a:rPr lang="en-US" altLang="zh-CN" sz="2000" b="0" i="0" dirty="0">
                    <a:solidFill>
                      <a:srgbClr val="000000"/>
                    </a:solidFill>
                    <a:latin typeface="微软雅黑" pitchFamily="34" charset="0"/>
                    <a:ea typeface="微软雅黑" pitchFamily="34" charset="-122"/>
                    <a:cs typeface="微软雅黑" pitchFamily="34" charset="-120"/>
                  </a:rPr>
                  <a:t>庙台槭是无患子科槭属的落叶乔木</a:t>
                </a:r>
                <a:r>
                  <a:rPr lang="en-US" altLang="zh-CN" sz="2000" b="0" i="0">
                    <a:solidFill>
                      <a:srgbClr val="000000"/>
                    </a:solidFill>
                    <a:latin typeface="微软雅黑" pitchFamily="34" charset="0"/>
                    <a:ea typeface="微软雅黑" pitchFamily="34" charset="-122"/>
                    <a:cs typeface="微软雅黑" pitchFamily="34" charset="-120"/>
                  </a:rPr>
                  <a:t>，属于国家二级保护植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a:t>
                </a:r>
                <a:r>
                  <a:rPr lang="en-US" altLang="zh-CN" sz="2000" b="0" i="0" dirty="0">
                    <a:solidFill>
                      <a:srgbClr val="000000"/>
                    </a:solidFill>
                    <a:latin typeface="微软雅黑" pitchFamily="34" charset="0"/>
                    <a:ea typeface="微软雅黑" pitchFamily="34" charset="-122"/>
                    <a:cs typeface="微软雅黑" pitchFamily="34" charset="-120"/>
                  </a:rPr>
                  <a:t>。研究人员对某地的天然庙台槭种群进行了调查</a:t>
                </a:r>
                <a:r>
                  <a:rPr lang="en-US" altLang="zh-CN" sz="2000" b="0" i="0">
                    <a:solidFill>
                      <a:srgbClr val="000000"/>
                    </a:solidFill>
                    <a:latin typeface="微软雅黑" pitchFamily="34" charset="0"/>
                    <a:ea typeface="微软雅黑" pitchFamily="34" charset="-122"/>
                    <a:cs typeface="微软雅黑" pitchFamily="34" charset="-120"/>
                  </a:rPr>
                  <a:t>，发现仅少量庙台槭个体散生在总面积约</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17 000 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的落叶阔叶林中，受其他植物遮阴的影响，成树长势不佳，仅7</a:t>
                </a:r>
                <a:r>
                  <a:rPr lang="en-US" altLang="zh-CN" sz="2000" b="0" i="0">
                    <a:solidFill>
                      <a:srgbClr val="000000"/>
                    </a:solidFill>
                    <a:latin typeface="微软雅黑" pitchFamily="34" charset="0"/>
                    <a:ea typeface="微软雅黑" pitchFamily="34" charset="-122"/>
                    <a:cs typeface="微软雅黑" pitchFamily="34" charset="-120"/>
                  </a:rPr>
                  <a:t>株成树可正常开花结果。</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该种群年龄结构和各年龄阶段的死亡率统计结果如图所示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BD.18_1#2d504e635?pid=28d0634e8&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a:blip r:embed="rId3"/>
                <a:stretch>
                  <a:fillRect l="-1474" r="-3401" b="-8651"/>
                </a:stretch>
              </a:blipFill>
              <a:ln/>
            </p:spPr>
            <p:txBody>
              <a:bodyPr/>
              <a:lstStyle/>
              <a:p>
                <a:r>
                  <a:rPr lang="zh-CN" altLang="en-US">
                    <a:noFill/>
                  </a:rPr>
                  <a:t> </a:t>
                </a:r>
              </a:p>
            </p:txBody>
          </p:sp>
        </mc:Fallback>
      </mc:AlternateContent>
      <p:sp>
        <p:nvSpPr>
          <p:cNvPr id="3" name="QC_5_AN.19_1#2d504e635.bracket?pid=28d0634e8&amp;color=0,0,0&amp;vpa=6&amp;vtp=1"/>
          <p:cNvSpPr/>
          <p:nvPr/>
        </p:nvSpPr>
        <p:spPr>
          <a:xfrm>
            <a:off x="9558401" y="23245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5_BD.18_2#2d504e635?htil=5&amp;pid=28d0634e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230571" y="2866077"/>
            <a:ext cx="4142232" cy="2642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8_3#2d504e635.choices?htil=5&amp;pid=28d0634e8&amp;color=0,0,0&amp;vtp=1&amp;bbb=1&amp;hb=1"/>
          <p:cNvSpPr/>
          <p:nvPr/>
        </p:nvSpPr>
        <p:spPr>
          <a:xfrm>
            <a:off x="722376" y="2791274"/>
            <a:ext cx="6473952" cy="22659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A.为准确掌握该地庙台槭的种群数量最好用样方法调查</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.该地庙台槭种群的年龄结构为增长型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.激烈的种内竞争是限制当地庙台槭种群增长的主要原因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.直接决定当地庙台槭种群密度的是出生率、死亡率</a:t>
            </a:r>
            <a:r>
              <a:rPr lang="en-US" altLang="zh-CN" sz="2000" b="0" i="0">
                <a:solidFill>
                  <a:srgbClr val="000000"/>
                </a:solidFill>
                <a:latin typeface="微软雅黑" pitchFamily="34" charset="0"/>
                <a:ea typeface="微软雅黑" pitchFamily="34" charset="-122"/>
                <a:cs typeface="微软雅黑" pitchFamily="34" charset="-120"/>
              </a:rPr>
              <a:t>、年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龄结构和性别比例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EX.20_1#2d504e635?vop=1&amp;pid=28d0634e8&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5_EX.20_2#2d504e635?vop=1&amp;pid=28d0634e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072384" y="1511300"/>
            <a:ext cx="6053328" cy="47000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21_1#2d504e635?vop=1&amp;pid=28d0634e8&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庙台槭为珍稀树种，种群数量少，为准确掌握其数量最好用逐个计数法调查，A错误</a:t>
                </a:r>
                <a:r>
                  <a:rPr lang="en-US" altLang="zh-CN" sz="2000" b="0" i="0">
                    <a:solidFill>
                      <a:srgbClr val="000000"/>
                    </a:solidFill>
                    <a:latin typeface="微软雅黑" pitchFamily="34" charset="0"/>
                    <a:ea typeface="微软雅黑" pitchFamily="34" charset="-122"/>
                    <a:cs typeface="微软雅黑" pitchFamily="34" charset="-120"/>
                  </a:rPr>
                  <a:t>；由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题意可知</a:t>
                </a:r>
                <a:r>
                  <a:rPr lang="en-US" altLang="zh-CN" sz="2000" b="0" i="0" dirty="0">
                    <a:solidFill>
                      <a:srgbClr val="000000"/>
                    </a:solidFill>
                    <a:latin typeface="微软雅黑" pitchFamily="34" charset="0"/>
                    <a:ea typeface="微软雅黑" pitchFamily="34" charset="-122"/>
                    <a:cs typeface="微软雅黑" pitchFamily="34" charset="-120"/>
                  </a:rPr>
                  <a:t>，仅少量庙台槭个体散生在总面积约</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17 000 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的落叶阔叶林中</a:t>
                </a:r>
                <a:r>
                  <a:rPr lang="en-US" altLang="zh-CN" sz="2000" b="0" i="0">
                    <a:solidFill>
                      <a:srgbClr val="000000"/>
                    </a:solidFill>
                    <a:latin typeface="微软雅黑" pitchFamily="34" charset="0"/>
                    <a:ea typeface="微软雅黑" pitchFamily="34" charset="-122"/>
                    <a:cs typeface="微软雅黑" pitchFamily="34" charset="-120"/>
                  </a:rPr>
                  <a:t>，受其他植物遮阴的影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响</a:t>
                </a:r>
                <a:r>
                  <a:rPr lang="en-US" altLang="zh-CN" sz="2000" b="0" i="0" dirty="0">
                    <a:solidFill>
                      <a:srgbClr val="000000"/>
                    </a:solidFill>
                    <a:latin typeface="微软雅黑" pitchFamily="34" charset="0"/>
                    <a:ea typeface="微软雅黑" pitchFamily="34" charset="-122"/>
                    <a:cs typeface="微软雅黑" pitchFamily="34" charset="-120"/>
                  </a:rPr>
                  <a:t>，成树长势不佳，仅7株成树可正常开花结果，由此可见，</a:t>
                </a:r>
                <a:r>
                  <a:rPr lang="en-US" altLang="zh-CN" sz="2000" b="0" i="0">
                    <a:solidFill>
                      <a:srgbClr val="000000"/>
                    </a:solidFill>
                    <a:latin typeface="微软雅黑" pitchFamily="34" charset="0"/>
                    <a:ea typeface="微软雅黑" pitchFamily="34" charset="-122"/>
                    <a:cs typeface="微软雅黑" pitchFamily="34" charset="-120"/>
                  </a:rPr>
                  <a:t>庙台槭种群受其他植物遮阴影响，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在种间竞争中处于劣势，即该地庙台槭面临的主要生存压力来自与其他植物的种间竞争而非种内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竞争</a:t>
                </a:r>
                <a:r>
                  <a:rPr lang="en-US" altLang="zh-CN" sz="2000" b="0" i="0" dirty="0">
                    <a:solidFill>
                      <a:srgbClr val="000000"/>
                    </a:solidFill>
                    <a:latin typeface="微软雅黑" pitchFamily="34" charset="0"/>
                    <a:ea typeface="微软雅黑" pitchFamily="34" charset="-122"/>
                    <a:cs typeface="微软雅黑" pitchFamily="34" charset="-120"/>
                  </a:rPr>
                  <a:t>，C错误；直接决定当地庙台槭种群密度的是出生率、死亡率</a:t>
                </a:r>
                <a:r>
                  <a:rPr lang="en-US" altLang="zh-CN" sz="2000" b="0" i="0">
                    <a:solidFill>
                      <a:srgbClr val="000000"/>
                    </a:solidFill>
                    <a:latin typeface="微软雅黑" pitchFamily="34" charset="0"/>
                    <a:ea typeface="微软雅黑" pitchFamily="34" charset="-122"/>
                    <a:cs typeface="微软雅黑" pitchFamily="34" charset="-120"/>
                  </a:rPr>
                  <a:t>，年龄结构和性别比例间接影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响种群密度</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5_AS.21_1#2d504e635?vop=1&amp;pid=28d0634e8&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a:blip r:embed="rId3"/>
                <a:stretch>
                  <a:fillRect l="-1587" r="-794" b="-564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22_1#c2814b23d?pid=071ff0982&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［广东惠州2024高二月考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某生物兴趣小组利用酵母菌在适宜条件下培养来探究种群密度的动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态变化</a:t>
                </a:r>
                <a:r>
                  <a:rPr lang="en-US" altLang="zh-CN" sz="2000" b="0" i="0" dirty="0">
                    <a:solidFill>
                      <a:srgbClr val="000000"/>
                    </a:solidFill>
                    <a:latin typeface="微软雅黑" pitchFamily="34" charset="0"/>
                    <a:ea typeface="微软雅黑" pitchFamily="34" charset="-122"/>
                    <a:cs typeface="微软雅黑" pitchFamily="34" charset="-120"/>
                  </a:rPr>
                  <a:t>，该实验中酵母菌种群密度的估算值如表所示。第2天观察计数时</a:t>
                </a:r>
                <a:r>
                  <a:rPr lang="en-US" altLang="zh-CN" sz="2000" b="0" i="0">
                    <a:solidFill>
                      <a:srgbClr val="000000"/>
                    </a:solidFill>
                    <a:latin typeface="微软雅黑" pitchFamily="34" charset="0"/>
                    <a:ea typeface="微软雅黑" pitchFamily="34" charset="-122"/>
                    <a:cs typeface="微软雅黑" pitchFamily="34" charset="-120"/>
                  </a:rPr>
                  <a:t>，发现计数室四个角上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4个中方格中共有34个酵母菌，其中有4个被台盼蓝染液染成蓝色</a:t>
                </a:r>
                <a:r>
                  <a:rPr lang="en-US" altLang="zh-CN" sz="2000" b="0" i="0">
                    <a:solidFill>
                      <a:srgbClr val="000000"/>
                    </a:solidFill>
                    <a:latin typeface="微软雅黑" pitchFamily="34" charset="0"/>
                    <a:ea typeface="微软雅黑" pitchFamily="34" charset="-122"/>
                    <a:cs typeface="微软雅黑" pitchFamily="34" charset="-120"/>
                  </a:rPr>
                  <a:t>（该实验中使用的血细胞计</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数板规格为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×0.1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m:t>
                    </m:r>
                  </m:oMath>
                </a14:m>
                <a:r>
                  <a:rPr lang="en-US" altLang="zh-CN" sz="2000" b="0" i="0" dirty="0">
                    <a:solidFill>
                      <a:srgbClr val="000000"/>
                    </a:solidFill>
                    <a:latin typeface="微软雅黑" pitchFamily="34" charset="0"/>
                    <a:ea typeface="微软雅黑" pitchFamily="34" charset="-122"/>
                    <a:cs typeface="微软雅黑" pitchFamily="34" charset="-120"/>
                  </a:rPr>
                  <a:t>，16中方格</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小方格）。</a:t>
                </a:r>
                <a:r>
                  <a:rPr lang="en-US" altLang="zh-CN" sz="2000" b="0" i="0">
                    <a:solidFill>
                      <a:srgbClr val="000000"/>
                    </a:solidFill>
                    <a:latin typeface="微软雅黑" pitchFamily="34" charset="0"/>
                    <a:ea typeface="微软雅黑" pitchFamily="34" charset="-122"/>
                    <a:cs typeface="微软雅黑" pitchFamily="34" charset="-120"/>
                  </a:rPr>
                  <a:t>下列有关叙述错误的是(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BD.22_1#c2814b23d?pid=071ff0982&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a:blip r:embed="rId3"/>
                <a:stretch>
                  <a:fillRect l="-1474" r="-397" b="-8651"/>
                </a:stretch>
              </a:blipFill>
              <a:ln/>
            </p:spPr>
            <p:txBody>
              <a:bodyPr/>
              <a:lstStyle/>
              <a:p>
                <a:r>
                  <a:rPr lang="zh-CN" altLang="en-US">
                    <a:noFill/>
                  </a:rPr>
                  <a:t> </a:t>
                </a:r>
              </a:p>
            </p:txBody>
          </p:sp>
        </mc:Fallback>
      </mc:AlternateContent>
      <p:graphicFrame>
        <p:nvGraphicFramePr>
          <p:cNvPr id="19" name="QC_5_BD.22_2#c2814b23d?colgroup=14,3,1,3,3,3,3,3&amp;pid=071ff0982&amp;color=0,0,0&amp;vtp=1&amp;bbb=1"/>
          <p:cNvGraphicFramePr>
            <a:graphicFrameLocks noGrp="1"/>
          </p:cNvGraphicFramePr>
          <p:nvPr>
            <p:extLst>
              <p:ext uri="{D42A27DB-BD31-4B8C-83A1-F6EECF244321}">
                <p14:modId xmlns:p14="http://schemas.microsoft.com/office/powerpoint/2010/main" val="2856737129"/>
              </p:ext>
            </p:extLst>
          </p:nvPr>
        </p:nvGraphicFramePr>
        <p:xfrm>
          <a:off x="722376" y="2866078"/>
          <a:ext cx="10698480" cy="852678"/>
        </p:xfrm>
        <a:graphic>
          <a:graphicData uri="http://schemas.openxmlformats.org/drawingml/2006/table">
            <a:tbl>
              <a:tblPr/>
              <a:tblGrid>
                <a:gridCol w="3822192">
                  <a:extLst>
                    <a:ext uri="{9D8B030D-6E8A-4147-A177-3AD203B41FA5}">
                      <a16:colId xmlns:a16="http://schemas.microsoft.com/office/drawing/2014/main" val="20000"/>
                    </a:ext>
                  </a:extLst>
                </a:gridCol>
                <a:gridCol w="1060704">
                  <a:extLst>
                    <a:ext uri="{9D8B030D-6E8A-4147-A177-3AD203B41FA5}">
                      <a16:colId xmlns:a16="http://schemas.microsoft.com/office/drawing/2014/main" val="20001"/>
                    </a:ext>
                  </a:extLst>
                </a:gridCol>
                <a:gridCol w="512064">
                  <a:extLst>
                    <a:ext uri="{9D8B030D-6E8A-4147-A177-3AD203B41FA5}">
                      <a16:colId xmlns:a16="http://schemas.microsoft.com/office/drawing/2014/main" val="20002"/>
                    </a:ext>
                  </a:extLst>
                </a:gridCol>
                <a:gridCol w="1060704">
                  <a:extLst>
                    <a:ext uri="{9D8B030D-6E8A-4147-A177-3AD203B41FA5}">
                      <a16:colId xmlns:a16="http://schemas.microsoft.com/office/drawing/2014/main" val="20003"/>
                    </a:ext>
                  </a:extLst>
                </a:gridCol>
                <a:gridCol w="1060704">
                  <a:extLst>
                    <a:ext uri="{9D8B030D-6E8A-4147-A177-3AD203B41FA5}">
                      <a16:colId xmlns:a16="http://schemas.microsoft.com/office/drawing/2014/main" val="20004"/>
                    </a:ext>
                  </a:extLst>
                </a:gridCol>
                <a:gridCol w="1060704">
                  <a:extLst>
                    <a:ext uri="{9D8B030D-6E8A-4147-A177-3AD203B41FA5}">
                      <a16:colId xmlns:a16="http://schemas.microsoft.com/office/drawing/2014/main" val="20005"/>
                    </a:ext>
                  </a:extLst>
                </a:gridCol>
                <a:gridCol w="1060704">
                  <a:extLst>
                    <a:ext uri="{9D8B030D-6E8A-4147-A177-3AD203B41FA5}">
                      <a16:colId xmlns:a16="http://schemas.microsoft.com/office/drawing/2014/main" val="20006"/>
                    </a:ext>
                  </a:extLst>
                </a:gridCol>
                <a:gridCol w="1060704">
                  <a:extLst>
                    <a:ext uri="{9D8B030D-6E8A-4147-A177-3AD203B41FA5}">
                      <a16:colId xmlns:a16="http://schemas.microsoft.com/office/drawing/2014/main" val="20007"/>
                    </a:ext>
                  </a:extLst>
                </a:gridCol>
              </a:tblGrid>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时间/天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活酵母菌密度</a:t>
                      </a:r>
                      <a:r>
                        <a:rPr lang="en-US" altLang="zh-CN" sz="2000" b="1" i="0" dirty="0">
                          <a:solidFill>
                            <a:srgbClr val="000000"/>
                          </a:solidFill>
                          <a:latin typeface="微软雅黑" pitchFamily="34" charset="0"/>
                          <a:ea typeface="微软雅黑" pitchFamily="34" charset="-122"/>
                          <a:cs typeface="微软雅黑" pitchFamily="34" charset="-120"/>
                        </a:rPr>
                        <a:t>/（万个·</a:t>
                      </a:r>
                      <a:r>
                        <a:rPr lang="en-US" altLang="zh-CN" sz="2000" b="1" i="0">
                          <a:solidFill>
                            <a:srgbClr val="000000"/>
                          </a:solidFill>
                          <a:latin typeface="微软雅黑" pitchFamily="34" charset="0"/>
                          <a:ea typeface="微软雅黑" pitchFamily="34" charset="-122"/>
                          <a:cs typeface="微软雅黑" pitchFamily="34" charset="-120"/>
                        </a:rPr>
                        <a:t>mL-1）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762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4" name="QC_5_AN.23_1#c2814b23d.bracket?pid=071ff0982&amp;color=0,0,0&amp;vpa=7&amp;vtp=1&amp;bbb=1"/>
          <p:cNvSpPr/>
          <p:nvPr/>
        </p:nvSpPr>
        <p:spPr>
          <a:xfrm>
            <a:off x="10462959" y="2324550"/>
            <a:ext cx="52863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BC</a:t>
            </a:r>
            <a:endParaRPr lang="en-US" altLang="zh-CN" sz="2000" dirty="0"/>
          </a:p>
        </p:txBody>
      </p:sp>
      <mc:AlternateContent xmlns:mc="http://schemas.openxmlformats.org/markup-compatibility/2006" xmlns:a14="http://schemas.microsoft.com/office/drawing/2010/main">
        <mc:Choice Requires="a14">
          <p:sp>
            <p:nvSpPr>
              <p:cNvPr id="5" name="QC_5_BD.22_3#c2814b23d.choices?pid=071ff0982&amp;color=0,0,0&amp;vtp=1&amp;bbb=1"/>
              <p:cNvSpPr/>
              <p:nvPr/>
            </p:nvSpPr>
            <p:spPr>
              <a:xfrm>
                <a:off x="722376" y="385667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A.对培养液中的酵母菌进行计数时，逐个统计非常困难，可以采用抽样检测法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.从试管中吸取培养液前需要轻轻振荡试管几次，否则计数结果偏大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.表中第2天活酵母菌的密度约为136万个</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.本实验不需要另设对照组，但需要重复实验</a:t>
                </a:r>
                <a:endParaRPr lang="en-US" altLang="zh-CN" sz="2000" dirty="0"/>
              </a:p>
            </p:txBody>
          </p:sp>
        </mc:Choice>
        <mc:Fallback xmlns="">
          <p:sp>
            <p:nvSpPr>
              <p:cNvPr id="5" name="QC_5_BD.22_3#c2814b23d.choices?pid=071ff0982&amp;color=0,0,0&amp;vtp=1&amp;bbb=1"/>
              <p:cNvSpPr>
                <a:spLocks noRot="1" noChangeAspect="1" noMove="1" noResize="1" noEditPoints="1" noAdjustHandles="1" noChangeArrowheads="1" noChangeShapeType="1" noTextEdit="1"/>
              </p:cNvSpPr>
              <p:nvPr/>
            </p:nvSpPr>
            <p:spPr>
              <a:xfrm>
                <a:off x="722376" y="3856678"/>
                <a:ext cx="10753344" cy="1796034"/>
              </a:xfrm>
              <a:prstGeom prst="rect">
                <a:avLst/>
              </a:prstGeom>
              <a:blipFill>
                <a:blip r:embed="rId4"/>
                <a:stretch>
                  <a:fillRect l="-1474" b="-850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24_1#c2814b23d?vop=1&amp;pid=071ff0982&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对培养液中的酵母菌逐个计数是非常困难的</a:t>
                </a:r>
                <a:r>
                  <a:rPr lang="en-US" altLang="zh-CN" sz="2000" b="0" i="0">
                    <a:solidFill>
                      <a:srgbClr val="000000"/>
                    </a:solidFill>
                    <a:latin typeface="微软雅黑" pitchFamily="34" charset="0"/>
                    <a:ea typeface="微软雅黑" pitchFamily="34" charset="-122"/>
                    <a:cs typeface="微软雅黑" pitchFamily="34" charset="-120"/>
                  </a:rPr>
                  <a:t>，可以采用抽样检测的方法估算培养液中的酵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母菌数量</a:t>
                </a:r>
                <a:r>
                  <a:rPr lang="en-US" altLang="zh-CN" sz="2000" b="0" i="0" dirty="0">
                    <a:solidFill>
                      <a:srgbClr val="000000"/>
                    </a:solidFill>
                    <a:latin typeface="微软雅黑" pitchFamily="34" charset="0"/>
                    <a:ea typeface="微软雅黑" pitchFamily="34" charset="-122"/>
                    <a:cs typeface="微软雅黑" pitchFamily="34" charset="-120"/>
                  </a:rPr>
                  <a:t>，A正确；从试管中吸取培养液前需要轻轻振荡试管几次</a:t>
                </a:r>
                <a:r>
                  <a:rPr lang="en-US" altLang="zh-CN" sz="2000" b="0" i="0">
                    <a:solidFill>
                      <a:srgbClr val="000000"/>
                    </a:solidFill>
                    <a:latin typeface="微软雅黑" pitchFamily="34" charset="0"/>
                    <a:ea typeface="微软雅黑" pitchFamily="34" charset="-122"/>
                    <a:cs typeface="微软雅黑" pitchFamily="34" charset="-120"/>
                  </a:rPr>
                  <a:t>，使培养液中的酵母菌均匀分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布</a:t>
                </a:r>
                <a:r>
                  <a:rPr lang="en-US" altLang="zh-CN" sz="2000" b="0" i="0" dirty="0">
                    <a:solidFill>
                      <a:srgbClr val="000000"/>
                    </a:solidFill>
                    <a:latin typeface="微软雅黑" pitchFamily="34" charset="0"/>
                    <a:ea typeface="微软雅黑" pitchFamily="34" charset="-122"/>
                    <a:cs typeface="微软雅黑" pitchFamily="34" charset="-120"/>
                  </a:rPr>
                  <a:t>，减小误差，否则计数结果可能偏大或偏小，B错误；第2天观察计数时</a:t>
                </a:r>
                <a:r>
                  <a:rPr lang="en-US" altLang="zh-CN" sz="2000" b="0" i="0">
                    <a:solidFill>
                      <a:srgbClr val="000000"/>
                    </a:solidFill>
                    <a:latin typeface="微软雅黑" pitchFamily="34" charset="0"/>
                    <a:ea typeface="微软雅黑" pitchFamily="34" charset="-122"/>
                    <a:cs typeface="微软雅黑" pitchFamily="34" charset="-120"/>
                  </a:rPr>
                  <a:t>，发现计数室四个角上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4个中方格中共有34个酵母菌，其中有4个被台盼蓝染液染成蓝色，为死细胞，</a:t>
                </a:r>
                <a:r>
                  <a:rPr lang="en-US" altLang="zh-CN" sz="2000" b="0" i="0">
                    <a:solidFill>
                      <a:srgbClr val="000000"/>
                    </a:solidFill>
                    <a:latin typeface="微软雅黑" pitchFamily="34" charset="0"/>
                    <a:ea typeface="微软雅黑" pitchFamily="34" charset="-122"/>
                    <a:cs typeface="微软雅黑" pitchFamily="34" charset="-120"/>
                  </a:rPr>
                  <a:t>因此题表中第2</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天活酵母菌的密度约为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(34−4)÷4÷25×400×</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sup>
                    </m:sSup>
                  </m:oMath>
                </a14:m>
                <a:r>
                  <a:rPr lang="en-US" altLang="zh-CN" sz="2000" b="0" i="0" dirty="0">
                    <a:solidFill>
                      <a:srgbClr val="000000"/>
                    </a:solidFill>
                    <a:latin typeface="微软雅黑" pitchFamily="34" charset="0"/>
                    <a:ea typeface="微软雅黑" pitchFamily="34" charset="-122"/>
                    <a:cs typeface="微软雅黑" pitchFamily="34" charset="-120"/>
                  </a:rPr>
                  <a:t>（个</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），即</a:t>
                </a:r>
                <a:r>
                  <a:rPr lang="en-US" altLang="zh-CN" sz="2000" b="0" i="0">
                    <a:solidFill>
                      <a:srgbClr val="000000"/>
                    </a:solidFill>
                    <a:latin typeface="微软雅黑" pitchFamily="34" charset="0"/>
                    <a:ea typeface="微软雅黑" pitchFamily="34" charset="-122"/>
                    <a:cs typeface="微软雅黑" pitchFamily="34" charset="-120"/>
                  </a:rPr>
                  <a:t>120万个</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，C错误；本实验在时间上形成前后对照，不需要另设对照组，但需要重复实验</a:t>
                </a:r>
                <a:r>
                  <a:rPr lang="en-US" altLang="zh-CN" sz="2000" b="0" i="0">
                    <a:solidFill>
                      <a:srgbClr val="000000"/>
                    </a:solidFill>
                    <a:latin typeface="微软雅黑" pitchFamily="34" charset="0"/>
                    <a:ea typeface="微软雅黑" pitchFamily="34" charset="-122"/>
                    <a:cs typeface="微软雅黑" pitchFamily="34" charset="-120"/>
                  </a:rPr>
                  <a:t>，避免偶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然性带来的误差</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5_AS.24_1#c2814b23d?vop=1&amp;pid=071ff0982&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a:blip r:embed="rId3"/>
                <a:stretch>
                  <a:fillRect l="-1587" r="-1304" b="-482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bd176bcf9.fixed?pid=40f80d759&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bd176bcf9.fixed?pid=40f80d759&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第一章素养检测</a:t>
            </a:r>
            <a:endParaRPr lang="en-US" altLang="zh-CN" sz="4400" dirty="0"/>
          </a:p>
        </p:txBody>
      </p:sp>
      <p:pic>
        <p:nvPicPr>
          <p:cNvPr id="4" name="C_3#bd176bcf9.fixed?pid=40f80d759&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bd176bcf9.fixed?pid=40f80d759&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EX.25_1#c2814b23d?vop=1&amp;pid=071ff0982&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p:txBody>
      </p:sp>
      <p:pic>
        <p:nvPicPr>
          <p:cNvPr id="3" name="QC_5_EX.25_2#c2814b23d?htil=6&amp;vop=1&amp;pid=071ff0982&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567536" y="1511300"/>
            <a:ext cx="4855464" cy="19293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4" name="QC_5_EX.25_3#c2814b23d?htil=6&amp;vop=1&amp;pid=071ff0982&amp;color=0,0,0&amp;vtp=1&amp;bbb=1&amp;hb=1&amp;hs=1"/>
              <p:cNvSpPr/>
              <p:nvPr/>
            </p:nvSpPr>
            <p:spPr>
              <a:xfrm>
                <a:off x="722376" y="1432941"/>
                <a:ext cx="5760720" cy="22405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血细胞计数板的类型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规格</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1(25×16</m:t>
                    </m:r>
                  </m:oMath>
                </a14:m>
                <a:r>
                  <a:rPr lang="en-US" altLang="zh-CN" sz="2000" b="0" i="0" dirty="0">
                    <a:solidFill>
                      <a:srgbClr val="000000"/>
                    </a:solidFill>
                    <a:latin typeface="微软雅黑" pitchFamily="34" charset="0"/>
                    <a:ea typeface="微软雅黑" pitchFamily="34" charset="-122"/>
                    <a:cs typeface="微软雅黑" pitchFamily="34" charset="-120"/>
                  </a:rPr>
                  <a:t>型）</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有25个中方格</a:t>
                </a:r>
                <a:r>
                  <a:rPr lang="en-US" altLang="zh-CN" sz="2000" b="0" i="0">
                    <a:solidFill>
                      <a:srgbClr val="000000"/>
                    </a:solidFill>
                    <a:latin typeface="微软雅黑" pitchFamily="34" charset="0"/>
                    <a:ea typeface="微软雅黑" pitchFamily="34" charset="-122"/>
                    <a:cs typeface="微软雅黑" pitchFamily="34" charset="-120"/>
                  </a:rPr>
                  <a:t>，每个中方格中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含</a:t>
                </a:r>
                <a:r>
                  <a:rPr lang="en-US" altLang="zh-CN" sz="2000" b="0" i="0" dirty="0">
                    <a:solidFill>
                      <a:srgbClr val="000000"/>
                    </a:solidFill>
                    <a:latin typeface="微软雅黑" pitchFamily="34" charset="0"/>
                    <a:ea typeface="微软雅黑" pitchFamily="34" charset="-122"/>
                    <a:cs typeface="微软雅黑" pitchFamily="34" charset="-120"/>
                  </a:rPr>
                  <a:t>16个小方格；</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mL</m:t>
                    </m:r>
                  </m:oMath>
                </a14:m>
                <a:r>
                  <a:rPr lang="en-US" altLang="zh-CN" sz="2000" b="0" i="0" dirty="0">
                    <a:solidFill>
                      <a:srgbClr val="000000"/>
                    </a:solidFill>
                    <a:latin typeface="微软雅黑" pitchFamily="34" charset="0"/>
                    <a:ea typeface="微软雅黑" pitchFamily="34" charset="-122"/>
                    <a:cs typeface="微软雅黑" pitchFamily="34" charset="-120"/>
                  </a:rPr>
                  <a:t>培养液中细胞个数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中方格中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细胞数量的平均值</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×25×</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稀释倍数。</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规格</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2(16×25</m:t>
                    </m:r>
                  </m:oMath>
                </a14:m>
                <a:r>
                  <a:rPr lang="en-US" altLang="zh-CN" sz="2000" b="0" i="0" dirty="0">
                    <a:solidFill>
                      <a:srgbClr val="000000"/>
                    </a:solidFill>
                    <a:latin typeface="微软雅黑" pitchFamily="34" charset="0"/>
                    <a:ea typeface="微软雅黑" pitchFamily="34" charset="-122"/>
                    <a:cs typeface="微软雅黑" pitchFamily="34" charset="-120"/>
                  </a:rPr>
                  <a:t>型）</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有16个中方格</a:t>
                </a:r>
                <a:r>
                  <a:rPr lang="en-US" altLang="zh-CN" sz="2000" b="0" i="0">
                    <a:solidFill>
                      <a:srgbClr val="000000"/>
                    </a:solidFill>
                    <a:latin typeface="微软雅黑" pitchFamily="34" charset="0"/>
                    <a:ea typeface="微软雅黑" pitchFamily="34" charset="-122"/>
                    <a:cs typeface="微软雅黑" pitchFamily="34" charset="-120"/>
                  </a:rPr>
                  <a:t>，每个中方格中</a:t>
                </a:r>
                <a:endParaRPr lang="en-US" altLang="zh-CN" sz="2000" dirty="0"/>
              </a:p>
            </p:txBody>
          </p:sp>
        </mc:Choice>
        <mc:Fallback xmlns="">
          <p:sp>
            <p:nvSpPr>
              <p:cNvPr id="4" name="QC_5_EX.25_3#c2814b23d?htil=6&amp;vop=1&amp;pid=071ff0982&amp;color=0,0,0&amp;vtp=1&amp;bbb=1&amp;hb=1&amp;hs=1"/>
              <p:cNvSpPr>
                <a:spLocks noRot="1" noChangeAspect="1" noMove="1" noResize="1" noEditPoints="1" noAdjustHandles="1" noChangeArrowheads="1" noChangeShapeType="1" noTextEdit="1"/>
              </p:cNvSpPr>
              <p:nvPr/>
            </p:nvSpPr>
            <p:spPr>
              <a:xfrm>
                <a:off x="722376" y="1432941"/>
                <a:ext cx="5760720" cy="2240534"/>
              </a:xfrm>
              <a:prstGeom prst="rect">
                <a:avLst/>
              </a:prstGeom>
              <a:blipFill>
                <a:blip r:embed="rId4"/>
                <a:stretch>
                  <a:fillRect l="-2751" r="-2328" b="-679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5_EX.25_3#c2814b23d?htil=6&amp;vop=1&amp;pid=071ff0982&amp;color=0,0,0&amp;vtp=1&amp;bbb=1&amp;hb=1&amp;hs=1">
                <a:extLst>
                  <a:ext uri="{FF2B5EF4-FFF2-40B4-BE49-F238E27FC236}">
                    <a16:creationId xmlns:a16="http://schemas.microsoft.com/office/drawing/2014/main" id="{0A85D857-F525-F8B4-8CF2-59D758DF190E}"/>
                  </a:ext>
                </a:extLst>
              </p:cNvPr>
              <p:cNvSpPr/>
              <p:nvPr/>
            </p:nvSpPr>
            <p:spPr>
              <a:xfrm>
                <a:off x="719993" y="3729609"/>
                <a:ext cx="10752014" cy="40500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含</a:t>
                </a:r>
                <a:r>
                  <a:rPr lang="en-US" altLang="zh-CN" sz="2000" b="0" i="0" dirty="0">
                    <a:solidFill>
                      <a:srgbClr val="000000"/>
                    </a:solidFill>
                    <a:latin typeface="微软雅黑" pitchFamily="34" charset="0"/>
                    <a:ea typeface="微软雅黑" pitchFamily="34" charset="-122"/>
                    <a:cs typeface="微软雅黑" pitchFamily="34" charset="-120"/>
                  </a:rPr>
                  <a:t>25个小方格；</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mL</m:t>
                    </m:r>
                  </m:oMath>
                </a14:m>
                <a:r>
                  <a:rPr lang="en-US" altLang="zh-CN" sz="2000" b="0" i="0" dirty="0">
                    <a:solidFill>
                      <a:srgbClr val="000000"/>
                    </a:solidFill>
                    <a:latin typeface="微软雅黑" pitchFamily="34" charset="0"/>
                    <a:ea typeface="微软雅黑" pitchFamily="34" charset="-122"/>
                    <a:cs typeface="微软雅黑" pitchFamily="34" charset="-120"/>
                  </a:rPr>
                  <a:t>培养液中细胞个数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a:solidFill>
                      <a:srgbClr val="000000"/>
                    </a:solidFill>
                    <a:latin typeface="微软雅黑" pitchFamily="34" charset="0"/>
                    <a:ea typeface="微软雅黑" pitchFamily="34" charset="-122"/>
                    <a:cs typeface="微软雅黑" pitchFamily="34" charset="-120"/>
                  </a:rPr>
                  <a:t>中方格中细胞数量的平均值</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×16×</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稀释倍数。</a:t>
                </a:r>
                <a:endParaRPr lang="en-US" altLang="zh-CN" sz="2000" dirty="0"/>
              </a:p>
            </p:txBody>
          </p:sp>
        </mc:Choice>
        <mc:Fallback xmlns="">
          <p:sp>
            <p:nvSpPr>
              <p:cNvPr id="5" name="QC_5_EX.25_3#c2814b23d?htil=6&amp;vop=1&amp;pid=071ff0982&amp;color=0,0,0&amp;vtp=1&amp;bbb=1&amp;hb=1&amp;hs=1">
                <a:extLst>
                  <a:ext uri="{FF2B5EF4-FFF2-40B4-BE49-F238E27FC236}">
                    <a16:creationId xmlns:a16="http://schemas.microsoft.com/office/drawing/2014/main" id="{0A85D857-F525-F8B4-8CF2-59D758DF190E}"/>
                  </a:ext>
                </a:extLst>
              </p:cNvPr>
              <p:cNvSpPr>
                <a:spLocks noRot="1" noChangeAspect="1" noMove="1" noResize="1" noEditPoints="1" noAdjustHandles="1" noChangeArrowheads="1" noChangeShapeType="1" noTextEdit="1"/>
              </p:cNvSpPr>
              <p:nvPr/>
            </p:nvSpPr>
            <p:spPr>
              <a:xfrm>
                <a:off x="719993" y="3729609"/>
                <a:ext cx="10752014" cy="405003"/>
              </a:xfrm>
              <a:prstGeom prst="rect">
                <a:avLst/>
              </a:prstGeom>
              <a:blipFill>
                <a:blip r:embed="rId5"/>
                <a:stretch>
                  <a:fillRect l="-1417" b="-3787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Effect transition="in" filter="fade">
                                      <p:cBhvr>
                                        <p:cTn id="25" dur="500"/>
                                        <p:tgtEl>
                                          <p:spTgt spid="4">
                                            <p:txEl>
                                              <p:pRg st="2" end="2"/>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500"/>
                                        <p:tgtEl>
                                          <p:spTgt spid="4">
                                            <p:txEl>
                                              <p:pRg st="3" end="3"/>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Effect transition="in" filter="fade">
                                      <p:cBhvr>
                                        <p:cTn id="31" dur="500"/>
                                        <p:tgtEl>
                                          <p:spTgt spid="4">
                                            <p:txEl>
                                              <p:pRg st="4" end="4"/>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
                                            <p:bg/>
                                          </p:spTgt>
                                        </p:tgtEl>
                                        <p:attrNameLst>
                                          <p:attrName>style.visibility</p:attrName>
                                        </p:attrNameLst>
                                      </p:cBhvr>
                                      <p:to>
                                        <p:strVal val="visible"/>
                                      </p:to>
                                    </p:set>
                                    <p:animEffect transition="in" filter="fade">
                                      <p:cBhvr>
                                        <p:cTn id="34" dur="500"/>
                                        <p:tgtEl>
                                          <p:spTgt spid="5">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Effect transition="in" filter="fade">
                                      <p:cBhvr>
                                        <p:cTn id="3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BD.26_1#f187c8ba7?pid=071ff0982&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［江西赣州二十五校2025高二联考］</a:t>
            </a:r>
            <a:r>
              <a:rPr lang="en-US" altLang="zh-CN" sz="2000" b="0" i="0" dirty="0">
                <a:solidFill>
                  <a:srgbClr val="000000"/>
                </a:solidFill>
                <a:latin typeface="微软雅黑" pitchFamily="34" charset="0"/>
                <a:ea typeface="微软雅黑" pitchFamily="34" charset="-122"/>
                <a:cs typeface="微软雅黑" pitchFamily="34" charset="-120"/>
              </a:rPr>
              <a:t>科研人员对牧场中的野兔种群进行研究</a:t>
            </a:r>
            <a:r>
              <a:rPr lang="en-US" altLang="zh-CN" sz="2000" b="0" i="0">
                <a:solidFill>
                  <a:srgbClr val="000000"/>
                </a:solidFill>
                <a:latin typeface="微软雅黑" pitchFamily="34" charset="0"/>
                <a:ea typeface="微软雅黑" pitchFamily="34" charset="-122"/>
                <a:cs typeface="微软雅黑" pitchFamily="34" charset="-120"/>
              </a:rPr>
              <a:t>，观察到牧场中存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在以野兔为食的狐狸</a:t>
            </a:r>
            <a:r>
              <a:rPr lang="en-US" altLang="zh-CN" sz="2000" b="0" i="0" dirty="0">
                <a:solidFill>
                  <a:srgbClr val="000000"/>
                </a:solidFill>
                <a:latin typeface="微软雅黑" pitchFamily="34" charset="0"/>
                <a:ea typeface="微软雅黑" pitchFamily="34" charset="-122"/>
                <a:cs typeface="微软雅黑" pitchFamily="34" charset="-120"/>
              </a:rPr>
              <a:t>，以及与野兔竞争食物资源的田鼠。图①②③表示常见的几种种间关系</a:t>
            </a:r>
            <a:r>
              <a:rPr lang="en-US" altLang="zh-CN" sz="2000" b="0" i="0">
                <a:solidFill>
                  <a:srgbClr val="000000"/>
                </a:solidFill>
                <a:latin typeface="微软雅黑" pitchFamily="34" charset="0"/>
                <a:ea typeface="微软雅黑" pitchFamily="34" charset="-122"/>
                <a:cs typeface="微软雅黑" pitchFamily="34" charset="-120"/>
              </a:rPr>
              <a:t>。下</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7_1#f187c8ba7.bracket?pid=071ff0982&amp;color=0,0,0&amp;vpa=8&amp;vtp=1&amp;bbb=1"/>
          <p:cNvSpPr/>
          <p:nvPr/>
        </p:nvSpPr>
        <p:spPr>
          <a:xfrm>
            <a:off x="2700401" y="1867350"/>
            <a:ext cx="743649"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ACD</a:t>
            </a:r>
            <a:endParaRPr lang="en-US" altLang="zh-CN" sz="2000" dirty="0"/>
          </a:p>
        </p:txBody>
      </p:sp>
      <p:pic>
        <p:nvPicPr>
          <p:cNvPr id="4" name="QC_5_BD.26_3#f187c8ba7?iti=1&amp;htil=1&amp;pid=071ff098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746504" y="2418021"/>
            <a:ext cx="1536192" cy="15727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26_4#f187c8ba7?iti=2&amp;htil=1&amp;pid=071ff0982&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330952" y="2408877"/>
            <a:ext cx="1527048" cy="158191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26_5#f187c8ba7?iti=3&amp;htil=1&amp;pid=071ff0982&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915400" y="2418021"/>
            <a:ext cx="1536192" cy="15727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5_BD.26_6#f187c8ba7?iti=1&amp;htil=1&amp;pid=071ff0982&amp;color=0,0,0&amp;vtp=1"/>
          <p:cNvSpPr/>
          <p:nvPr/>
        </p:nvSpPr>
        <p:spPr>
          <a:xfrm>
            <a:off x="2359025" y="4117789"/>
            <a:ext cx="311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①</a:t>
            </a:r>
            <a:endParaRPr lang="en-US" altLang="zh-CN" sz="2000" dirty="0"/>
          </a:p>
        </p:txBody>
      </p:sp>
      <p:sp>
        <p:nvSpPr>
          <p:cNvPr id="8" name="QC_5_BD.26_7#f187c8ba7?iti=2&amp;htil=1&amp;pid=071ff0982&amp;color=0,0,0&amp;vtp=1"/>
          <p:cNvSpPr/>
          <p:nvPr/>
        </p:nvSpPr>
        <p:spPr>
          <a:xfrm>
            <a:off x="5938901" y="4117789"/>
            <a:ext cx="311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②</a:t>
            </a:r>
            <a:endParaRPr lang="en-US" altLang="zh-CN" sz="2000" dirty="0"/>
          </a:p>
        </p:txBody>
      </p:sp>
      <p:sp>
        <p:nvSpPr>
          <p:cNvPr id="9" name="QC_5_BD.26_8#f187c8ba7?iti=3&amp;htil=1&amp;pid=071ff0982&amp;color=0,0,0&amp;vtp=1"/>
          <p:cNvSpPr/>
          <p:nvPr/>
        </p:nvSpPr>
        <p:spPr>
          <a:xfrm>
            <a:off x="9527921" y="4117789"/>
            <a:ext cx="311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③</a:t>
            </a:r>
            <a:endParaRPr lang="en-US" altLang="zh-CN" sz="2000" dirty="0"/>
          </a:p>
        </p:txBody>
      </p:sp>
      <mc:AlternateContent xmlns:mc="http://schemas.openxmlformats.org/markup-compatibility/2006" xmlns:a14="http://schemas.microsoft.com/office/drawing/2010/main">
        <mc:Choice Requires="a14">
          <p:sp>
            <p:nvSpPr>
              <p:cNvPr id="10" name="QC_5_BD.26_9#f187c8ba7.choices?pid=071ff0982&amp;color=0,0,0&amp;vtp=1&amp;bbb=1"/>
              <p:cNvSpPr/>
              <p:nvPr/>
            </p:nvSpPr>
            <p:spPr>
              <a:xfrm>
                <a:off x="722376" y="452977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A.图①中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可以代表野兔，</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可以代表狐狸</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.野兔与田鼠存在种间竞争关系，其结果可能表现为相互抑制，可用图②表示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.若野兔种群增长曲线呈现“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”型，则图②中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曲线的最高点对应的野兔种群数量即为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值</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.野兔可能携带鼠疫耶尔森菌，二者之间的关系可以用图③表示</a:t>
                </a:r>
                <a:endParaRPr lang="en-US" altLang="zh-CN" sz="2000" dirty="0"/>
              </a:p>
            </p:txBody>
          </p:sp>
        </mc:Choice>
        <mc:Fallback xmlns="">
          <p:sp>
            <p:nvSpPr>
              <p:cNvPr id="10" name="QC_5_BD.26_9#f187c8ba7.choices?pid=071ff0982&amp;color=0,0,0&amp;vtp=1&amp;bbb=1"/>
              <p:cNvSpPr>
                <a:spLocks noRot="1" noChangeAspect="1" noMove="1" noResize="1" noEditPoints="1" noAdjustHandles="1" noChangeArrowheads="1" noChangeShapeType="1" noTextEdit="1"/>
              </p:cNvSpPr>
              <p:nvPr/>
            </p:nvSpPr>
            <p:spPr>
              <a:xfrm>
                <a:off x="722376" y="4529777"/>
                <a:ext cx="10753344" cy="1796034"/>
              </a:xfrm>
              <a:prstGeom prst="rect">
                <a:avLst/>
              </a:prstGeom>
              <a:blipFill>
                <a:blip r:embed="rId6"/>
                <a:stretch>
                  <a:fillRect l="-1474"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28_1#f187c8ba7?vop=1&amp;pid=071ff0982&amp;color=0,0,0&amp;vtp=1&amp;bt=1&amp;bbb=1&amp;hb=1"/>
              <p:cNvSpPr/>
              <p:nvPr/>
            </p:nvSpPr>
            <p:spPr>
              <a:xfrm>
                <a:off x="722376" y="972000"/>
                <a:ext cx="10753344" cy="2723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图①中两种生物呈现“先增加者先减少，后增加者后减少”的非同步性变化，</a:t>
                </a:r>
                <a:r>
                  <a:rPr lang="en-US" altLang="zh-CN" sz="2000" b="0" i="0">
                    <a:solidFill>
                      <a:srgbClr val="000000"/>
                    </a:solidFill>
                    <a:latin typeface="微软雅黑" pitchFamily="34" charset="0"/>
                    <a:ea typeface="微软雅黑" pitchFamily="34" charset="-122"/>
                    <a:cs typeface="微软雅黑" pitchFamily="34" charset="-120"/>
                  </a:rPr>
                  <a:t>是捕食关系，</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是捕食者</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是被捕食者，所以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可以代表狐狸</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可以代表野兔，A错误；图</a:t>
                </a:r>
                <a:r>
                  <a:rPr lang="en-US" altLang="zh-CN" sz="2000" b="0" i="0">
                    <a:solidFill>
                      <a:srgbClr val="000000"/>
                    </a:solidFill>
                    <a:latin typeface="微软雅黑" pitchFamily="34" charset="0"/>
                    <a:ea typeface="微软雅黑" pitchFamily="34" charset="-122"/>
                    <a:cs typeface="微软雅黑" pitchFamily="34" charset="-120"/>
                  </a:rPr>
                  <a:t>②可表示野兔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与田鼠的种间竞争关系</a:t>
                </a:r>
                <a:r>
                  <a:rPr lang="en-US" altLang="zh-CN" sz="2000" b="0" i="0" dirty="0">
                    <a:solidFill>
                      <a:srgbClr val="000000"/>
                    </a:solidFill>
                    <a:latin typeface="微软雅黑" pitchFamily="34" charset="0"/>
                    <a:ea typeface="微软雅黑" pitchFamily="34" charset="-122"/>
                    <a:cs typeface="微软雅黑" pitchFamily="34" charset="-120"/>
                  </a:rPr>
                  <a:t>，其结果常表现为相互抑制，B正确</a:t>
                </a:r>
                <a:r>
                  <a:rPr lang="en-US" altLang="zh-CN" sz="2000" b="0" i="0">
                    <a:solidFill>
                      <a:srgbClr val="000000"/>
                    </a:solidFill>
                    <a:latin typeface="微软雅黑" pitchFamily="34" charset="0"/>
                    <a:ea typeface="微软雅黑" pitchFamily="34" charset="-122"/>
                    <a:cs typeface="微软雅黑" pitchFamily="34" charset="-120"/>
                  </a:rPr>
                  <a:t>；若牧场中野兔种群数量的增长曲线</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呈现</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”型，则图②中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曲线的最高点对应的野兔种群数量不是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2000" b="0" i="0" dirty="0">
                    <a:solidFill>
                      <a:srgbClr val="000000"/>
                    </a:solidFill>
                    <a:latin typeface="微软雅黑" pitchFamily="34" charset="0"/>
                    <a:ea typeface="微软雅黑" pitchFamily="34" charset="-122"/>
                    <a:cs typeface="微软雅黑" pitchFamily="34" charset="-120"/>
                  </a:rPr>
                  <a:t>值</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值是一定的环境条件所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能维持的种群最大数量</a:t>
                </a:r>
                <a:r>
                  <a:rPr lang="en-US" altLang="zh-CN" sz="2000" b="0" i="0" dirty="0">
                    <a:solidFill>
                      <a:srgbClr val="000000"/>
                    </a:solidFill>
                    <a:latin typeface="微软雅黑" pitchFamily="34" charset="0"/>
                    <a:ea typeface="微软雅黑" pitchFamily="34" charset="-122"/>
                    <a:cs typeface="微软雅黑" pitchFamily="34" charset="-120"/>
                  </a:rPr>
                  <a:t>，而图②中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曲线的最高点只是某一时刻的种群数量，C错误</a:t>
                </a:r>
                <a:r>
                  <a:rPr lang="en-US" altLang="zh-CN" sz="2000" b="0" i="0">
                    <a:solidFill>
                      <a:srgbClr val="000000"/>
                    </a:solidFill>
                    <a:latin typeface="微软雅黑" pitchFamily="34" charset="0"/>
                    <a:ea typeface="微软雅黑" pitchFamily="34" charset="-122"/>
                    <a:cs typeface="微软雅黑" pitchFamily="34" charset="-120"/>
                  </a:rPr>
                  <a:t>；野兔可能携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带鼠疫耶尔森菌</a:t>
                </a:r>
                <a:r>
                  <a:rPr lang="en-US" altLang="zh-CN" sz="2000" b="0" i="0" dirty="0">
                    <a:solidFill>
                      <a:srgbClr val="000000"/>
                    </a:solidFill>
                    <a:latin typeface="微软雅黑" pitchFamily="34" charset="0"/>
                    <a:ea typeface="微软雅黑" pitchFamily="34" charset="-122"/>
                    <a:cs typeface="微软雅黑" pitchFamily="34" charset="-120"/>
                  </a:rPr>
                  <a:t>，二者之间的种间关系是寄生，题图③表示的是互利共生关系，D错误。</a:t>
                </a:r>
                <a:endParaRPr lang="en-US" altLang="zh-CN" sz="2200" dirty="0"/>
              </a:p>
            </p:txBody>
          </p:sp>
        </mc:Choice>
        <mc:Fallback xmlns="">
          <p:sp>
            <p:nvSpPr>
              <p:cNvPr id="2" name="QC_5_AS.28_1#f187c8ba7?vop=1&amp;pid=071ff0982&amp;color=0,0,0&amp;vtp=1&amp;bt=1&amp;bbb=1&amp;hb=1"/>
              <p:cNvSpPr>
                <a:spLocks noRot="1" noChangeAspect="1" noMove="1" noResize="1" noEditPoints="1" noAdjustHandles="1" noChangeArrowheads="1" noChangeShapeType="1" noTextEdit="1"/>
              </p:cNvSpPr>
              <p:nvPr/>
            </p:nvSpPr>
            <p:spPr>
              <a:xfrm>
                <a:off x="722376" y="972000"/>
                <a:ext cx="10753344" cy="2723134"/>
              </a:xfrm>
              <a:prstGeom prst="rect">
                <a:avLst/>
              </a:prstGeom>
              <a:blipFill>
                <a:blip r:embed="rId3"/>
                <a:stretch>
                  <a:fillRect l="-1587" r="-2608" b="-55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O_5_BD.29_1#058f144ea?pid=52d1607d5&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［江苏扬州2024高二月考］</a:t>
            </a:r>
            <a:r>
              <a:rPr lang="en-US" altLang="zh-CN" sz="2000" b="0" i="0" dirty="0">
                <a:solidFill>
                  <a:srgbClr val="000000"/>
                </a:solidFill>
                <a:latin typeface="微软雅黑" pitchFamily="34" charset="0"/>
                <a:ea typeface="微软雅黑" pitchFamily="34" charset="-122"/>
                <a:cs typeface="微软雅黑" pitchFamily="34" charset="-120"/>
              </a:rPr>
              <a:t>在某一片小麦田中，长着许多杂草，还有食草昆虫、青蛙、鼠</a:t>
            </a:r>
            <a:r>
              <a:rPr lang="en-US" altLang="zh-CN" sz="2000" b="0" i="0">
                <a:solidFill>
                  <a:srgbClr val="000000"/>
                </a:solidFill>
                <a:latin typeface="微软雅黑" pitchFamily="34" charset="0"/>
                <a:ea typeface="微软雅黑" pitchFamily="34" charset="-122"/>
                <a:cs typeface="微软雅黑" pitchFamily="34" charset="-120"/>
              </a:rPr>
              <a:t>、蛇</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等动物</a:t>
            </a:r>
            <a:r>
              <a:rPr lang="en-US" altLang="zh-CN" sz="2000" b="0" i="0" dirty="0">
                <a:solidFill>
                  <a:srgbClr val="000000"/>
                </a:solidFill>
                <a:latin typeface="微软雅黑" pitchFamily="34" charset="0"/>
                <a:ea typeface="微软雅黑" pitchFamily="34" charset="-122"/>
                <a:cs typeface="微软雅黑" pitchFamily="34" charset="-120"/>
              </a:rPr>
              <a:t>。某研究小组对该农田生态系统进行研究，请根据所学的知识回答：</a:t>
            </a:r>
            <a:endParaRPr lang="en-US" altLang="zh-CN" sz="2000" dirty="0"/>
          </a:p>
        </p:txBody>
      </p:sp>
      <p:sp>
        <p:nvSpPr>
          <p:cNvPr id="3" name="QB_6_BD.30_1#2cd11bb46?pid=058f144ea&amp;color=0,0,0&amp;vtp=1&amp;bbb=1&amp;hb=1"/>
          <p:cNvSpPr/>
          <p:nvPr/>
        </p:nvSpPr>
        <p:spPr>
          <a:xfrm>
            <a:off x="722376" y="188284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（1）研究小组要估算该农田中荠菜的种群密度</a:t>
            </a:r>
            <a:r>
              <a:rPr lang="en-US" altLang="zh-CN" sz="2000" b="0" i="0">
                <a:solidFill>
                  <a:srgbClr val="000000"/>
                </a:solidFill>
                <a:latin typeface="微软雅黑" pitchFamily="34" charset="0"/>
                <a:ea typeface="微软雅黑" pitchFamily="34" charset="-122"/>
                <a:cs typeface="微软雅黑" pitchFamily="34" charset="-120"/>
              </a:rPr>
              <a:t>，应采用</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法</a:t>
            </a:r>
            <a:r>
              <a:rPr lang="en-US" altLang="zh-CN" sz="2000" b="0" i="0" dirty="0">
                <a:solidFill>
                  <a:srgbClr val="000000"/>
                </a:solidFill>
                <a:latin typeface="微软雅黑" pitchFamily="34" charset="0"/>
                <a:ea typeface="微软雅黑" pitchFamily="34" charset="-122"/>
                <a:cs typeface="微软雅黑" pitchFamily="34" charset="-120"/>
              </a:rPr>
              <a:t>。在取样时</a:t>
            </a:r>
            <a:r>
              <a:rPr lang="en-US" altLang="zh-CN" sz="2000" b="0" i="0">
                <a:solidFill>
                  <a:srgbClr val="000000"/>
                </a:solidFill>
                <a:latin typeface="微软雅黑" pitchFamily="34" charset="0"/>
                <a:ea typeface="微软雅黑" pitchFamily="34" charset="-122"/>
                <a:cs typeface="微软雅黑" pitchFamily="34" charset="-120"/>
              </a:rPr>
              <a:t>，关键要做到</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B_6_AN.31_1#2cd11bb46.blank?pid=058f144ea&amp;color=0,0,0&amp;vpa=9&amp;vtp=1&amp;bbb=1"/>
          <p:cNvSpPr/>
          <p:nvPr/>
        </p:nvSpPr>
        <p:spPr>
          <a:xfrm>
            <a:off x="6977126" y="1844744"/>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样方</a:t>
            </a:r>
            <a:endParaRPr lang="en-US" altLang="zh-CN" sz="2000" dirty="0"/>
          </a:p>
        </p:txBody>
      </p:sp>
      <p:sp>
        <p:nvSpPr>
          <p:cNvPr id="5" name="QB_6_AN.32_1#2cd11bb46.blank?pid=058f144ea&amp;color=0,0,0&amp;vpa=10&amp;vtp=1&amp;bbb=1"/>
          <p:cNvSpPr/>
          <p:nvPr/>
        </p:nvSpPr>
        <p:spPr>
          <a:xfrm>
            <a:off x="795401" y="2282894"/>
            <a:ext cx="1200150" cy="389509"/>
          </a:xfrm>
          <a:prstGeom prst="rect">
            <a:avLst/>
          </a:prstGeom>
          <a:noFill/>
          <a:ln/>
        </p:spPr>
        <p:txBody>
          <a:bodyPr wrap="none" lIns="0" tIns="0" rIns="0" bIns="0" rtlCol="0" anchor="t"/>
          <a:lstStyle/>
          <a:p>
            <a:pPr algn="ct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随机取样</a:t>
            </a:r>
            <a:endParaRPr lang="en-US" altLang="zh-CN" sz="2000" dirty="0"/>
          </a:p>
        </p:txBody>
      </p:sp>
      <p:sp>
        <p:nvSpPr>
          <p:cNvPr id="6" name="QB_6_AS.33_1#2cd11bb46?vop=1&amp;pid=058f144ea&amp;color=0,0,0&amp;vtp=1&amp;bbb=1"/>
          <p:cNvSpPr/>
          <p:nvPr/>
        </p:nvSpPr>
        <p:spPr>
          <a:xfrm>
            <a:off x="722376" y="276505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调查植物种群密度通常用样方法，取样的关键是要做到随机取样。</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B_6_BD.34_1#3dcfaa62d?pid=058f144ea&amp;color=0,0,0&amp;vtp=1&amp;bt=1&amp;bbb=1&amp;hb=1"/>
          <p:cNvSpPr/>
          <p:nvPr/>
        </p:nvSpPr>
        <p:spPr>
          <a:xfrm>
            <a:off x="722376" y="969265"/>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（2）防治某种虫害时，利用人工合成的性引诱剂诱杀害虫的雄性个体</a:t>
            </a:r>
            <a:r>
              <a:rPr lang="en-US" altLang="zh-CN" sz="2000" b="0" i="0">
                <a:solidFill>
                  <a:srgbClr val="000000"/>
                </a:solidFill>
                <a:latin typeface="微软雅黑" pitchFamily="34" charset="0"/>
                <a:ea typeface="微软雅黑" pitchFamily="34" charset="-122"/>
                <a:cs typeface="微软雅黑" pitchFamily="34" charset="-120"/>
              </a:rPr>
              <a:t>，破坏害虫种群正常的</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就会使很多雌性个体不能完成交配</a:t>
            </a:r>
            <a:r>
              <a:rPr lang="en-US" altLang="zh-CN" sz="2000" b="0" i="0">
                <a:solidFill>
                  <a:srgbClr val="000000"/>
                </a:solidFill>
                <a:latin typeface="微软雅黑" pitchFamily="34" charset="0"/>
                <a:ea typeface="微软雅黑" pitchFamily="34" charset="-122"/>
                <a:cs typeface="微软雅黑" pitchFamily="34" charset="-120"/>
              </a:rPr>
              <a:t>，结果直接影响害虫的</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，从而使该种害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虫的种群密度降低</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35_1#3dcfaa62d.blank?pid=058f144ea&amp;color=0,0,0&amp;vpa=11&amp;vtp=1&amp;bbb=1"/>
          <p:cNvSpPr/>
          <p:nvPr/>
        </p:nvSpPr>
        <p:spPr>
          <a:xfrm>
            <a:off x="731901" y="1388365"/>
            <a:ext cx="1200150" cy="408559"/>
          </a:xfrm>
          <a:prstGeom prst="rect">
            <a:avLst/>
          </a:prstGeom>
          <a:noFill/>
          <a:ln/>
        </p:spPr>
        <p:txBody>
          <a:bodyPr wrap="none" lIns="0" tIns="0" rIns="0" bIns="0" rtlCol="0" anchor="t"/>
          <a:lstStyle/>
          <a:p>
            <a:pPr algn="ct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性别比例</a:t>
            </a:r>
            <a:endParaRPr lang="en-US" altLang="zh-CN" sz="2000" dirty="0"/>
          </a:p>
        </p:txBody>
      </p:sp>
      <p:sp>
        <p:nvSpPr>
          <p:cNvPr id="4" name="QB_6_AN.36_1#3dcfaa62d.blank?pid=058f144ea&amp;color=0,0,0&amp;vpa=12&amp;vtp=1&amp;bbb=1"/>
          <p:cNvSpPr/>
          <p:nvPr/>
        </p:nvSpPr>
        <p:spPr>
          <a:xfrm>
            <a:off x="8605901" y="1388365"/>
            <a:ext cx="946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出生率</a:t>
            </a:r>
            <a:endParaRPr lang="en-US" altLang="zh-CN" sz="2000" dirty="0"/>
          </a:p>
        </p:txBody>
      </p:sp>
      <p:sp>
        <p:nvSpPr>
          <p:cNvPr id="5" name="QB_6_AS.37_1#3dcfaa62d?vop=1&amp;pid=058f144ea&amp;color=0,0,0&amp;vtp=1&amp;bbb=1&amp;hb=1"/>
          <p:cNvSpPr/>
          <p:nvPr/>
        </p:nvSpPr>
        <p:spPr>
          <a:xfrm>
            <a:off x="722376" y="2383536"/>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利用人工合成的性引诱剂诱杀害虫的雄性个体，会破坏害虫种群正常的性别比例</a:t>
            </a:r>
            <a:r>
              <a:rPr lang="en-US" altLang="zh-CN" sz="2000" b="0" i="0">
                <a:solidFill>
                  <a:srgbClr val="000000"/>
                </a:solidFill>
                <a:latin typeface="微软雅黑" pitchFamily="34" charset="0"/>
                <a:ea typeface="微软雅黑" pitchFamily="34" charset="-122"/>
                <a:cs typeface="微软雅黑" pitchFamily="34" charset="-120"/>
              </a:rPr>
              <a:t>，使雌性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个体不能完成交配</a:t>
            </a:r>
            <a:r>
              <a:rPr lang="en-US" altLang="zh-CN" sz="2000" b="0" i="0" dirty="0">
                <a:solidFill>
                  <a:srgbClr val="000000"/>
                </a:solidFill>
                <a:latin typeface="微软雅黑" pitchFamily="34" charset="0"/>
                <a:ea typeface="微软雅黑" pitchFamily="34" charset="-122"/>
                <a:cs typeface="微软雅黑" pitchFamily="34" charset="-120"/>
              </a:rPr>
              <a:t>，从而影响害虫的出生率，使该种害虫的种群密度降低。</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B_6_BD.38_1#768564840?pid=058f144ea&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（3）研究小组为了监测和预报该生态系统内鼠害的发生情况</a:t>
            </a:r>
            <a:r>
              <a:rPr lang="en-US" altLang="zh-CN" sz="2000" b="0" i="0">
                <a:solidFill>
                  <a:srgbClr val="000000"/>
                </a:solidFill>
                <a:latin typeface="微软雅黑" pitchFamily="34" charset="0"/>
                <a:ea typeface="微软雅黑" pitchFamily="34" charset="-122"/>
                <a:cs typeface="微软雅黑" pitchFamily="34" charset="-120"/>
              </a:rPr>
              <a:t>，对田鼠种群数量的变化规律进行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了研究。研究者通常采用</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法估算该地区田鼠的种群数量。若标记的田鼠有部分被鼬捕</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食，则会导致种群密度估算结果</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填“偏大”或“偏小”）。</a:t>
            </a:r>
            <a:endParaRPr lang="en-US" altLang="zh-CN" sz="2000" dirty="0"/>
          </a:p>
        </p:txBody>
      </p:sp>
      <p:sp>
        <p:nvSpPr>
          <p:cNvPr id="3" name="QB_6_AN.39_1#768564840.blank?pid=058f144ea&amp;color=0,0,0&amp;vpa=13&amp;vtp=1&amp;bbb=1"/>
          <p:cNvSpPr/>
          <p:nvPr/>
        </p:nvSpPr>
        <p:spPr>
          <a:xfrm>
            <a:off x="3525901" y="1391100"/>
            <a:ext cx="120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标志重捕</a:t>
            </a:r>
            <a:endParaRPr lang="en-US" altLang="zh-CN" sz="2000" dirty="0"/>
          </a:p>
        </p:txBody>
      </p:sp>
      <p:sp>
        <p:nvSpPr>
          <p:cNvPr id="4" name="QB_6_AN.40_1#768564840.blank?pid=058f144ea&amp;color=0,0,0&amp;vpa=14&amp;vtp=1&amp;bbb=1"/>
          <p:cNvSpPr/>
          <p:nvPr/>
        </p:nvSpPr>
        <p:spPr>
          <a:xfrm>
            <a:off x="4287901" y="1829250"/>
            <a:ext cx="69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偏大</a:t>
            </a:r>
            <a:endParaRPr lang="en-US" altLang="zh-CN" sz="2000" dirty="0"/>
          </a:p>
        </p:txBody>
      </p:sp>
      <mc:AlternateContent xmlns:mc="http://schemas.openxmlformats.org/markup-compatibility/2006" xmlns:a14="http://schemas.microsoft.com/office/drawing/2010/main">
        <mc:Choice Requires="a14">
          <p:sp>
            <p:nvSpPr>
              <p:cNvPr id="5" name="QB_6_AS.41_1#768564840?vop=1&amp;pid=058f144ea&amp;color=0,0,0&amp;vtp=1&amp;bbb=1&amp;hb=1"/>
              <p:cNvSpPr/>
              <p:nvPr/>
            </p:nvSpPr>
            <p:spPr>
              <a:xfrm>
                <a:off x="722376" y="2379794"/>
                <a:ext cx="10753344" cy="2270379"/>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由于田鼠的活动能力强、活动范围大，所以常采用标志重捕法调查其种群数量</a:t>
                </a:r>
                <a:r>
                  <a:rPr lang="en-US" altLang="zh-CN" sz="2000" b="0" i="0">
                    <a:solidFill>
                      <a:srgbClr val="000000"/>
                    </a:solidFill>
                    <a:latin typeface="微软雅黑" pitchFamily="34" charset="0"/>
                    <a:ea typeface="微软雅黑" pitchFamily="34" charset="-122"/>
                    <a:cs typeface="微软雅黑" pitchFamily="34" charset="-120"/>
                  </a:rPr>
                  <a:t>。标志重捕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法是在被调查种群的活动范围中</a:t>
                </a:r>
                <a:r>
                  <a:rPr lang="en-US" altLang="zh-CN" sz="2000" b="0" i="0" dirty="0">
                    <a:solidFill>
                      <a:srgbClr val="000000"/>
                    </a:solidFill>
                    <a:latin typeface="微软雅黑" pitchFamily="34" charset="0"/>
                    <a:ea typeface="微软雅黑" pitchFamily="34" charset="-122"/>
                    <a:cs typeface="微软雅黑" pitchFamily="34" charset="-120"/>
                  </a:rPr>
                  <a:t>，捕获一部分个体，做上标记后再放回原来的环境</a:t>
                </a:r>
                <a:r>
                  <a:rPr lang="en-US" altLang="zh-CN" sz="2000" b="0" i="0">
                    <a:solidFill>
                      <a:srgbClr val="000000"/>
                    </a:solidFill>
                    <a:latin typeface="微软雅黑" pitchFamily="34" charset="0"/>
                    <a:ea typeface="微软雅黑" pitchFamily="34" charset="-122"/>
                    <a:cs typeface="微软雅黑" pitchFamily="34" charset="-120"/>
                  </a:rPr>
                  <a:t>，经过一段时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间后进行重捕</a:t>
                </a:r>
                <a:r>
                  <a:rPr lang="en-US" altLang="zh-CN" sz="2000" b="0" i="0" dirty="0">
                    <a:solidFill>
                      <a:srgbClr val="000000"/>
                    </a:solidFill>
                    <a:latin typeface="微软雅黑" pitchFamily="34" charset="0"/>
                    <a:ea typeface="微软雅黑" pitchFamily="34" charset="-122"/>
                    <a:cs typeface="微软雅黑" pitchFamily="34" charset="-120"/>
                  </a:rPr>
                  <a:t>，根据重捕到的动物中标记个体数占总个体数的比例，来估算种群的密度</a:t>
                </a:r>
                <a:r>
                  <a:rPr lang="en-US" altLang="zh-CN" sz="2000" b="0" i="0">
                    <a:solidFill>
                      <a:srgbClr val="000000"/>
                    </a:solidFill>
                    <a:latin typeface="微软雅黑" pitchFamily="34" charset="0"/>
                    <a:ea typeface="微软雅黑" pitchFamily="34" charset="-122"/>
                    <a:cs typeface="微软雅黑" pitchFamily="34" charset="-120"/>
                  </a:rPr>
                  <a:t>。若某地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段种群个体数为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oMath>
                </a14:m>
                <a:r>
                  <a:rPr lang="en-US" altLang="zh-CN" sz="2000" b="0" i="0" dirty="0">
                    <a:solidFill>
                      <a:srgbClr val="000000"/>
                    </a:solidFill>
                    <a:latin typeface="微软雅黑" pitchFamily="34" charset="0"/>
                    <a:ea typeface="微软雅黑" pitchFamily="34" charset="-122"/>
                    <a:cs typeface="微软雅黑" pitchFamily="34" charset="-120"/>
                  </a:rPr>
                  <a:t>，其中首捕并标记总数为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oMath>
                </a14:m>
                <a:r>
                  <a:rPr lang="en-US" altLang="zh-CN" sz="2000" b="0" i="0" dirty="0">
                    <a:solidFill>
                      <a:srgbClr val="000000"/>
                    </a:solidFill>
                    <a:latin typeface="微软雅黑" pitchFamily="34" charset="0"/>
                    <a:ea typeface="微软雅黑" pitchFamily="34" charset="-122"/>
                    <a:cs typeface="微软雅黑" pitchFamily="34" charset="-120"/>
                  </a:rPr>
                  <a:t>，重捕总数为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oMath>
                </a14:m>
                <a:r>
                  <a:rPr lang="en-US" altLang="zh-CN" sz="2000" b="0" i="0" dirty="0">
                    <a:solidFill>
                      <a:srgbClr val="000000"/>
                    </a:solidFill>
                    <a:latin typeface="微软雅黑" pitchFamily="34" charset="0"/>
                    <a:ea typeface="微软雅黑" pitchFamily="34" charset="-122"/>
                    <a:cs typeface="微软雅黑" pitchFamily="34" charset="-120"/>
                  </a:rPr>
                  <a:t>，重捕中被标记的个体数为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，则有</a:t>
                </a:r>
              </a:p>
              <a:p>
                <a:pPr latinLnBrk="1">
                  <a:lnSpc>
                    <a:spcPts val="38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𝑚</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𝑀𝑛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𝑚</m:t>
                    </m:r>
                  </m:oMath>
                </a14:m>
                <a:r>
                  <a:rPr lang="en-US" altLang="zh-CN" sz="2000" b="0" i="0" dirty="0">
                    <a:solidFill>
                      <a:srgbClr val="000000"/>
                    </a:solidFill>
                    <a:latin typeface="微软雅黑" pitchFamily="34" charset="0"/>
                    <a:ea typeface="微软雅黑" pitchFamily="34" charset="-122"/>
                    <a:cs typeface="微软雅黑" pitchFamily="34" charset="-120"/>
                  </a:rPr>
                  <a:t>。若标记的田鼠有部分被鼬捕食，则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𝑚</m:t>
                    </m:r>
                  </m:oMath>
                </a14:m>
                <a:r>
                  <a:rPr lang="en-US" altLang="zh-CN" sz="2000" b="0" i="0" dirty="0">
                    <a:solidFill>
                      <a:srgbClr val="000000"/>
                    </a:solidFill>
                    <a:latin typeface="微软雅黑" pitchFamily="34" charset="0"/>
                    <a:ea typeface="微软雅黑" pitchFamily="34" charset="-122"/>
                    <a:cs typeface="微软雅黑" pitchFamily="34" charset="-120"/>
                  </a:rPr>
                  <a:t>偏小，由此算出的种群数量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偏大。</a:t>
                </a:r>
                <a:endParaRPr lang="en-US" altLang="zh-CN" sz="2200" dirty="0"/>
              </a:p>
            </p:txBody>
          </p:sp>
        </mc:Choice>
        <mc:Fallback xmlns="">
          <p:sp>
            <p:nvSpPr>
              <p:cNvPr id="5" name="QB_6_AS.41_1#768564840?vop=1&amp;pid=058f144ea&amp;color=0,0,0&amp;vtp=1&amp;bbb=1&amp;hb=1"/>
              <p:cNvSpPr>
                <a:spLocks noRot="1" noChangeAspect="1" noMove="1" noResize="1" noEditPoints="1" noAdjustHandles="1" noChangeArrowheads="1" noChangeShapeType="1" noTextEdit="1"/>
              </p:cNvSpPr>
              <p:nvPr/>
            </p:nvSpPr>
            <p:spPr>
              <a:xfrm>
                <a:off x="722376" y="2379794"/>
                <a:ext cx="10753344" cy="2270379"/>
              </a:xfrm>
              <a:prstGeom prst="rect">
                <a:avLst/>
              </a:prstGeom>
              <a:blipFill>
                <a:blip r:embed="rId3"/>
                <a:stretch>
                  <a:fillRect l="-1587" r="-5045" b="-723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42_1#e6f4b229b?pid=058f144ea&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（4）调查统计发现田鼠繁殖能力很强，在最初的一个月内，种群数量每天增加</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1.47%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。根据调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查统计的数据</a:t>
                </a:r>
                <a:r>
                  <a:rPr lang="en-US" altLang="zh-CN" sz="2000" b="0" i="0" dirty="0">
                    <a:solidFill>
                      <a:srgbClr val="000000"/>
                    </a:solidFill>
                    <a:latin typeface="微软雅黑" pitchFamily="34" charset="0"/>
                    <a:ea typeface="微软雅黑" pitchFamily="34" charset="-122"/>
                    <a:cs typeface="微软雅黑" pitchFamily="34" charset="-120"/>
                  </a:rPr>
                  <a:t>，构建的田鼠种群增长模型为</a:t>
                </a:r>
                <a14:m>
                  <m:oMath xmlns:m="http://schemas.openxmlformats.org/officeDocument/2006/math">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0</m:t>
                        </m:r>
                      </m:sub>
                    </m:sSub>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𝜆</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𝑡</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，由此可知田鼠在最初的一个月中的数量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变化属于“</a:t>
                </a:r>
                <a:r>
                  <a:rPr lang="en-US" altLang="zh-CN" sz="2000" i="0">
                    <a:solidFill>
                      <a:srgbClr val="000000"/>
                    </a:solidFill>
                    <a:latin typeface="SimSun" pitchFamily="34" charset="0"/>
                    <a:ea typeface="SimSun" pitchFamily="34" charset="-122"/>
                    <a:cs typeface="SimSun" pitchFamily="34" charset="-120"/>
                  </a:rPr>
                  <a:t>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型增长。田鼠大量繁殖导致植被破坏，加速土壤风蚀</a:t>
                </a:r>
                <a:r>
                  <a:rPr lang="en-US" altLang="zh-CN" sz="2000" b="0" i="0">
                    <a:solidFill>
                      <a:srgbClr val="000000"/>
                    </a:solidFill>
                    <a:latin typeface="微软雅黑" pitchFamily="34" charset="0"/>
                    <a:ea typeface="微软雅黑" pitchFamily="34" charset="-122"/>
                    <a:cs typeface="微软雅黑" pitchFamily="34" charset="-120"/>
                  </a:rPr>
                  <a:t>，控制田鼠种群数量的根本</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措施是</a:t>
                </a:r>
                <a:r>
                  <a:rPr lang="en-US" altLang="zh-CN" sz="2000" i="0">
                    <a:solidFill>
                      <a:srgbClr val="000000"/>
                    </a:solidFill>
                    <a:latin typeface="SimSun" pitchFamily="34" charset="0"/>
                    <a:ea typeface="SimSun" pitchFamily="34" charset="-122"/>
                    <a:cs typeface="SimSun" pitchFamily="34" charset="-120"/>
                  </a:rPr>
                  <a:t>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B_6_BD.42_1#e6f4b229b?pid=058f144ea&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a:blip r:embed="rId3"/>
                <a:stretch>
                  <a:fillRect l="-1474" r="-964" b="-865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43_1#e6f4b229b.blank?pid=058f144ea&amp;color=0,0,0&amp;vpa=15&amp;vtp=1&amp;bbb=1"/>
              <p:cNvSpPr/>
              <p:nvPr/>
            </p:nvSpPr>
            <p:spPr>
              <a:xfrm>
                <a:off x="2016188" y="1939421"/>
                <a:ext cx="220663" cy="294577"/>
              </a:xfrm>
              <a:prstGeom prst="rect">
                <a:avLst/>
              </a:prstGeom>
              <a:noFill/>
              <a:ln/>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𝐉</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6_AN.43_1#e6f4b229b.blank?pid=058f144ea&amp;color=0,0,0&amp;vpa=15&amp;vtp=1&amp;bbb=1"/>
              <p:cNvSpPr>
                <a:spLocks noRot="1" noChangeAspect="1" noMove="1" noResize="1" noEditPoints="1" noAdjustHandles="1" noChangeArrowheads="1" noChangeShapeType="1" noTextEdit="1"/>
              </p:cNvSpPr>
              <p:nvPr/>
            </p:nvSpPr>
            <p:spPr>
              <a:xfrm>
                <a:off x="2016188" y="1939421"/>
                <a:ext cx="220663" cy="294577"/>
              </a:xfrm>
              <a:prstGeom prst="rect">
                <a:avLst/>
              </a:prstGeom>
              <a:blipFill>
                <a:blip r:embed="rId4"/>
                <a:stretch>
                  <a:fillRect l="-25000" r="-19444" b="-37500"/>
                </a:stretch>
              </a:blipFill>
              <a:ln/>
            </p:spPr>
            <p:txBody>
              <a:bodyPr/>
              <a:lstStyle/>
              <a:p>
                <a:r>
                  <a:rPr lang="zh-CN" altLang="en-US">
                    <a:noFill/>
                  </a:rPr>
                  <a:t> </a:t>
                </a:r>
              </a:p>
            </p:txBody>
          </p:sp>
        </mc:Fallback>
      </mc:AlternateContent>
      <p:sp>
        <p:nvSpPr>
          <p:cNvPr id="4" name="QB_6_AN.44_1#e6f4b229b.blank?pid=058f144ea&amp;color=0,0,0&amp;vpa=16&amp;vtp=1&amp;bbb=1"/>
          <p:cNvSpPr/>
          <p:nvPr/>
        </p:nvSpPr>
        <p:spPr>
          <a:xfrm>
            <a:off x="1493901" y="2286450"/>
            <a:ext cx="3994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增加环境阻力，降低其环境容纳量</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5" name="QB_6_AS.45_1#e6f4b229b?vop=1&amp;pid=058f144ea&amp;color=0,0,0&amp;vtp=1&amp;bbb=1&amp;hb=1"/>
              <p:cNvSpPr/>
              <p:nvPr/>
            </p:nvSpPr>
            <p:spPr>
              <a:xfrm>
                <a:off x="722376" y="2739077"/>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根据题干分析可知，田鼠在最初的一个月内，种群数量每天增加</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1.47%</m:t>
                    </m:r>
                  </m:oMath>
                </a14:m>
                <a:r>
                  <a:rPr lang="en-US" altLang="zh-CN" sz="20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𝜆</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=1+1.47%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种群数量增长符合</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”型曲线。控制田鼠种群数量的根本措施是降低其环境容纳量</a:t>
                </a:r>
                <a:r>
                  <a:rPr lang="en-US" altLang="zh-CN" sz="2000" b="0" i="0">
                    <a:solidFill>
                      <a:srgbClr val="000000"/>
                    </a:solidFill>
                    <a:latin typeface="微软雅黑" pitchFamily="34" charset="0"/>
                    <a:ea typeface="微软雅黑" pitchFamily="34" charset="-122"/>
                    <a:cs typeface="微软雅黑" pitchFamily="34" charset="-120"/>
                  </a:rPr>
                  <a:t>，增加田鼠生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存的阻力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5" name="QB_6_AS.45_1#e6f4b229b?vop=1&amp;pid=058f144ea&amp;color=0,0,0&amp;vtp=1&amp;bbb=1&amp;hb=1"/>
              <p:cNvSpPr>
                <a:spLocks noRot="1" noChangeAspect="1" noMove="1" noResize="1" noEditPoints="1" noAdjustHandles="1" noChangeArrowheads="1" noChangeShapeType="1" noTextEdit="1"/>
              </p:cNvSpPr>
              <p:nvPr/>
            </p:nvSpPr>
            <p:spPr>
              <a:xfrm>
                <a:off x="722376" y="2739077"/>
                <a:ext cx="10753344" cy="1326134"/>
              </a:xfrm>
              <a:prstGeom prst="rect">
                <a:avLst/>
              </a:prstGeom>
              <a:blipFill>
                <a:blip r:embed="rId5"/>
                <a:stretch>
                  <a:fillRect l="-1587" r="-2891" b="-1146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O_5_BD.46_1#c42b3cfdc?pid=52d1607d5&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［天津滨海新区2025高二期中］</a:t>
            </a:r>
            <a:r>
              <a:rPr lang="en-US" altLang="zh-CN" sz="2000" b="0" i="0" dirty="0">
                <a:solidFill>
                  <a:srgbClr val="000000"/>
                </a:solidFill>
                <a:latin typeface="微软雅黑" pitchFamily="34" charset="0"/>
                <a:ea typeface="微软雅黑" pitchFamily="34" charset="-122"/>
                <a:cs typeface="微软雅黑" pitchFamily="34" charset="-120"/>
              </a:rPr>
              <a:t>布氏田鼠是内蒙古草原的主要害鼠</a:t>
            </a:r>
            <a:r>
              <a:rPr lang="en-US" altLang="zh-CN" sz="2000" b="0" i="0">
                <a:solidFill>
                  <a:srgbClr val="000000"/>
                </a:solidFill>
                <a:latin typeface="微软雅黑" pitchFamily="34" charset="0"/>
                <a:ea typeface="微软雅黑" pitchFamily="34" charset="-122"/>
                <a:cs typeface="微软雅黑" pitchFamily="34" charset="-120"/>
              </a:rPr>
              <a:t>，雨季时种群密度大幅增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加</a:t>
            </a:r>
            <a:r>
              <a:rPr lang="en-US" altLang="zh-CN" sz="2000" b="0" i="0" dirty="0">
                <a:solidFill>
                  <a:srgbClr val="000000"/>
                </a:solidFill>
                <a:latin typeface="微软雅黑" pitchFamily="34" charset="0"/>
                <a:ea typeface="微软雅黑" pitchFamily="34" charset="-122"/>
                <a:cs typeface="微软雅黑" pitchFamily="34" charset="-120"/>
              </a:rPr>
              <a:t>。探究降水量影响布氏田鼠种群密度的机制，对草原鼠害的防控具有重要意义。</a:t>
            </a:r>
            <a:endParaRPr lang="en-US" altLang="zh-CN" sz="2000" dirty="0"/>
          </a:p>
        </p:txBody>
      </p:sp>
      <p:sp>
        <p:nvSpPr>
          <p:cNvPr id="3" name="QO_6_BD.47_1#5887f042f?pid=c42b3cfdc&amp;color=0,0,0&amp;vtp=1&amp;bbb=1&amp;hb=1"/>
          <p:cNvSpPr/>
          <p:nvPr/>
        </p:nvSpPr>
        <p:spPr>
          <a:xfrm>
            <a:off x="722376" y="1882844"/>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（1）科研人员以田鼠幼鼠为实验对象开展了野外人工降雨围栏实验（围栏用钢板构成</a:t>
            </a:r>
            <a:r>
              <a:rPr lang="en-US" altLang="zh-CN" sz="2000" b="0" i="0">
                <a:solidFill>
                  <a:srgbClr val="000000"/>
                </a:solidFill>
                <a:latin typeface="微软雅黑" pitchFamily="34" charset="0"/>
                <a:ea typeface="微软雅黑" pitchFamily="34" charset="-122"/>
                <a:cs typeface="微软雅黑" pitchFamily="34" charset="-120"/>
              </a:rPr>
              <a:t>，铁丝网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封顶</a:t>
            </a:r>
            <a:r>
              <a:rPr lang="en-US" altLang="zh-CN" sz="2000" b="0" i="0" dirty="0">
                <a:solidFill>
                  <a:srgbClr val="000000"/>
                </a:solidFill>
                <a:latin typeface="微软雅黑" pitchFamily="34" charset="0"/>
                <a:ea typeface="微软雅黑" pitchFamily="34" charset="-122"/>
                <a:cs typeface="微软雅黑" pitchFamily="34" charset="-120"/>
              </a:rPr>
              <a:t>），将相同体重的田鼠幼鼠置于不同样地中，5个月后检测相关指标，结果如图1、图2所示。</a:t>
            </a:r>
            <a:endParaRPr lang="en-US" altLang="zh-CN" sz="2000" dirty="0"/>
          </a:p>
        </p:txBody>
      </p:sp>
      <p:pic>
        <p:nvPicPr>
          <p:cNvPr id="4" name="QO_6_BD.47_3#5887f042f?iti=4&amp;htil=1&amp;pid=c42b3cfd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359152" y="2866078"/>
            <a:ext cx="2093976" cy="18653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6_BD.47_4#5887f042f?iti=5&amp;htil=1&amp;pid=c42b3cfdc&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729984" y="3076390"/>
            <a:ext cx="4114800"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O_6_BD.47_5#5887f042f?iti=4&amp;htil=1&amp;pid=c42b3cfdc&amp;color=0,0,0&amp;vtp=1&amp;bbb=1"/>
          <p:cNvSpPr/>
          <p:nvPr/>
        </p:nvSpPr>
        <p:spPr>
          <a:xfrm>
            <a:off x="3175952" y="4858454"/>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图1</a:t>
            </a:r>
            <a:endParaRPr lang="en-US" altLang="zh-CN" sz="2000" dirty="0"/>
          </a:p>
        </p:txBody>
      </p:sp>
      <p:sp>
        <p:nvSpPr>
          <p:cNvPr id="7" name="QO_6_BD.47_6#5887f042f?iti=5&amp;htil=1&amp;pid=c42b3cfdc&amp;color=0,0,0&amp;vtp=1&amp;bbb=1"/>
          <p:cNvSpPr/>
          <p:nvPr/>
        </p:nvSpPr>
        <p:spPr>
          <a:xfrm>
            <a:off x="8557196" y="4858454"/>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图2</a:t>
            </a:r>
            <a:endParaRPr lang="en-US" altLang="zh-CN" sz="20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B_7_BD.48_1#c959b12b4?pid=5887f042f&amp;color=0,0,0&amp;vtp=1&amp;bt=1&amp;bbb=1&amp;hb=1"/>
          <p:cNvSpPr/>
          <p:nvPr/>
        </p:nvSpPr>
        <p:spPr>
          <a:xfrm>
            <a:off x="722376" y="969265"/>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①由图1</a:t>
            </a:r>
            <a:r>
              <a:rPr lang="en-US" altLang="zh-CN" sz="2000" b="0" i="0">
                <a:solidFill>
                  <a:srgbClr val="000000"/>
                </a:solidFill>
                <a:latin typeface="微软雅黑" pitchFamily="34" charset="0"/>
                <a:ea typeface="微软雅黑" pitchFamily="34" charset="-122"/>
                <a:cs typeface="微软雅黑" pitchFamily="34" charset="-120"/>
              </a:rPr>
              <a:t>可知，</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组田鼠体重增幅更大</a:t>
            </a:r>
            <a:r>
              <a:rPr lang="en-US" altLang="zh-CN" sz="2000" b="0" i="0" dirty="0">
                <a:solidFill>
                  <a:srgbClr val="000000"/>
                </a:solidFill>
                <a:latin typeface="微软雅黑" pitchFamily="34" charset="0"/>
                <a:ea typeface="微软雅黑" pitchFamily="34" charset="-122"/>
                <a:cs typeface="微软雅黑" pitchFamily="34" charset="-120"/>
              </a:rPr>
              <a:t>。田鼠体重的增加有利于个体越冬存活</a:t>
            </a:r>
            <a:r>
              <a:rPr lang="en-US" altLang="zh-CN" sz="2000" b="0" i="0">
                <a:solidFill>
                  <a:srgbClr val="000000"/>
                </a:solidFill>
                <a:latin typeface="微软雅黑" pitchFamily="34" charset="0"/>
                <a:ea typeface="微软雅黑" pitchFamily="34" charset="-122"/>
                <a:cs typeface="微软雅黑" pitchFamily="34" charset="-120"/>
              </a:rPr>
              <a:t>、性成熟</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提前，影响田鼠种群的</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从而直接导致种群密度增加。</a:t>
            </a:r>
            <a:endParaRPr lang="en-US" altLang="zh-CN" sz="2000" dirty="0"/>
          </a:p>
        </p:txBody>
      </p:sp>
      <p:sp>
        <p:nvSpPr>
          <p:cNvPr id="3" name="QB_7_AN.49_1#c959b12b4.blank?pid=5887f042f&amp;color=0,0,0&amp;vpa=17&amp;vtp=1&amp;bbb=1"/>
          <p:cNvSpPr/>
          <p:nvPr/>
        </p:nvSpPr>
        <p:spPr>
          <a:xfrm>
            <a:off x="2405126" y="931165"/>
            <a:ext cx="120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增加降水</a:t>
            </a:r>
            <a:endParaRPr lang="en-US" altLang="zh-CN" sz="2000" dirty="0"/>
          </a:p>
        </p:txBody>
      </p:sp>
      <p:sp>
        <p:nvSpPr>
          <p:cNvPr id="4" name="QB_7_AN.50_1#c959b12b4.blank?pid=5887f042f&amp;color=0,0,0&amp;vpa=18&amp;vtp=1&amp;bbb=1"/>
          <p:cNvSpPr/>
          <p:nvPr/>
        </p:nvSpPr>
        <p:spPr>
          <a:xfrm>
            <a:off x="3271901" y="1369315"/>
            <a:ext cx="196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出生率和死亡率</a:t>
            </a:r>
            <a:endParaRPr lang="en-US" altLang="zh-CN" sz="2000" dirty="0"/>
          </a:p>
        </p:txBody>
      </p:sp>
      <p:sp>
        <p:nvSpPr>
          <p:cNvPr id="5" name="QB_7_AS.51_1#c959b12b4?vop=1&amp;pid=5887f042f&amp;color=0,0,0&amp;vtp=1&amp;bbb=1&amp;hb=1"/>
          <p:cNvSpPr/>
          <p:nvPr/>
        </p:nvSpPr>
        <p:spPr>
          <a:xfrm>
            <a:off x="722376" y="1920367"/>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分析图1可知，增加降水组田鼠体重增幅更大。田鼠体重增加有利于个体存活</a:t>
            </a:r>
            <a:r>
              <a:rPr lang="en-US" altLang="zh-CN" sz="2000" b="0" i="0">
                <a:solidFill>
                  <a:srgbClr val="000000"/>
                </a:solidFill>
                <a:latin typeface="微软雅黑" pitchFamily="34" charset="0"/>
                <a:ea typeface="微软雅黑" pitchFamily="34" charset="-122"/>
                <a:cs typeface="微软雅黑" pitchFamily="34" charset="-120"/>
              </a:rPr>
              <a:t>，可以降低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死亡率</a:t>
            </a:r>
            <a:r>
              <a:rPr lang="en-US" altLang="zh-CN" sz="2000" b="0" i="0" dirty="0">
                <a:solidFill>
                  <a:srgbClr val="000000"/>
                </a:solidFill>
                <a:latin typeface="微软雅黑" pitchFamily="34" charset="0"/>
                <a:ea typeface="微软雅黑" pitchFamily="34" charset="-122"/>
                <a:cs typeface="微软雅黑" pitchFamily="34" charset="-120"/>
              </a:rPr>
              <a:t>，育龄个体增多可以提高出生率，即通过影响种群的出生率和死亡率</a:t>
            </a:r>
            <a:r>
              <a:rPr lang="en-US" altLang="zh-CN" sz="2000" b="0" i="0">
                <a:solidFill>
                  <a:srgbClr val="000000"/>
                </a:solidFill>
                <a:latin typeface="微软雅黑" pitchFamily="34" charset="0"/>
                <a:ea typeface="微软雅黑" pitchFamily="34" charset="-122"/>
                <a:cs typeface="微软雅黑" pitchFamily="34" charset="-120"/>
              </a:rPr>
              <a:t>，从而直接导致种群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密度增加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
        <p:nvSpPr>
          <p:cNvPr id="6" name="QB_7_BD.52_1#200d77b49?pid=5887f042f&amp;color=0,0,0&amp;vtp=1&amp;bbb=1"/>
          <p:cNvSpPr/>
          <p:nvPr/>
        </p:nvSpPr>
        <p:spPr>
          <a:xfrm>
            <a:off x="722376" y="3299714"/>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②由图2可知</a:t>
            </a:r>
            <a:r>
              <a:rPr lang="en-US" altLang="zh-CN" sz="2000" b="0" i="0">
                <a:solidFill>
                  <a:srgbClr val="000000"/>
                </a:solidFill>
                <a:latin typeface="微软雅黑" pitchFamily="34" charset="0"/>
                <a:ea typeface="微软雅黑" pitchFamily="34" charset="-122"/>
                <a:cs typeface="微软雅黑" pitchFamily="34" charset="-120"/>
              </a:rPr>
              <a:t>，增加降水有利于</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生长</a:t>
            </a:r>
            <a:r>
              <a:rPr lang="en-US" altLang="zh-CN" sz="2000" b="0" i="0" dirty="0">
                <a:solidFill>
                  <a:srgbClr val="000000"/>
                </a:solidFill>
                <a:latin typeface="微软雅黑" pitchFamily="34" charset="0"/>
                <a:ea typeface="微软雅黑" pitchFamily="34" charset="-122"/>
                <a:cs typeface="微软雅黑" pitchFamily="34" charset="-120"/>
              </a:rPr>
              <a:t>，从而改变了其在田鼠食谱中的比例。</a:t>
            </a:r>
            <a:endParaRPr lang="en-US" altLang="zh-CN" sz="2000" dirty="0"/>
          </a:p>
        </p:txBody>
      </p:sp>
      <p:sp>
        <p:nvSpPr>
          <p:cNvPr id="7" name="QB_7_AN.53_1#200d77b49.blank?pid=5887f042f&amp;color=0,0,0&amp;vpa=19&amp;vtp=1&amp;bbb=1"/>
          <p:cNvSpPr/>
          <p:nvPr/>
        </p:nvSpPr>
        <p:spPr>
          <a:xfrm>
            <a:off x="4183126" y="3261614"/>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羊草</a:t>
            </a:r>
            <a:endParaRPr lang="en-US" altLang="zh-CN" sz="2000" dirty="0"/>
          </a:p>
        </p:txBody>
      </p:sp>
      <p:sp>
        <p:nvSpPr>
          <p:cNvPr id="8" name="QB_7_AS.54_1#200d77b49?vop=1&amp;pid=5887f042f&amp;color=0,0,0&amp;vtp=1&amp;bbb=1&amp;hb=1"/>
          <p:cNvSpPr/>
          <p:nvPr/>
        </p:nvSpPr>
        <p:spPr>
          <a:xfrm>
            <a:off x="722376" y="3808222"/>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分析图2可知，增加降水组羊草的相对生物量明显增加，</a:t>
            </a:r>
            <a:r>
              <a:rPr lang="en-US" altLang="zh-CN" sz="2000" b="0" i="0">
                <a:solidFill>
                  <a:srgbClr val="000000"/>
                </a:solidFill>
                <a:latin typeface="微软雅黑" pitchFamily="34" charset="0"/>
                <a:ea typeface="微软雅黑" pitchFamily="34" charset="-122"/>
                <a:cs typeface="微软雅黑" pitchFamily="34" charset="-120"/>
              </a:rPr>
              <a:t>即增加降水有利于羊草的生长，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使其在田鼠食谱中所占比例增加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7" grpId="0" build="p" animBg="1"/>
      <p:bldP spid="8"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55_1#e6e854b6c?pid=c42b3cfdc&amp;color=0,0,0&amp;vtp=1&amp;bt=1&amp;bbb=1&amp;hb=1"/>
              <p:cNvSpPr/>
              <p:nvPr/>
            </p:nvSpPr>
            <p:spPr>
              <a:xfrm>
                <a:off x="722376" y="972000"/>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（2）进一步研究发现，田鼠食谱变化使其对果糖等营养成分的摄入增加</a:t>
                </a:r>
                <a:r>
                  <a:rPr lang="en-US" altLang="zh-CN" sz="2000" b="0" i="0">
                    <a:solidFill>
                      <a:srgbClr val="000000"/>
                    </a:solidFill>
                    <a:latin typeface="微软雅黑" pitchFamily="34" charset="0"/>
                    <a:ea typeface="微软雅黑" pitchFamily="34" charset="-122"/>
                    <a:cs typeface="微软雅黑" pitchFamily="34" charset="-120"/>
                  </a:rPr>
                  <a:t>，进而引起其肠道中能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合成短链脂肪酸</a:t>
                </a:r>
                <a:r>
                  <a:rPr lang="en-US" altLang="zh-CN" sz="2000" b="0" i="0" dirty="0">
                    <a:solidFill>
                      <a:srgbClr val="000000"/>
                    </a:solidFill>
                    <a:latin typeface="微软雅黑" pitchFamily="34" charset="0"/>
                    <a:ea typeface="微软雅黑" pitchFamily="34" charset="-122"/>
                    <a:cs typeface="微软雅黑" pitchFamily="34" charset="-120"/>
                  </a:rPr>
                  <a:t>（宿主的主要能源物质之一，与体重增长呈显著正相关）</a:t>
                </a:r>
                <a:r>
                  <a:rPr lang="en-US" altLang="zh-CN" sz="2000" b="0" i="0">
                    <a:solidFill>
                      <a:srgbClr val="000000"/>
                    </a:solidFill>
                    <a:latin typeface="微软雅黑" pitchFamily="34" charset="0"/>
                    <a:ea typeface="微软雅黑" pitchFamily="34" charset="-122"/>
                    <a:cs typeface="微软雅黑" pitchFamily="34" charset="-120"/>
                  </a:rPr>
                  <a:t>的菌群比例也显著增加。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综合上述研究</a:t>
                </a:r>
                <a:r>
                  <a:rPr lang="en-US" altLang="zh-CN" sz="2000" b="0" i="0" dirty="0">
                    <a:solidFill>
                      <a:srgbClr val="000000"/>
                    </a:solidFill>
                    <a:latin typeface="微软雅黑" pitchFamily="34" charset="0"/>
                    <a:ea typeface="微软雅黑" pitchFamily="34" charset="-122"/>
                    <a:cs typeface="微软雅黑" pitchFamily="34" charset="-120"/>
                  </a:rPr>
                  <a:t>，请将下列选项排序，以解释降水量影响布氏田鼠种群密度的机制：降水量增加</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SimSun" pitchFamily="34" charset="0"/>
                    <a:ea typeface="SimSun" pitchFamily="34" charset="-122"/>
                    <a:cs typeface="SimSun" pitchFamily="34" charset="-120"/>
                  </a:rPr>
                  <a:t> </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i="0">
                    <a:solidFill>
                      <a:srgbClr val="000000"/>
                    </a:solidFill>
                    <a:latin typeface="SimSun" pitchFamily="34" charset="0"/>
                    <a:ea typeface="SimSun" pitchFamily="34" charset="-122"/>
                    <a:cs typeface="SimSun"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体重增加</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种群密度增加。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.田鼠肠道微生物的菌群比例改变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.田鼠食谱中不同植物的比例改变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.田鼠获得的能源物质增加</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.草原植物群落组成改变</a:t>
                </a:r>
                <a:endParaRPr lang="en-US" altLang="zh-CN" sz="2000" dirty="0"/>
              </a:p>
            </p:txBody>
          </p:sp>
        </mc:Choice>
        <mc:Fallback xmlns="">
          <p:sp>
            <p:nvSpPr>
              <p:cNvPr id="2" name="QB_6_BD.55_1#e6e854b6c?pid=c42b3cfdc&amp;color=0,0,0&amp;vtp=1&amp;bt=1&amp;bbb=1&amp;hb=1"/>
              <p:cNvSpPr>
                <a:spLocks noRot="1" noChangeAspect="1" noMove="1" noResize="1" noEditPoints="1" noAdjustHandles="1" noChangeArrowheads="1" noChangeShapeType="1" noTextEdit="1"/>
              </p:cNvSpPr>
              <p:nvPr/>
            </p:nvSpPr>
            <p:spPr>
              <a:xfrm>
                <a:off x="722376" y="972000"/>
                <a:ext cx="10753344" cy="3637534"/>
              </a:xfrm>
              <a:prstGeom prst="rect">
                <a:avLst/>
              </a:prstGeom>
              <a:blipFill>
                <a:blip r:embed="rId3"/>
                <a:stretch>
                  <a:fillRect l="-1474" r="-3175" b="-4188"/>
                </a:stretch>
              </a:blipFill>
              <a:ln/>
            </p:spPr>
            <p:txBody>
              <a:bodyPr/>
              <a:lstStyle/>
              <a:p>
                <a:r>
                  <a:rPr lang="zh-CN" altLang="en-US">
                    <a:noFill/>
                  </a:rPr>
                  <a:t> </a:t>
                </a:r>
              </a:p>
            </p:txBody>
          </p:sp>
        </mc:Fallback>
      </mc:AlternateContent>
      <p:sp>
        <p:nvSpPr>
          <p:cNvPr id="3" name="QB_6_AN.56_1#e6e854b6c.blank?pid=c42b3cfdc&amp;color=0,0,0&amp;vpa=20&amp;vtp=1"/>
          <p:cNvSpPr/>
          <p:nvPr/>
        </p:nvSpPr>
        <p:spPr>
          <a:xfrm>
            <a:off x="693801" y="2305500"/>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B_6_AN.57_1#e6e854b6c.blank?pid=c42b3cfdc&amp;color=0,0,0&amp;vpa=21&amp;vtp=1"/>
          <p:cNvSpPr/>
          <p:nvPr/>
        </p:nvSpPr>
        <p:spPr>
          <a:xfrm>
            <a:off x="1427226" y="2305500"/>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B_6_AN.58_1#e6e854b6c.blank?pid=c42b3cfdc&amp;color=0,0,0&amp;vpa=22&amp;vtp=1"/>
          <p:cNvSpPr/>
          <p:nvPr/>
        </p:nvSpPr>
        <p:spPr>
          <a:xfrm>
            <a:off x="2020951" y="2305500"/>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B_6_AN.59_1#e6e854b6c.blank?pid=c42b3cfdc&amp;color=0,0,0&amp;vpa=23&amp;vtp=1"/>
          <p:cNvSpPr/>
          <p:nvPr/>
        </p:nvSpPr>
        <p:spPr>
          <a:xfrm>
            <a:off x="2754376" y="2305500"/>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P_4_BD#3621bede1?pid=bd176bcf9&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建议用时：30分钟</a:t>
            </a:r>
            <a:endParaRPr lang="en-US" altLang="zh-CN" sz="2000" dirty="0"/>
          </a:p>
        </p:txBody>
      </p:sp>
      <p:sp>
        <p:nvSpPr>
          <p:cNvPr id="3" name="QC_5_BD.1_1#df5e93822?pid=28d0634e8&amp;color=0,0,0&amp;vtp=1&amp;bbb=1&amp;hb=1"/>
          <p:cNvSpPr/>
          <p:nvPr/>
        </p:nvSpPr>
        <p:spPr>
          <a:xfrm>
            <a:off x="722376" y="1430909"/>
            <a:ext cx="10753344" cy="405003"/>
          </a:xfrm>
          <a:prstGeom prst="rect">
            <a:avLst/>
          </a:prstGeom>
          <a:noFill/>
          <a:ln/>
        </p:spPr>
        <p:txBody>
          <a:bodyPr wrap="none" lIns="0" tIns="0" rIns="0" bIns="0" rtlCol="0" anchor="t"/>
          <a:lstStyle/>
          <a:p>
            <a:pP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［江苏南京2025高二月考］</a:t>
            </a:r>
            <a:r>
              <a:rPr lang="en-US" altLang="zh-CN" sz="2000" b="0" i="0" dirty="0">
                <a:solidFill>
                  <a:srgbClr val="000000"/>
                </a:solidFill>
                <a:latin typeface="微软雅黑" pitchFamily="34" charset="0"/>
                <a:ea typeface="微软雅黑" pitchFamily="34" charset="-122"/>
                <a:cs typeface="微软雅黑" pitchFamily="34" charset="-120"/>
              </a:rPr>
              <a:t>下图为种群的各个数量特征之间的关系图</a:t>
            </a:r>
            <a:r>
              <a:rPr lang="en-US" altLang="zh-CN" sz="2000" b="0" i="0">
                <a:solidFill>
                  <a:srgbClr val="000000"/>
                </a:solidFill>
                <a:latin typeface="微软雅黑" pitchFamily="34" charset="0"/>
                <a:ea typeface="微软雅黑" pitchFamily="34" charset="-122"/>
                <a:cs typeface="微软雅黑" pitchFamily="34" charset="-120"/>
              </a:rPr>
              <a:t>，下列叙述正确的是 (</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2_1#df5e93822.bracket?pid=28d0634e8&amp;color=0,0,0&amp;vpa=1&amp;vtp=1"/>
          <p:cNvSpPr/>
          <p:nvPr/>
        </p:nvSpPr>
        <p:spPr>
          <a:xfrm>
            <a:off x="11114151" y="1430909"/>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5" name="QC_5_BD.1_2#df5e93822?htil=1&amp;pid=28d0634e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255652" y="1968500"/>
            <a:ext cx="3090672" cy="16367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1_3#df5e93822.choices?htil=1&amp;pid=28d0634e8&amp;color=0,0,0&amp;vtp=1&amp;bbb=1"/>
          <p:cNvSpPr/>
          <p:nvPr/>
        </p:nvSpPr>
        <p:spPr>
          <a:xfrm>
            <a:off x="722376" y="1893697"/>
            <a:ext cx="7525512"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A.甲为死亡率，乙为出生率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.丙为性别比例，通过影响出生率和死亡率来间接影响种群密度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.丁为年龄结构，每种类型中都包括老年、成年和幼年三个年龄期</a:t>
            </a:r>
            <a:endParaRPr lang="en-US" altLang="zh-CN" sz="2000" dirty="0"/>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D</a:t>
            </a:r>
            <a:r>
              <a:rPr lang="en-US" altLang="zh-CN" sz="2000" b="0" i="0" spc="-50" dirty="0">
                <a:solidFill>
                  <a:srgbClr val="000000"/>
                </a:solidFill>
                <a:latin typeface="微软雅黑" pitchFamily="34" charset="0"/>
                <a:ea typeface="微软雅黑" pitchFamily="34" charset="-122"/>
                <a:cs typeface="微软雅黑" pitchFamily="34" charset="-120"/>
              </a:rPr>
              <a:t>.种群密度是种群最基本的数量特征，总是随着出生率的增大而增大</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AS.60_1#e6e854b6c?vop=1&amp;pid=c42b3cfdc&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降水量增加，会导致草原植物群落组成改变，</a:t>
                </a:r>
                <a:r>
                  <a:rPr lang="en-US" altLang="zh-CN" sz="2000" b="0" i="0">
                    <a:solidFill>
                      <a:srgbClr val="000000"/>
                    </a:solidFill>
                    <a:latin typeface="微软雅黑" pitchFamily="34" charset="0"/>
                    <a:ea typeface="微软雅黑" pitchFamily="34" charset="-122"/>
                    <a:cs typeface="微软雅黑" pitchFamily="34" charset="-120"/>
                  </a:rPr>
                  <a:t>从而引起田鼠食谱中不同植物的比例改变，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田鼠食谱变化使其对果糖等营养成分的摄入增加，进而引起其肠道中能合成短链脂肪酸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宿主的主要能源物质之一，与体重增长呈显著正相关）的菌群比例显著增加</a:t>
                </a:r>
                <a:r>
                  <a:rPr lang="en-US" altLang="zh-CN" sz="2000" b="0" i="0">
                    <a:solidFill>
                      <a:srgbClr val="000000"/>
                    </a:solidFill>
                    <a:latin typeface="微软雅黑" pitchFamily="34" charset="0"/>
                    <a:ea typeface="微软雅黑" pitchFamily="34" charset="-122"/>
                    <a:cs typeface="微软雅黑" pitchFamily="34" charset="-120"/>
                  </a:rPr>
                  <a:t>，因此田鼠获得的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能源物质增加</a:t>
                </a:r>
                <a:r>
                  <a:rPr lang="en-US" altLang="zh-CN" sz="2000" b="0" i="0" dirty="0">
                    <a:solidFill>
                      <a:srgbClr val="000000"/>
                    </a:solidFill>
                    <a:latin typeface="微软雅黑" pitchFamily="34" charset="0"/>
                    <a:ea typeface="微软雅黑" pitchFamily="34" charset="-122"/>
                    <a:cs typeface="微软雅黑" pitchFamily="34" charset="-120"/>
                  </a:rPr>
                  <a:t>，体重增加，种群密度增加，即降水量增加</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体重增加</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种群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密度增加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2" name="QB_6_AS.60_1#e6e854b6c?vop=1&amp;pid=c42b3cfdc&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a:blip r:embed="rId3"/>
                <a:stretch>
                  <a:fillRect l="-1587" r="-794" b="-67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B_6_BD.61_1#8aeef5a5a?pid=c42b3cfdc&amp;color=0,0,0&amp;vtp=1&amp;bt=1&amp;bbb=1&amp;hb=1"/>
          <p:cNvSpPr/>
          <p:nvPr/>
        </p:nvSpPr>
        <p:spPr>
          <a:xfrm>
            <a:off x="722376" y="972000"/>
            <a:ext cx="10753344" cy="2240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（3）若要验证菌群比例变化与田鼠体重变化的因果关系，请从①~</a:t>
            </a:r>
            <a:r>
              <a:rPr lang="en-US" altLang="zh-CN" sz="2000" b="0" i="0">
                <a:solidFill>
                  <a:srgbClr val="000000"/>
                </a:solidFill>
                <a:latin typeface="微软雅黑" pitchFamily="34" charset="0"/>
                <a:ea typeface="微软雅黑" pitchFamily="34" charset="-122"/>
                <a:cs typeface="微软雅黑" pitchFamily="34" charset="-120"/>
              </a:rPr>
              <a:t>③中选择合适的田鼠作为菌群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的供体和受体</a:t>
            </a:r>
            <a:r>
              <a:rPr lang="en-US" altLang="zh-CN" sz="2000" b="0" i="0" dirty="0">
                <a:solidFill>
                  <a:srgbClr val="000000"/>
                </a:solidFill>
                <a:latin typeface="微软雅黑" pitchFamily="34" charset="0"/>
                <a:ea typeface="微软雅黑" pitchFamily="34" charset="-122"/>
                <a:cs typeface="微软雅黑" pitchFamily="34" charset="-120"/>
              </a:rPr>
              <a:t>，设计两组菌群移植实验，写出相应的供受体组合并预期实验结果。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增加降水组田鼠</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②半干旱组田鼠③抗生素处理的“无菌鼠”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供受体组合：</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填编号）；</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预期实验结果：</a:t>
            </a:r>
            <a:r>
              <a:rPr lang="en-US" altLang="zh-CN" sz="2000" i="0">
                <a:solidFill>
                  <a:srgbClr val="000000"/>
                </a:solidFill>
                <a:latin typeface="SimSun" pitchFamily="34" charset="0"/>
                <a:ea typeface="SimSun" pitchFamily="34" charset="-122"/>
                <a:cs typeface="SimSun" pitchFamily="34" charset="-120"/>
              </a:rPr>
              <a:t>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62_1#8aeef5a5a.blank?pid=c42b3cfdc&amp;color=0,0,0&amp;vpa=24&amp;vtp=1&amp;bbb=1"/>
          <p:cNvSpPr/>
          <p:nvPr/>
        </p:nvSpPr>
        <p:spPr>
          <a:xfrm>
            <a:off x="2255901" y="2330900"/>
            <a:ext cx="1454150" cy="418084"/>
          </a:xfrm>
          <a:prstGeom prst="rect">
            <a:avLst/>
          </a:prstGeom>
          <a:noFill/>
          <a:ln/>
        </p:spPr>
        <p:txBody>
          <a:bodyPr wrap="none" lIns="0" tIns="0" rIns="0" bIns="0" rtlCol="0" anchor="t"/>
          <a:lstStyle/>
          <a:p>
            <a:pPr algn="ctr" latinLnBrk="1">
              <a:lnSpc>
                <a:spcPts val="3700"/>
              </a:lnSpc>
            </a:pPr>
            <a:r>
              <a:rPr lang="en-US" altLang="zh-CN" sz="2000" b="1" i="0" dirty="0">
                <a:solidFill>
                  <a:srgbClr val="00B050"/>
                </a:solidFill>
                <a:latin typeface="微软雅黑" pitchFamily="34" charset="0"/>
                <a:ea typeface="微软雅黑" pitchFamily="34" charset="-122"/>
                <a:cs typeface="微软雅黑" pitchFamily="34" charset="-120"/>
              </a:rPr>
              <a:t>①③和②③</a:t>
            </a:r>
            <a:endParaRPr lang="en-US" altLang="zh-CN" sz="2000" dirty="0"/>
          </a:p>
        </p:txBody>
      </p:sp>
      <p:sp>
        <p:nvSpPr>
          <p:cNvPr id="4" name="QB_6_AN.63_1#8aeef5a5a.blank?pid=c42b3cfdc&amp;color=0,0,0&amp;vpa=25&amp;vtp=1&amp;bbb=1"/>
          <p:cNvSpPr/>
          <p:nvPr/>
        </p:nvSpPr>
        <p:spPr>
          <a:xfrm>
            <a:off x="2509901" y="2769050"/>
            <a:ext cx="3740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①③组田鼠体重增幅比②③组大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B_6_AS.64_1#8aeef5a5a?vop=1&amp;pid=c42b3cfdc&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要验证菌群比例变化与田鼠体重变化的因果关系，自变量为菌群比例变化</a:t>
            </a:r>
            <a:r>
              <a:rPr lang="en-US" altLang="zh-CN" sz="2000" b="0" i="0">
                <a:solidFill>
                  <a:srgbClr val="000000"/>
                </a:solidFill>
                <a:latin typeface="微软雅黑" pitchFamily="34" charset="0"/>
                <a:ea typeface="微软雅黑" pitchFamily="34" charset="-122"/>
                <a:cs typeface="微软雅黑" pitchFamily="34" charset="-120"/>
              </a:rPr>
              <a:t>，供体可以选取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增加降水组田鼠和半干旱组田鼠</a:t>
            </a:r>
            <a:r>
              <a:rPr lang="en-US" altLang="zh-CN" sz="2000" b="0" i="0" dirty="0">
                <a:solidFill>
                  <a:srgbClr val="000000"/>
                </a:solidFill>
                <a:latin typeface="微软雅黑" pitchFamily="34" charset="0"/>
                <a:ea typeface="微软雅黑" pitchFamily="34" charset="-122"/>
                <a:cs typeface="微软雅黑" pitchFamily="34" charset="-120"/>
              </a:rPr>
              <a:t>，受体应为没有菌群鼠，即③抗生素处理的“无菌鼠</a:t>
            </a:r>
            <a:r>
              <a:rPr lang="en-US" altLang="zh-CN" sz="2000" b="0" i="0">
                <a:solidFill>
                  <a:srgbClr val="000000"/>
                </a:solidFill>
                <a:latin typeface="微软雅黑" pitchFamily="34" charset="0"/>
                <a:ea typeface="微软雅黑" pitchFamily="34" charset="-122"/>
                <a:cs typeface="微软雅黑" pitchFamily="34" charset="-120"/>
              </a:rPr>
              <a:t>”，因此设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计两组菌群移植实验</a:t>
            </a:r>
            <a:r>
              <a:rPr lang="en-US" altLang="zh-CN" sz="2000" b="0" i="0" dirty="0">
                <a:solidFill>
                  <a:srgbClr val="000000"/>
                </a:solidFill>
                <a:latin typeface="微软雅黑" pitchFamily="34" charset="0"/>
                <a:ea typeface="微软雅黑" pitchFamily="34" charset="-122"/>
                <a:cs typeface="微软雅黑" pitchFamily="34" charset="-120"/>
              </a:rPr>
              <a:t>，一组移植增加降水组田鼠的菌群，一组移植半干旱组田鼠的菌群</a:t>
            </a:r>
            <a:r>
              <a:rPr lang="en-US" altLang="zh-CN" sz="2000" b="0" i="0">
                <a:solidFill>
                  <a:srgbClr val="000000"/>
                </a:solidFill>
                <a:latin typeface="微软雅黑" pitchFamily="34" charset="0"/>
                <a:ea typeface="微软雅黑" pitchFamily="34" charset="-122"/>
                <a:cs typeface="微软雅黑" pitchFamily="34" charset="-120"/>
              </a:rPr>
              <a:t>，即相应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的供受体组合为</a:t>
            </a:r>
            <a:r>
              <a:rPr lang="en-US" altLang="zh-CN" sz="2000" b="0" i="0" dirty="0">
                <a:solidFill>
                  <a:srgbClr val="000000"/>
                </a:solidFill>
                <a:latin typeface="微软雅黑" pitchFamily="34" charset="0"/>
                <a:ea typeface="微软雅黑" pitchFamily="34" charset="-122"/>
                <a:cs typeface="微软雅黑" pitchFamily="34" charset="-120"/>
              </a:rPr>
              <a:t>①③和②③。由于增加降水会使田鼠体重增幅变大，因此</a:t>
            </a:r>
            <a:r>
              <a:rPr lang="en-US" altLang="zh-CN" sz="2000" b="0" i="0">
                <a:solidFill>
                  <a:srgbClr val="000000"/>
                </a:solidFill>
                <a:latin typeface="微软雅黑" pitchFamily="34" charset="0"/>
                <a:ea typeface="微软雅黑" pitchFamily="34" charset="-122"/>
                <a:cs typeface="微软雅黑" pitchFamily="34" charset="-120"/>
              </a:rPr>
              <a:t>①③组田鼠体重增幅比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②③</a:t>
            </a:r>
            <a:r>
              <a:rPr lang="en-US" altLang="zh-CN" sz="2000" b="0" i="0" dirty="0">
                <a:solidFill>
                  <a:srgbClr val="000000"/>
                </a:solidFill>
                <a:latin typeface="微软雅黑" pitchFamily="34" charset="0"/>
                <a:ea typeface="微软雅黑" pitchFamily="34" charset="-122"/>
                <a:cs typeface="微软雅黑" pitchFamily="34" charset="-120"/>
              </a:rPr>
              <a:t>组大。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df5e93822?vop=1&amp;pid=28d0634e8&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分析题图可知，甲、戊使种群密度增加，为出生率、迁入率，则乙、己为死亡率、</a:t>
            </a:r>
            <a:r>
              <a:rPr lang="en-US" altLang="zh-CN" sz="2000" b="0" i="0">
                <a:solidFill>
                  <a:srgbClr val="000000"/>
                </a:solidFill>
                <a:latin typeface="微软雅黑" pitchFamily="34" charset="0"/>
                <a:ea typeface="微软雅黑" pitchFamily="34" charset="-122"/>
                <a:cs typeface="微软雅黑" pitchFamily="34" charset="-120"/>
              </a:rPr>
              <a:t>迁出率。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甲和乙均受丁的影响</a:t>
            </a:r>
            <a:r>
              <a:rPr lang="en-US" altLang="zh-CN" sz="2000" b="0" i="0" dirty="0">
                <a:solidFill>
                  <a:srgbClr val="000000"/>
                </a:solidFill>
                <a:latin typeface="微软雅黑" pitchFamily="34" charset="0"/>
                <a:ea typeface="微软雅黑" pitchFamily="34" charset="-122"/>
                <a:cs typeface="微软雅黑" pitchFamily="34" charset="-120"/>
              </a:rPr>
              <a:t>，则丁为年龄结构，甲为出生率，乙为死亡率，丙为性别比例，</a:t>
            </a:r>
            <a:r>
              <a:rPr lang="en-US" altLang="zh-CN" sz="2000" b="0" i="0">
                <a:solidFill>
                  <a:srgbClr val="000000"/>
                </a:solidFill>
                <a:latin typeface="微软雅黑" pitchFamily="34" charset="0"/>
                <a:ea typeface="微软雅黑" pitchFamily="34" charset="-122"/>
                <a:cs typeface="微软雅黑" pitchFamily="34" charset="-120"/>
              </a:rPr>
              <a:t>综上可知，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错误；丙为性别比例，通过影响出生率来间接影响种群密度，B错误；丁为年龄结构，</a:t>
            </a:r>
            <a:r>
              <a:rPr lang="en-US" altLang="zh-CN" sz="2000" b="0" i="0">
                <a:solidFill>
                  <a:srgbClr val="000000"/>
                </a:solidFill>
                <a:latin typeface="微软雅黑" pitchFamily="34" charset="0"/>
                <a:ea typeface="微软雅黑" pitchFamily="34" charset="-122"/>
                <a:cs typeface="微软雅黑" pitchFamily="34" charset="-120"/>
              </a:rPr>
              <a:t>有增长型、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稳定型和衰退型三种</a:t>
            </a:r>
            <a:r>
              <a:rPr lang="en-US" altLang="zh-CN" sz="2000" b="0" i="0" dirty="0">
                <a:solidFill>
                  <a:srgbClr val="000000"/>
                </a:solidFill>
                <a:latin typeface="微软雅黑" pitchFamily="34" charset="0"/>
                <a:ea typeface="微软雅黑" pitchFamily="34" charset="-122"/>
                <a:cs typeface="微软雅黑" pitchFamily="34" charset="-120"/>
              </a:rPr>
              <a:t>，每种类型中都包括老年、成年和幼年三个年龄期，C正确</a:t>
            </a:r>
            <a:r>
              <a:rPr lang="en-US" altLang="zh-CN" sz="2000" b="0" i="0">
                <a:solidFill>
                  <a:srgbClr val="000000"/>
                </a:solidFill>
                <a:latin typeface="微软雅黑" pitchFamily="34" charset="0"/>
                <a:ea typeface="微软雅黑" pitchFamily="34" charset="-122"/>
                <a:cs typeface="微软雅黑" pitchFamily="34" charset="-120"/>
              </a:rPr>
              <a:t>；种群密度是种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群最基本的数量特征</a:t>
            </a:r>
            <a:r>
              <a:rPr lang="en-US" altLang="zh-CN" sz="2000" b="0" i="0" dirty="0">
                <a:solidFill>
                  <a:srgbClr val="000000"/>
                </a:solidFill>
                <a:latin typeface="微软雅黑" pitchFamily="34" charset="0"/>
                <a:ea typeface="微软雅黑" pitchFamily="34" charset="-122"/>
                <a:cs typeface="微软雅黑" pitchFamily="34" charset="-120"/>
              </a:rPr>
              <a:t>，种群密度的大小取决于出生率和死亡率、迁入率和迁出率</a:t>
            </a:r>
            <a:r>
              <a:rPr lang="en-US" altLang="zh-CN" sz="2000" b="0" i="0">
                <a:solidFill>
                  <a:srgbClr val="000000"/>
                </a:solidFill>
                <a:latin typeface="微软雅黑" pitchFamily="34" charset="0"/>
                <a:ea typeface="微软雅黑" pitchFamily="34" charset="-122"/>
                <a:cs typeface="微软雅黑" pitchFamily="34" charset="-120"/>
              </a:rPr>
              <a:t>，因此种群密度</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不一定会随着种群出生率的增大而增大</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3302921bc?pid=28d0634e8&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［河南新乡2025高二期末］</a:t>
            </a:r>
            <a:r>
              <a:rPr lang="en-US" altLang="zh-CN" sz="2000" b="0" i="0" dirty="0">
                <a:solidFill>
                  <a:srgbClr val="000000"/>
                </a:solidFill>
                <a:latin typeface="微软雅黑" pitchFamily="34" charset="0"/>
                <a:ea typeface="微软雅黑" pitchFamily="34" charset="-122"/>
                <a:cs typeface="微软雅黑" pitchFamily="34" charset="-120"/>
              </a:rPr>
              <a:t>我国科学家基于人工智能图像识别和检测技术而研发出的</a:t>
            </a:r>
            <a:r>
              <a:rPr lang="en-US" altLang="zh-CN" sz="2000" b="0" i="0">
                <a:solidFill>
                  <a:srgbClr val="000000"/>
                </a:solidFill>
                <a:latin typeface="微软雅黑" pitchFamily="34" charset="0"/>
                <a:ea typeface="微软雅黑" pitchFamily="34" charset="-122"/>
                <a:cs typeface="微软雅黑" pitchFamily="34" charset="-120"/>
              </a:rPr>
              <a:t>“虫脸识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别</a:t>
            </a:r>
            <a:r>
              <a:rPr lang="en-US" altLang="zh-CN" sz="2000" b="0" i="0" dirty="0">
                <a:solidFill>
                  <a:srgbClr val="000000"/>
                </a:solidFill>
                <a:latin typeface="微软雅黑" pitchFamily="34" charset="0"/>
                <a:ea typeface="微软雅黑" pitchFamily="34" charset="-122"/>
                <a:cs typeface="微软雅黑" pitchFamily="34" charset="-120"/>
              </a:rPr>
              <a:t>”技术，能够让机器自动化识别当前拍摄的照片中害虫的种类、数量</a:t>
            </a:r>
            <a:r>
              <a:rPr lang="en-US" altLang="zh-CN" sz="2000" b="0" i="0">
                <a:solidFill>
                  <a:srgbClr val="000000"/>
                </a:solidFill>
                <a:latin typeface="微软雅黑" pitchFamily="34" charset="0"/>
                <a:ea typeface="微软雅黑" pitchFamily="34" charset="-122"/>
                <a:cs typeface="微软雅黑" pitchFamily="34" charset="-120"/>
              </a:rPr>
              <a:t>，对我国农业病虫害的防</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治起到了重要的作用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3302921bc.bracket?pid=28d0634e8&amp;color=0,0,0&amp;vpa=2&amp;vtp=1"/>
          <p:cNvSpPr/>
          <p:nvPr/>
        </p:nvSpPr>
        <p:spPr>
          <a:xfrm>
            <a:off x="54944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4_2#3302921bc.choices?pid=28d0634e8&amp;color=0,0,0&amp;vtp=1&amp;bbb=1"/>
          <p:cNvSpPr/>
          <p:nvPr/>
        </p:nvSpPr>
        <p:spPr>
          <a:xfrm>
            <a:off x="722376" y="23340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A.该技术可用于蝗虫等迁飞性害虫的实时监测，预测害虫数量的变化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.“虫脸识别”技术可以彻底消除农业病虫害</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.需要遵循随机取样的原则，采集多处的数据，以评估虫害等级</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.通过该技术可以估算种群密度，有利于避免盲目大量地使用农药灭虫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3302921bc?vop=1&amp;pid=28d0634e8&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机器自动化识别当前拍摄的照片中害虫的种类、数量</a:t>
            </a:r>
            <a:r>
              <a:rPr lang="en-US" altLang="zh-CN" sz="2000" b="0" i="0">
                <a:solidFill>
                  <a:srgbClr val="000000"/>
                </a:solidFill>
                <a:latin typeface="微软雅黑" pitchFamily="34" charset="0"/>
                <a:ea typeface="微软雅黑" pitchFamily="34" charset="-122"/>
                <a:cs typeface="微软雅黑" pitchFamily="34" charset="-120"/>
              </a:rPr>
              <a:t>，可用于蝗虫等迁飞性害虫的监测工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a:t>
            </a:r>
            <a:r>
              <a:rPr lang="en-US" altLang="zh-CN" sz="2000" b="0" i="0" dirty="0">
                <a:solidFill>
                  <a:srgbClr val="000000"/>
                </a:solidFill>
                <a:latin typeface="微软雅黑" pitchFamily="34" charset="0"/>
                <a:ea typeface="微软雅黑" pitchFamily="34" charset="-122"/>
                <a:cs typeface="微软雅黑" pitchFamily="34" charset="-120"/>
              </a:rPr>
              <a:t>，A正确；“虫脸识别”技术对我国农业病虫害的防治起到了重要的作用</a:t>
            </a:r>
            <a:r>
              <a:rPr lang="en-US" altLang="zh-CN" sz="2000" b="0" i="0">
                <a:solidFill>
                  <a:srgbClr val="000000"/>
                </a:solidFill>
                <a:latin typeface="微软雅黑" pitchFamily="34" charset="0"/>
                <a:ea typeface="微软雅黑" pitchFamily="34" charset="-122"/>
                <a:cs typeface="微软雅黑" pitchFamily="34" charset="-120"/>
              </a:rPr>
              <a:t>，但并不能彻底消除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农业病虫害</a:t>
            </a:r>
            <a:r>
              <a:rPr lang="en-US" altLang="zh-CN" sz="2000" b="0" i="0" dirty="0">
                <a:solidFill>
                  <a:srgbClr val="000000"/>
                </a:solidFill>
                <a:latin typeface="微软雅黑" pitchFamily="34" charset="0"/>
                <a:ea typeface="微软雅黑" pitchFamily="34" charset="-122"/>
                <a:cs typeface="微软雅黑" pitchFamily="34" charset="-120"/>
              </a:rPr>
              <a:t>，B错误；需要遵循随机取样的原则，采集多处的数据求平均值更接近实际情况</a:t>
            </a:r>
            <a:r>
              <a:rPr lang="en-US" altLang="zh-CN" sz="2000" b="0" i="0">
                <a:solidFill>
                  <a:srgbClr val="000000"/>
                </a:solidFill>
                <a:latin typeface="微软雅黑" pitchFamily="34" charset="0"/>
                <a:ea typeface="微软雅黑" pitchFamily="34" charset="-122"/>
                <a:cs typeface="微软雅黑" pitchFamily="34" charset="-120"/>
              </a:rPr>
              <a:t>，因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此为避免偶然性</a:t>
            </a:r>
            <a:r>
              <a:rPr lang="en-US" altLang="zh-CN" sz="2000" b="0" i="0" dirty="0">
                <a:solidFill>
                  <a:srgbClr val="000000"/>
                </a:solidFill>
                <a:latin typeface="微软雅黑" pitchFamily="34" charset="0"/>
                <a:ea typeface="微软雅黑" pitchFamily="34" charset="-122"/>
                <a:cs typeface="微软雅黑" pitchFamily="34" charset="-120"/>
              </a:rPr>
              <a:t>，需要多个采样点的数据来评估虫害等级，C正确</a:t>
            </a:r>
            <a:r>
              <a:rPr lang="en-US" altLang="zh-CN" sz="2000" b="0" i="0">
                <a:solidFill>
                  <a:srgbClr val="000000"/>
                </a:solidFill>
                <a:latin typeface="微软雅黑" pitchFamily="34" charset="0"/>
                <a:ea typeface="微软雅黑" pitchFamily="34" charset="-122"/>
                <a:cs typeface="微软雅黑" pitchFamily="34" charset="-120"/>
              </a:rPr>
              <a:t>；机器自动化识别当前拍摄的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照片中害虫种类</a:t>
            </a:r>
            <a:r>
              <a:rPr lang="en-US" altLang="zh-CN" sz="2000" b="0" i="0" dirty="0">
                <a:solidFill>
                  <a:srgbClr val="000000"/>
                </a:solidFill>
                <a:latin typeface="微软雅黑" pitchFamily="34" charset="0"/>
                <a:ea typeface="微软雅黑" pitchFamily="34" charset="-122"/>
                <a:cs typeface="微软雅黑" pitchFamily="34" charset="-120"/>
              </a:rPr>
              <a:t>、数量，可以有效提供相应数据，适时适量使用农药</a:t>
            </a:r>
            <a:r>
              <a:rPr lang="en-US" altLang="zh-CN" sz="2000" b="0" i="0">
                <a:solidFill>
                  <a:srgbClr val="000000"/>
                </a:solidFill>
                <a:latin typeface="微软雅黑" pitchFamily="34" charset="0"/>
                <a:ea typeface="微软雅黑" pitchFamily="34" charset="-122"/>
                <a:cs typeface="微软雅黑" pitchFamily="34" charset="-120"/>
              </a:rPr>
              <a:t>，有利于避免盲目大量地使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用农药灭虫</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7_1#d945dd665?pid=28d0634e8&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［河北保定2024高二期末］</a:t>
                </a:r>
                <a:r>
                  <a:rPr lang="en-US" altLang="zh-CN" sz="2000" b="0" i="0" dirty="0">
                    <a:solidFill>
                      <a:srgbClr val="000000"/>
                    </a:solidFill>
                    <a:latin typeface="微软雅黑" pitchFamily="34" charset="0"/>
                    <a:ea typeface="微软雅黑" pitchFamily="34" charset="-122"/>
                    <a:cs typeface="微软雅黑" pitchFamily="34" charset="-120"/>
                  </a:rPr>
                  <a:t>某山地并入自然保护区后</a:t>
                </a:r>
                <a:r>
                  <a:rPr lang="en-US" altLang="zh-CN" sz="2000" b="0" i="0">
                    <a:solidFill>
                      <a:srgbClr val="000000"/>
                    </a:solidFill>
                    <a:latin typeface="微软雅黑" pitchFamily="34" charset="0"/>
                    <a:ea typeface="微软雅黑" pitchFamily="34" charset="-122"/>
                    <a:cs typeface="微软雅黑" pitchFamily="34" charset="-120"/>
                  </a:rPr>
                  <a:t>，山兔种群密度与种群增长速率的变化情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况如图所示</a:t>
                </a:r>
                <a:r>
                  <a:rPr lang="en-US" altLang="zh-CN" sz="2000" b="0" i="0" dirty="0">
                    <a:solidFill>
                      <a:srgbClr val="000000"/>
                    </a:solidFill>
                    <a:latin typeface="微软雅黑" pitchFamily="34" charset="0"/>
                    <a:ea typeface="微软雅黑" pitchFamily="34" charset="-122"/>
                    <a:cs typeface="微软雅黑" pitchFamily="34" charset="-120"/>
                  </a:rPr>
                  <a:t>。某研究机构对达到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2000" b="0" i="0" dirty="0">
                    <a:solidFill>
                      <a:srgbClr val="000000"/>
                    </a:solidFill>
                    <a:latin typeface="微软雅黑" pitchFamily="34" charset="0"/>
                    <a:ea typeface="微软雅黑" pitchFamily="34" charset="-122"/>
                    <a:cs typeface="微软雅黑" pitchFamily="34" charset="-120"/>
                  </a:rPr>
                  <a:t>值后的山兔进行了调查，调查样方总面积为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，随机布设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100</a:t>
                </a:r>
                <a:r>
                  <a:rPr lang="en-US" altLang="zh-CN" sz="2000" b="0" i="0" dirty="0">
                    <a:solidFill>
                      <a:srgbClr val="000000"/>
                    </a:solidFill>
                    <a:latin typeface="微软雅黑" pitchFamily="34" charset="0"/>
                    <a:ea typeface="微软雅黑" pitchFamily="34" charset="-122"/>
                    <a:cs typeface="微软雅黑" pitchFamily="34" charset="-120"/>
                  </a:rPr>
                  <a:t>个笼子，统计所捕获的山兔数量和性别，进行标记后放归；3日后进行重捕与调查</a:t>
                </a:r>
                <a:r>
                  <a:rPr lang="en-US" altLang="zh-CN" sz="2000" b="0" i="0">
                    <a:solidFill>
                      <a:srgbClr val="000000"/>
                    </a:solidFill>
                    <a:latin typeface="微软雅黑" pitchFamily="34" charset="0"/>
                    <a:ea typeface="微软雅黑" pitchFamily="34" charset="-122"/>
                    <a:cs typeface="微软雅黑" pitchFamily="34" charset="-120"/>
                  </a:rPr>
                  <a:t>，所得到</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的调查数据如表所示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下列相关叙述正确的是(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BD.7_1#d945dd665?pid=28d0634e8&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a:blip r:embed="rId3"/>
                <a:stretch>
                  <a:fillRect l="-1474" r="-397" b="-8651"/>
                </a:stretch>
              </a:blipFill>
              <a:ln/>
            </p:spPr>
            <p:txBody>
              <a:bodyPr/>
              <a:lstStyle/>
              <a:p>
                <a:r>
                  <a:rPr lang="zh-CN" altLang="en-US">
                    <a:noFill/>
                  </a:rPr>
                  <a:t> </a:t>
                </a:r>
              </a:p>
            </p:txBody>
          </p:sp>
        </mc:Fallback>
      </mc:AlternateContent>
      <p:sp>
        <p:nvSpPr>
          <p:cNvPr id="3" name="QC_5_AN.8_1#d945dd665.bracket?pid=28d0634e8&amp;color=0,0,0&amp;vpa=3&amp;vtp=1"/>
          <p:cNvSpPr/>
          <p:nvPr/>
        </p:nvSpPr>
        <p:spPr>
          <a:xfrm>
            <a:off x="6002401" y="23245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graphicFrame>
        <p:nvGraphicFramePr>
          <p:cNvPr id="8" name="QC_5_BD.7_2#d945dd665?colgroup=6,8,8,8,8&amp;pid=28d0634e8&amp;color=0,0,0&amp;vtp=1&amp;bbb=1"/>
          <p:cNvGraphicFramePr>
            <a:graphicFrameLocks noGrp="1"/>
          </p:cNvGraphicFramePr>
          <p:nvPr>
            <p:extLst>
              <p:ext uri="{D42A27DB-BD31-4B8C-83A1-F6EECF244321}">
                <p14:modId xmlns:p14="http://schemas.microsoft.com/office/powerpoint/2010/main" val="3203307959"/>
              </p:ext>
            </p:extLst>
          </p:nvPr>
        </p:nvGraphicFramePr>
        <p:xfrm>
          <a:off x="722376" y="2866077"/>
          <a:ext cx="10698480" cy="1273810"/>
        </p:xfrm>
        <a:graphic>
          <a:graphicData uri="http://schemas.openxmlformats.org/drawingml/2006/table">
            <a:tbl>
              <a:tblPr/>
              <a:tblGrid>
                <a:gridCol w="1700784">
                  <a:extLst>
                    <a:ext uri="{9D8B030D-6E8A-4147-A177-3AD203B41FA5}">
                      <a16:colId xmlns:a16="http://schemas.microsoft.com/office/drawing/2014/main" val="20000"/>
                    </a:ext>
                  </a:extLst>
                </a:gridCol>
                <a:gridCol w="2249424">
                  <a:extLst>
                    <a:ext uri="{9D8B030D-6E8A-4147-A177-3AD203B41FA5}">
                      <a16:colId xmlns:a16="http://schemas.microsoft.com/office/drawing/2014/main" val="20001"/>
                    </a:ext>
                  </a:extLst>
                </a:gridCol>
                <a:gridCol w="2249424">
                  <a:extLst>
                    <a:ext uri="{9D8B030D-6E8A-4147-A177-3AD203B41FA5}">
                      <a16:colId xmlns:a16="http://schemas.microsoft.com/office/drawing/2014/main" val="20002"/>
                    </a:ext>
                  </a:extLst>
                </a:gridCol>
                <a:gridCol w="2249424">
                  <a:extLst>
                    <a:ext uri="{9D8B030D-6E8A-4147-A177-3AD203B41FA5}">
                      <a16:colId xmlns:a16="http://schemas.microsoft.com/office/drawing/2014/main" val="20003"/>
                    </a:ext>
                  </a:extLst>
                </a:gridCol>
                <a:gridCol w="2249424">
                  <a:extLst>
                    <a:ext uri="{9D8B030D-6E8A-4147-A177-3AD203B41FA5}">
                      <a16:colId xmlns:a16="http://schemas.microsoft.com/office/drawing/2014/main" val="20004"/>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捕获数/只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标记数/只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雌性个数/只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雄性个数/只</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初捕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重捕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5" name="QC_5_BD.7_3#d945dd665?htil=2&amp;pid=28d0634e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043416" y="4275777"/>
            <a:ext cx="2414016" cy="21214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6" name="QC_5_BD.7_4#d945dd665.choices?htil=2&amp;pid=28d0634e8&amp;color=0,0,0&amp;vtp=1&amp;bbb=1"/>
              <p:cNvSpPr/>
              <p:nvPr/>
            </p:nvSpPr>
            <p:spPr>
              <a:xfrm>
                <a:off x="722376" y="4275777"/>
                <a:ext cx="8211312"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A.山兔种群增长过程中，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两点的环境阻力相同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.山兔种群增长过程中，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两点的年龄结构类型均为增长型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.山兔种群达到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2000" b="0" i="0" dirty="0">
                    <a:solidFill>
                      <a:srgbClr val="000000"/>
                    </a:solidFill>
                    <a:latin typeface="微软雅黑" pitchFamily="34" charset="0"/>
                    <a:ea typeface="微软雅黑" pitchFamily="34" charset="-122"/>
                    <a:cs typeface="微软雅黑" pitchFamily="34" charset="-120"/>
                  </a:rPr>
                  <a:t>值之后，平均种群密度约为288只</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.山兔种群达到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值之后，种群数量不再发生改变</a:t>
                </a:r>
                <a:endParaRPr lang="en-US" altLang="zh-CN" sz="2000" dirty="0"/>
              </a:p>
            </p:txBody>
          </p:sp>
        </mc:Choice>
        <mc:Fallback xmlns="">
          <p:sp>
            <p:nvSpPr>
              <p:cNvPr id="6" name="QC_5_BD.7_4#d945dd665.choices?htil=2&amp;pid=28d0634e8&amp;color=0,0,0&amp;vtp=1&amp;bbb=1"/>
              <p:cNvSpPr>
                <a:spLocks noRot="1" noChangeAspect="1" noMove="1" noResize="1" noEditPoints="1" noAdjustHandles="1" noChangeArrowheads="1" noChangeShapeType="1" noTextEdit="1"/>
              </p:cNvSpPr>
              <p:nvPr/>
            </p:nvSpPr>
            <p:spPr>
              <a:xfrm>
                <a:off x="722376" y="4275777"/>
                <a:ext cx="8211312" cy="1796034"/>
              </a:xfrm>
              <a:prstGeom prst="rect">
                <a:avLst/>
              </a:prstGeom>
              <a:blipFill>
                <a:blip r:embed="rId5"/>
                <a:stretch>
                  <a:fillRect l="-1930"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EX.9_1#d945dd665?vop=1&amp;pid=28d0634e8&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5_EX.9_2#d945dd665?vop=1&amp;pid=28d0634e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136392" y="1511300"/>
            <a:ext cx="5916168" cy="28254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10_1#d945dd665?vop=1&amp;pid=28d0634e8&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标志重捕法计算种群总数的公式是初捕数/种群总数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重捕标记数/重捕数</a:t>
                </a:r>
                <a:r>
                  <a:rPr lang="en-US" altLang="zh-CN" sz="2000" b="0" i="0">
                    <a:solidFill>
                      <a:srgbClr val="000000"/>
                    </a:solidFill>
                    <a:latin typeface="微软雅黑" pitchFamily="34" charset="0"/>
                    <a:ea typeface="微软雅黑" pitchFamily="34" charset="-122"/>
                    <a:cs typeface="微软雅黑" pitchFamily="34" charset="-120"/>
                  </a:rPr>
                  <a:t>，所以山兔种群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达到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2000" b="0" i="0" dirty="0">
                    <a:solidFill>
                      <a:srgbClr val="000000"/>
                    </a:solidFill>
                    <a:latin typeface="微软雅黑" pitchFamily="34" charset="0"/>
                    <a:ea typeface="微软雅黑" pitchFamily="34" charset="-122"/>
                    <a:cs typeface="微软雅黑" pitchFamily="34" charset="-120"/>
                  </a:rPr>
                  <a:t>值之后，样方内种群总数约为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32×36÷4=288</m:t>
                    </m:r>
                  </m:oMath>
                </a14:m>
                <a:r>
                  <a:rPr lang="en-US" altLang="zh-CN" sz="2000" b="0" i="0" dirty="0">
                    <a:solidFill>
                      <a:srgbClr val="000000"/>
                    </a:solidFill>
                    <a:latin typeface="微软雅黑" pitchFamily="34" charset="0"/>
                    <a:ea typeface="微软雅黑" pitchFamily="34" charset="-122"/>
                    <a:cs typeface="微软雅黑" pitchFamily="34" charset="-120"/>
                  </a:rPr>
                  <a:t>（只），由于调查样方总面积为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所以平均种群密度约为</a:t>
                </a:r>
                <a:r>
                  <a:rPr lang="en-US" altLang="zh-CN" sz="2000" b="0" i="0" dirty="0">
                    <a:solidFill>
                      <a:srgbClr val="000000"/>
                    </a:solidFill>
                    <a:latin typeface="微软雅黑" pitchFamily="34" charset="0"/>
                    <a:ea typeface="微软雅黑" pitchFamily="34" charset="-122"/>
                    <a:cs typeface="微软雅黑" pitchFamily="34" charset="-120"/>
                  </a:rPr>
                  <a:t>144只</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2000" b="0" i="0" dirty="0">
                    <a:solidFill>
                      <a:srgbClr val="000000"/>
                    </a:solidFill>
                    <a:latin typeface="微软雅黑" pitchFamily="34" charset="0"/>
                    <a:ea typeface="微软雅黑" pitchFamily="34" charset="-122"/>
                    <a:cs typeface="微软雅黑" pitchFamily="34" charset="-120"/>
                  </a:rPr>
                  <a:t>，C错误；山兔种群达到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2000" b="0" i="0" dirty="0">
                    <a:solidFill>
                      <a:srgbClr val="000000"/>
                    </a:solidFill>
                    <a:latin typeface="微软雅黑" pitchFamily="34" charset="0"/>
                    <a:ea typeface="微软雅黑" pitchFamily="34" charset="-122"/>
                    <a:cs typeface="微软雅黑" pitchFamily="34" charset="-120"/>
                  </a:rPr>
                  <a:t>值之后，种群数量会在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值上下波</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动</a:t>
                </a:r>
                <a:r>
                  <a:rPr lang="en-US" altLang="zh-CN" sz="2000" b="0" i="0" dirty="0">
                    <a:solidFill>
                      <a:srgbClr val="000000"/>
                    </a:solidFill>
                    <a:latin typeface="微软雅黑" pitchFamily="34" charset="0"/>
                    <a:ea typeface="微软雅黑" pitchFamily="34" charset="-122"/>
                    <a:cs typeface="微软雅黑" pitchFamily="34" charset="-120"/>
                  </a:rPr>
                  <a:t>，并非不再发生改变，D错误。</a:t>
                </a:r>
                <a:endParaRPr lang="en-US" altLang="zh-CN" sz="2200" dirty="0"/>
              </a:p>
            </p:txBody>
          </p:sp>
        </mc:Choice>
        <mc:Fallback xmlns="">
          <p:sp>
            <p:nvSpPr>
              <p:cNvPr id="2" name="QC_5_AS.10_1#d945dd665?vop=1&amp;pid=28d0634e8&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a:blip r:embed="rId3"/>
                <a:stretch>
                  <a:fillRect l="-1587" r="-227" b="-853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TotalTime>
  <Words>1490</Words>
  <Application>Microsoft Office PowerPoint</Application>
  <PresentationFormat>宽屏</PresentationFormat>
  <Paragraphs>274</Paragraphs>
  <Slides>32</Slides>
  <Notes>32</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32</vt:i4>
      </vt:variant>
    </vt:vector>
  </HeadingPairs>
  <TitlesOfParts>
    <vt:vector size="41" baseType="lpstr">
      <vt:lpstr>等线 (正文)</vt:lpstr>
      <vt:lpstr>仿宋</vt:lpstr>
      <vt:lpstr>汉仪舒圆黑简体</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4</cp:revision>
  <dcterms:created xsi:type="dcterms:W3CDTF">2025-08-01T01:45:50Z</dcterms:created>
  <dcterms:modified xsi:type="dcterms:W3CDTF">2025-08-04T01:54:18Z</dcterms:modified>
  <cp:category/>
  <cp:contentStatus/>
</cp:coreProperties>
</file>