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3" d="100"/>
        <a:sy n="33"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14041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5ed20f0009b2182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5" name="MasterShapeName"/>
          <p:cNvSpPr/>
          <p:nvPr/>
        </p:nvSpPr>
        <p:spPr>
          <a:xfrm>
            <a:off x="576072" y="5522976"/>
            <a:ext cx="2048256" cy="402336"/>
          </a:xfrm>
          <a:prstGeom prst="rect">
            <a:avLst/>
          </a:prstGeom>
          <a:noFill/>
          <a:ln/>
        </p:spPr>
        <p:txBody>
          <a:bodyPr wrap="square" lIns="0" tIns="0" rIns="0" bIns="0" rtlCol="0" anchor="ctr"/>
          <a:lstStyle/>
          <a:p>
            <a:pPr algn="ctr"/>
            <a:r>
              <a:rPr lang="en-US" sz="2400" b="1" i="0" dirty="0">
                <a:solidFill>
                  <a:srgbClr val="639319"/>
                </a:solidFill>
                <a:latin typeface="Calibri (正文)" pitchFamily="34" charset="0"/>
                <a:ea typeface="等线 (正文)" pitchFamily="34" charset="-122"/>
                <a:cs typeface="Calibri (正文)" pitchFamily="34" charset="-120"/>
              </a:rPr>
              <a:t>XXXXX</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5" name="MasterShapeName"/>
          <p:cNvSpPr/>
          <p:nvPr/>
        </p:nvSpPr>
        <p:spPr>
          <a:xfrm>
            <a:off x="576072" y="5522976"/>
            <a:ext cx="2048256" cy="402336"/>
          </a:xfrm>
          <a:prstGeom prst="rect">
            <a:avLst/>
          </a:prstGeom>
          <a:noFill/>
          <a:ln/>
        </p:spPr>
        <p:txBody>
          <a:bodyPr wrap="square" lIns="0" tIns="0" rIns="0" bIns="0" rtlCol="0" anchor="ctr"/>
          <a:lstStyle/>
          <a:p>
            <a:pPr algn="ctr"/>
            <a:r>
              <a:rPr lang="en-US" sz="2400" b="1" i="0" dirty="0">
                <a:solidFill>
                  <a:srgbClr val="639319"/>
                </a:solidFill>
                <a:latin typeface="Calibri (正文)" pitchFamily="34" charset="0"/>
                <a:ea typeface="等线 (正文)" pitchFamily="34" charset="-122"/>
                <a:cs typeface="Calibri (正文)" pitchFamily="34" charset="-120"/>
              </a:rPr>
              <a:t>XXXXX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9.xml"/><Relationship Id="rId5" Type="http://schemas.openxmlformats.org/officeDocument/2006/relationships/image" Target="../media/image40.png"/><Relationship Id="rId4"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9.xml"/><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3_BD.11_1#14a9849c6.choices?pid=f64c16bd5&amp;color=0,0,0&amp;vtp=1&amp;bt=1&amp;bbb=1"/>
          <p:cNvSpPr/>
          <p:nvPr/>
        </p:nvSpPr>
        <p:spPr>
          <a:xfrm>
            <a:off x="722376" y="97200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A.在干旱年份，棉花产量受棉盲蝽的影响较轻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.先涝后旱年份与先旱后涝年份相比，前者棉盲椿对棉花产量的影响更大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.在四种气候条件中，棉花产量受棉盲蝽的影响最大的是涝年</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.气候属于影响种群的非生物因素，掌握气象数据有利于选择合适时间合理防治害虫</a:t>
            </a:r>
            <a:endParaRPr lang="en-US" altLang="zh-CN" sz="2000" dirty="0"/>
          </a:p>
        </p:txBody>
      </p:sp>
      <p:sp>
        <p:nvSpPr>
          <p:cNvPr id="3" name="QC_3_AN.10_1#14a9849c6.bracket?pid=f64c16bd5&amp;color=0,0,0&amp;vpa=3&amp;vtp=1&amp;bbb=1&amp;answeroption=ACD">
            <a:extLst>
              <a:ext uri="{FF2B5EF4-FFF2-40B4-BE49-F238E27FC236}">
                <a16:creationId xmlns:a16="http://schemas.microsoft.com/office/drawing/2014/main" id="{0C198004-CC61-C411-BE43-6D8D9B5BA658}"/>
              </a:ext>
            </a:extLst>
          </p:cNvPr>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
        <p:nvSpPr>
          <p:cNvPr id="4" name="QC_3_AN.10_2#14a9849c6.bracket?pid=f64c16bd5&amp;color=0,0,0&amp;vpa=3&amp;vtp=1&amp;bbb=1&amp;answeroption=ACD">
            <a:extLst>
              <a:ext uri="{FF2B5EF4-FFF2-40B4-BE49-F238E27FC236}">
                <a16:creationId xmlns:a16="http://schemas.microsoft.com/office/drawing/2014/main" id="{4F67D0ED-D863-7ABE-DF09-45B3C999685F}"/>
              </a:ext>
            </a:extLst>
          </p:cNvPr>
          <p:cNvSpPr txBox="1"/>
          <p:nvPr/>
        </p:nvSpPr>
        <p:spPr>
          <a:xfrm>
            <a:off x="595376" y="1985460"/>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p>
        </p:txBody>
      </p:sp>
      <p:sp>
        <p:nvSpPr>
          <p:cNvPr id="5" name="QC_3_AN.10_3#14a9849c6.bracket?pid=f64c16bd5&amp;color=0,0,0&amp;vpa=3&amp;vtp=1&amp;bbb=1&amp;answeroption=ACD">
            <a:extLst>
              <a:ext uri="{FF2B5EF4-FFF2-40B4-BE49-F238E27FC236}">
                <a16:creationId xmlns:a16="http://schemas.microsoft.com/office/drawing/2014/main" id="{97E1F3A8-BABC-5CF9-6B6C-12CC03C3AFAF}"/>
              </a:ext>
            </a:extLst>
          </p:cNvPr>
          <p:cNvSpPr txBox="1"/>
          <p:nvPr/>
        </p:nvSpPr>
        <p:spPr>
          <a:xfrm>
            <a:off x="595376" y="2397194"/>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3_EX.12_1#14a9849c6?vop=1&amp;pid=f64c16bd5&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3_EX.12_3#14a9849c6?htil=1&amp;vop=1&amp;pid=f64c16bd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26464" y="1602740"/>
            <a:ext cx="3968496" cy="24414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3_EX.12_4#14a9849c6?htil=1&amp;vop=1&amp;pid=f64c16bd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830568" y="1511300"/>
            <a:ext cx="3913632"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C_3_EX.12_5#14a9849c6?vop=1&amp;pid=f64c16bd5&amp;color=0,0,0&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13048" y="972000"/>
            <a:ext cx="4572000" cy="4279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3_AS.13_1#14a9849c6?vop=1&amp;pid=f64c16bd5&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气候属于影响种群的非生物因素，掌握气象数据有利于选择合适时间合理防治害虫，D正确。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BD.14_1#79e758520?pid=f64c16bd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［湖北示范高中2025高二联考］</a:t>
                </a:r>
                <a:r>
                  <a:rPr lang="en-US" altLang="zh-CN" sz="2000" b="0" i="0" dirty="0">
                    <a:solidFill>
                      <a:srgbClr val="000000"/>
                    </a:solidFill>
                    <a:latin typeface="微软雅黑" pitchFamily="34" charset="0"/>
                    <a:ea typeface="微软雅黑" pitchFamily="34" charset="-122"/>
                    <a:cs typeface="微软雅黑" pitchFamily="34" charset="-120"/>
                  </a:rPr>
                  <a:t>图1为种群数量变化曲线。</a:t>
                </a:r>
                <a:r>
                  <a:rPr lang="en-US" altLang="zh-CN" sz="2000" b="0" i="0">
                    <a:solidFill>
                      <a:srgbClr val="000000"/>
                    </a:solidFill>
                    <a:latin typeface="微软雅黑" pitchFamily="34" charset="0"/>
                    <a:ea typeface="微软雅黑" pitchFamily="34" charset="-122"/>
                    <a:cs typeface="微软雅黑" pitchFamily="34" charset="-120"/>
                  </a:rPr>
                  <a:t>在调查某草原中田鼠的种群数量时，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计算当年种群数量与一年前种群数量的比值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，并得到图2所示的曲线</a:t>
                </a:r>
                <a:r>
                  <a:rPr lang="en-US" altLang="zh-CN" sz="2000" b="0" i="0">
                    <a:solidFill>
                      <a:srgbClr val="000000"/>
                    </a:solidFill>
                    <a:latin typeface="微软雅黑" pitchFamily="34" charset="0"/>
                    <a:ea typeface="微软雅黑" pitchFamily="34" charset="-122"/>
                    <a:cs typeface="微软雅黑" pitchFamily="34" charset="-120"/>
                  </a:rPr>
                  <a:t>。下列相关叙述正确的是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3_BD.14_1#79e758520?pid=f64c16bd5&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757" b="-11682"/>
                </a:stretch>
              </a:blipFill>
              <a:ln/>
            </p:spPr>
            <p:txBody>
              <a:bodyPr/>
              <a:lstStyle/>
              <a:p>
                <a:r>
                  <a:rPr lang="zh-CN" altLang="en-US">
                    <a:noFill/>
                  </a:rPr>
                  <a:t> </a:t>
                </a:r>
              </a:p>
            </p:txBody>
          </p:sp>
        </mc:Fallback>
      </mc:AlternateContent>
      <p:sp>
        <p:nvSpPr>
          <p:cNvPr id="3" name="QC_3_AN.15_1#79e758520.bracket?pid=f64c16bd5&amp;color=0,0,0&amp;vpa=4&amp;vtp=1"/>
          <p:cNvSpPr/>
          <p:nvPr/>
        </p:nvSpPr>
        <p:spPr>
          <a:xfrm>
            <a:off x="922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3_BD.14_3#79e758520?iti=5&amp;htil=1&amp;pid=f64c16bd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267712" y="2546037"/>
            <a:ext cx="2286000"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14_4#79e758520?iti=6&amp;htil=1&amp;pid=f64c16bd5&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726680" y="2408877"/>
            <a:ext cx="212140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3_BD.14_5#79e758520?iti=5&amp;htil=1&amp;pid=f64c16bd5&amp;color=0,0,0&amp;vtp=1&amp;bbb=1"/>
          <p:cNvSpPr/>
          <p:nvPr/>
        </p:nvSpPr>
        <p:spPr>
          <a:xfrm>
            <a:off x="3180524" y="3998917"/>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7" name="QC_3_BD.14_6#79e758520?iti=6&amp;htil=1&amp;pid=f64c16bd5&amp;color=0,0,0&amp;vtp=1&amp;bbb=1"/>
          <p:cNvSpPr/>
          <p:nvPr/>
        </p:nvSpPr>
        <p:spPr>
          <a:xfrm>
            <a:off x="8557197" y="3998917"/>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mc:AlternateContent xmlns:mc="http://schemas.openxmlformats.org/markup-compatibility/2006" xmlns:a14="http://schemas.microsoft.com/office/drawing/2010/main">
        <mc:Choice Requires="a14">
          <p:sp>
            <p:nvSpPr>
              <p:cNvPr id="8" name="QC_3_BD.14_7#79e758520.choices?pid=f64c16bd5&amp;color=0,0,0&amp;vtp=1&amp;bbb=1"/>
              <p:cNvSpPr/>
              <p:nvPr/>
            </p:nvSpPr>
            <p:spPr>
              <a:xfrm>
                <a:off x="722376" y="4415477"/>
                <a:ext cx="1075334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A.图2中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2000" b="0" i="0" dirty="0">
                    <a:solidFill>
                      <a:srgbClr val="000000"/>
                    </a:solidFill>
                    <a:latin typeface="微软雅黑" pitchFamily="34" charset="0"/>
                    <a:ea typeface="微软雅黑" pitchFamily="34" charset="-122"/>
                    <a:cs typeface="微软雅黑" pitchFamily="34" charset="-120"/>
                  </a:rPr>
                  <a:t>年、</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年表明田鼠种群相对稳定，数量无明显变化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.图1投放田鼠的天敌——蛇，曲线Ⅱ中可表明蛇发挥明显生态效应的是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.图1中曲线Ⅱ与曲线Ⅰ的差异仅由天敌、食物等种群外部生物因素导致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点对应</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，此时田鼠种群的增长率达到最大</a:t>
                </a:r>
                <a:endParaRPr lang="en-US" altLang="zh-CN" sz="2000" dirty="0"/>
              </a:p>
            </p:txBody>
          </p:sp>
        </mc:Choice>
        <mc:Fallback xmlns="">
          <p:sp>
            <p:nvSpPr>
              <p:cNvPr id="8" name="QC_3_BD.14_7#79e758520.choices?pid=f64c16bd5&amp;color=0,0,0&amp;vtp=1&amp;bbb=1"/>
              <p:cNvSpPr>
                <a:spLocks noRot="1" noChangeAspect="1" noMove="1" noResize="1" noEditPoints="1" noAdjustHandles="1" noChangeArrowheads="1" noChangeShapeType="1" noTextEdit="1"/>
              </p:cNvSpPr>
              <p:nvPr/>
            </p:nvSpPr>
            <p:spPr>
              <a:xfrm>
                <a:off x="722376" y="4415477"/>
                <a:ext cx="10753344" cy="1866900"/>
              </a:xfrm>
              <a:prstGeom prst="rect">
                <a:avLst/>
              </a:prstGeom>
              <a:blipFill>
                <a:blip r:embed="rId6"/>
                <a:stretch>
                  <a:fillRect l="-1474" b="-456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AS.16_1#79e758520?vop=1&amp;pid=f64c16bd5&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在图2中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2000" b="0" i="0" dirty="0">
                    <a:solidFill>
                      <a:srgbClr val="000000"/>
                    </a:solidFill>
                    <a:latin typeface="微软雅黑" pitchFamily="34" charset="0"/>
                    <a:ea typeface="微软雅黑" pitchFamily="34" charset="-122"/>
                    <a:cs typeface="微软雅黑" pitchFamily="34" charset="-120"/>
                  </a:rPr>
                  <a:t>年</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，田鼠种群数量无明显变化</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2000" b="0" i="0" dirty="0">
                    <a:solidFill>
                      <a:srgbClr val="000000"/>
                    </a:solidFill>
                    <a:latin typeface="微软雅黑" pitchFamily="34" charset="0"/>
                    <a:ea typeface="微软雅黑" pitchFamily="34" charset="-122"/>
                    <a:cs typeface="微软雅黑" pitchFamily="34" charset="-120"/>
                  </a:rPr>
                  <a:t>年</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𝜆</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且恒定</a:t>
                </a:r>
                <a:r>
                  <a:rPr lang="en-US" altLang="zh-CN" sz="2000" b="0" i="0">
                    <a:solidFill>
                      <a:srgbClr val="000000"/>
                    </a:solidFill>
                    <a:latin typeface="微软雅黑" pitchFamily="34" charset="0"/>
                    <a:ea typeface="微软雅黑" pitchFamily="34" charset="-122"/>
                    <a:cs typeface="微软雅黑" pitchFamily="34" charset="-120"/>
                  </a:rPr>
                  <a:t>，田鼠种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群数量在增加</a:t>
                </a:r>
                <a:r>
                  <a:rPr lang="en-US" altLang="zh-CN" sz="2000" b="0" i="0" dirty="0">
                    <a:solidFill>
                      <a:srgbClr val="000000"/>
                    </a:solidFill>
                    <a:latin typeface="微软雅黑" pitchFamily="34" charset="0"/>
                    <a:ea typeface="微软雅黑" pitchFamily="34" charset="-122"/>
                    <a:cs typeface="微软雅黑" pitchFamily="34" charset="-120"/>
                  </a:rPr>
                  <a:t>，A错误；图1中投放田鼠的天敌——蛇后，在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段田鼠种群数量快速下降</a:t>
                </a:r>
                <a:r>
                  <a:rPr lang="en-US" altLang="zh-CN" sz="2000" b="0" i="0">
                    <a:solidFill>
                      <a:srgbClr val="000000"/>
                    </a:solidFill>
                    <a:latin typeface="微软雅黑" pitchFamily="34" charset="0"/>
                    <a:ea typeface="微软雅黑" pitchFamily="34" charset="-122"/>
                    <a:cs typeface="微软雅黑" pitchFamily="34" charset="-120"/>
                  </a:rPr>
                  <a:t>，说明蛇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段发挥了明显的生态效应，B正确；图1中曲线Ⅱ与曲线Ⅰ的差异不仅由天敌</a:t>
                </a:r>
                <a:r>
                  <a:rPr lang="en-US" altLang="zh-CN" sz="2000" b="0" i="0">
                    <a:solidFill>
                      <a:srgbClr val="000000"/>
                    </a:solidFill>
                    <a:latin typeface="微软雅黑" pitchFamily="34" charset="0"/>
                    <a:ea typeface="微软雅黑" pitchFamily="34" charset="-122"/>
                    <a:cs typeface="微软雅黑" pitchFamily="34" charset="-120"/>
                  </a:rPr>
                  <a:t>、食物等种群外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部生物因素导致</a:t>
                </a:r>
                <a:r>
                  <a:rPr lang="en-US" altLang="zh-CN" sz="2000" b="0" i="0" dirty="0">
                    <a:solidFill>
                      <a:srgbClr val="000000"/>
                    </a:solidFill>
                    <a:latin typeface="微软雅黑" pitchFamily="34" charset="0"/>
                    <a:ea typeface="微软雅黑" pitchFamily="34" charset="-122"/>
                    <a:cs typeface="微软雅黑" pitchFamily="34" charset="-120"/>
                  </a:rPr>
                  <a:t>，还可能与种内竞争等种群内部因素以及环境中的非生物因素（如气候等）</a:t>
                </a:r>
                <a:r>
                  <a:rPr lang="en-US" altLang="zh-CN" sz="2000" b="0" i="0">
                    <a:solidFill>
                      <a:srgbClr val="000000"/>
                    </a:solidFill>
                    <a:latin typeface="微软雅黑" pitchFamily="34" charset="0"/>
                    <a:ea typeface="微软雅黑" pitchFamily="34" charset="-122"/>
                    <a:cs typeface="微软雅黑" pitchFamily="34" charset="-120"/>
                  </a:rPr>
                  <a:t>有关，</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”型增长曲线中，种群增长速率在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2000" b="0" i="0" dirty="0">
                    <a:solidFill>
                      <a:srgbClr val="000000"/>
                    </a:solidFill>
                    <a:latin typeface="微软雅黑" pitchFamily="34" charset="0"/>
                    <a:ea typeface="微软雅黑" pitchFamily="34" charset="-122"/>
                    <a:cs typeface="微软雅黑" pitchFamily="34" charset="-120"/>
                  </a:rPr>
                  <a:t>时达到最大，图1中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2000" b="0" i="0" dirty="0">
                    <a:solidFill>
                      <a:srgbClr val="000000"/>
                    </a:solidFill>
                    <a:latin typeface="微软雅黑" pitchFamily="34" charset="0"/>
                    <a:ea typeface="微软雅黑" pitchFamily="34" charset="-122"/>
                    <a:cs typeface="微软雅黑" pitchFamily="34" charset="-120"/>
                  </a:rPr>
                  <a:t>点对应</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，此时田鼠种群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的增长速率达到最大</a:t>
                </a:r>
                <a:r>
                  <a:rPr lang="en-US" altLang="zh-CN" sz="2000" b="0" i="0" dirty="0">
                    <a:solidFill>
                      <a:srgbClr val="000000"/>
                    </a:solidFill>
                    <a:latin typeface="微软雅黑" pitchFamily="34" charset="0"/>
                    <a:ea typeface="微软雅黑" pitchFamily="34" charset="-122"/>
                    <a:cs typeface="微软雅黑" pitchFamily="34" charset="-120"/>
                  </a:rPr>
                  <a:t>，但其增长率不是最大，D错误。</a:t>
                </a:r>
                <a:endParaRPr lang="en-US" altLang="zh-CN" sz="2200" dirty="0"/>
              </a:p>
            </p:txBody>
          </p:sp>
        </mc:Choice>
        <mc:Fallback xmlns="">
          <p:sp>
            <p:nvSpPr>
              <p:cNvPr id="2" name="QC_3_AS.16_1#79e758520?vop=1&amp;pid=f64c16bd5&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587" r="-3175"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BD.17_1#ab02880d9?pid=f64c16bd5&amp;color=0,0,0&amp;vtp=1&amp;bt=1&amp;bbb=1&amp;hb=1"/>
              <p:cNvSpPr/>
              <p:nvPr/>
            </p:nvSpPr>
            <p:spPr>
              <a:xfrm>
                <a:off x="722376" y="972000"/>
                <a:ext cx="10753344" cy="1960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［山东菏泽2025高二期末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化感作用指植物分泌某些化学物质对其他植物的生长产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生的抑制或促进作用</a:t>
                </a:r>
                <a:r>
                  <a:rPr lang="en-US" altLang="zh-CN" sz="2000" b="0" i="0" dirty="0">
                    <a:solidFill>
                      <a:srgbClr val="000000"/>
                    </a:solidFill>
                    <a:latin typeface="微软雅黑" pitchFamily="34" charset="0"/>
                    <a:ea typeface="微软雅黑" pitchFamily="34" charset="-122"/>
                    <a:cs typeface="微软雅黑" pitchFamily="34" charset="-120"/>
                  </a:rPr>
                  <a:t>。制备入侵植物薇甘菊及本地物种葛藤和鸡矢藤的叶片水提液（供体</a:t>
                </a:r>
                <a:r>
                  <a:rPr lang="en-US" altLang="zh-CN" sz="2000" b="0" i="0">
                    <a:solidFill>
                      <a:srgbClr val="000000"/>
                    </a:solidFill>
                    <a:latin typeface="微软雅黑" pitchFamily="34" charset="0"/>
                    <a:ea typeface="微软雅黑" pitchFamily="34" charset="-122"/>
                    <a:cs typeface="微软雅黑" pitchFamily="34" charset="-120"/>
                  </a:rPr>
                  <a:t>），分</a:t>
                </a:r>
              </a:p>
              <a:p>
                <a:pPr latinLnBrk="1">
                  <a:lnSpc>
                    <a:spcPts val="5200"/>
                  </a:lnSpc>
                </a:pPr>
                <a:r>
                  <a:rPr lang="en-US" altLang="zh-CN" sz="2000" b="0" i="0">
                    <a:solidFill>
                      <a:srgbClr val="000000"/>
                    </a:solidFill>
                    <a:latin typeface="微软雅黑" pitchFamily="34" charset="0"/>
                    <a:ea typeface="微软雅黑" pitchFamily="34" charset="-122"/>
                    <a:cs typeface="微软雅黑" pitchFamily="34" charset="-120"/>
                  </a:rPr>
                  <a:t>别处理三种植物幼苗</a:t>
                </a:r>
                <a:r>
                  <a:rPr lang="en-US" altLang="zh-CN" sz="2000" b="0" i="0" dirty="0">
                    <a:solidFill>
                      <a:srgbClr val="000000"/>
                    </a:solidFill>
                    <a:latin typeface="微软雅黑" pitchFamily="34" charset="0"/>
                    <a:ea typeface="微软雅黑" pitchFamily="34" charset="-122"/>
                    <a:cs typeface="微软雅黑" pitchFamily="34" charset="-120"/>
                  </a:rPr>
                  <a:t>（受体），然后计算化感作用效应指数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𝑅</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𝑅</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处理组干重</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空白对照组干重</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，结果如</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3_BD.17_1#ab02880d9?pid=f64c16bd5&amp;color=0,0,0&amp;vtp=1&amp;bt=1&amp;bbb=1&amp;hb=1"/>
              <p:cNvSpPr>
                <a:spLocks noRot="1" noChangeAspect="1" noMove="1" noResize="1" noEditPoints="1" noAdjustHandles="1" noChangeArrowheads="1" noChangeShapeType="1" noTextEdit="1"/>
              </p:cNvSpPr>
              <p:nvPr/>
            </p:nvSpPr>
            <p:spPr>
              <a:xfrm>
                <a:off x="722376" y="972000"/>
                <a:ext cx="10753344" cy="1960753"/>
              </a:xfrm>
              <a:prstGeom prst="rect">
                <a:avLst/>
              </a:prstGeom>
              <a:blipFill>
                <a:blip r:embed="rId3"/>
                <a:stretch>
                  <a:fillRect l="-1474" r="-1304" b="-7764"/>
                </a:stretch>
              </a:blipFill>
              <a:ln/>
            </p:spPr>
            <p:txBody>
              <a:bodyPr/>
              <a:lstStyle/>
              <a:p>
                <a:r>
                  <a:rPr lang="zh-CN" altLang="en-US">
                    <a:noFill/>
                  </a:rPr>
                  <a:t> </a:t>
                </a:r>
              </a:p>
            </p:txBody>
          </p:sp>
        </mc:Fallback>
      </mc:AlternateContent>
      <p:sp>
        <p:nvSpPr>
          <p:cNvPr id="3" name="QC_3_AN.18_1#ab02880d9.bracket?pid=f64c16bd5&amp;color=0,0,0&amp;vpa=5&amp;vtp=1&amp;bbb=1"/>
          <p:cNvSpPr/>
          <p:nvPr/>
        </p:nvSpPr>
        <p:spPr>
          <a:xfrm>
            <a:off x="4008501" y="2527750"/>
            <a:ext cx="5476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a:t>
            </a:r>
            <a:endParaRPr lang="en-US" altLang="zh-CN" sz="2000" dirty="0"/>
          </a:p>
        </p:txBody>
      </p:sp>
      <p:pic>
        <p:nvPicPr>
          <p:cNvPr id="4" name="QC_3_BD.17_2#ab02880d9?pid=f64c16bd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674504" y="3062421"/>
            <a:ext cx="4849091" cy="157721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17_3#ab02880d9.choices?pid=f64c16bd5&amp;color=0,0,0&amp;vtp=1&amp;bbb=1"/>
          <p:cNvSpPr/>
          <p:nvPr/>
        </p:nvSpPr>
        <p:spPr>
          <a:xfrm>
            <a:off x="722376" y="47747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A.植物产生赤霉素促进植株增高属于化感作用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.葛藤对其他物种生长均表现为促进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.入侵植物薇甘菊易形成集群分布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.化感作用存在于植物种间和种内，是引起群落演替的因素之一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EX.19_1#ab02880d9?vop=1&amp;pid=f64c16bd5&amp;color=0,0,0&amp;vtp=1&amp;bt=1&amp;bbb=1&amp;hb=1"/>
              <p:cNvSpPr/>
              <p:nvPr/>
            </p:nvSpPr>
            <p:spPr>
              <a:xfrm>
                <a:off x="722376" y="969264"/>
                <a:ext cx="10753344" cy="1516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a:p>
                <a:pPr latinLnBrk="1">
                  <a:lnSpc>
                    <a:spcPts val="5200"/>
                  </a:lnSpc>
                </a:pPr>
                <a:r>
                  <a:rPr lang="en-US" altLang="zh-CN" sz="2000" b="1" i="0">
                    <a:solidFill>
                      <a:srgbClr val="000000"/>
                    </a:solidFill>
                    <a:latin typeface="微软雅黑" pitchFamily="34" charset="0"/>
                    <a:ea typeface="微软雅黑" pitchFamily="34" charset="-122"/>
                    <a:cs typeface="微软雅黑" pitchFamily="34" charset="-120"/>
                  </a:rPr>
                  <a:t>化感作用效应指数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𝑅</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处理组干重</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空白对照组干重</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1" i="0" dirty="0">
                    <a:solidFill>
                      <a:srgbClr val="000000"/>
                    </a:solidFill>
                    <a:latin typeface="微软雅黑" pitchFamily="34" charset="0"/>
                    <a:ea typeface="微软雅黑" pitchFamily="34" charset="-122"/>
                    <a:cs typeface="微软雅黑" pitchFamily="34" charset="-120"/>
                  </a:rPr>
                  <a:t>，则当</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𝑅</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&gt;0</m:t>
                    </m:r>
                  </m:oMath>
                </a14:m>
                <a:r>
                  <a:rPr lang="en-US" altLang="zh-CN" sz="2000" b="1" i="0" dirty="0">
                    <a:solidFill>
                      <a:srgbClr val="000000"/>
                    </a:solidFill>
                    <a:latin typeface="微软雅黑" pitchFamily="34" charset="0"/>
                    <a:ea typeface="微软雅黑" pitchFamily="34" charset="-122"/>
                    <a:cs typeface="微软雅黑" pitchFamily="34" charset="-120"/>
                  </a:rPr>
                  <a:t>时，物质起促进作用；当</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𝑅</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时</a:t>
                </a:r>
                <a:r>
                  <a:rPr lang="en-US" altLang="zh-CN" sz="2000" b="1" i="0">
                    <a:solidFill>
                      <a:srgbClr val="000000"/>
                    </a:solidFill>
                    <a:latin typeface="微软雅黑" pitchFamily="34" charset="0"/>
                    <a:ea typeface="微软雅黑" pitchFamily="34" charset="-122"/>
                    <a:cs typeface="微软雅黑" pitchFamily="34" charset="-120"/>
                  </a:rPr>
                  <a:t>，物质</a:t>
                </a:r>
              </a:p>
              <a:p>
                <a:pP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起抑制作用</a:t>
                </a:r>
                <a:r>
                  <a:rPr lang="en-US" altLang="zh-CN" sz="2000" b="1"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3_EX.19_1#ab02880d9?vop=1&amp;pid=f64c16bd5&amp;color=0,0,0&amp;vtp=1&amp;bt=1&amp;bbb=1&amp;hb=1"/>
              <p:cNvSpPr>
                <a:spLocks noRot="1" noChangeAspect="1" noMove="1" noResize="1" noEditPoints="1" noAdjustHandles="1" noChangeArrowheads="1" noChangeShapeType="1" noTextEdit="1"/>
              </p:cNvSpPr>
              <p:nvPr/>
            </p:nvSpPr>
            <p:spPr>
              <a:xfrm>
                <a:off x="722376" y="969264"/>
                <a:ext cx="10753344" cy="1516634"/>
              </a:xfrm>
              <a:prstGeom prst="rect">
                <a:avLst/>
              </a:prstGeom>
              <a:blipFill>
                <a:blip r:embed="rId3"/>
                <a:stretch>
                  <a:fillRect l="-1474" r="-227" b="-9639"/>
                </a:stretch>
              </a:blipFill>
              <a:ln/>
            </p:spPr>
            <p:txBody>
              <a:bodyPr/>
              <a:lstStyle/>
              <a:p>
                <a:r>
                  <a:rPr lang="zh-CN" altLang="en-US">
                    <a:noFill/>
                  </a:rPr>
                  <a:t> </a:t>
                </a:r>
              </a:p>
            </p:txBody>
          </p:sp>
        </mc:Fallback>
      </mc:AlternateContent>
      <p:pic>
        <p:nvPicPr>
          <p:cNvPr id="3" name="QC_3_EX.19_2#ab02880d9?vop=1&amp;pid=f64c16bd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483864" y="2625217"/>
            <a:ext cx="5230368"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3_AS.20_1#ab02880d9?vop=1&amp;pid=f64c16bd5&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植物产生赤霉素促进植株增高是作用于自身，不是作用于其他植物，不属于化感作用</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。由题意及图示可知，葛藤（供体）对鸡矢藤（受体）的生长表现为抑制作用，B错误</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题图可知</a:t>
            </a:r>
            <a:r>
              <a:rPr lang="en-US" altLang="zh-CN" sz="2000" b="0" i="0" dirty="0">
                <a:solidFill>
                  <a:srgbClr val="000000"/>
                </a:solidFill>
                <a:latin typeface="微软雅黑" pitchFamily="34" charset="0"/>
                <a:ea typeface="微软雅黑" pitchFamily="34" charset="-122"/>
                <a:cs typeface="微软雅黑" pitchFamily="34" charset="-120"/>
              </a:rPr>
              <a:t>，薇甘菊对薇甘菊的化感作用效应指数最大</a:t>
            </a:r>
            <a:r>
              <a:rPr lang="en-US" altLang="zh-CN" sz="2000" b="0" i="0">
                <a:solidFill>
                  <a:srgbClr val="000000"/>
                </a:solidFill>
                <a:latin typeface="微软雅黑" pitchFamily="34" charset="0"/>
                <a:ea typeface="微软雅黑" pitchFamily="34" charset="-122"/>
                <a:cs typeface="微软雅黑" pitchFamily="34" charset="-120"/>
              </a:rPr>
              <a:t>，说明薇甘菊分泌的某些化学物质能促进其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他薇甘菊的生长</a:t>
            </a:r>
            <a:r>
              <a:rPr lang="en-US" altLang="zh-CN" sz="2000" b="0" i="0" dirty="0">
                <a:solidFill>
                  <a:srgbClr val="000000"/>
                </a:solidFill>
                <a:latin typeface="微软雅黑" pitchFamily="34" charset="0"/>
                <a:ea typeface="微软雅黑" pitchFamily="34" charset="-122"/>
                <a:cs typeface="微软雅黑" pitchFamily="34" charset="-120"/>
              </a:rPr>
              <a:t>，因此薇甘菊易形成集群分布，C正确</a:t>
            </a:r>
            <a:r>
              <a:rPr lang="en-US" altLang="zh-CN" sz="2000" b="0" i="0">
                <a:solidFill>
                  <a:srgbClr val="000000"/>
                </a:solidFill>
                <a:latin typeface="微软雅黑" pitchFamily="34" charset="0"/>
                <a:ea typeface="微软雅黑" pitchFamily="34" charset="-122"/>
                <a:cs typeface="微软雅黑" pitchFamily="34" charset="-120"/>
              </a:rPr>
              <a:t>。化感作用是植物通过分泌某些化学物质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对其他植物的生长产生影响</a:t>
            </a:r>
            <a:r>
              <a:rPr lang="en-US" altLang="zh-CN" sz="2000" b="0" i="0" dirty="0">
                <a:solidFill>
                  <a:srgbClr val="000000"/>
                </a:solidFill>
                <a:latin typeface="微软雅黑" pitchFamily="34" charset="0"/>
                <a:ea typeface="微软雅黑" pitchFamily="34" charset="-122"/>
                <a:cs typeface="微软雅黑" pitchFamily="34" charset="-120"/>
              </a:rPr>
              <a:t>，同时，由题图可知，化学物质也会影响本物种的生长</a:t>
            </a:r>
            <a:r>
              <a:rPr lang="en-US" altLang="zh-CN" sz="2000" b="0" i="0">
                <a:solidFill>
                  <a:srgbClr val="000000"/>
                </a:solidFill>
                <a:latin typeface="微软雅黑" pitchFamily="34" charset="0"/>
                <a:ea typeface="微软雅黑" pitchFamily="34" charset="-122"/>
                <a:cs typeface="微软雅黑" pitchFamily="34" charset="-120"/>
              </a:rPr>
              <a:t>，说明化感作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用存在于植物种间和种内</a:t>
            </a:r>
            <a:r>
              <a:rPr lang="en-US" altLang="zh-CN" sz="2000" b="0" i="0" dirty="0">
                <a:solidFill>
                  <a:srgbClr val="000000"/>
                </a:solidFill>
                <a:latin typeface="微软雅黑" pitchFamily="34" charset="0"/>
                <a:ea typeface="微软雅黑" pitchFamily="34" charset="-122"/>
                <a:cs typeface="微软雅黑" pitchFamily="34" charset="-120"/>
              </a:rPr>
              <a:t>，从题中实验可知，化感作用对不同生物的影响不同</a:t>
            </a:r>
            <a:r>
              <a:rPr lang="en-US" altLang="zh-CN" sz="2000" b="0" i="0">
                <a:solidFill>
                  <a:srgbClr val="000000"/>
                </a:solidFill>
                <a:latin typeface="微软雅黑" pitchFamily="34" charset="0"/>
                <a:ea typeface="微软雅黑" pitchFamily="34" charset="-122"/>
                <a:cs typeface="微软雅黑" pitchFamily="34" charset="-120"/>
              </a:rPr>
              <a:t>，因此化感作用可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以影响群落的演替</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BD.21_1#c2d302f56?pid=f64c16bd5&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［陕西安康2025高二期中改编］</a:t>
                </a:r>
                <a:r>
                  <a:rPr lang="en-US" altLang="zh-CN" sz="2000" b="0" i="0" dirty="0">
                    <a:solidFill>
                      <a:srgbClr val="000000"/>
                    </a:solidFill>
                    <a:latin typeface="微软雅黑" pitchFamily="34" charset="0"/>
                    <a:ea typeface="微软雅黑" pitchFamily="34" charset="-122"/>
                    <a:cs typeface="微软雅黑" pitchFamily="34" charset="-120"/>
                  </a:rPr>
                  <a:t>图1为某生态系统的物质循环示意图，其中甲、乙、丙</a:t>
                </a:r>
                <a:r>
                  <a:rPr lang="en-US" altLang="zh-CN" sz="2000" b="0" i="0">
                    <a:solidFill>
                      <a:srgbClr val="000000"/>
                    </a:solidFill>
                    <a:latin typeface="微软雅黑" pitchFamily="34" charset="0"/>
                    <a:ea typeface="微软雅黑" pitchFamily="34" charset="-122"/>
                    <a:cs typeface="微软雅黑" pitchFamily="34" charset="-120"/>
                  </a:rPr>
                  <a:t>、丁为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生态系统的组成成分</a:t>
                </a:r>
                <a:r>
                  <a:rPr lang="en-US" altLang="zh-CN" sz="2000" b="0" i="0" dirty="0">
                    <a:solidFill>
                      <a:srgbClr val="000000"/>
                    </a:solidFill>
                    <a:latin typeface="微软雅黑" pitchFamily="34" charset="0"/>
                    <a:ea typeface="微软雅黑" pitchFamily="34" charset="-122"/>
                    <a:cs typeface="微软雅黑" pitchFamily="34" charset="-120"/>
                  </a:rPr>
                  <a:t>，A、B、C、D是丙中关系密切的四种生物。图</a:t>
                </a:r>
                <a:r>
                  <a:rPr lang="en-US" altLang="zh-CN" sz="2000" b="0" i="0">
                    <a:solidFill>
                      <a:srgbClr val="000000"/>
                    </a:solidFill>
                    <a:latin typeface="微软雅黑" pitchFamily="34" charset="0"/>
                    <a:ea typeface="微软雅黑" pitchFamily="34" charset="-122"/>
                    <a:cs typeface="微软雅黑" pitchFamily="34" charset="-120"/>
                  </a:rPr>
                  <a:t>2为某生态系统的能量金字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塔简图</a:t>
                </a:r>
                <a:r>
                  <a:rPr lang="en-US" altLang="zh-CN" sz="2000" b="0" i="0" dirty="0">
                    <a:solidFill>
                      <a:srgbClr val="000000"/>
                    </a:solidFill>
                    <a:latin typeface="微软雅黑" pitchFamily="34" charset="0"/>
                    <a:ea typeface="微软雅黑" pitchFamily="34" charset="-122"/>
                    <a:cs typeface="微软雅黑" pitchFamily="34" charset="-120"/>
                  </a:rPr>
                  <a:t>，其中①②③④分别代表不同的营养级。图3为能量流经图</a:t>
                </a:r>
                <a:r>
                  <a:rPr lang="en-US" altLang="zh-CN" sz="2000" b="0" i="0">
                    <a:solidFill>
                      <a:srgbClr val="000000"/>
                    </a:solidFill>
                    <a:latin typeface="微软雅黑" pitchFamily="34" charset="0"/>
                    <a:ea typeface="微软雅黑" pitchFamily="34" charset="-122"/>
                    <a:cs typeface="微软雅黑" pitchFamily="34" charset="-120"/>
                  </a:rPr>
                  <a:t>2所示生态系统第二营养级的示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意图</a:t>
                </a:r>
                <a:r>
                  <a:rPr lang="en-US" altLang="zh-CN" sz="2000" b="0" i="0" dirty="0">
                    <a:solidFill>
                      <a:srgbClr val="000000"/>
                    </a:solidFill>
                    <a:latin typeface="微软雅黑" pitchFamily="34" charset="0"/>
                    <a:ea typeface="微软雅黑" pitchFamily="34" charset="-122"/>
                    <a:cs typeface="微软雅黑" pitchFamily="34" charset="-120"/>
                  </a:rPr>
                  <a:t>，能量的单位为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3_BD.21_1#c2d302f56?pid=f64c16bd5&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a:blip r:embed="rId3"/>
                <a:stretch>
                  <a:fillRect l="-1474" r="-1190" b="-8651"/>
                </a:stretch>
              </a:blipFill>
              <a:ln/>
            </p:spPr>
            <p:txBody>
              <a:bodyPr/>
              <a:lstStyle/>
              <a:p>
                <a:r>
                  <a:rPr lang="zh-CN" altLang="en-US">
                    <a:noFill/>
                  </a:rPr>
                  <a:t> </a:t>
                </a:r>
              </a:p>
            </p:txBody>
          </p:sp>
        </mc:Fallback>
      </mc:AlternateContent>
      <p:sp>
        <p:nvSpPr>
          <p:cNvPr id="3" name="QC_3_AN.22_1#c2d302f56.bracket?pid=f64c16bd5&amp;color=0,0,0&amp;vpa=6&amp;vtp=1"/>
          <p:cNvSpPr/>
          <p:nvPr/>
        </p:nvSpPr>
        <p:spPr>
          <a:xfrm>
            <a:off x="5959539" y="2329122"/>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3_BD.21_3#c2d302f56?htil=1&amp;pid=f64c16bd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88720" y="2859727"/>
            <a:ext cx="2130552"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21_4#c2d302f56?htil=1&amp;pid=f64c16bd5&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526280" y="2859727"/>
            <a:ext cx="1572768"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3_BD.21_5#c2d302f56?htil=1&amp;pid=f64c16bd5&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958584" y="3124903"/>
            <a:ext cx="4398264"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QC_3_BD.21_6#c2d302f56.choices?pid=f64c16bd5&amp;color=0,0,0&amp;vtp=1&amp;bbb=1"/>
              <p:cNvSpPr/>
              <p:nvPr/>
            </p:nvSpPr>
            <p:spPr>
              <a:xfrm>
                <a:off x="719328" y="4779654"/>
                <a:ext cx="10753344" cy="176110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A.若图1表示碳循环，图中一共有3条食物链</a:t>
                </a:r>
                <a:endParaRPr lang="en-US" altLang="zh-CN" sz="2000" dirty="0"/>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B.若图2中营养级①所固定的太阳能总量为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3 125 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2000" b="0" i="0" dirty="0">
                    <a:solidFill>
                      <a:srgbClr val="000000"/>
                    </a:solidFill>
                    <a:latin typeface="微软雅黑" pitchFamily="34" charset="0"/>
                    <a:ea typeface="微软雅黑" pitchFamily="34" charset="-122"/>
                    <a:cs typeface="微软雅黑" pitchFamily="34" charset="-120"/>
                  </a:rPr>
                  <a:t>，则营养级①②之间的能量传递效率是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C.分析图3中能量关系可知，代表第二营养级用于生长、发育和繁殖的能量的是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dirty="0" err="1">
                    <a:solidFill>
                      <a:srgbClr val="000000"/>
                    </a:solidFill>
                    <a:latin typeface="微软雅黑" pitchFamily="34" charset="0"/>
                    <a:ea typeface="微软雅黑" pitchFamily="34" charset="-122"/>
                    <a:cs typeface="微软雅黑" pitchFamily="34" charset="-120"/>
                  </a:rPr>
                  <a:t>D.第二营养级流入分解者的能量包括第二营养级的遗体残骸和第三营养级粪便中的能量</a:t>
                </a:r>
                <a:endParaRPr lang="en-US" altLang="zh-CN" sz="2000" dirty="0"/>
              </a:p>
            </p:txBody>
          </p:sp>
        </mc:Choice>
        <mc:Fallback xmlns="">
          <p:sp>
            <p:nvSpPr>
              <p:cNvPr id="7" name="QC_3_BD.21_6#c2d302f56.choices?pid=f64c16bd5&amp;color=0,0,0&amp;vtp=1&amp;bbb=1"/>
              <p:cNvSpPr>
                <a:spLocks noRot="1" noChangeAspect="1" noMove="1" noResize="1" noEditPoints="1" noAdjustHandles="1" noChangeArrowheads="1" noChangeShapeType="1" noTextEdit="1"/>
              </p:cNvSpPr>
              <p:nvPr/>
            </p:nvSpPr>
            <p:spPr>
              <a:xfrm>
                <a:off x="719328" y="4779654"/>
                <a:ext cx="10753344" cy="1761109"/>
              </a:xfrm>
              <a:prstGeom prst="rect">
                <a:avLst/>
              </a:prstGeom>
              <a:blipFill>
                <a:blip r:embed="rId7"/>
                <a:stretch>
                  <a:fillRect l="-1417" b="-865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64c16bd5.fixed?pid=7edffb64e&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2#f64c16bd5.fixed?pid=7edffb64e&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素养提升集训1—图示图表类</a:t>
            </a:r>
            <a:endParaRPr lang="en-US" altLang="zh-CN" sz="4400" dirty="0"/>
          </a:p>
        </p:txBody>
      </p:sp>
      <p:pic>
        <p:nvPicPr>
          <p:cNvPr id="4" name="C_2#f64c16bd5.fixed?pid=7edffb64e&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2_BD#f64c16bd5.fixed?pid=7edffb64e&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EX.23_1#c2d302f56?vop=1&amp;pid=f64c16bd5&amp;color=0,0,0&amp;vtp=1&amp;bt=1&amp;bbb=1&amp;hb=1"/>
              <p:cNvSpPr/>
              <p:nvPr/>
            </p:nvSpPr>
            <p:spPr>
              <a:xfrm>
                <a:off x="722376" y="969264"/>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分析图</a:t>
                </a:r>
                <a:r>
                  <a:rPr lang="en-US" altLang="zh-CN" sz="2000" b="0" i="0" dirty="0">
                    <a:solidFill>
                      <a:srgbClr val="000000"/>
                    </a:solidFill>
                    <a:latin typeface="微软雅黑" pitchFamily="34" charset="0"/>
                    <a:ea typeface="微软雅黑" pitchFamily="34" charset="-122"/>
                    <a:cs typeface="微软雅黑" pitchFamily="34" charset="-120"/>
                  </a:rPr>
                  <a:t>1可知，甲代表非生物的物质和能量，乙代表生产者，丙代表各级消费者，</a:t>
                </a:r>
                <a:r>
                  <a:rPr lang="en-US" altLang="zh-CN" sz="2000" b="0" i="0">
                    <a:solidFill>
                      <a:srgbClr val="000000"/>
                    </a:solidFill>
                    <a:latin typeface="微软雅黑" pitchFamily="34" charset="0"/>
                    <a:ea typeface="微软雅黑" pitchFamily="34" charset="-122"/>
                    <a:cs typeface="微软雅黑" pitchFamily="34" charset="-120"/>
                  </a:rPr>
                  <a:t>丁代表分解者；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2表示某生态系统的能量金字塔简图，①表示生产者，为第一营养级，②③④表示消费者</a:t>
                </a:r>
                <a:r>
                  <a:rPr lang="en-US" altLang="zh-CN" sz="2000" b="0" i="0">
                    <a:solidFill>
                      <a:srgbClr val="000000"/>
                    </a:solidFill>
                    <a:latin typeface="微软雅黑" pitchFamily="34" charset="0"/>
                    <a:ea typeface="微软雅黑" pitchFamily="34" charset="-122"/>
                    <a:cs typeface="微软雅黑" pitchFamily="34" charset="-120"/>
                  </a:rPr>
                  <a:t>，②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为第二营养级</a:t>
                </a:r>
                <a:r>
                  <a:rPr lang="en-US" altLang="zh-CN" sz="2000" b="0" i="0" dirty="0">
                    <a:solidFill>
                      <a:srgbClr val="000000"/>
                    </a:solidFill>
                    <a:latin typeface="微软雅黑" pitchFamily="34" charset="0"/>
                    <a:ea typeface="微软雅黑" pitchFamily="34" charset="-122"/>
                    <a:cs typeface="微软雅黑" pitchFamily="34" charset="-120"/>
                  </a:rPr>
                  <a:t>，③为第三营养级，④为第四营养级；分析图3可知，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表示第二营养级的同化量，</a:t>
                </a: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表示用于生长、发育和繁殖的能量，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表示在细胞呼吸中以热能形式散失的能量。</a:t>
                </a:r>
                <a:endParaRPr lang="en-US" altLang="zh-CN" sz="2000" dirty="0"/>
              </a:p>
            </p:txBody>
          </p:sp>
        </mc:Choice>
        <mc:Fallback xmlns="">
          <p:sp>
            <p:nvSpPr>
              <p:cNvPr id="2" name="QC_3_EX.23_1#c2d302f56?vop=1&amp;pid=f64c16bd5&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a:blip r:embed="rId3"/>
                <a:stretch>
                  <a:fillRect l="-1474" r="-2154" b="-652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AS.24_1#c2d302f56?vop=1&amp;pid=f64c16bd5&amp;color=0,0,0&amp;vtp=1&amp;bt=1&amp;bbb=1&amp;hb=1"/>
              <p:cNvSpPr/>
              <p:nvPr/>
            </p:nvSpPr>
            <p:spPr>
              <a:xfrm>
                <a:off x="722376" y="972000"/>
                <a:ext cx="10753344" cy="4094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若题图1为某生态系统的碳循环示意图，则甲是大气中的二氧化碳库，乙是生产者</a:t>
                </a:r>
                <a:r>
                  <a:rPr lang="en-US" altLang="zh-CN" sz="2000" b="0" i="0">
                    <a:solidFill>
                      <a:srgbClr val="000000"/>
                    </a:solidFill>
                    <a:latin typeface="微软雅黑" pitchFamily="34" charset="0"/>
                    <a:ea typeface="微软雅黑" pitchFamily="34" charset="-122"/>
                    <a:cs typeface="微软雅黑" pitchFamily="34" charset="-120"/>
                  </a:rPr>
                  <a:t>，丙代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表各级消费者</a:t>
                </a:r>
                <a:r>
                  <a:rPr lang="en-US" altLang="zh-CN" sz="2000" b="0" i="0" dirty="0">
                    <a:solidFill>
                      <a:srgbClr val="000000"/>
                    </a:solidFill>
                    <a:latin typeface="微软雅黑" pitchFamily="34" charset="0"/>
                    <a:ea typeface="微软雅黑" pitchFamily="34" charset="-122"/>
                    <a:cs typeface="微软雅黑" pitchFamily="34" charset="-120"/>
                  </a:rPr>
                  <a:t>，丁是分解者，高中学习的食物链是捕食食物链，只包含生产者和消费者</a:t>
                </a:r>
                <a:r>
                  <a:rPr lang="en-US" altLang="zh-CN" sz="2000" b="0" i="0">
                    <a:solidFill>
                      <a:srgbClr val="000000"/>
                    </a:solidFill>
                    <a:latin typeface="微软雅黑" pitchFamily="34" charset="0"/>
                    <a:ea typeface="微软雅黑" pitchFamily="34" charset="-122"/>
                    <a:cs typeface="微软雅黑" pitchFamily="34" charset="-120"/>
                  </a:rPr>
                  <a:t>，故图中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一共有</a:t>
                </a:r>
                <a:r>
                  <a:rPr lang="en-US" altLang="zh-CN" sz="2000" b="0" i="0" dirty="0">
                    <a:solidFill>
                      <a:srgbClr val="000000"/>
                    </a:solidFill>
                    <a:latin typeface="微软雅黑" pitchFamily="34" charset="0"/>
                    <a:ea typeface="微软雅黑" pitchFamily="34" charset="-122"/>
                    <a:cs typeface="微软雅黑" pitchFamily="34" charset="-120"/>
                  </a:rPr>
                  <a:t>3条食物链，分别是乙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e>
                    </m:d>
                  </m:oMath>
                </a14:m>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e>
                    </m:d>
                  </m:oMath>
                </a14:m>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，A正确；若图2</a:t>
                </a:r>
                <a:r>
                  <a:rPr lang="en-US" altLang="zh-CN" sz="2000" b="0" i="0">
                    <a:solidFill>
                      <a:srgbClr val="000000"/>
                    </a:solidFill>
                    <a:latin typeface="微软雅黑" pitchFamily="34" charset="0"/>
                    <a:ea typeface="微软雅黑" pitchFamily="34" charset="-122"/>
                    <a:cs typeface="微软雅黑" pitchFamily="34" charset="-120"/>
                  </a:rPr>
                  <a:t>中营养级①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所固定的太阳能总量为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3 125 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2000" b="0" i="0" dirty="0">
                    <a:solidFill>
                      <a:srgbClr val="000000"/>
                    </a:solidFill>
                    <a:latin typeface="微软雅黑" pitchFamily="34" charset="0"/>
                    <a:ea typeface="微软雅黑" pitchFamily="34" charset="-122"/>
                    <a:cs typeface="微软雅黑" pitchFamily="34" charset="-120"/>
                  </a:rPr>
                  <a:t>，由图3可知，第二营养级的同化量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摄入量</a:t>
                </a:r>
                <a:r>
                  <a:rPr lang="en-US" altLang="zh-CN" sz="2000" b="0" i="0">
                    <a:solidFill>
                      <a:srgbClr val="000000"/>
                    </a:solidFill>
                    <a:latin typeface="微软雅黑" pitchFamily="34" charset="0"/>
                    <a:ea typeface="微软雅黑" pitchFamily="34" charset="-122"/>
                    <a:cs typeface="微软雅黑" pitchFamily="34" charset="-120"/>
                  </a:rPr>
                  <a:t>-粪便量</a:t>
                </a: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=500−100=400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，则营养级①②之间的能量传递效率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=400÷3 125×100%=12.8%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错误；分析图3中能量关系可知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为同化量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为呼吸作用散失的能量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二营养级用于生长</a:t>
                </a:r>
                <a:r>
                  <a:rPr lang="en-US" altLang="zh-CN" sz="2000" b="0" i="0" dirty="0">
                    <a:solidFill>
                      <a:srgbClr val="000000"/>
                    </a:solidFill>
                    <a:latin typeface="微软雅黑" pitchFamily="34" charset="0"/>
                    <a:ea typeface="微软雅黑" pitchFamily="34" charset="-122"/>
                    <a:cs typeface="微软雅黑" pitchFamily="34" charset="-120"/>
                  </a:rPr>
                  <a:t>、发育和繁殖的能量，C正确</a:t>
                </a:r>
                <a:r>
                  <a:rPr lang="en-US" altLang="zh-CN" sz="2000" b="0" i="0">
                    <a:solidFill>
                      <a:srgbClr val="000000"/>
                    </a:solidFill>
                    <a:latin typeface="微软雅黑" pitchFamily="34" charset="0"/>
                    <a:ea typeface="微软雅黑" pitchFamily="34" charset="-122"/>
                    <a:cs typeface="微软雅黑" pitchFamily="34" charset="-120"/>
                  </a:rPr>
                  <a:t>；第三营养级粪便中的能量属于第二营养级的同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所以第二营养级流入分解者的能量包括第二营养级的遗体残骸和第三营养级粪便中的能量，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mc:Choice>
        <mc:Fallback xmlns="">
          <p:sp>
            <p:nvSpPr>
              <p:cNvPr id="2" name="QC_3_AS.24_1#c2d302f56?vop=1&amp;pid=f64c16bd5&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a:blip r:embed="rId3"/>
                <a:stretch>
                  <a:fillRect l="-1587" r="-3175" b="-37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QC_3_BD.25_1#394bc12e3?htil=7&amp;pid=f64c16bd5&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98168" y="1054295"/>
            <a:ext cx="1289731" cy="4950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25_2#394bc12e3?htil=7&amp;pid=f64c16bd5&amp;color=0,0,0&amp;vtp=1&amp;bt=1&amp;bbb=1&amp;hb=1&amp;hs=1"/>
          <p:cNvSpPr/>
          <p:nvPr/>
        </p:nvSpPr>
        <p:spPr>
          <a:xfrm>
            <a:off x="722376" y="972000"/>
            <a:ext cx="8805672" cy="757809"/>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［江苏盐城2025模拟］</a:t>
            </a:r>
            <a:r>
              <a:rPr lang="en-US" altLang="zh-CN" sz="2000" b="0" i="0">
                <a:solidFill>
                  <a:srgbClr val="000000"/>
                </a:solidFill>
                <a:latin typeface="微软雅黑" pitchFamily="34" charset="0"/>
                <a:ea typeface="微软雅黑" pitchFamily="34" charset="-122"/>
                <a:cs typeface="微软雅黑" pitchFamily="34" charset="-120"/>
              </a:rPr>
              <a:t>研究人员对某草地的食物关系和能量流动进行了调查。</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如图为该草地的部分食物关系</a:t>
            </a:r>
            <a:r>
              <a:rPr lang="en-US" altLang="zh-CN" sz="2000" b="0" i="0" dirty="0">
                <a:solidFill>
                  <a:srgbClr val="000000"/>
                </a:solidFill>
                <a:latin typeface="微软雅黑" pitchFamily="34" charset="0"/>
                <a:ea typeface="微软雅黑" pitchFamily="34" charset="-122"/>
                <a:cs typeface="微软雅黑" pitchFamily="34" charset="-120"/>
              </a:rPr>
              <a:t>。由于受到温度的影响，</a:t>
            </a:r>
            <a:r>
              <a:rPr lang="en-US" altLang="zh-CN" sz="2000" b="0" i="0">
                <a:solidFill>
                  <a:srgbClr val="000000"/>
                </a:solidFill>
                <a:latin typeface="微软雅黑" pitchFamily="34" charset="0"/>
                <a:ea typeface="微软雅黑" pitchFamily="34" charset="-122"/>
                <a:cs typeface="微软雅黑" pitchFamily="34" charset="-120"/>
              </a:rPr>
              <a:t>鹰的食物比例由兔∶</a:t>
            </a:r>
            <a:endParaRPr lang="en-US" altLang="zh-CN" sz="2000" dirty="0"/>
          </a:p>
        </p:txBody>
      </p:sp>
      <p:sp>
        <p:nvSpPr>
          <p:cNvPr id="4" name="QC_3_AN.26_1#394bc12e3.bracket?pid=f64c16bd5&amp;color=0,0,0&amp;vpa=7&amp;vtp=1"/>
          <p:cNvSpPr/>
          <p:nvPr/>
        </p:nvSpPr>
        <p:spPr>
          <a:xfrm>
            <a:off x="8880061" y="2120587"/>
            <a:ext cx="385763" cy="351409"/>
          </a:xfrm>
          <a:prstGeom prst="rect">
            <a:avLst/>
          </a:prstGeom>
          <a:noFill/>
          <a:ln/>
        </p:spPr>
        <p:txBody>
          <a:bodyPr wrap="none" lIns="0" tIns="0" rIns="0" bIns="0" rtlCol="0" anchor="t"/>
          <a:lstStyle/>
          <a:p>
            <a:pPr algn="ctr" latinLnBrk="1">
              <a:lnSpc>
                <a:spcPts val="30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graphicFrame>
        <p:nvGraphicFramePr>
          <p:cNvPr id="23" name="QC_3_BD.25_3#394bc12e3?colgroup=14,10,6,6&amp;pid=f64c16bd5&amp;color=0,0,0&amp;vtp=1&amp;bbb=1"/>
          <p:cNvGraphicFramePr>
            <a:graphicFrameLocks noGrp="1"/>
          </p:cNvGraphicFramePr>
          <p:nvPr>
            <p:extLst>
              <p:ext uri="{D42A27DB-BD31-4B8C-83A1-F6EECF244321}">
                <p14:modId xmlns:p14="http://schemas.microsoft.com/office/powerpoint/2010/main" val="66637483"/>
              </p:ext>
            </p:extLst>
          </p:nvPr>
        </p:nvGraphicFramePr>
        <p:xfrm>
          <a:off x="722376" y="2619951"/>
          <a:ext cx="10698480" cy="2154555"/>
        </p:xfrm>
        <a:graphic>
          <a:graphicData uri="http://schemas.openxmlformats.org/drawingml/2006/table">
            <a:tbl>
              <a:tblPr/>
              <a:tblGrid>
                <a:gridCol w="3959352">
                  <a:extLst>
                    <a:ext uri="{9D8B030D-6E8A-4147-A177-3AD203B41FA5}">
                      <a16:colId xmlns:a16="http://schemas.microsoft.com/office/drawing/2014/main" val="20000"/>
                    </a:ext>
                  </a:extLst>
                </a:gridCol>
                <a:gridCol w="2898648">
                  <a:extLst>
                    <a:ext uri="{9D8B030D-6E8A-4147-A177-3AD203B41FA5}">
                      <a16:colId xmlns:a16="http://schemas.microsoft.com/office/drawing/2014/main" val="20001"/>
                    </a:ext>
                  </a:extLst>
                </a:gridCol>
                <a:gridCol w="1920240">
                  <a:extLst>
                    <a:ext uri="{9D8B030D-6E8A-4147-A177-3AD203B41FA5}">
                      <a16:colId xmlns:a16="http://schemas.microsoft.com/office/drawing/2014/main" val="20002"/>
                    </a:ext>
                  </a:extLst>
                </a:gridCol>
                <a:gridCol w="1920240">
                  <a:extLst>
                    <a:ext uri="{9D8B030D-6E8A-4147-A177-3AD203B41FA5}">
                      <a16:colId xmlns:a16="http://schemas.microsoft.com/office/drawing/2014/main" val="20003"/>
                    </a:ext>
                  </a:extLst>
                </a:gridCol>
              </a:tblGrid>
              <a:tr h="430911">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0911">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0911">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呼吸散失的能量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0911">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流向分解者的能量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0911">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未利用的能量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AlternateContent xmlns:mc="http://schemas.openxmlformats.org/markup-compatibility/2006" xmlns:a14="http://schemas.microsoft.com/office/drawing/2010/main">
        <mc:Choice Requires="a14">
          <p:sp>
            <p:nvSpPr>
              <p:cNvPr id="6" name="QC_3_BD.25_4#394bc12e3.choices?pid=f64c16bd5&amp;color=0,0,0&amp;vtp=1&amp;bbb=1"/>
              <p:cNvSpPr/>
              <p:nvPr/>
            </p:nvSpPr>
            <p:spPr>
              <a:xfrm>
                <a:off x="722376" y="4905951"/>
                <a:ext cx="10753344" cy="1570609"/>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A.鹰与蛇的种间关系是捕食和种间竞争，鹰处于该食物网的第三、四营养级</a:t>
                </a:r>
                <a:endParaRPr lang="en-US" altLang="zh-CN" sz="2000" dirty="0"/>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.鹰的食物比例改变后，其增加相同能量所消耗植物的能量是原来的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14</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.表中①的数值是59，②的数值是21，第二、三营养级间的能量传递效率是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.表中第三营养级产生的粪便中的能量属于其流向分解者的能量中的一部分</a:t>
                </a:r>
                <a:endParaRPr lang="en-US" altLang="zh-CN" sz="2000" dirty="0"/>
              </a:p>
            </p:txBody>
          </p:sp>
        </mc:Choice>
        <mc:Fallback xmlns="">
          <p:sp>
            <p:nvSpPr>
              <p:cNvPr id="6" name="QC_3_BD.25_4#394bc12e3.choices?pid=f64c16bd5&amp;color=0,0,0&amp;vtp=1&amp;bbb=1"/>
              <p:cNvSpPr>
                <a:spLocks noRot="1" noChangeAspect="1" noMove="1" noResize="1" noEditPoints="1" noAdjustHandles="1" noChangeArrowheads="1" noChangeShapeType="1" noTextEdit="1"/>
              </p:cNvSpPr>
              <p:nvPr/>
            </p:nvSpPr>
            <p:spPr>
              <a:xfrm>
                <a:off x="722376" y="4905951"/>
                <a:ext cx="10753344" cy="1570609"/>
              </a:xfrm>
              <a:prstGeom prst="rect">
                <a:avLst/>
              </a:prstGeom>
              <a:blipFill>
                <a:blip r:embed="rId4"/>
                <a:stretch>
                  <a:fillRect l="-1474" t="-1167" b="-972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C_3_BD.25_2#394bc12e3?htil=7&amp;pid=f64c16bd5&amp;color=0,0,0&amp;vtp=1&amp;bt=1&amp;bbb=1&amp;hb=1&amp;hs=1">
                <a:extLst>
                  <a:ext uri="{FF2B5EF4-FFF2-40B4-BE49-F238E27FC236}">
                    <a16:creationId xmlns:a16="http://schemas.microsoft.com/office/drawing/2014/main" id="{A773710B-D0FA-7A36-BA0D-C3D60745687F}"/>
                  </a:ext>
                </a:extLst>
              </p:cNvPr>
              <p:cNvSpPr/>
              <p:nvPr/>
            </p:nvSpPr>
            <p:spPr>
              <a:xfrm>
                <a:off x="719993" y="1730189"/>
                <a:ext cx="10752014" cy="754253"/>
              </a:xfrm>
              <a:prstGeom prst="rect">
                <a:avLst/>
              </a:prstGeom>
              <a:noFill/>
              <a:ln/>
            </p:spPr>
            <p:txBody>
              <a:bodyPr wrap="none" lIns="0" tIns="0" rIns="0" bIns="0" rtlCol="0" anchor="t"/>
              <a:lstStyle/>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鼠</a:t>
                </a:r>
                <a:r>
                  <a:rPr lang="en-US" altLang="zh-CN" sz="2000" b="0" i="0" dirty="0">
                    <a:solidFill>
                      <a:srgbClr val="000000"/>
                    </a:solidFill>
                    <a:latin typeface="微软雅黑" pitchFamily="34" charset="0"/>
                    <a:ea typeface="微软雅黑" pitchFamily="34" charset="-122"/>
                    <a:cs typeface="微软雅黑"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=1:2:2</m:t>
                    </m:r>
                  </m:oMath>
                </a14:m>
                <a:r>
                  <a:rPr lang="en-US" altLang="zh-CN" sz="2000" b="0" i="0" dirty="0">
                    <a:solidFill>
                      <a:srgbClr val="000000"/>
                    </a:solidFill>
                    <a:latin typeface="微软雅黑" pitchFamily="34" charset="0"/>
                    <a:ea typeface="微软雅黑" pitchFamily="34" charset="-122"/>
                    <a:cs typeface="微软雅黑" pitchFamily="34" charset="-120"/>
                  </a:rPr>
                  <a:t>变为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2:2:1</m:t>
                    </m:r>
                  </m:oMath>
                </a14:m>
                <a:r>
                  <a:rPr lang="en-US" altLang="zh-CN" sz="2000" b="0" i="0" dirty="0">
                    <a:solidFill>
                      <a:srgbClr val="000000"/>
                    </a:solidFill>
                    <a:latin typeface="微软雅黑" pitchFamily="34" charset="0"/>
                    <a:ea typeface="微软雅黑" pitchFamily="34" charset="-122"/>
                    <a:cs typeface="微软雅黑" pitchFamily="34" charset="-120"/>
                  </a:rPr>
                  <a:t>（能量传递效率按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计算</a:t>
                </a:r>
                <a:r>
                  <a:rPr lang="en-US" altLang="zh-CN" sz="2000" b="0" i="0">
                    <a:solidFill>
                      <a:srgbClr val="000000"/>
                    </a:solidFill>
                    <a:latin typeface="微软雅黑" pitchFamily="34" charset="0"/>
                    <a:ea typeface="微软雅黑" pitchFamily="34" charset="-122"/>
                    <a:cs typeface="微软雅黑" pitchFamily="34" charset="-120"/>
                  </a:rPr>
                  <a:t>）。该草地某食物链（</a:t>
                </a:r>
                <a:r>
                  <a:rPr lang="en-US" altLang="zh-CN" sz="2000" b="0" i="0" dirty="0">
                    <a:solidFill>
                      <a:srgbClr val="000000"/>
                    </a:solidFill>
                    <a:latin typeface="微软雅黑" pitchFamily="34" charset="0"/>
                    <a:ea typeface="微软雅黑" pitchFamily="34" charset="-122"/>
                    <a:cs typeface="微软雅黑" pitchFamily="34" charset="-120"/>
                  </a:rPr>
                  <a:t>共3个营养级</a:t>
                </a:r>
                <a:r>
                  <a:rPr lang="en-US" altLang="zh-CN" sz="2000" b="0" i="0">
                    <a:solidFill>
                      <a:srgbClr val="000000"/>
                    </a:solidFill>
                    <a:latin typeface="微软雅黑" pitchFamily="34" charset="0"/>
                    <a:ea typeface="微软雅黑" pitchFamily="34" charset="-122"/>
                    <a:cs typeface="微软雅黑" pitchFamily="34" charset="-120"/>
                  </a:rPr>
                  <a:t>）在夏</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季时能量流动的相关数据如表所示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单位是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5" name="QC_3_BD.25_2#394bc12e3?htil=7&amp;pid=f64c16bd5&amp;color=0,0,0&amp;vtp=1&amp;bt=1&amp;bbb=1&amp;hb=1&amp;hs=1">
                <a:extLst>
                  <a:ext uri="{FF2B5EF4-FFF2-40B4-BE49-F238E27FC236}">
                    <a16:creationId xmlns:a16="http://schemas.microsoft.com/office/drawing/2014/main" id="{A773710B-D0FA-7A36-BA0D-C3D60745687F}"/>
                  </a:ext>
                </a:extLst>
              </p:cNvPr>
              <p:cNvSpPr>
                <a:spLocks noRot="1" noChangeAspect="1" noMove="1" noResize="1" noEditPoints="1" noAdjustHandles="1" noChangeArrowheads="1" noChangeShapeType="1" noTextEdit="1"/>
              </p:cNvSpPr>
              <p:nvPr/>
            </p:nvSpPr>
            <p:spPr>
              <a:xfrm>
                <a:off x="719993" y="1730189"/>
                <a:ext cx="10752014" cy="754253"/>
              </a:xfrm>
              <a:prstGeom prst="rect">
                <a:avLst/>
              </a:prstGeom>
              <a:blipFill>
                <a:blip r:embed="rId5"/>
                <a:stretch>
                  <a:fillRect l="-1417" t="-2419" b="-2016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3_AS.27_1#394bc12e3?vop=1&amp;pid=f64c16bd5&amp;color=0,0,0&amp;vtp=1&amp;bt=1&amp;bbb=1&amp;hb=1"/>
              <p:cNvSpPr/>
              <p:nvPr/>
            </p:nvSpPr>
            <p:spPr>
              <a:xfrm>
                <a:off x="722376" y="972000"/>
                <a:ext cx="10753344" cy="47678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由图可知，鹰与蛇的种间关系是捕食和种间竞争，鹰在食物链“植物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鹰”中均属于第三营养级，在食物链“植物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鹰”中属于第四营养级，A</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鹰的食物比例改变前</a:t>
                </a:r>
                <a:r>
                  <a:rPr lang="en-US" altLang="zh-CN" sz="2000" b="0" i="0" dirty="0">
                    <a:solidFill>
                      <a:srgbClr val="000000"/>
                    </a:solidFill>
                    <a:latin typeface="微软雅黑" pitchFamily="34" charset="0"/>
                    <a:ea typeface="微软雅黑" pitchFamily="34" charset="-122"/>
                    <a:cs typeface="微软雅黑" pitchFamily="34" charset="-120"/>
                  </a:rPr>
                  <a:t>，其能量增加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所消耗植物的能量是</a:t>
                </a:r>
              </a:p>
              <a:p>
                <a:pPr latinLnBrk="1">
                  <a:lnSpc>
                    <a:spcPts val="42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f>
                      <m:f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num>
                      <m:den>
                        <m:r>
                          <a:rPr lang="en-US" altLang="zh-CN" sz="2200" b="0" i="0" dirty="0">
                            <a:solidFill>
                              <a:srgbClr val="000000"/>
                            </a:solidFill>
                            <a:latin typeface="Cambria Math" panose="02040503050406030204" pitchFamily="18" charset="0"/>
                            <a:ea typeface="微软雅黑" pitchFamily="34" charset="-122"/>
                            <a:cs typeface="微软雅黑" pitchFamily="34" charset="-120"/>
                          </a:rPr>
                          <m:t>5</m:t>
                        </m:r>
                      </m:den>
                    </m:f>
                    <m:r>
                      <a:rPr lang="en-US" altLang="zh-CN" sz="2200" b="0" i="0" dirty="0">
                        <a:solidFill>
                          <a:srgbClr val="000000"/>
                        </a:solidFill>
                        <a:latin typeface="Cambria Math" panose="02040503050406030204" pitchFamily="18" charset="0"/>
                        <a:ea typeface="微软雅黑" pitchFamily="34" charset="-122"/>
                        <a:cs typeface="微软雅黑" pitchFamily="34" charset="-120"/>
                      </a:rPr>
                      <m:t>÷10%÷10%+1×</m:t>
                    </m:r>
                    <m:f>
                      <m:f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num>
                      <m:den>
                        <m:r>
                          <a:rPr lang="en-US" altLang="zh-CN" sz="2200" b="0" i="0" dirty="0">
                            <a:solidFill>
                              <a:srgbClr val="000000"/>
                            </a:solidFill>
                            <a:latin typeface="Cambria Math" panose="02040503050406030204" pitchFamily="18" charset="0"/>
                            <a:ea typeface="微软雅黑" pitchFamily="34" charset="-122"/>
                            <a:cs typeface="微软雅黑" pitchFamily="34" charset="-120"/>
                          </a:rPr>
                          <m:t>5</m:t>
                        </m:r>
                      </m:den>
                    </m:f>
                    <m:r>
                      <a:rPr lang="en-US" altLang="zh-CN" sz="2200" b="0" i="0" dirty="0">
                        <a:solidFill>
                          <a:srgbClr val="000000"/>
                        </a:solidFill>
                        <a:latin typeface="Cambria Math" panose="02040503050406030204" pitchFamily="18" charset="0"/>
                        <a:ea typeface="微软雅黑" pitchFamily="34" charset="-122"/>
                        <a:cs typeface="微软雅黑" pitchFamily="34" charset="-120"/>
                      </a:rPr>
                      <m:t>÷10%÷10%+1×</m:t>
                    </m:r>
                    <m:f>
                      <m:f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num>
                      <m:den>
                        <m:r>
                          <a:rPr lang="en-US" altLang="zh-CN" sz="2200" b="0" i="0" dirty="0">
                            <a:solidFill>
                              <a:srgbClr val="000000"/>
                            </a:solidFill>
                            <a:latin typeface="Cambria Math" panose="02040503050406030204" pitchFamily="18" charset="0"/>
                            <a:ea typeface="微软雅黑" pitchFamily="34" charset="-122"/>
                            <a:cs typeface="微软雅黑" pitchFamily="34" charset="-120"/>
                          </a:rPr>
                          <m:t>5</m:t>
                        </m:r>
                      </m:den>
                    </m:f>
                    <m:r>
                      <a:rPr lang="en-US" altLang="zh-CN" sz="2200" b="0" i="0" dirty="0">
                        <a:solidFill>
                          <a:srgbClr val="000000"/>
                        </a:solidFill>
                        <a:latin typeface="Cambria Math" panose="02040503050406030204" pitchFamily="18" charset="0"/>
                        <a:ea typeface="微软雅黑" pitchFamily="34" charset="-122"/>
                        <a:cs typeface="微软雅黑" pitchFamily="34" charset="-120"/>
                      </a:rPr>
                      <m:t>÷10%÷10%÷10%=460(</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同理，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食物比例改变后</a:t>
                </a:r>
                <a:r>
                  <a:rPr lang="en-US" altLang="zh-CN" sz="2000" b="0" i="0" dirty="0">
                    <a:solidFill>
                      <a:srgbClr val="000000"/>
                    </a:solidFill>
                    <a:latin typeface="微软雅黑" pitchFamily="34" charset="0"/>
                    <a:ea typeface="微软雅黑" pitchFamily="34" charset="-122"/>
                    <a:cs typeface="微软雅黑" pitchFamily="34" charset="-120"/>
                  </a:rPr>
                  <a:t>，其能量增加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2000" b="0" i="0" dirty="0">
                    <a:solidFill>
                      <a:srgbClr val="000000"/>
                    </a:solidFill>
                    <a:latin typeface="微软雅黑" pitchFamily="34" charset="0"/>
                    <a:ea typeface="微软雅黑" pitchFamily="34" charset="-122"/>
                    <a:cs typeface="微软雅黑" pitchFamily="34" charset="-120"/>
                  </a:rPr>
                  <a:t>所消耗植物的能量是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280 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，因此鹰增加相同能量所消耗植物的</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能量是原来的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280÷460=</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14</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。表中第三营养级的同化量</a:t>
                </a: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=(12+6+3)×</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=21×</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，第二营养级呼吸散失的能量</a:t>
                </a: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=(105−14−11−21)×</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=59×</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，故①的数值是59，②的数值是21，第二</a:t>
                </a:r>
                <a:r>
                  <a:rPr lang="en-US" altLang="zh-CN" sz="2000" b="0" i="0">
                    <a:solidFill>
                      <a:srgbClr val="000000"/>
                    </a:solidFill>
                    <a:latin typeface="微软雅黑" pitchFamily="34" charset="0"/>
                    <a:ea typeface="微软雅黑" pitchFamily="34" charset="-122"/>
                    <a:cs typeface="微软雅黑" pitchFamily="34" charset="-120"/>
                  </a:rPr>
                  <a:t>、三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营养级间的能量传递效率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=(21×</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)÷(105×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)×100%=20%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。表中第三营养级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产生的粪便中的能量属于上一营养级流向分解者的能量中的一部分</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3_AS.27_1#394bc12e3?vop=1&amp;pid=f64c16bd5&amp;color=0,0,0&amp;vtp=1&amp;bt=1&amp;bbb=1&amp;hb=1"/>
              <p:cNvSpPr>
                <a:spLocks noRot="1" noChangeAspect="1" noMove="1" noResize="1" noEditPoints="1" noAdjustHandles="1" noChangeArrowheads="1" noChangeShapeType="1" noTextEdit="1"/>
              </p:cNvSpPr>
              <p:nvPr/>
            </p:nvSpPr>
            <p:spPr>
              <a:xfrm>
                <a:off x="722376" y="972000"/>
                <a:ext cx="10753344" cy="4767834"/>
              </a:xfrm>
              <a:prstGeom prst="rect">
                <a:avLst/>
              </a:prstGeom>
              <a:blipFill>
                <a:blip r:embed="rId3"/>
                <a:stretch>
                  <a:fillRect l="-1587" r="-3628" b="-306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3_BD.28_1#668705770?pid=f64c16bd5&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8.呼伦贝尔市积极构建多处自然保护区、国家级湿地公园，对被过度开垦</a:t>
            </a:r>
            <a:r>
              <a:rPr lang="en-US" altLang="zh-CN" sz="2000" b="0" i="0">
                <a:solidFill>
                  <a:srgbClr val="000000"/>
                </a:solidFill>
                <a:latin typeface="微软雅黑" pitchFamily="34" charset="0"/>
                <a:ea typeface="微软雅黑" pitchFamily="34" charset="-122"/>
                <a:cs typeface="微软雅黑" pitchFamily="34" charset="-120"/>
              </a:rPr>
              <a:t>、过度放牧等人为干扰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严重的草地进行保护和恢复</a:t>
            </a:r>
            <a:r>
              <a:rPr lang="en-US" altLang="zh-CN" sz="2000" b="0" i="0" dirty="0">
                <a:solidFill>
                  <a:srgbClr val="000000"/>
                </a:solidFill>
                <a:latin typeface="微软雅黑" pitchFamily="34" charset="0"/>
                <a:ea typeface="微软雅黑" pitchFamily="34" charset="-122"/>
                <a:cs typeface="微软雅黑" pitchFamily="34" charset="-120"/>
              </a:rPr>
              <a:t>。科研人员对保护区内不同功能区的植物丰富度进行了调查</a:t>
            </a:r>
            <a:r>
              <a:rPr lang="en-US" altLang="zh-CN" sz="2000" b="0" i="0">
                <a:solidFill>
                  <a:srgbClr val="000000"/>
                </a:solidFill>
                <a:latin typeface="微软雅黑" pitchFamily="34" charset="0"/>
                <a:ea typeface="微软雅黑" pitchFamily="34" charset="-122"/>
                <a:cs typeface="微软雅黑" pitchFamily="34" charset="-120"/>
              </a:rPr>
              <a:t>，结果如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1所示。请回答下列问题：</a:t>
            </a:r>
            <a:endParaRPr lang="en-US" altLang="zh-CN" sz="2000" dirty="0"/>
          </a:p>
        </p:txBody>
      </p:sp>
      <p:pic>
        <p:nvPicPr>
          <p:cNvPr id="3" name="QO_3_BD.28_2#668705770?pid=f64c16bd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87952" y="2418403"/>
            <a:ext cx="3822192" cy="35112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4_BD.29_1#e63d98d4c?pid=668705770&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（1）该自然保护区中禾本科、豆科、菊科等植物星罗棋布，五颜六色的野花点缀在草原上</a:t>
            </a:r>
            <a:r>
              <a:rPr lang="en-US" altLang="zh-CN" sz="2000" b="0" i="0">
                <a:solidFill>
                  <a:srgbClr val="000000"/>
                </a:solidFill>
                <a:latin typeface="微软雅黑" pitchFamily="34" charset="0"/>
                <a:ea typeface="微软雅黑" pitchFamily="34" charset="-122"/>
                <a:cs typeface="微软雅黑" pitchFamily="34" charset="-120"/>
              </a:rPr>
              <a:t>，仿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佛一块色彩斑斓的大地毯，这体现了群落的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结构；研究人员在用样方法调查该保护区某植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物的种群密度时，取样时要做到</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4_AN.30_1#e63d98d4c.blank?pid=668705770&amp;color=0,0,0&amp;vpa=8&amp;vtp=1&amp;bbb=1"/>
          <p:cNvSpPr/>
          <p:nvPr/>
        </p:nvSpPr>
        <p:spPr>
          <a:xfrm>
            <a:off x="5557901" y="1391100"/>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水平</a:t>
            </a:r>
            <a:endParaRPr lang="en-US" altLang="zh-CN" sz="2000" dirty="0"/>
          </a:p>
        </p:txBody>
      </p:sp>
      <p:sp>
        <p:nvSpPr>
          <p:cNvPr id="4" name="QB_4_AN.31_1#e63d98d4c.blank?pid=668705770&amp;color=0,0,0&amp;vpa=9&amp;vtp=1&amp;bbb=1"/>
          <p:cNvSpPr/>
          <p:nvPr/>
        </p:nvSpPr>
        <p:spPr>
          <a:xfrm>
            <a:off x="4287901" y="1829250"/>
            <a:ext cx="120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随机取样</a:t>
            </a:r>
            <a:endParaRPr lang="en-US" altLang="zh-CN" sz="2000" dirty="0"/>
          </a:p>
        </p:txBody>
      </p:sp>
      <p:sp>
        <p:nvSpPr>
          <p:cNvPr id="5" name="QB_4_AS.32_1#e63d98d4c?vop=1&amp;pid=668705770&amp;color=0,0,0&amp;vtp=1&amp;bbb=1&amp;hb=1"/>
          <p:cNvSpPr/>
          <p:nvPr/>
        </p:nvSpPr>
        <p:spPr>
          <a:xfrm>
            <a:off x="722376" y="2379794"/>
            <a:ext cx="10753344" cy="907034"/>
          </a:xfrm>
          <a:prstGeom prst="rect">
            <a:avLst/>
          </a:prstGeom>
          <a:noFill/>
          <a:ln/>
        </p:spPr>
        <p:txBody>
          <a:bodyPr wrap="none" lIns="0" tIns="0" rIns="0" bIns="0" rtlCol="0" anchor="t"/>
          <a:lstStyle/>
          <a:p>
            <a:pPr algn="l" latinLnBrk="1">
              <a:lnSpc>
                <a:spcPts val="40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该自然保护区中禾本科、豆科、菊科等植物星罗棋布，五颜六色的野花点缀其中</a:t>
            </a:r>
            <a:r>
              <a:rPr lang="en-US" altLang="zh-CN" sz="2000" b="0" i="0" spc="-50">
                <a:solidFill>
                  <a:srgbClr val="000000"/>
                </a:solidFill>
                <a:latin typeface="微软雅黑" pitchFamily="34" charset="0"/>
                <a:ea typeface="微软雅黑" pitchFamily="34" charset="-122"/>
                <a:cs typeface="微软雅黑" pitchFamily="34" charset="-120"/>
              </a:rPr>
              <a:t>，体现了群</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落的水平结构</a:t>
            </a:r>
            <a:r>
              <a:rPr lang="en-US" altLang="zh-CN" sz="2000" b="0" i="0" spc="-50" dirty="0">
                <a:solidFill>
                  <a:srgbClr val="000000"/>
                </a:solidFill>
                <a:latin typeface="微软雅黑" pitchFamily="34" charset="0"/>
                <a:ea typeface="微软雅黑" pitchFamily="34" charset="-122"/>
                <a:cs typeface="微软雅黑" pitchFamily="34" charset="-120"/>
              </a:rPr>
              <a:t>。研究人员在用样方法调查该保护区某植物的种群密度时，取样时要做到随机取样。</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B_4_BD.33_1#5bed32197?pid=668705770&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（2）恢复重建区建立后，严禁人类在其中活动，发现物种丰富度在不断变化</a:t>
            </a:r>
            <a:r>
              <a:rPr lang="en-US" altLang="zh-CN" sz="2000" b="0" i="0">
                <a:solidFill>
                  <a:srgbClr val="000000"/>
                </a:solidFill>
                <a:latin typeface="微软雅黑" pitchFamily="34" charset="0"/>
                <a:ea typeface="微软雅黑" pitchFamily="34" charset="-122"/>
                <a:cs typeface="微软雅黑" pitchFamily="34" charset="-120"/>
              </a:rPr>
              <a:t>，该区域发生的群</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落演替属于</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演替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4_AN.34_1#5bed32197.blank?pid=668705770&amp;color=0,0,0&amp;vpa=10&amp;vtp=1&amp;bbb=1"/>
          <p:cNvSpPr/>
          <p:nvPr/>
        </p:nvSpPr>
        <p:spPr>
          <a:xfrm>
            <a:off x="2001901" y="1372050"/>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次生</a:t>
            </a:r>
            <a:endParaRPr lang="en-US" altLang="zh-CN" sz="2000" dirty="0"/>
          </a:p>
        </p:txBody>
      </p:sp>
      <p:sp>
        <p:nvSpPr>
          <p:cNvPr id="4" name="QB_4_AS.35_1#5bed32197?vop=1&amp;pid=668705770&amp;color=0,0,0&amp;vtp=1&amp;bbb=1"/>
          <p:cNvSpPr/>
          <p:nvPr/>
        </p:nvSpPr>
        <p:spPr>
          <a:xfrm>
            <a:off x="722376" y="1860174"/>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恢复重建区建立后，该区域保留了原有的土壤条件等，故发生的群落演替属于次生演替。</a:t>
            </a:r>
            <a:endParaRPr lang="en-US" altLang="zh-CN" sz="2200" dirty="0"/>
          </a:p>
        </p:txBody>
      </p:sp>
      <p:sp>
        <p:nvSpPr>
          <p:cNvPr id="5" name="QB_4_BD.36_1#34a403f06?pid=668705770&amp;color=0,0,0&amp;vtp=1&amp;bbb=1"/>
          <p:cNvSpPr/>
          <p:nvPr/>
        </p:nvSpPr>
        <p:spPr>
          <a:xfrm>
            <a:off x="722376" y="2301562"/>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（3）据图1分析，整个保护区中</a:t>
            </a:r>
            <a:r>
              <a:rPr lang="en-US" altLang="zh-CN" sz="2000" b="0" i="0">
                <a:solidFill>
                  <a:srgbClr val="000000"/>
                </a:solidFill>
                <a:latin typeface="微软雅黑" pitchFamily="34" charset="0"/>
                <a:ea typeface="微软雅黑" pitchFamily="34" charset="-122"/>
                <a:cs typeface="微软雅黑" pitchFamily="34" charset="-120"/>
              </a:rPr>
              <a:t>，抵抗力稳定性最差的功能区是</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B_4_AN.37_1#34a403f06.blank?pid=668705770&amp;color=0,0,0&amp;vpa=11&amp;vtp=1&amp;bbb=1"/>
          <p:cNvSpPr/>
          <p:nvPr/>
        </p:nvSpPr>
        <p:spPr>
          <a:xfrm>
            <a:off x="7888351" y="2263462"/>
            <a:ext cx="1454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管理服务区</a:t>
            </a:r>
            <a:endParaRPr lang="en-US" altLang="zh-CN" sz="2000" dirty="0"/>
          </a:p>
        </p:txBody>
      </p:sp>
      <p:sp>
        <p:nvSpPr>
          <p:cNvPr id="7" name="QB_4_AS.38_1#34a403f06?vop=1&amp;pid=668705770&amp;color=0,0,0&amp;vtp=1&amp;bbb=1"/>
          <p:cNvSpPr/>
          <p:nvPr/>
        </p:nvSpPr>
        <p:spPr>
          <a:xfrm>
            <a:off x="722376" y="2743459"/>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据图1分析，整个保护区中，管理服务区的植物丰富度最低，因此其抵抗力稳定性最差。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4_BD.39_1#e87964a07?pid=668705770&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（4）草原上某蝗虫种群摄入的能量流动情况如表1所示[单位：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表</a:t>
                </a: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某蝗虫种群摄入的能量流动情况</a:t>
                </a:r>
                <a:endParaRPr lang="en-US" altLang="zh-CN" sz="2000" dirty="0"/>
              </a:p>
            </p:txBody>
          </p:sp>
        </mc:Choice>
        <mc:Fallback xmlns="">
          <p:sp>
            <p:nvSpPr>
              <p:cNvPr id="2" name="QB_4_BD.39_1#e87964a07?pid=668705770&amp;color=0,0,0&amp;vtp=1&amp;bt=1&amp;bb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8" name="QB_4_BD.39_2#e87964a07?colgroup=13,13,13&amp;pid=668705770&amp;color=0,0,0&amp;vtp=1&amp;bbb=1"/>
              <p:cNvGraphicFramePr>
                <a:graphicFrameLocks noGrp="1"/>
              </p:cNvGraphicFramePr>
              <p:nvPr>
                <p:extLst>
                  <p:ext uri="{D42A27DB-BD31-4B8C-83A1-F6EECF244321}">
                    <p14:modId xmlns:p14="http://schemas.microsoft.com/office/powerpoint/2010/main" val="802404521"/>
                  </p:ext>
                </p:extLst>
              </p:nvPr>
            </p:nvGraphicFramePr>
            <p:xfrm>
              <a:off x="722376" y="1951678"/>
              <a:ext cx="10707624" cy="837438"/>
            </p:xfrm>
            <a:graphic>
              <a:graphicData uri="http://schemas.openxmlformats.org/drawingml/2006/table">
                <a:tbl>
                  <a:tblPr/>
                  <a:tblGrid>
                    <a:gridCol w="3648456">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3529584">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呼吸量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6306">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05×</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9</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7</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50×</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7</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20×</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28" name="QB_4_BD.39_2#e87964a07?colgroup=13,13,13&amp;pid=668705770&amp;color=0,0,0&amp;vtp=1&amp;bbb=1"/>
              <p:cNvGraphicFramePr>
                <a:graphicFrameLocks noGrp="1"/>
              </p:cNvGraphicFramePr>
              <p:nvPr>
                <p:extLst>
                  <p:ext uri="{D42A27DB-BD31-4B8C-83A1-F6EECF244321}">
                    <p14:modId xmlns:p14="http://schemas.microsoft.com/office/powerpoint/2010/main" val="802404521"/>
                  </p:ext>
                </p:extLst>
              </p:nvPr>
            </p:nvGraphicFramePr>
            <p:xfrm>
              <a:off x="722376" y="1951678"/>
              <a:ext cx="10707624" cy="837438"/>
            </p:xfrm>
            <a:graphic>
              <a:graphicData uri="http://schemas.openxmlformats.org/drawingml/2006/table">
                <a:tbl>
                  <a:tblPr/>
                  <a:tblGrid>
                    <a:gridCol w="3648456">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3529584">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呼吸量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6306">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7" t="-101449" r="-193656" b="-289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3627" t="-101449" r="-100345" b="-289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3627" t="-101449" r="-345" b="-2899"/>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4" name="QB_4_BD.39_3#e87964a07?pid=668705770&amp;color=0,0,0&amp;vtp=1&amp;bbb=1&amp;hb=1"/>
              <p:cNvSpPr/>
              <p:nvPr/>
            </p:nvSpPr>
            <p:spPr>
              <a:xfrm>
                <a:off x="722376" y="2916878"/>
                <a:ext cx="10753344" cy="8431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该种群同化的能量中只有</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用于生长、发育和繁殖</a:t>
                </a:r>
                <a:r>
                  <a:rPr lang="en-US" altLang="zh-CN" sz="2000" b="0" i="0">
                    <a:solidFill>
                      <a:srgbClr val="000000"/>
                    </a:solidFill>
                    <a:latin typeface="微软雅黑" pitchFamily="34" charset="0"/>
                    <a:ea typeface="微软雅黑" pitchFamily="34" charset="-122"/>
                    <a:cs typeface="微软雅黑" pitchFamily="34" charset="-120"/>
                  </a:rPr>
                  <a:t>。研究发现群聚激素能使蝗虫由散居型转</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变成群居型，这体现了生态系统的</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功能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4" name="QB_4_BD.39_3#e87964a07?pid=668705770&amp;color=0,0,0&amp;vtp=1&amp;bbb=1&amp;hb=1"/>
              <p:cNvSpPr>
                <a:spLocks noRot="1" noChangeAspect="1" noMove="1" noResize="1" noEditPoints="1" noAdjustHandles="1" noChangeArrowheads="1" noChangeShapeType="1" noTextEdit="1"/>
              </p:cNvSpPr>
              <p:nvPr/>
            </p:nvSpPr>
            <p:spPr>
              <a:xfrm>
                <a:off x="722376" y="2916878"/>
                <a:ext cx="10753344" cy="843153"/>
              </a:xfrm>
              <a:prstGeom prst="rect">
                <a:avLst/>
              </a:prstGeom>
              <a:blipFill>
                <a:blip r:embed="rId5"/>
                <a:stretch>
                  <a:fillRect l="-1474" b="-17986"/>
                </a:stretch>
              </a:blipFill>
              <a:ln/>
            </p:spPr>
            <p:txBody>
              <a:bodyPr/>
              <a:lstStyle/>
              <a:p>
                <a:r>
                  <a:rPr lang="zh-CN" altLang="en-US">
                    <a:noFill/>
                  </a:rPr>
                  <a:t> </a:t>
                </a:r>
              </a:p>
            </p:txBody>
          </p:sp>
        </mc:Fallback>
      </mc:AlternateContent>
      <p:sp>
        <p:nvSpPr>
          <p:cNvPr id="5" name="QB_4_AN.40_1#e87964a07.blank?pid=668705770&amp;color=0,0,0&amp;vpa=12&amp;vtp=1"/>
          <p:cNvSpPr/>
          <p:nvPr/>
        </p:nvSpPr>
        <p:spPr>
          <a:xfrm>
            <a:off x="3513201" y="2878778"/>
            <a:ext cx="34131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4</a:t>
            </a:r>
            <a:endParaRPr lang="en-US" altLang="zh-CN" sz="2000" dirty="0"/>
          </a:p>
        </p:txBody>
      </p:sp>
      <p:sp>
        <p:nvSpPr>
          <p:cNvPr id="6" name="QB_4_AN.41_1#e87964a07.blank?pid=668705770&amp;color=0,0,0&amp;vpa=13&amp;vtp=1&amp;bbb=1"/>
          <p:cNvSpPr/>
          <p:nvPr/>
        </p:nvSpPr>
        <p:spPr>
          <a:xfrm>
            <a:off x="4541901" y="3316928"/>
            <a:ext cx="120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信息传递</a:t>
            </a:r>
            <a:endParaRPr lang="en-US" altLang="zh-CN" sz="2000" dirty="0"/>
          </a:p>
        </p:txBody>
      </p:sp>
      <mc:AlternateContent xmlns:mc="http://schemas.openxmlformats.org/markup-compatibility/2006" xmlns:a14="http://schemas.microsoft.com/office/drawing/2010/main">
        <mc:Choice Requires="a14">
          <p:sp>
            <p:nvSpPr>
              <p:cNvPr id="7" name="QB_4_AS.42_1#e87964a07?vop=1&amp;pid=668705770&amp;color=0,0,0&amp;vtp=1&amp;bbb=1&amp;hb=1"/>
              <p:cNvSpPr/>
              <p:nvPr/>
            </p:nvSpPr>
            <p:spPr>
              <a:xfrm>
                <a:off x="722376" y="3761428"/>
                <a:ext cx="10753344" cy="22532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用于生长、发育和繁殖的能量。表1中用于生长</a:t>
                </a:r>
                <a:r>
                  <a:rPr lang="en-US" altLang="zh-CN" sz="2000" b="0" i="0">
                    <a:solidFill>
                      <a:srgbClr val="000000"/>
                    </a:solidFill>
                    <a:latin typeface="微软雅黑" pitchFamily="34" charset="0"/>
                    <a:ea typeface="微软雅黑" pitchFamily="34" charset="-122"/>
                    <a:cs typeface="微软雅黑" pitchFamily="34" charset="-120"/>
                  </a:rPr>
                  <a:t>、发育和繁</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殖的能量为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(7.5−7.2)×</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8</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，故该种群同化的能量中用于生长</a:t>
                </a:r>
                <a:r>
                  <a:rPr lang="en-US" altLang="zh-CN" sz="2000" b="0" i="0">
                    <a:solidFill>
                      <a:srgbClr val="000000"/>
                    </a:solidFill>
                    <a:latin typeface="微软雅黑" pitchFamily="34" charset="0"/>
                    <a:ea typeface="微软雅黑" pitchFamily="34" charset="-122"/>
                    <a:cs typeface="微软雅黑" pitchFamily="34" charset="-120"/>
                  </a:rPr>
                  <a:t>、发育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和繁殖的能量占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)÷(7.5×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)×100%=4%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。生态系统的功能有物质循环</a:t>
                </a:r>
                <a:r>
                  <a:rPr lang="en-US" altLang="zh-CN" sz="2000" b="0" i="0">
                    <a:solidFill>
                      <a:srgbClr val="000000"/>
                    </a:solidFill>
                    <a:latin typeface="微软雅黑" pitchFamily="34" charset="0"/>
                    <a:ea typeface="微软雅黑" pitchFamily="34" charset="-122"/>
                    <a:cs typeface="微软雅黑" pitchFamily="34" charset="-120"/>
                  </a:rPr>
                  <a:t>、能量流动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和信息传递</a:t>
                </a:r>
                <a:r>
                  <a:rPr lang="en-US" altLang="zh-CN" sz="2000" b="0" i="0" dirty="0">
                    <a:solidFill>
                      <a:srgbClr val="000000"/>
                    </a:solidFill>
                    <a:latin typeface="微软雅黑" pitchFamily="34" charset="0"/>
                    <a:ea typeface="微软雅黑" pitchFamily="34" charset="-122"/>
                    <a:cs typeface="微软雅黑" pitchFamily="34" charset="-120"/>
                  </a:rPr>
                  <a:t>，由题意“群聚激素能使蝗虫由散居型转变成群居型”可知，</a:t>
                </a:r>
                <a:r>
                  <a:rPr lang="en-US" altLang="zh-CN" sz="2000" b="0" i="0">
                    <a:solidFill>
                      <a:srgbClr val="000000"/>
                    </a:solidFill>
                    <a:latin typeface="微软雅黑" pitchFamily="34" charset="0"/>
                    <a:ea typeface="微软雅黑" pitchFamily="34" charset="-122"/>
                    <a:cs typeface="微软雅黑" pitchFamily="34" charset="-120"/>
                  </a:rPr>
                  <a:t>群聚激素属于化学信息，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因此这体现了生态系统的信息传递功能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7" name="QB_4_AS.42_1#e87964a07?vop=1&amp;pid=668705770&amp;color=0,0,0&amp;vtp=1&amp;bbb=1&amp;hb=1"/>
              <p:cNvSpPr>
                <a:spLocks noRot="1" noChangeAspect="1" noMove="1" noResize="1" noEditPoints="1" noAdjustHandles="1" noChangeArrowheads="1" noChangeShapeType="1" noTextEdit="1"/>
              </p:cNvSpPr>
              <p:nvPr/>
            </p:nvSpPr>
            <p:spPr>
              <a:xfrm>
                <a:off x="722376" y="3761428"/>
                <a:ext cx="10753344" cy="2253234"/>
              </a:xfrm>
              <a:prstGeom prst="rect">
                <a:avLst/>
              </a:prstGeom>
              <a:blipFill>
                <a:blip r:embed="rId6"/>
                <a:stretch>
                  <a:fillRect l="-1587" r="-3175"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500"/>
                                        <p:tgtEl>
                                          <p:spTgt spid="7">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Effect transition="in" filter="fade">
                                      <p:cBhvr>
                                        <p:cTn id="38"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O_4_BD.43_1#8cf998b56?pid=668705770&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（5）放牧食草动物会影响草地蝗虫的物种数。研究人员开展不同放牧模式</a:t>
            </a:r>
            <a:r>
              <a:rPr lang="en-US" altLang="zh-CN" sz="2000" b="0" i="0">
                <a:solidFill>
                  <a:srgbClr val="000000"/>
                </a:solidFill>
                <a:latin typeface="微软雅黑" pitchFamily="34" charset="0"/>
                <a:ea typeface="微软雅黑" pitchFamily="34" charset="-122"/>
                <a:cs typeface="微软雅黑" pitchFamily="34" charset="-120"/>
              </a:rPr>
              <a:t>（放牧区域牛羊数量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达到中等放牧强度</a:t>
            </a:r>
            <a:r>
              <a:rPr lang="en-US" altLang="zh-CN" sz="2000" b="0" i="0" dirty="0">
                <a:solidFill>
                  <a:srgbClr val="000000"/>
                </a:solidFill>
                <a:latin typeface="微软雅黑" pitchFamily="34" charset="0"/>
                <a:ea typeface="微软雅黑" pitchFamily="34" charset="-122"/>
                <a:cs typeface="微软雅黑" pitchFamily="34" charset="-120"/>
              </a:rPr>
              <a:t>）对某草地蝗虫及生物多样性影响的研究，部分结果如图2、图3和表2所示。</a:t>
            </a:r>
            <a:endParaRPr lang="en-US" altLang="zh-CN" sz="2000" dirty="0"/>
          </a:p>
        </p:txBody>
      </p:sp>
      <p:pic>
        <p:nvPicPr>
          <p:cNvPr id="3" name="QO_4_BD.43_3#8cf998b56?htil=1&amp;pid=66870577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764792" y="2326963"/>
            <a:ext cx="3282696"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3_4#8cf998b56?htil=1&amp;pid=66870577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06640" y="1961203"/>
            <a:ext cx="2752344"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O_4_BD.43_5#8cf998b56?pid=668705770&amp;color=0,0,0&amp;mp=1&amp;vtp=1&amp;bt=1&amp;bbb=1"/>
          <p:cNvSpPr/>
          <p:nvPr/>
        </p:nvSpPr>
        <p:spPr>
          <a:xfrm>
            <a:off x="722376" y="969264"/>
            <a:ext cx="10753344" cy="405003"/>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表2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不同放牧模式下蝗虫物种数和总密度</a:t>
            </a:r>
            <a:endParaRPr lang="en-US" altLang="zh-CN" sz="2000" dirty="0"/>
          </a:p>
        </p:txBody>
      </p:sp>
      <mc:AlternateContent xmlns:mc="http://schemas.openxmlformats.org/markup-compatibility/2006" xmlns:a14="http://schemas.microsoft.com/office/drawing/2010/main">
        <mc:Choice Requires="a14">
          <p:graphicFrame>
            <p:nvGraphicFramePr>
              <p:cNvPr id="30" name="QO_4_BD.43_6#8cf998b56?colgroup=11,14,14&amp;pid=668705770&amp;color=0,0,0&amp;vtp=1&amp;bbb=1"/>
              <p:cNvGraphicFramePr>
                <a:graphicFrameLocks noGrp="1"/>
              </p:cNvGraphicFramePr>
              <p:nvPr>
                <p:extLst>
                  <p:ext uri="{D42A27DB-BD31-4B8C-83A1-F6EECF244321}">
                    <p14:modId xmlns:p14="http://schemas.microsoft.com/office/powerpoint/2010/main" val="1791845803"/>
                  </p:ext>
                </p:extLst>
              </p:nvPr>
            </p:nvGraphicFramePr>
            <p:xfrm>
              <a:off x="722376" y="1511300"/>
              <a:ext cx="10716768" cy="2126488"/>
            </p:xfrm>
            <a:graphic>
              <a:graphicData uri="http://schemas.openxmlformats.org/drawingml/2006/table">
                <a:tbl>
                  <a:tblPr/>
                  <a:tblGrid>
                    <a:gridCol w="2999232">
                      <a:extLst>
                        <a:ext uri="{9D8B030D-6E8A-4147-A177-3AD203B41FA5}">
                          <a16:colId xmlns:a16="http://schemas.microsoft.com/office/drawing/2014/main" val="20000"/>
                        </a:ext>
                      </a:extLst>
                    </a:gridCol>
                    <a:gridCol w="3858768">
                      <a:extLst>
                        <a:ext uri="{9D8B030D-6E8A-4147-A177-3AD203B41FA5}">
                          <a16:colId xmlns:a16="http://schemas.microsoft.com/office/drawing/2014/main" val="20001"/>
                        </a:ext>
                      </a:extLst>
                    </a:gridCol>
                    <a:gridCol w="3858768">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放牧模式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蝗虫物种数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itchFamily="34" charset="0"/>
                              <a:ea typeface="微软雅黑" pitchFamily="34" charset="-122"/>
                              <a:cs typeface="微软雅黑" pitchFamily="34" charset="-120"/>
                            </a:rPr>
                            <a:t>蝗虫总密度</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0000"/>
                              </a:solidFill>
                              <a:latin typeface="微软雅黑" pitchFamily="34" charset="0"/>
                              <a:ea typeface="微软雅黑" pitchFamily="34" charset="-122"/>
                              <a:cs typeface="微软雅黑" pitchFamily="34" charset="-120"/>
                            </a:rPr>
                            <a:t>只/</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牛放牧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92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羊放牧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牛羊混牧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休牧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30" name="QO_4_BD.43_6#8cf998b56?colgroup=11,14,14&amp;pid=668705770&amp;color=0,0,0&amp;vtp=1&amp;bbb=1"/>
              <p:cNvGraphicFramePr>
                <a:graphicFrameLocks noGrp="1"/>
              </p:cNvGraphicFramePr>
              <p:nvPr>
                <p:extLst>
                  <p:ext uri="{D42A27DB-BD31-4B8C-83A1-F6EECF244321}">
                    <p14:modId xmlns:p14="http://schemas.microsoft.com/office/powerpoint/2010/main" val="1791845803"/>
                  </p:ext>
                </p:extLst>
              </p:nvPr>
            </p:nvGraphicFramePr>
            <p:xfrm>
              <a:off x="722376" y="1511300"/>
              <a:ext cx="10716768" cy="2126488"/>
            </p:xfrm>
            <a:graphic>
              <a:graphicData uri="http://schemas.openxmlformats.org/drawingml/2006/table">
                <a:tbl>
                  <a:tblPr/>
                  <a:tblGrid>
                    <a:gridCol w="2999232">
                      <a:extLst>
                        <a:ext uri="{9D8B030D-6E8A-4147-A177-3AD203B41FA5}">
                          <a16:colId xmlns:a16="http://schemas.microsoft.com/office/drawing/2014/main" val="20000"/>
                        </a:ext>
                      </a:extLst>
                    </a:gridCol>
                    <a:gridCol w="3858768">
                      <a:extLst>
                        <a:ext uri="{9D8B030D-6E8A-4147-A177-3AD203B41FA5}">
                          <a16:colId xmlns:a16="http://schemas.microsoft.com/office/drawing/2014/main" val="20001"/>
                        </a:ext>
                      </a:extLst>
                    </a:gridCol>
                    <a:gridCol w="3858768">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放牧模式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蝗虫物种数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8041" r="-316" b="-433333"/>
                          </a:stretch>
                        </a:blipFill>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牛放牧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7760" t="-98571" r="-100158" b="-3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8041" t="-98571" r="-316" b="-327143"/>
                          </a:stretch>
                        </a:blipFill>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羊放牧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7760" t="-195775" r="-100158" b="-22253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8041" t="-195775" r="-316" b="-222535"/>
                          </a:stretch>
                        </a:blipFill>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牛羊混牧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7760" t="-300000" r="-100158" b="-1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8041" t="-300000" r="-316" b="-125714"/>
                          </a:stretch>
                        </a:blipFill>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休牧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77760" t="-400000" r="-100158" b="-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78041" t="-400000" r="-316" b="-25714"/>
                          </a:stretch>
                        </a:blipFill>
                      </a:tcPr>
                    </a:tc>
                    <a:extLst>
                      <a:ext uri="{0D108BD9-81ED-4DB2-BD59-A6C34878D82A}">
                        <a16:rowId xmlns:a16="http://schemas.microsoft.com/office/drawing/2014/main" val="10004"/>
                      </a:ext>
                    </a:extLst>
                  </a:tr>
                </a:tbl>
              </a:graphicData>
            </a:graphic>
          </p:graphicFrame>
        </mc:Fallback>
      </mc:AlternateContent>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3_BD#36965f7bb?pid=f64c16bd5&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建议用时：30分钟</a:t>
            </a:r>
            <a:endParaRPr lang="en-US" altLang="zh-CN" sz="2000" dirty="0"/>
          </a:p>
        </p:txBody>
      </p:sp>
      <mc:AlternateContent xmlns:mc="http://schemas.openxmlformats.org/markup-compatibility/2006" xmlns:a14="http://schemas.microsoft.com/office/drawing/2010/main">
        <mc:Choice Requires="a14">
          <p:sp>
            <p:nvSpPr>
              <p:cNvPr id="3" name="QC_3_BD.1_1#53daed0a3?pid=f64c16bd5&amp;color=0,0,0&amp;vtp=1&amp;bbb=1&amp;hb=1"/>
              <p:cNvSpPr/>
              <p:nvPr/>
            </p:nvSpPr>
            <p:spPr>
              <a:xfrm>
                <a:off x="722376" y="13843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［河南许平汝名校2025模拟］</a:t>
                </a:r>
                <a:r>
                  <a:rPr lang="en-US" altLang="zh-CN" sz="2000" b="0" i="0" dirty="0">
                    <a:solidFill>
                      <a:srgbClr val="000000"/>
                    </a:solidFill>
                    <a:latin typeface="微软雅黑" pitchFamily="34" charset="0"/>
                    <a:ea typeface="微软雅黑" pitchFamily="34" charset="-122"/>
                    <a:cs typeface="微软雅黑" pitchFamily="34" charset="-120"/>
                  </a:rPr>
                  <a:t>农田中，某种害虫的种群数量较高，在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时间喷洒杀虫剂</a:t>
                </a:r>
                <a:r>
                  <a:rPr lang="en-US" altLang="zh-CN" sz="2000" b="0" i="0">
                    <a:solidFill>
                      <a:srgbClr val="000000"/>
                    </a:solidFill>
                    <a:latin typeface="微软雅黑" pitchFamily="34" charset="0"/>
                    <a:ea typeface="微软雅黑" pitchFamily="34" charset="-122"/>
                    <a:cs typeface="微软雅黑" pitchFamily="34" charset="-120"/>
                  </a:rPr>
                  <a:t>，取得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了较好的防治效果</a:t>
                </a:r>
                <a:r>
                  <a:rPr lang="en-US" altLang="zh-CN" sz="20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时间后害虫数量出现反弹，</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时间开始放养青蛙来代替杀虫剂，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时间害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虫种群数量得到控制</a:t>
                </a:r>
                <a:r>
                  <a:rPr lang="en-US" altLang="zh-CN" sz="2000" b="0" i="0" dirty="0">
                    <a:solidFill>
                      <a:srgbClr val="000000"/>
                    </a:solidFill>
                    <a:latin typeface="微软雅黑" pitchFamily="34" charset="0"/>
                    <a:ea typeface="微软雅黑" pitchFamily="34" charset="-122"/>
                    <a:cs typeface="微软雅黑" pitchFamily="34" charset="-120"/>
                  </a:rPr>
                  <a:t>。如图表示整个防治时期内害虫各龄期种群数量变化与防治效果</a:t>
                </a:r>
                <a:r>
                  <a:rPr lang="en-US" altLang="zh-CN" sz="2000" b="0" i="0">
                    <a:solidFill>
                      <a:srgbClr val="000000"/>
                    </a:solidFill>
                    <a:latin typeface="微软雅黑" pitchFamily="34" charset="0"/>
                    <a:ea typeface="微软雅黑" pitchFamily="34" charset="-122"/>
                    <a:cs typeface="微软雅黑" pitchFamily="34" charset="-120"/>
                  </a:rPr>
                  <a:t>。下列叙述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3_BD.1_1#53daed0a3?pid=f64c16bd5&amp;color=0,0,0&amp;vtp=1&amp;bbb=1&amp;hb=1"/>
              <p:cNvSpPr>
                <a:spLocks noRot="1" noChangeAspect="1" noMove="1" noResize="1" noEditPoints="1" noAdjustHandles="1" noChangeArrowheads="1" noChangeShapeType="1" noTextEdit="1"/>
              </p:cNvSpPr>
              <p:nvPr/>
            </p:nvSpPr>
            <p:spPr>
              <a:xfrm>
                <a:off x="722376" y="1384300"/>
                <a:ext cx="10753344" cy="1757553"/>
              </a:xfrm>
              <a:prstGeom prst="rect">
                <a:avLst/>
              </a:prstGeom>
              <a:blipFill>
                <a:blip r:embed="rId3"/>
                <a:stretch>
                  <a:fillRect l="-1474" r="-794" b="-9028"/>
                </a:stretch>
              </a:blipFill>
              <a:ln/>
            </p:spPr>
            <p:txBody>
              <a:bodyPr/>
              <a:lstStyle/>
              <a:p>
                <a:r>
                  <a:rPr lang="zh-CN" altLang="en-US">
                    <a:noFill/>
                  </a:rPr>
                  <a:t> </a:t>
                </a:r>
              </a:p>
            </p:txBody>
          </p:sp>
        </mc:Fallback>
      </mc:AlternateContent>
      <p:sp>
        <p:nvSpPr>
          <p:cNvPr id="4" name="QC_3_AN.2_1#53daed0a3.bracket?pid=f64c16bd5&amp;color=0,0,0&amp;vpa=1&amp;vtp=1"/>
          <p:cNvSpPr/>
          <p:nvPr/>
        </p:nvSpPr>
        <p:spPr>
          <a:xfrm>
            <a:off x="1938401" y="27368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5" name="QC_3_BD.1_2#53daed0a3?htil=1&amp;pid=f64c16bd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972061" y="3270250"/>
            <a:ext cx="3346704"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3_BD.1_3#53daed0a3.choices?htil=1&amp;pid=f64c16bd5&amp;color=0,0,0&amp;vtp=1&amp;bbb=1"/>
              <p:cNvSpPr/>
              <p:nvPr/>
            </p:nvSpPr>
            <p:spPr>
              <a:xfrm>
                <a:off x="722376" y="3195447"/>
                <a:ext cx="727862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A.由图示可知，杀虫剂对幼年期害虫的杀伤作用最强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时间害虫种群数量达到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值，此时出生率等于死亡率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时间和</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时间种群数量虽较少，但年龄结构仍属于增长型</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.与喷洒杀虫剂相比，用青蛙防治害虫的显著优点是不污染环境</a:t>
                </a:r>
                <a:endParaRPr lang="en-US" altLang="zh-CN" sz="2000" dirty="0"/>
              </a:p>
            </p:txBody>
          </p:sp>
        </mc:Choice>
        <mc:Fallback xmlns="">
          <p:sp>
            <p:nvSpPr>
              <p:cNvPr id="6" name="QC_3_BD.1_3#53daed0a3.choices?htil=1&amp;pid=f64c16bd5&amp;color=0,0,0&amp;vtp=1&amp;bbb=1"/>
              <p:cNvSpPr>
                <a:spLocks noRot="1" noChangeAspect="1" noMove="1" noResize="1" noEditPoints="1" noAdjustHandles="1" noChangeArrowheads="1" noChangeShapeType="1" noTextEdit="1"/>
              </p:cNvSpPr>
              <p:nvPr/>
            </p:nvSpPr>
            <p:spPr>
              <a:xfrm>
                <a:off x="722376" y="3195447"/>
                <a:ext cx="7278624" cy="1796034"/>
              </a:xfrm>
              <a:prstGeom prst="rect">
                <a:avLst/>
              </a:prstGeom>
              <a:blipFill>
                <a:blip r:embed="rId5"/>
                <a:stretch>
                  <a:fillRect l="-2178"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B_5_BD.44_1#2b3346342?pid=8cf998b56&amp;color=0,0,0&amp;vtp=1&amp;bt=1&amp;bbb=1"/>
          <p:cNvSpPr/>
          <p:nvPr/>
        </p:nvSpPr>
        <p:spPr>
          <a:xfrm>
            <a:off x="722376" y="96926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①放牧区域投放的牛羊数量为中等放牧强度</a:t>
            </a:r>
            <a:r>
              <a:rPr lang="en-US" altLang="zh-CN" sz="2000" b="0" i="0">
                <a:solidFill>
                  <a:srgbClr val="000000"/>
                </a:solidFill>
                <a:latin typeface="微软雅黑" pitchFamily="34" charset="0"/>
                <a:ea typeface="微软雅黑" pitchFamily="34" charset="-122"/>
                <a:cs typeface="微软雅黑" pitchFamily="34" charset="-120"/>
              </a:rPr>
              <a:t>，此数量是依据</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微软雅黑" pitchFamily="34" charset="0"/>
                <a:ea typeface="微软雅黑" pitchFamily="34" charset="-122"/>
                <a:cs typeface="微软雅黑" pitchFamily="34" charset="-120"/>
              </a:rPr>
              <a:t>估算的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5_AN.45_1#2b3346342.blank?pid=8cf998b56&amp;color=0,0,0&amp;vpa=14&amp;vtp=1&amp;bbb=1"/>
              <p:cNvSpPr/>
              <p:nvPr/>
            </p:nvSpPr>
            <p:spPr>
              <a:xfrm>
                <a:off x="7375588" y="1012952"/>
                <a:ext cx="2058988" cy="298577"/>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环境容纳量</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𝑲</m:t>
                    </m:r>
                  </m:oMath>
                </a14:m>
                <a:r>
                  <a:rPr lang="en-US" altLang="zh-CN" sz="2000" b="1" i="0" dirty="0">
                    <a:solidFill>
                      <a:srgbClr val="00B050"/>
                    </a:solidFill>
                    <a:latin typeface="微软雅黑" pitchFamily="34" charset="0"/>
                    <a:ea typeface="微软雅黑" pitchFamily="34" charset="-122"/>
                    <a:cs typeface="微软雅黑" pitchFamily="34" charset="-120"/>
                  </a:rPr>
                  <a:t>值</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3" name="QB_5_AN.45_1#2b3346342.blank?pid=8cf998b56&amp;color=0,0,0&amp;vpa=14&amp;vtp=1&amp;bbb=1"/>
              <p:cNvSpPr>
                <a:spLocks noRot="1" noChangeAspect="1" noMove="1" noResize="1" noEditPoints="1" noAdjustHandles="1" noChangeArrowheads="1" noChangeShapeType="1" noTextEdit="1"/>
              </p:cNvSpPr>
              <p:nvPr/>
            </p:nvSpPr>
            <p:spPr>
              <a:xfrm>
                <a:off x="7375588" y="1012952"/>
                <a:ext cx="2058988" cy="298577"/>
              </a:xfrm>
              <a:prstGeom prst="rect">
                <a:avLst/>
              </a:prstGeom>
              <a:blipFill>
                <a:blip r:embed="rId3"/>
                <a:stretch>
                  <a:fillRect l="-4734" t="-28571" r="-2959" b="-5306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5_AS.46_1#2b3346342?vop=1&amp;pid=8cf998b56&amp;color=0,0,0&amp;vtp=1&amp;bbb=1&amp;hb=1"/>
              <p:cNvSpPr/>
              <p:nvPr/>
            </p:nvSpPr>
            <p:spPr>
              <a:xfrm>
                <a:off x="722376" y="13843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环境容纳量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a:t>
                </a:r>
                <a14:m>
                  <m:oMath xmlns:m="http://schemas.openxmlformats.org/officeDocument/2006/math">
                    <m:r>
                      <a:rPr lang="en-US" altLang="zh-CN" sz="2200" b="0" i="0" dirty="0" smtClean="0">
                        <a:solidFill>
                          <a:srgbClr val="639319"/>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是指一定的环境条件所能维持的种群最大数量。放牧强度</a:t>
                </a:r>
                <a:r>
                  <a:rPr lang="en-US" altLang="zh-CN" sz="2000" b="0" i="0">
                    <a:solidFill>
                      <a:srgbClr val="000000"/>
                    </a:solidFill>
                    <a:latin typeface="微软雅黑" pitchFamily="34" charset="0"/>
                    <a:ea typeface="微软雅黑" pitchFamily="34" charset="-122"/>
                    <a:cs typeface="微软雅黑" pitchFamily="34" charset="-120"/>
                  </a:rPr>
                  <a:t>，即放牧的牛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羊数量</a:t>
                </a:r>
                <a:r>
                  <a:rPr lang="en-US" altLang="zh-CN" sz="2000" b="0" i="0" dirty="0">
                    <a:solidFill>
                      <a:srgbClr val="000000"/>
                    </a:solidFill>
                    <a:latin typeface="微软雅黑" pitchFamily="34" charset="0"/>
                    <a:ea typeface="微软雅黑" pitchFamily="34" charset="-122"/>
                    <a:cs typeface="微软雅黑" pitchFamily="34" charset="-120"/>
                  </a:rPr>
                  <a:t>，应该依据环境容纳量而定。</a:t>
                </a:r>
                <a:endParaRPr lang="en-US" altLang="zh-CN" sz="2200" dirty="0">
                  <a:solidFill>
                    <a:srgbClr val="000000"/>
                  </a:solidFill>
                </a:endParaRPr>
              </a:p>
            </p:txBody>
          </p:sp>
        </mc:Choice>
        <mc:Fallback xmlns="">
          <p:sp>
            <p:nvSpPr>
              <p:cNvPr id="4" name="QB_5_AS.46_1#2b3346342?vop=1&amp;pid=8cf998b56&amp;color=0,0,0&amp;vtp=1&amp;bbb=1&amp;hb=1"/>
              <p:cNvSpPr>
                <a:spLocks noRot="1" noChangeAspect="1" noMove="1" noResize="1" noEditPoints="1" noAdjustHandles="1" noChangeArrowheads="1" noChangeShapeType="1" noTextEdit="1"/>
              </p:cNvSpPr>
              <p:nvPr/>
            </p:nvSpPr>
            <p:spPr>
              <a:xfrm>
                <a:off x="722376" y="1384300"/>
                <a:ext cx="10753344" cy="907034"/>
              </a:xfrm>
              <a:prstGeom prst="rect">
                <a:avLst/>
              </a:prstGeom>
              <a:blipFill>
                <a:blip r:embed="rId4"/>
                <a:stretch>
                  <a:fillRect l="-158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B_5_BD.47_1#dc2d93868?pid=8cf998b56&amp;color=0,0,0&amp;mp=1&amp;vtp=1&amp;bt=1&amp;bbb=1&amp;hb=1"/>
          <p:cNvSpPr/>
          <p:nvPr/>
        </p:nvSpPr>
        <p:spPr>
          <a:xfrm>
            <a:off x="722376" y="96926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a:t>
            </a:r>
            <a:r>
              <a:rPr lang="en-US" altLang="zh-CN" sz="2000" b="0" i="0">
                <a:solidFill>
                  <a:srgbClr val="000000"/>
                </a:solidFill>
                <a:latin typeface="微软雅黑" pitchFamily="34" charset="0"/>
                <a:ea typeface="微软雅黑" pitchFamily="34" charset="-122"/>
                <a:cs typeface="微软雅黑" pitchFamily="34" charset="-120"/>
              </a:rPr>
              <a:t>不同放牧模式下，</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填“植物群落覆盖度”或“</a:t>
            </a:r>
            <a:r>
              <a:rPr lang="en-US" altLang="zh-CN" sz="2000" b="0" i="0">
                <a:solidFill>
                  <a:srgbClr val="000000"/>
                </a:solidFill>
                <a:latin typeface="微软雅黑" pitchFamily="34" charset="0"/>
                <a:ea typeface="微软雅黑" pitchFamily="34" charset="-122"/>
                <a:cs typeface="微软雅黑" pitchFamily="34" charset="-120"/>
              </a:rPr>
              <a:t>植物群落生物多样性”）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与草地蝗虫的物种数和总密度之间的正相关性较密切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48_1#dc2d93868.blank?pid=8cf998b56&amp;color=0,0,0&amp;mp=1&amp;vpa=15&amp;vtp=1&amp;bbb=1"/>
          <p:cNvSpPr/>
          <p:nvPr/>
        </p:nvSpPr>
        <p:spPr>
          <a:xfrm>
            <a:off x="3017901" y="931165"/>
            <a:ext cx="247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植物群落生物多样性</a:t>
            </a:r>
            <a:endParaRPr lang="en-US" altLang="zh-CN" sz="2000" dirty="0"/>
          </a:p>
        </p:txBody>
      </p:sp>
      <mc:AlternateContent xmlns:mc="http://schemas.openxmlformats.org/markup-compatibility/2006" xmlns:a14="http://schemas.microsoft.com/office/drawing/2010/main">
        <mc:Choice Requires="a14">
          <p:sp>
            <p:nvSpPr>
              <p:cNvPr id="4" name="QB_5_AS.49_1#dc2d93868?vop=1&amp;pid=8cf998b56&amp;color=0,0,0&amp;vtp=1&amp;bbb=1&amp;hb=1"/>
              <p:cNvSpPr/>
              <p:nvPr/>
            </p:nvSpPr>
            <p:spPr>
              <a:xfrm>
                <a:off x="722376" y="1831975"/>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表2中信息显示，蝗虫的物种数和总密度由大到小的放牧模式为羊放牧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牛羊混牧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牛放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休牧；图2显示，不同放牧模式下植物群落覆盖度没有明显差异，且均小于休牧；图3</a:t>
                </a:r>
                <a:r>
                  <a:rPr lang="en-US" altLang="zh-CN" sz="2000" b="0" i="0">
                    <a:solidFill>
                      <a:srgbClr val="000000"/>
                    </a:solidFill>
                    <a:latin typeface="微软雅黑" pitchFamily="34" charset="0"/>
                    <a:ea typeface="微软雅黑" pitchFamily="34" charset="-122"/>
                    <a:cs typeface="微软雅黑" pitchFamily="34" charset="-120"/>
                  </a:rPr>
                  <a:t>显示，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植物群落生物多样性由大到小的放牧模式为羊放牧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牛羊混牧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牛放牧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休牧。综上分析</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同放牧模式下</a:t>
                </a:r>
                <a:r>
                  <a:rPr lang="en-US" altLang="zh-CN" sz="2000" b="0" i="0" dirty="0">
                    <a:solidFill>
                      <a:srgbClr val="000000"/>
                    </a:solidFill>
                    <a:latin typeface="微软雅黑" pitchFamily="34" charset="0"/>
                    <a:ea typeface="微软雅黑" pitchFamily="34" charset="-122"/>
                    <a:cs typeface="微软雅黑" pitchFamily="34" charset="-120"/>
                  </a:rPr>
                  <a:t>，植物群落生物多样性与蝗虫物种数和总密度之间的正相关性较密切。</a:t>
                </a:r>
                <a:r>
                  <a:rPr lang="en-US" altLang="zh-CN" sz="2000" b="0" i="0">
                    <a:solidFill>
                      <a:srgbClr val="000000"/>
                    </a:solidFill>
                    <a:latin typeface="微软雅黑" pitchFamily="34" charset="0"/>
                    <a:ea typeface="微软雅黑" pitchFamily="34" charset="-122"/>
                    <a:cs typeface="微软雅黑" pitchFamily="34" charset="-120"/>
                  </a:rPr>
                  <a:t>③利用蝗虫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微孢子虫防治蝗虫属于生物防治</a:t>
                </a:r>
                <a:r>
                  <a:rPr lang="en-US" altLang="zh-CN" sz="2000" b="0" i="0" dirty="0">
                    <a:solidFill>
                      <a:srgbClr val="000000"/>
                    </a:solidFill>
                    <a:latin typeface="微软雅黑" pitchFamily="34" charset="0"/>
                    <a:ea typeface="微软雅黑" pitchFamily="34" charset="-122"/>
                    <a:cs typeface="微软雅黑" pitchFamily="34" charset="-120"/>
                  </a:rPr>
                  <a:t>。与化学农药防治相比，</a:t>
                </a:r>
                <a:r>
                  <a:rPr lang="en-US" altLang="zh-CN" sz="2000" b="0" i="0">
                    <a:solidFill>
                      <a:srgbClr val="000000"/>
                    </a:solidFill>
                    <a:latin typeface="微软雅黑" pitchFamily="34" charset="0"/>
                    <a:ea typeface="微软雅黑" pitchFamily="34" charset="-122"/>
                    <a:cs typeface="微软雅黑" pitchFamily="34" charset="-120"/>
                  </a:rPr>
                  <a:t>生物防治的优点是既能有效控制虫害，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又能减轻因过多使用化学农药而引发的环境污染</a:t>
                </a:r>
                <a:r>
                  <a:rPr lang="en-US" altLang="zh-CN" sz="2000" b="0" i="0" dirty="0">
                    <a:solidFill>
                      <a:srgbClr val="000000"/>
                    </a:solidFill>
                    <a:latin typeface="微软雅黑" pitchFamily="34" charset="0"/>
                    <a:ea typeface="微软雅黑" pitchFamily="34" charset="-122"/>
                    <a:cs typeface="微软雅黑" pitchFamily="34" charset="-120"/>
                  </a:rPr>
                  <a:t>，以及避免害虫产生耐药性等问题。</a:t>
                </a:r>
                <a:endParaRPr lang="en-US" altLang="zh-CN" sz="2200" dirty="0"/>
              </a:p>
            </p:txBody>
          </p:sp>
        </mc:Choice>
        <mc:Fallback xmlns="">
          <p:sp>
            <p:nvSpPr>
              <p:cNvPr id="4" name="QB_5_AS.49_1#dc2d93868?vop=1&amp;pid=8cf998b56&amp;color=0,0,0&amp;vtp=1&amp;bbb=1&amp;hb=1"/>
              <p:cNvSpPr>
                <a:spLocks noRot="1" noChangeAspect="1" noMove="1" noResize="1" noEditPoints="1" noAdjustHandles="1" noChangeArrowheads="1" noChangeShapeType="1" noTextEdit="1"/>
              </p:cNvSpPr>
              <p:nvPr/>
            </p:nvSpPr>
            <p:spPr>
              <a:xfrm>
                <a:off x="722376" y="1831975"/>
                <a:ext cx="10753344" cy="2697734"/>
              </a:xfrm>
              <a:prstGeom prst="rect">
                <a:avLst/>
              </a:prstGeom>
              <a:blipFill>
                <a:blip r:embed="rId3"/>
                <a:stretch>
                  <a:fillRect l="-1587" t="-226" r="-1757" b="-5656"/>
                </a:stretch>
              </a:blipFill>
              <a:ln/>
            </p:spPr>
            <p:txBody>
              <a:bodyPr/>
              <a:lstStyle/>
              <a:p>
                <a:r>
                  <a:rPr lang="zh-CN" altLang="en-US">
                    <a:noFill/>
                  </a:rPr>
                  <a:t> </a:t>
                </a:r>
              </a:p>
            </p:txBody>
          </p:sp>
        </mc:Fallback>
      </mc:AlternateContent>
      <p:sp>
        <p:nvSpPr>
          <p:cNvPr id="5" name="QB_5_BD.50_1#332a7c35f?pid=8cf998b56&amp;color=0,0,0&amp;vtp=1&amp;bbb=1&amp;hb=1"/>
          <p:cNvSpPr/>
          <p:nvPr/>
        </p:nvSpPr>
        <p:spPr>
          <a:xfrm>
            <a:off x="722376" y="458127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③蝗虫微孢子虫是蝗虫等昆虫的专性寄生生物。与使用化学农药防治蝗虫相比</a:t>
            </a:r>
            <a:r>
              <a:rPr lang="en-US" altLang="zh-CN" sz="2000" b="0" i="0">
                <a:solidFill>
                  <a:srgbClr val="000000"/>
                </a:solidFill>
                <a:latin typeface="微软雅黑" pitchFamily="34" charset="0"/>
                <a:ea typeface="微软雅黑" pitchFamily="34" charset="-122"/>
                <a:cs typeface="微软雅黑" pitchFamily="34" charset="-120"/>
              </a:rPr>
              <a:t>，使用蝗虫微孢子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虫防治的优点是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B_5_AN.51_1#332a7c35f.blank?pid=8cf998b56&amp;color=0,0,0&amp;vpa=16&amp;vtp=1&amp;bbb=1&amp;hb=1"/>
          <p:cNvSpPr/>
          <p:nvPr/>
        </p:nvSpPr>
        <p:spPr>
          <a:xfrm>
            <a:off x="722377" y="5000370"/>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能减轻因过多使用化学农药而引发的环境污染，以及避免害虫产生耐药性等问</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题</a:t>
            </a:r>
            <a:r>
              <a:rPr lang="en-US" altLang="zh-CN" sz="2000" b="1" i="0" dirty="0">
                <a:solidFill>
                  <a:srgbClr val="00B050"/>
                </a:solidFill>
                <a:latin typeface="微软雅黑" pitchFamily="34" charset="0"/>
                <a:ea typeface="微软雅黑" pitchFamily="34" charset="-122"/>
                <a:cs typeface="微软雅黑" pitchFamily="34" charset="-120"/>
              </a:rPr>
              <a:t>（答案合理即可）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Effect transition="in" filter="fade">
                                      <p:cBhvr>
                                        <p:cTn id="33" dur="500"/>
                                        <p:tgtEl>
                                          <p:spTgt spid="4">
                                            <p:txEl>
                                              <p:pRg st="5" end="5"/>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6">
                                            <p:bg/>
                                          </p:spTgt>
                                        </p:tgtEl>
                                        <p:attrNameLst>
                                          <p:attrName>style.visibility</p:attrName>
                                        </p:attrNameLst>
                                      </p:cBhvr>
                                      <p:to>
                                        <p:strVal val="visible"/>
                                      </p:to>
                                    </p:set>
                                    <p:animEffect transition="in" filter="fade">
                                      <p:cBhvr>
                                        <p:cTn id="38" dur="500"/>
                                        <p:tgtEl>
                                          <p:spTgt spid="6">
                                            <p:bg/>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Effect transition="in" filter="fade">
                                      <p:cBhvr>
                                        <p:cTn id="41" dur="500"/>
                                        <p:tgtEl>
                                          <p:spTgt spid="6">
                                            <p:txEl>
                                              <p:pRg st="0" end="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txEl>
                                              <p:pRg st="1" end="1"/>
                                            </p:txEl>
                                          </p:spTgt>
                                        </p:tgtEl>
                                        <p:attrNameLst>
                                          <p:attrName>style.visibility</p:attrName>
                                        </p:attrNameLst>
                                      </p:cBhvr>
                                      <p:to>
                                        <p:strVal val="visible"/>
                                      </p:to>
                                    </p:set>
                                    <p:animEffect transition="in" filter="fade">
                                      <p:cBhvr>
                                        <p:cTn id="44"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3_EX.3_1#53daed0a3?vop=1&amp;pid=f64c16bd5&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3_EX.3_2#53daed0a3?vop=1&amp;pid=f64c16bd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227832" y="1511300"/>
            <a:ext cx="5724144" cy="3895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3_AS.4_1#53daed0a3?vop=1&amp;pid=f64c16bd5&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用杀虫剂防治害虫属于化学防治，用青蛙防治害虫属于生物防治，与化学防治相比</a:t>
            </a:r>
            <a:r>
              <a:rPr lang="en-US" altLang="zh-CN" sz="2000" b="0" i="0">
                <a:solidFill>
                  <a:srgbClr val="000000"/>
                </a:solidFill>
                <a:latin typeface="微软雅黑" pitchFamily="34" charset="0"/>
                <a:ea typeface="微软雅黑" pitchFamily="34" charset="-122"/>
                <a:cs typeface="微软雅黑" pitchFamily="34" charset="-120"/>
              </a:rPr>
              <a:t>，生物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防治对环境无污染</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3_BD.5_1#e66c05186?pid=f64c16bd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［浙江多校2025联考］</a:t>
            </a:r>
            <a:r>
              <a:rPr lang="en-US" altLang="zh-CN" sz="2000" b="0" i="0" dirty="0">
                <a:solidFill>
                  <a:srgbClr val="000000"/>
                </a:solidFill>
                <a:latin typeface="微软雅黑" pitchFamily="34" charset="0"/>
                <a:ea typeface="微软雅黑" pitchFamily="34" charset="-122"/>
                <a:cs typeface="微软雅黑" pitchFamily="34" charset="-120"/>
              </a:rPr>
              <a:t>在加拿大班夫国家公园，美洲狮、灰熊和狼是马鹿的主要捕食者</a:t>
            </a:r>
            <a:r>
              <a:rPr lang="en-US" altLang="zh-CN" sz="2000" b="0" i="0">
                <a:solidFill>
                  <a:srgbClr val="000000"/>
                </a:solidFill>
                <a:latin typeface="微软雅黑" pitchFamily="34" charset="0"/>
                <a:ea typeface="微软雅黑" pitchFamily="34" charset="-122"/>
                <a:cs typeface="微软雅黑" pitchFamily="34" charset="-120"/>
              </a:rPr>
              <a:t>，研究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者仔细分析了最近</a:t>
            </a:r>
            <a:r>
              <a:rPr lang="en-US" altLang="zh-CN" sz="2000" b="0" i="0" dirty="0">
                <a:solidFill>
                  <a:srgbClr val="000000"/>
                </a:solidFill>
                <a:latin typeface="微软雅黑" pitchFamily="34" charset="0"/>
                <a:ea typeface="微软雅黑" pitchFamily="34" charset="-122"/>
                <a:cs typeface="微软雅黑" pitchFamily="34" charset="-120"/>
              </a:rPr>
              <a:t>20年内401只马鹿个体的监测记录，图柱顶端的整数为捕食致死的个体数</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3_AN.6_1#e66c05186.bracket?pid=f64c16bd5&amp;color=0,0,0&amp;vpa=2&amp;vtp=1"/>
          <p:cNvSpPr/>
          <p:nvPr/>
        </p:nvSpPr>
        <p:spPr>
          <a:xfrm>
            <a:off x="2700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3_BD.5_2#e66c05186?htil=2&amp;pid=f64c16bd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54155" y="2408877"/>
            <a:ext cx="4443984" cy="2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5_3#e66c05186.choices?htil=2&amp;pid=f64c16bd5&amp;color=0,0,0&amp;vtp=1&amp;bbb=1&amp;hb=1"/>
          <p:cNvSpPr/>
          <p:nvPr/>
        </p:nvSpPr>
        <p:spPr>
          <a:xfrm>
            <a:off x="722376" y="2334074"/>
            <a:ext cx="6172200" cy="2710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A.从图中数据推测</a:t>
            </a:r>
            <a:r>
              <a:rPr lang="en-US" altLang="zh-CN" sz="2000" b="0" i="0">
                <a:solidFill>
                  <a:srgbClr val="000000"/>
                </a:solidFill>
                <a:latin typeface="微软雅黑" pitchFamily="34" charset="0"/>
                <a:ea typeface="微软雅黑" pitchFamily="34" charset="-122"/>
                <a:cs typeface="微软雅黑" pitchFamily="34" charset="-120"/>
              </a:rPr>
              <a:t>，迁徙的一种可能原因是规避被捕食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的风险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.图示这几种生物间存在的种间关系有捕食和种间竞争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.由图中数据可知</a:t>
            </a:r>
            <a:r>
              <a:rPr lang="en-US" altLang="zh-CN" sz="2000" b="0" i="0">
                <a:solidFill>
                  <a:srgbClr val="000000"/>
                </a:solidFill>
                <a:latin typeface="微软雅黑" pitchFamily="34" charset="0"/>
                <a:ea typeface="微软雅黑" pitchFamily="34" charset="-122"/>
                <a:cs typeface="微软雅黑" pitchFamily="34" charset="-120"/>
              </a:rPr>
              <a:t>，该马鹿种群的能量在向东迁徙时只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流向美洲狮</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.美洲狮的集中分布区域可能在马鹿分布区域以东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3_EX.7_1#e66c05186?vop=1&amp;pid=f64c16bd5&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3_EX.7_2#e66c05186?vop=1&amp;pid=f64c16bd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14216" y="1511300"/>
            <a:ext cx="4160520" cy="46360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3_AS.8_1#e66c05186?vop=1&amp;pid=f64c16bd5&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依题意可知，美洲狮、灰熊和狼是马鹿的主要捕食者，可推断美洲狮</a:t>
            </a:r>
            <a:r>
              <a:rPr lang="en-US" altLang="zh-CN" sz="2000" b="0" i="0">
                <a:solidFill>
                  <a:srgbClr val="000000"/>
                </a:solidFill>
                <a:latin typeface="微软雅黑" pitchFamily="34" charset="0"/>
                <a:ea typeface="微软雅黑" pitchFamily="34" charset="-122"/>
                <a:cs typeface="微软雅黑" pitchFamily="34" charset="-120"/>
              </a:rPr>
              <a:t>、灰熊和狼存在种间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竞争关系</a:t>
            </a:r>
            <a:r>
              <a:rPr lang="en-US" altLang="zh-CN" sz="2000" b="0" i="0" dirty="0">
                <a:solidFill>
                  <a:srgbClr val="000000"/>
                </a:solidFill>
                <a:latin typeface="微软雅黑" pitchFamily="34" charset="0"/>
                <a:ea typeface="微软雅黑" pitchFamily="34" charset="-122"/>
                <a:cs typeface="微软雅黑" pitchFamily="34" charset="-120"/>
              </a:rPr>
              <a:t>；美洲狮、灰熊和狼都会捕食马鹿，它们与马鹿是捕食关系，B正确。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3_BD.9_1#14a9849c6?pid=f64c16bd5&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［辽宁部分学校2024高二联考］</a:t>
            </a:r>
            <a:r>
              <a:rPr lang="en-US" altLang="zh-CN" sz="2000" b="0" i="0" dirty="0">
                <a:solidFill>
                  <a:srgbClr val="000000"/>
                </a:solidFill>
                <a:latin typeface="微软雅黑" pitchFamily="34" charset="0"/>
                <a:ea typeface="微软雅黑" pitchFamily="34" charset="-122"/>
                <a:cs typeface="微软雅黑" pitchFamily="34" charset="-120"/>
              </a:rPr>
              <a:t>棉花在蕾期（一般是6月中旬至7月上旬</a:t>
            </a:r>
            <a:r>
              <a:rPr lang="en-US" altLang="zh-CN" sz="2000" b="0" i="0">
                <a:solidFill>
                  <a:srgbClr val="000000"/>
                </a:solidFill>
                <a:latin typeface="微软雅黑" pitchFamily="34" charset="0"/>
                <a:ea typeface="微软雅黑" pitchFamily="34" charset="-122"/>
                <a:cs typeface="微软雅黑" pitchFamily="34" charset="-120"/>
              </a:rPr>
              <a:t>）和铃期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8月中下旬）不受害虫影响是棉花高产的保证。影响棉花产量的主要害虫是棉盲蝽</a:t>
            </a:r>
            <a:r>
              <a:rPr lang="en-US" altLang="zh-CN" sz="2000" b="0" i="0">
                <a:solidFill>
                  <a:srgbClr val="000000"/>
                </a:solidFill>
                <a:latin typeface="微软雅黑" pitchFamily="34" charset="0"/>
                <a:ea typeface="微软雅黑" pitchFamily="34" charset="-122"/>
                <a:cs typeface="微软雅黑" pitchFamily="34" charset="-120"/>
              </a:rPr>
              <a:t>。为了解棉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盲蝽在不同气候条件下的数量变化</a:t>
            </a:r>
            <a:r>
              <a:rPr lang="en-US" altLang="zh-CN" sz="2000" b="0" i="0" dirty="0">
                <a:solidFill>
                  <a:srgbClr val="000000"/>
                </a:solidFill>
                <a:latin typeface="微软雅黑" pitchFamily="34" charset="0"/>
                <a:ea typeface="微软雅黑" pitchFamily="34" charset="-122"/>
                <a:cs typeface="微软雅黑" pitchFamily="34" charset="-120"/>
              </a:rPr>
              <a:t>，进行了相关研究，实验结果如图a~d所示</a:t>
            </a:r>
            <a:r>
              <a:rPr lang="en-US" altLang="zh-CN" sz="2000" b="0" i="0">
                <a:solidFill>
                  <a:srgbClr val="000000"/>
                </a:solidFill>
                <a:latin typeface="微软雅黑" pitchFamily="34" charset="0"/>
                <a:ea typeface="微软雅黑" pitchFamily="34" charset="-122"/>
                <a:cs typeface="微软雅黑" pitchFamily="34" charset="-120"/>
              </a:rPr>
              <a:t>，下列叙述正确的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4" name="QC_3_BD.9_3#14a9849c6?iti=1&amp;htil=1&amp;pid=f64c16bd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1248" y="2866077"/>
            <a:ext cx="2432304" cy="16184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9_4#14a9849c6?iti=2&amp;htil=1&amp;pid=f64c16bd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547872" y="2875221"/>
            <a:ext cx="24048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3_BD.9_5#14a9849c6?iti=3&amp;htil=1&amp;pid=f64c16bd5&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208776" y="2875221"/>
            <a:ext cx="246888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3_BD.9_6#14a9849c6?iti=4&amp;htil=1&amp;pid=f64c16bd5&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924544" y="2875221"/>
            <a:ext cx="2404872"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QC_3_BD.9_7#14a9849c6?iti=1&amp;htil=1&amp;pid=f64c16bd5&amp;color=0,0,0&amp;vtp=1&amp;bbb=1"/>
          <p:cNvSpPr/>
          <p:nvPr/>
        </p:nvSpPr>
        <p:spPr>
          <a:xfrm>
            <a:off x="809244" y="4611565"/>
            <a:ext cx="2496312" cy="12700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图a</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中峰型（干旱年）</a:t>
            </a:r>
            <a:endParaRPr lang="en-US" altLang="zh-CN" sz="2000" dirty="0"/>
          </a:p>
        </p:txBody>
      </p:sp>
      <p:sp>
        <p:nvSpPr>
          <p:cNvPr id="9" name="QC_3_BD.9_8#14a9849c6?iti=2&amp;htil=1&amp;pid=f64c16bd5&amp;color=0,0,0&amp;vtp=1&amp;bbb=1"/>
          <p:cNvSpPr/>
          <p:nvPr/>
        </p:nvSpPr>
        <p:spPr>
          <a:xfrm>
            <a:off x="3561270" y="4611565"/>
            <a:ext cx="2378075"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图b</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双峰型（涝年）</a:t>
            </a:r>
            <a:endParaRPr lang="en-US" altLang="zh-CN" sz="2000" dirty="0"/>
          </a:p>
        </p:txBody>
      </p:sp>
      <p:sp>
        <p:nvSpPr>
          <p:cNvPr id="10" name="QC_3_BD.9_9#14a9849c6?iti=3&amp;htil=1&amp;pid=f64c16bd5&amp;color=0,0,0&amp;vtp=1&amp;bbb=1&amp;hb=1"/>
          <p:cNvSpPr/>
          <p:nvPr/>
        </p:nvSpPr>
        <p:spPr>
          <a:xfrm>
            <a:off x="6190488" y="4611565"/>
            <a:ext cx="2505456" cy="1270000"/>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图</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前峰型</a:t>
            </a:r>
          </a:p>
          <a:p>
            <a:pPr algn="ct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先涝后旱年）</a:t>
            </a:r>
            <a:endParaRPr lang="en-US" altLang="zh-CN" sz="2000" dirty="0"/>
          </a:p>
        </p:txBody>
      </p:sp>
      <p:sp>
        <p:nvSpPr>
          <p:cNvPr id="11" name="QC_3_BD.9_10#14a9849c6?iti=4&amp;htil=1&amp;pid=f64c16bd5&amp;color=0,0,0&amp;vtp=1&amp;bbb=1&amp;hb=1"/>
          <p:cNvSpPr/>
          <p:nvPr/>
        </p:nvSpPr>
        <p:spPr>
          <a:xfrm>
            <a:off x="8878824" y="4611565"/>
            <a:ext cx="2496312" cy="1270000"/>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图</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后峰型</a:t>
            </a:r>
          </a:p>
          <a:p>
            <a:pPr algn="ct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先旱后涝年）</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1443</Words>
  <Application>Microsoft Office PowerPoint</Application>
  <PresentationFormat>宽屏</PresentationFormat>
  <Paragraphs>246</Paragraphs>
  <Slides>31</Slides>
  <Notes>31</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31</vt:i4>
      </vt:variant>
    </vt:vector>
  </HeadingPairs>
  <TitlesOfParts>
    <vt:vector size="41" baseType="lpstr">
      <vt:lpstr>Calibri (正文)</vt:lpstr>
      <vt:lpstr>等线 (正文)</vt:lpstr>
      <vt:lpstr>仿宋</vt:lpstr>
      <vt:lpstr>SimHei</vt:lpstr>
      <vt:lpstr>华文细黑</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2025-08-01T04:20:36Z</dcterms:created>
  <dcterms:modified xsi:type="dcterms:W3CDTF">2025-08-04T07:20:22Z</dcterms:modified>
  <cp:category/>
  <cp:contentStatus/>
</cp:coreProperties>
</file>