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708" y="48"/>
      </p:cViewPr>
      <p:guideLst/>
    </p:cSldViewPr>
  </p:slideViewPr>
  <p:notesTextViewPr>
    <p:cViewPr>
      <p:scale>
        <a:sx n="1" d="1"/>
        <a:sy n="1" d="1"/>
      </p:scale>
      <p:origin x="0" y="0"/>
    </p:cViewPr>
  </p:notesTextViewPr>
  <p:sorterViewPr>
    <p:cViewPr>
      <p:scale>
        <a:sx n="31" d="100"/>
        <a:sy n="31"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4686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5a7d688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生态环境问题</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75c0d786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生物多样性的价值和保护</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3502a0dd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生态工程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1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2_1#0e7c69efe?vop=1&amp;pid=75c0d7860&amp;color=0,0,0&amp;vtp=1&amp;bt=1&amp;bbb=1&amp;hb=1"/>
          <p:cNvSpPr/>
          <p:nvPr/>
        </p:nvSpPr>
        <p:spPr>
          <a:xfrm>
            <a:off x="722376" y="101498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湿地是“地球之肾”，建立湿地公园可以调蓄洪水，减缓水旱灾害，自然净化污水</a:t>
            </a:r>
            <a:r>
              <a:rPr lang="en-US" altLang="zh-CN" sz="2000" b="0" i="0">
                <a:solidFill>
                  <a:srgbClr val="000000"/>
                </a:solidFill>
                <a:latin typeface="微软雅黑" pitchFamily="34" charset="0"/>
                <a:ea typeface="微软雅黑" pitchFamily="34" charset="-122"/>
                <a:cs typeface="微软雅黑" pitchFamily="34" charset="-120"/>
              </a:rPr>
              <a:t>，为野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生动物提供栖息地等</a:t>
            </a:r>
            <a:r>
              <a:rPr lang="en-US" altLang="zh-CN" sz="2000" b="0" i="0" dirty="0">
                <a:solidFill>
                  <a:srgbClr val="000000"/>
                </a:solidFill>
                <a:latin typeface="微软雅黑" pitchFamily="34" charset="0"/>
                <a:ea typeface="微软雅黑" pitchFamily="34" charset="-122"/>
                <a:cs typeface="微软雅黑" pitchFamily="34" charset="-120"/>
              </a:rPr>
              <a:t>，A、C、D正确，湿地公园主要通过调节区域小气候来影响局部环境</a:t>
            </a:r>
            <a:r>
              <a:rPr lang="en-US" altLang="zh-CN" sz="2000" b="0" i="0">
                <a:solidFill>
                  <a:srgbClr val="000000"/>
                </a:solidFill>
                <a:latin typeface="微软雅黑" pitchFamily="34" charset="0"/>
                <a:ea typeface="微软雅黑" pitchFamily="34" charset="-122"/>
                <a:cs typeface="微软雅黑" pitchFamily="34" charset="-120"/>
              </a:rPr>
              <a:t>，但其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影响范围有限</a:t>
            </a:r>
            <a:r>
              <a:rPr lang="en-US" altLang="zh-CN" sz="2000" b="0" i="0" dirty="0">
                <a:solidFill>
                  <a:srgbClr val="000000"/>
                </a:solidFill>
                <a:latin typeface="微软雅黑" pitchFamily="34" charset="0"/>
                <a:ea typeface="微软雅黑" pitchFamily="34" charset="-122"/>
                <a:cs typeface="微软雅黑" pitchFamily="34" charset="-120"/>
              </a:rPr>
              <a:t>，无法改变温带季风气候，B错误。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3_1#e6d38ae7a?pid=75c0d7860&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［浙江2024年1月·5］</a:t>
            </a:r>
            <a:r>
              <a:rPr lang="en-US" altLang="zh-CN" sz="2000" b="0" i="0" dirty="0">
                <a:solidFill>
                  <a:srgbClr val="000000"/>
                </a:solidFill>
                <a:latin typeface="微软雅黑" pitchFamily="34" charset="0"/>
                <a:ea typeface="微软雅黑" pitchFamily="34" charset="-122"/>
                <a:cs typeface="微软雅黑" pitchFamily="34" charset="-120"/>
              </a:rPr>
              <a:t>白头叶猴是国家一级保护动物，通过多年努力，其数量明显增加</a:t>
            </a:r>
            <a:r>
              <a:rPr lang="en-US" altLang="zh-CN" sz="2000" b="0" i="0">
                <a:solidFill>
                  <a:srgbClr val="000000"/>
                </a:solidFill>
                <a:latin typeface="微软雅黑" pitchFamily="34" charset="0"/>
                <a:ea typeface="微软雅黑" pitchFamily="34" charset="-122"/>
                <a:cs typeface="微软雅黑" pitchFamily="34" charset="-120"/>
              </a:rPr>
              <a:t>。下列</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措施对于恢复白头叶猴数量最有效的是(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e6d38ae7a.bracket?pid=75c0d7860&amp;color=0,0,0&amp;vpa=5&amp;vtp=1"/>
          <p:cNvSpPr/>
          <p:nvPr/>
        </p:nvSpPr>
        <p:spPr>
          <a:xfrm>
            <a:off x="5240401" y="14531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3_2#e6d38ae7a.choices?pid=75c0d7860&amp;color=0,0,0&amp;vtp=1&amp;bbb=1"/>
          <p:cNvSpPr/>
          <p:nvPr/>
        </p:nvSpPr>
        <p:spPr>
          <a:xfrm>
            <a:off x="722376" y="1919858"/>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A.分析种间关系</a:t>
            </a:r>
            <a:r>
              <a:rPr lang="en-US" altLang="zh-CN" sz="2000" b="0" i="0">
                <a:solidFill>
                  <a:srgbClr val="000000"/>
                </a:solidFill>
                <a:latin typeface="微软雅黑" pitchFamily="34" charset="0"/>
                <a:ea typeface="微软雅黑" pitchFamily="34" charset="-122"/>
                <a:cs typeface="微软雅黑" pitchFamily="34" charset="-120"/>
              </a:rPr>
              <a:t>，迁出白头叶猴竞争者</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.通过监控技术，加强白头叶猴数量监测</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.建立自然保护区</a:t>
            </a:r>
            <a:r>
              <a:rPr lang="en-US" altLang="zh-CN" sz="2000" b="0" i="0">
                <a:solidFill>
                  <a:srgbClr val="000000"/>
                </a:solidFill>
                <a:latin typeface="微软雅黑" pitchFamily="34" charset="0"/>
                <a:ea typeface="微软雅黑" pitchFamily="34" charset="-122"/>
                <a:cs typeface="微软雅黑" pitchFamily="34" charset="-120"/>
              </a:rPr>
              <a:t>，保护白头叶猴栖息地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.对当地民众加强宣传教育，树立保护意识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5_1#e6d38ae7a?vop=1&amp;pid=75c0d7860&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分析种间关系，迁出白头叶猴的竞争者，会导致群落的物种丰富度下降</a:t>
            </a:r>
            <a:r>
              <a:rPr lang="en-US" altLang="zh-CN" sz="2000" b="0" i="0">
                <a:solidFill>
                  <a:srgbClr val="000000"/>
                </a:solidFill>
                <a:latin typeface="微软雅黑" pitchFamily="34" charset="0"/>
                <a:ea typeface="微软雅黑" pitchFamily="34" charset="-122"/>
                <a:cs typeface="微软雅黑" pitchFamily="34" charset="-120"/>
              </a:rPr>
              <a:t>，不一定有利于恢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复白头叶猴数量</a:t>
            </a:r>
            <a:r>
              <a:rPr lang="en-US" altLang="zh-CN" sz="2000" b="0" i="0" dirty="0">
                <a:solidFill>
                  <a:srgbClr val="000000"/>
                </a:solidFill>
                <a:latin typeface="微软雅黑" pitchFamily="34" charset="0"/>
                <a:ea typeface="微软雅黑" pitchFamily="34" charset="-122"/>
                <a:cs typeface="微软雅黑" pitchFamily="34" charset="-120"/>
              </a:rPr>
              <a:t>，A不符合题意；通过监控技术，加强白头叶猴数量监测</a:t>
            </a:r>
            <a:r>
              <a:rPr lang="en-US" altLang="zh-CN" sz="2000" b="0" i="0">
                <a:solidFill>
                  <a:srgbClr val="000000"/>
                </a:solidFill>
                <a:latin typeface="微软雅黑" pitchFamily="34" charset="0"/>
                <a:ea typeface="微软雅黑" pitchFamily="34" charset="-122"/>
                <a:cs typeface="微软雅黑" pitchFamily="34" charset="-120"/>
              </a:rPr>
              <a:t>，不能恢复白头叶猴数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a:t>
            </a:r>
            <a:r>
              <a:rPr lang="en-US" altLang="zh-CN" sz="2000" b="0" i="0" dirty="0">
                <a:solidFill>
                  <a:srgbClr val="000000"/>
                </a:solidFill>
                <a:latin typeface="微软雅黑" pitchFamily="34" charset="0"/>
                <a:ea typeface="微软雅黑" pitchFamily="34" charset="-122"/>
                <a:cs typeface="微软雅黑" pitchFamily="34" charset="-120"/>
              </a:rPr>
              <a:t>，B不符合题意；建立自然保护区是对生物进行就地保护</a:t>
            </a:r>
            <a:r>
              <a:rPr lang="en-US" altLang="zh-CN" sz="2000" b="0" i="0">
                <a:solidFill>
                  <a:srgbClr val="000000"/>
                </a:solidFill>
                <a:latin typeface="微软雅黑" pitchFamily="34" charset="0"/>
                <a:ea typeface="微软雅黑" pitchFamily="34" charset="-122"/>
                <a:cs typeface="微软雅黑" pitchFamily="34" charset="-120"/>
              </a:rPr>
              <a:t>，就地保护是保护生物多样性最有效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的措施</a:t>
            </a:r>
            <a:r>
              <a:rPr lang="en-US" altLang="zh-CN" sz="2000" b="0" i="0" dirty="0">
                <a:solidFill>
                  <a:srgbClr val="000000"/>
                </a:solidFill>
                <a:latin typeface="微软雅黑" pitchFamily="34" charset="0"/>
                <a:ea typeface="微软雅黑" pitchFamily="34" charset="-122"/>
                <a:cs typeface="微软雅黑" pitchFamily="34" charset="-120"/>
              </a:rPr>
              <a:t>，因此建立自然保护区，保护白头叶猴栖息地是恢复白头叶猴数量最有效的措施，</a:t>
            </a:r>
            <a:r>
              <a:rPr lang="en-US" altLang="zh-CN" sz="2000" b="0" i="0">
                <a:solidFill>
                  <a:srgbClr val="000000"/>
                </a:solidFill>
                <a:latin typeface="微软雅黑" pitchFamily="34" charset="0"/>
                <a:ea typeface="微软雅黑" pitchFamily="34" charset="-122"/>
                <a:cs typeface="微软雅黑" pitchFamily="34" charset="-120"/>
              </a:rPr>
              <a:t>C符合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题意</a:t>
            </a:r>
            <a:r>
              <a:rPr lang="en-US" altLang="zh-CN" sz="2000" b="0" i="0" dirty="0">
                <a:solidFill>
                  <a:srgbClr val="000000"/>
                </a:solidFill>
                <a:latin typeface="微软雅黑" pitchFamily="34" charset="0"/>
                <a:ea typeface="微软雅黑" pitchFamily="34" charset="-122"/>
                <a:cs typeface="微软雅黑" pitchFamily="34" charset="-120"/>
              </a:rPr>
              <a:t>；对当地民众加强宣传教育，树立保护意识，对恢复白头叶猴数量有一定帮助</a:t>
            </a:r>
            <a:r>
              <a:rPr lang="en-US" altLang="zh-CN" sz="2000" b="0" i="0">
                <a:solidFill>
                  <a:srgbClr val="000000"/>
                </a:solidFill>
                <a:latin typeface="微软雅黑" pitchFamily="34" charset="0"/>
                <a:ea typeface="微软雅黑" pitchFamily="34" charset="-122"/>
                <a:cs typeface="微软雅黑" pitchFamily="34" charset="-120"/>
              </a:rPr>
              <a:t>，但不是最有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效的措施</a:t>
            </a:r>
            <a:r>
              <a:rPr lang="en-US" altLang="zh-CN" sz="2000" b="0" i="0" dirty="0">
                <a:solidFill>
                  <a:srgbClr val="000000"/>
                </a:solidFill>
                <a:latin typeface="微软雅黑" pitchFamily="34" charset="0"/>
                <a:ea typeface="微软雅黑" pitchFamily="34" charset="-122"/>
                <a:cs typeface="微软雅黑" pitchFamily="34" charset="-120"/>
              </a:rPr>
              <a:t>，D不符合题意。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787c5fbde?pid=75c0d7860&amp;color=0,0,0&amp;vtp=1&amp;bt=1&amp;bbb=1&amp;hb=1"/>
          <p:cNvSpPr/>
          <p:nvPr/>
        </p:nvSpPr>
        <p:spPr>
          <a:xfrm>
            <a:off x="722376" y="101498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［湖北2025·1］</a:t>
            </a:r>
            <a:r>
              <a:rPr lang="en-US" altLang="zh-CN" sz="2000" b="0" i="0" dirty="0">
                <a:solidFill>
                  <a:srgbClr val="000000"/>
                </a:solidFill>
                <a:latin typeface="微软雅黑" pitchFamily="34" charset="0"/>
                <a:ea typeface="微软雅黑" pitchFamily="34" charset="-122"/>
                <a:cs typeface="微软雅黑" pitchFamily="34" charset="-120"/>
              </a:rPr>
              <a:t>2023年7月，</a:t>
            </a:r>
            <a:r>
              <a:rPr lang="en-US" altLang="zh-CN" sz="2000" b="0" i="0">
                <a:solidFill>
                  <a:srgbClr val="000000"/>
                </a:solidFill>
                <a:latin typeface="微软雅黑" pitchFamily="34" charset="0"/>
                <a:ea typeface="微软雅黑" pitchFamily="34" charset="-122"/>
                <a:cs typeface="微软雅黑" pitchFamily="34" charset="-120"/>
              </a:rPr>
              <a:t>习近平总书记在全国生态环境保护大会上发表的重要讲话中强调：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着力提升生态系统多样性</a:t>
            </a:r>
            <a:r>
              <a:rPr lang="en-US" altLang="zh-CN" sz="2000" b="0" i="0" dirty="0">
                <a:solidFill>
                  <a:srgbClr val="000000"/>
                </a:solidFill>
                <a:latin typeface="微软雅黑" pitchFamily="34" charset="0"/>
                <a:ea typeface="微软雅黑" pitchFamily="34" charset="-122"/>
                <a:cs typeface="微软雅黑" pitchFamily="34" charset="-120"/>
              </a:rPr>
              <a:t>、稳定性、持续性，要站在维护国家生态安全</a:t>
            </a:r>
            <a:r>
              <a:rPr lang="en-US" altLang="zh-CN" sz="2000" b="0" i="0">
                <a:solidFill>
                  <a:srgbClr val="000000"/>
                </a:solidFill>
                <a:latin typeface="微软雅黑" pitchFamily="34" charset="0"/>
                <a:ea typeface="微软雅黑" pitchFamily="34" charset="-122"/>
                <a:cs typeface="微软雅黑" pitchFamily="34" charset="-120"/>
              </a:rPr>
              <a:t>、中华民族永续发展和对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人类文明负责的高度</a:t>
            </a:r>
            <a:r>
              <a:rPr lang="en-US" altLang="zh-CN" sz="2000" b="0" i="0" dirty="0">
                <a:solidFill>
                  <a:srgbClr val="000000"/>
                </a:solidFill>
                <a:latin typeface="微软雅黑" pitchFamily="34" charset="0"/>
                <a:ea typeface="微软雅黑" pitchFamily="34" charset="-122"/>
                <a:cs typeface="微软雅黑" pitchFamily="34" charset="-120"/>
              </a:rPr>
              <a:t>，加强生态保护和修复，为子孙后代留下山清水秀的生态空间</a:t>
            </a:r>
            <a:r>
              <a:rPr lang="en-US" altLang="zh-CN" sz="2000" b="0" i="0">
                <a:solidFill>
                  <a:srgbClr val="000000"/>
                </a:solidFill>
                <a:latin typeface="微软雅黑" pitchFamily="34" charset="0"/>
                <a:ea typeface="微软雅黑" pitchFamily="34" charset="-122"/>
                <a:cs typeface="微软雅黑" pitchFamily="34" charset="-120"/>
              </a:rPr>
              <a:t>。下列措施不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符合以上精神的是(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787c5fbde.bracket?pid=75c0d7860&amp;color=0,0,0&amp;vpa=6&amp;vtp=1"/>
          <p:cNvSpPr/>
          <p:nvPr/>
        </p:nvSpPr>
        <p:spPr>
          <a:xfrm>
            <a:off x="2954401" y="2367534"/>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6_2#787c5fbde.choices?pid=75c0d7860&amp;color=0,0,0&amp;vtp=1&amp;bbb=1"/>
          <p:cNvSpPr/>
          <p:nvPr/>
        </p:nvSpPr>
        <p:spPr>
          <a:xfrm>
            <a:off x="722376" y="28342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A.通过大规模围湖造田扩大耕地面积，提高粮食产量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.对有代表性的自然生态系统和珍稀物种栖息地进行保护</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.对过度利用的森林与草原进行封育，待恢复到较好状态时再适度利用</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.开展大规模国土绿化行动，推进“三北”防护林体系建设和京津风沙源治理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8_1#787c5fbde?vop=1&amp;pid=75c0d7860&amp;color=0,0,0&amp;vtp=1&amp;bt=1&amp;bbb=1&amp;hb=1"/>
          <p:cNvSpPr/>
          <p:nvPr/>
        </p:nvSpPr>
        <p:spPr>
          <a:xfrm>
            <a:off x="722376" y="1014984"/>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大规模围湖造田扩大耕地面积有可能破坏生态系统的平衡与稳定</a:t>
            </a:r>
            <a:r>
              <a:rPr lang="en-US" altLang="zh-CN" sz="2000" b="0" i="0">
                <a:solidFill>
                  <a:srgbClr val="000000"/>
                </a:solidFill>
                <a:latin typeface="微软雅黑" pitchFamily="34" charset="0"/>
                <a:ea typeface="微软雅黑" pitchFamily="34" charset="-122"/>
                <a:cs typeface="微软雅黑" pitchFamily="34" charset="-120"/>
              </a:rPr>
              <a:t>，与生态文明的精神不相</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符</a:t>
            </a:r>
            <a:r>
              <a:rPr lang="en-US" altLang="zh-CN" sz="2000" b="0" i="0" dirty="0">
                <a:solidFill>
                  <a:srgbClr val="000000"/>
                </a:solidFill>
                <a:latin typeface="微软雅黑" pitchFamily="34" charset="0"/>
                <a:ea typeface="微软雅黑" pitchFamily="34" charset="-122"/>
                <a:cs typeface="微软雅黑" pitchFamily="34" charset="-120"/>
              </a:rPr>
              <a:t>，A符合题意。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1bd9c22ab?pid=75c0d7860&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7.（不定项）</a:t>
            </a:r>
            <a:r>
              <a:rPr lang="en-US" altLang="zh-CN" sz="2000" b="0" i="0" dirty="0">
                <a:solidFill>
                  <a:srgbClr val="000000"/>
                </a:solidFill>
                <a:latin typeface="仿宋" pitchFamily="34" charset="0"/>
                <a:ea typeface="仿宋" pitchFamily="34" charset="-122"/>
                <a:cs typeface="仿宋" pitchFamily="34" charset="-120"/>
              </a:rPr>
              <a:t>［湖南2023·13］</a:t>
            </a:r>
            <a:r>
              <a:rPr lang="en-US" altLang="zh-CN" sz="2000" b="0" i="0" dirty="0">
                <a:solidFill>
                  <a:srgbClr val="000000"/>
                </a:solidFill>
                <a:latin typeface="微软雅黑" pitchFamily="34" charset="0"/>
                <a:ea typeface="微软雅黑" pitchFamily="34" charset="-122"/>
                <a:cs typeface="微软雅黑" pitchFamily="34" charset="-120"/>
              </a:rPr>
              <a:t>党的二十大报告指出：我们要推进美丽中国建设</a:t>
            </a:r>
            <a:r>
              <a:rPr lang="en-US" altLang="zh-CN" sz="2000" b="0" i="0">
                <a:solidFill>
                  <a:srgbClr val="000000"/>
                </a:solidFill>
                <a:latin typeface="微软雅黑" pitchFamily="34" charset="0"/>
                <a:ea typeface="微软雅黑" pitchFamily="34" charset="-122"/>
                <a:cs typeface="微软雅黑" pitchFamily="34" charset="-120"/>
              </a:rPr>
              <a:t>，坚持山水林田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湖草沙一体化保护和系统治理</a:t>
            </a:r>
            <a:r>
              <a:rPr lang="en-US" altLang="zh-CN" sz="2000" b="0" i="0" dirty="0">
                <a:solidFill>
                  <a:srgbClr val="000000"/>
                </a:solidFill>
                <a:latin typeface="微软雅黑" pitchFamily="34" charset="0"/>
                <a:ea typeface="微软雅黑" pitchFamily="34" charset="-122"/>
                <a:cs typeface="微软雅黑" pitchFamily="34" charset="-120"/>
              </a:rPr>
              <a:t>，统筹产业结构调整、污染治理、生态保护、应对气候变化</a:t>
            </a:r>
            <a:r>
              <a:rPr lang="en-US" altLang="zh-CN" sz="2000" b="0" i="0">
                <a:solidFill>
                  <a:srgbClr val="000000"/>
                </a:solidFill>
                <a:latin typeface="微软雅黑" pitchFamily="34" charset="0"/>
                <a:ea typeface="微软雅黑" pitchFamily="34" charset="-122"/>
                <a:cs typeface="微软雅黑" pitchFamily="34" charset="-120"/>
              </a:rPr>
              <a:t>，协同</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推进降碳</a:t>
            </a:r>
            <a:r>
              <a:rPr lang="en-US" altLang="zh-CN" sz="2000" b="0" i="0" dirty="0">
                <a:solidFill>
                  <a:srgbClr val="000000"/>
                </a:solidFill>
                <a:latin typeface="微软雅黑" pitchFamily="34" charset="0"/>
                <a:ea typeface="微软雅黑" pitchFamily="34" charset="-122"/>
                <a:cs typeface="微软雅黑" pitchFamily="34" charset="-120"/>
              </a:rPr>
              <a:t>、减污、扩绿、增长，推进生态优先、节约集约、绿色低碳发展</a:t>
            </a:r>
            <a:r>
              <a:rPr lang="en-US" altLang="zh-CN" sz="2000" b="0" i="0">
                <a:solidFill>
                  <a:srgbClr val="000000"/>
                </a:solidFill>
                <a:latin typeface="微软雅黑" pitchFamily="34" charset="0"/>
                <a:ea typeface="微软雅黑" pitchFamily="34" charset="-122"/>
                <a:cs typeface="微软雅黑" pitchFamily="34" charset="-120"/>
              </a:rPr>
              <a:t>。下列叙述错误的是 (</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1bd9c22ab.bracket?pid=75c0d7860&amp;color=0,0,0&amp;vpa=7&amp;vtp=1"/>
          <p:cNvSpPr/>
          <p:nvPr/>
        </p:nvSpPr>
        <p:spPr>
          <a:xfrm>
            <a:off x="11398314" y="1910334"/>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9_2#1bd9c22ab.choices?pid=75c0d7860&amp;color=0,0,0&amp;vtp=1&amp;bbb=1"/>
          <p:cNvSpPr/>
          <p:nvPr/>
        </p:nvSpPr>
        <p:spPr>
          <a:xfrm>
            <a:off x="722376" y="2377059"/>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A.一体化保护有利于提高生态系统的抵抗力稳定性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.一体化保护体现了生态系统的整体性和系统性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.一体化保护和系统治理有助于协调生态足迹与生态承载力的关系</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.运用自生原理可以从根本上达到一体化保护和系统治理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21_1#1bd9c22ab?vop=1&amp;pid=75c0d7860&amp;color=0,0,0&amp;vtp=1&amp;bt=1&amp;bbb=1&amp;hb=1"/>
          <p:cNvSpPr/>
          <p:nvPr/>
        </p:nvSpPr>
        <p:spPr>
          <a:xfrm>
            <a:off x="722376" y="1014984"/>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由题干可知，一体化保护可以增大物种丰富度，使生态系统的营养结构更加复杂</a:t>
            </a:r>
            <a:r>
              <a:rPr lang="en-US" altLang="zh-CN" sz="2000" b="0" i="0">
                <a:solidFill>
                  <a:srgbClr val="000000"/>
                </a:solidFill>
                <a:latin typeface="微软雅黑" pitchFamily="34" charset="0"/>
                <a:ea typeface="微软雅黑" pitchFamily="34" charset="-122"/>
                <a:cs typeface="微软雅黑" pitchFamily="34" charset="-120"/>
              </a:rPr>
              <a:t>，有利于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提高生态系统的抵抗力稳定性</a:t>
            </a:r>
            <a:r>
              <a:rPr lang="en-US" altLang="zh-CN" sz="2000" b="0" i="0" dirty="0">
                <a:solidFill>
                  <a:srgbClr val="000000"/>
                </a:solidFill>
                <a:latin typeface="微软雅黑" pitchFamily="34" charset="0"/>
                <a:ea typeface="微软雅黑" pitchFamily="34" charset="-122"/>
                <a:cs typeface="微软雅黑" pitchFamily="34" charset="-120"/>
              </a:rPr>
              <a:t>，A正确。一体化保护考虑了自然、社会和经济的情况</a:t>
            </a:r>
            <a:r>
              <a:rPr lang="en-US" altLang="zh-CN" sz="2000" b="0" i="0">
                <a:solidFill>
                  <a:srgbClr val="000000"/>
                </a:solidFill>
                <a:latin typeface="微软雅黑" pitchFamily="34" charset="0"/>
                <a:ea typeface="微软雅黑" pitchFamily="34" charset="-122"/>
                <a:cs typeface="微软雅黑" pitchFamily="34" charset="-120"/>
              </a:rPr>
              <a:t>，体现了生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态系统的整体性和系统性</a:t>
            </a:r>
            <a:r>
              <a:rPr lang="en-US" altLang="zh-CN" sz="2000" b="0" i="0" dirty="0">
                <a:solidFill>
                  <a:srgbClr val="000000"/>
                </a:solidFill>
                <a:latin typeface="微软雅黑" pitchFamily="34" charset="0"/>
                <a:ea typeface="微软雅黑" pitchFamily="34" charset="-122"/>
                <a:cs typeface="微软雅黑" pitchFamily="34" charset="-120"/>
              </a:rPr>
              <a:t>，B正确。生态足迹是指在现有技术条件下</a:t>
            </a:r>
            <a:r>
              <a:rPr lang="en-US" altLang="zh-CN" sz="2000" b="0" i="0">
                <a:solidFill>
                  <a:srgbClr val="000000"/>
                </a:solidFill>
                <a:latin typeface="微软雅黑" pitchFamily="34" charset="0"/>
                <a:ea typeface="微软雅黑" pitchFamily="34" charset="-122"/>
                <a:cs typeface="微软雅黑" pitchFamily="34" charset="-120"/>
              </a:rPr>
              <a:t>，维持某一人口单位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一个人、一个城市、一个国家或全人类）</a:t>
            </a:r>
            <a:r>
              <a:rPr lang="en-US" altLang="zh-CN" sz="2000" b="0" i="0">
                <a:solidFill>
                  <a:srgbClr val="000000"/>
                </a:solidFill>
                <a:latin typeface="微软雅黑" pitchFamily="34" charset="0"/>
                <a:ea typeface="微软雅黑" pitchFamily="34" charset="-122"/>
                <a:cs typeface="微软雅黑" pitchFamily="34" charset="-120"/>
              </a:rPr>
              <a:t>生存所需的生产资源和吸纳废物的土地及水域的面积。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坚持一体化保护和系统治理</a:t>
            </a:r>
            <a:r>
              <a:rPr lang="en-US" altLang="zh-CN" sz="2000" b="0" i="0" dirty="0">
                <a:solidFill>
                  <a:srgbClr val="000000"/>
                </a:solidFill>
                <a:latin typeface="微软雅黑" pitchFamily="34" charset="0"/>
                <a:ea typeface="微软雅黑" pitchFamily="34" charset="-122"/>
                <a:cs typeface="微软雅黑" pitchFamily="34" charset="-120"/>
              </a:rPr>
              <a:t>，协同推进降碳，有助于协调生态足迹与生态承载力的关系，C</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自生是由生物组分而产生的自组织</a:t>
            </a:r>
            <a:r>
              <a:rPr lang="en-US" altLang="zh-CN" sz="2000" b="0" i="0" dirty="0">
                <a:solidFill>
                  <a:srgbClr val="000000"/>
                </a:solidFill>
                <a:latin typeface="微软雅黑" pitchFamily="34" charset="0"/>
                <a:ea typeface="微软雅黑" pitchFamily="34" charset="-122"/>
                <a:cs typeface="微软雅黑" pitchFamily="34" charset="-120"/>
              </a:rPr>
              <a:t>、自我优化、自我调节、自我更新和维持</a:t>
            </a:r>
            <a:r>
              <a:rPr lang="en-US" altLang="zh-CN" sz="2000" b="0" i="0">
                <a:solidFill>
                  <a:srgbClr val="000000"/>
                </a:solidFill>
                <a:latin typeface="微软雅黑" pitchFamily="34" charset="0"/>
                <a:ea typeface="微软雅黑" pitchFamily="34" charset="-122"/>
                <a:cs typeface="微软雅黑" pitchFamily="34" charset="-120"/>
              </a:rPr>
              <a:t>，运用自生原理无法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从根本上达到一体化保护和系统治理</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O_5_BD.22_1#9e79a89b3?pid=75c0d7860&amp;color=0,0,0&amp;vtp=1&amp;bt=1&amp;bbb=1&amp;hb=1"/>
          <p:cNvSpPr/>
          <p:nvPr/>
        </p:nvSpPr>
        <p:spPr>
          <a:xfrm>
            <a:off x="722376" y="1014984"/>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［河北2024·21］</a:t>
            </a:r>
            <a:r>
              <a:rPr lang="en-US" altLang="zh-CN" sz="2000" b="0" i="0" dirty="0">
                <a:solidFill>
                  <a:srgbClr val="000000"/>
                </a:solidFill>
                <a:latin typeface="微软雅黑" pitchFamily="34" charset="0"/>
                <a:ea typeface="微软雅黑" pitchFamily="34" charset="-122"/>
                <a:cs typeface="微软雅黑" pitchFamily="34" charset="-120"/>
              </a:rPr>
              <a:t>我国采取了多种措施对大熊猫实施保护</a:t>
            </a:r>
            <a:r>
              <a:rPr lang="en-US" altLang="zh-CN" sz="2000" b="0" i="0">
                <a:solidFill>
                  <a:srgbClr val="000000"/>
                </a:solidFill>
                <a:latin typeface="微软雅黑" pitchFamily="34" charset="0"/>
                <a:ea typeface="微软雅黑" pitchFamily="34" charset="-122"/>
                <a:cs typeface="微软雅黑" pitchFamily="34" charset="-120"/>
              </a:rPr>
              <a:t>，但在其栖息地一定范围内依旧存在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人类活动的干扰</a:t>
            </a:r>
            <a:r>
              <a:rPr lang="en-US" altLang="zh-CN" sz="2000" b="0" i="0" dirty="0">
                <a:solidFill>
                  <a:srgbClr val="000000"/>
                </a:solidFill>
                <a:latin typeface="微软雅黑" pitchFamily="34" charset="0"/>
                <a:ea typeface="微软雅黑" pitchFamily="34" charset="-122"/>
                <a:cs typeface="微软雅黑" pitchFamily="34" charset="-120"/>
              </a:rPr>
              <a:t>。第四次全国大熊猫调查结果如图所示，大熊猫主要分布于六个山系</a:t>
            </a:r>
            <a:r>
              <a:rPr lang="en-US" altLang="zh-CN" sz="2000" b="0" i="0">
                <a:solidFill>
                  <a:srgbClr val="000000"/>
                </a:solidFill>
                <a:latin typeface="微软雅黑" pitchFamily="34" charset="0"/>
                <a:ea typeface="微软雅黑" pitchFamily="34" charset="-122"/>
                <a:cs typeface="微软雅黑" pitchFamily="34" charset="-120"/>
              </a:rPr>
              <a:t>，各山系的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种群间存在地理隔离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5_BD.22_2#9e79a89b3?iti=1&amp;pid=75c0d786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75888" y="2461387"/>
            <a:ext cx="4846320" cy="21305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22_3#9e79a89b3?iti=1&amp;pid=75c0d7860&amp;color=0,0,0&amp;vtp=1&amp;bbb=1"/>
          <p:cNvSpPr/>
          <p:nvPr/>
        </p:nvSpPr>
        <p:spPr>
          <a:xfrm>
            <a:off x="5816473" y="4718939"/>
            <a:ext cx="565150"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山系</a:t>
            </a:r>
            <a:endParaRPr lang="en-US" altLang="zh-CN" sz="20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O_5_BD.22_4#9e79a89b3?pid=75c0d7860&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回答下列问题：</a:t>
            </a:r>
            <a:endParaRPr lang="en-US" altLang="zh-CN" sz="2000" dirty="0"/>
          </a:p>
        </p:txBody>
      </p:sp>
      <p:sp>
        <p:nvSpPr>
          <p:cNvPr id="3" name="QB_6_BD.23_1#6e755aa0e?pid=9e79a89b3&amp;color=0,0,0&amp;vtp=1&amp;bbb=1&amp;hb=1"/>
          <p:cNvSpPr/>
          <p:nvPr/>
        </p:nvSpPr>
        <p:spPr>
          <a:xfrm>
            <a:off x="722376" y="1432941"/>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（1）割竹挖笋和放牧使大熊猫食物资源减少</a:t>
            </a:r>
            <a:r>
              <a:rPr lang="en-US" altLang="zh-CN" sz="2000" b="0" i="0">
                <a:solidFill>
                  <a:srgbClr val="000000"/>
                </a:solidFill>
                <a:latin typeface="微软雅黑" pitchFamily="34" charset="0"/>
                <a:ea typeface="微软雅黑" pitchFamily="34" charset="-122"/>
                <a:cs typeface="微软雅黑" pitchFamily="34" charset="-120"/>
              </a:rPr>
              <a:t>，人和家畜属于影响大熊猫种群数量的</a:t>
            </a:r>
            <a:r>
              <a:rPr lang="en-US" altLang="zh-CN" sz="2000" i="0">
                <a:solidFill>
                  <a:srgbClr val="000000"/>
                </a:solidFill>
                <a:latin typeface="SimSun" pitchFamily="34" charset="0"/>
                <a:ea typeface="SimSun" pitchFamily="34" charset="-122"/>
                <a:cs typeface="SimSun" pitchFamily="34" charset="-120"/>
              </a:rPr>
              <a:t>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微软雅黑" pitchFamily="34" charset="0"/>
                <a:ea typeface="微软雅黑" pitchFamily="34" charset="-122"/>
                <a:cs typeface="微软雅黑" pitchFamily="34" charset="-120"/>
              </a:rPr>
              <a:t>因素</a:t>
            </a:r>
            <a:r>
              <a:rPr lang="en-US" altLang="zh-CN" sz="2000" b="0" i="0" dirty="0">
                <a:solidFill>
                  <a:srgbClr val="000000"/>
                </a:solidFill>
                <a:latin typeface="微软雅黑" pitchFamily="34" charset="0"/>
                <a:ea typeface="微软雅黑" pitchFamily="34" charset="-122"/>
                <a:cs typeface="微软雅黑" pitchFamily="34" charset="-120"/>
              </a:rPr>
              <a:t>。采矿和旅游开发等使大熊猫栖息地的部分森林转化为裸岩或草地</a:t>
            </a:r>
            <a:r>
              <a:rPr lang="en-US" altLang="zh-CN" sz="2000" b="0" i="0">
                <a:solidFill>
                  <a:srgbClr val="000000"/>
                </a:solidFill>
                <a:latin typeface="微软雅黑" pitchFamily="34" charset="0"/>
                <a:ea typeface="微软雅黑" pitchFamily="34" charset="-122"/>
                <a:cs typeface="微软雅黑" pitchFamily="34" charset="-120"/>
              </a:rPr>
              <a:t>，生态系统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中消费者获得的总能量</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森林面积减少，土壤保持和水源涵养等功能下降</a:t>
            </a:r>
            <a:r>
              <a:rPr lang="en-US" altLang="zh-CN" sz="2000" b="0" i="0">
                <a:solidFill>
                  <a:srgbClr val="000000"/>
                </a:solidFill>
                <a:latin typeface="微软雅黑" pitchFamily="34" charset="0"/>
                <a:ea typeface="微软雅黑" pitchFamily="34" charset="-122"/>
                <a:cs typeface="微软雅黑" pitchFamily="34" charset="-120"/>
              </a:rPr>
              <a:t>，这些功能属于</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生物多样性的</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价值</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B_6_AN.24_1#6e755aa0e.blank?pid=9e79a89b3&amp;color=0,0,0&amp;vpa=8&amp;vtp=1&amp;bbb=1&amp;hb=1"/>
          <p:cNvSpPr/>
          <p:nvPr/>
        </p:nvSpPr>
        <p:spPr>
          <a:xfrm>
            <a:off x="722377" y="1394841"/>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密度制约</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或生物）</a:t>
            </a:r>
            <a:endParaRPr lang="en-US" altLang="zh-CN" sz="2000" dirty="0"/>
          </a:p>
        </p:txBody>
      </p:sp>
      <p:sp>
        <p:nvSpPr>
          <p:cNvPr id="5" name="QB_6_AN.25_1#6e755aa0e.blank?pid=9e79a89b3&amp;color=0,0,0&amp;vpa=9&amp;vtp=1&amp;bbb=1"/>
          <p:cNvSpPr/>
          <p:nvPr/>
        </p:nvSpPr>
        <p:spPr>
          <a:xfrm>
            <a:off x="3271901" y="2309241"/>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减少</a:t>
            </a:r>
            <a:endParaRPr lang="en-US" altLang="zh-CN" sz="2000" dirty="0"/>
          </a:p>
        </p:txBody>
      </p:sp>
      <p:sp>
        <p:nvSpPr>
          <p:cNvPr id="6" name="QB_6_AN.26_1#6e755aa0e.blank?pid=9e79a89b3&amp;color=0,0,0&amp;vpa=10&amp;vtp=1&amp;bbb=1"/>
          <p:cNvSpPr/>
          <p:nvPr/>
        </p:nvSpPr>
        <p:spPr>
          <a:xfrm>
            <a:off x="2255901" y="2747391"/>
            <a:ext cx="69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间接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6_AS.27_1#6e755aa0e?vop=1&amp;pid=9e79a89b3&amp;color=0,0,0&amp;vtp=1&amp;bt=1&amp;bbb=1&amp;hb=1"/>
          <p:cNvSpPr/>
          <p:nvPr/>
        </p:nvSpPr>
        <p:spPr>
          <a:xfrm>
            <a:off x="722376" y="1014984"/>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根据题意，割竹挖笋和放牧使大熊猫食物资源减少，</a:t>
            </a:r>
            <a:r>
              <a:rPr lang="en-US" altLang="zh-CN" sz="2000" b="0" i="0">
                <a:solidFill>
                  <a:srgbClr val="000000"/>
                </a:solidFill>
                <a:latin typeface="微软雅黑" pitchFamily="34" charset="0"/>
                <a:ea typeface="微软雅黑" pitchFamily="34" charset="-122"/>
                <a:cs typeface="微软雅黑" pitchFamily="34" charset="-120"/>
              </a:rPr>
              <a:t>会进一步影响大熊猫的种群数量变化，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人和家畜对大熊猫种群数量的作用强度与该种群的密度是相关的</a:t>
            </a:r>
            <a:r>
              <a:rPr lang="en-US" altLang="zh-CN" sz="2000" b="0" i="0" dirty="0">
                <a:solidFill>
                  <a:srgbClr val="000000"/>
                </a:solidFill>
                <a:latin typeface="微软雅黑" pitchFamily="34" charset="0"/>
                <a:ea typeface="微软雅黑" pitchFamily="34" charset="-122"/>
                <a:cs typeface="微软雅黑" pitchFamily="34" charset="-120"/>
              </a:rPr>
              <a:t>，因此属于密度制约因素，</a:t>
            </a:r>
            <a:r>
              <a:rPr lang="en-US" altLang="zh-CN" sz="2000" b="0" i="0">
                <a:solidFill>
                  <a:srgbClr val="000000"/>
                </a:solidFill>
                <a:latin typeface="微软雅黑" pitchFamily="34" charset="0"/>
                <a:ea typeface="微软雅黑" pitchFamily="34" charset="-122"/>
                <a:cs typeface="微软雅黑" pitchFamily="34" charset="-120"/>
              </a:rPr>
              <a:t>同时，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人和家畜属于影响大熊猫种群数量的生物因素。生态系统中流入消费者的总能量是指消费者在进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行同化作用过程中的同化量，由于采矿和旅游开发等使大熊猫栖息地的部分森林转化为裸岩和草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a:t>
            </a:r>
            <a:r>
              <a:rPr lang="en-US" altLang="zh-CN" sz="2000" b="0" i="0" dirty="0">
                <a:solidFill>
                  <a:srgbClr val="000000"/>
                </a:solidFill>
                <a:latin typeface="微软雅黑" pitchFamily="34" charset="0"/>
                <a:ea typeface="微软雅黑" pitchFamily="34" charset="-122"/>
                <a:cs typeface="微软雅黑" pitchFamily="34" charset="-120"/>
              </a:rPr>
              <a:t>，则流经该生态系统的总能量即生产者固定的太阳能会减少，消费者的摄入量减少</a:t>
            </a:r>
            <a:r>
              <a:rPr lang="en-US" altLang="zh-CN" sz="2000" b="0" i="0">
                <a:solidFill>
                  <a:srgbClr val="000000"/>
                </a:solidFill>
                <a:latin typeface="微软雅黑" pitchFamily="34" charset="0"/>
                <a:ea typeface="微软雅黑" pitchFamily="34" charset="-122"/>
                <a:cs typeface="微软雅黑" pitchFamily="34" charset="-120"/>
              </a:rPr>
              <a:t>，从而生态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系统中消费者获得的总能量减少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生物多样性的间接价值主要体现在调节生态系统的功能等方面，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例如</a:t>
            </a:r>
            <a:r>
              <a:rPr lang="en-US" altLang="zh-CN" sz="2000" b="0" i="0" dirty="0">
                <a:solidFill>
                  <a:srgbClr val="000000"/>
                </a:solidFill>
                <a:latin typeface="微软雅黑" pitchFamily="34" charset="0"/>
                <a:ea typeface="微软雅黑" pitchFamily="34" charset="-122"/>
                <a:cs typeface="微软雅黑" pitchFamily="34" charset="-120"/>
              </a:rPr>
              <a:t>，森林具有土壤保持和水源涵养等功能。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9954887b3.fixed?pid=ec17cecf5&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3#9954887b3.fixed?pid=ec17cecf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第四章高考强化</a:t>
            </a:r>
            <a:endParaRPr lang="en-US" altLang="zh-CN" sz="4400" dirty="0"/>
          </a:p>
        </p:txBody>
      </p:sp>
      <p:pic>
        <p:nvPicPr>
          <p:cNvPr id="4" name="C_3#9954887b3.fixed?pid=ec17cecf5&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9954887b3.fixed?pid=ec17cecf5&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6_BD.28_1#b66b98e76?pid=9e79a89b3&amp;color=0,0,0&amp;vtp=1&amp;bt=1&amp;bbb=1&amp;hb=1"/>
          <p:cNvSpPr/>
          <p:nvPr/>
        </p:nvSpPr>
        <p:spPr>
          <a:xfrm>
            <a:off x="722376" y="969265"/>
            <a:ext cx="10753344"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（2）调查结果表明</a:t>
            </a:r>
            <a:r>
              <a:rPr lang="en-US" altLang="zh-CN" sz="2000" b="0" i="0">
                <a:solidFill>
                  <a:srgbClr val="000000"/>
                </a:solidFill>
                <a:latin typeface="微软雅黑" pitchFamily="34" charset="0"/>
                <a:ea typeface="微软雅黑" pitchFamily="34" charset="-122"/>
                <a:cs typeface="微软雅黑" pitchFamily="34" charset="-120"/>
              </a:rPr>
              <a:t>，大熊猫种群数量与</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微软雅黑" pitchFamily="34" charset="0"/>
                <a:ea typeface="微软雅黑" pitchFamily="34" charset="-122"/>
                <a:cs typeface="微软雅黑" pitchFamily="34" charset="-120"/>
              </a:rPr>
              <a:t>和</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呈正相关</a:t>
            </a:r>
            <a:r>
              <a:rPr lang="en-US" altLang="zh-CN" sz="2000" b="0" i="0" dirty="0">
                <a:solidFill>
                  <a:srgbClr val="000000"/>
                </a:solidFill>
                <a:latin typeface="微软雅黑" pitchFamily="34" charset="0"/>
                <a:ea typeface="微软雅黑" pitchFamily="34" charset="-122"/>
                <a:cs typeface="微软雅黑" pitchFamily="34" charset="-120"/>
              </a:rPr>
              <a:t>。天然林保护</a:t>
            </a:r>
            <a:r>
              <a:rPr lang="en-US" altLang="zh-CN" sz="2000" b="0" i="0">
                <a:solidFill>
                  <a:srgbClr val="000000"/>
                </a:solidFill>
                <a:latin typeface="微软雅黑" pitchFamily="34" charset="0"/>
                <a:ea typeface="微软雅黑" pitchFamily="34" charset="-122"/>
                <a:cs typeface="微软雅黑" pitchFamily="34" charset="-120"/>
              </a:rPr>
              <a:t>、退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耕还林及自然保护区建设使大熊猫栖息地面积扩大，且</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资源增多，提高了栖息地对大熊猫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的环境容纳量。而旅游开发和路网扩张等使大熊猫栖息地丧失和</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，导致大熊猫被分为33</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个局域种群</a:t>
            </a:r>
            <a:r>
              <a:rPr lang="en-US" altLang="zh-CN" sz="2000" b="0" i="0" dirty="0">
                <a:solidFill>
                  <a:srgbClr val="000000"/>
                </a:solidFill>
                <a:latin typeface="微软雅黑" pitchFamily="34" charset="0"/>
                <a:ea typeface="微软雅黑" pitchFamily="34" charset="-122"/>
                <a:cs typeface="微软雅黑" pitchFamily="34" charset="-120"/>
              </a:rPr>
              <a:t>，种群增长受限。</a:t>
            </a:r>
            <a:endParaRPr lang="en-US" altLang="zh-CN" sz="2000" dirty="0"/>
          </a:p>
        </p:txBody>
      </p:sp>
      <p:sp>
        <p:nvSpPr>
          <p:cNvPr id="3" name="QB_6_AN.29_1#b66b98e76.blank?pid=9e79a89b3&amp;color=0,0,0&amp;vpa=11&amp;vtp=1&amp;bbb=1"/>
          <p:cNvSpPr/>
          <p:nvPr/>
        </p:nvSpPr>
        <p:spPr>
          <a:xfrm>
            <a:off x="5199126" y="931165"/>
            <a:ext cx="1454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栖息地面积</a:t>
            </a:r>
            <a:endParaRPr lang="en-US" altLang="zh-CN" sz="2000" dirty="0"/>
          </a:p>
        </p:txBody>
      </p:sp>
      <p:sp>
        <p:nvSpPr>
          <p:cNvPr id="4" name="QB_6_AN.30_1#b66b98e76.blank?pid=9e79a89b3&amp;color=0,0,0&amp;vpa=12&amp;vtp=1&amp;bbb=1"/>
          <p:cNvSpPr/>
          <p:nvPr/>
        </p:nvSpPr>
        <p:spPr>
          <a:xfrm>
            <a:off x="6977126" y="931165"/>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竹林面积</a:t>
            </a:r>
            <a:endParaRPr lang="en-US" altLang="zh-CN" sz="2000" dirty="0"/>
          </a:p>
        </p:txBody>
      </p:sp>
      <p:sp>
        <p:nvSpPr>
          <p:cNvPr id="5" name="QB_6_AN.31_1#b66b98e76.blank?pid=9e79a89b3&amp;color=0,0,0&amp;vpa=13&amp;vtp=1&amp;bbb=1"/>
          <p:cNvSpPr/>
          <p:nvPr/>
        </p:nvSpPr>
        <p:spPr>
          <a:xfrm>
            <a:off x="6827901" y="1388365"/>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食物</a:t>
            </a:r>
            <a:endParaRPr lang="en-US" altLang="zh-CN" sz="2000" dirty="0"/>
          </a:p>
        </p:txBody>
      </p:sp>
      <p:sp>
        <p:nvSpPr>
          <p:cNvPr id="6" name="QB_6_AN.32_1#b66b98e76.blank?pid=9e79a89b3&amp;color=0,0,0&amp;vpa=14&amp;vtp=1&amp;bbb=1"/>
          <p:cNvSpPr/>
          <p:nvPr/>
        </p:nvSpPr>
        <p:spPr>
          <a:xfrm>
            <a:off x="7843901" y="1845565"/>
            <a:ext cx="946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碎片化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6_AS.33_1#b66b98e76?vop=1&amp;pid=9e79a89b3&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由题图解读可知，大熊猫种群数量与栖息地面积和竹林面积呈正相关</a:t>
            </a:r>
            <a:r>
              <a:rPr lang="en-US" altLang="zh-CN" sz="2000" b="0" i="0">
                <a:solidFill>
                  <a:srgbClr val="000000"/>
                </a:solidFill>
                <a:latin typeface="微软雅黑" pitchFamily="34" charset="0"/>
                <a:ea typeface="微软雅黑" pitchFamily="34" charset="-122"/>
                <a:cs typeface="微软雅黑" pitchFamily="34" charset="-120"/>
              </a:rPr>
              <a:t>。环境容纳量指一定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的环境条件所能维持的种群最大数量</a:t>
            </a:r>
            <a:r>
              <a:rPr lang="en-US" altLang="zh-CN" sz="2000" b="0" i="0" dirty="0">
                <a:solidFill>
                  <a:srgbClr val="000000"/>
                </a:solidFill>
                <a:latin typeface="微软雅黑" pitchFamily="34" charset="0"/>
                <a:ea typeface="微软雅黑" pitchFamily="34" charset="-122"/>
                <a:cs typeface="微软雅黑" pitchFamily="34" charset="-120"/>
              </a:rPr>
              <a:t>，天然林保护等措施扩大了大熊猫栖息地面积</a:t>
            </a:r>
            <a:r>
              <a:rPr lang="en-US" altLang="zh-CN" sz="2000" b="0" i="0">
                <a:solidFill>
                  <a:srgbClr val="000000"/>
                </a:solidFill>
                <a:latin typeface="微软雅黑" pitchFamily="34" charset="0"/>
                <a:ea typeface="微软雅黑" pitchFamily="34" charset="-122"/>
                <a:cs typeface="微软雅黑" pitchFamily="34" charset="-120"/>
              </a:rPr>
              <a:t>，使得食物资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源增多</a:t>
            </a:r>
            <a:r>
              <a:rPr lang="en-US" altLang="zh-CN" sz="2000" b="0" i="0" dirty="0">
                <a:solidFill>
                  <a:srgbClr val="000000"/>
                </a:solidFill>
                <a:latin typeface="微软雅黑" pitchFamily="34" charset="0"/>
                <a:ea typeface="微软雅黑" pitchFamily="34" charset="-122"/>
                <a:cs typeface="微软雅黑" pitchFamily="34" charset="-120"/>
              </a:rPr>
              <a:t>，提高了栖息地对大熊猫的环境容纳量</a:t>
            </a:r>
            <a:r>
              <a:rPr lang="en-US" altLang="zh-CN" sz="2000" b="0" i="0">
                <a:solidFill>
                  <a:srgbClr val="000000"/>
                </a:solidFill>
                <a:latin typeface="微软雅黑" pitchFamily="34" charset="0"/>
                <a:ea typeface="微软雅黑" pitchFamily="34" charset="-122"/>
                <a:cs typeface="微软雅黑" pitchFamily="34" charset="-120"/>
              </a:rPr>
              <a:t>。旅游开发和路网扩张等人类活动使得大熊猫的栖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息地丧失和碎片化</a:t>
            </a:r>
            <a:r>
              <a:rPr lang="en-US" altLang="zh-CN" sz="2000" b="0" i="0" dirty="0">
                <a:solidFill>
                  <a:srgbClr val="000000"/>
                </a:solidFill>
                <a:latin typeface="微软雅黑" pitchFamily="34" charset="0"/>
                <a:ea typeface="微软雅黑" pitchFamily="34" charset="-122"/>
                <a:cs typeface="微软雅黑" pitchFamily="34" charset="-120"/>
              </a:rPr>
              <a:t>，导致其种群增长受限。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6_BD.34_1#c06e46766?pid=9e79a89b3&amp;color=0,0,0&amp;vtp=1&amp;bt=1&amp;bbb=1&amp;hb=1"/>
          <p:cNvSpPr/>
          <p:nvPr/>
        </p:nvSpPr>
        <p:spPr>
          <a:xfrm>
            <a:off x="722376" y="101498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（3）调查结果表明，岷山山系大熊猫栖息地面积和竹林面积最大</a:t>
            </a:r>
            <a:r>
              <a:rPr lang="en-US" altLang="zh-CN" sz="2000" b="0" i="0">
                <a:solidFill>
                  <a:srgbClr val="000000"/>
                </a:solidFill>
                <a:latin typeface="微软雅黑" pitchFamily="34" charset="0"/>
                <a:ea typeface="微软雅黑" pitchFamily="34" charset="-122"/>
                <a:cs typeface="微软雅黑" pitchFamily="34" charset="-120"/>
              </a:rPr>
              <a:t>，秦岭山系的秦岭箭竹等大熊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猫主食竹资源最丰富</a:t>
            </a:r>
            <a:r>
              <a:rPr lang="en-US" altLang="zh-CN" sz="2000" b="0" i="0" dirty="0">
                <a:solidFill>
                  <a:srgbClr val="000000"/>
                </a:solidFill>
                <a:latin typeface="微软雅黑" pitchFamily="34" charset="0"/>
                <a:ea typeface="微软雅黑" pitchFamily="34" charset="-122"/>
                <a:cs typeface="微软雅黑" pitchFamily="34" charset="-120"/>
              </a:rPr>
              <a:t>，这些环境特征有利于提高种群的繁殖能力。据此分析</a:t>
            </a:r>
            <a:r>
              <a:rPr lang="en-US" altLang="zh-CN" sz="2000" b="0" i="0">
                <a:solidFill>
                  <a:srgbClr val="000000"/>
                </a:solidFill>
                <a:latin typeface="微软雅黑" pitchFamily="34" charset="0"/>
                <a:ea typeface="微软雅黑" pitchFamily="34" charset="-122"/>
                <a:cs typeface="微软雅黑" pitchFamily="34" charset="-120"/>
              </a:rPr>
              <a:t>，环境资源如何通过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改变出生率和死亡率影响大熊猫种群密度：</a:t>
            </a:r>
            <a:r>
              <a:rPr lang="en-US" altLang="zh-CN" sz="2000" i="0">
                <a:solidFill>
                  <a:srgbClr val="000000"/>
                </a:solidFill>
                <a:latin typeface="SimSun" pitchFamily="34" charset="0"/>
                <a:ea typeface="SimSun" pitchFamily="34" charset="-122"/>
                <a:cs typeface="SimSun" pitchFamily="34" charset="-120"/>
              </a:rPr>
              <a:t>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35_1#c06e46766.blank?pid=9e79a89b3&amp;color=0,0,0&amp;vpa=15&amp;vtp=1&amp;bbb=1&amp;hb=1"/>
          <p:cNvSpPr/>
          <p:nvPr/>
        </p:nvSpPr>
        <p:spPr>
          <a:xfrm>
            <a:off x="722377" y="189128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资源丰富的条件下</a:t>
            </a:r>
            <a:r>
              <a:rPr lang="en-US" altLang="zh-CN" sz="2000" b="1" i="0" dirty="0">
                <a:solidFill>
                  <a:srgbClr val="00B050"/>
                </a:solidFill>
                <a:latin typeface="微软雅黑" pitchFamily="34" charset="0"/>
                <a:ea typeface="微软雅黑" pitchFamily="34" charset="-122"/>
                <a:cs typeface="微软雅黑" pitchFamily="34" charset="-120"/>
              </a:rPr>
              <a:t>，种群繁殖能力高，</a:t>
            </a:r>
            <a:r>
              <a:rPr lang="en-US" altLang="zh-CN" sz="2000" b="1" i="0">
                <a:solidFill>
                  <a:srgbClr val="00B050"/>
                </a:solidFill>
                <a:latin typeface="微软雅黑" pitchFamily="34" charset="0"/>
                <a:ea typeface="微软雅黑" pitchFamily="34" charset="-122"/>
                <a:cs typeface="微软雅黑" pitchFamily="34" charset="-120"/>
              </a:rPr>
              <a:t>出生率高。</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同时</a:t>
            </a:r>
            <a:r>
              <a:rPr lang="en-US" altLang="zh-CN" sz="2000" b="1" i="0" dirty="0">
                <a:solidFill>
                  <a:srgbClr val="00B050"/>
                </a:solidFill>
                <a:latin typeface="微软雅黑" pitchFamily="34" charset="0"/>
                <a:ea typeface="微软雅黑" pitchFamily="34" charset="-122"/>
                <a:cs typeface="微软雅黑" pitchFamily="34" charset="-120"/>
              </a:rPr>
              <a:t>，种内竞争弱，死亡率低。因此种群数量增加，种群密度升高</a:t>
            </a:r>
            <a:endParaRPr lang="en-US" altLang="zh-CN" sz="2000" dirty="0"/>
          </a:p>
        </p:txBody>
      </p:sp>
      <p:sp>
        <p:nvSpPr>
          <p:cNvPr id="4" name="QB_6_AS.36_1#c06e46766?vop=1&amp;pid=9e79a89b3&amp;color=0,0,0&amp;vtp=1&amp;bbb=1&amp;hb=1"/>
          <p:cNvSpPr/>
          <p:nvPr/>
        </p:nvSpPr>
        <p:spPr>
          <a:xfrm>
            <a:off x="722376" y="2879979"/>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当栖息地面积、竹林面积和竹资源等环境资源充足时，大熊猫种群的出生率升高</a:t>
            </a:r>
            <a:r>
              <a:rPr lang="en-US" altLang="zh-CN" sz="2000" b="0" i="0">
                <a:solidFill>
                  <a:srgbClr val="000000"/>
                </a:solidFill>
                <a:latin typeface="微软雅黑" pitchFamily="34" charset="0"/>
                <a:ea typeface="微软雅黑" pitchFamily="34" charset="-122"/>
                <a:cs typeface="微软雅黑" pitchFamily="34" charset="-120"/>
              </a:rPr>
              <a:t>，死亡率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降低</a:t>
            </a:r>
            <a:r>
              <a:rPr lang="en-US" altLang="zh-CN" sz="2000" b="0" i="0" dirty="0">
                <a:solidFill>
                  <a:srgbClr val="000000"/>
                </a:solidFill>
                <a:latin typeface="微软雅黑" pitchFamily="34" charset="0"/>
                <a:ea typeface="微软雅黑" pitchFamily="34" charset="-122"/>
                <a:cs typeface="微软雅黑" pitchFamily="34" charset="-120"/>
              </a:rPr>
              <a:t>，种群密度增大。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B_6_BD.37_1#9f1c4c6d7?pid=9e79a89b3&amp;color=0,0,0&amp;vtp=1&amp;bt=1&amp;bbb=1&amp;hb=1"/>
          <p:cNvSpPr/>
          <p:nvPr/>
        </p:nvSpPr>
        <p:spPr>
          <a:xfrm>
            <a:off x="722376" y="96926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（4）综合分析，除了就地保护，另提出2</a:t>
            </a:r>
            <a:r>
              <a:rPr lang="en-US" altLang="zh-CN" sz="2000" b="0" i="0">
                <a:solidFill>
                  <a:srgbClr val="000000"/>
                </a:solidFill>
                <a:latin typeface="微软雅黑" pitchFamily="34" charset="0"/>
                <a:ea typeface="微软雅黑" pitchFamily="34" charset="-122"/>
                <a:cs typeface="微软雅黑" pitchFamily="34" charset="-120"/>
              </a:rPr>
              <a:t>条保护大熊猫的措施：</a:t>
            </a:r>
            <a:r>
              <a:rPr lang="en-US" altLang="zh-CN" sz="2000" i="0">
                <a:solidFill>
                  <a:srgbClr val="000000"/>
                </a:solidFill>
                <a:latin typeface="SimSun" pitchFamily="34" charset="0"/>
                <a:ea typeface="SimSun" pitchFamily="34" charset="-122"/>
                <a:cs typeface="SimSun" pitchFamily="34" charset="-120"/>
              </a:rPr>
              <a:t>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38_1#9f1c4c6d7.blank?pid=9e79a89b3&amp;color=0,0,0&amp;vpa=16&amp;vtp=1&amp;bbb=1&amp;hb=1"/>
          <p:cNvSpPr/>
          <p:nvPr/>
        </p:nvSpPr>
        <p:spPr>
          <a:xfrm>
            <a:off x="722377" y="9311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建立动物园；建立繁育中心</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或“建立精子库”或“胚胎移植”或“退耕还林”）</a:t>
            </a:r>
            <a:endParaRPr lang="en-US" altLang="zh-CN" sz="2000" dirty="0"/>
          </a:p>
        </p:txBody>
      </p:sp>
      <p:sp>
        <p:nvSpPr>
          <p:cNvPr id="4" name="QB_6_AS.39_1#9f1c4c6d7?vop=1&amp;pid=9e79a89b3&amp;color=0,0,0&amp;vtp=1&amp;bbb=1&amp;hb=1"/>
          <p:cNvSpPr/>
          <p:nvPr/>
        </p:nvSpPr>
        <p:spPr>
          <a:xfrm>
            <a:off x="722376" y="192036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除了就地保护，还可以对大熊猫进行迁地保护，比如建立大熊猫繁育中心、动物园等</a:t>
            </a:r>
            <a:r>
              <a:rPr lang="en-US" altLang="zh-CN" sz="2000" b="0" i="0">
                <a:solidFill>
                  <a:srgbClr val="000000"/>
                </a:solidFill>
                <a:latin typeface="微软雅黑" pitchFamily="34" charset="0"/>
                <a:ea typeface="微软雅黑" pitchFamily="34" charset="-122"/>
                <a:cs typeface="微软雅黑" pitchFamily="34" charset="-120"/>
              </a:rPr>
              <a:t>；建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立精子库</a:t>
            </a:r>
            <a:r>
              <a:rPr lang="en-US" altLang="zh-CN" sz="2000" b="0" i="0" dirty="0">
                <a:solidFill>
                  <a:srgbClr val="000000"/>
                </a:solidFill>
                <a:latin typeface="微软雅黑" pitchFamily="34" charset="0"/>
                <a:ea typeface="微软雅黑" pitchFamily="34" charset="-122"/>
                <a:cs typeface="微软雅黑" pitchFamily="34" charset="-120"/>
              </a:rPr>
              <a:t>、基因库，利用生物技术对大熊猫的基因进行保护等。此外，还可以通过加强立法</a:t>
            </a:r>
            <a:r>
              <a:rPr lang="en-US" altLang="zh-CN" sz="2000" b="0" i="0">
                <a:solidFill>
                  <a:srgbClr val="000000"/>
                </a:solidFill>
                <a:latin typeface="微软雅黑" pitchFamily="34" charset="0"/>
                <a:ea typeface="微软雅黑" pitchFamily="34" charset="-122"/>
                <a:cs typeface="微软雅黑" pitchFamily="34" charset="-120"/>
              </a:rPr>
              <a:t>，如</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完善大熊猫保护法等保护大熊猫</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5_EX.40_1#9e79a89b3?vop=1&amp;pid=75c0d7860&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O_5_EX.40_2#9e79a89b3?vop=1&amp;pid=75c0d786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008376" y="1511300"/>
            <a:ext cx="6181344" cy="37764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BD.41_1#c0de1a807?pid=3502a0dd4&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［黑吉辽2024·5］</a:t>
            </a:r>
            <a:r>
              <a:rPr lang="en-US" altLang="zh-CN" sz="2000" b="0" i="0" dirty="0">
                <a:solidFill>
                  <a:srgbClr val="000000"/>
                </a:solidFill>
                <a:latin typeface="微软雅黑" pitchFamily="34" charset="0"/>
                <a:ea typeface="微软雅黑" pitchFamily="34" charset="-122"/>
                <a:cs typeface="微软雅黑" pitchFamily="34" charset="-120"/>
              </a:rPr>
              <a:t>弗兰克氏菌能够与沙棘等非豆科木本植物形成根瘤，</a:t>
            </a:r>
            <a:r>
              <a:rPr lang="en-US" altLang="zh-CN" sz="2000" b="0" i="0">
                <a:solidFill>
                  <a:srgbClr val="000000"/>
                </a:solidFill>
                <a:latin typeface="微软雅黑" pitchFamily="34" charset="0"/>
                <a:ea typeface="微软雅黑" pitchFamily="34" charset="-122"/>
                <a:cs typeface="微软雅黑" pitchFamily="34" charset="-120"/>
              </a:rPr>
              <a:t>进行高效的共生固氮，</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促进植物根系生长</a:t>
            </a:r>
            <a:r>
              <a:rPr lang="en-US" altLang="zh-CN" sz="2000" b="0" i="0" dirty="0">
                <a:solidFill>
                  <a:srgbClr val="000000"/>
                </a:solidFill>
                <a:latin typeface="微软雅黑" pitchFamily="34" charset="0"/>
                <a:ea typeface="微软雅黑" pitchFamily="34" charset="-122"/>
                <a:cs typeface="微软雅黑" pitchFamily="34" charset="-120"/>
              </a:rPr>
              <a:t>，增强其对旱、寒等逆境的适应性。</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2_1#c0de1a807.bracket?pid=3502a0dd4&amp;color=0,0,0&amp;vpa=17&amp;vtp=1"/>
          <p:cNvSpPr/>
          <p:nvPr/>
        </p:nvSpPr>
        <p:spPr>
          <a:xfrm>
            <a:off x="9050401" y="14531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1_2#c0de1a807.choices?pid=3502a0dd4&amp;color=0,0,0&amp;vtp=1&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A.沙棘可作为西北干旱地区的修复树种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.在矿区废弃地选择种植沙棘，未遵循生态工程的协调原理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.二者共生改良土壤条件，可为其他树种的生长创造良好环境</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.研究弗兰克氏菌的遗传多样性有利于沙棘在生态修复中的应用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AS.43_1#c0de1a807?vop=1&amp;pid=3502a0dd4&amp;color=0,0,0&amp;vtp=1&amp;bt=1&amp;bbb=1&amp;hb=1"/>
          <p:cNvSpPr/>
          <p:nvPr/>
        </p:nvSpPr>
        <p:spPr>
          <a:xfrm>
            <a:off x="722376" y="1014984"/>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西北干旱地区的修复树种需要具备抗旱等抗逆境的特性，根据题意可知</a:t>
            </a:r>
            <a:r>
              <a:rPr lang="en-US" altLang="zh-CN" sz="2000" b="0" i="0">
                <a:solidFill>
                  <a:srgbClr val="000000"/>
                </a:solidFill>
                <a:latin typeface="微软雅黑" pitchFamily="34" charset="0"/>
                <a:ea typeface="微软雅黑" pitchFamily="34" charset="-122"/>
                <a:cs typeface="微软雅黑" pitchFamily="34" charset="-120"/>
              </a:rPr>
              <a:t>，沙棘与弗兰克氏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菌共生固氮</a:t>
            </a:r>
            <a:r>
              <a:rPr lang="en-US" altLang="zh-CN" sz="2000" b="0" i="0" dirty="0">
                <a:solidFill>
                  <a:srgbClr val="000000"/>
                </a:solidFill>
                <a:latin typeface="微软雅黑" pitchFamily="34" charset="0"/>
                <a:ea typeface="微软雅黑" pitchFamily="34" charset="-122"/>
                <a:cs typeface="微软雅黑" pitchFamily="34" charset="-120"/>
              </a:rPr>
              <a:t>，能促进植物根系生长，增强其对旱、寒等逆境的适应性</a:t>
            </a:r>
            <a:r>
              <a:rPr lang="en-US" altLang="zh-CN" sz="2000" b="0" i="0">
                <a:solidFill>
                  <a:srgbClr val="000000"/>
                </a:solidFill>
                <a:latin typeface="微软雅黑" pitchFamily="34" charset="0"/>
                <a:ea typeface="微软雅黑" pitchFamily="34" charset="-122"/>
                <a:cs typeface="微软雅黑" pitchFamily="34" charset="-120"/>
              </a:rPr>
              <a:t>，故沙棘可作为西北干旱地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区的修复树种</a:t>
            </a:r>
            <a:r>
              <a:rPr lang="en-US" altLang="zh-CN" sz="2000" b="0" i="0" dirty="0">
                <a:solidFill>
                  <a:srgbClr val="000000"/>
                </a:solidFill>
                <a:latin typeface="微软雅黑" pitchFamily="34" charset="0"/>
                <a:ea typeface="微软雅黑" pitchFamily="34" charset="-122"/>
                <a:cs typeface="微软雅黑" pitchFamily="34" charset="-120"/>
              </a:rPr>
              <a:t>，A正确；协调原理是要处理好生物与环境、生物与生物的协调与平衡</a:t>
            </a:r>
            <a:r>
              <a:rPr lang="en-US" altLang="zh-CN" sz="2000" b="0" i="0">
                <a:solidFill>
                  <a:srgbClr val="000000"/>
                </a:solidFill>
                <a:latin typeface="微软雅黑" pitchFamily="34" charset="0"/>
                <a:ea typeface="微软雅黑" pitchFamily="34" charset="-122"/>
                <a:cs typeface="微软雅黑" pitchFamily="34" charset="-120"/>
              </a:rPr>
              <a:t>，而矿区废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弃地生态修复的关键在于植被恢复及其所必需的土壤微生物群落的重建，沙棘能与弗兰克氏菌共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生固氮</a:t>
            </a:r>
            <a:r>
              <a:rPr lang="en-US" altLang="zh-CN" sz="2000" b="0" i="0" dirty="0">
                <a:solidFill>
                  <a:srgbClr val="000000"/>
                </a:solidFill>
                <a:latin typeface="微软雅黑" pitchFamily="34" charset="0"/>
                <a:ea typeface="微软雅黑" pitchFamily="34" charset="-122"/>
                <a:cs typeface="微软雅黑" pitchFamily="34" charset="-120"/>
              </a:rPr>
              <a:t>，对旱、寒的适应性较强，故在一些矿区废弃地选择种植沙棘</a:t>
            </a:r>
            <a:r>
              <a:rPr lang="en-US" altLang="zh-CN" sz="2000" b="0" i="0">
                <a:solidFill>
                  <a:srgbClr val="000000"/>
                </a:solidFill>
                <a:latin typeface="微软雅黑" pitchFamily="34" charset="0"/>
                <a:ea typeface="微软雅黑" pitchFamily="34" charset="-122"/>
                <a:cs typeface="微软雅黑" pitchFamily="34" charset="-120"/>
              </a:rPr>
              <a:t>，遵循了生态工程的协调原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理</a:t>
            </a:r>
            <a:r>
              <a:rPr lang="en-US" altLang="zh-CN" sz="2000" b="0" i="0" dirty="0">
                <a:solidFill>
                  <a:srgbClr val="000000"/>
                </a:solidFill>
                <a:latin typeface="微软雅黑" pitchFamily="34" charset="0"/>
                <a:ea typeface="微软雅黑" pitchFamily="34" charset="-122"/>
                <a:cs typeface="微软雅黑" pitchFamily="34" charset="-120"/>
              </a:rPr>
              <a:t>，B错误；二者共生改良土壤条件，可提高土壤肥力，为其他树种的生长创造良好环境，C</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弗兰克氏菌与沙棘具有共生关系</a:t>
            </a:r>
            <a:r>
              <a:rPr lang="en-US" altLang="zh-CN" sz="2000" b="0" i="0" dirty="0">
                <a:solidFill>
                  <a:srgbClr val="000000"/>
                </a:solidFill>
                <a:latin typeface="微软雅黑" pitchFamily="34" charset="0"/>
                <a:ea typeface="微软雅黑" pitchFamily="34" charset="-122"/>
                <a:cs typeface="微软雅黑" pitchFamily="34" charset="-120"/>
              </a:rPr>
              <a:t>，弗兰克氏菌的高效固氮能力是由其遗传物质决定的</a:t>
            </a:r>
            <a:r>
              <a:rPr lang="en-US" altLang="zh-CN" sz="2000" b="0" i="0">
                <a:solidFill>
                  <a:srgbClr val="000000"/>
                </a:solidFill>
                <a:latin typeface="微软雅黑" pitchFamily="34" charset="0"/>
                <a:ea typeface="微软雅黑" pitchFamily="34" charset="-122"/>
                <a:cs typeface="微软雅黑" pitchFamily="34" charset="-120"/>
              </a:rPr>
              <a:t>，故研究弗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兰克氏菌的遗传多样性有利于沙棘在生态修复中的应用</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BD.44_1#6045c0a78?pid=3502a0dd4&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［江苏2025·5］</a:t>
            </a:r>
            <a:r>
              <a:rPr lang="en-US" altLang="zh-CN" sz="2000" b="0" i="0" dirty="0">
                <a:solidFill>
                  <a:srgbClr val="000000"/>
                </a:solidFill>
                <a:latin typeface="微软雅黑" pitchFamily="34" charset="0"/>
                <a:ea typeface="微软雅黑" pitchFamily="34" charset="-122"/>
                <a:cs typeface="微软雅黑" pitchFamily="34" charset="-120"/>
              </a:rPr>
              <a:t>江苏某地运用生态修复工程技术</a:t>
            </a:r>
            <a:r>
              <a:rPr lang="en-US" altLang="zh-CN" sz="2000" b="0" i="0">
                <a:solidFill>
                  <a:srgbClr val="000000"/>
                </a:solidFill>
                <a:latin typeface="微软雅黑" pitchFamily="34" charset="0"/>
                <a:ea typeface="微软雅黑" pitchFamily="34" charset="-122"/>
                <a:cs typeface="微软雅黑" pitchFamily="34" charset="-120"/>
              </a:rPr>
              <a:t>，将废弃矿区建设成为中国最美的乡村湿地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之一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下列相关叙述错误的是(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5_1#6045c0a78.bracket?pid=3502a0dd4&amp;color=0,0,0&amp;vpa=18&amp;vtp=1"/>
          <p:cNvSpPr/>
          <p:nvPr/>
        </p:nvSpPr>
        <p:spPr>
          <a:xfrm>
            <a:off x="4211701" y="1453134"/>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44_2#6045c0a78.choices?pid=3502a0dd4&amp;color=0,0,0&amp;vtp=1&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A.先从非生物因素入手，改善地貌条件、治理水体污染、修建引水工程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.构建适合本地、结构良好的植被体系，提高生产者的生物量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.生态修复工程调整了生态系统的营养结构</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.建设合理景观，综合提高其经济、生态等生物多样性的直接价值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AS.46_1#6045c0a78?vop=1&amp;pid=3502a0dd4&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由于废弃矿区土地的水分状况很差，土壤极其贫瘠，植被很难恢复，因此</a:t>
            </a:r>
            <a:r>
              <a:rPr lang="en-US" altLang="zh-CN" sz="2000" b="0" i="0">
                <a:solidFill>
                  <a:srgbClr val="000000"/>
                </a:solidFill>
                <a:latin typeface="微软雅黑" pitchFamily="34" charset="0"/>
                <a:ea typeface="微软雅黑" pitchFamily="34" charset="-122"/>
                <a:cs typeface="微软雅黑" pitchFamily="34" charset="-120"/>
              </a:rPr>
              <a:t>，要对其进行生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态恢复</a:t>
            </a:r>
            <a:r>
              <a:rPr lang="en-US" altLang="zh-CN" sz="2000" b="0" i="0" dirty="0">
                <a:solidFill>
                  <a:srgbClr val="000000"/>
                </a:solidFill>
                <a:latin typeface="微软雅黑" pitchFamily="34" charset="0"/>
                <a:ea typeface="微软雅黑" pitchFamily="34" charset="-122"/>
                <a:cs typeface="微软雅黑" pitchFamily="34" charset="-120"/>
              </a:rPr>
              <a:t>，应先从非生物因素入手，改善地貌条件、治理水体污染、修建引水工程</a:t>
            </a:r>
            <a:r>
              <a:rPr lang="en-US" altLang="zh-CN" sz="2000" b="0" i="0">
                <a:solidFill>
                  <a:srgbClr val="000000"/>
                </a:solidFill>
                <a:latin typeface="微软雅黑" pitchFamily="34" charset="0"/>
                <a:ea typeface="微软雅黑" pitchFamily="34" charset="-122"/>
                <a:cs typeface="微软雅黑" pitchFamily="34" charset="-120"/>
              </a:rPr>
              <a:t>，为植被生长提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供条件</a:t>
            </a:r>
            <a:r>
              <a:rPr lang="en-US" altLang="zh-CN" sz="2000" b="0" i="0" dirty="0">
                <a:solidFill>
                  <a:srgbClr val="000000"/>
                </a:solidFill>
                <a:latin typeface="微软雅黑" pitchFamily="34" charset="0"/>
                <a:ea typeface="微软雅黑" pitchFamily="34" charset="-122"/>
                <a:cs typeface="微软雅黑" pitchFamily="34" charset="-120"/>
              </a:rPr>
              <a:t>，A正确；生态修复工程要构建适应当地环境、结构良好的植被体系</a:t>
            </a:r>
            <a:r>
              <a:rPr lang="en-US" altLang="zh-CN" sz="2000" b="0" i="0">
                <a:solidFill>
                  <a:srgbClr val="000000"/>
                </a:solidFill>
                <a:latin typeface="微软雅黑" pitchFamily="34" charset="0"/>
                <a:ea typeface="微软雅黑" pitchFamily="34" charset="-122"/>
                <a:cs typeface="微软雅黑" pitchFamily="34" charset="-120"/>
              </a:rPr>
              <a:t>，提高生产者的生物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a:t>
            </a:r>
            <a:r>
              <a:rPr lang="en-US" altLang="zh-CN" sz="2000" b="0" i="0" dirty="0">
                <a:solidFill>
                  <a:srgbClr val="000000"/>
                </a:solidFill>
                <a:latin typeface="微软雅黑" pitchFamily="34" charset="0"/>
                <a:ea typeface="微软雅黑" pitchFamily="34" charset="-122"/>
                <a:cs typeface="微软雅黑" pitchFamily="34" charset="-120"/>
              </a:rPr>
              <a:t>，B正确；生态修复工程改变了生态系统的物种组成，改变了食物链和食物网</a:t>
            </a:r>
            <a:r>
              <a:rPr lang="en-US" altLang="zh-CN" sz="2000" b="0" i="0">
                <a:solidFill>
                  <a:srgbClr val="000000"/>
                </a:solidFill>
                <a:latin typeface="微软雅黑" pitchFamily="34" charset="0"/>
                <a:ea typeface="微软雅黑" pitchFamily="34" charset="-122"/>
                <a:cs typeface="微软雅黑" pitchFamily="34" charset="-120"/>
              </a:rPr>
              <a:t>，即调整了生态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系统的营养结构</a:t>
            </a:r>
            <a:r>
              <a:rPr lang="en-US" altLang="zh-CN" sz="2000" b="0" i="0" dirty="0">
                <a:solidFill>
                  <a:srgbClr val="000000"/>
                </a:solidFill>
                <a:latin typeface="微软雅黑" pitchFamily="34" charset="0"/>
                <a:ea typeface="微软雅黑" pitchFamily="34" charset="-122"/>
                <a:cs typeface="微软雅黑" pitchFamily="34" charset="-120"/>
              </a:rPr>
              <a:t>，C正确；建设合理景观，提高其经济价值属于提高生物多样性的直接价值</a:t>
            </a:r>
            <a:r>
              <a:rPr lang="en-US" altLang="zh-CN" sz="2000" b="0" i="0">
                <a:solidFill>
                  <a:srgbClr val="000000"/>
                </a:solidFill>
                <a:latin typeface="微软雅黑" pitchFamily="34" charset="0"/>
                <a:ea typeface="微软雅黑" pitchFamily="34" charset="-122"/>
                <a:cs typeface="微软雅黑" pitchFamily="34" charset="-120"/>
              </a:rPr>
              <a:t>，但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提高其生态价值属于提高生物多样性的间接价值</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BD.47_1#e3178dcc8?pid=3502a0dd4&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［河北2025·11］</a:t>
            </a:r>
            <a:r>
              <a:rPr lang="en-US" altLang="zh-CN" sz="2000" b="0" i="0" dirty="0">
                <a:solidFill>
                  <a:srgbClr val="000000"/>
                </a:solidFill>
                <a:latin typeface="微软雅黑" pitchFamily="34" charset="0"/>
                <a:ea typeface="微软雅黑" pitchFamily="34" charset="-122"/>
                <a:cs typeface="微软雅黑" pitchFamily="34" charset="-120"/>
              </a:rPr>
              <a:t>被誉为“太行新愚公</a:t>
            </a:r>
            <a:r>
              <a:rPr lang="en-US" altLang="zh-CN" sz="2000" b="0" i="0">
                <a:solidFill>
                  <a:srgbClr val="000000"/>
                </a:solidFill>
                <a:latin typeface="微软雅黑" pitchFamily="34" charset="0"/>
                <a:ea typeface="微软雅黑" pitchFamily="34" charset="-122"/>
                <a:cs typeface="微软雅黑" pitchFamily="34" charset="-120"/>
              </a:rPr>
              <a:t>”的李保国在太行山区摸索出了一种成功的生态经济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沟建设模式</a:t>
            </a:r>
            <a:r>
              <a:rPr lang="en-US" altLang="zh-CN" sz="2000" b="0" i="0" dirty="0">
                <a:solidFill>
                  <a:srgbClr val="000000"/>
                </a:solidFill>
                <a:latin typeface="微软雅黑" pitchFamily="34" charset="0"/>
                <a:ea typeface="微软雅黑" pitchFamily="34" charset="-122"/>
                <a:cs typeface="微软雅黑" pitchFamily="34" charset="-120"/>
              </a:rPr>
              <a:t>——山顶种植水土保持林、山腰种植干果林和山脚种植水果林，切实践行了</a:t>
            </a:r>
            <a:r>
              <a:rPr lang="en-US" altLang="zh-CN" sz="2000" b="0" i="0">
                <a:solidFill>
                  <a:srgbClr val="000000"/>
                </a:solidFill>
                <a:latin typeface="微软雅黑" pitchFamily="34" charset="0"/>
                <a:ea typeface="微软雅黑" pitchFamily="34" charset="-122"/>
                <a:cs typeface="微软雅黑" pitchFamily="34" charset="-120"/>
              </a:rPr>
              <a:t>“绿水青</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山就是金山银山</a:t>
            </a:r>
            <a:r>
              <a:rPr lang="en-US" altLang="zh-CN" sz="2000" b="0" i="0" dirty="0">
                <a:solidFill>
                  <a:srgbClr val="000000"/>
                </a:solidFill>
                <a:latin typeface="微软雅黑" pitchFamily="34" charset="0"/>
                <a:ea typeface="微软雅黑" pitchFamily="34" charset="-122"/>
                <a:cs typeface="微软雅黑" pitchFamily="34" charset="-120"/>
              </a:rPr>
              <a:t>”的理念。</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8_1#e3178dcc8.bracket?pid=3502a0dd4&amp;color=0,0,0&amp;vpa=19&amp;vtp=1"/>
          <p:cNvSpPr/>
          <p:nvPr/>
        </p:nvSpPr>
        <p:spPr>
          <a:xfrm>
            <a:off x="6002401" y="1910334"/>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7_2#e3178dcc8.choices?pid=3502a0dd4&amp;color=0,0,0&amp;vtp=1&amp;bbb=1"/>
          <p:cNvSpPr/>
          <p:nvPr/>
        </p:nvSpPr>
        <p:spPr>
          <a:xfrm>
            <a:off x="722376" y="23770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A.山顶、山腰和山脚不同林种的布局体现了群落的垂直结构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.生态经济沟的建设提高了当地的生态效益和经济效益</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.该模式体现了生物与环境的协调与适应</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.生态经济沟的建设促进了人与自然的和谐发展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1_1#9df8af3b4?pid=b5a7d6888&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［浙江2025年1月·1］</a:t>
                </a:r>
                <a:r>
                  <a:rPr lang="en-US" altLang="zh-CN" sz="2000" b="0" i="0" dirty="0">
                    <a:solidFill>
                      <a:srgbClr val="000000"/>
                    </a:solidFill>
                    <a:latin typeface="微软雅黑" pitchFamily="34" charset="0"/>
                    <a:ea typeface="微软雅黑" pitchFamily="34" charset="-122"/>
                    <a:cs typeface="微软雅黑" pitchFamily="34" charset="-120"/>
                  </a:rPr>
                  <a:t>我国积极稳妥推进“碳中和”战略，努力实现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相对“零排放</a:t>
                </a:r>
                <a:r>
                  <a:rPr lang="en-US" altLang="zh-CN" sz="2000" b="0" i="0">
                    <a:solidFill>
                      <a:srgbClr val="000000"/>
                    </a:solidFill>
                    <a:latin typeface="微软雅黑" pitchFamily="34" charset="0"/>
                    <a:ea typeface="微软雅黑" pitchFamily="34" charset="-122"/>
                    <a:cs typeface="微软雅黑" pitchFamily="34" charset="-120"/>
                  </a:rPr>
                  <a:t>”。下</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列措施不能减少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排放的是(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1_1#9df8af3b4?pid=b5a7d6888&amp;color=0,0,0&amp;vtp=1&amp;bt=1&amp;bbb=1&amp;hb=1"/>
              <p:cNvSpPr>
                <a:spLocks noRot="1" noChangeAspect="1" noMove="1" noResize="1" noEditPoints="1" noAdjustHandles="1" noChangeArrowheads="1" noChangeShapeType="1" noTextEdit="1"/>
              </p:cNvSpPr>
              <p:nvPr/>
            </p:nvSpPr>
            <p:spPr>
              <a:xfrm>
                <a:off x="722376" y="1014984"/>
                <a:ext cx="10753344" cy="843153"/>
              </a:xfrm>
              <a:prstGeom prst="rect">
                <a:avLst/>
              </a:prstGeom>
              <a:blipFill>
                <a:blip r:embed="rId3"/>
                <a:stretch>
                  <a:fillRect l="-1474" b="-18116"/>
                </a:stretch>
              </a:blipFill>
              <a:ln/>
            </p:spPr>
            <p:txBody>
              <a:bodyPr/>
              <a:lstStyle/>
              <a:p>
                <a:r>
                  <a:rPr lang="zh-CN" altLang="en-US">
                    <a:noFill/>
                  </a:rPr>
                  <a:t> </a:t>
                </a:r>
              </a:p>
            </p:txBody>
          </p:sp>
        </mc:Fallback>
      </mc:AlternateContent>
      <p:sp>
        <p:nvSpPr>
          <p:cNvPr id="3" name="QC_5_AN.2_1#9df8af3b4.bracket?pid=b5a7d6888&amp;color=0,0,0&amp;vpa=1&amp;vtp=1"/>
          <p:cNvSpPr/>
          <p:nvPr/>
        </p:nvSpPr>
        <p:spPr>
          <a:xfrm>
            <a:off x="4144455" y="14531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_2#9df8af3b4.choices?pid=b5a7d6888&amp;color=0,0,0&amp;vtp=1&amp;bbb=1"/>
          <p:cNvSpPr/>
          <p:nvPr/>
        </p:nvSpPr>
        <p:spPr>
          <a:xfrm>
            <a:off x="722376" y="1867661"/>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.鼓励使用新能源汽车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.减少煤炭等火力发电</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C.推广使用一次性木筷</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.乘坐公交等绿色出行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AS.49_1#e3178dcc8?vop=1&amp;pid=3502a0dd4&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山顶、山腰和山脚不同林种的布局可看作群落的水平结构，</a:t>
            </a:r>
            <a:r>
              <a:rPr lang="en-US" altLang="zh-CN" sz="2000" b="0" i="0">
                <a:solidFill>
                  <a:srgbClr val="000000"/>
                </a:solidFill>
                <a:latin typeface="微软雅黑" pitchFamily="34" charset="0"/>
                <a:ea typeface="微软雅黑" pitchFamily="34" charset="-122"/>
                <a:cs typeface="微软雅黑" pitchFamily="34" charset="-120"/>
              </a:rPr>
              <a:t>其一定不属于群落的垂直结构，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错误；生态经济沟的建设，既保护了生态环境，提高了生态效益</a:t>
            </a:r>
            <a:r>
              <a:rPr lang="en-US" altLang="zh-CN" sz="2000" b="0" i="0">
                <a:solidFill>
                  <a:srgbClr val="000000"/>
                </a:solidFill>
                <a:latin typeface="微软雅黑" pitchFamily="34" charset="0"/>
                <a:ea typeface="微软雅黑" pitchFamily="34" charset="-122"/>
                <a:cs typeface="微软雅黑" pitchFamily="34" charset="-120"/>
              </a:rPr>
              <a:t>，又能通过收获干果和水果等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产生经济效益</a:t>
            </a:r>
            <a:r>
              <a:rPr lang="en-US" altLang="zh-CN" sz="2000" b="0" i="0" dirty="0">
                <a:solidFill>
                  <a:srgbClr val="000000"/>
                </a:solidFill>
                <a:latin typeface="微软雅黑" pitchFamily="34" charset="0"/>
                <a:ea typeface="微软雅黑" pitchFamily="34" charset="-122"/>
                <a:cs typeface="微软雅黑" pitchFamily="34" charset="-120"/>
              </a:rPr>
              <a:t>，B正确；不同海拔（山顶、山腰、山脚）温度不同，海拔越高，温度越低，</a:t>
            </a:r>
            <a:r>
              <a:rPr lang="en-US" altLang="zh-CN" sz="2000" b="0" i="0">
                <a:solidFill>
                  <a:srgbClr val="000000"/>
                </a:solidFill>
                <a:latin typeface="微软雅黑" pitchFamily="34" charset="0"/>
                <a:ea typeface="微软雅黑" pitchFamily="34" charset="-122"/>
                <a:cs typeface="微软雅黑" pitchFamily="34" charset="-120"/>
              </a:rPr>
              <a:t>因此，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不同海拔种植不同林种体现了生物与环境的协调与适应</a:t>
            </a:r>
            <a:r>
              <a:rPr lang="en-US" altLang="zh-CN" sz="2000" b="0" i="0" dirty="0">
                <a:solidFill>
                  <a:srgbClr val="000000"/>
                </a:solidFill>
                <a:latin typeface="微软雅黑" pitchFamily="34" charset="0"/>
                <a:ea typeface="微软雅黑" pitchFamily="34" charset="-122"/>
                <a:cs typeface="微软雅黑" pitchFamily="34" charset="-120"/>
              </a:rPr>
              <a:t>，C正确</a:t>
            </a:r>
            <a:r>
              <a:rPr lang="en-US" altLang="zh-CN" sz="2000" b="0" i="0">
                <a:solidFill>
                  <a:srgbClr val="000000"/>
                </a:solidFill>
                <a:latin typeface="微软雅黑" pitchFamily="34" charset="0"/>
                <a:ea typeface="微软雅黑" pitchFamily="34" charset="-122"/>
                <a:cs typeface="微软雅黑" pitchFamily="34" charset="-120"/>
              </a:rPr>
              <a:t>；生态经济沟实现了生态保护与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经济发展的结合</a:t>
            </a:r>
            <a:r>
              <a:rPr lang="en-US" altLang="zh-CN" sz="2000" b="0" i="0" dirty="0">
                <a:solidFill>
                  <a:srgbClr val="000000"/>
                </a:solidFill>
                <a:latin typeface="微软雅黑" pitchFamily="34" charset="0"/>
                <a:ea typeface="微软雅黑" pitchFamily="34" charset="-122"/>
                <a:cs typeface="微软雅黑" pitchFamily="34" charset="-120"/>
              </a:rPr>
              <a:t>，促进了人与自然的和谐发展，D正确。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BD.50_1#1035b3ca5?pid=3502a0dd4&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［黑吉辽蒙2025·6］</a:t>
            </a:r>
            <a:r>
              <a:rPr lang="en-US" altLang="zh-CN" sz="2000" b="0" i="0" dirty="0">
                <a:solidFill>
                  <a:srgbClr val="000000"/>
                </a:solidFill>
                <a:latin typeface="微软雅黑" pitchFamily="34" charset="0"/>
                <a:ea typeface="微软雅黑" pitchFamily="34" charset="-122"/>
                <a:cs typeface="微软雅黑" pitchFamily="34" charset="-120"/>
              </a:rPr>
              <a:t>为修复矿藏开采对土壤、植被等造成的毁坏</a:t>
            </a:r>
            <a:r>
              <a:rPr lang="en-US" altLang="zh-CN" sz="2000" b="0" i="0">
                <a:solidFill>
                  <a:srgbClr val="000000"/>
                </a:solidFill>
                <a:latin typeface="微软雅黑" pitchFamily="34" charset="0"/>
                <a:ea typeface="微软雅黑" pitchFamily="34" charset="-122"/>
                <a:cs typeface="微软雅黑" pitchFamily="34" charset="-120"/>
              </a:rPr>
              <a:t>，采用生态工程技术对矿区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开展生态修复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1_1#1035b3ca5.bracket?pid=3502a0dd4&amp;color=0,0,0&amp;vpa=20&amp;vtp=1"/>
          <p:cNvSpPr/>
          <p:nvPr/>
        </p:nvSpPr>
        <p:spPr>
          <a:xfrm>
            <a:off x="4719701" y="1453134"/>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50_2#1035b3ca5.choices?pid=3502a0dd4&amp;color=0,0,0&amp;vtp=1&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A.修复首先要对土壤进行改良，为植物生长提供条件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.修复应遵循生态工程的协调原理，因地制宜配置物种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.修复后，植物多样性提升，丰富了动物栖息环境，促进了群落演替</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.修复后，生物群落能实现自我更新和维持，体现了生态工程整体原理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AS.52_1#1035b3ca5?vop=1&amp;pid=3502a0dd4&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植物生长需要土壤提供水和无机盐等，因此修复首先要对土壤进行改良，A正确</a:t>
            </a:r>
            <a:r>
              <a:rPr lang="en-US" altLang="zh-CN" sz="2000" b="0" i="0">
                <a:solidFill>
                  <a:srgbClr val="000000"/>
                </a:solidFill>
                <a:latin typeface="微软雅黑" pitchFamily="34" charset="0"/>
                <a:ea typeface="微软雅黑" pitchFamily="34" charset="-122"/>
                <a:cs typeface="微软雅黑" pitchFamily="34" charset="-120"/>
              </a:rPr>
              <a:t>；修复应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遵循生态工程的协调原理</a:t>
            </a:r>
            <a:r>
              <a:rPr lang="en-US" altLang="zh-CN" sz="2000" b="0" i="0" dirty="0">
                <a:solidFill>
                  <a:srgbClr val="000000"/>
                </a:solidFill>
                <a:latin typeface="微软雅黑" pitchFamily="34" charset="0"/>
                <a:ea typeface="微软雅黑" pitchFamily="34" charset="-122"/>
                <a:cs typeface="微软雅黑" pitchFamily="34" charset="-120"/>
              </a:rPr>
              <a:t>，协调原理强调生态系统内部生物与生物之间</a:t>
            </a:r>
            <a:r>
              <a:rPr lang="en-US" altLang="zh-CN" sz="2000" b="0" i="0">
                <a:solidFill>
                  <a:srgbClr val="000000"/>
                </a:solidFill>
                <a:latin typeface="微软雅黑" pitchFamily="34" charset="0"/>
                <a:ea typeface="微软雅黑" pitchFamily="34" charset="-122"/>
                <a:cs typeface="微软雅黑" pitchFamily="34" charset="-120"/>
              </a:rPr>
              <a:t>、生物与环境的协调与适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a:t>
            </a:r>
            <a:r>
              <a:rPr lang="en-US" altLang="zh-CN" sz="2000" b="0" i="0" dirty="0">
                <a:solidFill>
                  <a:srgbClr val="000000"/>
                </a:solidFill>
                <a:latin typeface="微软雅黑" pitchFamily="34" charset="0"/>
                <a:ea typeface="微软雅黑" pitchFamily="34" charset="-122"/>
                <a:cs typeface="微软雅黑" pitchFamily="34" charset="-120"/>
              </a:rPr>
              <a:t>，因地制宜配置物种有利于生态恢复，B正确；植物为动物提供食物和栖息空间，修复后</a:t>
            </a:r>
            <a:r>
              <a:rPr lang="en-US" altLang="zh-CN" sz="2000" b="0" i="0">
                <a:solidFill>
                  <a:srgbClr val="000000"/>
                </a:solidFill>
                <a:latin typeface="微软雅黑" pitchFamily="34" charset="0"/>
                <a:ea typeface="微软雅黑" pitchFamily="34" charset="-122"/>
                <a:cs typeface="微软雅黑" pitchFamily="34" charset="-120"/>
              </a:rPr>
              <a:t>，植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物多样性提升</a:t>
            </a:r>
            <a:r>
              <a:rPr lang="en-US" altLang="zh-CN" sz="2000" b="0" i="0" dirty="0">
                <a:solidFill>
                  <a:srgbClr val="000000"/>
                </a:solidFill>
                <a:latin typeface="微软雅黑" pitchFamily="34" charset="0"/>
                <a:ea typeface="微软雅黑" pitchFamily="34" charset="-122"/>
                <a:cs typeface="微软雅黑" pitchFamily="34" charset="-120"/>
              </a:rPr>
              <a:t>,促进了动物多样性提升，改变了群落的物种组成和空间结构等，</a:t>
            </a:r>
            <a:r>
              <a:rPr lang="en-US" altLang="zh-CN" sz="2000" b="0" i="0">
                <a:solidFill>
                  <a:srgbClr val="000000"/>
                </a:solidFill>
                <a:latin typeface="微软雅黑" pitchFamily="34" charset="0"/>
                <a:ea typeface="微软雅黑" pitchFamily="34" charset="-122"/>
                <a:cs typeface="微软雅黑" pitchFamily="34" charset="-120"/>
              </a:rPr>
              <a:t>促进了群落演替，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正确；群落能实现自我更新和维持，体现了生态工程的自生原理，D错误。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EX.53_1#1035b3ca5?vop=1&amp;pid=3502a0dd4&amp;color=0,0,0&amp;vtp=1&amp;bt=1&amp;bbb=1&amp;hb=1"/>
          <p:cNvSpPr/>
          <p:nvPr/>
        </p:nvSpPr>
        <p:spPr>
          <a:xfrm>
            <a:off x="722376" y="969264"/>
            <a:ext cx="10753344" cy="26977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自生原理的侧重点在于通过有效选择生物组分并合理布设</a:t>
            </a:r>
            <a:r>
              <a:rPr lang="en-US" altLang="zh-CN" sz="2000" b="0" i="0" dirty="0">
                <a:solidFill>
                  <a:srgbClr val="000000"/>
                </a:solidFill>
                <a:latin typeface="微软雅黑" pitchFamily="34" charset="0"/>
                <a:ea typeface="微软雅黑" pitchFamily="34" charset="-122"/>
                <a:cs typeface="微软雅黑" pitchFamily="34" charset="-120"/>
              </a:rPr>
              <a:t>，使它们形成互利共存的关系</a:t>
            </a:r>
            <a:r>
              <a:rPr lang="en-US" altLang="zh-CN" sz="2000" b="0" i="0">
                <a:solidFill>
                  <a:srgbClr val="000000"/>
                </a:solidFill>
                <a:latin typeface="微软雅黑" pitchFamily="34" charset="0"/>
                <a:ea typeface="微软雅黑" pitchFamily="34" charset="-122"/>
                <a:cs typeface="微软雅黑" pitchFamily="34" charset="-120"/>
              </a:rPr>
              <a:t>，从而使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生态系统能自我更新和维持</a:t>
            </a:r>
            <a:r>
              <a:rPr lang="en-US" altLang="zh-CN" sz="2000" b="0" i="0" dirty="0">
                <a:solidFill>
                  <a:srgbClr val="000000"/>
                </a:solidFill>
                <a:latin typeface="微软雅黑" pitchFamily="34" charset="0"/>
                <a:ea typeface="微软雅黑" pitchFamily="34" charset="-122"/>
                <a:cs typeface="微软雅黑" pitchFamily="34" charset="-120"/>
              </a:rPr>
              <a:t>。协调原理的侧重点在于生物与生物之间</a:t>
            </a:r>
            <a:r>
              <a:rPr lang="en-US" altLang="zh-CN" sz="2000" b="0" i="0">
                <a:solidFill>
                  <a:srgbClr val="000000"/>
                </a:solidFill>
                <a:latin typeface="微软雅黑" pitchFamily="34" charset="0"/>
                <a:ea typeface="微软雅黑" pitchFamily="34" charset="-122"/>
                <a:cs typeface="微软雅黑" pitchFamily="34" charset="-120"/>
              </a:rPr>
              <a:t>、生物与环境之间相互协调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与适应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整体原理的侧重点在于通过合理调整各组分比例使整体效果大于各部分效果之和</a:t>
            </a:r>
            <a:r>
              <a:rPr lang="en-US" altLang="zh-CN" sz="2000" b="0" i="0">
                <a:solidFill>
                  <a:srgbClr val="000000"/>
                </a:solidFill>
                <a:latin typeface="微软雅黑" pitchFamily="34" charset="0"/>
                <a:ea typeface="微软雅黑" pitchFamily="34" charset="-122"/>
                <a:cs typeface="微软雅黑" pitchFamily="34" charset="-120"/>
              </a:rPr>
              <a:t>。循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环原理的侧重点在于使前一环节产生的废物尽可能地被后一环节利用</a:t>
            </a:r>
            <a:r>
              <a:rPr lang="en-US" altLang="zh-CN" sz="2000" b="0" i="0" dirty="0">
                <a:solidFill>
                  <a:srgbClr val="000000"/>
                </a:solidFill>
                <a:latin typeface="微软雅黑" pitchFamily="34" charset="0"/>
                <a:ea typeface="微软雅黑" pitchFamily="34" charset="-122"/>
                <a:cs typeface="微软雅黑" pitchFamily="34" charset="-120"/>
              </a:rPr>
              <a:t>，减少整个生产环节“</a:t>
            </a:r>
            <a:r>
              <a:rPr lang="en-US" altLang="zh-CN" sz="2000" b="0" i="0">
                <a:solidFill>
                  <a:srgbClr val="000000"/>
                </a:solidFill>
                <a:latin typeface="微软雅黑" pitchFamily="34" charset="0"/>
                <a:ea typeface="微软雅黑" pitchFamily="34" charset="-122"/>
                <a:cs typeface="微软雅黑" pitchFamily="34" charset="-120"/>
              </a:rPr>
              <a:t>废物”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的产生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3_1#9df8af3b4?vop=1&amp;pid=b5a7d6888&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鼓励使用新能源汽车，可减少汽油的使用量，减少化石燃料的燃烧，从而减少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的排放，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不符合题意；减少煤炭等火力发电，可减少化石燃料的燃烧，从而减少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的排放，</a:t>
                </a:r>
                <a:r>
                  <a:rPr lang="en-US" altLang="zh-CN" sz="2000" b="0" i="0">
                    <a:solidFill>
                      <a:srgbClr val="000000"/>
                    </a:solidFill>
                    <a:latin typeface="微软雅黑" pitchFamily="34" charset="0"/>
                    <a:ea typeface="微软雅黑" pitchFamily="34" charset="-122"/>
                    <a:cs typeface="微软雅黑" pitchFamily="34" charset="-120"/>
                  </a:rPr>
                  <a:t>B不符合题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意</a:t>
                </a:r>
                <a:r>
                  <a:rPr lang="en-US" altLang="zh-CN" sz="2000" b="0" i="0" dirty="0">
                    <a:solidFill>
                      <a:srgbClr val="000000"/>
                    </a:solidFill>
                    <a:latin typeface="微软雅黑" pitchFamily="34" charset="0"/>
                    <a:ea typeface="微软雅黑" pitchFamily="34" charset="-122"/>
                    <a:cs typeface="微软雅黑" pitchFamily="34" charset="-120"/>
                  </a:rPr>
                  <a:t>；推广使用一次性木筷会增加对树木的砍伐，导致植物对</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的吸收量减少，不能减少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排放</a:t>
                </a:r>
                <a:r>
                  <a:rPr lang="en-US" altLang="zh-CN" sz="2000" b="0" i="0" dirty="0">
                    <a:solidFill>
                      <a:srgbClr val="000000"/>
                    </a:solidFill>
                    <a:latin typeface="微软雅黑" pitchFamily="34" charset="0"/>
                    <a:ea typeface="微软雅黑" pitchFamily="34" charset="-122"/>
                    <a:cs typeface="微软雅黑" pitchFamily="34" charset="-120"/>
                  </a:rPr>
                  <a:t>，C符合题意；乘坐公交等绿色出行可节约资源，减少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的排放，D不符合题意。</a:t>
                </a:r>
                <a:endParaRPr lang="en-US" altLang="zh-CN" sz="2200" dirty="0"/>
              </a:p>
            </p:txBody>
          </p:sp>
        </mc:Choice>
        <mc:Fallback xmlns="">
          <p:sp>
            <p:nvSpPr>
              <p:cNvPr id="2" name="QC_5_AS.3_1#9df8af3b4?vop=1&amp;pid=b5a7d6888&amp;color=0,0,0&amp;vtp=1&amp;bt=1&amp;bbb=1&amp;hb=1"/>
              <p:cNvSpPr>
                <a:spLocks noRot="1" noChangeAspect="1" noMove="1" noResize="1" noEditPoints="1" noAdjustHandles="1" noChangeArrowheads="1" noChangeShapeType="1" noTextEdit="1"/>
              </p:cNvSpPr>
              <p:nvPr/>
            </p:nvSpPr>
            <p:spPr>
              <a:xfrm>
                <a:off x="722376" y="1014984"/>
                <a:ext cx="10753344" cy="1783334"/>
              </a:xfrm>
              <a:prstGeom prst="rect">
                <a:avLst/>
              </a:prstGeom>
              <a:blipFill>
                <a:blip r:embed="rId3"/>
                <a:stretch>
                  <a:fillRect l="-1587" t="-342" r="-1814"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0c14ce0c8?pid=b5a7d6888&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［江苏2023·4］</a:t>
            </a:r>
            <a:r>
              <a:rPr lang="en-US" altLang="zh-CN" sz="2000" b="0" i="0" dirty="0">
                <a:solidFill>
                  <a:srgbClr val="000000"/>
                </a:solidFill>
                <a:latin typeface="微软雅黑" pitchFamily="34" charset="0"/>
                <a:ea typeface="微软雅黑" pitchFamily="34" charset="-122"/>
                <a:cs typeface="微软雅黑" pitchFamily="34" charset="-120"/>
              </a:rPr>
              <a:t>我国天然林保护工程等国家重点生态工程不仅在生态恢复</a:t>
            </a:r>
            <a:r>
              <a:rPr lang="en-US" altLang="zh-CN" sz="2000" b="0" i="0">
                <a:solidFill>
                  <a:srgbClr val="000000"/>
                </a:solidFill>
                <a:latin typeface="微软雅黑" pitchFamily="34" charset="0"/>
                <a:ea typeface="微软雅黑" pitchFamily="34" charset="-122"/>
                <a:cs typeface="微软雅黑" pitchFamily="34" charset="-120"/>
              </a:rPr>
              <a:t>、生物多样性保护等</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方面发挥着重要作用</a:t>
            </a:r>
            <a:r>
              <a:rPr lang="en-US" altLang="zh-CN" sz="2000" b="0" i="0" dirty="0">
                <a:solidFill>
                  <a:srgbClr val="000000"/>
                </a:solidFill>
                <a:latin typeface="微软雅黑" pitchFamily="34" charset="0"/>
                <a:ea typeface="微软雅黑" pitchFamily="34" charset="-122"/>
                <a:cs typeface="微软雅黑" pitchFamily="34" charset="-120"/>
              </a:rPr>
              <a:t>，还显著增加了生态系统的固碳能力。</a:t>
            </a:r>
            <a:r>
              <a:rPr lang="en-US" altLang="zh-CN" sz="2000" b="0" i="0">
                <a:solidFill>
                  <a:srgbClr val="000000"/>
                </a:solidFill>
                <a:latin typeface="微软雅黑" pitchFamily="34" charset="0"/>
                <a:ea typeface="微软雅黑" pitchFamily="34" charset="-122"/>
                <a:cs typeface="微软雅黑" pitchFamily="34" charset="-120"/>
              </a:rPr>
              <a:t>下列相关叙述正确的是(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0c14ce0c8.bracket?pid=b5a7d6888&amp;color=0,0,0&amp;vpa=2&amp;vtp=1"/>
          <p:cNvSpPr/>
          <p:nvPr/>
        </p:nvSpPr>
        <p:spPr>
          <a:xfrm>
            <a:off x="10066401" y="14531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_2#0c14ce0c8.choices?pid=b5a7d6888&amp;color=0,0,0&amp;vtp=1&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A.天然林的抵抗力稳定性强，全球气候变化对其影响不大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.减少化石燃料的大量使用可消除温室效应的形成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.碳循环中无机碳通过光合作用和化能合成作用进入生物群落</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.天然林保护是实现碳中和的重要措施，主要体现了生物多样性的直接价值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0c14ce0c8?vop=1&amp;pid=b5a7d6888&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天然林营养结构复杂，自我调节能力强，抵抗力稳定性强</a:t>
            </a:r>
            <a:r>
              <a:rPr lang="en-US" altLang="zh-CN" sz="2000" b="0" i="0">
                <a:solidFill>
                  <a:srgbClr val="000000"/>
                </a:solidFill>
                <a:latin typeface="微软雅黑" pitchFamily="34" charset="0"/>
                <a:ea typeface="微软雅黑" pitchFamily="34" charset="-122"/>
                <a:cs typeface="微软雅黑" pitchFamily="34" charset="-120"/>
              </a:rPr>
              <a:t>，但全球气候变化也会影响天然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林</a:t>
            </a:r>
            <a:r>
              <a:rPr lang="en-US" altLang="zh-CN" sz="2000" b="0" i="0" dirty="0">
                <a:solidFill>
                  <a:srgbClr val="000000"/>
                </a:solidFill>
                <a:latin typeface="微软雅黑" pitchFamily="34" charset="0"/>
                <a:ea typeface="微软雅黑" pitchFamily="34" charset="-122"/>
                <a:cs typeface="微软雅黑" pitchFamily="34" charset="-120"/>
              </a:rPr>
              <a:t>，A错误；减少化石燃料的大量使用可减缓温室效应的形成，B错误</a:t>
            </a:r>
            <a:r>
              <a:rPr lang="en-US" altLang="zh-CN" sz="2000" b="0" i="0">
                <a:solidFill>
                  <a:srgbClr val="000000"/>
                </a:solidFill>
                <a:latin typeface="微软雅黑" pitchFamily="34" charset="0"/>
                <a:ea typeface="微软雅黑" pitchFamily="34" charset="-122"/>
                <a:cs typeface="微软雅黑" pitchFamily="34" charset="-120"/>
              </a:rPr>
              <a:t>；碳循环中无机碳通过光合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作用和化能合成作用形成有机碳</a:t>
            </a:r>
            <a:r>
              <a:rPr lang="en-US" altLang="zh-CN" sz="2000" b="0" i="0" dirty="0">
                <a:solidFill>
                  <a:srgbClr val="000000"/>
                </a:solidFill>
                <a:latin typeface="微软雅黑" pitchFamily="34" charset="0"/>
                <a:ea typeface="微软雅黑" pitchFamily="34" charset="-122"/>
                <a:cs typeface="微软雅黑" pitchFamily="34" charset="-120"/>
              </a:rPr>
              <a:t>，进入生物群落，C正确；</a:t>
            </a:r>
            <a:r>
              <a:rPr lang="en-US" altLang="zh-CN" sz="2000" b="0" i="0">
                <a:solidFill>
                  <a:srgbClr val="000000"/>
                </a:solidFill>
                <a:latin typeface="微软雅黑" pitchFamily="34" charset="0"/>
                <a:ea typeface="微软雅黑" pitchFamily="34" charset="-122"/>
                <a:cs typeface="微软雅黑" pitchFamily="34" charset="-120"/>
              </a:rPr>
              <a:t>天然林保护是实现碳中和的重要措施，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主要体现了生物多样性对生态系统起调节作用</a:t>
            </a:r>
            <a:r>
              <a:rPr lang="en-US" altLang="zh-CN" sz="2000" b="0" i="0" dirty="0">
                <a:solidFill>
                  <a:srgbClr val="000000"/>
                </a:solidFill>
                <a:latin typeface="微软雅黑" pitchFamily="34" charset="0"/>
                <a:ea typeface="微软雅黑" pitchFamily="34" charset="-122"/>
                <a:cs typeface="微软雅黑" pitchFamily="34" charset="-120"/>
              </a:rPr>
              <a:t>，属于生物多样性的间接价值，D错误。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ae88d6629?pid=b5a7d688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［黑吉辽2024·4］</a:t>
            </a:r>
            <a:r>
              <a:rPr lang="en-US" altLang="zh-CN" sz="2000" b="0" i="0" dirty="0">
                <a:solidFill>
                  <a:srgbClr val="000000"/>
                </a:solidFill>
                <a:latin typeface="微软雅黑" pitchFamily="34" charset="0"/>
                <a:ea typeface="微软雅黑" pitchFamily="34" charset="-122"/>
                <a:cs typeface="微软雅黑" pitchFamily="34" charset="-120"/>
              </a:rPr>
              <a:t>关于人类活动对生态环境的影响，</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ae88d6629.bracket?pid=b5a7d6888&amp;color=0,0,0&amp;vpa=3&amp;vtp=1"/>
          <p:cNvSpPr/>
          <p:nvPr/>
        </p:nvSpPr>
        <p:spPr>
          <a:xfrm>
            <a:off x="9134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7_2#ae88d6629.choices?pid=b5a7d6888&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.清洁能源的使用能够降低碳足迹</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.在近海中网箱养鱼不会影响海洋生态系统</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C.全球性的生态环境问题往往与人类活动有关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.水泥生产不是导致温室效应加剧的唯一原因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ae88d6629?vop=1&amp;pid=b5a7d6888&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使用清洁能源可以减少化石燃料的使用，从而降低碳足迹，A正确</a:t>
            </a:r>
            <a:r>
              <a:rPr lang="en-US" altLang="zh-CN" sz="2000" b="0" i="0">
                <a:solidFill>
                  <a:srgbClr val="000000"/>
                </a:solidFill>
                <a:latin typeface="微软雅黑" pitchFamily="34" charset="0"/>
                <a:ea typeface="微软雅黑" pitchFamily="34" charset="-122"/>
                <a:cs typeface="微软雅黑" pitchFamily="34" charset="-120"/>
              </a:rPr>
              <a:t>；网箱养鱼投放的饵料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残渣可能会进入海水</a:t>
            </a:r>
            <a:r>
              <a:rPr lang="en-US" altLang="zh-CN" sz="2000" b="0" i="0" dirty="0">
                <a:solidFill>
                  <a:srgbClr val="000000"/>
                </a:solidFill>
                <a:latin typeface="微软雅黑" pitchFamily="34" charset="0"/>
                <a:ea typeface="微软雅黑" pitchFamily="34" charset="-122"/>
                <a:cs typeface="微软雅黑" pitchFamily="34" charset="-120"/>
              </a:rPr>
              <a:t>，增加海洋富营养化的风险，B错误</a:t>
            </a:r>
            <a:r>
              <a:rPr lang="en-US" altLang="zh-CN" sz="2000" b="0" i="0">
                <a:solidFill>
                  <a:srgbClr val="000000"/>
                </a:solidFill>
                <a:latin typeface="微软雅黑" pitchFamily="34" charset="0"/>
                <a:ea typeface="微软雅黑" pitchFamily="34" charset="-122"/>
                <a:cs typeface="微软雅黑" pitchFamily="34" charset="-120"/>
              </a:rPr>
              <a:t>；随着科学技术水平的提高和工业的迅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猛发展</a:t>
            </a:r>
            <a:r>
              <a:rPr lang="en-US" altLang="zh-CN" sz="2000" b="0" i="0" dirty="0">
                <a:solidFill>
                  <a:srgbClr val="000000"/>
                </a:solidFill>
                <a:latin typeface="微软雅黑" pitchFamily="34" charset="0"/>
                <a:ea typeface="微软雅黑" pitchFamily="34" charset="-122"/>
                <a:cs typeface="微软雅黑" pitchFamily="34" charset="-120"/>
              </a:rPr>
              <a:t>，人类对自然资源的不合理利用造成了全球性的生态环境问题，C正确</a:t>
            </a:r>
            <a:r>
              <a:rPr lang="en-US" altLang="zh-CN" sz="2000" b="0" i="0">
                <a:solidFill>
                  <a:srgbClr val="000000"/>
                </a:solidFill>
                <a:latin typeface="微软雅黑" pitchFamily="34" charset="0"/>
                <a:ea typeface="微软雅黑" pitchFamily="34" charset="-122"/>
                <a:cs typeface="微软雅黑" pitchFamily="34" charset="-120"/>
              </a:rPr>
              <a:t>；人类对化石燃料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的使用</a:t>
            </a:r>
            <a:r>
              <a:rPr lang="en-US" altLang="zh-CN" sz="2000" b="0" i="0" dirty="0">
                <a:solidFill>
                  <a:srgbClr val="000000"/>
                </a:solidFill>
                <a:latin typeface="微软雅黑" pitchFamily="34" charset="0"/>
                <a:ea typeface="微软雅黑" pitchFamily="34" charset="-122"/>
                <a:cs typeface="微软雅黑" pitchFamily="34" charset="-120"/>
              </a:rPr>
              <a:t>、水泥的生产以及土地利用的变化都会导致温室效应加剧，D正确。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0e7c69efe?pid=75c0d7860&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［北京2025·13］</a:t>
            </a:r>
            <a:r>
              <a:rPr lang="en-US" altLang="zh-CN" sz="2000" b="0" i="0" dirty="0">
                <a:solidFill>
                  <a:srgbClr val="000000"/>
                </a:solidFill>
                <a:latin typeface="微软雅黑" pitchFamily="34" charset="0"/>
                <a:ea typeface="微软雅黑" pitchFamily="34" charset="-122"/>
                <a:cs typeface="微软雅黑" pitchFamily="34" charset="-120"/>
              </a:rPr>
              <a:t>近年来，北京建设了许多大型湿地公园</a:t>
            </a:r>
            <a:r>
              <a:rPr lang="en-US" altLang="zh-CN" sz="2000" b="0" i="0">
                <a:solidFill>
                  <a:srgbClr val="000000"/>
                </a:solidFill>
                <a:latin typeface="微软雅黑" pitchFamily="34" charset="0"/>
                <a:ea typeface="微软雅黑" pitchFamily="34" charset="-122"/>
                <a:cs typeface="微软雅黑" pitchFamily="34" charset="-120"/>
              </a:rPr>
              <a:t>，对于生态环境的改善产生了积极作</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以下关于湿地公园生态功能的叙述错误的是(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0e7c69efe.bracket?pid=75c0d7860&amp;color=0,0,0&amp;vpa=4&amp;vtp=1"/>
          <p:cNvSpPr/>
          <p:nvPr/>
        </p:nvSpPr>
        <p:spPr>
          <a:xfrm>
            <a:off x="6256401" y="14531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0_2#0e7c69efe.choices?pid=75c0d7860&amp;color=0,0,0&amp;vtp=1&amp;bbb=1"/>
          <p:cNvSpPr/>
          <p:nvPr/>
        </p:nvSpPr>
        <p:spPr>
          <a:xfrm>
            <a:off x="722376" y="1919858"/>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A.调蓄洪水</a:t>
            </a:r>
            <a:r>
              <a:rPr lang="en-US" altLang="zh-CN" sz="2000" b="0" i="0">
                <a:solidFill>
                  <a:srgbClr val="000000"/>
                </a:solidFill>
                <a:latin typeface="微软雅黑" pitchFamily="34" charset="0"/>
                <a:ea typeface="微软雅黑" pitchFamily="34" charset="-122"/>
                <a:cs typeface="微软雅黑" pitchFamily="34" charset="-120"/>
              </a:rPr>
              <a:t>，减缓水旱灾害</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.改变温带季风气候</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C.自然净化污水</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.为野生动物提供栖息地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1211</Words>
  <Application>Microsoft Office PowerPoint</Application>
  <PresentationFormat>宽屏</PresentationFormat>
  <Paragraphs>216</Paragraphs>
  <Slides>33</Slides>
  <Notes>33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33</vt:i4>
      </vt:variant>
    </vt:vector>
  </HeadingPairs>
  <TitlesOfParts>
    <vt:vector size="42"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2025-08-01T03:58:14Z</dcterms:created>
  <dcterms:modified xsi:type="dcterms:W3CDTF">2025-08-04T07:19:19Z</dcterms:modified>
  <cp:category/>
  <cp:contentStatus/>
</cp:coreProperties>
</file>