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46" d="100"/>
        <a:sy n="4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2451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75d53b85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一、单项选择题（本部分包括4小题，每题只有一个选项最符合题意）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7fbe45c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二、多项选择题（本部分包括2小题，每题有不止一个选项符合题意）</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ba2441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三、非选择题（本部分包括1小题）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1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0.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ad5fc9a44?vop=1&amp;pid=75d53b85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曝气可增加水中溶解氧，可增加需氧微生物的降解能力，A错误</a:t>
            </a:r>
            <a:r>
              <a:rPr lang="en-US" altLang="zh-CN" sz="2000" b="0" i="0">
                <a:solidFill>
                  <a:srgbClr val="000000"/>
                </a:solidFill>
                <a:latin typeface="微软雅黑" pitchFamily="34" charset="0"/>
                <a:ea typeface="微软雅黑" pitchFamily="34" charset="-122"/>
                <a:cs typeface="微软雅黑" pitchFamily="34" charset="-120"/>
              </a:rPr>
              <a:t>；吸附基质增加了微生物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附着的面积</a:t>
            </a:r>
            <a:r>
              <a:rPr lang="en-US" altLang="zh-CN" sz="2000" b="0" i="0" dirty="0">
                <a:solidFill>
                  <a:srgbClr val="000000"/>
                </a:solidFill>
                <a:latin typeface="微软雅黑" pitchFamily="34" charset="0"/>
                <a:ea typeface="微软雅黑" pitchFamily="34" charset="-122"/>
                <a:cs typeface="微软雅黑" pitchFamily="34" charset="-120"/>
              </a:rPr>
              <a:t>，有利于微生物的生理活动，可促进有机污染物的降解，因此能够提高净化能力</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；植物浮床中的植物根系可从水体中吸收氮、磷等物质，可减少水体富营养化</a:t>
            </a:r>
            <a:r>
              <a:rPr lang="en-US" altLang="zh-CN" sz="2000" b="0" i="0">
                <a:solidFill>
                  <a:srgbClr val="000000"/>
                </a:solidFill>
                <a:latin typeface="微软雅黑" pitchFamily="34" charset="0"/>
                <a:ea typeface="微软雅黑" pitchFamily="34" charset="-122"/>
                <a:cs typeface="微软雅黑" pitchFamily="34" charset="-120"/>
              </a:rPr>
              <a:t>，起到改善和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净化水质的作用</a:t>
            </a:r>
            <a:r>
              <a:rPr lang="en-US" altLang="zh-CN" sz="2000" b="0" i="0" dirty="0">
                <a:solidFill>
                  <a:srgbClr val="000000"/>
                </a:solidFill>
                <a:latin typeface="微软雅黑" pitchFamily="34" charset="0"/>
                <a:ea typeface="微软雅黑" pitchFamily="34" charset="-122"/>
                <a:cs typeface="微软雅黑" pitchFamily="34" charset="-120"/>
              </a:rPr>
              <a:t>，增加水体透明度，恢复水草的生长，可见，增加水体透明度</a:t>
            </a:r>
            <a:r>
              <a:rPr lang="en-US" altLang="zh-CN" sz="2000" b="0" i="0">
                <a:solidFill>
                  <a:srgbClr val="000000"/>
                </a:solidFill>
                <a:latin typeface="微软雅黑" pitchFamily="34" charset="0"/>
                <a:ea typeface="微软雅黑" pitchFamily="34" charset="-122"/>
                <a:cs typeface="微软雅黑" pitchFamily="34" charset="-120"/>
              </a:rPr>
              <a:t>、恢复水草生长是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该修复工程的目标之一</a:t>
            </a:r>
            <a:r>
              <a:rPr lang="en-US" altLang="zh-CN" sz="2000" b="0" i="0" dirty="0">
                <a:solidFill>
                  <a:srgbClr val="000000"/>
                </a:solidFill>
                <a:latin typeface="微软雅黑" pitchFamily="34" charset="0"/>
                <a:ea typeface="微软雅黑" pitchFamily="34" charset="-122"/>
                <a:cs typeface="微软雅黑" pitchFamily="34" charset="-120"/>
              </a:rPr>
              <a:t>，C、D正确。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EX.13_1#ad5fc9a44?vop=1&amp;pid=75d53b854&amp;color=0,0,0&amp;vtp=1&amp;bt=1&amp;bbb=1&amp;hb=1"/>
          <p:cNvSpPr/>
          <p:nvPr/>
        </p:nvSpPr>
        <p:spPr>
          <a:xfrm>
            <a:off x="722376" y="969264"/>
            <a:ext cx="10753344" cy="22405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富营养化是指水体中氮</a:t>
            </a:r>
            <a:r>
              <a:rPr lang="en-US" altLang="zh-CN" sz="2000" b="0" i="0" dirty="0">
                <a:solidFill>
                  <a:srgbClr val="000000"/>
                </a:solidFill>
                <a:latin typeface="微软雅黑" pitchFamily="34" charset="0"/>
                <a:ea typeface="微软雅黑" pitchFamily="34" charset="-122"/>
                <a:cs typeface="微软雅黑" pitchFamily="34" charset="-120"/>
              </a:rPr>
              <a:t>、磷等营养物质的富集以及有机物质的作用</a:t>
            </a:r>
            <a:r>
              <a:rPr lang="en-US" altLang="zh-CN" sz="2000" b="0" i="0">
                <a:solidFill>
                  <a:srgbClr val="000000"/>
                </a:solidFill>
                <a:latin typeface="微软雅黑" pitchFamily="34" charset="0"/>
                <a:ea typeface="微软雅黑" pitchFamily="34" charset="-122"/>
                <a:cs typeface="微软雅黑" pitchFamily="34" charset="-120"/>
              </a:rPr>
              <a:t>，引起藻类及其他浮游生物异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常增殖和死亡</a:t>
            </a:r>
            <a:r>
              <a:rPr lang="en-US" altLang="zh-CN" sz="2000" b="0" i="0" dirty="0">
                <a:solidFill>
                  <a:srgbClr val="000000"/>
                </a:solidFill>
                <a:latin typeface="微软雅黑" pitchFamily="34" charset="0"/>
                <a:ea typeface="微软雅黑" pitchFamily="34" charset="-122"/>
                <a:cs typeface="微软雅黑" pitchFamily="34" charset="-120"/>
              </a:rPr>
              <a:t>，大量消耗溶解氧使水质恶化的现象</a:t>
            </a:r>
            <a:r>
              <a:rPr lang="en-US" altLang="zh-CN" sz="2000" b="0" i="0">
                <a:solidFill>
                  <a:srgbClr val="000000"/>
                </a:solidFill>
                <a:latin typeface="微软雅黑" pitchFamily="34" charset="0"/>
                <a:ea typeface="微软雅黑" pitchFamily="34" charset="-122"/>
                <a:cs typeface="微软雅黑" pitchFamily="34" charset="-120"/>
              </a:rPr>
              <a:t>。利用需氧微生物与厌氧微生物能够降解有机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污染物的作用</a:t>
            </a:r>
            <a:r>
              <a:rPr lang="en-US" altLang="zh-CN" sz="2000" b="0" i="0" dirty="0">
                <a:solidFill>
                  <a:srgbClr val="000000"/>
                </a:solidFill>
                <a:latin typeface="微软雅黑" pitchFamily="34" charset="0"/>
                <a:ea typeface="微软雅黑" pitchFamily="34" charset="-122"/>
                <a:cs typeface="微软雅黑" pitchFamily="34" charset="-120"/>
              </a:rPr>
              <a:t>、植物的根系能够从水体中吸收氮、磷等营养物质的作用</a:t>
            </a:r>
            <a:r>
              <a:rPr lang="en-US" altLang="zh-CN" sz="2000" b="0" i="0">
                <a:solidFill>
                  <a:srgbClr val="000000"/>
                </a:solidFill>
                <a:latin typeface="微软雅黑" pitchFamily="34" charset="0"/>
                <a:ea typeface="微软雅黑" pitchFamily="34" charset="-122"/>
                <a:cs typeface="微软雅黑" pitchFamily="34" charset="-120"/>
              </a:rPr>
              <a:t>，依据生态工程的基本原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理进行合理设计</a:t>
            </a:r>
            <a:r>
              <a:rPr lang="en-US" altLang="zh-CN" sz="2000" b="0" i="0" dirty="0">
                <a:solidFill>
                  <a:srgbClr val="000000"/>
                </a:solidFill>
                <a:latin typeface="微软雅黑" pitchFamily="34" charset="0"/>
                <a:ea typeface="微软雅黑" pitchFamily="34" charset="-122"/>
                <a:cs typeface="微软雅黑" pitchFamily="34" charset="-120"/>
              </a:rPr>
              <a:t>，对污染的生态环境进行修复，从而达到改善和净化水质的目的。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4dd936399?pid=a7fbe45ca&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［江苏镇江2024高二期中］</a:t>
            </a:r>
            <a:r>
              <a:rPr lang="en-US" altLang="zh-CN" sz="2000" b="0" i="0" dirty="0">
                <a:solidFill>
                  <a:srgbClr val="000000"/>
                </a:solidFill>
                <a:latin typeface="微软雅黑" pitchFamily="34" charset="0"/>
                <a:ea typeface="微软雅黑" pitchFamily="34" charset="-122"/>
                <a:cs typeface="微软雅黑" pitchFamily="34" charset="-120"/>
              </a:rPr>
              <a:t>景东翅子树（一种乔木，株高可达12米</a:t>
            </a:r>
            <a:r>
              <a:rPr lang="en-US" altLang="zh-CN" sz="2000" b="0" i="0">
                <a:solidFill>
                  <a:srgbClr val="000000"/>
                </a:solidFill>
                <a:latin typeface="微软雅黑" pitchFamily="34" charset="0"/>
                <a:ea typeface="微软雅黑" pitchFamily="34" charset="-122"/>
                <a:cs typeface="微软雅黑" pitchFamily="34" charset="-120"/>
              </a:rPr>
              <a:t>）因栖息地碎片化导致现存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种群个体数量极低</a:t>
            </a:r>
            <a:r>
              <a:rPr lang="en-US" altLang="zh-CN" sz="2000" b="0" i="0" dirty="0">
                <a:solidFill>
                  <a:srgbClr val="000000"/>
                </a:solidFill>
                <a:latin typeface="微软雅黑" pitchFamily="34" charset="0"/>
                <a:ea typeface="微软雅黑" pitchFamily="34" charset="-122"/>
                <a:cs typeface="微软雅黑" pitchFamily="34" charset="-120"/>
              </a:rPr>
              <a:t>，濒临灭绝。</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_1#4dd936399.bracket?pid=a7fbe45ca&amp;color=0,0,0&amp;vpa=5&amp;vtp=1&amp;bbb=1"/>
          <p:cNvSpPr/>
          <p:nvPr/>
        </p:nvSpPr>
        <p:spPr>
          <a:xfrm>
            <a:off x="6535801" y="1410150"/>
            <a:ext cx="5762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AD</a:t>
            </a:r>
            <a:endParaRPr lang="en-US" altLang="zh-CN" sz="2000" dirty="0"/>
          </a:p>
        </p:txBody>
      </p:sp>
      <p:sp>
        <p:nvSpPr>
          <p:cNvPr id="4" name="QC_5_BD.14_2#4dd936399.choices?pid=a7fbe45ca&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A.调查景东翅子树的种群密度时应逐个计数</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.景东翅子树的现存个体数量少，只具有间接价值和潜在价值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.因栖息地碎片化，保护景东翅子树的最好措施为易地保护</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.建立景东翅子树的种子库及利用组织培养技术可减缓其灭绝速率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4dd936399?vop=1&amp;pid=a7fbe45c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景东翅子树个体数量极低，应逐个计数，A正确；尽管景东翅子树的现存个体数量少</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仍具有间接价值</a:t>
            </a:r>
            <a:r>
              <a:rPr lang="en-US" altLang="zh-CN" sz="2000" b="0" i="0" dirty="0">
                <a:solidFill>
                  <a:srgbClr val="000000"/>
                </a:solidFill>
                <a:latin typeface="微软雅黑" pitchFamily="34" charset="0"/>
                <a:ea typeface="微软雅黑" pitchFamily="34" charset="-122"/>
                <a:cs typeface="微软雅黑" pitchFamily="34" charset="-120"/>
              </a:rPr>
              <a:t>、潜在价值和直接价值，B错误；栖息地的碎片化导致种群的生存环境恶劣</a:t>
            </a:r>
            <a:r>
              <a:rPr lang="en-US" altLang="zh-CN" sz="2000" b="0" i="0">
                <a:solidFill>
                  <a:srgbClr val="000000"/>
                </a:solidFill>
                <a:latin typeface="微软雅黑" pitchFamily="34" charset="0"/>
                <a:ea typeface="微软雅黑" pitchFamily="34" charset="-122"/>
                <a:cs typeface="微软雅黑" pitchFamily="34" charset="-120"/>
              </a:rPr>
              <a:t>，保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护景东翅子树的最好措施为就地保护</a:t>
            </a:r>
            <a:r>
              <a:rPr lang="en-US" altLang="zh-CN" sz="2000" b="0" i="0" dirty="0">
                <a:solidFill>
                  <a:srgbClr val="000000"/>
                </a:solidFill>
                <a:latin typeface="微软雅黑" pitchFamily="34" charset="0"/>
                <a:ea typeface="微软雅黑" pitchFamily="34" charset="-122"/>
                <a:cs typeface="微软雅黑" pitchFamily="34" charset="-120"/>
              </a:rPr>
              <a:t>，即建立自然保护区，C错误；</a:t>
            </a:r>
            <a:r>
              <a:rPr lang="en-US" altLang="zh-CN" sz="2000" b="0" i="0">
                <a:solidFill>
                  <a:srgbClr val="000000"/>
                </a:solidFill>
                <a:latin typeface="微软雅黑" pitchFamily="34" charset="0"/>
                <a:ea typeface="微软雅黑" pitchFamily="34" charset="-122"/>
                <a:cs typeface="微软雅黑" pitchFamily="34" charset="-120"/>
              </a:rPr>
              <a:t>保护濒危物种的基因资源，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除建立精子库外</a:t>
            </a:r>
            <a:r>
              <a:rPr lang="en-US" altLang="zh-CN" sz="2000" b="0" i="0" dirty="0">
                <a:solidFill>
                  <a:srgbClr val="000000"/>
                </a:solidFill>
                <a:latin typeface="微软雅黑" pitchFamily="34" charset="0"/>
                <a:ea typeface="微软雅黑" pitchFamily="34" charset="-122"/>
                <a:cs typeface="微软雅黑" pitchFamily="34" charset="-120"/>
              </a:rPr>
              <a:t>，还可以建立种子库、基因库等</a:t>
            </a:r>
            <a:r>
              <a:rPr lang="en-US" altLang="zh-CN" sz="2000" b="0" i="0">
                <a:solidFill>
                  <a:srgbClr val="000000"/>
                </a:solidFill>
                <a:latin typeface="微软雅黑" pitchFamily="34" charset="0"/>
                <a:ea typeface="微软雅黑" pitchFamily="34" charset="-122"/>
                <a:cs typeface="微软雅黑" pitchFamily="34" charset="-120"/>
              </a:rPr>
              <a:t>，因此建立景东翅子树的种子库及利用组织培养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技术可减缓其灭绝速率</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7_1#66b0e3b54?pid=a7fbe45c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［江苏扬州2025高二期末］</a:t>
            </a:r>
            <a:r>
              <a:rPr lang="en-US" altLang="zh-CN" sz="2000" b="0" i="0" dirty="0">
                <a:solidFill>
                  <a:srgbClr val="000000"/>
                </a:solidFill>
                <a:latin typeface="微软雅黑" pitchFamily="34" charset="0"/>
                <a:ea typeface="微软雅黑" pitchFamily="34" charset="-122"/>
                <a:cs typeface="微软雅黑" pitchFamily="34" charset="-120"/>
              </a:rPr>
              <a:t>为了防止大熊猫栖息地碎片化程度加深</a:t>
            </a:r>
            <a:r>
              <a:rPr lang="en-US" altLang="zh-CN" sz="2000" b="0" i="0">
                <a:solidFill>
                  <a:srgbClr val="000000"/>
                </a:solidFill>
                <a:latin typeface="微软雅黑" pitchFamily="34" charset="0"/>
                <a:ea typeface="微软雅黑" pitchFamily="34" charset="-122"/>
                <a:cs typeface="微软雅黑" pitchFamily="34" charset="-120"/>
              </a:rPr>
              <a:t>，我国设立了大熊猫国家公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园</a:t>
            </a:r>
            <a:r>
              <a:rPr lang="en-US" altLang="zh-CN" sz="2000" b="0" i="0" dirty="0">
                <a:solidFill>
                  <a:srgbClr val="000000"/>
                </a:solidFill>
                <a:latin typeface="微软雅黑" pitchFamily="34" charset="0"/>
                <a:ea typeface="微软雅黑" pitchFamily="34" charset="-122"/>
                <a:cs typeface="微软雅黑" pitchFamily="34" charset="-120"/>
              </a:rPr>
              <a:t>。将川、陕、甘三省的野生大熊猫种群高密度区、主要栖息地、局域种群遗传交流廊道等</a:t>
            </a:r>
            <a:r>
              <a:rPr lang="en-US" altLang="zh-CN" sz="2000" b="0" i="0">
                <a:solidFill>
                  <a:srgbClr val="000000"/>
                </a:solidFill>
                <a:latin typeface="微软雅黑" pitchFamily="34" charset="0"/>
                <a:ea typeface="微软雅黑" pitchFamily="34" charset="-122"/>
                <a:cs typeface="微软雅黑" pitchFamily="34" charset="-120"/>
              </a:rPr>
              <a:t>80多</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个保护区进行有机整合</a:t>
            </a:r>
            <a:r>
              <a:rPr lang="en-US" altLang="zh-CN" sz="2000" b="0" i="0" dirty="0">
                <a:solidFill>
                  <a:srgbClr val="000000"/>
                </a:solidFill>
                <a:latin typeface="微软雅黑" pitchFamily="34" charset="0"/>
                <a:ea typeface="微软雅黑" pitchFamily="34" charset="-122"/>
                <a:cs typeface="微软雅黑" pitchFamily="34" charset="-120"/>
              </a:rPr>
              <a:t>，形成一片基本相互连接起来的国家公园。</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66b0e3b54.bracket?pid=a7fbe45ca&amp;color=0,0,0&amp;vpa=6&amp;vtp=1&amp;bbb=1"/>
          <p:cNvSpPr/>
          <p:nvPr/>
        </p:nvSpPr>
        <p:spPr>
          <a:xfrm>
            <a:off x="10358501" y="1867350"/>
            <a:ext cx="5572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CD</a:t>
            </a:r>
            <a:endParaRPr lang="en-US" altLang="zh-CN" sz="2000" dirty="0"/>
          </a:p>
        </p:txBody>
      </p:sp>
      <p:sp>
        <p:nvSpPr>
          <p:cNvPr id="4" name="QC_5_BD.17_2#66b0e3b54.choices?pid=a7fbe45ca&amp;color=0,0,0&amp;vtp=1&amp;bbb=1"/>
          <p:cNvSpPr/>
          <p:nvPr/>
        </p:nvSpPr>
        <p:spPr>
          <a:xfrm>
            <a:off x="722376" y="2334075"/>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A.通常采用标志重捕法对大熊猫种群密度进行调查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.大熊猫在多个保护区的不同分布表明其在水平结构上存在着差异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.大熊猫国家公园的设立是对大熊猫进行保护的最有效措施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.栖息地的碎片化会阻止大熊猫之间的基因交流从而降低遗传多样性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9_1#66b0e3b54?vop=1&amp;pid=a7fbe45ca&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大熊猫是珍稀生物，个体较大、数量较少，</a:t>
            </a:r>
            <a:r>
              <a:rPr lang="en-US" altLang="zh-CN" sz="2000" b="0" i="0">
                <a:solidFill>
                  <a:srgbClr val="000000"/>
                </a:solidFill>
                <a:latin typeface="微软雅黑" pitchFamily="34" charset="0"/>
                <a:ea typeface="微软雅黑" pitchFamily="34" charset="-122"/>
                <a:cs typeface="微软雅黑" pitchFamily="34" charset="-120"/>
              </a:rPr>
              <a:t>通常用逐个计数法对大熊猫种群密度进行调查，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错误；水平结构是群落的结构特征</a:t>
            </a:r>
            <a:r>
              <a:rPr lang="en-US" altLang="zh-CN" sz="2000" b="0" i="0">
                <a:solidFill>
                  <a:srgbClr val="000000"/>
                </a:solidFill>
                <a:latin typeface="微软雅黑" pitchFamily="34" charset="0"/>
                <a:ea typeface="微软雅黑" pitchFamily="34" charset="-122"/>
                <a:cs typeface="微软雅黑" pitchFamily="34" charset="-120"/>
              </a:rPr>
              <a:t>，大熊猫在多个保护区的不同分布不能说明其在水平结构上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存在着差异</a:t>
            </a:r>
            <a:r>
              <a:rPr lang="en-US" altLang="zh-CN" sz="2000" b="0" i="0" dirty="0">
                <a:solidFill>
                  <a:srgbClr val="000000"/>
                </a:solidFill>
                <a:latin typeface="微软雅黑" pitchFamily="34" charset="0"/>
                <a:ea typeface="微软雅黑" pitchFamily="34" charset="-122"/>
                <a:cs typeface="微软雅黑" pitchFamily="34" charset="-120"/>
              </a:rPr>
              <a:t>，B错误；建立国家公园属于就地保护，就地保护是保护生物多样性最有效的措施</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；栖息地碎片化造成小种群，会减小个体间交配的机会，</a:t>
            </a:r>
            <a:r>
              <a:rPr lang="en-US" altLang="zh-CN" sz="2000" b="0" i="0">
                <a:solidFill>
                  <a:srgbClr val="000000"/>
                </a:solidFill>
                <a:latin typeface="微软雅黑" pitchFamily="34" charset="0"/>
                <a:ea typeface="微软雅黑" pitchFamily="34" charset="-122"/>
                <a:cs typeface="微软雅黑" pitchFamily="34" charset="-120"/>
              </a:rPr>
              <a:t>从而阻止大熊猫之间的基因交流，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可能导致遗传多样性降低</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O_5_BD.20_1#e815d9bad?pid=6ba2441dd&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［河南驻马店2025模拟］</a:t>
            </a:r>
            <a:r>
              <a:rPr lang="en-US" altLang="zh-CN" sz="2000" b="0" i="0" dirty="0">
                <a:solidFill>
                  <a:srgbClr val="000000"/>
                </a:solidFill>
                <a:latin typeface="微软雅黑" pitchFamily="34" charset="0"/>
                <a:ea typeface="微软雅黑" pitchFamily="34" charset="-122"/>
                <a:cs typeface="微软雅黑" pitchFamily="34" charset="-120"/>
              </a:rPr>
              <a:t>图1为某条小河流从高山湖泊进入大河的示意图</a:t>
            </a:r>
            <a:r>
              <a:rPr lang="en-US" altLang="zh-CN" sz="2000" b="0" i="0">
                <a:solidFill>
                  <a:srgbClr val="000000"/>
                </a:solidFill>
                <a:latin typeface="微软雅黑" pitchFamily="34" charset="0"/>
                <a:ea typeface="微软雅黑" pitchFamily="34" charset="-122"/>
                <a:cs typeface="微软雅黑" pitchFamily="34" charset="-120"/>
              </a:rPr>
              <a:t>，其中某蚕丝加工厂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的有机污染物会向</a:t>
            </a:r>
            <a:r>
              <a:rPr lang="en-US" altLang="zh-CN" sz="2000" b="0" i="0" dirty="0">
                <a:solidFill>
                  <a:srgbClr val="000000"/>
                </a:solidFill>
                <a:latin typeface="微软雅黑" pitchFamily="34" charset="0"/>
                <a:ea typeface="微软雅黑" pitchFamily="34" charset="-122"/>
                <a:cs typeface="微软雅黑" pitchFamily="34" charset="-120"/>
              </a:rPr>
              <a:t>A河段排放；图2是A河段的处理设施图。结合所学知识，回答下列问题：</a:t>
            </a:r>
            <a:endParaRPr lang="en-US" altLang="zh-CN" sz="2000" dirty="0"/>
          </a:p>
        </p:txBody>
      </p:sp>
      <p:pic>
        <p:nvPicPr>
          <p:cNvPr id="3" name="QO_5_BD.20_3#e815d9bad?iti=1&amp;htil=1&amp;pid=6ba2441d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755648" y="1961203"/>
            <a:ext cx="3310128"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20_4#e815d9bad?iti=2&amp;htil=1&amp;pid=6ba2441d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821424" y="2080075"/>
            <a:ext cx="3931920"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20_5#e815d9bad?iti=1&amp;htil=1&amp;pid=6ba2441dd&amp;color=0,0,0&amp;vtp=1&amp;bbb=1"/>
          <p:cNvSpPr/>
          <p:nvPr/>
        </p:nvSpPr>
        <p:spPr>
          <a:xfrm>
            <a:off x="3180525" y="4035875"/>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6" name="QO_5_BD.20_6#e815d9bad?iti=2&amp;htil=1&amp;pid=6ba2441dd&amp;color=0,0,0&amp;vtp=1&amp;bbb=1"/>
          <p:cNvSpPr/>
          <p:nvPr/>
        </p:nvSpPr>
        <p:spPr>
          <a:xfrm>
            <a:off x="7388003" y="4035875"/>
            <a:ext cx="2798762"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A河段的处理设施图</a:t>
            </a:r>
            <a:endParaRPr lang="en-US" altLang="zh-CN" sz="2000" dirty="0"/>
          </a:p>
        </p:txBody>
      </p:sp>
      <p:sp>
        <p:nvSpPr>
          <p:cNvPr id="7" name="QB_6_BD.21_1#ff0ac44e9?pid=e815d9bad&amp;color=0,0,0&amp;mp=1&amp;vtp=1&amp;bt=1&amp;bbb=1"/>
          <p:cNvSpPr/>
          <p:nvPr/>
        </p:nvSpPr>
        <p:spPr>
          <a:xfrm>
            <a:off x="719328" y="4710880"/>
            <a:ext cx="10753344" cy="8431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海马齿是一种根系发达的植物，这些根系能为微生物提供生存场所</a:t>
            </a:r>
            <a:endParaRPr lang="en-US" altLang="zh-CN" sz="2000" dirty="0"/>
          </a:p>
          <a:p>
            <a:pP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（1）河水中的有机污染物属于生态系统组成成分中的</a:t>
            </a:r>
            <a:r>
              <a:rPr lang="en-US" altLang="zh-CN" sz="2000" i="0" dirty="0">
                <a:solidFill>
                  <a:srgbClr val="000000"/>
                </a:solidFill>
                <a:latin typeface="SimSun" pitchFamily="34" charset="0"/>
                <a:ea typeface="SimSun" pitchFamily="34" charset="-122"/>
                <a:cs typeface="SimSun" pitchFamily="34" charset="-120"/>
              </a:rPr>
              <a:t>____________________</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8" name="QB_6_AN.22_1#ff0ac44e9.blank?pid=e815d9bad&amp;color=0,0,0&amp;mp=1&amp;vpa=7&amp;vtp=1&amp;bbb=1"/>
          <p:cNvSpPr/>
          <p:nvPr/>
        </p:nvSpPr>
        <p:spPr>
          <a:xfrm>
            <a:off x="6720078" y="5110930"/>
            <a:ext cx="247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非生物的物质和能量</a:t>
            </a:r>
            <a:endParaRPr lang="en-US" altLang="zh-CN" sz="2000" dirty="0"/>
          </a:p>
        </p:txBody>
      </p:sp>
      <p:sp>
        <p:nvSpPr>
          <p:cNvPr id="9" name="QB_6_AS.23_1#ff0ac44e9?vop=1&amp;pid=e815d9bad&amp;color=0,0,0&amp;vtp=1&amp;bbb=1"/>
          <p:cNvSpPr/>
          <p:nvPr/>
        </p:nvSpPr>
        <p:spPr>
          <a:xfrm>
            <a:off x="719328" y="5599055"/>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河水中的有机污染物属于生态系统组成成分中的非生物的物质和能量。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bg/>
                                          </p:spTgt>
                                        </p:tgtEl>
                                        <p:attrNameLst>
                                          <p:attrName>style.visibility</p:attrName>
                                        </p:attrNameLst>
                                      </p:cBhvr>
                                      <p:to>
                                        <p:strVal val="visible"/>
                                      </p:to>
                                    </p:set>
                                    <p:animEffect transition="in" filter="fade">
                                      <p:cBhvr>
                                        <p:cTn id="15" dur="500"/>
                                        <p:tgtEl>
                                          <p:spTgt spid="9">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fade">
                                      <p:cBhvr>
                                        <p:cTn id="18"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9"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6_BD.24_1#196d925ed?pid=e815d9bad&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（2）蚕丝加工厂排出的尾水首先经过滤池进行粗过滤；再进入海马齿浮床中</a:t>
            </a:r>
            <a:r>
              <a:rPr lang="en-US" altLang="zh-CN" sz="2000" b="0" i="0">
                <a:solidFill>
                  <a:srgbClr val="000000"/>
                </a:solidFill>
                <a:latin typeface="微软雅黑" pitchFamily="34" charset="0"/>
                <a:ea typeface="微软雅黑" pitchFamily="34" charset="-122"/>
                <a:cs typeface="微软雅黑" pitchFamily="34" charset="-120"/>
              </a:rPr>
              <a:t>，若要保证污水净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化效果</a:t>
            </a:r>
            <a:r>
              <a:rPr lang="en-US" altLang="zh-CN" sz="2000" b="0" i="0" dirty="0">
                <a:solidFill>
                  <a:srgbClr val="000000"/>
                </a:solidFill>
                <a:latin typeface="微软雅黑" pitchFamily="34" charset="0"/>
                <a:ea typeface="微软雅黑" pitchFamily="34" charset="-122"/>
                <a:cs typeface="微软雅黑" pitchFamily="34" charset="-120"/>
              </a:rPr>
              <a:t>，则流入该处理设施的废水不能过量</a:t>
            </a:r>
            <a:r>
              <a:rPr lang="en-US" altLang="zh-CN" sz="2000" b="0" i="0">
                <a:solidFill>
                  <a:srgbClr val="000000"/>
                </a:solidFill>
                <a:latin typeface="微软雅黑" pitchFamily="34" charset="0"/>
                <a:ea typeface="微软雅黑" pitchFamily="34" charset="-122"/>
                <a:cs typeface="微软雅黑" pitchFamily="34" charset="-120"/>
              </a:rPr>
              <a:t>，说明生态系统的</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是有一定限度的。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利用图</a:t>
            </a:r>
            <a:r>
              <a:rPr lang="en-US" altLang="zh-CN" sz="2000" b="0" i="0" dirty="0">
                <a:solidFill>
                  <a:srgbClr val="000000"/>
                </a:solidFill>
                <a:latin typeface="微软雅黑" pitchFamily="34" charset="0"/>
                <a:ea typeface="微软雅黑" pitchFamily="34" charset="-122"/>
                <a:cs typeface="微软雅黑" pitchFamily="34" charset="-120"/>
              </a:rPr>
              <a:t>2所示处理系统能减轻水体富营养化，该系统对污水具有净化作用</a:t>
            </a:r>
            <a:r>
              <a:rPr lang="en-US" altLang="zh-CN" sz="2000" b="0" i="0">
                <a:solidFill>
                  <a:srgbClr val="000000"/>
                </a:solidFill>
                <a:latin typeface="微软雅黑" pitchFamily="34" charset="0"/>
                <a:ea typeface="微软雅黑" pitchFamily="34" charset="-122"/>
                <a:cs typeface="微软雅黑" pitchFamily="34" charset="-120"/>
              </a:rPr>
              <a:t>，其主要原因可能是</a:t>
            </a:r>
            <a:r>
              <a:rPr lang="en-US" altLang="zh-CN" sz="2000" i="0">
                <a:solidFill>
                  <a:srgbClr val="000000"/>
                </a:solidFill>
                <a:latin typeface="SimSun" pitchFamily="34" charset="0"/>
                <a:ea typeface="SimSun" pitchFamily="34" charset="-122"/>
                <a:cs typeface="SimSun" pitchFamily="34" charset="-120"/>
              </a:rPr>
              <a:t>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25_1#196d925ed.blank?pid=e815d9bad&amp;color=0,0,0&amp;vpa=8&amp;vtp=1&amp;bbb=1"/>
          <p:cNvSpPr/>
          <p:nvPr/>
        </p:nvSpPr>
        <p:spPr>
          <a:xfrm>
            <a:off x="7589901" y="1391100"/>
            <a:ext cx="170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自我调节能力</a:t>
            </a:r>
            <a:endParaRPr lang="en-US" altLang="zh-CN" sz="2000" dirty="0"/>
          </a:p>
        </p:txBody>
      </p:sp>
      <p:sp>
        <p:nvSpPr>
          <p:cNvPr id="4" name="QB_6_AN.26_1#196d925ed.blank?pid=e815d9bad&amp;color=0,0,0&amp;vpa=9&amp;vtp=1&amp;bbb=1&amp;hb=1"/>
          <p:cNvSpPr/>
          <p:nvPr/>
        </p:nvSpPr>
        <p:spPr>
          <a:xfrm>
            <a:off x="722376" y="2305500"/>
            <a:ext cx="10668000"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微软雅黑" pitchFamily="34" charset="0"/>
                <a:ea typeface="微软雅黑" pitchFamily="34" charset="-122"/>
                <a:cs typeface="微软雅黑" pitchFamily="34" charset="-120"/>
              </a:rPr>
              <a:t>海马齿发达的根系为微生物提供生存场所</a:t>
            </a:r>
            <a:r>
              <a:rPr lang="en-US" altLang="zh-CN" sz="2000" b="1" i="0" dirty="0">
                <a:solidFill>
                  <a:srgbClr val="00B050"/>
                </a:solidFill>
                <a:latin typeface="微软雅黑" pitchFamily="34" charset="0"/>
                <a:ea typeface="微软雅黑" pitchFamily="34" charset="-122"/>
                <a:cs typeface="微软雅黑" pitchFamily="34" charset="-120"/>
              </a:rPr>
              <a:t>，有利于微生物将有机物分解为无机盐等</a:t>
            </a:r>
            <a:r>
              <a:rPr lang="en-US" altLang="zh-CN" sz="2000" b="1" i="0">
                <a:solidFill>
                  <a:srgbClr val="00B050"/>
                </a:solidFill>
                <a:latin typeface="微软雅黑" pitchFamily="34" charset="0"/>
                <a:ea typeface="微软雅黑" pitchFamily="34" charset="-122"/>
                <a:cs typeface="微软雅黑" pitchFamily="34" charset="-120"/>
              </a:rPr>
              <a:t>，海马齿吸收水体中的无机盐</a:t>
            </a:r>
            <a:r>
              <a:rPr lang="en-US" altLang="zh-CN" sz="2000" b="1" i="0" dirty="0">
                <a:solidFill>
                  <a:srgbClr val="00B050"/>
                </a:solidFill>
                <a:latin typeface="微软雅黑" pitchFamily="34" charset="0"/>
                <a:ea typeface="微软雅黑" pitchFamily="34" charset="-122"/>
                <a:cs typeface="微软雅黑" pitchFamily="34" charset="-120"/>
              </a:rPr>
              <a:t>，从而净化污水</a:t>
            </a:r>
            <a:endParaRPr lang="en-US" altLang="zh-CN" sz="2000" dirty="0"/>
          </a:p>
        </p:txBody>
      </p:sp>
      <p:sp>
        <p:nvSpPr>
          <p:cNvPr id="5" name="QB_6_AS.27_1#196d925ed?vop=1&amp;pid=e815d9bad&amp;color=0,0,0&amp;vtp=1&amp;bbb=1&amp;hb=1"/>
          <p:cNvSpPr/>
          <p:nvPr/>
        </p:nvSpPr>
        <p:spPr>
          <a:xfrm>
            <a:off x="722376" y="32941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若要保证污水净化效果，则流入该处理设施的废水不能过量</a:t>
            </a:r>
            <a:r>
              <a:rPr lang="en-US" altLang="zh-CN" sz="2000" b="0" i="0">
                <a:solidFill>
                  <a:srgbClr val="000000"/>
                </a:solidFill>
                <a:latin typeface="微软雅黑" pitchFamily="34" charset="0"/>
                <a:ea typeface="微软雅黑" pitchFamily="34" charset="-122"/>
                <a:cs typeface="微软雅黑" pitchFamily="34" charset="-120"/>
              </a:rPr>
              <a:t>，说明生态系统的自我调节能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力是有限的</a:t>
            </a:r>
            <a:r>
              <a:rPr lang="en-US" altLang="zh-CN" sz="2000" b="0" i="0" dirty="0">
                <a:solidFill>
                  <a:srgbClr val="000000"/>
                </a:solidFill>
                <a:latin typeface="微软雅黑" pitchFamily="34" charset="0"/>
                <a:ea typeface="微软雅黑" pitchFamily="34" charset="-122"/>
                <a:cs typeface="微软雅黑" pitchFamily="34" charset="-120"/>
              </a:rPr>
              <a:t>。海马齿是一种根系发达的植物，这些根系能为微生物提供生存场所</a:t>
            </a:r>
            <a:r>
              <a:rPr lang="en-US" altLang="zh-CN" sz="2000" b="0" i="0">
                <a:solidFill>
                  <a:srgbClr val="000000"/>
                </a:solidFill>
                <a:latin typeface="微软雅黑" pitchFamily="34" charset="0"/>
                <a:ea typeface="微软雅黑" pitchFamily="34" charset="-122"/>
                <a:cs typeface="微软雅黑" pitchFamily="34" charset="-120"/>
              </a:rPr>
              <a:t>，有利于微生物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将有机物分解为无机盐</a:t>
            </a:r>
            <a:r>
              <a:rPr lang="en-US" altLang="zh-CN" sz="2000" b="0" i="0" dirty="0">
                <a:solidFill>
                  <a:srgbClr val="000000"/>
                </a:solidFill>
                <a:latin typeface="微软雅黑" pitchFamily="34" charset="0"/>
                <a:ea typeface="微软雅黑" pitchFamily="34" charset="-122"/>
                <a:cs typeface="微软雅黑" pitchFamily="34" charset="-120"/>
              </a:rPr>
              <a:t>，而海马齿吸收水体中的无机盐，从而净化污水，因此图</a:t>
            </a:r>
            <a:r>
              <a:rPr lang="en-US" altLang="zh-CN" sz="2000" b="0" i="0">
                <a:solidFill>
                  <a:srgbClr val="000000"/>
                </a:solidFill>
                <a:latin typeface="微软雅黑" pitchFamily="34" charset="0"/>
                <a:ea typeface="微软雅黑" pitchFamily="34" charset="-122"/>
                <a:cs typeface="微软雅黑" pitchFamily="34" charset="-120"/>
              </a:rPr>
              <a:t>2所示处理系统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对污水具有净化作用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6_BD.28_1#001c3d0eb?pid=e815d9bad&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（3）为了保证污水净化效果，科研人员向海马齿净化池、二沉池中引入了挺水植物，鲢鱼</a:t>
            </a:r>
            <a:r>
              <a:rPr lang="en-US" altLang="zh-CN" sz="2000" b="0" i="0">
                <a:solidFill>
                  <a:srgbClr val="000000"/>
                </a:solidFill>
                <a:latin typeface="微软雅黑" pitchFamily="34" charset="0"/>
                <a:ea typeface="微软雅黑" pitchFamily="34" charset="-122"/>
                <a:cs typeface="微软雅黑" pitchFamily="34" charset="-120"/>
              </a:rPr>
              <a:t>、鳙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鱼等鱼类</a:t>
            </a:r>
            <a:r>
              <a:rPr lang="en-US" altLang="zh-CN" sz="2000" b="0" i="0" dirty="0">
                <a:solidFill>
                  <a:srgbClr val="000000"/>
                </a:solidFill>
                <a:latin typeface="微软雅黑" pitchFamily="34" charset="0"/>
                <a:ea typeface="微软雅黑" pitchFamily="34" charset="-122"/>
                <a:cs typeface="微软雅黑" pitchFamily="34" charset="-120"/>
              </a:rPr>
              <a:t>，通过相互之间的种间竞争和捕食关系自发构成有序的整体。在上述基础上</a:t>
            </a:r>
            <a:r>
              <a:rPr lang="en-US" altLang="zh-CN" sz="2000" b="0" i="0">
                <a:solidFill>
                  <a:srgbClr val="000000"/>
                </a:solidFill>
                <a:latin typeface="微软雅黑" pitchFamily="34" charset="0"/>
                <a:ea typeface="微软雅黑" pitchFamily="34" charset="-122"/>
                <a:cs typeface="微软雅黑" pitchFamily="34" charset="-120"/>
              </a:rPr>
              <a:t>，相关部门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还进一步建立了一个集污水净化</a:t>
            </a:r>
            <a:r>
              <a:rPr lang="en-US" altLang="zh-CN" sz="2000" b="0" i="0" dirty="0">
                <a:solidFill>
                  <a:srgbClr val="000000"/>
                </a:solidFill>
                <a:latin typeface="微软雅黑" pitchFamily="34" charset="0"/>
                <a:ea typeface="微软雅黑" pitchFamily="34" charset="-122"/>
                <a:cs typeface="微软雅黑" pitchFamily="34" charset="-120"/>
              </a:rPr>
              <a:t>、休闲、蓄洪防旱为一体的新型人工生态系统</a:t>
            </a:r>
            <a:r>
              <a:rPr lang="en-US" altLang="zh-CN" sz="2000" b="0" i="0">
                <a:solidFill>
                  <a:srgbClr val="000000"/>
                </a:solidFill>
                <a:latin typeface="微软雅黑" pitchFamily="34" charset="0"/>
                <a:ea typeface="微软雅黑" pitchFamily="34" charset="-122"/>
                <a:cs typeface="微软雅黑" pitchFamily="34" charset="-120"/>
              </a:rPr>
              <a:t>，这主要体现了生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物多样性的</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价值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29_1#001c3d0eb.blank?pid=e815d9bad&amp;color=0,0,0&amp;vpa=10&amp;vtp=1&amp;bbb=1"/>
          <p:cNvSpPr/>
          <p:nvPr/>
        </p:nvSpPr>
        <p:spPr>
          <a:xfrm>
            <a:off x="2001901" y="2286450"/>
            <a:ext cx="196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直接价值和间接</a:t>
            </a:r>
            <a:endParaRPr lang="en-US" altLang="zh-CN" sz="2000" dirty="0"/>
          </a:p>
        </p:txBody>
      </p:sp>
      <p:sp>
        <p:nvSpPr>
          <p:cNvPr id="4" name="QB_6_AS.30_1#001c3d0eb?vop=1&amp;pid=e815d9bad&amp;color=0,0,0&amp;vtp=1&amp;bbb=1&amp;hb=1"/>
          <p:cNvSpPr/>
          <p:nvPr/>
        </p:nvSpPr>
        <p:spPr>
          <a:xfrm>
            <a:off x="722376" y="283699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题干中指出该生态系统可以集污水净化（间接价值）、休闲（直接价值</a:t>
            </a:r>
            <a:r>
              <a:rPr lang="en-US" altLang="zh-CN" sz="2000" b="0" i="0">
                <a:solidFill>
                  <a:srgbClr val="000000"/>
                </a:solidFill>
                <a:latin typeface="微软雅黑" pitchFamily="34" charset="0"/>
                <a:ea typeface="微软雅黑" pitchFamily="34" charset="-122"/>
                <a:cs typeface="微软雅黑" pitchFamily="34" charset="-120"/>
              </a:rPr>
              <a:t>）、蓄洪防旱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间接价值）为一体，这主要体现了生物多样性的直接价值和间接价值。</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6_BD.31_1#9fa4ff0e4?pid=e815d9bad&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（4）图1中B河段地理位置独特，土壤肥沃、物种丰富、水体含氧量高</a:t>
            </a:r>
            <a:r>
              <a:rPr lang="en-US" altLang="zh-CN" sz="2000" b="0" i="0">
                <a:solidFill>
                  <a:srgbClr val="000000"/>
                </a:solidFill>
                <a:latin typeface="微软雅黑" pitchFamily="34" charset="0"/>
                <a:ea typeface="微软雅黑" pitchFamily="34" charset="-122"/>
                <a:cs typeface="微软雅黑" pitchFamily="34" charset="-120"/>
              </a:rPr>
              <a:t>，是典型的稻鱼混养模式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示范区</a:t>
            </a:r>
            <a:r>
              <a:rPr lang="en-US" altLang="zh-CN" sz="2000" b="0" i="0" dirty="0">
                <a:solidFill>
                  <a:srgbClr val="000000"/>
                </a:solidFill>
                <a:latin typeface="微软雅黑" pitchFamily="34" charset="0"/>
                <a:ea typeface="微软雅黑" pitchFamily="34" charset="-122"/>
                <a:cs typeface="微软雅黑" pitchFamily="34" charset="-120"/>
              </a:rPr>
              <a:t>。为探究增加养殖品种和密度对产量和生态效益的影响，某研究团队进行了相关实验</a:t>
            </a:r>
            <a:r>
              <a:rPr lang="en-US" altLang="zh-CN" sz="2000" b="0" i="0">
                <a:solidFill>
                  <a:srgbClr val="000000"/>
                </a:solidFill>
                <a:latin typeface="微软雅黑" pitchFamily="34" charset="0"/>
                <a:ea typeface="微软雅黑" pitchFamily="34" charset="-122"/>
                <a:cs typeface="微软雅黑" pitchFamily="34" charset="-120"/>
              </a:rPr>
              <a:t>，部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分结果见下表</a:t>
            </a:r>
            <a:r>
              <a:rPr lang="en-US" altLang="zh-CN" sz="2000" b="0" i="0" dirty="0">
                <a:solidFill>
                  <a:srgbClr val="000000"/>
                </a:solidFill>
                <a:latin typeface="微软雅黑" pitchFamily="34" charset="0"/>
                <a:ea typeface="微软雅黑" pitchFamily="34" charset="-122"/>
                <a:cs typeface="微软雅黑" pitchFamily="34" charset="-120"/>
              </a:rPr>
              <a:t>（注：增重率是与实验开始时鱼的平均体重进行比较，可表示产量）。</a:t>
            </a:r>
            <a:endParaRPr lang="en-US" altLang="zh-CN" sz="2000" dirty="0"/>
          </a:p>
        </p:txBody>
      </p:sp>
      <mc:AlternateContent xmlns:mc="http://schemas.openxmlformats.org/markup-compatibility/2006" xmlns:a14="http://schemas.microsoft.com/office/drawing/2010/main">
        <mc:Choice Requires="a14">
          <p:graphicFrame>
            <p:nvGraphicFramePr>
              <p:cNvPr id="21" name="QB_6_BD.31_2#9fa4ff0e4?colgroup=2,19,8,9&amp;pid=e815d9bad&amp;color=0,0,0&amp;vtp=1&amp;bbb=1"/>
              <p:cNvGraphicFramePr>
                <a:graphicFrameLocks noGrp="1"/>
              </p:cNvGraphicFramePr>
              <p:nvPr>
                <p:extLst>
                  <p:ext uri="{D42A27DB-BD31-4B8C-83A1-F6EECF244321}">
                    <p14:modId xmlns:p14="http://schemas.microsoft.com/office/powerpoint/2010/main" val="350278054"/>
                  </p:ext>
                </p:extLst>
              </p:nvPr>
            </p:nvGraphicFramePr>
            <p:xfrm>
              <a:off x="722376" y="2418403"/>
              <a:ext cx="10698480" cy="1700149"/>
            </p:xfrm>
            <a:graphic>
              <a:graphicData uri="http://schemas.openxmlformats.org/drawingml/2006/table">
                <a:tbl>
                  <a:tblPr/>
                  <a:tblGrid>
                    <a:gridCol w="676656">
                      <a:extLst>
                        <a:ext uri="{9D8B030D-6E8A-4147-A177-3AD203B41FA5}">
                          <a16:colId xmlns:a16="http://schemas.microsoft.com/office/drawing/2014/main" val="20000"/>
                        </a:ext>
                      </a:extLst>
                    </a:gridCol>
                    <a:gridCol w="5056632">
                      <a:extLst>
                        <a:ext uri="{9D8B030D-6E8A-4147-A177-3AD203B41FA5}">
                          <a16:colId xmlns:a16="http://schemas.microsoft.com/office/drawing/2014/main" val="20001"/>
                        </a:ext>
                      </a:extLst>
                    </a:gridCol>
                    <a:gridCol w="2386584">
                      <a:extLst>
                        <a:ext uri="{9D8B030D-6E8A-4147-A177-3AD203B41FA5}">
                          <a16:colId xmlns:a16="http://schemas.microsoft.com/office/drawing/2014/main" val="20002"/>
                        </a:ext>
                      </a:extLst>
                    </a:gridCol>
                    <a:gridCol w="2578608">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混养模式</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以每立方米养殖的尾数计算）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第75天鲤鱼增重率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第150天鲤鱼增重率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m:t>
                              </m:r>
                            </m:oMath>
                          </a14:m>
                          <a:r>
                            <a:rPr lang="en-US" altLang="zh-CN" sz="2000" b="0" i="0" dirty="0">
                              <a:solidFill>
                                <a:srgbClr val="000000"/>
                              </a:solidFill>
                              <a:latin typeface="微软雅黑" pitchFamily="34" charset="0"/>
                              <a:ea typeface="微软雅黑" pitchFamily="34" charset="-122"/>
                              <a:cs typeface="微软雅黑"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140.2%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310.3%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m:t>
                              </m:r>
                            </m:oMath>
                          </a14:m>
                          <a:r>
                            <a:rPr lang="en-US" altLang="zh-CN" sz="2000" b="0" i="0" dirty="0">
                              <a:solidFill>
                                <a:srgbClr val="000000"/>
                              </a:solidFill>
                              <a:latin typeface="微软雅黑" pitchFamily="34" charset="0"/>
                              <a:ea typeface="微软雅黑" pitchFamily="34" charset="-122"/>
                              <a:cs typeface="微软雅黑"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罗非鱼</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(0.1</m:t>
                              </m:r>
                            </m:oMath>
                          </a14:m>
                          <a:r>
                            <a:rPr lang="en-US" altLang="zh-CN" sz="2000" b="0" i="0" dirty="0">
                              <a:solidFill>
                                <a:srgbClr val="000000"/>
                              </a:solidFill>
                              <a:latin typeface="微软雅黑" pitchFamily="34" charset="0"/>
                              <a:ea typeface="微软雅黑" pitchFamily="34" charset="-122"/>
                              <a:cs typeface="微软雅黑"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148.2%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260.2%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m:t>
                              </m:r>
                            </m:oMath>
                          </a14:m>
                          <a:r>
                            <a:rPr lang="en-US" altLang="zh-CN" sz="2000" b="0" i="0" dirty="0">
                              <a:solidFill>
                                <a:srgbClr val="000000"/>
                              </a:solidFill>
                              <a:latin typeface="微软雅黑" pitchFamily="34" charset="0"/>
                              <a:ea typeface="微软雅黑" pitchFamily="34" charset="-122"/>
                              <a:cs typeface="微软雅黑"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罗非鱼</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(0.2</m:t>
                              </m:r>
                            </m:oMath>
                          </a14:m>
                          <a:r>
                            <a:rPr lang="en-US" altLang="zh-CN" sz="2000" b="0" i="0" dirty="0">
                              <a:solidFill>
                                <a:srgbClr val="000000"/>
                              </a:solidFill>
                              <a:latin typeface="微软雅黑" pitchFamily="34" charset="0"/>
                              <a:ea typeface="微软雅黑" pitchFamily="34" charset="-122"/>
                              <a:cs typeface="微软雅黑"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85.6%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415.3%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21" name="QB_6_BD.31_2#9fa4ff0e4?colgroup=2,19,8,9&amp;pid=e815d9bad&amp;color=0,0,0&amp;vtp=1&amp;bbb=1"/>
              <p:cNvGraphicFramePr>
                <a:graphicFrameLocks noGrp="1"/>
              </p:cNvGraphicFramePr>
              <p:nvPr>
                <p:extLst>
                  <p:ext uri="{D42A27DB-BD31-4B8C-83A1-F6EECF244321}">
                    <p14:modId xmlns:p14="http://schemas.microsoft.com/office/powerpoint/2010/main" val="350278054"/>
                  </p:ext>
                </p:extLst>
              </p:nvPr>
            </p:nvGraphicFramePr>
            <p:xfrm>
              <a:off x="722376" y="2418403"/>
              <a:ext cx="10698480" cy="1700149"/>
            </p:xfrm>
            <a:graphic>
              <a:graphicData uri="http://schemas.openxmlformats.org/drawingml/2006/table">
                <a:tbl>
                  <a:tblPr/>
                  <a:tblGrid>
                    <a:gridCol w="676656">
                      <a:extLst>
                        <a:ext uri="{9D8B030D-6E8A-4147-A177-3AD203B41FA5}">
                          <a16:colId xmlns:a16="http://schemas.microsoft.com/office/drawing/2014/main" val="20000"/>
                        </a:ext>
                      </a:extLst>
                    </a:gridCol>
                    <a:gridCol w="5056632">
                      <a:extLst>
                        <a:ext uri="{9D8B030D-6E8A-4147-A177-3AD203B41FA5}">
                          <a16:colId xmlns:a16="http://schemas.microsoft.com/office/drawing/2014/main" val="20001"/>
                        </a:ext>
                      </a:extLst>
                    </a:gridCol>
                    <a:gridCol w="2386584">
                      <a:extLst>
                        <a:ext uri="{9D8B030D-6E8A-4147-A177-3AD203B41FA5}">
                          <a16:colId xmlns:a16="http://schemas.microsoft.com/office/drawing/2014/main" val="20002"/>
                        </a:ext>
                      </a:extLst>
                    </a:gridCol>
                    <a:gridCol w="2578608">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混养模式</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以每立方米养殖的尾数计算）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第75天鲤鱼增重率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第150天鲤鱼增重率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494" t="-98592" r="-98434" b="-22394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0306" t="-98592" r="-108418" b="-22394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15366" t="-98592" r="-473" b="-223944"/>
                          </a:stretch>
                        </a:blipFill>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494" t="-201429" r="-98434" b="-1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0306" t="-201429" r="-108418" b="-1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15366" t="-201429" r="-473" b="-127143"/>
                          </a:stretch>
                        </a:blipFill>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494" t="-301429" r="-98434" b="-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40306" t="-301429" r="-108418" b="-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15366" t="-301429" r="-473" b="-27143"/>
                          </a:stretch>
                        </a:blipFill>
                      </a:tcPr>
                    </a:tc>
                    <a:extLst>
                      <a:ext uri="{0D108BD9-81ED-4DB2-BD59-A6C34878D82A}">
                        <a16:rowId xmlns:a16="http://schemas.microsoft.com/office/drawing/2014/main" val="10003"/>
                      </a:ext>
                    </a:extLst>
                  </a:tr>
                </a:tbl>
              </a:graphicData>
            </a:graphic>
          </p:graphicFrame>
        </mc:Fallback>
      </mc:AlternateContent>
      <p:sp>
        <p:nvSpPr>
          <p:cNvPr id="4" name="QB_6_BD.31_3#9fa4ff0e4?pid=e815d9bad&amp;color=0,0,0&amp;vtp=1&amp;bbb=1&amp;hb=1"/>
          <p:cNvSpPr/>
          <p:nvPr/>
        </p:nvSpPr>
        <p:spPr>
          <a:xfrm>
            <a:off x="722376" y="4247203"/>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从种间关系的角度分析丙组第75</a:t>
            </a:r>
            <a:r>
              <a:rPr lang="en-US" altLang="zh-CN" sz="2000" b="0" i="0">
                <a:solidFill>
                  <a:srgbClr val="000000"/>
                </a:solidFill>
                <a:latin typeface="微软雅黑" pitchFamily="34" charset="0"/>
                <a:ea typeface="微软雅黑" pitchFamily="34" charset="-122"/>
                <a:cs typeface="微软雅黑" pitchFamily="34" charset="-120"/>
              </a:rPr>
              <a:t>天鲤鱼增重率最低的原因：</a:t>
            </a:r>
            <a:r>
              <a:rPr lang="en-US" altLang="zh-CN" sz="2000" i="0">
                <a:solidFill>
                  <a:srgbClr val="000000"/>
                </a:solidFill>
                <a:latin typeface="SimSun" pitchFamily="34" charset="0"/>
                <a:ea typeface="SimSun" pitchFamily="34" charset="-122"/>
                <a:cs typeface="SimSun" pitchFamily="34" charset="-120"/>
              </a:rPr>
              <a:t>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随着鱼类逐渐适应生活环境，在第150天鲤鱼增重率最高</a:t>
            </a:r>
            <a:r>
              <a:rPr lang="en-US" altLang="zh-CN" sz="2000" b="0" i="0">
                <a:solidFill>
                  <a:srgbClr val="000000"/>
                </a:solidFill>
                <a:latin typeface="微软雅黑" pitchFamily="34" charset="0"/>
                <a:ea typeface="微软雅黑" pitchFamily="34" charset="-122"/>
                <a:cs typeface="微软雅黑" pitchFamily="34" charset="-120"/>
              </a:rPr>
              <a:t>，可能的原因</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是鲤鱼的觅食生态位逐渐</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填“变宽”或“变窄”），占用更多资源。</a:t>
            </a:r>
            <a:endParaRPr lang="en-US" altLang="zh-CN" sz="2000" dirty="0"/>
          </a:p>
        </p:txBody>
      </p:sp>
      <p:sp>
        <p:nvSpPr>
          <p:cNvPr id="5" name="QB_6_AN.32_1#9fa4ff0e4.blank?pid=e815d9bad&amp;color=0,0,0&amp;vpa=11&amp;vtp=1&amp;bbb=1&amp;hb=1"/>
          <p:cNvSpPr/>
          <p:nvPr/>
        </p:nvSpPr>
        <p:spPr>
          <a:xfrm>
            <a:off x="722377" y="4209103"/>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罗非鱼的密度过大，占据了过多的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资源</a:t>
            </a:r>
            <a:r>
              <a:rPr lang="en-US" altLang="zh-CN" sz="2000" b="1" i="0" dirty="0">
                <a:solidFill>
                  <a:srgbClr val="00B050"/>
                </a:solidFill>
                <a:latin typeface="微软雅黑" pitchFamily="34" charset="0"/>
                <a:ea typeface="微软雅黑" pitchFamily="34" charset="-122"/>
                <a:cs typeface="微软雅黑" pitchFamily="34" charset="-120"/>
              </a:rPr>
              <a:t>（如食物）和空间</a:t>
            </a:r>
            <a:endParaRPr lang="en-US" altLang="zh-CN" sz="2000" dirty="0"/>
          </a:p>
        </p:txBody>
      </p:sp>
      <p:sp>
        <p:nvSpPr>
          <p:cNvPr id="6" name="QB_6_AN.33_1#9fa4ff0e4.blank?pid=e815d9bad&amp;color=0,0,0&amp;vpa=12&amp;vtp=1&amp;bbb=1"/>
          <p:cNvSpPr/>
          <p:nvPr/>
        </p:nvSpPr>
        <p:spPr>
          <a:xfrm>
            <a:off x="3525901" y="5104453"/>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变宽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cf2a55654.fixed?pid=e32147cfb&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cf2a55654.fixed?pid=e32147cfb&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第四章素养检测</a:t>
            </a:r>
            <a:endParaRPr lang="en-US" altLang="zh-CN" sz="4400" dirty="0"/>
          </a:p>
        </p:txBody>
      </p:sp>
      <p:pic>
        <p:nvPicPr>
          <p:cNvPr id="4" name="C_3#cf2a55654.fixed?pid=e32147cfb&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f2a55654.fixed?pid=e32147cfb&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6_AS.34_1#9fa4ff0e4?vop=1&amp;pid=e815d9ba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丙组第75天时，每立方米养殖的罗非鱼的尾数过多，占据了过多的资源（如食物）</a:t>
            </a:r>
            <a:r>
              <a:rPr lang="en-US" altLang="zh-CN" sz="2000" b="0" i="0">
                <a:solidFill>
                  <a:srgbClr val="000000"/>
                </a:solidFill>
                <a:latin typeface="微软雅黑" pitchFamily="34" charset="0"/>
                <a:ea typeface="微软雅黑" pitchFamily="34" charset="-122"/>
                <a:cs typeface="微软雅黑" pitchFamily="34" charset="-120"/>
              </a:rPr>
              <a:t>和空间，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故鲤鱼增重率最低</a:t>
            </a:r>
            <a:r>
              <a:rPr lang="en-US" altLang="zh-CN" sz="2000" b="0" i="0" dirty="0">
                <a:solidFill>
                  <a:srgbClr val="000000"/>
                </a:solidFill>
                <a:latin typeface="微软雅黑" pitchFamily="34" charset="0"/>
                <a:ea typeface="微软雅黑" pitchFamily="34" charset="-122"/>
                <a:cs typeface="微软雅黑" pitchFamily="34" charset="-120"/>
              </a:rPr>
              <a:t>。生态位是指一个物种在群落中的地位和作用，在第150</a:t>
            </a:r>
            <a:r>
              <a:rPr lang="en-US" altLang="zh-CN" sz="2000" b="0" i="0">
                <a:solidFill>
                  <a:srgbClr val="000000"/>
                </a:solidFill>
                <a:latin typeface="微软雅黑" pitchFamily="34" charset="0"/>
                <a:ea typeface="微软雅黑" pitchFamily="34" charset="-122"/>
                <a:cs typeface="微软雅黑" pitchFamily="34" charset="-120"/>
              </a:rPr>
              <a:t>天鲤鱼增重率最高，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可能的原因是随着鱼类逐渐适应生境</a:t>
            </a:r>
            <a:r>
              <a:rPr lang="en-US" altLang="zh-CN" sz="2000" b="0" i="0" dirty="0">
                <a:solidFill>
                  <a:srgbClr val="000000"/>
                </a:solidFill>
                <a:latin typeface="微软雅黑" pitchFamily="34" charset="0"/>
                <a:ea typeface="微软雅黑" pitchFamily="34" charset="-122"/>
                <a:cs typeface="微软雅黑" pitchFamily="34" charset="-120"/>
              </a:rPr>
              <a:t>，鲤鱼的觅食生态位逐渐变宽，占用更多资源。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4_BD#70c903a4f?pid=cf2a55654&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建议用时：20分钟</a:t>
            </a:r>
            <a:endParaRPr lang="en-US" altLang="zh-CN" sz="2000" dirty="0"/>
          </a:p>
        </p:txBody>
      </p:sp>
      <p:sp>
        <p:nvSpPr>
          <p:cNvPr id="3" name="QC_5_BD.1_1#fd1de3698?pid=75d53b854&amp;color=0,0,0&amp;vtp=1&amp;bbb=1"/>
          <p:cNvSpPr/>
          <p:nvPr/>
        </p:nvSpPr>
        <p:spPr>
          <a:xfrm>
            <a:off x="722376" y="1430909"/>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［四川内江2025高二期中］</a:t>
            </a:r>
            <a:r>
              <a:rPr lang="en-US" altLang="zh-CN" sz="2000" b="0" i="0" dirty="0">
                <a:solidFill>
                  <a:srgbClr val="000000"/>
                </a:solidFill>
                <a:latin typeface="微软雅黑" pitchFamily="34" charset="0"/>
                <a:ea typeface="微软雅黑" pitchFamily="34" charset="-122"/>
                <a:cs typeface="微软雅黑" pitchFamily="34" charset="-120"/>
              </a:rPr>
              <a:t>下列关于生物多样性的叙述，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fd1de3698.bracket?pid=75d53b854&amp;color=0,0,0&amp;vpa=1&amp;vtp=1"/>
          <p:cNvSpPr/>
          <p:nvPr/>
        </p:nvSpPr>
        <p:spPr>
          <a:xfrm>
            <a:off x="8499539" y="1430909"/>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_2#fd1de3698.choices?pid=75d53b854&amp;color=0,0,0&amp;vtp=1&amp;bbb=1"/>
          <p:cNvSpPr/>
          <p:nvPr/>
        </p:nvSpPr>
        <p:spPr>
          <a:xfrm>
            <a:off x="722376" y="18936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A.生物多样性是指所有动物、植物和微生物以及它们所拥有的全部基因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.调节气候、改善环境、用于科学研究都属于生物多样性的间接价值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.保护生物多样性关键要处理好人与自然的相互关系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.全球性的生态环境问题包括臭氧层破坏、土地荒漠化、生物多样性丧失和人口老龄化严重等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fd1de3698?vop=1&amp;pid=75d53b85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生物多样性包括三个层次：遗传多样性、物种多样性、生态系统多样性</a:t>
            </a:r>
            <a:r>
              <a:rPr lang="en-US" altLang="zh-CN" sz="2000" b="0" i="0">
                <a:solidFill>
                  <a:srgbClr val="000000"/>
                </a:solidFill>
                <a:latin typeface="微软雅黑" pitchFamily="34" charset="0"/>
                <a:ea typeface="微软雅黑" pitchFamily="34" charset="-122"/>
                <a:cs typeface="微软雅黑" pitchFamily="34" charset="-120"/>
              </a:rPr>
              <a:t>，选项中只提到了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前两个层次</a:t>
            </a:r>
            <a:r>
              <a:rPr lang="en-US" altLang="zh-CN" sz="2000" b="0" i="0" dirty="0">
                <a:solidFill>
                  <a:srgbClr val="000000"/>
                </a:solidFill>
                <a:latin typeface="微软雅黑" pitchFamily="34" charset="0"/>
                <a:ea typeface="微软雅黑" pitchFamily="34" charset="-122"/>
                <a:cs typeface="微软雅黑" pitchFamily="34" charset="-120"/>
              </a:rPr>
              <a:t>，A错误。调节气候、改善环境属于生物多样性的间接价值</a:t>
            </a:r>
            <a:r>
              <a:rPr lang="en-US" altLang="zh-CN" sz="2000" b="0" i="0">
                <a:solidFill>
                  <a:srgbClr val="000000"/>
                </a:solidFill>
                <a:latin typeface="微软雅黑" pitchFamily="34" charset="0"/>
                <a:ea typeface="微软雅黑" pitchFamily="34" charset="-122"/>
                <a:cs typeface="微软雅黑" pitchFamily="34" charset="-120"/>
              </a:rPr>
              <a:t>，用于科学研究属于生物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多样性的直接价值</a:t>
            </a:r>
            <a:r>
              <a:rPr lang="en-US" altLang="zh-CN" sz="2000" b="0" i="0" dirty="0">
                <a:solidFill>
                  <a:srgbClr val="000000"/>
                </a:solidFill>
                <a:latin typeface="微软雅黑" pitchFamily="34" charset="0"/>
                <a:ea typeface="微软雅黑" pitchFamily="34" charset="-122"/>
                <a:cs typeface="微软雅黑" pitchFamily="34" charset="-120"/>
              </a:rPr>
              <a:t>，B错误。保护生物多样性关键要处理好人与自然的相互关系，C正确</a:t>
            </a:r>
            <a:r>
              <a:rPr lang="en-US" altLang="zh-CN" sz="2000" b="0" i="0">
                <a:solidFill>
                  <a:srgbClr val="000000"/>
                </a:solidFill>
                <a:latin typeface="微软雅黑" pitchFamily="34" charset="0"/>
                <a:ea typeface="微软雅黑" pitchFamily="34" charset="-122"/>
                <a:cs typeface="微软雅黑" pitchFamily="34" charset="-120"/>
              </a:rPr>
              <a:t>。全球性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的生态环境问题包括全球气候变化</a:t>
            </a:r>
            <a:r>
              <a:rPr lang="en-US" altLang="zh-CN" sz="2000" b="0" i="0" dirty="0">
                <a:solidFill>
                  <a:srgbClr val="000000"/>
                </a:solidFill>
                <a:latin typeface="微软雅黑" pitchFamily="34" charset="0"/>
                <a:ea typeface="微软雅黑" pitchFamily="34" charset="-122"/>
                <a:cs typeface="微软雅黑" pitchFamily="34" charset="-120"/>
              </a:rPr>
              <a:t>、臭氧层破坏、水资源短缺、土地荒漠化</a:t>
            </a:r>
            <a:r>
              <a:rPr lang="en-US" altLang="zh-CN" sz="2000" b="0" i="0">
                <a:solidFill>
                  <a:srgbClr val="000000"/>
                </a:solidFill>
                <a:latin typeface="微软雅黑" pitchFamily="34" charset="0"/>
                <a:ea typeface="微软雅黑" pitchFamily="34" charset="-122"/>
                <a:cs typeface="微软雅黑" pitchFamily="34" charset="-120"/>
              </a:rPr>
              <a:t>、生物多样性丧失和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环境污染等</a:t>
            </a:r>
            <a:r>
              <a:rPr lang="en-US" altLang="zh-CN" sz="2000" b="0" i="0" dirty="0">
                <a:solidFill>
                  <a:srgbClr val="000000"/>
                </a:solidFill>
                <a:latin typeface="微软雅黑" pitchFamily="34" charset="0"/>
                <a:ea typeface="微软雅黑" pitchFamily="34" charset="-122"/>
                <a:cs typeface="微软雅黑" pitchFamily="34" charset="-120"/>
              </a:rPr>
              <a:t>；人口老龄化严重不属于全球性的生态环境问题，D错误。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cbbf1874b?pid=75d53b854&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［江苏盐城五校2025高二联考］</a:t>
            </a:r>
            <a:r>
              <a:rPr lang="en-US" altLang="zh-CN" sz="2000" b="0" i="0" dirty="0">
                <a:solidFill>
                  <a:srgbClr val="000000"/>
                </a:solidFill>
                <a:latin typeface="微软雅黑" pitchFamily="34" charset="0"/>
                <a:ea typeface="微软雅黑" pitchFamily="34" charset="-122"/>
                <a:cs typeface="微软雅黑" pitchFamily="34" charset="-120"/>
              </a:rPr>
              <a:t>下列有关湿地生态系统和湿地生态系统恢复工程的叙述</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cbbf1874b.bracket?pid=75d53b854&amp;color=0,0,0&amp;vpa=2&amp;vtp=1"/>
          <p:cNvSpPr/>
          <p:nvPr/>
        </p:nvSpPr>
        <p:spPr>
          <a:xfrm>
            <a:off x="1430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5_BD.4_2#cbbf1874b.choices?pid=75d53b854&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A.湿地生态系统指一切以水作为主要环境因素的生态系统，如江、海、湖泊等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.地球上</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的湿地生态遭到破坏，破坏湿地生态系统的主要因素是自然灾害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.湿地生态系统具有多种生态功能，如蓄洪防旱、调节区域气候、自然净化污水等</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.湿地生态恢复工程最关键的是人类干预，以促进湿地生态系统快速有效演替</a:t>
                </a:r>
                <a:endParaRPr lang="en-US" altLang="zh-CN" sz="2000" dirty="0"/>
              </a:p>
            </p:txBody>
          </p:sp>
        </mc:Choice>
        <mc:Fallback xmlns="">
          <p:sp>
            <p:nvSpPr>
              <p:cNvPr id="4" name="QC_5_BD.4_2#cbbf1874b.choices?pid=75d53b854&amp;color=0,0,0&amp;vtp=1&amp;bbb=1"/>
              <p:cNvSpPr>
                <a:spLocks noRot="1" noChangeAspect="1" noMove="1" noResize="1" noEditPoints="1" noAdjustHandles="1" noChangeArrowheads="1" noChangeShapeType="1" noTextEdit="1"/>
              </p:cNvSpPr>
              <p:nvPr/>
            </p:nvSpPr>
            <p:spPr>
              <a:xfrm>
                <a:off x="722376" y="1876874"/>
                <a:ext cx="10753344" cy="1796034"/>
              </a:xfrm>
              <a:prstGeom prst="rect">
                <a:avLst/>
              </a:prstGeom>
              <a:blipFill>
                <a:blip r:embed="rId3"/>
                <a:stretch>
                  <a:fillRect l="-1474"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cbbf1874b?vop=1&amp;pid=75d53b85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湿地生态系统兼有陆地生态系统和水域生态系统的某些特征</a:t>
            </a:r>
            <a:r>
              <a:rPr lang="en-US" altLang="zh-CN" sz="2000" b="0" i="0">
                <a:solidFill>
                  <a:srgbClr val="000000"/>
                </a:solidFill>
                <a:latin typeface="微软雅黑" pitchFamily="34" charset="0"/>
                <a:ea typeface="微软雅黑" pitchFamily="34" charset="-122"/>
                <a:cs typeface="微软雅黑" pitchFamily="34" charset="-120"/>
              </a:rPr>
              <a:t>，一般被认为是陆地与水域之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间的过渡地带</a:t>
            </a:r>
            <a:r>
              <a:rPr lang="en-US" altLang="zh-CN" sz="2000" b="0" i="0" dirty="0">
                <a:solidFill>
                  <a:srgbClr val="000000"/>
                </a:solidFill>
                <a:latin typeface="微软雅黑" pitchFamily="34" charset="0"/>
                <a:ea typeface="微软雅黑" pitchFamily="34" charset="-122"/>
                <a:cs typeface="微软雅黑" pitchFamily="34" charset="-120"/>
              </a:rPr>
              <a:t>，A错误；破坏湿地生态系统的主要因素是人为干扰，而不是自然灾害，B错误</a:t>
            </a:r>
            <a:r>
              <a:rPr lang="en-US" altLang="zh-CN" sz="2000" b="0" i="0">
                <a:solidFill>
                  <a:srgbClr val="000000"/>
                </a:solidFill>
                <a:latin typeface="微软雅黑" pitchFamily="34" charset="0"/>
                <a:ea typeface="微软雅黑" pitchFamily="34" charset="-122"/>
                <a:cs typeface="微软雅黑" pitchFamily="34" charset="-120"/>
              </a:rPr>
              <a:t>；湿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地生态系统具有多种生态功能</a:t>
            </a:r>
            <a:r>
              <a:rPr lang="en-US" altLang="zh-CN" sz="2000" b="0" i="0" dirty="0">
                <a:solidFill>
                  <a:srgbClr val="000000"/>
                </a:solidFill>
                <a:latin typeface="微软雅黑" pitchFamily="34" charset="0"/>
                <a:ea typeface="微软雅黑" pitchFamily="34" charset="-122"/>
                <a:cs typeface="微软雅黑" pitchFamily="34" charset="-120"/>
              </a:rPr>
              <a:t>，如蓄洪防旱、调节区域气候、自然净化污水等，C正确</a:t>
            </a:r>
            <a:r>
              <a:rPr lang="en-US" altLang="zh-CN" sz="2000" b="0" i="0">
                <a:solidFill>
                  <a:srgbClr val="000000"/>
                </a:solidFill>
                <a:latin typeface="微软雅黑" pitchFamily="34" charset="0"/>
                <a:ea typeface="微软雅黑" pitchFamily="34" charset="-122"/>
                <a:cs typeface="微软雅黑" pitchFamily="34" charset="-120"/>
              </a:rPr>
              <a:t>；湿地生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态系统恢复过程中</a:t>
            </a:r>
            <a:r>
              <a:rPr lang="en-US" altLang="zh-CN" sz="2000" b="0" i="0" dirty="0">
                <a:solidFill>
                  <a:srgbClr val="000000"/>
                </a:solidFill>
                <a:latin typeface="微软雅黑" pitchFamily="34" charset="0"/>
                <a:ea typeface="微软雅黑" pitchFamily="34" charset="-122"/>
                <a:cs typeface="微软雅黑" pitchFamily="34" charset="-120"/>
              </a:rPr>
              <a:t>，要尽量减少人类干扰，使湿地依靠自然演替等机制恢复其生态功能，D错误。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eeed4e251?pid=75d53b854&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［吉林长春吉大附中2024高二期末］</a:t>
            </a:r>
            <a:r>
              <a:rPr lang="en-US" altLang="zh-CN" sz="2000" b="0" i="0" dirty="0">
                <a:solidFill>
                  <a:srgbClr val="000000"/>
                </a:solidFill>
                <a:latin typeface="微软雅黑" pitchFamily="34" charset="0"/>
                <a:ea typeface="微软雅黑" pitchFamily="34" charset="-122"/>
                <a:cs typeface="微软雅黑" pitchFamily="34" charset="-120"/>
              </a:rPr>
              <a:t>宁夏渝河一度因生活污水</a:t>
            </a:r>
            <a:r>
              <a:rPr lang="en-US" altLang="zh-CN" sz="2000" b="0" i="0">
                <a:solidFill>
                  <a:srgbClr val="000000"/>
                </a:solidFill>
                <a:latin typeface="微软雅黑" pitchFamily="34" charset="0"/>
                <a:ea typeface="微软雅黑" pitchFamily="34" charset="-122"/>
                <a:cs typeface="微软雅黑" pitchFamily="34" charset="-120"/>
              </a:rPr>
              <a:t>、工业废水随意排放导致水质恶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，生态系统功能失调成为制约当地农业可持续发展的重要因素。通过综合养殖</a:t>
            </a:r>
            <a:r>
              <a:rPr lang="en-US" altLang="zh-CN" sz="2000" b="0" i="0">
                <a:solidFill>
                  <a:srgbClr val="000000"/>
                </a:solidFill>
                <a:latin typeface="微软雅黑" pitchFamily="34" charset="0"/>
                <a:ea typeface="微软雅黑" pitchFamily="34" charset="-122"/>
                <a:cs typeface="微软雅黑" pitchFamily="34" charset="-120"/>
              </a:rPr>
              <a:t>、发展生态农业</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等途径对渝河流域的生态进行治理和恢复</a:t>
            </a:r>
            <a:r>
              <a:rPr lang="en-US" altLang="zh-CN" sz="2000" b="0" i="0" dirty="0">
                <a:solidFill>
                  <a:srgbClr val="000000"/>
                </a:solidFill>
                <a:latin typeface="微软雅黑" pitchFamily="34" charset="0"/>
                <a:ea typeface="微软雅黑" pitchFamily="34" charset="-122"/>
                <a:cs typeface="微软雅黑" pitchFamily="34" charset="-120"/>
              </a:rPr>
              <a:t>，物种多样性逐渐增加。</a:t>
            </a:r>
            <a:r>
              <a:rPr lang="en-US" altLang="zh-CN" sz="2000" b="0" i="0">
                <a:solidFill>
                  <a:srgbClr val="000000"/>
                </a:solidFill>
                <a:latin typeface="微软雅黑" pitchFamily="34" charset="0"/>
                <a:ea typeface="微软雅黑" pitchFamily="34" charset="-122"/>
                <a:cs typeface="微软雅黑" pitchFamily="34" charset="-120"/>
              </a:rPr>
              <a:t>以下叙述错误的是(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eeed4e251.bracket?pid=75d53b854&amp;color=0,0,0&amp;vpa=3&amp;vtp=1"/>
          <p:cNvSpPr/>
          <p:nvPr/>
        </p:nvSpPr>
        <p:spPr>
          <a:xfrm>
            <a:off x="10320401"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7_2#eeed4e251.choices?pid=75d53b854&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A.该生态系统可利用的能量包括太阳能和排放的工业废水、生活污水中的化学能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.人为恢复湿地生态系统时，往往需要向生态系统输入物质和能量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.随治理的进行，生态系统功能逐步恢复，体现了生物多样性的直接价值</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.生态治理和恢复过程中，栽种的杨、柳等植物一般都是当地原有物种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eeed4e251?vop=1&amp;pid=75d53b85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流经该生态系统的总能量包括生产者固定的太阳能和排放的工业废水</a:t>
            </a:r>
            <a:r>
              <a:rPr lang="en-US" altLang="zh-CN" sz="2000" b="0" i="0">
                <a:solidFill>
                  <a:srgbClr val="000000"/>
                </a:solidFill>
                <a:latin typeface="微软雅黑" pitchFamily="34" charset="0"/>
                <a:ea typeface="微软雅黑" pitchFamily="34" charset="-122"/>
                <a:cs typeface="微软雅黑" pitchFamily="34" charset="-120"/>
              </a:rPr>
              <a:t>、生活污水中的化学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a:t>
            </a:r>
            <a:r>
              <a:rPr lang="en-US" altLang="zh-CN" sz="2000" b="0" i="0" dirty="0">
                <a:solidFill>
                  <a:srgbClr val="000000"/>
                </a:solidFill>
                <a:latin typeface="微软雅黑" pitchFamily="34" charset="0"/>
                <a:ea typeface="微软雅黑" pitchFamily="34" charset="-122"/>
                <a:cs typeface="微软雅黑" pitchFamily="34" charset="-120"/>
              </a:rPr>
              <a:t>，A正确；人为恢复湿地生态系统时，可向生态系统输入物质和能量，以加快恢复速度，B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随治理的进行</a:t>
            </a:r>
            <a:r>
              <a:rPr lang="en-US" altLang="zh-CN" sz="2000" b="0" i="0" dirty="0">
                <a:solidFill>
                  <a:srgbClr val="000000"/>
                </a:solidFill>
                <a:latin typeface="微软雅黑" pitchFamily="34" charset="0"/>
                <a:ea typeface="微软雅黑" pitchFamily="34" charset="-122"/>
                <a:cs typeface="微软雅黑" pitchFamily="34" charset="-120"/>
              </a:rPr>
              <a:t>，生态系统功能逐步恢复，体现了生物多样性的间接价值，C错误</a:t>
            </a:r>
            <a:r>
              <a:rPr lang="en-US" altLang="zh-CN" sz="2000" b="0" i="0">
                <a:solidFill>
                  <a:srgbClr val="000000"/>
                </a:solidFill>
                <a:latin typeface="微软雅黑" pitchFamily="34" charset="0"/>
                <a:ea typeface="微软雅黑" pitchFamily="34" charset="-122"/>
                <a:cs typeface="微软雅黑" pitchFamily="34" charset="-120"/>
              </a:rPr>
              <a:t>；生态治理和恢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复过程中</a:t>
            </a:r>
            <a:r>
              <a:rPr lang="en-US" altLang="zh-CN" sz="2000" b="0" i="0" dirty="0">
                <a:solidFill>
                  <a:srgbClr val="000000"/>
                </a:solidFill>
                <a:latin typeface="微软雅黑" pitchFamily="34" charset="0"/>
                <a:ea typeface="微软雅黑" pitchFamily="34" charset="-122"/>
                <a:cs typeface="微软雅黑" pitchFamily="34" charset="-120"/>
              </a:rPr>
              <a:t>，栽种的杨、柳等植物一般都是当地原有物种，考虑了生物与环境的适应，D正确。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ad5fc9a44?pid=75d53b854&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［黑龙江龙东十校2025高二联考］</a:t>
            </a:r>
            <a:r>
              <a:rPr lang="en-US" altLang="zh-CN" sz="2000" b="0" i="0" dirty="0">
                <a:solidFill>
                  <a:srgbClr val="000000"/>
                </a:solidFill>
                <a:latin typeface="微软雅黑" pitchFamily="34" charset="0"/>
                <a:ea typeface="微软雅黑" pitchFamily="34" charset="-122"/>
                <a:cs typeface="微软雅黑" pitchFamily="34" charset="-120"/>
              </a:rPr>
              <a:t>如图为一富营养化河流生态修复工程的示意图</a:t>
            </a:r>
            <a:r>
              <a:rPr lang="en-US" altLang="zh-CN" sz="2000" b="0" i="0">
                <a:solidFill>
                  <a:srgbClr val="000000"/>
                </a:solidFill>
                <a:latin typeface="微软雅黑" pitchFamily="34" charset="0"/>
                <a:ea typeface="微软雅黑" pitchFamily="34" charset="-122"/>
                <a:cs typeface="微软雅黑" pitchFamily="34" charset="-120"/>
              </a:rPr>
              <a:t>，下列叙述错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ad5fc9a44.bracket?pid=75d53b854&amp;color=0,0,0&amp;vpa=4&amp;vtp=1"/>
          <p:cNvSpPr/>
          <p:nvPr/>
        </p:nvSpPr>
        <p:spPr>
          <a:xfrm>
            <a:off x="1684401" y="14101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5_BD.10_2#ad5fc9a44?htil=1&amp;pid=75d53b85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573410" y="1951677"/>
            <a:ext cx="4837176"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0_3#ad5fc9a44.choices?htil=1&amp;pid=75d53b854&amp;color=0,0,0&amp;vtp=1&amp;bbb=1&amp;hb=1"/>
          <p:cNvSpPr/>
          <p:nvPr/>
        </p:nvSpPr>
        <p:spPr>
          <a:xfrm>
            <a:off x="722376" y="1876874"/>
            <a:ext cx="5788152" cy="2723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A.曝气可增加厌氧微生物降解有机污染物的能力</a:t>
            </a:r>
            <a:endParaRPr lang="en-US" altLang="zh-CN" sz="2000" dirty="0"/>
          </a:p>
          <a:p>
            <a:pPr latinLnBrk="1">
              <a:lnSpc>
                <a:spcPts val="3700"/>
              </a:lnSpc>
            </a:pPr>
            <a:r>
              <a:rPr lang="en-US" altLang="zh-CN" sz="2000" b="0" i="0" spc="-100">
                <a:solidFill>
                  <a:srgbClr val="000000"/>
                </a:solidFill>
                <a:latin typeface="微软雅黑" pitchFamily="34" charset="0"/>
                <a:ea typeface="微软雅黑" pitchFamily="34" charset="-122"/>
                <a:cs typeface="微软雅黑" pitchFamily="34" charset="-120"/>
              </a:rPr>
              <a:t>B</a:t>
            </a:r>
            <a:r>
              <a:rPr lang="en-US" altLang="zh-CN" sz="2000" b="0" i="0" spc="-100" dirty="0">
                <a:solidFill>
                  <a:srgbClr val="000000"/>
                </a:solidFill>
                <a:latin typeface="微软雅黑" pitchFamily="34" charset="0"/>
                <a:ea typeface="微软雅黑" pitchFamily="34" charset="-122"/>
                <a:cs typeface="微软雅黑" pitchFamily="34" charset="-120"/>
              </a:rPr>
              <a:t>.吸附基质增加了微生物附着的面积，提高了净化能力</a:t>
            </a:r>
            <a:endParaRPr lang="en-US" altLang="zh-CN" sz="2000" spc="-1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.植物浮床有吸收水体中氮、磷的能力</a:t>
            </a:r>
            <a:r>
              <a:rPr lang="en-US" altLang="zh-CN" sz="2000" b="0" i="0">
                <a:solidFill>
                  <a:srgbClr val="000000"/>
                </a:solidFill>
                <a:latin typeface="微软雅黑" pitchFamily="34" charset="0"/>
                <a:ea typeface="微软雅黑" pitchFamily="34" charset="-122"/>
                <a:cs typeface="微软雅黑" pitchFamily="34" charset="-120"/>
              </a:rPr>
              <a:t>，可减少富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营养化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.增加水体透明度</a:t>
            </a:r>
            <a:r>
              <a:rPr lang="en-US" altLang="zh-CN" sz="2000" b="0" i="0">
                <a:solidFill>
                  <a:srgbClr val="000000"/>
                </a:solidFill>
                <a:latin typeface="微软雅黑" pitchFamily="34" charset="0"/>
                <a:ea typeface="微软雅黑" pitchFamily="34" charset="-122"/>
                <a:cs typeface="微软雅黑" pitchFamily="34" charset="-120"/>
              </a:rPr>
              <a:t>，恢复水草生长是该修复工程的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目标之一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842</Words>
  <Application>Microsoft Office PowerPoint</Application>
  <PresentationFormat>宽屏</PresentationFormat>
  <Paragraphs>156</Paragraphs>
  <Slides>20</Slides>
  <Notes>20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2025-08-01T03:57:42Z</dcterms:created>
  <dcterms:modified xsi:type="dcterms:W3CDTF">2025-08-04T07:19:32Z</dcterms:modified>
  <cp:category/>
  <cp:contentStatus/>
</cp:coreProperties>
</file>