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36"/>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horzBarState="maximized">
    <p:restoredLeft sz="15611"/>
    <p:restoredTop sz="94610"/>
  </p:normalViewPr>
  <p:slideViewPr>
    <p:cSldViewPr snapToGrid="0" snapToObjects="1">
      <p:cViewPr varScale="1">
        <p:scale>
          <a:sx n="63" d="100"/>
          <a:sy n="63" d="100"/>
        </p:scale>
        <p:origin x="592" y="48"/>
      </p:cViewPr>
      <p:guideLst/>
    </p:cSldViewPr>
  </p:slideViewPr>
  <p:notesTextViewPr>
    <p:cViewPr>
      <p:scale>
        <a:sx n="1" d="1"/>
        <a:sy n="1" d="1"/>
      </p:scale>
      <p:origin x="0" y="0"/>
    </p:cViewPr>
  </p:notesTextViewPr>
  <p:sorterViewPr>
    <p:cViewPr>
      <p:scale>
        <a:sx n="48" d="100"/>
        <a:sy n="48"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40097468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9</a:t>
            </a:fld>
            <a:endParaRPr lang="en-US"/>
          </a:p>
        </p:txBody>
      </p:sp>
    </p:spTree>
    <p:extLst>
      <p:ext uri="{BB962C8B-B14F-4D97-AF65-F5344CB8AC3E}">
        <p14:creationId xmlns:p14="http://schemas.microsoft.com/office/powerpoint/2010/main" val="10240869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493776"/>
            <a:ext cx="8842248" cy="521208"/>
          </a:xfrm>
          <a:prstGeom prst="rect">
            <a:avLst/>
          </a:prstGeom>
          <a:noFill/>
          <a:ln/>
        </p:spPr>
        <p:txBody>
          <a:bodyPr/>
          <a:lstStyle/>
          <a:p>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内容1#df=bd025debd">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493776"/>
            <a:ext cx="8842248" cy="521208"/>
          </a:xfrm>
          <a:prstGeom prst="rect">
            <a:avLst/>
          </a:prstGeom>
          <a:noFill/>
          <a:ln/>
        </p:spPr>
        <p:txBody>
          <a:bodyPr wrap="square" lIns="0" tIns="0" rIns="0" bIns="0" rtlCol="0" anchor="ctr"/>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一、单项选择题（本部分包括6小题，每题只有一个选项最符合题意）</a:t>
            </a:r>
            <a:endParaRPr lang="en-US" sz="2800"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内容1#df=8d0cfabb3">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493776"/>
            <a:ext cx="8842248" cy="521208"/>
          </a:xfrm>
          <a:prstGeom prst="rect">
            <a:avLst/>
          </a:prstGeom>
          <a:noFill/>
          <a:ln/>
        </p:spPr>
        <p:txBody>
          <a:bodyPr wrap="square" lIns="0" tIns="0" rIns="0" bIns="0" rtlCol="0" anchor="ctr"/>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二、多项选择题（本部分包括3小题，每题有不止一个选项符合题意）</a:t>
            </a:r>
            <a:endParaRPr lang="en-US" sz="2800"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内容1#df=6bb314e2a">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493776"/>
            <a:ext cx="8842248" cy="521208"/>
          </a:xfrm>
          <a:prstGeom prst="rect">
            <a:avLst/>
          </a:prstGeom>
          <a:noFill/>
          <a:ln/>
        </p:spPr>
        <p:txBody>
          <a:bodyPr wrap="square" lIns="0" tIns="0" rIns="0" bIns="0" rtlCol="0" anchor="ctr"/>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三、非选择题（本部分包括2小题）</a:t>
            </a:r>
            <a:endParaRPr lang="en-US" sz="280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biology#pid=6886eb3a68e51442c4105fbf#tid=688b4253d5ecdb0009caf70d#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8010144" y="4315968"/>
            <a:ext cx="3666744" cy="923544"/>
          </a:xfrm>
          <a:prstGeom prst="rect">
            <a:avLst/>
          </a:prstGeom>
          <a:noFill/>
          <a:ln/>
        </p:spPr>
        <p:txBody>
          <a:bodyPr wrap="square" lIns="0" tIns="0" rIns="0" bIns="0" rtlCol="0" anchor="ctr"/>
          <a:lstStyle/>
          <a:p>
            <a:pPr algn="ctr"/>
            <a:r>
              <a:rPr lang="en-US" sz="2400" b="1" i="0" dirty="0">
                <a:solidFill>
                  <a:srgbClr val="649226"/>
                </a:solidFill>
                <a:latin typeface="微软雅黑" pitchFamily="34" charset="0"/>
                <a:ea typeface="微软雅黑" pitchFamily="34" charset="-122"/>
                <a:cs typeface="微软雅黑" pitchFamily="34" charset="-120"/>
              </a:rPr>
              <a:t>生物学 选择性必修2        生物与环境 SJ</a:t>
            </a:r>
            <a:endParaRPr lang="en-US" sz="24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标题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高中必刷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a:ln/>
        </p:spPr>
        <p:txBody>
          <a:bodyPr wrap="square" lIns="0" tIns="0" rIns="0" bIns="0" rtlCol="0" anchor="ctr"/>
          <a:lstStyle/>
          <a:p>
            <a:pPr algn="l"/>
            <a:r>
              <a:rPr lang="en-US" sz="5400" b="1" i="0" dirty="0">
                <a:solidFill>
                  <a:srgbClr val="649225"/>
                </a:solidFill>
                <a:latin typeface="微软雅黑" pitchFamily="34" charset="0"/>
                <a:ea typeface="微软雅黑" pitchFamily="34" charset="-122"/>
                <a:cs typeface="微软雅黑" pitchFamily="34" charset="-120"/>
              </a:rPr>
              <a:t>高中必刷题</a:t>
            </a:r>
            <a:endParaRPr lang="en-US" sz="5400" dirty="0"/>
          </a:p>
        </p:txBody>
      </p:sp>
      <p:sp>
        <p:nvSpPr>
          <p:cNvPr id="4" name="MasterShapeName"/>
          <p:cNvSpPr/>
          <p:nvPr/>
        </p:nvSpPr>
        <p:spPr>
          <a:xfrm>
            <a:off x="576072" y="5047488"/>
            <a:ext cx="2048256" cy="448056"/>
          </a:xfrm>
          <a:prstGeom prst="rect">
            <a:avLst/>
          </a:prstGeom>
          <a:noFill/>
          <a:ln/>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高考强化">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a:ln/>
        </p:spPr>
        <p:txBody>
          <a:bodyPr wrap="square" lIns="0" tIns="0" rIns="0" bIns="0" rtlCol="0" anchor="ctr"/>
          <a:lstStyle/>
          <a:p>
            <a:pPr algn="l"/>
            <a:r>
              <a:rPr lang="en-US" sz="5400" b="1" i="0" dirty="0">
                <a:solidFill>
                  <a:srgbClr val="649225"/>
                </a:solidFill>
                <a:latin typeface="微软雅黑" pitchFamily="34" charset="0"/>
                <a:ea typeface="微软雅黑" pitchFamily="34" charset="-122"/>
                <a:cs typeface="微软雅黑" pitchFamily="34" charset="-120"/>
              </a:rPr>
              <a:t>高考强化</a:t>
            </a:r>
            <a:endParaRPr lang="en-US" sz="5400" dirty="0"/>
          </a:p>
        </p:txBody>
      </p:sp>
      <p:sp>
        <p:nvSpPr>
          <p:cNvPr id="4" name="MasterShapeName"/>
          <p:cNvSpPr/>
          <p:nvPr/>
        </p:nvSpPr>
        <p:spPr>
          <a:xfrm>
            <a:off x="576072" y="5047488"/>
            <a:ext cx="2048256" cy="448056"/>
          </a:xfrm>
          <a:prstGeom prst="rect">
            <a:avLst/>
          </a:prstGeom>
          <a:noFill/>
          <a:ln/>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易错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a:ln/>
        </p:spPr>
        <p:txBody>
          <a:bodyPr/>
          <a:lstStyle/>
          <a:p>
            <a:endParaRPr lang="zh-CN" altLang="en-US"/>
          </a:p>
        </p:txBody>
      </p:sp>
      <p:sp>
        <p:nvSpPr>
          <p:cNvPr id="4" name="MasterShapeName"/>
          <p:cNvSpPr/>
          <p:nvPr/>
        </p:nvSpPr>
        <p:spPr>
          <a:xfrm>
            <a:off x="557784" y="2011680"/>
            <a:ext cx="6784848" cy="813816"/>
          </a:xfrm>
          <a:prstGeom prst="rect">
            <a:avLst/>
          </a:prstGeom>
          <a:noFill/>
          <a:ln/>
        </p:spPr>
        <p:txBody>
          <a:bodyPr/>
          <a:lstStyle/>
          <a:p>
            <a:endParaRPr lang="zh-CN" altLang="en-US"/>
          </a:p>
        </p:txBody>
      </p:sp>
      <p:sp>
        <p:nvSpPr>
          <p:cNvPr id="5" name="MasterShapeName"/>
          <p:cNvSpPr/>
          <p:nvPr/>
        </p:nvSpPr>
        <p:spPr>
          <a:xfrm>
            <a:off x="576072" y="5047488"/>
            <a:ext cx="2048256" cy="448056"/>
          </a:xfrm>
          <a:prstGeom prst="rect">
            <a:avLst/>
          </a:prstGeom>
          <a:noFill/>
          <a:ln/>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专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a:ln/>
        </p:spPr>
        <p:txBody>
          <a:bodyPr/>
          <a:lstStyle/>
          <a:p>
            <a:endParaRPr lang="zh-CN" altLang="en-US"/>
          </a:p>
        </p:txBody>
      </p:sp>
      <p:sp>
        <p:nvSpPr>
          <p:cNvPr id="4" name="MasterShapeName"/>
          <p:cNvSpPr/>
          <p:nvPr/>
        </p:nvSpPr>
        <p:spPr>
          <a:xfrm>
            <a:off x="557784" y="2011680"/>
            <a:ext cx="6784848" cy="813816"/>
          </a:xfrm>
          <a:prstGeom prst="rect">
            <a:avLst/>
          </a:prstGeom>
          <a:noFill/>
          <a:ln/>
        </p:spPr>
        <p:txBody>
          <a:bodyPr/>
          <a:lstStyle/>
          <a:p>
            <a:endParaRPr lang="zh-CN" altLang="en-US"/>
          </a:p>
        </p:txBody>
      </p:sp>
      <p:sp>
        <p:nvSpPr>
          <p:cNvPr id="5" name="MasterShapeName"/>
          <p:cNvSpPr/>
          <p:nvPr/>
        </p:nvSpPr>
        <p:spPr>
          <a:xfrm>
            <a:off x="576072" y="5047488"/>
            <a:ext cx="2048256" cy="448056"/>
          </a:xfrm>
          <a:prstGeom prst="rect">
            <a:avLst/>
          </a:prstGeom>
          <a:noFill/>
          <a:ln/>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0.xml"/><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1.xml"/><Relationship Id="rId1" Type="http://schemas.openxmlformats.org/officeDocument/2006/relationships/slideLayout" Target="../slideLayouts/slideLayout10.xml"/></Relationships>
</file>

<file path=ppt/slides/_rels/slide12.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2.xml"/><Relationship Id="rId1" Type="http://schemas.openxmlformats.org/officeDocument/2006/relationships/slideLayout" Target="../slideLayouts/slideLayout10.xml"/></Relationships>
</file>

<file path=ppt/slides/_rels/slide13.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3.xml"/><Relationship Id="rId1" Type="http://schemas.openxmlformats.org/officeDocument/2006/relationships/slideLayout" Target="../slideLayouts/slideLayout10.xml"/><Relationship Id="rId6" Type="http://schemas.openxmlformats.org/officeDocument/2006/relationships/image" Target="../media/image22.png"/><Relationship Id="rId5" Type="http://schemas.openxmlformats.org/officeDocument/2006/relationships/image" Target="../media/image21.png"/><Relationship Id="rId4" Type="http://schemas.openxmlformats.org/officeDocument/2006/relationships/image" Target="../media/image20.png"/></Relationships>
</file>

<file path=ppt/slides/_rels/slide14.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4.xml"/><Relationship Id="rId1" Type="http://schemas.openxmlformats.org/officeDocument/2006/relationships/slideLayout" Target="../slideLayouts/slideLayout10.xml"/></Relationships>
</file>

<file path=ppt/slides/_rels/slide15.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5.xml"/><Relationship Id="rId1" Type="http://schemas.openxmlformats.org/officeDocument/2006/relationships/slideLayout" Target="../slideLayouts/slideLayout10.xml"/><Relationship Id="rId4" Type="http://schemas.openxmlformats.org/officeDocument/2006/relationships/image" Target="../media/image25.png"/></Relationships>
</file>

<file path=ppt/slides/_rels/slide16.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6.xml"/><Relationship Id="rId1" Type="http://schemas.openxmlformats.org/officeDocument/2006/relationships/slideLayout" Target="../slideLayouts/slideLayout10.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0.xml"/></Relationships>
</file>

<file path=ppt/slides/_rels/slide18.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8.xml"/><Relationship Id="rId1" Type="http://schemas.openxmlformats.org/officeDocument/2006/relationships/slideLayout" Target="../slideLayouts/slideLayout10.xml"/></Relationships>
</file>

<file path=ppt/slides/_rels/slide19.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9.xml"/><Relationship Id="rId1" Type="http://schemas.openxmlformats.org/officeDocument/2006/relationships/slideLayout" Target="../slideLayouts/slideLayout10.xml"/><Relationship Id="rId4" Type="http://schemas.openxmlformats.org/officeDocument/2006/relationships/image" Target="../media/image29.png"/></Relationships>
</file>

<file path=ppt/slides/_rels/slide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20.xml"/><Relationship Id="rId1" Type="http://schemas.openxmlformats.org/officeDocument/2006/relationships/slideLayout" Target="../slideLayouts/slideLayout10.xml"/></Relationships>
</file>

<file path=ppt/slides/_rels/slide21.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21.xml"/><Relationship Id="rId1" Type="http://schemas.openxmlformats.org/officeDocument/2006/relationships/slideLayout" Target="../slideLayouts/slideLayout10.xml"/><Relationship Id="rId4" Type="http://schemas.openxmlformats.org/officeDocument/2006/relationships/image" Target="../media/image32.png"/></Relationships>
</file>

<file path=ppt/slides/_rels/slide22.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22.xml"/><Relationship Id="rId1" Type="http://schemas.openxmlformats.org/officeDocument/2006/relationships/slideLayout" Target="../slideLayouts/slideLayout10.xml"/></Relationships>
</file>

<file path=ppt/slides/_rels/slide23.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23.xml"/><Relationship Id="rId1" Type="http://schemas.openxmlformats.org/officeDocument/2006/relationships/slideLayout" Target="../slideLayouts/slideLayout10.xml"/><Relationship Id="rId4" Type="http://schemas.openxmlformats.org/officeDocument/2006/relationships/image" Target="../media/image35.png"/></Relationships>
</file>

<file path=ppt/slides/_rels/slide24.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24.xml"/><Relationship Id="rId1" Type="http://schemas.openxmlformats.org/officeDocument/2006/relationships/slideLayout" Target="../slideLayouts/slideLayout10.xml"/><Relationship Id="rId4" Type="http://schemas.openxmlformats.org/officeDocument/2006/relationships/image" Target="../media/image37.png"/></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0.xml"/></Relationships>
</file>

<file path=ppt/slides/_rels/slide26.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26.xml"/><Relationship Id="rId1" Type="http://schemas.openxmlformats.org/officeDocument/2006/relationships/slideLayout" Target="../slideLayouts/slideLayout10.xml"/><Relationship Id="rId5" Type="http://schemas.openxmlformats.org/officeDocument/2006/relationships/image" Target="../media/image40.png"/><Relationship Id="rId4" Type="http://schemas.openxmlformats.org/officeDocument/2006/relationships/image" Target="../media/image39.png"/></Relationships>
</file>

<file path=ppt/slides/_rels/slide27.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27.xml"/><Relationship Id="rId1" Type="http://schemas.openxmlformats.org/officeDocument/2006/relationships/slideLayout" Target="../slideLayouts/slideLayout10.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0.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0.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0.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0.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0.xml"/></Relationships>
</file>

<file path=ppt/slides/_rels/slide32.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32.xml"/><Relationship Id="rId1" Type="http://schemas.openxmlformats.org/officeDocument/2006/relationships/slideLayout" Target="../slideLayouts/slideLayout10.xml"/><Relationship Id="rId5" Type="http://schemas.openxmlformats.org/officeDocument/2006/relationships/image" Target="../media/image44.png"/><Relationship Id="rId4" Type="http://schemas.openxmlformats.org/officeDocument/2006/relationships/image" Target="../media/image43.png"/></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0.xml"/></Relationships>
</file>

<file path=ppt/slides/_rels/slide34.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34.xml"/><Relationship Id="rId1" Type="http://schemas.openxmlformats.org/officeDocument/2006/relationships/slideLayout" Target="../slideLayouts/slideLayout10.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0.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0.xml"/></Relationships>
</file>

<file path=ppt/slides/_rels/slide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6.xml"/><Relationship Id="rId1" Type="http://schemas.openxmlformats.org/officeDocument/2006/relationships/slideLayout" Target="../slideLayouts/slideLayout10.xml"/></Relationships>
</file>

<file path=ppt/slides/_rels/slide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7.xml"/><Relationship Id="rId1" Type="http://schemas.openxmlformats.org/officeDocument/2006/relationships/slideLayout" Target="../slideLayouts/slideLayout10.xml"/></Relationships>
</file>

<file path=ppt/slides/_rels/slide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8.xml"/><Relationship Id="rId1" Type="http://schemas.openxmlformats.org/officeDocument/2006/relationships/slideLayout" Target="../slideLayouts/slideLayout10.xml"/></Relationships>
</file>

<file path=ppt/slides/_rels/slide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9.xml"/><Relationship Id="rId1" Type="http://schemas.openxmlformats.org/officeDocument/2006/relationships/slideLayout" Target="../slideLayouts/slideLayout10.xml"/><Relationship Id="rId5" Type="http://schemas.openxmlformats.org/officeDocument/2006/relationships/image" Target="../media/image15.png"/><Relationship Id="rId4" Type="http://schemas.openxmlformats.org/officeDocument/2006/relationships/image" Target="../media/image14.png"/></Relationships>
</file>

<file path=ppt/slides/slide1.xml><?xml version="1.0" encoding="utf-8"?>
<p:sld xmlns:a="http://schemas.openxmlformats.org/drawingml/2006/main" xmlns:r="http://schemas.openxmlformats.org/officeDocument/2006/relationships" xmlns:p="http://schemas.openxmlformats.org/presentationml/2006/main">
  <p:cSld name="Slide 1&amp;si=1">
    <p:spTree>
      <p:nvGrpSpPr>
        <p:cNvPr id="1" name=""/>
        <p:cNvGrpSpPr/>
        <p:nvPr/>
      </p:nvGrpSpPr>
      <p:grpSpPr>
        <a:xfrm>
          <a:off x="0" y="0"/>
          <a:ext cx="0" cy="0"/>
          <a:chOff x="0" y="0"/>
          <a:chExt cx="0" cy="0"/>
        </a:xfrm>
      </p:grpSpPr>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name="Slide 10&amp;si=10">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C_5_BD.12_1#2b2768b43.choices?pid=bd025debd&amp;color=0,0,0&amp;bt=1&amp;bbb=1"/>
              <p:cNvSpPr/>
              <p:nvPr/>
            </p:nvSpPr>
            <p:spPr>
              <a:xfrm>
                <a:off x="722376" y="972000"/>
                <a:ext cx="10753344" cy="1781302"/>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A.图1生物构成的能量金字塔中，甲处于最底层，丙处于最高层</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.图1中碳元素在甲、乙、丙之间以含碳有机物的形式进行流动</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.图2中</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X</m:t>
                    </m:r>
                  </m:oMath>
                </a14:m>
                <a:r>
                  <a:rPr lang="en-US" altLang="zh-CN" sz="2000" b="0" i="0" dirty="0">
                    <a:solidFill>
                      <a:srgbClr val="000000"/>
                    </a:solidFill>
                    <a:latin typeface="微软雅黑" pitchFamily="34" charset="0"/>
                    <a:ea typeface="微软雅黑" pitchFamily="34" charset="-122"/>
                    <a:cs typeface="微软雅黑" pitchFamily="34" charset="-120"/>
                  </a:rPr>
                  <a:t>的粪便中的能量并不包含在</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h</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中，而是属于上一营养级的同化量</a:t>
                </a:r>
                <a:endParaRPr lang="en-US" altLang="zh-CN" sz="2000" dirty="0"/>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.若图2的</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X</m:t>
                    </m:r>
                  </m:oMath>
                </a14:m>
                <a:r>
                  <a:rPr lang="en-US" altLang="zh-CN" sz="2000" b="0" i="0" dirty="0">
                    <a:solidFill>
                      <a:srgbClr val="000000"/>
                    </a:solidFill>
                    <a:latin typeface="微软雅黑" pitchFamily="34" charset="0"/>
                    <a:ea typeface="微软雅黑" pitchFamily="34" charset="-122"/>
                    <a:cs typeface="微软雅黑" pitchFamily="34" charset="-120"/>
                  </a:rPr>
                  <a:t>对应图1的</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a</m:t>
                    </m:r>
                  </m:oMath>
                </a14:m>
                <a:r>
                  <a:rPr lang="en-US" altLang="zh-CN" sz="2000" b="0" i="0" dirty="0">
                    <a:solidFill>
                      <a:srgbClr val="000000"/>
                    </a:solidFill>
                    <a:latin typeface="微软雅黑" pitchFamily="34" charset="0"/>
                    <a:ea typeface="微软雅黑" pitchFamily="34" charset="-122"/>
                    <a:cs typeface="微软雅黑" pitchFamily="34" charset="-120"/>
                  </a:rPr>
                  <a:t>，则</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X</m:t>
                    </m:r>
                  </m:oMath>
                </a14:m>
                <a:r>
                  <a:rPr lang="en-US" altLang="zh-CN" sz="20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Y</m:t>
                    </m:r>
                  </m:oMath>
                </a14:m>
                <a:r>
                  <a:rPr lang="en-US" altLang="zh-CN" sz="2000" b="0" i="0" dirty="0">
                    <a:solidFill>
                      <a:srgbClr val="000000"/>
                    </a:solidFill>
                    <a:latin typeface="微软雅黑" pitchFamily="34" charset="0"/>
                    <a:ea typeface="微软雅黑" pitchFamily="34" charset="-122"/>
                    <a:cs typeface="微软雅黑" pitchFamily="34" charset="-120"/>
                  </a:rPr>
                  <a:t>之间的能量传递效率可能为</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20%</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2000" dirty="0"/>
              </a:p>
            </p:txBody>
          </p:sp>
        </mc:Choice>
        <mc:Fallback xmlns="">
          <p:sp>
            <p:nvSpPr>
              <p:cNvPr id="2" name="QC_5_BD.12_1#2b2768b43.choices?pid=bd025debd&amp;color=0,0,0&amp;bt=1&amp;bbb=1"/>
              <p:cNvSpPr>
                <a:spLocks noRot="1" noChangeAspect="1" noMove="1" noResize="1" noEditPoints="1" noAdjustHandles="1" noChangeArrowheads="1" noChangeShapeType="1" noTextEdit="1"/>
              </p:cNvSpPr>
              <p:nvPr/>
            </p:nvSpPr>
            <p:spPr>
              <a:xfrm>
                <a:off x="722376" y="972000"/>
                <a:ext cx="10753344" cy="1781302"/>
              </a:xfrm>
              <a:prstGeom prst="rect">
                <a:avLst/>
              </a:prstGeom>
              <a:blipFill>
                <a:blip r:embed="rId3"/>
                <a:stretch>
                  <a:fillRect l="-1474" b="-8532"/>
                </a:stretch>
              </a:blipFill>
              <a:ln/>
            </p:spPr>
            <p:txBody>
              <a:bodyPr/>
              <a:lstStyle/>
              <a:p>
                <a:r>
                  <a:rPr lang="zh-CN" altLang="en-US">
                    <a:noFill/>
                  </a:rPr>
                  <a:t> </a:t>
                </a:r>
              </a:p>
            </p:txBody>
          </p:sp>
        </mc:Fallback>
      </mc:AlternateContent>
      <p:sp>
        <p:nvSpPr>
          <p:cNvPr id="3" name="QC_5_AN.11_1#2b2768b43.bracket?pid=bd025debd&amp;color=0,0,0&amp;vpa=4&amp;answeroption=A">
            <a:extLst>
              <a:ext uri="{FF2B5EF4-FFF2-40B4-BE49-F238E27FC236}">
                <a16:creationId xmlns:a16="http://schemas.microsoft.com/office/drawing/2014/main" id="{3C2DB80A-E141-3224-EB93-ADFAA1312FB2}"/>
              </a:ext>
            </a:extLst>
          </p:cNvPr>
          <p:cNvSpPr txBox="1"/>
          <p:nvPr/>
        </p:nvSpPr>
        <p:spPr>
          <a:xfrm>
            <a:off x="595376" y="1020260"/>
            <a:ext cx="397545" cy="477054"/>
          </a:xfrm>
          <a:prstGeom prst="rect">
            <a:avLst/>
          </a:prstGeom>
          <a:noFill/>
        </p:spPr>
        <p:txBody>
          <a:bodyPr vert="horz" wrap="none" lIns="0" tIns="0" rIns="0" bIns="0" rtlCol="0">
            <a:spAutoFit/>
          </a:bodyPr>
          <a:lstStyle/>
          <a:p>
            <a:r>
              <a:rPr lang="zh-CN" altLang="en-US" sz="3100" b="1">
                <a:solidFill>
                  <a:srgbClr val="00B050"/>
                </a:solidFill>
                <a:latin typeface="华文细黑" panose="02010600040101010101" pitchFamily="2" charset="-122"/>
              </a:rPr>
              <a:t>√</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name="Slide 11&amp;si=11">
    <p:spTree>
      <p:nvGrpSpPr>
        <p:cNvPr id="1" name=""/>
        <p:cNvGrpSpPr/>
        <p:nvPr/>
      </p:nvGrpSpPr>
      <p:grpSpPr>
        <a:xfrm>
          <a:off x="0" y="0"/>
          <a:ext cx="0" cy="0"/>
          <a:chOff x="0" y="0"/>
          <a:chExt cx="0" cy="0"/>
        </a:xfrm>
      </p:grpSpPr>
      <p:sp>
        <p:nvSpPr>
          <p:cNvPr id="2" name="QC_5_EX.13_1#2b2768b43?vop=1&amp;pid=bd025debd&amp;color=0,0,0&amp;bt=1&amp;bbb=1"/>
          <p:cNvSpPr/>
          <p:nvPr/>
        </p:nvSpPr>
        <p:spPr>
          <a:xfrm>
            <a:off x="722376" y="969264"/>
            <a:ext cx="10753344" cy="408559"/>
          </a:xfrm>
          <a:prstGeom prst="rect">
            <a:avLst/>
          </a:prstGeom>
          <a:noFill/>
          <a:ln/>
        </p:spPr>
        <p:txBody>
          <a:bodyPr wrap="none" lIns="0" tIns="0" rIns="0" bIns="0" rtlCol="0" anchor="t"/>
          <a:lstStyle/>
          <a:p>
            <a:pPr algn="l" latinLnBrk="1">
              <a:lnSpc>
                <a:spcPts val="3600"/>
              </a:lnSpc>
            </a:pPr>
            <a:r>
              <a:rPr lang="en-US" altLang="zh-CN" sz="2000" b="1" i="0" dirty="0">
                <a:solidFill>
                  <a:srgbClr val="000000"/>
                </a:solidFill>
                <a:latin typeface="微软雅黑" pitchFamily="34" charset="0"/>
                <a:ea typeface="微软雅黑" pitchFamily="34" charset="-122"/>
                <a:cs typeface="微软雅黑" pitchFamily="34" charset="-120"/>
              </a:rPr>
              <a:t>题图解读</a:t>
            </a:r>
            <a:endParaRPr lang="en-US" altLang="zh-CN" sz="2000" dirty="0"/>
          </a:p>
        </p:txBody>
      </p:sp>
      <p:pic>
        <p:nvPicPr>
          <p:cNvPr id="3" name="QC_5_EX.13_2#2b2768b43?vop=1&amp;pid=bd025debd&amp;color=0,0,0&amp;tib=255,255,255"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3904488" y="1511300"/>
            <a:ext cx="4389120" cy="4983480"/>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2.xml><?xml version="1.0" encoding="utf-8"?>
<p:sld xmlns:a="http://schemas.openxmlformats.org/drawingml/2006/main" xmlns:r="http://schemas.openxmlformats.org/officeDocument/2006/relationships" xmlns:p="http://schemas.openxmlformats.org/presentationml/2006/main">
  <p:cSld name="Slide 12&amp;si=12">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C_5_EX.14_1#2b2768b43?vop=1&amp;pid=bd025debd&amp;color=0,0,0&amp;bt=1&amp;bbb=1&amp;hb=1"/>
              <p:cNvSpPr/>
              <p:nvPr/>
            </p:nvSpPr>
            <p:spPr>
              <a:xfrm>
                <a:off x="722376" y="969264"/>
                <a:ext cx="10753344" cy="4107434"/>
              </a:xfrm>
              <a:prstGeom prst="rect">
                <a:avLst/>
              </a:prstGeom>
              <a:noFill/>
              <a:ln/>
            </p:spPr>
            <p:txBody>
              <a:bodyPr wrap="none" lIns="0" tIns="0" rIns="0" bIns="0" rtlCol="0" anchor="t"/>
              <a:lstStyle/>
              <a:p>
                <a:pPr algn="l" latinLnBrk="1">
                  <a:lnSpc>
                    <a:spcPts val="3600"/>
                  </a:lnSpc>
                </a:pPr>
                <a:r>
                  <a:rPr lang="en-US" altLang="zh-CN" sz="2000" b="1" i="0" dirty="0">
                    <a:solidFill>
                      <a:srgbClr val="000000"/>
                    </a:solidFill>
                    <a:latin typeface="微软雅黑" pitchFamily="34" charset="0"/>
                    <a:ea typeface="微软雅黑" pitchFamily="34" charset="-122"/>
                    <a:cs typeface="微软雅黑" pitchFamily="34" charset="-120"/>
                  </a:rPr>
                  <a:t>方法总结</a:t>
                </a:r>
                <a:endParaRPr lang="en-US" altLang="zh-CN" sz="2000" dirty="0"/>
              </a:p>
              <a:p>
                <a:pPr latinLnBrk="1">
                  <a:lnSpc>
                    <a:spcPts val="3700"/>
                  </a:lnSpc>
                </a:pPr>
                <a:r>
                  <a:rPr lang="en-US" altLang="zh-CN" sz="2000" b="1" i="0">
                    <a:solidFill>
                      <a:srgbClr val="000000"/>
                    </a:solidFill>
                    <a:latin typeface="微软雅黑" pitchFamily="34" charset="0"/>
                    <a:ea typeface="微软雅黑" pitchFamily="34" charset="-122"/>
                    <a:cs typeface="微软雅黑" pitchFamily="34" charset="-120"/>
                  </a:rPr>
                  <a:t>判断生态系统的成分和联系</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1）碳循环：根据箭头判断生态系统成分，大气中二氧化碳库和生产者是双箭头，生产者</a:t>
                </a:r>
                <a:r>
                  <a:rPr lang="en-US" altLang="zh-CN" sz="2000" b="0" i="0">
                    <a:solidFill>
                      <a:srgbClr val="000000"/>
                    </a:solidFill>
                    <a:latin typeface="微软雅黑" pitchFamily="34" charset="0"/>
                    <a:ea typeface="微软雅黑" pitchFamily="34" charset="-122"/>
                    <a:cs typeface="微软雅黑" pitchFamily="34" charset="-120"/>
                  </a:rPr>
                  <a:t>、消</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费者</a:t>
                </a:r>
                <a:r>
                  <a:rPr lang="en-US" altLang="zh-CN" sz="2000" b="0" i="0" dirty="0">
                    <a:solidFill>
                      <a:srgbClr val="000000"/>
                    </a:solidFill>
                    <a:latin typeface="微软雅黑" pitchFamily="34" charset="0"/>
                    <a:ea typeface="微软雅黑" pitchFamily="34" charset="-122"/>
                    <a:cs typeface="微软雅黑" pitchFamily="34" charset="-120"/>
                  </a:rPr>
                  <a:t>、分解者均指向大气中二氧化碳库，生产者、消费者均指向分解者。</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2）能量流动：根据同化量数值判断捕食关系，因能量流动具有单向流动、</a:t>
                </a:r>
                <a:r>
                  <a:rPr lang="en-US" altLang="zh-CN" sz="2000" b="0" i="0">
                    <a:solidFill>
                      <a:srgbClr val="000000"/>
                    </a:solidFill>
                    <a:latin typeface="微软雅黑" pitchFamily="34" charset="0"/>
                    <a:ea typeface="微软雅黑" pitchFamily="34" charset="-122"/>
                    <a:cs typeface="微软雅黑" pitchFamily="34" charset="-120"/>
                  </a:rPr>
                  <a:t>逐级递减的特点，</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且相邻两个营养级间的能量传递效率一般在</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10%</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20%</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。同化量高的处于低营养级</a:t>
                </a:r>
                <a:r>
                  <a:rPr lang="en-US" altLang="zh-CN" sz="2000" b="0" i="0">
                    <a:solidFill>
                      <a:srgbClr val="000000"/>
                    </a:solidFill>
                    <a:latin typeface="微软雅黑" pitchFamily="34" charset="0"/>
                    <a:ea typeface="微软雅黑" pitchFamily="34" charset="-122"/>
                    <a:cs typeface="微软雅黑" pitchFamily="34" charset="-120"/>
                  </a:rPr>
                  <a:t>，同化量低的</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处于高营养级</a:t>
                </a:r>
                <a:r>
                  <a:rPr lang="en-US" altLang="zh-CN" sz="2000" b="0" i="0" dirty="0">
                    <a:solidFill>
                      <a:srgbClr val="000000"/>
                    </a:solidFill>
                    <a:latin typeface="微软雅黑" pitchFamily="34" charset="0"/>
                    <a:ea typeface="微软雅黑" pitchFamily="34" charset="-122"/>
                    <a:cs typeface="微软雅黑" pitchFamily="34" charset="-120"/>
                  </a:rPr>
                  <a:t>，同化量相当的可能处于同一营养级。</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3）生物富集：根据生物富集具有沿食物链积累的特点，富集量高的处于高营养级</a:t>
                </a:r>
                <a:r>
                  <a:rPr lang="en-US" altLang="zh-CN" sz="2000" b="0" i="0">
                    <a:solidFill>
                      <a:srgbClr val="000000"/>
                    </a:solidFill>
                    <a:latin typeface="微软雅黑" pitchFamily="34" charset="0"/>
                    <a:ea typeface="微软雅黑" pitchFamily="34" charset="-122"/>
                    <a:cs typeface="微软雅黑" pitchFamily="34" charset="-120"/>
                  </a:rPr>
                  <a:t>，富集量低</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的处于低营养级</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p:txBody>
          </p:sp>
        </mc:Choice>
        <mc:Fallback xmlns="">
          <p:sp>
            <p:nvSpPr>
              <p:cNvPr id="2" name="QC_5_EX.14_1#2b2768b43?vop=1&amp;pid=bd025debd&amp;color=0,0,0&amp;bt=1&amp;bbb=1&amp;hb=1"/>
              <p:cNvSpPr>
                <a:spLocks noRot="1" noChangeAspect="1" noMove="1" noResize="1" noEditPoints="1" noAdjustHandles="1" noChangeArrowheads="1" noChangeShapeType="1" noTextEdit="1"/>
              </p:cNvSpPr>
              <p:nvPr/>
            </p:nvSpPr>
            <p:spPr>
              <a:xfrm>
                <a:off x="722376" y="969264"/>
                <a:ext cx="10753344" cy="4107434"/>
              </a:xfrm>
              <a:prstGeom prst="rect">
                <a:avLst/>
              </a:prstGeom>
              <a:blipFill>
                <a:blip r:embed="rId3"/>
                <a:stretch>
                  <a:fillRect l="-1474" r="-794" b="-3561"/>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2">
                                            <p:txEl>
                                              <p:pRg st="8" end="8"/>
                                            </p:txEl>
                                          </p:spTgt>
                                        </p:tgtEl>
                                        <p:attrNameLst>
                                          <p:attrName>style.visibility</p:attrName>
                                        </p:attrNameLst>
                                      </p:cBhvr>
                                      <p:to>
                                        <p:strVal val="visible"/>
                                      </p:to>
                                    </p:set>
                                    <p:animEffect transition="in" filter="fade">
                                      <p:cBhvr>
                                        <p:cTn id="34" dur="500"/>
                                        <p:tgtEl>
                                          <p:spTgt spid="2">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3.xml><?xml version="1.0" encoding="utf-8"?>
<p:sld xmlns:a="http://schemas.openxmlformats.org/drawingml/2006/main" xmlns:r="http://schemas.openxmlformats.org/officeDocument/2006/relationships" xmlns:p="http://schemas.openxmlformats.org/presentationml/2006/main">
  <p:cSld name="Slide 13&amp;si=13">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C_5_BD.15_1#de47ae75c?pid=bd025debd&amp;color=0,0,0&amp;bt=1&amp;bbb=1&amp;hb=1"/>
              <p:cNvSpPr/>
              <p:nvPr/>
            </p:nvSpPr>
            <p:spPr>
              <a:xfrm>
                <a:off x="722376" y="972000"/>
                <a:ext cx="10753344" cy="13003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5.</a:t>
                </a:r>
                <a:r>
                  <a:rPr lang="en-US" altLang="zh-CN" sz="2000" b="0" i="0" dirty="0">
                    <a:solidFill>
                      <a:srgbClr val="000000"/>
                    </a:solidFill>
                    <a:latin typeface="仿宋" pitchFamily="34" charset="0"/>
                    <a:ea typeface="仿宋" pitchFamily="34" charset="-122"/>
                    <a:cs typeface="仿宋" pitchFamily="34" charset="-120"/>
                  </a:rPr>
                  <a:t>［江苏南通2025模拟］</a:t>
                </a:r>
                <a:r>
                  <a:rPr lang="en-US" altLang="zh-CN" sz="2000" b="0" i="0" dirty="0">
                    <a:solidFill>
                      <a:srgbClr val="000000"/>
                    </a:solidFill>
                    <a:latin typeface="微软雅黑" pitchFamily="34" charset="0"/>
                    <a:ea typeface="微软雅黑" pitchFamily="34" charset="-122"/>
                    <a:cs typeface="微软雅黑" pitchFamily="34" charset="-120"/>
                  </a:rPr>
                  <a:t>某农场中甲、乙、丙三种生物（不都是消费者）归属于三个营养级</a:t>
                </a:r>
                <a:r>
                  <a:rPr lang="en-US" altLang="zh-CN" sz="2000" b="0" i="0">
                    <a:solidFill>
                      <a:srgbClr val="000000"/>
                    </a:solidFill>
                    <a:latin typeface="微软雅黑" pitchFamily="34" charset="0"/>
                    <a:ea typeface="微软雅黑" pitchFamily="34" charset="-122"/>
                    <a:cs typeface="微软雅黑" pitchFamily="34" charset="-120"/>
                  </a:rPr>
                  <a:t>，三</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者的数量变化曲线如图</a:t>
                </a:r>
                <a:r>
                  <a:rPr lang="en-US" altLang="zh-CN" sz="2000" b="0" i="0" dirty="0">
                    <a:solidFill>
                      <a:srgbClr val="000000"/>
                    </a:solidFill>
                    <a:latin typeface="微软雅黑" pitchFamily="34" charset="0"/>
                    <a:ea typeface="微软雅黑" pitchFamily="34" charset="-122"/>
                    <a:cs typeface="微软雅黑" pitchFamily="34" charset="-120"/>
                  </a:rPr>
                  <a:t>1所示；该农场中的能量流动简图如图2所示，其中</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𝑎</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2000" b="0" i="0" dirty="0">
                    <a:solidFill>
                      <a:srgbClr val="000000"/>
                    </a:solidFill>
                    <a:latin typeface="微软雅黑" pitchFamily="34" charset="0"/>
                    <a:ea typeface="微软雅黑" pitchFamily="34" charset="-122"/>
                    <a:cs typeface="微软雅黑" pitchFamily="34" charset="-120"/>
                  </a:rPr>
                  <a:t>和</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𝑏</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分别为第二</a:t>
                </a:r>
                <a:r>
                  <a:rPr lang="en-US" altLang="zh-CN" sz="2000" b="0" i="0">
                    <a:solidFill>
                      <a:srgbClr val="000000"/>
                    </a:solidFill>
                    <a:latin typeface="微软雅黑" pitchFamily="34" charset="0"/>
                    <a:ea typeface="微软雅黑" pitchFamily="34" charset="-122"/>
                    <a:cs typeface="微软雅黑" pitchFamily="34" charset="-120"/>
                  </a:rPr>
                  <a:t>、第</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三营养级从上一营养级同化的能量</a:t>
                </a:r>
                <a:r>
                  <a:rPr lang="en-US" altLang="zh-CN" sz="20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𝑑</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1</m:t>
                        </m:r>
                      </m:sub>
                    </m:sSub>
                  </m:oMath>
                </a14:m>
                <a:r>
                  <a:rPr lang="en-US" altLang="zh-CN" sz="2000" b="0" i="0" dirty="0">
                    <a:solidFill>
                      <a:srgbClr val="000000"/>
                    </a:solidFill>
                    <a:latin typeface="微软雅黑" pitchFamily="34" charset="0"/>
                    <a:ea typeface="微软雅黑" pitchFamily="34" charset="-122"/>
                    <a:cs typeface="微软雅黑" pitchFamily="34" charset="-120"/>
                  </a:rPr>
                  <a:t>和</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𝑑</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为摄入的饲料中的能量</a:t>
                </a:r>
                <a:r>
                  <a:rPr lang="en-US" altLang="zh-CN" sz="2000" b="0" i="0">
                    <a:solidFill>
                      <a:srgbClr val="000000"/>
                    </a:solidFill>
                    <a:latin typeface="微软雅黑" pitchFamily="34" charset="0"/>
                    <a:ea typeface="微软雅黑" pitchFamily="34" charset="-122"/>
                    <a:cs typeface="微软雅黑" pitchFamily="34" charset="-120"/>
                  </a:rPr>
                  <a:t>。下列相关叙述正确的是 (</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mc:Choice>
        <mc:Fallback xmlns="">
          <p:sp>
            <p:nvSpPr>
              <p:cNvPr id="2" name="QC_5_BD.15_1#de47ae75c?pid=bd025debd&amp;color=0,0,0&amp;bt=1&amp;bbb=1&amp;hb=1"/>
              <p:cNvSpPr>
                <a:spLocks noRot="1" noChangeAspect="1" noMove="1" noResize="1" noEditPoints="1" noAdjustHandles="1" noChangeArrowheads="1" noChangeShapeType="1" noTextEdit="1"/>
              </p:cNvSpPr>
              <p:nvPr/>
            </p:nvSpPr>
            <p:spPr>
              <a:xfrm>
                <a:off x="722376" y="972000"/>
                <a:ext cx="10753344" cy="1300353"/>
              </a:xfrm>
              <a:prstGeom prst="rect">
                <a:avLst/>
              </a:prstGeom>
              <a:blipFill>
                <a:blip r:embed="rId3"/>
                <a:stretch>
                  <a:fillRect l="-1474" r="-4365" b="-11682"/>
                </a:stretch>
              </a:blipFill>
              <a:ln/>
            </p:spPr>
            <p:txBody>
              <a:bodyPr/>
              <a:lstStyle/>
              <a:p>
                <a:r>
                  <a:rPr lang="zh-CN" altLang="en-US">
                    <a:noFill/>
                  </a:rPr>
                  <a:t> </a:t>
                </a:r>
              </a:p>
            </p:txBody>
          </p:sp>
        </mc:Fallback>
      </mc:AlternateContent>
      <p:sp>
        <p:nvSpPr>
          <p:cNvPr id="3" name="QC_5_AN.16_1#de47ae75c.bracket?pid=bd025debd&amp;color=0,0,0&amp;vpa=5"/>
          <p:cNvSpPr/>
          <p:nvPr/>
        </p:nvSpPr>
        <p:spPr>
          <a:xfrm>
            <a:off x="11175365" y="1867350"/>
            <a:ext cx="355600" cy="389509"/>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C</a:t>
            </a:r>
            <a:endParaRPr lang="en-US" altLang="zh-CN" sz="2000" dirty="0"/>
          </a:p>
        </p:txBody>
      </p:sp>
      <p:pic>
        <p:nvPicPr>
          <p:cNvPr id="4" name="QC_5_BD.15_3#de47ae75c?htil=1&amp;pid=bd025debd&amp;color=0,0,0&amp;tib=255,255,255"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2084832" y="2683198"/>
            <a:ext cx="2596896" cy="1956816"/>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5" name="QC_5_BD.15_4#de47ae75c?htil=1&amp;pid=bd025debd&amp;color=0,0,0&amp;tib=255,255,255" descr="preencoded.png"/>
          <p:cNvPicPr>
            <a:picLocks noChangeAspect="1"/>
          </p:cNvPicPr>
          <p:nvPr/>
        </p:nvPicPr>
        <p:blipFill>
          <a:blip r:embed="rId5">
            <a:clrChange>
              <a:clrFrom>
                <a:srgbClr val="FFFFFF"/>
              </a:clrFrom>
              <a:clrTo>
                <a:srgbClr val="FFFFFF">
                  <a:alpha val="0"/>
                </a:srgbClr>
              </a:clrTo>
            </a:clrChange>
          </a:blip>
          <a:stretch>
            <a:fillRect/>
          </a:stretch>
        </p:blipFill>
        <p:spPr>
          <a:xfrm>
            <a:off x="6153912" y="2408878"/>
            <a:ext cx="5221224" cy="2231136"/>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xmlns:a14="http://schemas.microsoft.com/office/drawing/2010/main">
        <mc:Choice Requires="a14">
          <p:sp>
            <p:nvSpPr>
              <p:cNvPr id="6" name="QC_5_BD.15_5#de47ae75c.choices?pid=bd025debd&amp;color=0,0,0&amp;bbb=1"/>
              <p:cNvSpPr/>
              <p:nvPr/>
            </p:nvSpPr>
            <p:spPr>
              <a:xfrm>
                <a:off x="722376" y="4771078"/>
                <a:ext cx="10753344" cy="1781302"/>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A.甲、乙、丙构成了农场的营养结构，碳循环沿着甲、乙、丙进行</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.图1中丙、乙分别属于第二、第三营养级，且乙和丙的种间关系为捕食</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.图2中第二、第三营养级粪便中的能量分别属于</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𝑎</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Sub>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𝑑</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1</m:t>
                        </m:r>
                      </m:sub>
                    </m:sSub>
                  </m:oMath>
                </a14:m>
                <a:r>
                  <a:rPr lang="en-US" altLang="zh-CN" sz="20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𝑏</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𝑑</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2000" dirty="0"/>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.该农场中第一和第二营养级之间的能量传递效率为</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𝑎</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𝑑</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1</m:t>
                        </m:r>
                      </m:sub>
                    </m:sSub>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𝑎</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1</m:t>
                        </m:r>
                      </m:sub>
                    </m:sSub>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𝑎</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𝑎</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Sub>
                    <m:r>
                      <a:rPr lang="en-US" altLang="zh-CN" sz="2000" b="0" i="0" dirty="0">
                        <a:solidFill>
                          <a:srgbClr val="000000"/>
                        </a:solidFill>
                        <a:latin typeface="Cambria Math" panose="02040503050406030204" pitchFamily="18" charset="0"/>
                        <a:ea typeface="微软雅黑" pitchFamily="34" charset="-122"/>
                        <a:cs typeface="微软雅黑" pitchFamily="34" charset="-120"/>
                      </a:rPr>
                      <m:t>)×100%</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2000" dirty="0"/>
              </a:p>
            </p:txBody>
          </p:sp>
        </mc:Choice>
        <mc:Fallback xmlns="">
          <p:sp>
            <p:nvSpPr>
              <p:cNvPr id="6" name="QC_5_BD.15_5#de47ae75c.choices?pid=bd025debd&amp;color=0,0,0&amp;bbb=1"/>
              <p:cNvSpPr>
                <a:spLocks noRot="1" noChangeAspect="1" noMove="1" noResize="1" noEditPoints="1" noAdjustHandles="1" noChangeArrowheads="1" noChangeShapeType="1" noTextEdit="1"/>
              </p:cNvSpPr>
              <p:nvPr/>
            </p:nvSpPr>
            <p:spPr>
              <a:xfrm>
                <a:off x="722376" y="4771078"/>
                <a:ext cx="10753344" cy="1781302"/>
              </a:xfrm>
              <a:prstGeom prst="rect">
                <a:avLst/>
              </a:prstGeom>
              <a:blipFill>
                <a:blip r:embed="rId6"/>
                <a:stretch>
                  <a:fillRect l="-1474" b="-8562"/>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4.xml><?xml version="1.0" encoding="utf-8"?>
<p:sld xmlns:a="http://schemas.openxmlformats.org/drawingml/2006/main" xmlns:r="http://schemas.openxmlformats.org/officeDocument/2006/relationships" xmlns:p="http://schemas.openxmlformats.org/presentationml/2006/main">
  <p:cSld name="Slide 14&amp;si=14">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C_5_AS.17_1#de47ae75c?vop=1&amp;pid=bd025debd&amp;color=0,0,0&amp;bt=1&amp;bbb=1&amp;hb=1"/>
              <p:cNvSpPr/>
              <p:nvPr/>
            </p:nvSpPr>
            <p:spPr>
              <a:xfrm>
                <a:off x="722376" y="972000"/>
                <a:ext cx="10753344" cy="31549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据图可知，甲为生产者，乙、丙为消费者，</a:t>
                </a:r>
                <a:r>
                  <a:rPr lang="en-US" altLang="zh-CN" sz="2000" b="0" i="0">
                    <a:solidFill>
                      <a:srgbClr val="000000"/>
                    </a:solidFill>
                    <a:latin typeface="微软雅黑" pitchFamily="34" charset="0"/>
                    <a:ea typeface="微软雅黑" pitchFamily="34" charset="-122"/>
                    <a:cs typeface="微软雅黑" pitchFamily="34" charset="-120"/>
                  </a:rPr>
                  <a:t>而碳循环发生于非生物环境和生物群落之间，</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碳元素主要以有机物的形式沿食物链和食物网进行传递</a:t>
                </a:r>
                <a:r>
                  <a:rPr lang="en-US" altLang="zh-CN" sz="2000" b="0" i="0" dirty="0">
                    <a:solidFill>
                      <a:srgbClr val="000000"/>
                    </a:solidFill>
                    <a:latin typeface="微软雅黑" pitchFamily="34" charset="0"/>
                    <a:ea typeface="微软雅黑" pitchFamily="34" charset="-122"/>
                    <a:cs typeface="微软雅黑" pitchFamily="34" charset="-120"/>
                  </a:rPr>
                  <a:t>。曲线中先升先降者为被捕食者</a:t>
                </a:r>
                <a:r>
                  <a:rPr lang="en-US" altLang="zh-CN" sz="2000" b="0" i="0">
                    <a:solidFill>
                      <a:srgbClr val="000000"/>
                    </a:solidFill>
                    <a:latin typeface="微软雅黑" pitchFamily="34" charset="0"/>
                    <a:ea typeface="微软雅黑" pitchFamily="34" charset="-122"/>
                    <a:cs typeface="微软雅黑" pitchFamily="34" charset="-120"/>
                  </a:rPr>
                  <a:t>，所以丙</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捕食乙</a:t>
                </a:r>
                <a:r>
                  <a:rPr lang="en-US" altLang="zh-CN" sz="2000" b="0" i="0" dirty="0">
                    <a:solidFill>
                      <a:srgbClr val="000000"/>
                    </a:solidFill>
                    <a:latin typeface="微软雅黑" pitchFamily="34" charset="0"/>
                    <a:ea typeface="微软雅黑" pitchFamily="34" charset="-122"/>
                    <a:cs typeface="微软雅黑" pitchFamily="34" charset="-120"/>
                  </a:rPr>
                  <a:t>，食物链为甲</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oMath>
                </a14:m>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乙</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丙，乙属于第二营养级，丙属于第三营养级，A、B错误</a:t>
                </a:r>
                <a:r>
                  <a:rPr lang="en-US" altLang="zh-CN" sz="2000" b="0" i="0">
                    <a:solidFill>
                      <a:srgbClr val="000000"/>
                    </a:solidFill>
                    <a:latin typeface="微软雅黑" pitchFamily="34" charset="0"/>
                    <a:ea typeface="微软雅黑" pitchFamily="34" charset="-122"/>
                    <a:cs typeface="微软雅黑" pitchFamily="34" charset="-120"/>
                  </a:rPr>
                  <a:t>。某营养级</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生物粪便中的能量是没有被自身同化的能量</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属于上一营养级同化的能量中流向分解者的一部分，</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由于</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𝑑</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1</m:t>
                        </m:r>
                      </m:sub>
                    </m:sSub>
                  </m:oMath>
                </a14:m>
                <a:r>
                  <a:rPr lang="en-US" altLang="zh-CN" sz="2000" b="0" i="0" dirty="0">
                    <a:solidFill>
                      <a:srgbClr val="000000"/>
                    </a:solidFill>
                    <a:latin typeface="微软雅黑" pitchFamily="34" charset="0"/>
                    <a:ea typeface="微软雅黑" pitchFamily="34" charset="-122"/>
                    <a:cs typeface="微软雅黑" pitchFamily="34" charset="-120"/>
                  </a:rPr>
                  <a:t>和</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𝑑</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2000" b="0" i="0" dirty="0">
                    <a:solidFill>
                      <a:srgbClr val="000000"/>
                    </a:solidFill>
                    <a:latin typeface="微软雅黑" pitchFamily="34" charset="0"/>
                    <a:ea typeface="微软雅黑" pitchFamily="34" charset="-122"/>
                    <a:cs typeface="微软雅黑" pitchFamily="34" charset="-120"/>
                  </a:rPr>
                  <a:t>为摄入的饲料中的能量，因此图2中第二营养级粪便中的能量属于</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𝑎</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Sub>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𝑑</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1</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，同理</a:t>
                </a:r>
                <a:r>
                  <a:rPr lang="en-US" altLang="zh-CN" sz="2000" b="0" i="0">
                    <a:solidFill>
                      <a:srgbClr val="000000"/>
                    </a:solidFill>
                    <a:latin typeface="微软雅黑" pitchFamily="34" charset="0"/>
                    <a:ea typeface="微软雅黑" pitchFamily="34" charset="-122"/>
                    <a:cs typeface="微软雅黑" pitchFamily="34" charset="-120"/>
                  </a:rPr>
                  <a:t>，第</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三营养级粪便中的能量属于</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𝑏</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𝑑</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，C正确</a:t>
                </a:r>
                <a:r>
                  <a:rPr lang="en-US" altLang="zh-CN" sz="2000" b="0" i="0">
                    <a:solidFill>
                      <a:srgbClr val="000000"/>
                    </a:solidFill>
                    <a:latin typeface="微软雅黑" pitchFamily="34" charset="0"/>
                    <a:ea typeface="微软雅黑" pitchFamily="34" charset="-122"/>
                    <a:cs typeface="微软雅黑" pitchFamily="34" charset="-120"/>
                  </a:rPr>
                  <a:t>。第一和第二营养级之间的能量传递效率为</a:t>
                </a:r>
              </a:p>
              <a:p>
                <a:pPr latinLnBrk="1">
                  <a:lnSpc>
                    <a:spcPts val="3500"/>
                  </a:lnSpc>
                </a:pP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𝑎</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𝑎</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1</m:t>
                        </m:r>
                      </m:sub>
                    </m:sSub>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𝑎</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𝑎</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Sub>
                    <m:r>
                      <a:rPr lang="en-US" altLang="zh-CN" sz="2000" b="0" i="0" dirty="0">
                        <a:solidFill>
                          <a:srgbClr val="000000"/>
                        </a:solidFill>
                        <a:latin typeface="Cambria Math" panose="02040503050406030204" pitchFamily="18" charset="0"/>
                        <a:ea typeface="微软雅黑" pitchFamily="34" charset="-122"/>
                        <a:cs typeface="微软雅黑" pitchFamily="34" charset="-120"/>
                      </a:rPr>
                      <m:t>)×100%</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，D错误。</a:t>
                </a:r>
                <a:endParaRPr lang="en-US" altLang="zh-CN" sz="2200" dirty="0"/>
              </a:p>
            </p:txBody>
          </p:sp>
        </mc:Choice>
        <mc:Fallback xmlns="">
          <p:sp>
            <p:nvSpPr>
              <p:cNvPr id="2" name="QC_5_AS.17_1#de47ae75c?vop=1&amp;pid=bd025debd&amp;color=0,0,0&amp;bt=1&amp;bbb=1&amp;hb=1"/>
              <p:cNvSpPr>
                <a:spLocks noRot="1" noChangeAspect="1" noMove="1" noResize="1" noEditPoints="1" noAdjustHandles="1" noChangeArrowheads="1" noChangeShapeType="1" noTextEdit="1"/>
              </p:cNvSpPr>
              <p:nvPr/>
            </p:nvSpPr>
            <p:spPr>
              <a:xfrm>
                <a:off x="722376" y="972000"/>
                <a:ext cx="10753344" cy="3154934"/>
              </a:xfrm>
              <a:prstGeom prst="rect">
                <a:avLst/>
              </a:prstGeom>
              <a:blipFill>
                <a:blip r:embed="rId3"/>
                <a:stretch>
                  <a:fillRect l="-1587" r="-3175" b="-4826"/>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5.xml><?xml version="1.0" encoding="utf-8"?>
<p:sld xmlns:a="http://schemas.openxmlformats.org/drawingml/2006/main" xmlns:r="http://schemas.openxmlformats.org/officeDocument/2006/relationships" xmlns:p="http://schemas.openxmlformats.org/presentationml/2006/main">
  <p:cSld name="Slide 15&amp;si=15">
    <p:spTree>
      <p:nvGrpSpPr>
        <p:cNvPr id="1" name=""/>
        <p:cNvGrpSpPr/>
        <p:nvPr/>
      </p:nvGrpSpPr>
      <p:grpSpPr>
        <a:xfrm>
          <a:off x="0" y="0"/>
          <a:ext cx="0" cy="0"/>
          <a:chOff x="0" y="0"/>
          <a:chExt cx="0" cy="0"/>
        </a:xfrm>
      </p:grpSpPr>
      <p:sp>
        <p:nvSpPr>
          <p:cNvPr id="2" name="QC_5_BD.18_1#18a62b909?pid=bd025debd&amp;color=0,0,0&amp;bt=1&amp;bbb=1"/>
          <p:cNvSpPr/>
          <p:nvPr/>
        </p:nvSpPr>
        <p:spPr>
          <a:xfrm>
            <a:off x="722376" y="969264"/>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6.</a:t>
            </a:r>
            <a:r>
              <a:rPr lang="en-US" altLang="zh-CN" sz="2000" b="0" i="0" dirty="0">
                <a:solidFill>
                  <a:srgbClr val="000000"/>
                </a:solidFill>
                <a:latin typeface="仿宋" pitchFamily="34" charset="0"/>
                <a:ea typeface="仿宋" pitchFamily="34" charset="-122"/>
                <a:cs typeface="仿宋" pitchFamily="34" charset="-120"/>
              </a:rPr>
              <a:t>［广东河源2025高二月考］</a:t>
            </a:r>
            <a:r>
              <a:rPr lang="en-US" altLang="zh-CN" sz="2000" b="0" i="0" dirty="0">
                <a:solidFill>
                  <a:srgbClr val="000000"/>
                </a:solidFill>
                <a:latin typeface="微软雅黑" pitchFamily="34" charset="0"/>
                <a:ea typeface="微软雅黑" pitchFamily="34" charset="-122"/>
                <a:cs typeface="微软雅黑" pitchFamily="34" charset="-120"/>
              </a:rPr>
              <a:t>如图表示某生态系统有关功能的示意图。</a:t>
            </a:r>
            <a:r>
              <a:rPr lang="en-US" altLang="zh-CN" sz="2000" b="0" i="0">
                <a:solidFill>
                  <a:srgbClr val="000000"/>
                </a:solidFill>
                <a:latin typeface="微软雅黑" pitchFamily="34" charset="0"/>
                <a:ea typeface="微软雅黑" pitchFamily="34" charset="-122"/>
                <a:cs typeface="微软雅黑" pitchFamily="34" charset="-120"/>
              </a:rPr>
              <a:t>下列叙述正确的是(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19_1#18a62b909.bracket?pid=bd025debd&amp;color=0,0,0&amp;vpa=6"/>
          <p:cNvSpPr/>
          <p:nvPr/>
        </p:nvSpPr>
        <p:spPr>
          <a:xfrm>
            <a:off x="10785539" y="969264"/>
            <a:ext cx="355600"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C</a:t>
            </a:r>
            <a:endParaRPr lang="en-US" altLang="zh-CN" sz="2000" dirty="0"/>
          </a:p>
        </p:txBody>
      </p:sp>
      <p:pic>
        <p:nvPicPr>
          <p:cNvPr id="4" name="QC_5_BD.18_2#18a62b909?htil=3&amp;pid=bd025debd&amp;color=0,0,0&amp;tib=255,255,255"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7004258" y="1511300"/>
            <a:ext cx="4453128" cy="1911096"/>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xmlns:a14="http://schemas.microsoft.com/office/drawing/2010/main">
        <mc:Choice Requires="a14">
          <p:sp>
            <p:nvSpPr>
              <p:cNvPr id="5" name="QC_5_BD.18_3#18a62b909.choices?htil=3&amp;pid=bd025debd&amp;color=0,0,0&amp;bbb=1&amp;hb=1"/>
              <p:cNvSpPr/>
              <p:nvPr/>
            </p:nvSpPr>
            <p:spPr>
              <a:xfrm>
                <a:off x="722376" y="1384300"/>
                <a:ext cx="6208776" cy="31676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X</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1</m:t>
                        </m:r>
                      </m:sub>
                    </m:sSub>
                  </m:oMath>
                </a14:m>
                <a:r>
                  <a:rPr lang="en-US" altLang="zh-CN" sz="2000" b="0" i="0" dirty="0">
                    <a:solidFill>
                      <a:srgbClr val="000000"/>
                    </a:solidFill>
                    <a:latin typeface="微软雅黑" pitchFamily="34" charset="0"/>
                    <a:ea typeface="微软雅黑" pitchFamily="34" charset="-122"/>
                    <a:cs typeface="微软雅黑" pitchFamily="34" charset="-120"/>
                  </a:rPr>
                  <a:t>过程吸收的</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2000" b="0" i="0" dirty="0">
                    <a:solidFill>
                      <a:srgbClr val="000000"/>
                    </a:solidFill>
                    <a:latin typeface="微软雅黑" pitchFamily="34" charset="0"/>
                    <a:ea typeface="微软雅黑" pitchFamily="34" charset="-122"/>
                    <a:cs typeface="微软雅黑" pitchFamily="34" charset="-120"/>
                  </a:rPr>
                  <a:t>总量与</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Y</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1</m:t>
                        </m:r>
                      </m:sub>
                    </m:sSub>
                  </m:oMath>
                </a14:m>
                <a:r>
                  <a:rPr lang="en-US" altLang="zh-CN" sz="20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Y</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20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Y</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Sub>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oMath>
                </a14:m>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及</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Z</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过程释放</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的</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总量相等</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Z</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1</m:t>
                        </m:r>
                      </m:sub>
                    </m:sSub>
                  </m:oMath>
                </a14:m>
                <a:r>
                  <a:rPr lang="en-US" altLang="zh-CN" sz="20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Z</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20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Z</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Sub>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过程提供的有机物中的碳将全部转变为</a:t>
                </a:r>
              </a:p>
              <a:p>
                <a:pPr latinLnBrk="1">
                  <a:lnSpc>
                    <a:spcPts val="3600"/>
                  </a:lnSpc>
                </a:pP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Z</m:t>
                    </m:r>
                  </m:oMath>
                </a14:m>
                <a:r>
                  <a:rPr lang="en-US" altLang="zh-CN" sz="2000" b="0" i="0" dirty="0">
                    <a:solidFill>
                      <a:srgbClr val="000000"/>
                    </a:solidFill>
                    <a:latin typeface="微软雅黑" pitchFamily="34" charset="0"/>
                    <a:ea typeface="微软雅黑" pitchFamily="34" charset="-122"/>
                    <a:cs typeface="微软雅黑" pitchFamily="34" charset="-120"/>
                  </a:rPr>
                  <a:t>过程释放的</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中的碳</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.当该生态系统处于相对稳定状态时，</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X</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过程的能量值</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约为</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X</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1</m:t>
                        </m:r>
                      </m:sub>
                    </m:sSub>
                  </m:oMath>
                </a14:m>
                <a:r>
                  <a:rPr lang="en-US" altLang="zh-CN" sz="2000" b="0" i="0" dirty="0">
                    <a:solidFill>
                      <a:srgbClr val="000000"/>
                    </a:solidFill>
                    <a:latin typeface="微软雅黑" pitchFamily="34" charset="0"/>
                    <a:ea typeface="微软雅黑" pitchFamily="34" charset="-122"/>
                    <a:cs typeface="微软雅黑" pitchFamily="34" charset="-120"/>
                  </a:rPr>
                  <a:t>过程能量值的</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1%</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4%</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2000" dirty="0"/>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.图中箭头也可以表示该生态系统的信息传递方向</a:t>
                </a:r>
                <a:endParaRPr lang="en-US" altLang="zh-CN" sz="2000" dirty="0"/>
              </a:p>
            </p:txBody>
          </p:sp>
        </mc:Choice>
        <mc:Fallback xmlns="">
          <p:sp>
            <p:nvSpPr>
              <p:cNvPr id="5" name="QC_5_BD.18_3#18a62b909.choices?htil=3&amp;pid=bd025debd&amp;color=0,0,0&amp;bbb=1&amp;hb=1"/>
              <p:cNvSpPr>
                <a:spLocks noRot="1" noChangeAspect="1" noMove="1" noResize="1" noEditPoints="1" noAdjustHandles="1" noChangeArrowheads="1" noChangeShapeType="1" noTextEdit="1"/>
              </p:cNvSpPr>
              <p:nvPr/>
            </p:nvSpPr>
            <p:spPr>
              <a:xfrm>
                <a:off x="722376" y="1384300"/>
                <a:ext cx="6208776" cy="3167634"/>
              </a:xfrm>
              <a:prstGeom prst="rect">
                <a:avLst/>
              </a:prstGeom>
              <a:blipFill>
                <a:blip r:embed="rId4"/>
                <a:stretch>
                  <a:fillRect l="-2554" r="-2554" b="-4808"/>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6.xml><?xml version="1.0" encoding="utf-8"?>
<p:sld xmlns:a="http://schemas.openxmlformats.org/drawingml/2006/main" xmlns:r="http://schemas.openxmlformats.org/officeDocument/2006/relationships" xmlns:p="http://schemas.openxmlformats.org/presentationml/2006/main">
  <p:cSld name="Slide 16&amp;si=16">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C_5_AS.20_1#18a62b909?vop=1&amp;pid=bd025debd&amp;color=0,0,0&amp;bt=1&amp;bbb=1&amp;hb=1"/>
              <p:cNvSpPr/>
              <p:nvPr/>
            </p:nvSpPr>
            <p:spPr>
              <a:xfrm>
                <a:off x="722376" y="972000"/>
                <a:ext cx="10753344" cy="27231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在群落演替到顶极群落之前</a:t>
                </a:r>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X</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1</m:t>
                        </m:r>
                      </m:sub>
                    </m:sSub>
                  </m:oMath>
                </a14:m>
                <a:r>
                  <a:rPr lang="en-US" altLang="zh-CN" sz="2000" b="0" i="0" dirty="0">
                    <a:solidFill>
                      <a:srgbClr val="000000"/>
                    </a:solidFill>
                    <a:latin typeface="微软雅黑" pitchFamily="34" charset="0"/>
                    <a:ea typeface="微软雅黑" pitchFamily="34" charset="-122"/>
                    <a:cs typeface="微软雅黑" pitchFamily="34" charset="-120"/>
                  </a:rPr>
                  <a:t>过程吸收的</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2000" b="0" i="0" dirty="0">
                    <a:solidFill>
                      <a:srgbClr val="000000"/>
                    </a:solidFill>
                    <a:latin typeface="微软雅黑" pitchFamily="34" charset="0"/>
                    <a:ea typeface="微软雅黑" pitchFamily="34" charset="-122"/>
                    <a:cs typeface="微软雅黑" pitchFamily="34" charset="-120"/>
                  </a:rPr>
                  <a:t>总量大于</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Y</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1</m:t>
                        </m:r>
                      </m:sub>
                    </m:sSub>
                  </m:oMath>
                </a14:m>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Y</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Y</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Sub>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oMath>
                </a14:m>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及</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Z</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过程释放的</a:t>
                </a:r>
              </a:p>
              <a:p>
                <a:pPr latinLnBrk="1">
                  <a:lnSpc>
                    <a:spcPts val="3700"/>
                  </a:lnSpc>
                </a:pP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2000" b="0" i="0" dirty="0">
                    <a:solidFill>
                      <a:srgbClr val="000000"/>
                    </a:solidFill>
                    <a:latin typeface="微软雅黑" pitchFamily="34" charset="0"/>
                    <a:ea typeface="微软雅黑" pitchFamily="34" charset="-122"/>
                    <a:cs typeface="微软雅黑" pitchFamily="34" charset="-120"/>
                  </a:rPr>
                  <a:t>总量，A错误</a:t>
                </a:r>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Z</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1</m:t>
                        </m:r>
                      </m:sub>
                    </m:sSub>
                  </m:oMath>
                </a14:m>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Z</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Z</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Sub>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oMath>
                </a14:m>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过程提供的有机物中的碳将部分转变为</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Z</m:t>
                    </m:r>
                  </m:oMath>
                </a14:m>
                <a:r>
                  <a:rPr lang="en-US" altLang="zh-CN" sz="2000" b="0" i="0" dirty="0">
                    <a:solidFill>
                      <a:srgbClr val="000000"/>
                    </a:solidFill>
                    <a:latin typeface="微软雅黑" pitchFamily="34" charset="0"/>
                    <a:ea typeface="微软雅黑" pitchFamily="34" charset="-122"/>
                    <a:cs typeface="微软雅黑" pitchFamily="34" charset="-120"/>
                  </a:rPr>
                  <a:t>过程释放的</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中的</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碳</a:t>
                </a:r>
                <a:r>
                  <a:rPr lang="en-US" altLang="zh-CN" sz="2000" b="0" i="0" dirty="0">
                    <a:solidFill>
                      <a:srgbClr val="000000"/>
                    </a:solidFill>
                    <a:latin typeface="微软雅黑" pitchFamily="34" charset="0"/>
                    <a:ea typeface="微软雅黑" pitchFamily="34" charset="-122"/>
                    <a:cs typeface="微软雅黑" pitchFamily="34" charset="-120"/>
                  </a:rPr>
                  <a:t>，部分被分解者吸收用于自身生长、发育和繁殖，B错误；在食物链中</a:t>
                </a:r>
                <a:r>
                  <a:rPr lang="en-US" altLang="zh-CN" sz="2000" b="0" i="0">
                    <a:solidFill>
                      <a:srgbClr val="000000"/>
                    </a:solidFill>
                    <a:latin typeface="微软雅黑" pitchFamily="34" charset="0"/>
                    <a:ea typeface="微软雅黑" pitchFamily="34" charset="-122"/>
                    <a:cs typeface="微软雅黑" pitchFamily="34" charset="-120"/>
                  </a:rPr>
                  <a:t>，相邻两个营养级的能</a:t>
                </a:r>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量传递效率一般为</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10%</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20%</m:t>
                    </m:r>
                  </m:oMath>
                </a14:m>
                <a:r>
                  <a:rPr lang="en-US" altLang="zh-CN" sz="2000" b="0" i="0" dirty="0">
                    <a:solidFill>
                      <a:srgbClr val="000000"/>
                    </a:solidFill>
                    <a:latin typeface="微软雅黑" pitchFamily="34" charset="0"/>
                    <a:ea typeface="微软雅黑" pitchFamily="34" charset="-122"/>
                    <a:cs typeface="微软雅黑" pitchFamily="34" charset="-120"/>
                  </a:rPr>
                  <a:t>，故生态系统处于相对稳定状态时</a:t>
                </a:r>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X</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过程</a:t>
                </a:r>
                <a:r>
                  <a:rPr lang="en-US" altLang="zh-CN" sz="2000" b="0" i="0">
                    <a:solidFill>
                      <a:srgbClr val="000000"/>
                    </a:solidFill>
                    <a:latin typeface="微软雅黑" pitchFamily="34" charset="0"/>
                    <a:ea typeface="微软雅黑" pitchFamily="34" charset="-122"/>
                    <a:cs typeface="微软雅黑" pitchFamily="34" charset="-120"/>
                  </a:rPr>
                  <a:t>（次级消费者的同化作</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用</a:t>
                </a:r>
                <a:r>
                  <a:rPr lang="en-US" altLang="zh-CN" sz="2000" b="0" i="0" dirty="0">
                    <a:solidFill>
                      <a:srgbClr val="000000"/>
                    </a:solidFill>
                    <a:latin typeface="微软雅黑" pitchFamily="34" charset="0"/>
                    <a:ea typeface="微软雅黑" pitchFamily="34" charset="-122"/>
                    <a:cs typeface="微软雅黑" pitchFamily="34" charset="-120"/>
                  </a:rPr>
                  <a:t>）的能量值约为</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X</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1</m:t>
                        </m:r>
                      </m:sub>
                    </m:sSub>
                  </m:oMath>
                </a14:m>
                <a:r>
                  <a:rPr lang="en-US" altLang="zh-CN" sz="2000" b="0" i="0" dirty="0">
                    <a:solidFill>
                      <a:srgbClr val="000000"/>
                    </a:solidFill>
                    <a:latin typeface="微软雅黑" pitchFamily="34" charset="0"/>
                    <a:ea typeface="微软雅黑" pitchFamily="34" charset="-122"/>
                    <a:cs typeface="微软雅黑" pitchFamily="34" charset="-120"/>
                  </a:rPr>
                  <a:t>过程（生产者的同化作用）能量值的</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1%</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4%</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，C正确</a:t>
                </a:r>
                <a:r>
                  <a:rPr lang="en-US" altLang="zh-CN" sz="2000" b="0" i="0">
                    <a:solidFill>
                      <a:srgbClr val="000000"/>
                    </a:solidFill>
                    <a:latin typeface="微软雅黑" pitchFamily="34" charset="0"/>
                    <a:ea typeface="微软雅黑" pitchFamily="34" charset="-122"/>
                    <a:cs typeface="微软雅黑" pitchFamily="34" charset="-120"/>
                  </a:rPr>
                  <a:t>；生态系统的信息传</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递往往是双向的</a:t>
                </a:r>
                <a:r>
                  <a:rPr lang="en-US" altLang="zh-CN" sz="2000" b="0" i="0" dirty="0">
                    <a:solidFill>
                      <a:srgbClr val="000000"/>
                    </a:solidFill>
                    <a:latin typeface="微软雅黑" pitchFamily="34" charset="0"/>
                    <a:ea typeface="微软雅黑" pitchFamily="34" charset="-122"/>
                    <a:cs typeface="微软雅黑" pitchFamily="34" charset="-120"/>
                  </a:rPr>
                  <a:t>，而图中的箭头是单向的，D错误。</a:t>
                </a:r>
                <a:endParaRPr lang="en-US" altLang="zh-CN" sz="2200" dirty="0"/>
              </a:p>
            </p:txBody>
          </p:sp>
        </mc:Choice>
        <mc:Fallback xmlns="">
          <p:sp>
            <p:nvSpPr>
              <p:cNvPr id="2" name="QC_5_AS.20_1#18a62b909?vop=1&amp;pid=bd025debd&amp;color=0,0,0&amp;bt=1&amp;bbb=1&amp;hb=1"/>
              <p:cNvSpPr>
                <a:spLocks noRot="1" noChangeAspect="1" noMove="1" noResize="1" noEditPoints="1" noAdjustHandles="1" noChangeArrowheads="1" noChangeShapeType="1" noTextEdit="1"/>
              </p:cNvSpPr>
              <p:nvPr/>
            </p:nvSpPr>
            <p:spPr>
              <a:xfrm>
                <a:off x="722376" y="972000"/>
                <a:ext cx="10753344" cy="2723134"/>
              </a:xfrm>
              <a:prstGeom prst="rect">
                <a:avLst/>
              </a:prstGeom>
              <a:blipFill>
                <a:blip r:embed="rId3"/>
                <a:stretch>
                  <a:fillRect l="-1587" r="-1134" b="-5593"/>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7.xml><?xml version="1.0" encoding="utf-8"?>
<p:sld xmlns:a="http://schemas.openxmlformats.org/drawingml/2006/main" xmlns:r="http://schemas.openxmlformats.org/officeDocument/2006/relationships" xmlns:p="http://schemas.openxmlformats.org/presentationml/2006/main">
  <p:cSld name="Slide 17&amp;si=17">
    <p:spTree>
      <p:nvGrpSpPr>
        <p:cNvPr id="1" name=""/>
        <p:cNvGrpSpPr/>
        <p:nvPr/>
      </p:nvGrpSpPr>
      <p:grpSpPr>
        <a:xfrm>
          <a:off x="0" y="0"/>
          <a:ext cx="0" cy="0"/>
          <a:chOff x="0" y="0"/>
          <a:chExt cx="0" cy="0"/>
        </a:xfrm>
      </p:grpSpPr>
      <p:sp>
        <p:nvSpPr>
          <p:cNvPr id="2" name="QC_5_BD.21_1#df4efb274?pid=8d0cfabb3&amp;color=0,0,0&amp;bt=1&amp;bbb=1&amp;hb=1"/>
          <p:cNvSpPr/>
          <p:nvPr/>
        </p:nvSpPr>
        <p:spPr>
          <a:xfrm>
            <a:off x="722376" y="972000"/>
            <a:ext cx="10753344" cy="8431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7.</a:t>
            </a:r>
            <a:r>
              <a:rPr lang="en-US" altLang="zh-CN" sz="2000" b="0" i="0" dirty="0">
                <a:solidFill>
                  <a:srgbClr val="000000"/>
                </a:solidFill>
                <a:latin typeface="仿宋" pitchFamily="34" charset="0"/>
                <a:ea typeface="仿宋" pitchFamily="34" charset="-122"/>
                <a:cs typeface="仿宋" pitchFamily="34" charset="-120"/>
              </a:rPr>
              <a:t>［河北保定2025高二期末］</a:t>
            </a:r>
            <a:r>
              <a:rPr lang="en-US" altLang="zh-CN" sz="2000" b="0" i="0" dirty="0">
                <a:solidFill>
                  <a:srgbClr val="000000"/>
                </a:solidFill>
                <a:latin typeface="微软雅黑" pitchFamily="34" charset="0"/>
                <a:ea typeface="微软雅黑" pitchFamily="34" charset="-122"/>
                <a:cs typeface="微软雅黑" pitchFamily="34" charset="-120"/>
              </a:rPr>
              <a:t>生态系统内各要素之间的作用是通过以“食物联系</a:t>
            </a:r>
            <a:r>
              <a:rPr lang="en-US" altLang="zh-CN" sz="2000" b="0" i="0">
                <a:solidFill>
                  <a:srgbClr val="000000"/>
                </a:solidFill>
                <a:latin typeface="微软雅黑" pitchFamily="34" charset="0"/>
                <a:ea typeface="微软雅黑" pitchFamily="34" charset="-122"/>
                <a:cs typeface="微软雅黑" pitchFamily="34" charset="-120"/>
              </a:rPr>
              <a:t>”连接的营养结</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构实现的</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下列叙述错误的是(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22_1#df4efb274.bracket?pid=8d0cfabb3&amp;color=0,0,0&amp;vpa=7&amp;bbb=1"/>
          <p:cNvSpPr/>
          <p:nvPr/>
        </p:nvSpPr>
        <p:spPr>
          <a:xfrm>
            <a:off x="4224401" y="1410150"/>
            <a:ext cx="743649" cy="389509"/>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ACD</a:t>
            </a:r>
            <a:endParaRPr lang="en-US" altLang="zh-CN" sz="2000" dirty="0"/>
          </a:p>
        </p:txBody>
      </p:sp>
      <p:sp>
        <p:nvSpPr>
          <p:cNvPr id="4" name="QC_5_BD.21_2#df4efb274.choices?pid=8d0cfabb3&amp;color=0,0,0&amp;bbb=1"/>
          <p:cNvSpPr/>
          <p:nvPr/>
        </p:nvSpPr>
        <p:spPr>
          <a:xfrm>
            <a:off x="722376" y="1876874"/>
            <a:ext cx="10753344" cy="17960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A.生态系统的营养结构是指食物链和食物网，包括生产者、消费者、分解者</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.动物食性的变化会引起食物链的改变，因此动物所处的营养级不是一成不变的</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.营养级是指处于食物链同一环节上的同种生物的总和</a:t>
            </a:r>
            <a:endParaRPr lang="en-US" altLang="zh-CN" sz="2000" dirty="0"/>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.一般情况下，食物链越短，能量传递效率更高</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8.xml><?xml version="1.0" encoding="utf-8"?>
<p:sld xmlns:a="http://schemas.openxmlformats.org/drawingml/2006/main" xmlns:r="http://schemas.openxmlformats.org/officeDocument/2006/relationships" xmlns:p="http://schemas.openxmlformats.org/presentationml/2006/main">
  <p:cSld name="Slide 18&amp;si=18">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C_5_AS.23_1#df4efb274?vop=1&amp;pid=8d0cfabb3&amp;color=0,0,0&amp;bt=1&amp;bbb=1&amp;hb=1"/>
              <p:cNvSpPr/>
              <p:nvPr/>
            </p:nvSpPr>
            <p:spPr>
              <a:xfrm>
                <a:off x="722376" y="972000"/>
                <a:ext cx="10753344" cy="22405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生态系统的营养结构是指食物链和食物网，只包括生产者和消费者</a:t>
                </a:r>
                <a:r>
                  <a:rPr lang="en-US" altLang="zh-CN" sz="2000" b="0" i="0">
                    <a:solidFill>
                      <a:srgbClr val="000000"/>
                    </a:solidFill>
                    <a:latin typeface="微软雅黑" pitchFamily="34" charset="0"/>
                    <a:ea typeface="微软雅黑" pitchFamily="34" charset="-122"/>
                    <a:cs typeface="微软雅黑" pitchFamily="34" charset="-120"/>
                  </a:rPr>
                  <a:t>，分解者不参与食物链</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和食物网的构成</a:t>
                </a:r>
                <a:r>
                  <a:rPr lang="en-US" altLang="zh-CN" sz="2000" b="0" i="0" dirty="0">
                    <a:solidFill>
                      <a:srgbClr val="000000"/>
                    </a:solidFill>
                    <a:latin typeface="微软雅黑" pitchFamily="34" charset="0"/>
                    <a:ea typeface="微软雅黑" pitchFamily="34" charset="-122"/>
                    <a:cs typeface="微软雅黑" pitchFamily="34" charset="-120"/>
                  </a:rPr>
                  <a:t>，A错误；动物食性发生变化时，它在食物链中的位置就可能改变</a:t>
                </a:r>
                <a:r>
                  <a:rPr lang="en-US" altLang="zh-CN" sz="2000" b="0" i="0">
                    <a:solidFill>
                      <a:srgbClr val="000000"/>
                    </a:solidFill>
                    <a:latin typeface="微软雅黑" pitchFamily="34" charset="0"/>
                    <a:ea typeface="微软雅黑" pitchFamily="34" charset="-122"/>
                    <a:cs typeface="微软雅黑" pitchFamily="34" charset="-120"/>
                  </a:rPr>
                  <a:t>，所以动物所</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处的营养级不是固定不变的</a:t>
                </a:r>
                <a:r>
                  <a:rPr lang="en-US" altLang="zh-CN" sz="2000" b="0" i="0" dirty="0">
                    <a:solidFill>
                      <a:srgbClr val="000000"/>
                    </a:solidFill>
                    <a:latin typeface="微软雅黑" pitchFamily="34" charset="0"/>
                    <a:ea typeface="微软雅黑" pitchFamily="34" charset="-122"/>
                    <a:cs typeface="微软雅黑" pitchFamily="34" charset="-120"/>
                  </a:rPr>
                  <a:t>，B正确；营养级是指处于食物链同一环节上的所有生物的总和</a:t>
                </a:r>
                <a:r>
                  <a:rPr lang="en-US" altLang="zh-CN" sz="2000" b="0" i="0">
                    <a:solidFill>
                      <a:srgbClr val="000000"/>
                    </a:solidFill>
                    <a:latin typeface="微软雅黑" pitchFamily="34" charset="0"/>
                    <a:ea typeface="微软雅黑" pitchFamily="34" charset="-122"/>
                    <a:cs typeface="微软雅黑" pitchFamily="34" charset="-120"/>
                  </a:rPr>
                  <a:t>，并</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非同种生物</a:t>
                </a:r>
                <a:r>
                  <a:rPr lang="en-US" altLang="zh-CN" sz="2000" b="0" i="0" dirty="0">
                    <a:solidFill>
                      <a:srgbClr val="000000"/>
                    </a:solidFill>
                    <a:latin typeface="微软雅黑" pitchFamily="34" charset="0"/>
                    <a:ea typeface="微软雅黑" pitchFamily="34" charset="-122"/>
                    <a:cs typeface="微软雅黑" pitchFamily="34" charset="-120"/>
                  </a:rPr>
                  <a:t>，C错误；能量在相邻两个营养级间的传递效率一般是</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10%∼20%</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，与食物链长短无</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关</a:t>
                </a:r>
                <a:r>
                  <a:rPr lang="en-US" altLang="zh-CN" sz="2000" b="0" i="0" dirty="0">
                    <a:solidFill>
                      <a:srgbClr val="000000"/>
                    </a:solidFill>
                    <a:latin typeface="微软雅黑" pitchFamily="34" charset="0"/>
                    <a:ea typeface="微软雅黑" pitchFamily="34" charset="-122"/>
                    <a:cs typeface="微软雅黑" pitchFamily="34" charset="-120"/>
                  </a:rPr>
                  <a:t>，D错误。</a:t>
                </a:r>
                <a:endParaRPr lang="en-US" altLang="zh-CN" sz="2200" dirty="0"/>
              </a:p>
            </p:txBody>
          </p:sp>
        </mc:Choice>
        <mc:Fallback xmlns="">
          <p:sp>
            <p:nvSpPr>
              <p:cNvPr id="2" name="QC_5_AS.23_1#df4efb274?vop=1&amp;pid=8d0cfabb3&amp;color=0,0,0&amp;bt=1&amp;bbb=1&amp;hb=1"/>
              <p:cNvSpPr>
                <a:spLocks noRot="1" noChangeAspect="1" noMove="1" noResize="1" noEditPoints="1" noAdjustHandles="1" noChangeArrowheads="1" noChangeShapeType="1" noTextEdit="1"/>
              </p:cNvSpPr>
              <p:nvPr/>
            </p:nvSpPr>
            <p:spPr>
              <a:xfrm>
                <a:off x="722376" y="972000"/>
                <a:ext cx="10753344" cy="2240534"/>
              </a:xfrm>
              <a:prstGeom prst="rect">
                <a:avLst/>
              </a:prstGeom>
              <a:blipFill>
                <a:blip r:embed="rId3"/>
                <a:stretch>
                  <a:fillRect l="-1587" r="-680" b="-6793"/>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9.xml><?xml version="1.0" encoding="utf-8"?>
<p:sld xmlns:a="http://schemas.openxmlformats.org/drawingml/2006/main" xmlns:r="http://schemas.openxmlformats.org/officeDocument/2006/relationships" xmlns:p="http://schemas.openxmlformats.org/presentationml/2006/main">
  <p:cSld name="Slide 19&amp;si=19">
    <p:spTree>
      <p:nvGrpSpPr>
        <p:cNvPr id="1" name=""/>
        <p:cNvGrpSpPr/>
        <p:nvPr/>
      </p:nvGrpSpPr>
      <p:grpSpPr>
        <a:xfrm>
          <a:off x="0" y="0"/>
          <a:ext cx="0" cy="0"/>
          <a:chOff x="0" y="0"/>
          <a:chExt cx="0" cy="0"/>
        </a:xfrm>
      </p:grpSpPr>
      <p:sp>
        <p:nvSpPr>
          <p:cNvPr id="2" name="QC_5_BD.24_1#9e68a2367?pid=8d0cfabb3&amp;color=0,0,0&amp;bt=1&amp;bbb=1&amp;hb=1"/>
          <p:cNvSpPr/>
          <p:nvPr/>
        </p:nvSpPr>
        <p:spPr>
          <a:xfrm>
            <a:off x="722376" y="972000"/>
            <a:ext cx="10753344" cy="8431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8.</a:t>
            </a:r>
            <a:r>
              <a:rPr lang="en-US" altLang="zh-CN" sz="2000" b="0" i="0" dirty="0">
                <a:solidFill>
                  <a:srgbClr val="000000"/>
                </a:solidFill>
                <a:latin typeface="仿宋" pitchFamily="34" charset="0"/>
                <a:ea typeface="仿宋" pitchFamily="34" charset="-122"/>
                <a:cs typeface="仿宋" pitchFamily="34" charset="-120"/>
              </a:rPr>
              <a:t>［江苏常州一中2024高二月考］</a:t>
            </a:r>
            <a:r>
              <a:rPr lang="en-US" altLang="zh-CN" sz="2000" b="0" i="0" dirty="0">
                <a:solidFill>
                  <a:srgbClr val="000000"/>
                </a:solidFill>
                <a:latin typeface="微软雅黑" pitchFamily="34" charset="0"/>
                <a:ea typeface="微软雅黑" pitchFamily="34" charset="-122"/>
                <a:cs typeface="微软雅黑" pitchFamily="34" charset="-120"/>
              </a:rPr>
              <a:t>如图为某河流生态系统受到生活污水（含大量有机物</a:t>
            </a:r>
            <a:r>
              <a:rPr lang="en-US" altLang="zh-CN" sz="2000" b="0" i="0">
                <a:solidFill>
                  <a:srgbClr val="000000"/>
                </a:solidFill>
                <a:latin typeface="微软雅黑" pitchFamily="34" charset="0"/>
                <a:ea typeface="微软雅黑" pitchFamily="34" charset="-122"/>
                <a:cs typeface="微软雅黑" pitchFamily="34" charset="-120"/>
              </a:rPr>
              <a:t>）轻度污</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染后的净化作用示意图</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下列说法正确的是(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25_1#9e68a2367.bracket?pid=8d0cfabb3&amp;color=0,0,0&amp;vpa=8&amp;bbb=1"/>
          <p:cNvSpPr/>
          <p:nvPr/>
        </p:nvSpPr>
        <p:spPr>
          <a:xfrm>
            <a:off x="5748401" y="1410150"/>
            <a:ext cx="743649" cy="389509"/>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ACD</a:t>
            </a:r>
            <a:endParaRPr lang="en-US" altLang="zh-CN" sz="2000" dirty="0"/>
          </a:p>
        </p:txBody>
      </p:sp>
      <p:pic>
        <p:nvPicPr>
          <p:cNvPr id="4" name="QC_5_BD.24_2#9e68a2367?pid=8d0cfabb3&amp;color=0,0,0&amp;tib=255,255,255"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4370832" y="1951677"/>
            <a:ext cx="3447288" cy="1581912"/>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xmlns:a14="http://schemas.microsoft.com/office/drawing/2010/main">
        <mc:Choice Requires="a14">
          <p:sp>
            <p:nvSpPr>
              <p:cNvPr id="5" name="QC_5_BD.24_3#9e68a2367.choices?pid=8d0cfabb3&amp;color=0,0,0&amp;bbb=1"/>
              <p:cNvSpPr/>
              <p:nvPr/>
            </p:nvSpPr>
            <p:spPr>
              <a:xfrm>
                <a:off x="722376" y="3666177"/>
                <a:ext cx="10753344" cy="17960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A.该河流受到轻微污染后自我净化的过程说明具有抵抗力稳定性</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.流入该河流中细菌等分解者的能量来自动植物遗体残骸和动物粪便中的化学能</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AB</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段溶解氧减少的主要原因是藻类数量减少和需氧细菌大量繁殖</a:t>
                </a:r>
                <a:endParaRPr lang="en-US" altLang="zh-CN" sz="2000" dirty="0"/>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BC</m:t>
                    </m:r>
                  </m:oMath>
                </a14:m>
                <a:r>
                  <a:rPr lang="en-US" altLang="zh-CN" sz="2000" b="0" i="0" dirty="0">
                    <a:solidFill>
                      <a:srgbClr val="000000"/>
                    </a:solidFill>
                    <a:latin typeface="微软雅黑" pitchFamily="34" charset="0"/>
                    <a:ea typeface="微软雅黑" pitchFamily="34" charset="-122"/>
                    <a:cs typeface="微软雅黑" pitchFamily="34" charset="-120"/>
                  </a:rPr>
                  <a:t>段藻类大量繁殖的主要原因是有机物分解产生大量的</a:t>
                </a:r>
                <a14:m>
                  <m:oMath xmlns:m="http://schemas.openxmlformats.org/officeDocument/2006/math">
                    <m:sSubSup>
                      <m:sSub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NH</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4</m:t>
                        </m:r>
                      </m:sub>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up>
                    </m:sSubSup>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等无机盐离子</a:t>
                </a:r>
                <a:endParaRPr lang="en-US" altLang="zh-CN" sz="2000" dirty="0"/>
              </a:p>
            </p:txBody>
          </p:sp>
        </mc:Choice>
        <mc:Fallback xmlns="">
          <p:sp>
            <p:nvSpPr>
              <p:cNvPr id="5" name="QC_5_BD.24_3#9e68a2367.choices?pid=8d0cfabb3&amp;color=0,0,0&amp;bbb=1"/>
              <p:cNvSpPr>
                <a:spLocks noRot="1" noChangeAspect="1" noMove="1" noResize="1" noEditPoints="1" noAdjustHandles="1" noChangeArrowheads="1" noChangeShapeType="1" noTextEdit="1"/>
              </p:cNvSpPr>
              <p:nvPr/>
            </p:nvSpPr>
            <p:spPr>
              <a:xfrm>
                <a:off x="722376" y="3666177"/>
                <a:ext cx="10753344" cy="1796034"/>
              </a:xfrm>
              <a:prstGeom prst="rect">
                <a:avLst/>
              </a:prstGeom>
              <a:blipFill>
                <a:blip r:embed="rId4"/>
                <a:stretch>
                  <a:fillRect l="-1474" b="-8475"/>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2.xml><?xml version="1.0" encoding="utf-8"?>
<p:sld xmlns:a="http://schemas.openxmlformats.org/drawingml/2006/main" xmlns:r="http://schemas.openxmlformats.org/officeDocument/2006/relationships" xmlns:p="http://schemas.openxmlformats.org/presentationml/2006/main">
  <p:cSld name="Slide 2&amp;si=2">
    <p:spTree>
      <p:nvGrpSpPr>
        <p:cNvPr id="1" name=""/>
        <p:cNvGrpSpPr/>
        <p:nvPr/>
      </p:nvGrpSpPr>
      <p:grpSpPr>
        <a:xfrm>
          <a:off x="0" y="0"/>
          <a:ext cx="0" cy="0"/>
          <a:chOff x="0" y="0"/>
          <a:chExt cx="0" cy="0"/>
        </a:xfrm>
      </p:grpSpPr>
      <p:sp>
        <p:nvSpPr>
          <p:cNvPr id="2" name="C_3#981b1ac2f.fixed?pid=302833ee8&amp;color=100,146,38"/>
          <p:cNvSpPr/>
          <p:nvPr/>
        </p:nvSpPr>
        <p:spPr>
          <a:xfrm>
            <a:off x="6181344" y="950976"/>
            <a:ext cx="969264" cy="1197864"/>
          </a:xfrm>
          <a:prstGeom prst="rect">
            <a:avLst/>
          </a:prstGeom>
          <a:noFill/>
          <a:ln/>
        </p:spPr>
        <p:txBody>
          <a:bodyPr wrap="square" lIns="0" tIns="0" rIns="0" bIns="0" rtlCol="0" anchor="ctr"/>
          <a:lstStyle/>
          <a:p>
            <a:pPr algn="l" latinLnBrk="1">
              <a:lnSpc>
                <a:spcPct val="100000"/>
              </a:lnSpc>
            </a:pPr>
            <a:r>
              <a:rPr lang="en-US" altLang="zh-CN" sz="7200" b="1" i="0" dirty="0">
                <a:solidFill>
                  <a:srgbClr val="649226"/>
                </a:solidFill>
                <a:latin typeface="微软雅黑" pitchFamily="34" charset="0"/>
                <a:ea typeface="微软雅黑" pitchFamily="34" charset="-122"/>
                <a:cs typeface="微软雅黑" pitchFamily="34" charset="-120"/>
              </a:rPr>
              <a:t>3</a:t>
            </a:r>
            <a:endParaRPr lang="en-US" altLang="zh-CN" sz="7200" dirty="0"/>
          </a:p>
        </p:txBody>
      </p:sp>
      <p:sp>
        <p:nvSpPr>
          <p:cNvPr id="3" name="C_3#981b1ac2f.fixed?pid=302833ee8&amp;color=255,255,255&amp;bbb=1"/>
          <p:cNvSpPr/>
          <p:nvPr/>
        </p:nvSpPr>
        <p:spPr>
          <a:xfrm>
            <a:off x="0" y="3493008"/>
            <a:ext cx="12188952" cy="768096"/>
          </a:xfrm>
          <a:prstGeom prst="rect">
            <a:avLst/>
          </a:prstGeom>
          <a:noFill/>
          <a:ln/>
        </p:spPr>
        <p:txBody>
          <a:bodyPr wrap="none" lIns="0" tIns="0" rIns="0" bIns="0" rtlCol="0" anchor="ctr"/>
          <a:lstStyle/>
          <a:p>
            <a:pPr algn="ctr" latinLnBrk="1">
              <a:lnSpc>
                <a:spcPts val="5400"/>
              </a:lnSpc>
            </a:pPr>
            <a:r>
              <a:rPr lang="en-US" altLang="zh-CN" sz="4400" b="1" i="0" dirty="0">
                <a:solidFill>
                  <a:srgbClr val="FFFFFF"/>
                </a:solidFill>
                <a:latin typeface="SimHei" pitchFamily="34" charset="0"/>
                <a:ea typeface="SimHei" pitchFamily="34" charset="-122"/>
                <a:cs typeface="SimHei" pitchFamily="34" charset="-120"/>
              </a:rPr>
              <a:t>第三章素养检测</a:t>
            </a:r>
            <a:endParaRPr lang="en-US" altLang="zh-CN" sz="4400" dirty="0"/>
          </a:p>
        </p:txBody>
      </p:sp>
      <p:pic>
        <p:nvPicPr>
          <p:cNvPr id="4" name="C_3#981b1ac2f.fixed?pid=302833ee8&amp;color=0,0,0&amp;tib=255,255,255" descr="preencoded.png"/>
          <p:cNvPicPr>
            <a:picLocks noChangeAspect="1"/>
          </p:cNvPicPr>
          <p:nvPr/>
        </p:nvPicPr>
        <p:blipFill>
          <a:blip r:embed="rId3"/>
          <a:stretch>
            <a:fillRect/>
          </a:stretch>
        </p:blipFill>
        <p:spPr>
          <a:xfrm>
            <a:off x="9939528" y="4507992"/>
            <a:ext cx="438912" cy="438912"/>
          </a:xfrm>
          <a:prstGeom prst="rect">
            <a:avLst/>
          </a:prstGeom>
        </p:spPr>
      </p:pic>
      <p:sp>
        <p:nvSpPr>
          <p:cNvPr id="5" name="C_3_BD#981b1ac2f.fixed?pid=302833ee8&amp;color=255,255,255&amp;bbb=1"/>
          <p:cNvSpPr/>
          <p:nvPr/>
        </p:nvSpPr>
        <p:spPr>
          <a:xfrm>
            <a:off x="10460736" y="4379944"/>
            <a:ext cx="1709928" cy="566992"/>
          </a:xfrm>
          <a:prstGeom prst="rect">
            <a:avLst/>
          </a:prstGeom>
          <a:noFill/>
          <a:ln/>
        </p:spPr>
        <p:txBody>
          <a:bodyPr wrap="none" lIns="0" tIns="0" rIns="0" bIns="0" rtlCol="0" anchor="ctr"/>
          <a:lstStyle/>
          <a:p>
            <a:pPr algn="l" latinLnBrk="1">
              <a:lnSpc>
                <a:spcPts val="5000"/>
              </a:lnSpc>
            </a:pPr>
            <a:r>
              <a:rPr lang="en-US" altLang="zh-CN" sz="2800" b="1" i="0" dirty="0">
                <a:solidFill>
                  <a:srgbClr val="FFFFFF"/>
                </a:solidFill>
                <a:latin typeface="SimHei" pitchFamily="34" charset="0"/>
                <a:ea typeface="SimHei" pitchFamily="34" charset="-122"/>
                <a:cs typeface="SimHei" pitchFamily="34" charset="-120"/>
              </a:rPr>
              <a:t>刷速度</a:t>
            </a:r>
            <a:endParaRPr lang="en-US" altLang="zh-CN" sz="2800" dirty="0"/>
          </a:p>
        </p:txBody>
      </p:sp>
    </p:spTree>
  </p:cSld>
  <p:clrMapOvr>
    <a:masterClrMapping/>
  </p:clrMapOvr>
  <p:transition>
    <p:fade/>
  </p:transition>
</p:sld>
</file>

<file path=ppt/slides/slide20.xml><?xml version="1.0" encoding="utf-8"?>
<p:sld xmlns:a="http://schemas.openxmlformats.org/drawingml/2006/main" xmlns:r="http://schemas.openxmlformats.org/officeDocument/2006/relationships" xmlns:p="http://schemas.openxmlformats.org/presentationml/2006/main">
  <p:cSld name="Slide 20&amp;si=20">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C_5_AS.26_1#9e68a2367?vop=1&amp;pid=8d0cfabb3&amp;color=0,0,0&amp;bt=1&amp;bbb=1&amp;hb=1"/>
              <p:cNvSpPr/>
              <p:nvPr/>
            </p:nvSpPr>
            <p:spPr>
              <a:xfrm>
                <a:off x="722376" y="972000"/>
                <a:ext cx="10753344" cy="31803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由题意可知，该图表示某河流生态系统受到生活污水（含大量有机物</a:t>
                </a:r>
                <a:r>
                  <a:rPr lang="en-US" altLang="zh-CN" sz="2000" b="0" i="0">
                    <a:solidFill>
                      <a:srgbClr val="000000"/>
                    </a:solidFill>
                    <a:latin typeface="微软雅黑" pitchFamily="34" charset="0"/>
                    <a:ea typeface="微软雅黑" pitchFamily="34" charset="-122"/>
                    <a:cs typeface="微软雅黑" pitchFamily="34" charset="-120"/>
                  </a:rPr>
                  <a:t>）轻度污染后的净化</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作用示意图</a:t>
                </a:r>
                <a:r>
                  <a:rPr lang="en-US" altLang="zh-CN" sz="2000" b="0" i="0" dirty="0">
                    <a:solidFill>
                      <a:srgbClr val="000000"/>
                    </a:solidFill>
                    <a:latin typeface="微软雅黑" pitchFamily="34" charset="0"/>
                    <a:ea typeface="微软雅黑" pitchFamily="34" charset="-122"/>
                    <a:cs typeface="微软雅黑" pitchFamily="34" charset="-120"/>
                  </a:rPr>
                  <a:t>，体现了生态系统具有一定的自我调节能力，</a:t>
                </a:r>
                <a:r>
                  <a:rPr lang="en-US" altLang="zh-CN" sz="2000" b="0" i="0">
                    <a:solidFill>
                      <a:srgbClr val="000000"/>
                    </a:solidFill>
                    <a:latin typeface="微软雅黑" pitchFamily="34" charset="0"/>
                    <a:ea typeface="微软雅黑" pitchFamily="34" charset="-122"/>
                    <a:cs typeface="微软雅黑" pitchFamily="34" charset="-120"/>
                  </a:rPr>
                  <a:t>说明该河流生态系统具有抵抗力稳定性，</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A</a:t>
                </a:r>
                <a:r>
                  <a:rPr lang="en-US" altLang="zh-CN" sz="2000" b="0" i="0" dirty="0">
                    <a:solidFill>
                      <a:srgbClr val="000000"/>
                    </a:solidFill>
                    <a:latin typeface="微软雅黑" pitchFamily="34" charset="0"/>
                    <a:ea typeface="微软雅黑" pitchFamily="34" charset="-122"/>
                    <a:cs typeface="微软雅黑" pitchFamily="34" charset="-120"/>
                  </a:rPr>
                  <a:t>正确</a:t>
                </a:r>
                <a:r>
                  <a:rPr lang="en-US" altLang="zh-CN" sz="2000" b="0" i="0">
                    <a:solidFill>
                      <a:srgbClr val="000000"/>
                    </a:solidFill>
                    <a:latin typeface="微软雅黑" pitchFamily="34" charset="0"/>
                    <a:ea typeface="微软雅黑" pitchFamily="34" charset="-122"/>
                    <a:cs typeface="微软雅黑" pitchFamily="34" charset="-120"/>
                  </a:rPr>
                  <a:t>；流入该河流中细菌等分解者的能量来自动植物的遗体残骸中的化学能和动物粪便以及污</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水有机物中的化学能</a:t>
                </a:r>
                <a:r>
                  <a:rPr lang="en-US" altLang="zh-CN" sz="2000" b="0" i="0" dirty="0">
                    <a:solidFill>
                      <a:srgbClr val="000000"/>
                    </a:solidFill>
                    <a:latin typeface="微软雅黑" pitchFamily="34" charset="0"/>
                    <a:ea typeface="微软雅黑" pitchFamily="34" charset="-122"/>
                    <a:cs typeface="微软雅黑" pitchFamily="34" charset="-120"/>
                  </a:rPr>
                  <a:t>，B错误；藻类进行光合作用可释放氧气</a:t>
                </a:r>
                <a:r>
                  <a:rPr lang="en-US" altLang="zh-CN" sz="2000" b="0" i="0">
                    <a:solidFill>
                      <a:srgbClr val="000000"/>
                    </a:solidFill>
                    <a:latin typeface="微软雅黑" pitchFamily="34" charset="0"/>
                    <a:ea typeface="微软雅黑" pitchFamily="34" charset="-122"/>
                    <a:cs typeface="微软雅黑" pitchFamily="34" charset="-120"/>
                  </a:rPr>
                  <a:t>，需氧细菌分解有机物时消耗大量</a:t>
                </a:r>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氧气</a:t>
                </a:r>
                <a:r>
                  <a:rPr lang="en-US" altLang="zh-CN" sz="2000" b="0" i="0" dirty="0">
                    <a:solidFill>
                      <a:srgbClr val="000000"/>
                    </a:solidFill>
                    <a:latin typeface="微软雅黑" pitchFamily="34" charset="0"/>
                    <a:ea typeface="微软雅黑" pitchFamily="34" charset="-122"/>
                    <a:cs typeface="微软雅黑" pitchFamily="34" charset="-120"/>
                  </a:rPr>
                  <a:t>，据图中曲线可知</a:t>
                </a:r>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AB</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段溶解氧大量减少的主要原因是藻类数量的减少和需氧细菌的大量</a:t>
                </a:r>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繁殖</a:t>
                </a:r>
                <a:r>
                  <a:rPr lang="en-US" altLang="zh-CN" sz="2000" b="0" i="0" dirty="0">
                    <a:solidFill>
                      <a:srgbClr val="000000"/>
                    </a:solidFill>
                    <a:latin typeface="微软雅黑" pitchFamily="34" charset="0"/>
                    <a:ea typeface="微软雅黑" pitchFamily="34" charset="-122"/>
                    <a:cs typeface="微软雅黑" pitchFamily="34" charset="-120"/>
                  </a:rPr>
                  <a:t>，C正确</a:t>
                </a:r>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BC</m:t>
                    </m:r>
                  </m:oMath>
                </a14:m>
                <a:r>
                  <a:rPr lang="en-US" altLang="zh-CN" sz="2000" b="0" i="0" dirty="0">
                    <a:solidFill>
                      <a:srgbClr val="000000"/>
                    </a:solidFill>
                    <a:latin typeface="微软雅黑" pitchFamily="34" charset="0"/>
                    <a:ea typeface="微软雅黑" pitchFamily="34" charset="-122"/>
                    <a:cs typeface="微软雅黑" pitchFamily="34" charset="-120"/>
                  </a:rPr>
                  <a:t>段含碳有机物在减少，说明有机物被大量分解，产生</a:t>
                </a:r>
                <a14:m>
                  <m:oMath xmlns:m="http://schemas.openxmlformats.org/officeDocument/2006/math">
                    <m:sSubSup>
                      <m:sSub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NH</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4</m:t>
                        </m:r>
                      </m:sub>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up>
                    </m:sSubSup>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等无机盐离子</a:t>
                </a:r>
                <a:r>
                  <a:rPr lang="en-US" altLang="zh-CN" sz="2000" b="0" i="0">
                    <a:solidFill>
                      <a:srgbClr val="000000"/>
                    </a:solidFill>
                    <a:latin typeface="微软雅黑" pitchFamily="34" charset="0"/>
                    <a:ea typeface="微软雅黑" pitchFamily="34" charset="-122"/>
                    <a:cs typeface="微软雅黑" pitchFamily="34" charset="-120"/>
                  </a:rPr>
                  <a:t>，使藻</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类大量繁殖</a:t>
                </a:r>
                <a:r>
                  <a:rPr lang="en-US" altLang="zh-CN" sz="2000" b="0" i="0" dirty="0">
                    <a:solidFill>
                      <a:srgbClr val="000000"/>
                    </a:solidFill>
                    <a:latin typeface="微软雅黑" pitchFamily="34" charset="0"/>
                    <a:ea typeface="微软雅黑" pitchFamily="34" charset="-122"/>
                    <a:cs typeface="微软雅黑" pitchFamily="34" charset="-120"/>
                  </a:rPr>
                  <a:t>，D正确。</a:t>
                </a:r>
                <a:endParaRPr lang="en-US" altLang="zh-CN" sz="2200" dirty="0"/>
              </a:p>
            </p:txBody>
          </p:sp>
        </mc:Choice>
        <mc:Fallback xmlns="">
          <p:sp>
            <p:nvSpPr>
              <p:cNvPr id="2" name="QC_5_AS.26_1#9e68a2367?vop=1&amp;pid=8d0cfabb3&amp;color=0,0,0&amp;bt=1&amp;bbb=1&amp;hb=1"/>
              <p:cNvSpPr>
                <a:spLocks noRot="1" noChangeAspect="1" noMove="1" noResize="1" noEditPoints="1" noAdjustHandles="1" noChangeArrowheads="1" noChangeShapeType="1" noTextEdit="1"/>
              </p:cNvSpPr>
              <p:nvPr/>
            </p:nvSpPr>
            <p:spPr>
              <a:xfrm>
                <a:off x="722376" y="972000"/>
                <a:ext cx="10753344" cy="3180334"/>
              </a:xfrm>
              <a:prstGeom prst="rect">
                <a:avLst/>
              </a:prstGeom>
              <a:blipFill>
                <a:blip r:embed="rId3"/>
                <a:stretch>
                  <a:fillRect l="-1587" r="-3175" b="-4789"/>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1.xml><?xml version="1.0" encoding="utf-8"?>
<p:sld xmlns:a="http://schemas.openxmlformats.org/drawingml/2006/main" xmlns:r="http://schemas.openxmlformats.org/officeDocument/2006/relationships" xmlns:p="http://schemas.openxmlformats.org/presentationml/2006/main">
  <p:cSld name="Slide 21&amp;si=21">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C_5_BD.27_1#8ba1dc9fe?pid=8d0cfabb3&amp;color=0,0,0&amp;bt=1&amp;bbb=1&amp;hb=1"/>
              <p:cNvSpPr/>
              <p:nvPr/>
            </p:nvSpPr>
            <p:spPr>
              <a:xfrm>
                <a:off x="722376" y="972000"/>
                <a:ext cx="10753344" cy="17575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9.</a:t>
                </a:r>
                <a:r>
                  <a:rPr lang="en-US" altLang="zh-CN" sz="2000" b="0" i="0" dirty="0">
                    <a:solidFill>
                      <a:srgbClr val="000000"/>
                    </a:solidFill>
                    <a:latin typeface="仿宋" pitchFamily="34" charset="0"/>
                    <a:ea typeface="仿宋" pitchFamily="34" charset="-122"/>
                    <a:cs typeface="仿宋" pitchFamily="34" charset="-120"/>
                  </a:rPr>
                  <a:t>［湖北云学名校联盟2024高二联考］</a:t>
                </a:r>
                <a:r>
                  <a:rPr lang="en-US" altLang="zh-CN" sz="2000" b="0" i="0" dirty="0">
                    <a:solidFill>
                      <a:srgbClr val="000000"/>
                    </a:solidFill>
                    <a:latin typeface="微软雅黑" pitchFamily="34" charset="0"/>
                    <a:ea typeface="微软雅黑" pitchFamily="34" charset="-122"/>
                    <a:cs typeface="微软雅黑" pitchFamily="34" charset="-120"/>
                  </a:rPr>
                  <a:t>某研究小组开展了对塞罕坝某湖泊污染问题的研究</a:t>
                </a:r>
                <a:r>
                  <a:rPr lang="en-US" altLang="zh-CN" sz="2000" b="0" i="0">
                    <a:solidFill>
                      <a:srgbClr val="000000"/>
                    </a:solidFill>
                    <a:latin typeface="微软雅黑" pitchFamily="34" charset="0"/>
                    <a:ea typeface="微软雅黑" pitchFamily="34" charset="-122"/>
                    <a:cs typeface="微软雅黑" pitchFamily="34" charset="-120"/>
                  </a:rPr>
                  <a:t>，他们</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首先选取了该湖泊中</a:t>
                </a:r>
                <a:r>
                  <a:rPr lang="en-US" altLang="zh-CN" sz="2000" b="0" i="0" dirty="0">
                    <a:solidFill>
                      <a:srgbClr val="000000"/>
                    </a:solidFill>
                    <a:latin typeface="微软雅黑" pitchFamily="34" charset="0"/>
                    <a:ea typeface="微软雅黑" pitchFamily="34" charset="-122"/>
                    <a:cs typeface="微软雅黑" pitchFamily="34" charset="-120"/>
                  </a:rPr>
                  <a:t>5种不同的生物A、B、C、D、</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E</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，并分析了它们消化道内的食物组成</a:t>
                </a:r>
                <a:r>
                  <a:rPr lang="en-US" altLang="zh-CN" sz="2000" b="0" i="0">
                    <a:solidFill>
                      <a:srgbClr val="000000"/>
                    </a:solidFill>
                    <a:latin typeface="微软雅黑" pitchFamily="34" charset="0"/>
                    <a:ea typeface="微软雅黑" pitchFamily="34" charset="-122"/>
                    <a:cs typeface="微软雅黑" pitchFamily="34" charset="-120"/>
                  </a:rPr>
                  <a:t>；然后</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又请当地湖泊研究所的专家对这</a:t>
                </a:r>
                <a:r>
                  <a:rPr lang="en-US" altLang="zh-CN" sz="2000" b="0" i="0" dirty="0">
                    <a:solidFill>
                      <a:srgbClr val="000000"/>
                    </a:solidFill>
                    <a:latin typeface="微软雅黑" pitchFamily="34" charset="0"/>
                    <a:ea typeface="微软雅黑" pitchFamily="34" charset="-122"/>
                    <a:cs typeface="微软雅黑" pitchFamily="34" charset="-120"/>
                  </a:rPr>
                  <a:t>5种生物体内2种污染物的含量进行了测定，如下表所示</a:t>
                </a:r>
                <a:r>
                  <a:rPr lang="en-US" altLang="zh-CN" sz="2000" b="0" i="0">
                    <a:solidFill>
                      <a:srgbClr val="000000"/>
                    </a:solidFill>
                    <a:latin typeface="微软雅黑" pitchFamily="34" charset="0"/>
                    <a:ea typeface="微软雅黑" pitchFamily="34" charset="-122"/>
                    <a:cs typeface="微软雅黑" pitchFamily="34" charset="-120"/>
                  </a:rPr>
                  <a:t>。下列相</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关分析正确的是(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mc:Choice>
        <mc:Fallback xmlns="">
          <p:sp>
            <p:nvSpPr>
              <p:cNvPr id="2" name="QC_5_BD.27_1#8ba1dc9fe?pid=8d0cfabb3&amp;color=0,0,0&amp;bt=1&amp;bbb=1&amp;hb=1"/>
              <p:cNvSpPr>
                <a:spLocks noRot="1" noChangeAspect="1" noMove="1" noResize="1" noEditPoints="1" noAdjustHandles="1" noChangeArrowheads="1" noChangeShapeType="1" noTextEdit="1"/>
              </p:cNvSpPr>
              <p:nvPr/>
            </p:nvSpPr>
            <p:spPr>
              <a:xfrm>
                <a:off x="722376" y="972000"/>
                <a:ext cx="10753344" cy="1757553"/>
              </a:xfrm>
              <a:prstGeom prst="rect">
                <a:avLst/>
              </a:prstGeom>
              <a:blipFill>
                <a:blip r:embed="rId3"/>
                <a:stretch>
                  <a:fillRect l="-1474" r="-1190" b="-8651"/>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graphicFrame>
            <p:nvGraphicFramePr>
              <p:cNvPr id="22" name="QC_5_BD.27_2#8ba1dc9fe?colgroup=12,9,18&amp;pid=8d0cfabb3&amp;color=0,0,0&amp;bbb=1"/>
              <p:cNvGraphicFramePr>
                <a:graphicFrameLocks noGrp="1"/>
              </p:cNvGraphicFramePr>
              <p:nvPr>
                <p:extLst>
                  <p:ext uri="{D42A27DB-BD31-4B8C-83A1-F6EECF244321}">
                    <p14:modId xmlns:p14="http://schemas.microsoft.com/office/powerpoint/2010/main" val="1987497449"/>
                  </p:ext>
                </p:extLst>
              </p:nvPr>
            </p:nvGraphicFramePr>
            <p:xfrm>
              <a:off x="722376" y="2866077"/>
              <a:ext cx="10752015" cy="2973959"/>
            </p:xfrm>
            <a:graphic>
              <a:graphicData uri="http://schemas.openxmlformats.org/drawingml/2006/table">
                <a:tbl>
                  <a:tblPr/>
                  <a:tblGrid>
                    <a:gridCol w="877715">
                      <a:extLst>
                        <a:ext uri="{9D8B030D-6E8A-4147-A177-3AD203B41FA5}">
                          <a16:colId xmlns:a16="http://schemas.microsoft.com/office/drawing/2014/main" val="20000"/>
                        </a:ext>
                      </a:extLst>
                    </a:gridCol>
                    <a:gridCol w="2468575">
                      <a:extLst>
                        <a:ext uri="{9D8B030D-6E8A-4147-A177-3AD203B41FA5}">
                          <a16:colId xmlns:a16="http://schemas.microsoft.com/office/drawing/2014/main" val="20001"/>
                        </a:ext>
                      </a:extLst>
                    </a:gridCol>
                    <a:gridCol w="2468575">
                      <a:extLst>
                        <a:ext uri="{9D8B030D-6E8A-4147-A177-3AD203B41FA5}">
                          <a16:colId xmlns:a16="http://schemas.microsoft.com/office/drawing/2014/main" val="20002"/>
                        </a:ext>
                      </a:extLst>
                    </a:gridCol>
                    <a:gridCol w="2468575">
                      <a:extLst>
                        <a:ext uri="{9D8B030D-6E8A-4147-A177-3AD203B41FA5}">
                          <a16:colId xmlns:a16="http://schemas.microsoft.com/office/drawing/2014/main" val="20003"/>
                        </a:ext>
                      </a:extLst>
                    </a:gridCol>
                    <a:gridCol w="2468575">
                      <a:extLst>
                        <a:ext uri="{9D8B030D-6E8A-4147-A177-3AD203B41FA5}">
                          <a16:colId xmlns:a16="http://schemas.microsoft.com/office/drawing/2014/main" val="20004"/>
                        </a:ext>
                      </a:extLst>
                    </a:gridCol>
                  </a:tblGrid>
                  <a:tr h="421132">
                    <a:tc rowSpan="2" gridSpan="2">
                      <a:txBody>
                        <a:bodyPr/>
                        <a:lstStyle/>
                        <a:p>
                          <a:pPr algn="ctr" latinLnBrk="1" hangingPunct="0">
                            <a:lnSpc>
                              <a:spcPts val="3000"/>
                            </a:lnSpc>
                          </a:pPr>
                          <a:r>
                            <a:rPr lang="en-US" altLang="zh-CN" sz="2000" b="1" i="0" dirty="0">
                              <a:solidFill>
                                <a:srgbClr val="000000"/>
                              </a:solidFill>
                              <a:latin typeface="微软雅黑" pitchFamily="34" charset="0"/>
                              <a:ea typeface="微软雅黑" pitchFamily="34" charset="-122"/>
                              <a:cs typeface="微软雅黑" pitchFamily="34" charset="-120"/>
                            </a:rPr>
                            <a:t>生物种类</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rowSpan="2" hMerge="1">
                      <a:txBody>
                        <a:bodyPr/>
                        <a:lstStyle/>
                        <a:p>
                          <a:endParaRPr lang="zh-CN"/>
                        </a:p>
                      </a:txBody>
                      <a:tcPr/>
                    </a:tc>
                    <a:tc rowSpan="2">
                      <a:txBody>
                        <a:bodyPr/>
                        <a:lstStyle/>
                        <a:p>
                          <a:pPr algn="ctr" latinLnBrk="1" hangingPunct="0">
                            <a:lnSpc>
                              <a:spcPts val="3000"/>
                            </a:lnSpc>
                          </a:pPr>
                          <a:r>
                            <a:rPr lang="en-US" altLang="zh-CN" sz="2000" b="1" i="0" dirty="0">
                              <a:solidFill>
                                <a:srgbClr val="000000"/>
                              </a:solidFill>
                              <a:latin typeface="微软雅黑" pitchFamily="34" charset="0"/>
                              <a:ea typeface="微软雅黑" pitchFamily="34" charset="-122"/>
                              <a:cs typeface="微软雅黑" pitchFamily="34" charset="-120"/>
                            </a:rPr>
                            <a:t>消化道内食物组成</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gridSpan="2">
                      <a:txBody>
                        <a:bodyPr/>
                        <a:lstStyle/>
                        <a:p>
                          <a:pPr algn="ctr" latinLnBrk="1" hangingPunct="0">
                            <a:lnSpc>
                              <a:spcPts val="3000"/>
                            </a:lnSpc>
                          </a:pPr>
                          <a:r>
                            <a:rPr lang="en-US" altLang="zh-CN" sz="2000" b="1" i="0" dirty="0">
                              <a:solidFill>
                                <a:srgbClr val="000000"/>
                              </a:solidFill>
                              <a:latin typeface="微软雅黑" pitchFamily="34" charset="0"/>
                              <a:ea typeface="微软雅黑" pitchFamily="34" charset="-122"/>
                              <a:cs typeface="微软雅黑" pitchFamily="34" charset="-120"/>
                            </a:rPr>
                            <a:t>千克重污染物含量/</a:t>
                          </a:r>
                          <a14:m>
                            <m:oMath xmlns:m="http://schemas.openxmlformats.org/officeDocument/2006/math">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mg</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hMerge="1">
                      <a:txBody>
                        <a:bodyPr/>
                        <a:lstStyle/>
                        <a:p>
                          <a:endParaRPr lang="zh-CN"/>
                        </a:p>
                      </a:txBody>
                      <a:tcPr/>
                    </a:tc>
                    <a:extLst>
                      <a:ext uri="{0D108BD9-81ED-4DB2-BD59-A6C34878D82A}">
                        <a16:rowId xmlns:a16="http://schemas.microsoft.com/office/drawing/2014/main" val="10000"/>
                      </a:ext>
                    </a:extLst>
                  </a:tr>
                  <a:tr h="421132">
                    <a:tc gridSpan="2" vMerge="1">
                      <a:txBody>
                        <a:bodyPr/>
                        <a:lstStyle/>
                        <a:p>
                          <a:endParaRPr lang="zh-CN"/>
                        </a:p>
                      </a:txBody>
                      <a:tcPr/>
                    </a:tc>
                    <a:tc hMerge="1" vMerge="1">
                      <a:txBody>
                        <a:bodyPr/>
                        <a:lstStyle/>
                        <a:p>
                          <a:endParaRPr lang="zh-CN"/>
                        </a:p>
                      </a:txBody>
                      <a:tcPr/>
                    </a:tc>
                    <a:tc vMerge="1">
                      <a:txBody>
                        <a:bodyPr/>
                        <a:lstStyle/>
                        <a:p>
                          <a:endParaRPr lang="zh-CN"/>
                        </a:p>
                      </a:txBody>
                      <a:tcPr/>
                    </a:tc>
                    <a:tc>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汞</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某种杀虫剂</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426339">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A</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鱼（甲）</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鱼（乙）</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78</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96</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426339">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B</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河蚌</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水蚤</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小球藻</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25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57</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r h="426339">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C</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小球藻</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r h="426339">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D</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鱼（乙）</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水蚤</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10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31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5"/>
                      </a:ext>
                    </a:extLst>
                  </a:tr>
                  <a:tr h="426339">
                    <a:tc>
                      <a:txBody>
                        <a:bodyPr/>
                        <a:lstStyle/>
                        <a:p>
                          <a:pPr algn="ctr" latinLnBrk="1" hangingPunct="0">
                            <a:lnSpc>
                              <a:spcPts val="3000"/>
                            </a:lnSpc>
                          </a:pPr>
                          <a14:m>
                            <m:oMath xmlns:m="http://schemas.openxmlformats.org/officeDocument/2006/math">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E</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水蚤</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小球藻</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14:m>
                            <m:oMath xmlns:m="http://schemas.openxmlformats.org/officeDocument/2006/math">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𝑚</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6"/>
                      </a:ext>
                    </a:extLst>
                  </a:tr>
                </a:tbl>
              </a:graphicData>
            </a:graphic>
          </p:graphicFrame>
        </mc:Choice>
        <mc:Fallback xmlns="">
          <p:graphicFrame>
            <p:nvGraphicFramePr>
              <p:cNvPr id="22" name="QC_5_BD.27_2#8ba1dc9fe?colgroup=12,9,18&amp;pid=8d0cfabb3&amp;color=0,0,0&amp;bbb=1"/>
              <p:cNvGraphicFramePr>
                <a:graphicFrameLocks noGrp="1"/>
              </p:cNvGraphicFramePr>
              <p:nvPr>
                <p:extLst>
                  <p:ext uri="{D42A27DB-BD31-4B8C-83A1-F6EECF244321}">
                    <p14:modId xmlns:p14="http://schemas.microsoft.com/office/powerpoint/2010/main" val="1987497449"/>
                  </p:ext>
                </p:extLst>
              </p:nvPr>
            </p:nvGraphicFramePr>
            <p:xfrm>
              <a:off x="722376" y="2866077"/>
              <a:ext cx="10752015" cy="2973959"/>
            </p:xfrm>
            <a:graphic>
              <a:graphicData uri="http://schemas.openxmlformats.org/drawingml/2006/table">
                <a:tbl>
                  <a:tblPr/>
                  <a:tblGrid>
                    <a:gridCol w="877715">
                      <a:extLst>
                        <a:ext uri="{9D8B030D-6E8A-4147-A177-3AD203B41FA5}">
                          <a16:colId xmlns:a16="http://schemas.microsoft.com/office/drawing/2014/main" val="20000"/>
                        </a:ext>
                      </a:extLst>
                    </a:gridCol>
                    <a:gridCol w="2468575">
                      <a:extLst>
                        <a:ext uri="{9D8B030D-6E8A-4147-A177-3AD203B41FA5}">
                          <a16:colId xmlns:a16="http://schemas.microsoft.com/office/drawing/2014/main" val="20001"/>
                        </a:ext>
                      </a:extLst>
                    </a:gridCol>
                    <a:gridCol w="2468575">
                      <a:extLst>
                        <a:ext uri="{9D8B030D-6E8A-4147-A177-3AD203B41FA5}">
                          <a16:colId xmlns:a16="http://schemas.microsoft.com/office/drawing/2014/main" val="20002"/>
                        </a:ext>
                      </a:extLst>
                    </a:gridCol>
                    <a:gridCol w="2468575">
                      <a:extLst>
                        <a:ext uri="{9D8B030D-6E8A-4147-A177-3AD203B41FA5}">
                          <a16:colId xmlns:a16="http://schemas.microsoft.com/office/drawing/2014/main" val="20003"/>
                        </a:ext>
                      </a:extLst>
                    </a:gridCol>
                    <a:gridCol w="2468575">
                      <a:extLst>
                        <a:ext uri="{9D8B030D-6E8A-4147-A177-3AD203B41FA5}">
                          <a16:colId xmlns:a16="http://schemas.microsoft.com/office/drawing/2014/main" val="20004"/>
                        </a:ext>
                      </a:extLst>
                    </a:gridCol>
                  </a:tblGrid>
                  <a:tr h="421132">
                    <a:tc rowSpan="2" gridSpan="2">
                      <a:txBody>
                        <a:bodyPr/>
                        <a:lstStyle/>
                        <a:p>
                          <a:pPr algn="ctr" latinLnBrk="1" hangingPunct="0">
                            <a:lnSpc>
                              <a:spcPts val="3000"/>
                            </a:lnSpc>
                          </a:pPr>
                          <a:r>
                            <a:rPr lang="en-US" altLang="zh-CN" sz="2000" b="1" i="0" dirty="0">
                              <a:solidFill>
                                <a:srgbClr val="000000"/>
                              </a:solidFill>
                              <a:latin typeface="微软雅黑" pitchFamily="34" charset="0"/>
                              <a:ea typeface="微软雅黑" pitchFamily="34" charset="-122"/>
                              <a:cs typeface="微软雅黑" pitchFamily="34" charset="-120"/>
                            </a:rPr>
                            <a:t>生物种类</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rowSpan="2" hMerge="1">
                      <a:txBody>
                        <a:bodyPr/>
                        <a:lstStyle/>
                        <a:p>
                          <a:endParaRPr lang="zh-CN"/>
                        </a:p>
                      </a:txBody>
                      <a:tcPr/>
                    </a:tc>
                    <a:tc rowSpan="2">
                      <a:txBody>
                        <a:bodyPr/>
                        <a:lstStyle/>
                        <a:p>
                          <a:pPr algn="ctr" latinLnBrk="1" hangingPunct="0">
                            <a:lnSpc>
                              <a:spcPts val="3000"/>
                            </a:lnSpc>
                          </a:pPr>
                          <a:r>
                            <a:rPr lang="en-US" altLang="zh-CN" sz="2000" b="1" i="0" dirty="0">
                              <a:solidFill>
                                <a:srgbClr val="000000"/>
                              </a:solidFill>
                              <a:latin typeface="微软雅黑" pitchFamily="34" charset="0"/>
                              <a:ea typeface="微软雅黑" pitchFamily="34" charset="-122"/>
                              <a:cs typeface="微软雅黑" pitchFamily="34" charset="-120"/>
                            </a:rPr>
                            <a:t>消化道内食物组成</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gridSpan="2">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4"/>
                          <a:stretch>
                            <a:fillRect l="-118025" t="-1449" r="-123" b="-634783"/>
                          </a:stretch>
                        </a:blipFill>
                      </a:tcPr>
                    </a:tc>
                    <a:tc hMerge="1">
                      <a:txBody>
                        <a:bodyPr/>
                        <a:lstStyle/>
                        <a:p>
                          <a:endParaRPr lang="zh-CN"/>
                        </a:p>
                      </a:txBody>
                      <a:tcPr/>
                    </a:tc>
                    <a:extLst>
                      <a:ext uri="{0D108BD9-81ED-4DB2-BD59-A6C34878D82A}">
                        <a16:rowId xmlns:a16="http://schemas.microsoft.com/office/drawing/2014/main" val="10000"/>
                      </a:ext>
                    </a:extLst>
                  </a:tr>
                  <a:tr h="421132">
                    <a:tc gridSpan="2" vMerge="1">
                      <a:txBody>
                        <a:bodyPr/>
                        <a:lstStyle/>
                        <a:p>
                          <a:endParaRPr lang="zh-CN"/>
                        </a:p>
                      </a:txBody>
                      <a:tcPr/>
                    </a:tc>
                    <a:tc hMerge="1" vMerge="1">
                      <a:txBody>
                        <a:bodyPr/>
                        <a:lstStyle/>
                        <a:p>
                          <a:endParaRPr lang="zh-CN"/>
                        </a:p>
                      </a:txBody>
                      <a:tcPr/>
                    </a:tc>
                    <a:tc vMerge="1">
                      <a:txBody>
                        <a:bodyPr/>
                        <a:lstStyle/>
                        <a:p>
                          <a:endParaRPr lang="zh-CN"/>
                        </a:p>
                      </a:txBody>
                      <a:tcPr/>
                    </a:tc>
                    <a:tc>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汞</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某种杀虫剂</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426339">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A</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鱼（甲）</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鱼（乙）</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78</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96</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426339">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B</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河蚌</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水蚤</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小球藻</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25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57</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r h="426339">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C</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小球藻</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r h="426339">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D</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鱼（乙）</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水蚤</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10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31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5"/>
                      </a:ext>
                    </a:extLst>
                  </a:tr>
                  <a:tr h="426339">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4"/>
                          <a:stretch>
                            <a:fillRect l="-694" t="-600000" r="-1126389" b="-25714"/>
                          </a:stretch>
                        </a:blipFill>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水蚤</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小球藻</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4"/>
                          <a:stretch>
                            <a:fillRect l="-336049" t="-600000" r="-247" b="-25714"/>
                          </a:stretch>
                        </a:blipFill>
                      </a:tcPr>
                    </a:tc>
                    <a:extLst>
                      <a:ext uri="{0D108BD9-81ED-4DB2-BD59-A6C34878D82A}">
                        <a16:rowId xmlns:a16="http://schemas.microsoft.com/office/drawing/2014/main" val="10006"/>
                      </a:ext>
                    </a:extLst>
                  </a:tr>
                </a:tbl>
              </a:graphicData>
            </a:graphic>
          </p:graphicFrame>
        </mc:Fallback>
      </mc:AlternateContent>
    </p:spTree>
  </p:cSld>
  <p:clrMapOvr>
    <a:masterClrMapping/>
  </p:clrMapOvr>
  <p:transition>
    <p:fade/>
  </p:transition>
</p:sld>
</file>

<file path=ppt/slides/slide22.xml><?xml version="1.0" encoding="utf-8"?>
<p:sld xmlns:a="http://schemas.openxmlformats.org/drawingml/2006/main" xmlns:r="http://schemas.openxmlformats.org/officeDocument/2006/relationships" xmlns:p="http://schemas.openxmlformats.org/presentationml/2006/main">
  <p:cSld name="Slide 22&amp;si=22">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C_5_BD.29_1#8ba1dc9fe.choices?pid=8d0cfabb3&amp;color=0,0,0&amp;bt=1&amp;bbb=1"/>
              <p:cNvSpPr/>
              <p:nvPr/>
            </p:nvSpPr>
            <p:spPr>
              <a:xfrm>
                <a:off x="722376" y="972000"/>
                <a:ext cx="10753344" cy="17960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A.据表推测，</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E</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和B的种间关系是捕食和种间竞争</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E</m:t>
                    </m:r>
                  </m:oMath>
                </a14:m>
                <a:r>
                  <a:rPr lang="en-US" altLang="zh-CN" sz="2000" b="0" i="0" dirty="0">
                    <a:solidFill>
                      <a:srgbClr val="000000"/>
                    </a:solidFill>
                    <a:latin typeface="微软雅黑" pitchFamily="34" charset="0"/>
                    <a:ea typeface="微软雅黑" pitchFamily="34" charset="-122"/>
                    <a:cs typeface="微软雅黑" pitchFamily="34" charset="-120"/>
                  </a:rPr>
                  <a:t>的杀虫剂含量</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𝑚</m:t>
                    </m:r>
                  </m:oMath>
                </a14:m>
                <a:r>
                  <a:rPr lang="en-US" altLang="zh-CN" sz="2000" b="0" i="0" dirty="0">
                    <a:solidFill>
                      <a:srgbClr val="000000"/>
                    </a:solidFill>
                    <a:latin typeface="微软雅黑" pitchFamily="34" charset="0"/>
                    <a:ea typeface="微软雅黑" pitchFamily="34" charset="-122"/>
                    <a:cs typeface="微软雅黑" pitchFamily="34" charset="-120"/>
                  </a:rPr>
                  <a:t>的范围是</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5&lt;</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𝑚</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&lt;31</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.该地区可种植能大量吸收汞的植物，无需定期收割</a:t>
                </a:r>
                <a:endParaRPr lang="en-US" altLang="zh-CN" sz="2000" dirty="0"/>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.可选择热带雨林中繁殖能力强的植物混合种植在塞罕坝以提高生态系统的稳定性</a:t>
                </a:r>
                <a:endParaRPr lang="en-US" altLang="zh-CN" sz="2000" dirty="0"/>
              </a:p>
            </p:txBody>
          </p:sp>
        </mc:Choice>
        <mc:Fallback xmlns="">
          <p:sp>
            <p:nvSpPr>
              <p:cNvPr id="2" name="QC_5_BD.29_1#8ba1dc9fe.choices?pid=8d0cfabb3&amp;color=0,0,0&amp;bt=1&amp;bbb=1"/>
              <p:cNvSpPr>
                <a:spLocks noRot="1" noChangeAspect="1" noMove="1" noResize="1" noEditPoints="1" noAdjustHandles="1" noChangeArrowheads="1" noChangeShapeType="1" noTextEdit="1"/>
              </p:cNvSpPr>
              <p:nvPr/>
            </p:nvSpPr>
            <p:spPr>
              <a:xfrm>
                <a:off x="722376" y="972000"/>
                <a:ext cx="10753344" cy="1796034"/>
              </a:xfrm>
              <a:prstGeom prst="rect">
                <a:avLst/>
              </a:prstGeom>
              <a:blipFill>
                <a:blip r:embed="rId3"/>
                <a:stretch>
                  <a:fillRect l="-1474" b="-8475"/>
                </a:stretch>
              </a:blipFill>
              <a:ln/>
            </p:spPr>
            <p:txBody>
              <a:bodyPr/>
              <a:lstStyle/>
              <a:p>
                <a:r>
                  <a:rPr lang="zh-CN" altLang="en-US">
                    <a:noFill/>
                  </a:rPr>
                  <a:t> </a:t>
                </a:r>
              </a:p>
            </p:txBody>
          </p:sp>
        </mc:Fallback>
      </mc:AlternateContent>
      <p:sp>
        <p:nvSpPr>
          <p:cNvPr id="3" name="QC_5_AN.28_1#8ba1dc9fe.bracket?pid=8d0cfabb3&amp;color=0,0,0&amp;vpa=9&amp;bbb=1&amp;answeroption=AB">
            <a:extLst>
              <a:ext uri="{FF2B5EF4-FFF2-40B4-BE49-F238E27FC236}">
                <a16:creationId xmlns:a16="http://schemas.microsoft.com/office/drawing/2014/main" id="{294DEE02-14E3-EEA6-C637-0E34A8D19756}"/>
              </a:ext>
            </a:extLst>
          </p:cNvPr>
          <p:cNvSpPr txBox="1"/>
          <p:nvPr/>
        </p:nvSpPr>
        <p:spPr>
          <a:xfrm>
            <a:off x="595376" y="1020260"/>
            <a:ext cx="397545" cy="477054"/>
          </a:xfrm>
          <a:prstGeom prst="rect">
            <a:avLst/>
          </a:prstGeom>
          <a:noFill/>
        </p:spPr>
        <p:txBody>
          <a:bodyPr vert="horz" wrap="none" lIns="0" tIns="0" rIns="0" bIns="0" rtlCol="0">
            <a:spAutoFit/>
          </a:bodyPr>
          <a:lstStyle/>
          <a:p>
            <a:r>
              <a:rPr lang="zh-CN" altLang="en-US" sz="3100" b="1">
                <a:solidFill>
                  <a:srgbClr val="00B050"/>
                </a:solidFill>
                <a:latin typeface="华文细黑" panose="02010600040101010101" pitchFamily="2" charset="-122"/>
              </a:rPr>
              <a:t>√</a:t>
            </a:r>
          </a:p>
        </p:txBody>
      </p:sp>
      <p:sp>
        <p:nvSpPr>
          <p:cNvPr id="4" name="QC_5_AN.28_2#8ba1dc9fe.bracket?pid=8d0cfabb3&amp;color=0,0,0&amp;vpa=9&amp;bbb=1&amp;answeroption=AB">
            <a:extLst>
              <a:ext uri="{FF2B5EF4-FFF2-40B4-BE49-F238E27FC236}">
                <a16:creationId xmlns:a16="http://schemas.microsoft.com/office/drawing/2014/main" id="{4EF77B67-2C92-3C9B-030E-502B1CAD85F9}"/>
              </a:ext>
            </a:extLst>
          </p:cNvPr>
          <p:cNvSpPr txBox="1"/>
          <p:nvPr/>
        </p:nvSpPr>
        <p:spPr>
          <a:xfrm>
            <a:off x="595376" y="1502860"/>
            <a:ext cx="688975" cy="472440"/>
          </a:xfrm>
          <a:prstGeom prst="rect">
            <a:avLst/>
          </a:prstGeom>
          <a:noFill/>
        </p:spPr>
        <p:txBody>
          <a:bodyPr vert="horz" lIns="0" tIns="0" rIns="0" bIns="0" rtlCol="0">
            <a:spAutoFit/>
          </a:bodyPr>
          <a:lstStyle/>
          <a:p>
            <a:r>
              <a:rPr lang="zh-CN" altLang="en-US" sz="3100" b="1">
                <a:solidFill>
                  <a:srgbClr val="00B050"/>
                </a:solidFill>
                <a:latin typeface="华文细黑" panose="02010600040101010101" pitchFamily="2" charset="-122"/>
              </a:rPr>
              <a:t>√</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build="p"/>
    </p:bldLst>
  </p:timing>
</p:sld>
</file>

<file path=ppt/slides/slide23.xml><?xml version="1.0" encoding="utf-8"?>
<p:sld xmlns:a="http://schemas.openxmlformats.org/drawingml/2006/main" xmlns:r="http://schemas.openxmlformats.org/officeDocument/2006/relationships" xmlns:p="http://schemas.openxmlformats.org/presentationml/2006/main">
  <p:cSld name="Slide 23&amp;si=23">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C_5_AS.30_1#8ba1dc9fe?vop=1&amp;pid=8d0cfabb3&amp;color=0,0,0&amp;bt=1&amp;bbb=1&amp;hb=1"/>
              <p:cNvSpPr/>
              <p:nvPr/>
            </p:nvSpPr>
            <p:spPr>
              <a:xfrm>
                <a:off x="722377" y="972000"/>
                <a:ext cx="10749631" cy="39042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据表中的统计结果可知，小球藻是生产者</a:t>
                </a:r>
                <a:r>
                  <a:rPr lang="en-US" altLang="zh-CN" sz="2000" b="0" i="0">
                    <a:solidFill>
                      <a:srgbClr val="000000"/>
                    </a:solidFill>
                    <a:latin typeface="微软雅黑" pitchFamily="34" charset="0"/>
                    <a:ea typeface="微软雅黑" pitchFamily="34" charset="-122"/>
                    <a:cs typeface="微软雅黑" pitchFamily="34" charset="-120"/>
                  </a:rPr>
                  <a:t>，再根据其他生物消化道中的食物组成判断消费</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者的类型</a:t>
                </a:r>
                <a:r>
                  <a:rPr lang="en-US" altLang="zh-CN" sz="2000" b="0" i="0" dirty="0">
                    <a:solidFill>
                      <a:srgbClr val="000000"/>
                    </a:solidFill>
                    <a:latin typeface="微软雅黑" pitchFamily="34" charset="0"/>
                    <a:ea typeface="微软雅黑" pitchFamily="34" charset="-122"/>
                    <a:cs typeface="微软雅黑" pitchFamily="34" charset="-120"/>
                  </a:rPr>
                  <a:t>，小球藻被水蚤和河蚌所捕食，而水蚤又是鱼（乙）和河蚌的食物，鱼（乙</a:t>
                </a:r>
                <a:r>
                  <a:rPr lang="en-US" altLang="zh-CN" sz="2000" b="0" i="0">
                    <a:solidFill>
                      <a:srgbClr val="000000"/>
                    </a:solidFill>
                    <a:latin typeface="微软雅黑" pitchFamily="34" charset="0"/>
                    <a:ea typeface="微软雅黑" pitchFamily="34" charset="-122"/>
                    <a:cs typeface="微软雅黑" pitchFamily="34" charset="-120"/>
                  </a:rPr>
                  <a:t>）又被鱼</a:t>
                </a:r>
              </a:p>
              <a:p>
                <a:pPr latinLnBrk="1">
                  <a:lnSpc>
                    <a:spcPts val="58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甲）所捕食，</a:t>
                </a:r>
                <a:r>
                  <a:rPr lang="en-US" altLang="zh-CN" sz="2000" b="0" i="0">
                    <a:solidFill>
                      <a:srgbClr val="000000"/>
                    </a:solidFill>
                    <a:latin typeface="微软雅黑" pitchFamily="34" charset="0"/>
                    <a:ea typeface="微软雅黑" pitchFamily="34" charset="-122"/>
                    <a:cs typeface="微软雅黑" pitchFamily="34" charset="-120"/>
                  </a:rPr>
                  <a:t>由此可确定食物网：</a:t>
                </a:r>
                <a:r>
                  <a:rPr lang="en-US" altLang="zh-CN" sz="3200" b="0" i="0" kern="0" spc="-99900">
                    <a:solidFill>
                      <a:srgbClr val="FFFFFF"/>
                    </a:solidFill>
                    <a:latin typeface="微软雅黑" pitchFamily="34" charset="0"/>
                    <a:ea typeface="微软雅黑" pitchFamily="34" charset="-122"/>
                    <a:cs typeface="微软雅黑" pitchFamily="34" charset="-120"/>
                  </a:rPr>
                  <a:t> </a:t>
                </a:r>
                <a:r>
                  <a:rPr lang="en-US" altLang="zh-CN" sz="900" b="0" i="0" kern="0">
                    <a:solidFill>
                      <a:srgbClr val="FFFFFF"/>
                    </a:solidFill>
                    <a:latin typeface="SimSun" panose="02010600030101010101" pitchFamily="2" charset="-122"/>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其中河蚌</a:t>
                </a:r>
                <a14:m>
                  <m:oMath xmlns:m="http://schemas.openxmlformats.org/officeDocument/2006/math">
                    <m:r>
                      <a:rPr lang="en-US" altLang="zh-CN" sz="2200" b="0" i="0" dirty="0">
                        <a:solidFill>
                          <a:srgbClr val="000000"/>
                        </a:solidFill>
                        <a:latin typeface="Cambria Math" panose="02040503050406030204" pitchFamily="18" charset="0"/>
                        <a:ea typeface="微软雅黑" pitchFamily="34" charset="-122"/>
                        <a:cs typeface="微软雅黑" pitchFamily="34" charset="-120"/>
                      </a:rPr>
                      <m:t>(</m:t>
                    </m:r>
                    <m:r>
                      <m:rPr>
                        <m:sty m:val="p"/>
                      </m:rPr>
                      <a:rPr lang="en-US" altLang="zh-CN" sz="2200" b="0" i="0" dirty="0">
                        <a:solidFill>
                          <a:srgbClr val="000000"/>
                        </a:solidFill>
                        <a:latin typeface="Cambria Math" panose="02040503050406030204" pitchFamily="18" charset="0"/>
                        <a:ea typeface="微软雅黑" pitchFamily="34" charset="-122"/>
                        <a:cs typeface="微软雅黑" pitchFamily="34" charset="-120"/>
                      </a:rPr>
                      <m:t>B</m:t>
                    </m:r>
                    <m:r>
                      <a:rPr lang="en-US" altLang="zh-CN" sz="2200" b="0" i="0" dirty="0" smtClean="0">
                        <a:solidFill>
                          <a:srgbClr val="000000"/>
                        </a:solidFill>
                        <a:latin typeface="Cambria Math" panose="02040503050406030204" pitchFamily="18" charset="0"/>
                        <a:ea typeface="微软雅黑" pitchFamily="34" charset="-122"/>
                        <a:cs typeface="微软雅黑" pitchFamily="34" charset="-120"/>
                      </a:rPr>
                      <m:t>)</m:t>
                    </m:r>
                  </m:oMath>
                </a14:m>
                <a:r>
                  <a:rPr lang="en-US" altLang="zh-CN" sz="2000" b="0" i="0" dirty="0">
                    <a:solidFill>
                      <a:srgbClr val="000000"/>
                    </a:solidFill>
                    <a:latin typeface="微软雅黑" pitchFamily="34" charset="0"/>
                    <a:ea typeface="微软雅黑" pitchFamily="34" charset="-122"/>
                    <a:cs typeface="微软雅黑" pitchFamily="34" charset="-120"/>
                  </a:rPr>
                  <a:t>和水蚤</a:t>
                </a:r>
                <a14:m>
                  <m:oMath xmlns:m="http://schemas.openxmlformats.org/officeDocument/2006/math">
                    <m:r>
                      <a:rPr lang="en-US" altLang="zh-CN" sz="2200" b="0" i="0" dirty="0">
                        <a:solidFill>
                          <a:srgbClr val="000000"/>
                        </a:solidFill>
                        <a:latin typeface="Cambria Math" panose="02040503050406030204" pitchFamily="18" charset="0"/>
                        <a:ea typeface="微软雅黑" pitchFamily="34" charset="-122"/>
                        <a:cs typeface="微软雅黑" pitchFamily="34" charset="-120"/>
                      </a:rPr>
                      <m:t>(</m:t>
                    </m:r>
                    <m:r>
                      <m:rPr>
                        <m:sty m:val="p"/>
                      </m:rPr>
                      <a:rPr lang="en-US" altLang="zh-CN" sz="2200" b="0" i="0" dirty="0">
                        <a:solidFill>
                          <a:srgbClr val="000000"/>
                        </a:solidFill>
                        <a:latin typeface="Cambria Math" panose="02040503050406030204" pitchFamily="18" charset="0"/>
                        <a:ea typeface="微软雅黑" pitchFamily="34" charset="-122"/>
                        <a:cs typeface="微软雅黑" pitchFamily="34" charset="-120"/>
                      </a:rPr>
                      <m:t>E</m:t>
                    </m:r>
                    <m:r>
                      <a:rPr lang="en-US" altLang="zh-CN" sz="2200" b="0" i="0" dirty="0" smtClean="0">
                        <a:solidFill>
                          <a:srgbClr val="000000"/>
                        </a:solidFill>
                        <a:latin typeface="Cambria Math" panose="02040503050406030204" pitchFamily="18" charset="0"/>
                        <a:ea typeface="微软雅黑" pitchFamily="34" charset="-122"/>
                        <a:cs typeface="微软雅黑" pitchFamily="34" charset="-120"/>
                      </a:rPr>
                      <m:t>)</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的种间关系是捕食和</a:t>
                </a:r>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种间竞争</a:t>
                </a:r>
                <a:r>
                  <a:rPr lang="en-US" altLang="zh-CN" sz="2000" b="0" i="0" dirty="0">
                    <a:solidFill>
                      <a:srgbClr val="000000"/>
                    </a:solidFill>
                    <a:latin typeface="微软雅黑" pitchFamily="34" charset="0"/>
                    <a:ea typeface="微软雅黑" pitchFamily="34" charset="-122"/>
                    <a:cs typeface="微软雅黑" pitchFamily="34" charset="-120"/>
                  </a:rPr>
                  <a:t>，A正确</a:t>
                </a:r>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E</m:t>
                    </m:r>
                  </m:oMath>
                </a14:m>
                <a:r>
                  <a:rPr lang="en-US" altLang="zh-CN" sz="2000" b="0" i="0" dirty="0">
                    <a:solidFill>
                      <a:srgbClr val="000000"/>
                    </a:solidFill>
                    <a:latin typeface="微软雅黑" pitchFamily="34" charset="0"/>
                    <a:ea typeface="微软雅黑" pitchFamily="34" charset="-122"/>
                    <a:cs typeface="微软雅黑" pitchFamily="34" charset="-120"/>
                  </a:rPr>
                  <a:t>被D捕食</a:t>
                </a:r>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E</m:t>
                    </m:r>
                  </m:oMath>
                </a14:m>
                <a:r>
                  <a:rPr lang="en-US" altLang="zh-CN" sz="2000" b="0" i="0" dirty="0">
                    <a:solidFill>
                      <a:srgbClr val="000000"/>
                    </a:solidFill>
                    <a:latin typeface="微软雅黑" pitchFamily="34" charset="0"/>
                    <a:ea typeface="微软雅黑" pitchFamily="34" charset="-122"/>
                    <a:cs typeface="微软雅黑" pitchFamily="34" charset="-120"/>
                  </a:rPr>
                  <a:t>以C为食，因此推测</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E</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的杀虫剂含量在C、D</a:t>
                </a:r>
                <a:r>
                  <a:rPr lang="en-US" altLang="zh-CN" sz="2000" b="0" i="0">
                    <a:solidFill>
                      <a:srgbClr val="000000"/>
                    </a:solidFill>
                    <a:latin typeface="微软雅黑" pitchFamily="34" charset="0"/>
                    <a:ea typeface="微软雅黑" pitchFamily="34" charset="-122"/>
                    <a:cs typeface="微软雅黑" pitchFamily="34" charset="-120"/>
                  </a:rPr>
                  <a:t>的杀虫剂含量之间，</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故</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𝑚</m:t>
                    </m:r>
                  </m:oMath>
                </a14:m>
                <a:r>
                  <a:rPr lang="en-US" altLang="zh-CN" sz="2000" b="0" i="0" dirty="0">
                    <a:solidFill>
                      <a:srgbClr val="000000"/>
                    </a:solidFill>
                    <a:latin typeface="微软雅黑" pitchFamily="34" charset="0"/>
                    <a:ea typeface="微软雅黑" pitchFamily="34" charset="-122"/>
                    <a:cs typeface="微软雅黑" pitchFamily="34" charset="-120"/>
                  </a:rPr>
                  <a:t>的范围是</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5&lt;</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𝑚</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&lt;31</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，B正确。汞是重金属，在生物体内很难被排出，通过食物链富集</a:t>
                </a:r>
                <a:r>
                  <a:rPr lang="en-US" altLang="zh-CN" sz="2000" b="0" i="0">
                    <a:solidFill>
                      <a:srgbClr val="000000"/>
                    </a:solidFill>
                    <a:latin typeface="微软雅黑" pitchFamily="34" charset="0"/>
                    <a:ea typeface="微软雅黑" pitchFamily="34" charset="-122"/>
                    <a:cs typeface="微软雅黑" pitchFamily="34" charset="-120"/>
                  </a:rPr>
                  <a:t>，对</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能大量吸收汞的植物定期收割并进行无害化处理主要是防止植物死亡腐烂后，通过微生物分解作</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用</a:t>
                </a:r>
                <a:r>
                  <a:rPr lang="en-US" altLang="zh-CN" sz="2000" b="0" i="0" dirty="0">
                    <a:solidFill>
                      <a:srgbClr val="000000"/>
                    </a:solidFill>
                    <a:latin typeface="微软雅黑" pitchFamily="34" charset="0"/>
                    <a:ea typeface="微软雅黑" pitchFamily="34" charset="-122"/>
                    <a:cs typeface="微软雅黑" pitchFamily="34" charset="-120"/>
                  </a:rPr>
                  <a:t>，汞再度回到水体，造成二次污染，C错误。</a:t>
                </a:r>
                <a:r>
                  <a:rPr lang="en-US" altLang="zh-CN" sz="2000" b="0" i="0">
                    <a:solidFill>
                      <a:srgbClr val="000000"/>
                    </a:solidFill>
                    <a:latin typeface="微软雅黑" pitchFamily="34" charset="0"/>
                    <a:ea typeface="微软雅黑" pitchFamily="34" charset="-122"/>
                    <a:cs typeface="微软雅黑" pitchFamily="34" charset="-120"/>
                  </a:rPr>
                  <a:t>应注意选择多种当地生长较旺盛的物种混合种植，</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避免因引入的外地物种不适应当地环境而导致失败</a:t>
                </a:r>
                <a:r>
                  <a:rPr lang="en-US" altLang="zh-CN" sz="2000" b="0" i="0" dirty="0">
                    <a:solidFill>
                      <a:srgbClr val="000000"/>
                    </a:solidFill>
                    <a:latin typeface="微软雅黑" pitchFamily="34" charset="0"/>
                    <a:ea typeface="微软雅黑" pitchFamily="34" charset="-122"/>
                    <a:cs typeface="微软雅黑" pitchFamily="34" charset="-120"/>
                  </a:rPr>
                  <a:t>，也可防止外来物种入侵，D错误。</a:t>
                </a:r>
                <a:endParaRPr lang="en-US" altLang="zh-CN" sz="2200" dirty="0"/>
              </a:p>
            </p:txBody>
          </p:sp>
        </mc:Choice>
        <mc:Fallback xmlns="">
          <p:sp>
            <p:nvSpPr>
              <p:cNvPr id="2" name="QC_5_AS.30_1#8ba1dc9fe?vop=1&amp;pid=8d0cfabb3&amp;color=0,0,0&amp;bt=1&amp;bbb=1&amp;hb=1"/>
              <p:cNvSpPr>
                <a:spLocks noRot="1" noChangeAspect="1" noMove="1" noResize="1" noEditPoints="1" noAdjustHandles="1" noChangeArrowheads="1" noChangeShapeType="1" noTextEdit="1"/>
              </p:cNvSpPr>
              <p:nvPr/>
            </p:nvSpPr>
            <p:spPr>
              <a:xfrm>
                <a:off x="722377" y="972000"/>
                <a:ext cx="10749631" cy="3904234"/>
              </a:xfrm>
              <a:prstGeom prst="rect">
                <a:avLst/>
              </a:prstGeom>
              <a:blipFill>
                <a:blip r:embed="rId3"/>
                <a:stretch>
                  <a:fillRect l="-1588" r="-2439" b="-3900"/>
                </a:stretch>
              </a:blipFill>
              <a:ln/>
            </p:spPr>
            <p:txBody>
              <a:bodyPr/>
              <a:lstStyle/>
              <a:p>
                <a:r>
                  <a:rPr lang="zh-CN" altLang="en-US">
                    <a:noFill/>
                  </a:rPr>
                  <a:t> </a:t>
                </a:r>
              </a:p>
            </p:txBody>
          </p:sp>
        </mc:Fallback>
      </mc:AlternateContent>
      <p:pic>
        <p:nvPicPr>
          <p:cNvPr id="3" name="QC_5_AS.30_1#8ba1dc9fe?vop=1&amp;pid=8d0cfabb3&amp;color=0,0,0&amp;tib=255,255,255&amp;ii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4786409" y="1932120"/>
            <a:ext cx="1371600" cy="731520"/>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par>
                                <p:cTn id="32" presetID="10" presetClass="entr" presetSubtype="0" fill="hold" nodeType="withEffect">
                                  <p:stCondLst>
                                    <p:cond delay="0"/>
                                  </p:stCondLst>
                                  <p:childTnLst>
                                    <p:set>
                                      <p:cBhvr>
                                        <p:cTn id="33" dur="1" fill="hold">
                                          <p:stCondLst>
                                            <p:cond delay="0"/>
                                          </p:stCondLst>
                                        </p:cTn>
                                        <p:tgtEl>
                                          <p:spTgt spid="3"/>
                                        </p:tgtEl>
                                        <p:attrNameLst>
                                          <p:attrName>style.visibility</p:attrName>
                                        </p:attrNameLst>
                                      </p:cBhvr>
                                      <p:to>
                                        <p:strVal val="visible"/>
                                      </p:to>
                                    </p:set>
                                    <p:animEffect transition="in" filter="fade">
                                      <p:cBhvr>
                                        <p:cTn id="34"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4.xml><?xml version="1.0" encoding="utf-8"?>
<p:sld xmlns:a="http://schemas.openxmlformats.org/drawingml/2006/main" xmlns:r="http://schemas.openxmlformats.org/officeDocument/2006/relationships" xmlns:p="http://schemas.openxmlformats.org/presentationml/2006/main">
  <p:cSld name="Slide 24&amp;si=24">
    <p:spTree>
      <p:nvGrpSpPr>
        <p:cNvPr id="1" name=""/>
        <p:cNvGrpSpPr/>
        <p:nvPr/>
      </p:nvGrpSpPr>
      <p:grpSpPr>
        <a:xfrm>
          <a:off x="0" y="0"/>
          <a:ext cx="0" cy="0"/>
          <a:chOff x="0" y="0"/>
          <a:chExt cx="0" cy="0"/>
        </a:xfrm>
      </p:grpSpPr>
      <p:pic>
        <p:nvPicPr>
          <p:cNvPr id="2" name="QO_5_BD.31_1#8b85471bb?htil=4&amp;pid=6bb314e2a&amp;color=0,0,0&amp;tib=255,255,255&amp;hs=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6589094" y="1054296"/>
            <a:ext cx="4828032" cy="1627632"/>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QO_5_BD.31_2#8b85471bb?htil=4&amp;pid=6bb314e2a&amp;color=0,0,0&amp;bt=1&amp;bbb=1&amp;hb=1&amp;hs=1"/>
          <p:cNvSpPr/>
          <p:nvPr/>
        </p:nvSpPr>
        <p:spPr>
          <a:xfrm>
            <a:off x="722376" y="972000"/>
            <a:ext cx="5824728" cy="22278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10.崂山湾位于山东省青岛市</a:t>
            </a:r>
            <a:r>
              <a:rPr lang="en-US" altLang="zh-CN" sz="2000" b="0" i="0">
                <a:solidFill>
                  <a:srgbClr val="000000"/>
                </a:solidFill>
                <a:latin typeface="微软雅黑" pitchFamily="34" charset="0"/>
                <a:ea typeface="微软雅黑" pitchFamily="34" charset="-122"/>
                <a:cs typeface="微软雅黑" pitchFamily="34" charset="-120"/>
              </a:rPr>
              <a:t>，是多种渔业生物的分</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布区</a:t>
            </a:r>
            <a:r>
              <a:rPr lang="en-US" altLang="zh-CN" sz="2000" b="0" i="0" dirty="0">
                <a:solidFill>
                  <a:srgbClr val="000000"/>
                </a:solidFill>
                <a:latin typeface="微软雅黑" pitchFamily="34" charset="0"/>
                <a:ea typeface="微软雅黑" pitchFamily="34" charset="-122"/>
                <a:cs typeface="微软雅黑" pitchFamily="34" charset="-120"/>
              </a:rPr>
              <a:t>。研究人员连续</a:t>
            </a:r>
            <a:r>
              <a:rPr lang="en-US" altLang="zh-CN" sz="2000" b="0" i="0">
                <a:solidFill>
                  <a:srgbClr val="000000"/>
                </a:solidFill>
                <a:latin typeface="微软雅黑" pitchFamily="34" charset="0"/>
                <a:ea typeface="微软雅黑" pitchFamily="34" charset="-122"/>
                <a:cs typeface="微软雅黑" pitchFamily="34" charset="-120"/>
              </a:rPr>
              <a:t>3年对崂山湾人工鱼礁区的生物</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资源和环境进行调查</a:t>
            </a:r>
            <a:r>
              <a:rPr lang="en-US" altLang="zh-CN" sz="2000" b="0" i="0" dirty="0">
                <a:solidFill>
                  <a:srgbClr val="000000"/>
                </a:solidFill>
                <a:latin typeface="微软雅黑" pitchFamily="34" charset="0"/>
                <a:ea typeface="微软雅黑" pitchFamily="34" charset="-122"/>
                <a:cs typeface="微软雅黑" pitchFamily="34" charset="-120"/>
              </a:rPr>
              <a:t>，发现其能量流动数据在</a:t>
            </a:r>
            <a:r>
              <a:rPr lang="en-US" altLang="zh-CN" sz="2000" b="0" i="0">
                <a:solidFill>
                  <a:srgbClr val="000000"/>
                </a:solidFill>
                <a:latin typeface="微软雅黑" pitchFamily="34" charset="0"/>
                <a:ea typeface="微软雅黑" pitchFamily="34" charset="-122"/>
                <a:cs typeface="微软雅黑" pitchFamily="34" charset="-120"/>
              </a:rPr>
              <a:t>3年中</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相对稳定，据此构建了该生态系统的能量流动模型</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如图），为渔业管理提供了参考数据。</a:t>
            </a:r>
            <a:endParaRPr lang="en-US" altLang="zh-CN" sz="2000" dirty="0"/>
          </a:p>
        </p:txBody>
      </p:sp>
      <mc:AlternateContent xmlns:mc="http://schemas.openxmlformats.org/markup-compatibility/2006" xmlns:a14="http://schemas.microsoft.com/office/drawing/2010/main">
        <mc:Choice Requires="a14">
          <p:sp>
            <p:nvSpPr>
              <p:cNvPr id="4" name="QO_5_BD.31_3#8b85471bb?pid=6bb314e2a&amp;color=0,0,0&amp;bbb=1&amp;hs=1"/>
              <p:cNvSpPr/>
              <p:nvPr/>
            </p:nvSpPr>
            <p:spPr>
              <a:xfrm>
                <a:off x="722376" y="3252412"/>
                <a:ext cx="10753344" cy="407861"/>
              </a:xfrm>
              <a:prstGeom prst="rect">
                <a:avLst/>
              </a:prstGeom>
              <a:noFill/>
              <a:ln/>
            </p:spPr>
            <p:txBody>
              <a:bodyPr wrap="none" lIns="0" tIns="0" rIns="0" bIns="0" rtlCol="0" anchor="t"/>
              <a:lstStyle/>
              <a:p>
                <a:pPr algn="l" latinLnBrk="1">
                  <a:lnSpc>
                    <a:spcPts val="3600"/>
                  </a:lnSpc>
                </a:pPr>
                <a:r>
                  <a:rPr lang="en-US" altLang="zh-CN" sz="2000" b="1" i="0" dirty="0">
                    <a:solidFill>
                      <a:srgbClr val="000000"/>
                    </a:solidFill>
                    <a:latin typeface="微软雅黑" pitchFamily="34" charset="0"/>
                    <a:ea typeface="微软雅黑" pitchFamily="34" charset="-122"/>
                    <a:cs typeface="微软雅黑" pitchFamily="34" charset="-120"/>
                  </a:rPr>
                  <a:t>注：</a:t>
                </a:r>
                <a:r>
                  <a:rPr lang="en-US" altLang="zh-CN" sz="2000" b="0" i="0" dirty="0">
                    <a:solidFill>
                      <a:srgbClr val="000000"/>
                    </a:solidFill>
                    <a:latin typeface="微软雅黑" pitchFamily="34" charset="0"/>
                    <a:ea typeface="微软雅黑" pitchFamily="34" charset="-122"/>
                    <a:cs typeface="微软雅黑" pitchFamily="34" charset="-120"/>
                  </a:rPr>
                  <a:t>数据单位为</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t</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km</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p>
                    </m:sSup>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a</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−1</m:t>
                        </m:r>
                      </m:sup>
                    </m:sSup>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；有机碎屑能量根据水体中溶解有机物和颗粒有机物的量进行估算</a:t>
                </a:r>
                <a:endParaRPr lang="en-US" altLang="zh-CN" sz="2000" dirty="0"/>
              </a:p>
            </p:txBody>
          </p:sp>
        </mc:Choice>
        <mc:Fallback xmlns="">
          <p:sp>
            <p:nvSpPr>
              <p:cNvPr id="4" name="QO_5_BD.31_3#8b85471bb?pid=6bb314e2a&amp;color=0,0,0&amp;bbb=1&amp;hs=1"/>
              <p:cNvSpPr>
                <a:spLocks noRot="1" noChangeAspect="1" noMove="1" noResize="1" noEditPoints="1" noAdjustHandles="1" noChangeArrowheads="1" noChangeShapeType="1" noTextEdit="1"/>
              </p:cNvSpPr>
              <p:nvPr/>
            </p:nvSpPr>
            <p:spPr>
              <a:xfrm>
                <a:off x="722376" y="3252412"/>
                <a:ext cx="10753344" cy="407861"/>
              </a:xfrm>
              <a:prstGeom prst="rect">
                <a:avLst/>
              </a:prstGeom>
              <a:blipFill>
                <a:blip r:embed="rId4"/>
                <a:stretch>
                  <a:fillRect l="-1474" b="-37879"/>
                </a:stretch>
              </a:blipFill>
              <a:ln/>
            </p:spPr>
            <p:txBody>
              <a:bodyPr/>
              <a:lstStyle/>
              <a:p>
                <a:r>
                  <a:rPr lang="zh-CN" altLang="en-US">
                    <a:noFill/>
                  </a:rPr>
                  <a:t> </a:t>
                </a:r>
              </a:p>
            </p:txBody>
          </p:sp>
        </mc:Fallback>
      </mc:AlternateContent>
      <p:sp>
        <p:nvSpPr>
          <p:cNvPr id="5" name="QB_6_BD.32_1#e08bda5f4?pid=8b85471bb&amp;color=0,0,0&amp;bbb=1&amp;hb=1"/>
          <p:cNvSpPr/>
          <p:nvPr/>
        </p:nvSpPr>
        <p:spPr>
          <a:xfrm>
            <a:off x="722376" y="3663003"/>
            <a:ext cx="10753344" cy="8431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a:t>
            </a:r>
            <a:r>
              <a:rPr lang="en-US" altLang="zh-CN" sz="2000" b="0" i="0">
                <a:solidFill>
                  <a:srgbClr val="000000"/>
                </a:solidFill>
                <a:latin typeface="微软雅黑" pitchFamily="34" charset="0"/>
                <a:ea typeface="微软雅黑" pitchFamily="34" charset="-122"/>
                <a:cs typeface="微软雅黑" pitchFamily="34" charset="-120"/>
              </a:rPr>
              <a:t>）该生态系统由</a:t>
            </a:r>
            <a:r>
              <a:rPr lang="en-US" altLang="zh-CN" sz="2000" i="0">
                <a:solidFill>
                  <a:srgbClr val="000000"/>
                </a:solidFill>
                <a:latin typeface="SimSun" pitchFamily="34" charset="0"/>
                <a:ea typeface="SimSun" pitchFamily="34" charset="-122"/>
                <a:cs typeface="SimSun" pitchFamily="34" charset="-120"/>
              </a:rPr>
              <a:t>________________________</a:t>
            </a:r>
            <a:r>
              <a:rPr lang="en-US" altLang="zh-CN" sz="2000" b="0" i="0">
                <a:solidFill>
                  <a:srgbClr val="000000"/>
                </a:solidFill>
                <a:latin typeface="微软雅黑" pitchFamily="34" charset="0"/>
                <a:ea typeface="微软雅黑" pitchFamily="34" charset="-122"/>
                <a:cs typeface="微软雅黑" pitchFamily="34" charset="-120"/>
              </a:rPr>
              <a:t>以及非生物的物质和能量组成，能量流动沿着</a:t>
            </a:r>
          </a:p>
          <a:p>
            <a:pPr latinLnBrk="1">
              <a:lnSpc>
                <a:spcPts val="3400"/>
              </a:lnSpc>
            </a:pPr>
            <a:r>
              <a:rPr lang="en-US" altLang="zh-CN" sz="2000" i="0">
                <a:solidFill>
                  <a:srgbClr val="000000"/>
                </a:solidFill>
                <a:latin typeface="SimSun" pitchFamily="34" charset="0"/>
                <a:ea typeface="SimSun" pitchFamily="34" charset="-122"/>
                <a:cs typeface="SimSun" pitchFamily="34" charset="-120"/>
              </a:rPr>
              <a:t>________________</a:t>
            </a:r>
            <a:r>
              <a:rPr lang="en-US" altLang="zh-CN" sz="2000" b="0" i="0">
                <a:solidFill>
                  <a:srgbClr val="000000"/>
                </a:solidFill>
                <a:latin typeface="微软雅黑" pitchFamily="34" charset="0"/>
                <a:ea typeface="微软雅黑" pitchFamily="34" charset="-122"/>
                <a:cs typeface="微软雅黑" pitchFamily="34" charset="-120"/>
              </a:rPr>
              <a:t>进行</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6" name="QB_6_AN.33_1#e08bda5f4.blank?pid=8b85471bb&amp;color=0,0,0&amp;vpa=10&amp;bbb=1"/>
          <p:cNvSpPr/>
          <p:nvPr/>
        </p:nvSpPr>
        <p:spPr>
          <a:xfrm>
            <a:off x="2913126" y="3624903"/>
            <a:ext cx="2978150"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生产者、消费者和分解者</a:t>
            </a:r>
            <a:endParaRPr lang="en-US" altLang="zh-CN" sz="2000" dirty="0"/>
          </a:p>
        </p:txBody>
      </p:sp>
      <p:sp>
        <p:nvSpPr>
          <p:cNvPr id="7" name="QB_6_AN.34_1#e08bda5f4.blank?pid=8b85471bb&amp;color=0,0,0&amp;vpa=11&amp;bbb=1"/>
          <p:cNvSpPr/>
          <p:nvPr/>
        </p:nvSpPr>
        <p:spPr>
          <a:xfrm>
            <a:off x="731901" y="4063053"/>
            <a:ext cx="1962150" cy="389509"/>
          </a:xfrm>
          <a:prstGeom prst="rect">
            <a:avLst/>
          </a:prstGeom>
          <a:noFill/>
          <a:ln/>
        </p:spPr>
        <p:txBody>
          <a:bodyPr wrap="none" lIns="0" tIns="0" rIns="0" bIns="0" rtlCol="0" anchor="t"/>
          <a:lstStyle/>
          <a:p>
            <a:pPr algn="ctr" latinLnBrk="1">
              <a:lnSpc>
                <a:spcPts val="3400"/>
              </a:lnSpc>
            </a:pPr>
            <a:r>
              <a:rPr lang="en-US" altLang="zh-CN" sz="2000" b="1" i="0">
                <a:solidFill>
                  <a:srgbClr val="00B050"/>
                </a:solidFill>
                <a:latin typeface="微软雅黑" pitchFamily="34" charset="0"/>
                <a:ea typeface="微软雅黑" pitchFamily="34" charset="-122"/>
                <a:cs typeface="微软雅黑" pitchFamily="34" charset="-120"/>
              </a:rPr>
              <a:t>食物链和食物网</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bg/>
                                          </p:spTgt>
                                        </p:tgtEl>
                                        <p:attrNameLst>
                                          <p:attrName>style.visibility</p:attrName>
                                        </p:attrNameLst>
                                      </p:cBhvr>
                                      <p:to>
                                        <p:strVal val="visible"/>
                                      </p:to>
                                    </p:set>
                                    <p:animEffect transition="in" filter="fade">
                                      <p:cBhvr>
                                        <p:cTn id="7" dur="500"/>
                                        <p:tgtEl>
                                          <p:spTgt spid="6">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
                                            <p:txEl>
                                              <p:pRg st="0" end="0"/>
                                            </p:txEl>
                                          </p:spTgt>
                                        </p:tgtEl>
                                        <p:attrNameLst>
                                          <p:attrName>style.visibility</p:attrName>
                                        </p:attrNameLst>
                                      </p:cBhvr>
                                      <p:to>
                                        <p:strVal val="visible"/>
                                      </p:to>
                                    </p:set>
                                    <p:animEffect transition="in" filter="fade">
                                      <p:cBhvr>
                                        <p:cTn id="10" dur="500"/>
                                        <p:tgtEl>
                                          <p:spTgt spid="6">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7">
                                            <p:bg/>
                                          </p:spTgt>
                                        </p:tgtEl>
                                        <p:attrNameLst>
                                          <p:attrName>style.visibility</p:attrName>
                                        </p:attrNameLst>
                                      </p:cBhvr>
                                      <p:to>
                                        <p:strVal val="visible"/>
                                      </p:to>
                                    </p:set>
                                    <p:animEffect transition="in" filter="fade">
                                      <p:cBhvr>
                                        <p:cTn id="15" dur="500"/>
                                        <p:tgtEl>
                                          <p:spTgt spid="7">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7">
                                            <p:txEl>
                                              <p:pRg st="0" end="0"/>
                                            </p:txEl>
                                          </p:spTgt>
                                        </p:tgtEl>
                                        <p:attrNameLst>
                                          <p:attrName>style.visibility</p:attrName>
                                        </p:attrNameLst>
                                      </p:cBhvr>
                                      <p:to>
                                        <p:strVal val="visible"/>
                                      </p:to>
                                    </p:set>
                                    <p:animEffect transition="in" filter="fade">
                                      <p:cBhvr>
                                        <p:cTn id="18"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animBg="1"/>
      <p:bldP spid="7" grpId="0" build="p" animBg="1"/>
    </p:bldLst>
  </p:timing>
</p:sld>
</file>

<file path=ppt/slides/slide25.xml><?xml version="1.0" encoding="utf-8"?>
<p:sld xmlns:a="http://schemas.openxmlformats.org/drawingml/2006/main" xmlns:r="http://schemas.openxmlformats.org/officeDocument/2006/relationships" xmlns:p="http://schemas.openxmlformats.org/presentationml/2006/main">
  <p:cSld name="Slide 25&amp;si=25">
    <p:spTree>
      <p:nvGrpSpPr>
        <p:cNvPr id="1" name=""/>
        <p:cNvGrpSpPr/>
        <p:nvPr/>
      </p:nvGrpSpPr>
      <p:grpSpPr>
        <a:xfrm>
          <a:off x="0" y="0"/>
          <a:ext cx="0" cy="0"/>
          <a:chOff x="0" y="0"/>
          <a:chExt cx="0" cy="0"/>
        </a:xfrm>
      </p:grpSpPr>
      <p:sp>
        <p:nvSpPr>
          <p:cNvPr id="2" name="QB_6_AS.35_1#e08bda5f4?vop=1&amp;pid=8b85471bb&amp;color=0,0,0&amp;bt=1&amp;bbb=1&amp;hb=1"/>
          <p:cNvSpPr/>
          <p:nvPr/>
        </p:nvSpPr>
        <p:spPr>
          <a:xfrm>
            <a:off x="722376" y="972000"/>
            <a:ext cx="10753344" cy="13261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在一定空间内，由生物群落与它的非生物环境相互作用而形成的统一整体，</a:t>
            </a:r>
            <a:r>
              <a:rPr lang="en-US" altLang="zh-CN" sz="2000" b="0" i="0">
                <a:solidFill>
                  <a:srgbClr val="000000"/>
                </a:solidFill>
                <a:latin typeface="微软雅黑" pitchFamily="34" charset="0"/>
                <a:ea typeface="微软雅黑" pitchFamily="34" charset="-122"/>
                <a:cs typeface="微软雅黑" pitchFamily="34" charset="-120"/>
              </a:rPr>
              <a:t>叫作生态系统。</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生态系统由生产者</a:t>
            </a:r>
            <a:r>
              <a:rPr lang="en-US" altLang="zh-CN" sz="2000" b="0" i="0" dirty="0">
                <a:solidFill>
                  <a:srgbClr val="000000"/>
                </a:solidFill>
                <a:latin typeface="微软雅黑" pitchFamily="34" charset="0"/>
                <a:ea typeface="微软雅黑" pitchFamily="34" charset="-122"/>
                <a:cs typeface="微软雅黑" pitchFamily="34" charset="-120"/>
              </a:rPr>
              <a:t>、消费者和分解者以及非生物的物质和能量组成</a:t>
            </a:r>
            <a:r>
              <a:rPr lang="en-US" altLang="zh-CN" sz="2000" b="0" i="0">
                <a:solidFill>
                  <a:srgbClr val="000000"/>
                </a:solidFill>
                <a:latin typeface="微软雅黑" pitchFamily="34" charset="0"/>
                <a:ea typeface="微软雅黑" pitchFamily="34" charset="-122"/>
                <a:cs typeface="微软雅黑" pitchFamily="34" charset="-120"/>
              </a:rPr>
              <a:t>；能量流动的渠道是食物链和</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食物网</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6.xml><?xml version="1.0" encoding="utf-8"?>
<p:sld xmlns:a="http://schemas.openxmlformats.org/drawingml/2006/main" xmlns:r="http://schemas.openxmlformats.org/officeDocument/2006/relationships" xmlns:p="http://schemas.openxmlformats.org/presentationml/2006/main">
  <p:cSld name="Slide 26&amp;si=26">
    <p:spTree>
      <p:nvGrpSpPr>
        <p:cNvPr id="1" name=""/>
        <p:cNvGrpSpPr/>
        <p:nvPr/>
      </p:nvGrpSpPr>
      <p:grpSpPr>
        <a:xfrm>
          <a:off x="0" y="0"/>
          <a:ext cx="0" cy="0"/>
          <a:chOff x="0" y="0"/>
          <a:chExt cx="0" cy="0"/>
        </a:xfrm>
      </p:grpSpPr>
      <p:sp>
        <p:nvSpPr>
          <p:cNvPr id="2" name="QB_6_BD.36_1#8d42a96a0?pid=8b85471bb&amp;color=0,0,0&amp;bt=1&amp;bbb=1"/>
          <p:cNvSpPr/>
          <p:nvPr/>
        </p:nvSpPr>
        <p:spPr>
          <a:xfrm>
            <a:off x="722376" y="96926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（2）该生态系统中营养级Ⅲ、</a:t>
            </a:r>
            <a:r>
              <a:rPr lang="en-US" altLang="zh-CN" sz="2000" b="0" i="0">
                <a:solidFill>
                  <a:srgbClr val="000000"/>
                </a:solidFill>
                <a:latin typeface="微软雅黑" pitchFamily="34" charset="0"/>
                <a:ea typeface="微软雅黑" pitchFamily="34" charset="-122"/>
                <a:cs typeface="微软雅黑" pitchFamily="34" charset="-120"/>
              </a:rPr>
              <a:t>Ⅳ之间能量传递效率约为</a:t>
            </a:r>
            <a:r>
              <a:rPr lang="en-US" altLang="zh-CN" sz="2000" i="0">
                <a:solidFill>
                  <a:srgbClr val="000000"/>
                </a:solidFill>
                <a:latin typeface="SimSun" pitchFamily="34" charset="0"/>
                <a:ea typeface="SimSun" pitchFamily="34" charset="-122"/>
                <a:cs typeface="SimSun" pitchFamily="34" charset="-120"/>
              </a:rPr>
              <a:t>________</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solidFill>
                <a:srgbClr val="000000"/>
              </a:solidFill>
            </a:endParaRPr>
          </a:p>
        </p:txBody>
      </p:sp>
      <mc:AlternateContent xmlns:mc="http://schemas.openxmlformats.org/markup-compatibility/2006" xmlns:a14="http://schemas.microsoft.com/office/drawing/2010/main">
        <mc:Choice Requires="a14">
          <p:sp>
            <p:nvSpPr>
              <p:cNvPr id="3" name="QB_6_AN.37_1#8d42a96a0.blank?pid=8b85471bb&amp;color=0,0,0&amp;vpa=12&amp;bbb=1"/>
              <p:cNvSpPr/>
              <p:nvPr/>
            </p:nvSpPr>
            <p:spPr>
              <a:xfrm>
                <a:off x="7029514" y="1020000"/>
                <a:ext cx="907542" cy="294577"/>
              </a:xfrm>
              <a:prstGeom prst="rect">
                <a:avLst/>
              </a:prstGeom>
              <a:noFill/>
              <a:ln/>
            </p:spPr>
            <p:txBody>
              <a:bodyPr wrap="none" lIns="0" tIns="0" rIns="0" bIns="0" rtlCol="0" anchor="t"/>
              <a:lstStyle/>
              <a:p>
                <a:pPr algn="ctr" latinLnBrk="1">
                  <a:lnSpc>
                    <a:spcPts val="2500"/>
                  </a:lnSpc>
                </a:pPr>
                <a14:m>
                  <m:oMath xmlns:m="http://schemas.openxmlformats.org/officeDocument/2006/math">
                    <m:r>
                      <a:rPr lang="en-US" altLang="zh-CN" sz="2000" b="1" i="0" dirty="0" smtClean="0">
                        <a:solidFill>
                          <a:srgbClr val="00B050"/>
                        </a:solidFill>
                        <a:latin typeface="Cambria Math" panose="02040503050406030204" pitchFamily="18" charset="0"/>
                        <a:ea typeface="微软雅黑" pitchFamily="34" charset="-122"/>
                        <a:cs typeface="微软雅黑" pitchFamily="34" charset="-120"/>
                      </a:rPr>
                      <m:t>𝟏𝟑</m:t>
                    </m:r>
                    <m:r>
                      <a:rPr lang="en-US" altLang="zh-CN" sz="2000" b="1" i="0" dirty="0" smtClean="0">
                        <a:solidFill>
                          <a:srgbClr val="00B050"/>
                        </a:solidFill>
                        <a:latin typeface="Cambria Math" panose="02040503050406030204" pitchFamily="18" charset="0"/>
                        <a:ea typeface="微软雅黑" pitchFamily="34" charset="-122"/>
                        <a:cs typeface="微软雅黑" pitchFamily="34" charset="-120"/>
                      </a:rPr>
                      <m:t>.</m:t>
                    </m:r>
                    <m:r>
                      <a:rPr lang="en-US" altLang="zh-CN" sz="2000" b="1" i="0" dirty="0" smtClean="0">
                        <a:solidFill>
                          <a:srgbClr val="00B050"/>
                        </a:solidFill>
                        <a:latin typeface="Cambria Math" panose="02040503050406030204" pitchFamily="18" charset="0"/>
                        <a:ea typeface="微软雅黑" pitchFamily="34" charset="-122"/>
                        <a:cs typeface="微软雅黑" pitchFamily="34" charset="-120"/>
                      </a:rPr>
                      <m:t>𝟔</m:t>
                    </m:r>
                    <m:r>
                      <a:rPr lang="en-US" altLang="zh-CN" sz="2000" b="1" i="0" dirty="0" smtClean="0">
                        <a:solidFill>
                          <a:srgbClr val="00B050"/>
                        </a:solidFill>
                        <a:latin typeface="Cambria Math" panose="02040503050406030204" pitchFamily="18" charset="0"/>
                        <a:ea typeface="微软雅黑" pitchFamily="34" charset="-122"/>
                        <a:cs typeface="微软雅黑" pitchFamily="34" charset="-120"/>
                      </a:rPr>
                      <m:t>%</m:t>
                    </m:r>
                  </m:oMath>
                </a14:m>
                <a:r>
                  <a:rPr lang="en-US" altLang="zh-CN" sz="100" b="1" i="0" kern="0" spc="-99900" dirty="0">
                    <a:solidFill>
                      <a:srgbClr val="FFFFFF"/>
                    </a:solidFill>
                    <a:latin typeface="微软雅黑" pitchFamily="34" charset="0"/>
                    <a:ea typeface="微软雅黑" pitchFamily="34" charset="-122"/>
                    <a:cs typeface="微软雅黑" pitchFamily="34" charset="-120"/>
                  </a:rPr>
                  <a:t> </a:t>
                </a:r>
                <a:endParaRPr lang="en-US" altLang="zh-CN" sz="100" dirty="0"/>
              </a:p>
            </p:txBody>
          </p:sp>
        </mc:Choice>
        <mc:Fallback xmlns="">
          <p:sp>
            <p:nvSpPr>
              <p:cNvPr id="3" name="QB_6_AN.37_1#8d42a96a0.blank?pid=8b85471bb&amp;color=0,0,0&amp;vpa=12&amp;bbb=1"/>
              <p:cNvSpPr>
                <a:spLocks noRot="1" noChangeAspect="1" noMove="1" noResize="1" noEditPoints="1" noAdjustHandles="1" noChangeArrowheads="1" noChangeShapeType="1" noTextEdit="1"/>
              </p:cNvSpPr>
              <p:nvPr/>
            </p:nvSpPr>
            <p:spPr>
              <a:xfrm>
                <a:off x="7029514" y="1020000"/>
                <a:ext cx="907542" cy="294577"/>
              </a:xfrm>
              <a:prstGeom prst="rect">
                <a:avLst/>
              </a:prstGeom>
              <a:blipFill>
                <a:blip r:embed="rId3"/>
                <a:stretch>
                  <a:fillRect l="-2685" r="-3356" b="-16327"/>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4" name="QB_6_AS.38_1#8d42a96a0?vop=1&amp;pid=8b85471bb&amp;color=0,0,0&amp;bbb=1&amp;hb=1"/>
              <p:cNvSpPr/>
              <p:nvPr/>
            </p:nvSpPr>
            <p:spPr>
              <a:xfrm>
                <a:off x="722376" y="1384300"/>
                <a:ext cx="10753344" cy="1516634"/>
              </a:xfrm>
              <a:prstGeom prst="rect">
                <a:avLst/>
              </a:prstGeom>
              <a:noFill/>
              <a:ln/>
            </p:spPr>
            <p:txBody>
              <a:bodyPr wrap="none" lIns="0" tIns="0" rIns="0" bIns="0" rtlCol="0" anchor="t"/>
              <a:lstStyle/>
              <a:p>
                <a:pPr algn="l" latinLnBrk="1">
                  <a:lnSpc>
                    <a:spcPts val="52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能量传递效率可通过</a:t>
                </a:r>
                <a14:m>
                  <m:oMath xmlns:m="http://schemas.openxmlformats.org/officeDocument/2006/math">
                    <m:f>
                      <m:fPr>
                        <m:ctrlPr>
                          <a:rPr lang="en-US" altLang="zh-CN" sz="2000" b="0" i="1" dirty="0" smtClean="0">
                            <a:solidFill>
                              <a:srgbClr val="000000"/>
                            </a:solidFill>
                            <a:latin typeface="Cambria Math" panose="02040503050406030204" pitchFamily="18" charset="0"/>
                            <a:ea typeface="微软雅黑" pitchFamily="34" charset="-122"/>
                            <a:cs typeface="微软雅黑" pitchFamily="34" charset="-120"/>
                          </a:rPr>
                        </m:ctrlPr>
                      </m:fPr>
                      <m:num>
                        <m:r>
                          <a:rPr lang="en-US" altLang="zh-CN" sz="2000" b="0" i="0" dirty="0">
                            <a:solidFill>
                              <a:srgbClr val="000000"/>
                            </a:solidFill>
                            <a:latin typeface="Cambria Math" panose="02040503050406030204" pitchFamily="18" charset="0"/>
                            <a:ea typeface="微软雅黑" pitchFamily="34" charset="-122"/>
                            <a:cs typeface="微软雅黑" pitchFamily="34" charset="-120"/>
                          </a:rPr>
                          <m:t>第</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𝑛</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+1)</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个营养级的同化量</m:t>
                        </m:r>
                      </m:num>
                      <m:den>
                        <m:r>
                          <a:rPr lang="en-US" altLang="zh-CN" sz="2000" b="0" i="0" dirty="0">
                            <a:solidFill>
                              <a:srgbClr val="000000"/>
                            </a:solidFill>
                            <a:latin typeface="Cambria Math" panose="02040503050406030204" pitchFamily="18" charset="0"/>
                            <a:ea typeface="微软雅黑" pitchFamily="34" charset="-122"/>
                            <a:cs typeface="微软雅黑" pitchFamily="34" charset="-120"/>
                          </a:rPr>
                          <m:t>第</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𝑛</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个营养级的同化量</m:t>
                        </m:r>
                      </m:den>
                    </m:f>
                    <m: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×100%</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计算，该生态系统中营养级</a:t>
                </a:r>
                <a:r>
                  <a:rPr lang="en-US" altLang="zh-CN" sz="2000" b="0" i="0">
                    <a:solidFill>
                      <a:srgbClr val="000000"/>
                    </a:solidFill>
                    <a:latin typeface="微软雅黑" pitchFamily="34" charset="0"/>
                    <a:ea typeface="微软雅黑" pitchFamily="34" charset="-122"/>
                    <a:cs typeface="微软雅黑" pitchFamily="34" charset="-120"/>
                  </a:rPr>
                  <a:t>Ⅲ的同</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化量为</a:t>
                </a:r>
                <a14:m>
                  <m:oMath xmlns:m="http://schemas.openxmlformats.org/officeDocument/2006/math">
                    <m: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427.4 </m:t>
                    </m:r>
                    <m:r>
                      <m:rPr>
                        <m:sty m:val="p"/>
                      </m:rP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t</m:t>
                    </m:r>
                    <m: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m:t>
                    </m:r>
                    <m:sSup>
                      <m:sSupPr>
                        <m:ctrlPr>
                          <a:rPr lang="en-US" altLang="zh-CN" sz="2000" b="0" i="1" dirty="0" smtClean="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km</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p>
                    </m:sSup>
                    <m: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m:t>
                    </m:r>
                    <m:sSup>
                      <m:sSupPr>
                        <m:ctrlPr>
                          <a:rPr lang="en-US" altLang="zh-CN" sz="2000" b="0" i="1" dirty="0" smtClean="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a</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−1</m:t>
                        </m:r>
                      </m:sup>
                    </m:sSup>
                  </m:oMath>
                </a14:m>
                <a:r>
                  <a:rPr lang="en-US" altLang="zh-CN" sz="2000" b="0" i="0" dirty="0">
                    <a:solidFill>
                      <a:srgbClr val="000000"/>
                    </a:solidFill>
                    <a:latin typeface="微软雅黑" pitchFamily="34" charset="0"/>
                    <a:ea typeface="微软雅黑" pitchFamily="34" charset="-122"/>
                    <a:cs typeface="微软雅黑" pitchFamily="34" charset="-120"/>
                  </a:rPr>
                  <a:t>，营养级Ⅳ的同化量为</a:t>
                </a:r>
                <a14:m>
                  <m:oMath xmlns:m="http://schemas.openxmlformats.org/officeDocument/2006/math">
                    <m: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58.22 </m:t>
                    </m:r>
                    <m:r>
                      <m:rPr>
                        <m:sty m:val="p"/>
                      </m:rP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t</m:t>
                    </m:r>
                    <m: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m:t>
                    </m:r>
                    <m:sSup>
                      <m:sSupPr>
                        <m:ctrlPr>
                          <a:rPr lang="en-US" altLang="zh-CN" sz="2000" b="0" i="1" dirty="0" smtClean="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km</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p>
                    </m:sSup>
                    <m: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m:t>
                    </m:r>
                    <m:sSup>
                      <m:sSupPr>
                        <m:ctrlPr>
                          <a:rPr lang="en-US" altLang="zh-CN" sz="2000" b="0" i="1" dirty="0" smtClean="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a</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−1</m:t>
                        </m:r>
                      </m:sup>
                    </m:sSup>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，营养级Ⅲ、</a:t>
                </a:r>
                <a:r>
                  <a:rPr lang="en-US" altLang="zh-CN" sz="2000" b="0" i="0">
                    <a:solidFill>
                      <a:srgbClr val="000000"/>
                    </a:solidFill>
                    <a:latin typeface="微软雅黑" pitchFamily="34" charset="0"/>
                    <a:ea typeface="微软雅黑" pitchFamily="34" charset="-122"/>
                    <a:cs typeface="微软雅黑" pitchFamily="34" charset="-120"/>
                  </a:rPr>
                  <a:t>Ⅳ之间的能量</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传递效率为</a:t>
                </a:r>
                <a14:m>
                  <m:oMath xmlns:m="http://schemas.openxmlformats.org/officeDocument/2006/math">
                    <m: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58.22÷427.4×100%≈13.6%</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200" dirty="0">
                  <a:solidFill>
                    <a:srgbClr val="000000"/>
                  </a:solidFill>
                </a:endParaRPr>
              </a:p>
            </p:txBody>
          </p:sp>
        </mc:Choice>
        <mc:Fallback xmlns="">
          <p:sp>
            <p:nvSpPr>
              <p:cNvPr id="4" name="QB_6_AS.38_1#8d42a96a0?vop=1&amp;pid=8b85471bb&amp;color=0,0,0&amp;bbb=1&amp;hb=1"/>
              <p:cNvSpPr>
                <a:spLocks noRot="1" noChangeAspect="1" noMove="1" noResize="1" noEditPoints="1" noAdjustHandles="1" noChangeArrowheads="1" noChangeShapeType="1" noTextEdit="1"/>
              </p:cNvSpPr>
              <p:nvPr/>
            </p:nvSpPr>
            <p:spPr>
              <a:xfrm>
                <a:off x="722376" y="1384300"/>
                <a:ext cx="10753344" cy="1516634"/>
              </a:xfrm>
              <a:prstGeom prst="rect">
                <a:avLst/>
              </a:prstGeom>
              <a:blipFill>
                <a:blip r:embed="rId4"/>
                <a:stretch>
                  <a:fillRect l="-1587" b="-10040"/>
                </a:stretch>
              </a:blipFill>
              <a:ln/>
            </p:spPr>
            <p:txBody>
              <a:bodyPr/>
              <a:lstStyle/>
              <a:p>
                <a:r>
                  <a:rPr lang="zh-CN" altLang="en-US">
                    <a:noFill/>
                  </a:rPr>
                  <a:t> </a:t>
                </a:r>
              </a:p>
            </p:txBody>
          </p:sp>
        </mc:Fallback>
      </mc:AlternateContent>
      <p:sp>
        <p:nvSpPr>
          <p:cNvPr id="5" name="QB_6_BD.39_1#39f13198f?pid=8b85471bb&amp;color=0,0,0&amp;bbb=1&amp;hb=1"/>
          <p:cNvSpPr/>
          <p:nvPr/>
        </p:nvSpPr>
        <p:spPr>
          <a:xfrm>
            <a:off x="722376" y="2901124"/>
            <a:ext cx="10753344" cy="13003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（3）分析图中数据可知，对营养级Ⅱ的捕捞量不宜再增加</a:t>
            </a:r>
            <a:r>
              <a:rPr lang="en-US" altLang="zh-CN" sz="2000" b="0" i="0">
                <a:solidFill>
                  <a:srgbClr val="000000"/>
                </a:solidFill>
                <a:latin typeface="微软雅黑" pitchFamily="34" charset="0"/>
                <a:ea typeface="微软雅黑" pitchFamily="34" charset="-122"/>
                <a:cs typeface="微软雅黑" pitchFamily="34" charset="-120"/>
              </a:rPr>
              <a:t>，理由是</a:t>
            </a:r>
            <a:r>
              <a:rPr lang="en-US" altLang="zh-CN" sz="2000" i="0">
                <a:solidFill>
                  <a:srgbClr val="000000"/>
                </a:solidFill>
                <a:latin typeface="SimSun" pitchFamily="34" charset="0"/>
                <a:ea typeface="SimSun" pitchFamily="34" charset="-122"/>
                <a:cs typeface="SimSun" pitchFamily="34" charset="-120"/>
              </a:rPr>
              <a:t>_________________________</a:t>
            </a:r>
          </a:p>
          <a:p>
            <a:pPr latinLnBrk="1">
              <a:lnSpc>
                <a:spcPts val="3600"/>
              </a:lnSpc>
            </a:pPr>
            <a:r>
              <a:rPr lang="en-US" altLang="zh-CN" sz="2000" i="0">
                <a:solidFill>
                  <a:srgbClr val="000000"/>
                </a:solidFill>
                <a:latin typeface="SimSun" pitchFamily="34" charset="0"/>
                <a:ea typeface="SimSun" pitchFamily="34" charset="-122"/>
                <a:cs typeface="SimSun" pitchFamily="34" charset="-120"/>
              </a:rPr>
              <a:t>____________________________________________________________________________________</a:t>
            </a:r>
          </a:p>
          <a:p>
            <a:pPr latinLnBrk="1">
              <a:lnSpc>
                <a:spcPts val="3400"/>
              </a:lnSpc>
            </a:pPr>
            <a:r>
              <a:rPr lang="en-US" altLang="zh-CN" sz="2000" i="0">
                <a:solidFill>
                  <a:srgbClr val="000000"/>
                </a:solidFill>
                <a:latin typeface="SimSun" pitchFamily="34" charset="0"/>
                <a:ea typeface="SimSun" pitchFamily="34" charset="-122"/>
                <a:cs typeface="SimSun" pitchFamily="34" charset="-120"/>
              </a:rPr>
              <a:t>_______________________________________________________</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solidFill>
                <a:srgbClr val="000000"/>
              </a:solidFill>
            </a:endParaRPr>
          </a:p>
        </p:txBody>
      </p:sp>
      <mc:AlternateContent xmlns:mc="http://schemas.openxmlformats.org/markup-compatibility/2006" xmlns:a14="http://schemas.microsoft.com/office/drawing/2010/main">
        <mc:Choice Requires="a14">
          <p:sp>
            <p:nvSpPr>
              <p:cNvPr id="6" name="QB_6_AN.40_1#39f13198f.blank?pid=8b85471bb&amp;color=0,0,0&amp;vpa=13&amp;bbb=1&amp;hb=1"/>
              <p:cNvSpPr/>
              <p:nvPr/>
            </p:nvSpPr>
            <p:spPr>
              <a:xfrm>
                <a:off x="722377" y="2863024"/>
                <a:ext cx="10749631" cy="1217359"/>
              </a:xfrm>
              <a:prstGeom prst="rect">
                <a:avLst/>
              </a:prstGeom>
              <a:noFill/>
              <a:ln/>
            </p:spPr>
            <p:txBody>
              <a:bodyPr wrap="square" lIns="0" tIns="0" rIns="0" bIns="0" rtlCol="0" anchor="t"/>
              <a:lstStyle/>
              <a:p>
                <a:pPr latinLnBrk="1">
                  <a:lnSpc>
                    <a:spcPts val="3267"/>
                  </a:lnSpc>
                </a:pPr>
                <a:r>
                  <a:rPr lang="en-US" altLang="zh-CN" sz="2000" b="1" i="0">
                    <a:solidFill>
                      <a:srgbClr val="00B050"/>
                    </a:solidFill>
                    <a:latin typeface="SimSun" panose="02010600030101010101" pitchFamily="2" charset="-122"/>
                    <a:ea typeface="微软雅黑" pitchFamily="34" charset="-122"/>
                    <a:cs typeface="微软雅黑" pitchFamily="34" charset="-120"/>
                  </a:rPr>
                  <a:t>                                                            </a:t>
                </a:r>
                <a:r>
                  <a:rPr lang="en-US" altLang="zh-CN" sz="2000" b="1" i="0">
                    <a:solidFill>
                      <a:srgbClr val="00B050"/>
                    </a:solidFill>
                    <a:latin typeface="微软雅黑" pitchFamily="34" charset="0"/>
                    <a:ea typeface="微软雅黑" pitchFamily="34" charset="-122"/>
                    <a:cs typeface="微软雅黑" pitchFamily="34" charset="-120"/>
                  </a:rPr>
                  <a:t>营养级Ⅱ输入总能量为</a:t>
                </a:r>
                <a14:m>
                  <m:oMath xmlns:m="http://schemas.openxmlformats.org/officeDocument/2006/math">
                    <m:r>
                      <a:rPr lang="en-US" altLang="zh-CN" sz="2000" b="1" i="0" dirty="0" smtClean="0">
                        <a:solidFill>
                          <a:srgbClr val="00B050"/>
                        </a:solidFill>
                        <a:latin typeface="Cambria Math" panose="02040503050406030204" pitchFamily="18" charset="0"/>
                        <a:ea typeface="微软雅黑" pitchFamily="34" charset="-122"/>
                        <a:cs typeface="微软雅黑" pitchFamily="34" charset="-120"/>
                      </a:rPr>
                      <m:t>𝟓</m:t>
                    </m:r>
                    <m:r>
                      <a:rPr lang="en-US" altLang="zh-CN" sz="2000" b="1" i="0" dirty="0" smtClean="0">
                        <a:solidFill>
                          <a:srgbClr val="00B050"/>
                        </a:solidFill>
                        <a:latin typeface="Cambria Math" panose="02040503050406030204" pitchFamily="18" charset="0"/>
                        <a:ea typeface="微软雅黑" pitchFamily="34" charset="-122"/>
                        <a:cs typeface="微软雅黑" pitchFamily="34" charset="-120"/>
                      </a:rPr>
                      <m:t> </m:t>
                    </m:r>
                    <m:r>
                      <a:rPr lang="en-US" altLang="zh-CN" sz="2000" b="1" i="0" dirty="0" smtClean="0">
                        <a:solidFill>
                          <a:srgbClr val="00B050"/>
                        </a:solidFill>
                        <a:latin typeface="Cambria Math" panose="02040503050406030204" pitchFamily="18" charset="0"/>
                        <a:ea typeface="微软雅黑" pitchFamily="34" charset="-122"/>
                        <a:cs typeface="微软雅黑" pitchFamily="34" charset="-120"/>
                      </a:rPr>
                      <m:t>𝟑𝟐𝟐</m:t>
                    </m:r>
                    <m:r>
                      <a:rPr lang="en-US" altLang="zh-CN" sz="2000" b="1" i="0" dirty="0" smtClean="0">
                        <a:solidFill>
                          <a:srgbClr val="00B050"/>
                        </a:solidFill>
                        <a:latin typeface="Cambria Math" panose="02040503050406030204" pitchFamily="18" charset="0"/>
                        <a:ea typeface="微软雅黑" pitchFamily="34" charset="-122"/>
                        <a:cs typeface="微软雅黑" pitchFamily="34" charset="-120"/>
                      </a:rPr>
                      <m:t>.</m:t>
                    </m:r>
                    <m:r>
                      <a:rPr lang="en-US" altLang="zh-CN" sz="2000" b="1" i="0" dirty="0" smtClean="0">
                        <a:solidFill>
                          <a:srgbClr val="00B050"/>
                        </a:solidFill>
                        <a:latin typeface="Cambria Math" panose="02040503050406030204" pitchFamily="18" charset="0"/>
                        <a:ea typeface="微软雅黑" pitchFamily="34" charset="-122"/>
                        <a:cs typeface="微软雅黑" pitchFamily="34" charset="-120"/>
                      </a:rPr>
                      <m:t>𝟖</m:t>
                    </m:r>
                    <m:r>
                      <a:rPr lang="en-US" altLang="zh-CN" sz="2000" b="1" i="0" dirty="0" smtClean="0">
                        <a:solidFill>
                          <a:srgbClr val="00B050"/>
                        </a:solidFill>
                        <a:latin typeface="Cambria Math" panose="02040503050406030204" pitchFamily="18" charset="0"/>
                        <a:ea typeface="微软雅黑" pitchFamily="34" charset="-122"/>
                        <a:cs typeface="微软雅黑" pitchFamily="34" charset="-120"/>
                      </a:rPr>
                      <m:t> </m:t>
                    </m:r>
                    <m:r>
                      <a:rPr lang="en-US" altLang="zh-CN" sz="2000" b="1" i="0" dirty="0" smtClean="0">
                        <a:solidFill>
                          <a:srgbClr val="00B050"/>
                        </a:solidFill>
                        <a:latin typeface="Cambria Math" panose="02040503050406030204" pitchFamily="18" charset="0"/>
                        <a:ea typeface="微软雅黑" pitchFamily="34" charset="-122"/>
                        <a:cs typeface="微软雅黑" pitchFamily="34" charset="-120"/>
                      </a:rPr>
                      <m:t>𝐭</m:t>
                    </m:r>
                    <m:r>
                      <a:rPr lang="en-US" altLang="zh-CN" sz="2000" b="1" i="0" dirty="0" smtClean="0">
                        <a:solidFill>
                          <a:srgbClr val="00B050"/>
                        </a:solidFill>
                        <a:latin typeface="Cambria Math" panose="02040503050406030204" pitchFamily="18" charset="0"/>
                        <a:ea typeface="微软雅黑" pitchFamily="34" charset="-122"/>
                        <a:cs typeface="微软雅黑" pitchFamily="34" charset="-120"/>
                      </a:rPr>
                      <m:t>⋅</m:t>
                    </m:r>
                    <m:sSup>
                      <m:sSupPr>
                        <m:ctrlPr>
                          <a:rPr lang="en-US" altLang="zh-CN" sz="2000" b="1" i="1" dirty="0" smtClean="0">
                            <a:solidFill>
                              <a:srgbClr val="00B050"/>
                            </a:solidFill>
                            <a:latin typeface="Cambria Math" panose="02040503050406030204" pitchFamily="18" charset="0"/>
                            <a:ea typeface="微软雅黑" pitchFamily="34" charset="-122"/>
                            <a:cs typeface="微软雅黑" pitchFamily="34" charset="-120"/>
                          </a:rPr>
                        </m:ctrlPr>
                      </m:sSupPr>
                      <m:e>
                        <m:r>
                          <a:rPr lang="en-US" altLang="zh-CN" sz="2000" b="1" i="0" dirty="0">
                            <a:solidFill>
                              <a:srgbClr val="00B050"/>
                            </a:solidFill>
                            <a:latin typeface="Cambria Math" panose="02040503050406030204" pitchFamily="18" charset="0"/>
                            <a:ea typeface="微软雅黑" pitchFamily="34" charset="-122"/>
                            <a:cs typeface="微软雅黑" pitchFamily="34" charset="-120"/>
                          </a:rPr>
                          <m:t>𝐤𝐦</m:t>
                        </m:r>
                      </m:e>
                      <m:sup>
                        <m:r>
                          <a:rPr lang="en-US" altLang="zh-CN" sz="2000" b="1" i="0" dirty="0">
                            <a:solidFill>
                              <a:srgbClr val="00B050"/>
                            </a:solidFill>
                            <a:latin typeface="Cambria Math" panose="02040503050406030204" pitchFamily="18" charset="0"/>
                            <a:ea typeface="微软雅黑" pitchFamily="34" charset="-122"/>
                            <a:cs typeface="微软雅黑" pitchFamily="34" charset="-120"/>
                          </a:rPr>
                          <m:t>−</m:t>
                        </m:r>
                        <m:r>
                          <a:rPr lang="en-US" altLang="zh-CN" sz="2000" b="1" i="0" dirty="0">
                            <a:solidFill>
                              <a:srgbClr val="00B050"/>
                            </a:solidFill>
                            <a:latin typeface="Cambria Math" panose="02040503050406030204" pitchFamily="18" charset="0"/>
                            <a:ea typeface="微软雅黑" pitchFamily="34" charset="-122"/>
                            <a:cs typeface="微软雅黑" pitchFamily="34" charset="-120"/>
                          </a:rPr>
                          <m:t>𝟐</m:t>
                        </m:r>
                      </m:sup>
                    </m:sSup>
                    <m:r>
                      <a:rPr lang="en-US" altLang="zh-CN" sz="2000" b="1" i="0" dirty="0" smtClean="0">
                        <a:solidFill>
                          <a:srgbClr val="00B050"/>
                        </a:solidFill>
                        <a:latin typeface="Cambria Math" panose="02040503050406030204" pitchFamily="18" charset="0"/>
                        <a:ea typeface="微软雅黑" pitchFamily="34" charset="-122"/>
                        <a:cs typeface="微软雅黑" pitchFamily="34" charset="-120"/>
                      </a:rPr>
                      <m:t>⋅</m:t>
                    </m:r>
                    <m:sSup>
                      <m:sSupPr>
                        <m:ctrlPr>
                          <a:rPr lang="en-US" altLang="zh-CN" sz="2000" b="1" i="1" dirty="0" smtClean="0">
                            <a:solidFill>
                              <a:srgbClr val="00B050"/>
                            </a:solidFill>
                            <a:latin typeface="Cambria Math" panose="02040503050406030204" pitchFamily="18" charset="0"/>
                            <a:ea typeface="微软雅黑" pitchFamily="34" charset="-122"/>
                            <a:cs typeface="微软雅黑" pitchFamily="34" charset="-120"/>
                          </a:rPr>
                        </m:ctrlPr>
                      </m:sSupPr>
                      <m:e>
                        <m:r>
                          <a:rPr lang="en-US" altLang="zh-CN" sz="2000" b="1" i="0" dirty="0">
                            <a:solidFill>
                              <a:srgbClr val="00B050"/>
                            </a:solidFill>
                            <a:latin typeface="Cambria Math" panose="02040503050406030204" pitchFamily="18" charset="0"/>
                            <a:ea typeface="微软雅黑" pitchFamily="34" charset="-122"/>
                            <a:cs typeface="微软雅黑" pitchFamily="34" charset="-120"/>
                          </a:rPr>
                          <m:t>𝐚</m:t>
                        </m:r>
                      </m:e>
                      <m:sup>
                        <m:r>
                          <a:rPr lang="en-US" altLang="zh-CN" sz="2000" b="1" i="0" dirty="0">
                            <a:solidFill>
                              <a:srgbClr val="00B050"/>
                            </a:solidFill>
                            <a:latin typeface="Cambria Math" panose="02040503050406030204" pitchFamily="18" charset="0"/>
                            <a:ea typeface="微软雅黑" pitchFamily="34" charset="-122"/>
                            <a:cs typeface="微软雅黑" pitchFamily="34" charset="-120"/>
                          </a:rPr>
                          <m:t>−</m:t>
                        </m:r>
                        <m:r>
                          <a:rPr lang="en-US" altLang="zh-CN" sz="2000" b="1" i="0" dirty="0">
                            <a:solidFill>
                              <a:srgbClr val="00B050"/>
                            </a:solidFill>
                            <a:latin typeface="Cambria Math" panose="02040503050406030204" pitchFamily="18" charset="0"/>
                            <a:ea typeface="微软雅黑" pitchFamily="34" charset="-122"/>
                            <a:cs typeface="微软雅黑" pitchFamily="34" charset="-120"/>
                          </a:rPr>
                          <m:t>𝟏</m:t>
                        </m:r>
                      </m:sup>
                    </m:sSup>
                  </m:oMath>
                </a14:m>
                <a:r>
                  <a:rPr lang="en-US" altLang="zh-CN" sz="2000" b="1" i="0" dirty="0">
                    <a:solidFill>
                      <a:srgbClr val="00B050"/>
                    </a:solidFill>
                    <a:latin typeface="微软雅黑" pitchFamily="34" charset="0"/>
                    <a:ea typeface="微软雅黑" pitchFamily="34" charset="-122"/>
                    <a:cs typeface="微软雅黑" pitchFamily="34" charset="-120"/>
                  </a:rPr>
                  <a:t>，呼吸消耗、传递给下一营养级和进入有机碎屑的总能量为</a:t>
                </a:r>
                <a14:m>
                  <m:oMath xmlns:m="http://schemas.openxmlformats.org/officeDocument/2006/math">
                    <m:r>
                      <a:rPr lang="en-US" altLang="zh-CN" sz="2000" b="1" i="0" dirty="0" smtClean="0">
                        <a:solidFill>
                          <a:srgbClr val="00B050"/>
                        </a:solidFill>
                        <a:latin typeface="Cambria Math" panose="02040503050406030204" pitchFamily="18" charset="0"/>
                        <a:ea typeface="微软雅黑" pitchFamily="34" charset="-122"/>
                        <a:cs typeface="微软雅黑" pitchFamily="34" charset="-120"/>
                      </a:rPr>
                      <m:t>𝟓</m:t>
                    </m:r>
                    <m:r>
                      <a:rPr lang="en-US" altLang="zh-CN" sz="2000" b="1" i="0" dirty="0" smtClean="0">
                        <a:solidFill>
                          <a:srgbClr val="00B050"/>
                        </a:solidFill>
                        <a:latin typeface="Cambria Math" panose="02040503050406030204" pitchFamily="18" charset="0"/>
                        <a:ea typeface="微软雅黑" pitchFamily="34" charset="-122"/>
                        <a:cs typeface="微软雅黑" pitchFamily="34" charset="-120"/>
                      </a:rPr>
                      <m:t> </m:t>
                    </m:r>
                    <m:r>
                      <a:rPr lang="en-US" altLang="zh-CN" sz="2000" b="1" i="0" dirty="0" smtClean="0">
                        <a:solidFill>
                          <a:srgbClr val="00B050"/>
                        </a:solidFill>
                        <a:latin typeface="Cambria Math" panose="02040503050406030204" pitchFamily="18" charset="0"/>
                        <a:ea typeface="微软雅黑" pitchFamily="34" charset="-122"/>
                        <a:cs typeface="微软雅黑" pitchFamily="34" charset="-120"/>
                      </a:rPr>
                      <m:t>𝟐𝟑𝟓</m:t>
                    </m:r>
                    <m:r>
                      <a:rPr lang="en-US" altLang="zh-CN" sz="2000" b="1" i="0" dirty="0" smtClean="0">
                        <a:solidFill>
                          <a:srgbClr val="00B050"/>
                        </a:solidFill>
                        <a:latin typeface="Cambria Math" panose="02040503050406030204" pitchFamily="18" charset="0"/>
                        <a:ea typeface="微软雅黑" pitchFamily="34" charset="-122"/>
                        <a:cs typeface="微软雅黑" pitchFamily="34" charset="-120"/>
                      </a:rPr>
                      <m:t>.</m:t>
                    </m:r>
                    <m:r>
                      <a:rPr lang="en-US" altLang="zh-CN" sz="2000" b="1" i="0" dirty="0" smtClean="0">
                        <a:solidFill>
                          <a:srgbClr val="00B050"/>
                        </a:solidFill>
                        <a:latin typeface="Cambria Math" panose="02040503050406030204" pitchFamily="18" charset="0"/>
                        <a:ea typeface="微软雅黑" pitchFamily="34" charset="-122"/>
                        <a:cs typeface="微软雅黑" pitchFamily="34" charset="-120"/>
                      </a:rPr>
                      <m:t>𝟒</m:t>
                    </m:r>
                    <m:r>
                      <a:rPr lang="en-US" altLang="zh-CN" sz="2000" b="1" i="0" dirty="0" smtClean="0">
                        <a:solidFill>
                          <a:srgbClr val="00B050"/>
                        </a:solidFill>
                        <a:latin typeface="Cambria Math" panose="02040503050406030204" pitchFamily="18" charset="0"/>
                        <a:ea typeface="微软雅黑" pitchFamily="34" charset="-122"/>
                        <a:cs typeface="微软雅黑" pitchFamily="34" charset="-120"/>
                      </a:rPr>
                      <m:t> </m:t>
                    </m:r>
                    <m:r>
                      <a:rPr lang="en-US" altLang="zh-CN" sz="2000" b="1" i="0" dirty="0" smtClean="0">
                        <a:solidFill>
                          <a:srgbClr val="00B050"/>
                        </a:solidFill>
                        <a:latin typeface="Cambria Math" panose="02040503050406030204" pitchFamily="18" charset="0"/>
                        <a:ea typeface="微软雅黑" pitchFamily="34" charset="-122"/>
                        <a:cs typeface="微软雅黑" pitchFamily="34" charset="-120"/>
                      </a:rPr>
                      <m:t>𝐭</m:t>
                    </m:r>
                    <m:r>
                      <a:rPr lang="en-US" altLang="zh-CN" sz="2000" b="1" i="0" dirty="0" smtClean="0">
                        <a:solidFill>
                          <a:srgbClr val="00B050"/>
                        </a:solidFill>
                        <a:latin typeface="Cambria Math" panose="02040503050406030204" pitchFamily="18" charset="0"/>
                        <a:ea typeface="微软雅黑" pitchFamily="34" charset="-122"/>
                        <a:cs typeface="微软雅黑" pitchFamily="34" charset="-120"/>
                      </a:rPr>
                      <m:t>⋅</m:t>
                    </m:r>
                    <m:sSup>
                      <m:sSupPr>
                        <m:ctrlPr>
                          <a:rPr lang="en-US" altLang="zh-CN" sz="2000" b="1" i="1" dirty="0" smtClean="0">
                            <a:solidFill>
                              <a:srgbClr val="00B050"/>
                            </a:solidFill>
                            <a:latin typeface="Cambria Math" panose="02040503050406030204" pitchFamily="18" charset="0"/>
                            <a:ea typeface="微软雅黑" pitchFamily="34" charset="-122"/>
                            <a:cs typeface="微软雅黑" pitchFamily="34" charset="-120"/>
                          </a:rPr>
                        </m:ctrlPr>
                      </m:sSupPr>
                      <m:e>
                        <m:r>
                          <a:rPr lang="en-US" altLang="zh-CN" sz="2000" b="1" i="0" dirty="0">
                            <a:solidFill>
                              <a:srgbClr val="00B050"/>
                            </a:solidFill>
                            <a:latin typeface="Cambria Math" panose="02040503050406030204" pitchFamily="18" charset="0"/>
                            <a:ea typeface="微软雅黑" pitchFamily="34" charset="-122"/>
                            <a:cs typeface="微软雅黑" pitchFamily="34" charset="-120"/>
                          </a:rPr>
                          <m:t>𝐤𝐦</m:t>
                        </m:r>
                      </m:e>
                      <m:sup>
                        <m:r>
                          <a:rPr lang="en-US" altLang="zh-CN" sz="2000" b="1" i="0" dirty="0">
                            <a:solidFill>
                              <a:srgbClr val="00B050"/>
                            </a:solidFill>
                            <a:latin typeface="Cambria Math" panose="02040503050406030204" pitchFamily="18" charset="0"/>
                            <a:ea typeface="微软雅黑" pitchFamily="34" charset="-122"/>
                            <a:cs typeface="微软雅黑" pitchFamily="34" charset="-120"/>
                          </a:rPr>
                          <m:t>−</m:t>
                        </m:r>
                        <m:r>
                          <a:rPr lang="en-US" altLang="zh-CN" sz="2000" b="1" i="0" dirty="0">
                            <a:solidFill>
                              <a:srgbClr val="00B050"/>
                            </a:solidFill>
                            <a:latin typeface="Cambria Math" panose="02040503050406030204" pitchFamily="18" charset="0"/>
                            <a:ea typeface="微软雅黑" pitchFamily="34" charset="-122"/>
                            <a:cs typeface="微软雅黑" pitchFamily="34" charset="-120"/>
                          </a:rPr>
                          <m:t>𝟐</m:t>
                        </m:r>
                      </m:sup>
                    </m:sSup>
                    <m:r>
                      <a:rPr lang="en-US" altLang="zh-CN" sz="2000" b="1" i="0" dirty="0" smtClean="0">
                        <a:solidFill>
                          <a:srgbClr val="00B050"/>
                        </a:solidFill>
                        <a:latin typeface="Cambria Math" panose="02040503050406030204" pitchFamily="18" charset="0"/>
                        <a:ea typeface="微软雅黑" pitchFamily="34" charset="-122"/>
                        <a:cs typeface="微软雅黑" pitchFamily="34" charset="-120"/>
                      </a:rPr>
                      <m:t>⋅</m:t>
                    </m:r>
                    <m:sSup>
                      <m:sSupPr>
                        <m:ctrlPr>
                          <a:rPr lang="en-US" altLang="zh-CN" sz="2000" b="1" i="1" dirty="0" smtClean="0">
                            <a:solidFill>
                              <a:srgbClr val="00B050"/>
                            </a:solidFill>
                            <a:latin typeface="Cambria Math" panose="02040503050406030204" pitchFamily="18" charset="0"/>
                            <a:ea typeface="微软雅黑" pitchFamily="34" charset="-122"/>
                            <a:cs typeface="微软雅黑" pitchFamily="34" charset="-120"/>
                          </a:rPr>
                        </m:ctrlPr>
                      </m:sSupPr>
                      <m:e>
                        <m:r>
                          <a:rPr lang="en-US" altLang="zh-CN" sz="2000" b="1" i="0" dirty="0">
                            <a:solidFill>
                              <a:srgbClr val="00B050"/>
                            </a:solidFill>
                            <a:latin typeface="Cambria Math" panose="02040503050406030204" pitchFamily="18" charset="0"/>
                            <a:ea typeface="微软雅黑" pitchFamily="34" charset="-122"/>
                            <a:cs typeface="微软雅黑" pitchFamily="34" charset="-120"/>
                          </a:rPr>
                          <m:t>𝐚</m:t>
                        </m:r>
                      </m:e>
                      <m:sup>
                        <m:r>
                          <a:rPr lang="en-US" altLang="zh-CN" sz="2000" b="1" i="0" dirty="0">
                            <a:solidFill>
                              <a:srgbClr val="00B050"/>
                            </a:solidFill>
                            <a:latin typeface="Cambria Math" panose="02040503050406030204" pitchFamily="18" charset="0"/>
                            <a:ea typeface="微软雅黑" pitchFamily="34" charset="-122"/>
                            <a:cs typeface="微软雅黑" pitchFamily="34" charset="-120"/>
                          </a:rPr>
                          <m:t>−</m:t>
                        </m:r>
                        <m:r>
                          <a:rPr lang="en-US" altLang="zh-CN" sz="2000" b="1" i="0" dirty="0">
                            <a:solidFill>
                              <a:srgbClr val="00B050"/>
                            </a:solidFill>
                            <a:latin typeface="Cambria Math" panose="02040503050406030204" pitchFamily="18" charset="0"/>
                            <a:ea typeface="微软雅黑" pitchFamily="34" charset="-122"/>
                            <a:cs typeface="微软雅黑" pitchFamily="34" charset="-120"/>
                          </a:rPr>
                          <m:t>𝟏</m:t>
                        </m:r>
                      </m:sup>
                    </m:sSup>
                  </m:oMath>
                </a14:m>
                <a:r>
                  <a:rPr lang="en-US" altLang="zh-CN" sz="2000" b="1" i="0" dirty="0">
                    <a:solidFill>
                      <a:srgbClr val="00B050"/>
                    </a:solidFill>
                    <a:latin typeface="微软雅黑" pitchFamily="34" charset="0"/>
                    <a:ea typeface="微软雅黑" pitchFamily="34" charset="-122"/>
                    <a:cs typeface="微软雅黑" pitchFamily="34" charset="-120"/>
                  </a:rPr>
                  <a:t>，其差值为</a:t>
                </a:r>
                <a14:m>
                  <m:oMath xmlns:m="http://schemas.openxmlformats.org/officeDocument/2006/math">
                    <m:r>
                      <a:rPr lang="en-US" altLang="zh-CN" sz="2000" b="1" i="0" dirty="0" smtClean="0">
                        <a:solidFill>
                          <a:srgbClr val="00B050"/>
                        </a:solidFill>
                        <a:latin typeface="Cambria Math" panose="02040503050406030204" pitchFamily="18" charset="0"/>
                        <a:ea typeface="微软雅黑" pitchFamily="34" charset="-122"/>
                        <a:cs typeface="微软雅黑" pitchFamily="34" charset="-120"/>
                      </a:rPr>
                      <m:t>𝟖𝟕</m:t>
                    </m:r>
                    <m:r>
                      <a:rPr lang="en-US" altLang="zh-CN" sz="2000" b="1" i="0" dirty="0" smtClean="0">
                        <a:solidFill>
                          <a:srgbClr val="00B050"/>
                        </a:solidFill>
                        <a:latin typeface="Cambria Math" panose="02040503050406030204" pitchFamily="18" charset="0"/>
                        <a:ea typeface="微软雅黑" pitchFamily="34" charset="-122"/>
                        <a:cs typeface="微软雅黑" pitchFamily="34" charset="-120"/>
                      </a:rPr>
                      <m:t>.</m:t>
                    </m:r>
                    <m:r>
                      <a:rPr lang="en-US" altLang="zh-CN" sz="2000" b="1" i="0" dirty="0" smtClean="0">
                        <a:solidFill>
                          <a:srgbClr val="00B050"/>
                        </a:solidFill>
                        <a:latin typeface="Cambria Math" panose="02040503050406030204" pitchFamily="18" charset="0"/>
                        <a:ea typeface="微软雅黑" pitchFamily="34" charset="-122"/>
                        <a:cs typeface="微软雅黑" pitchFamily="34" charset="-120"/>
                      </a:rPr>
                      <m:t>𝟒</m:t>
                    </m:r>
                    <m:r>
                      <a:rPr lang="en-US" altLang="zh-CN" sz="2000" b="1" i="0" dirty="0" smtClean="0">
                        <a:solidFill>
                          <a:srgbClr val="00B050"/>
                        </a:solidFill>
                        <a:latin typeface="Cambria Math" panose="02040503050406030204" pitchFamily="18" charset="0"/>
                        <a:ea typeface="微软雅黑" pitchFamily="34" charset="-122"/>
                        <a:cs typeface="微软雅黑" pitchFamily="34" charset="-120"/>
                      </a:rPr>
                      <m:t> </m:t>
                    </m:r>
                    <m:r>
                      <a:rPr lang="en-US" altLang="zh-CN" sz="2000" b="1" i="0" dirty="0" smtClean="0">
                        <a:solidFill>
                          <a:srgbClr val="00B050"/>
                        </a:solidFill>
                        <a:latin typeface="Cambria Math" panose="02040503050406030204" pitchFamily="18" charset="0"/>
                        <a:ea typeface="微软雅黑" pitchFamily="34" charset="-122"/>
                        <a:cs typeface="微软雅黑" pitchFamily="34" charset="-120"/>
                      </a:rPr>
                      <m:t>𝐭</m:t>
                    </m:r>
                    <m:r>
                      <a:rPr lang="en-US" altLang="zh-CN" sz="2000" b="1" i="0" dirty="0" smtClean="0">
                        <a:solidFill>
                          <a:srgbClr val="00B050"/>
                        </a:solidFill>
                        <a:latin typeface="Cambria Math" panose="02040503050406030204" pitchFamily="18" charset="0"/>
                        <a:ea typeface="微软雅黑" pitchFamily="34" charset="-122"/>
                        <a:cs typeface="微软雅黑" pitchFamily="34" charset="-120"/>
                      </a:rPr>
                      <m:t>⋅</m:t>
                    </m:r>
                    <m:sSup>
                      <m:sSupPr>
                        <m:ctrlPr>
                          <a:rPr lang="en-US" altLang="zh-CN" sz="2000" b="1" i="1" dirty="0" smtClean="0">
                            <a:solidFill>
                              <a:srgbClr val="00B050"/>
                            </a:solidFill>
                            <a:latin typeface="Cambria Math" panose="02040503050406030204" pitchFamily="18" charset="0"/>
                            <a:ea typeface="微软雅黑" pitchFamily="34" charset="-122"/>
                            <a:cs typeface="微软雅黑" pitchFamily="34" charset="-120"/>
                          </a:rPr>
                        </m:ctrlPr>
                      </m:sSupPr>
                      <m:e>
                        <m:r>
                          <a:rPr lang="en-US" altLang="zh-CN" sz="2000" b="1" i="0" dirty="0">
                            <a:solidFill>
                              <a:srgbClr val="00B050"/>
                            </a:solidFill>
                            <a:latin typeface="Cambria Math" panose="02040503050406030204" pitchFamily="18" charset="0"/>
                            <a:ea typeface="微软雅黑" pitchFamily="34" charset="-122"/>
                            <a:cs typeface="微软雅黑" pitchFamily="34" charset="-120"/>
                          </a:rPr>
                          <m:t>𝐤𝐦</m:t>
                        </m:r>
                      </m:e>
                      <m:sup>
                        <m:r>
                          <a:rPr lang="en-US" altLang="zh-CN" sz="2000" b="1" i="0" dirty="0">
                            <a:solidFill>
                              <a:srgbClr val="00B050"/>
                            </a:solidFill>
                            <a:latin typeface="Cambria Math" panose="02040503050406030204" pitchFamily="18" charset="0"/>
                            <a:ea typeface="微软雅黑" pitchFamily="34" charset="-122"/>
                            <a:cs typeface="微软雅黑" pitchFamily="34" charset="-120"/>
                          </a:rPr>
                          <m:t>−</m:t>
                        </m:r>
                        <m:r>
                          <a:rPr lang="en-US" altLang="zh-CN" sz="2000" b="1" i="0" dirty="0">
                            <a:solidFill>
                              <a:srgbClr val="00B050"/>
                            </a:solidFill>
                            <a:latin typeface="Cambria Math" panose="02040503050406030204" pitchFamily="18" charset="0"/>
                            <a:ea typeface="微软雅黑" pitchFamily="34" charset="-122"/>
                            <a:cs typeface="微软雅黑" pitchFamily="34" charset="-120"/>
                          </a:rPr>
                          <m:t>𝟐</m:t>
                        </m:r>
                      </m:sup>
                    </m:sSup>
                    <m:r>
                      <a:rPr lang="en-US" altLang="zh-CN" sz="2000" b="1" i="0" dirty="0" smtClean="0">
                        <a:solidFill>
                          <a:srgbClr val="00B050"/>
                        </a:solidFill>
                        <a:latin typeface="Cambria Math" panose="02040503050406030204" pitchFamily="18" charset="0"/>
                        <a:ea typeface="微软雅黑" pitchFamily="34" charset="-122"/>
                        <a:cs typeface="微软雅黑" pitchFamily="34" charset="-120"/>
                      </a:rPr>
                      <m:t>⋅</m:t>
                    </m:r>
                    <m:sSup>
                      <m:sSupPr>
                        <m:ctrlPr>
                          <a:rPr lang="en-US" altLang="zh-CN" sz="2000" b="1" i="1" dirty="0" smtClean="0">
                            <a:solidFill>
                              <a:srgbClr val="00B050"/>
                            </a:solidFill>
                            <a:latin typeface="Cambria Math" panose="02040503050406030204" pitchFamily="18" charset="0"/>
                            <a:ea typeface="微软雅黑" pitchFamily="34" charset="-122"/>
                            <a:cs typeface="微软雅黑" pitchFamily="34" charset="-120"/>
                          </a:rPr>
                        </m:ctrlPr>
                      </m:sSupPr>
                      <m:e>
                        <m:r>
                          <a:rPr lang="en-US" altLang="zh-CN" sz="2000" b="1" i="0" dirty="0">
                            <a:solidFill>
                              <a:srgbClr val="00B050"/>
                            </a:solidFill>
                            <a:latin typeface="Cambria Math" panose="02040503050406030204" pitchFamily="18" charset="0"/>
                            <a:ea typeface="微软雅黑" pitchFamily="34" charset="-122"/>
                            <a:cs typeface="微软雅黑" pitchFamily="34" charset="-120"/>
                          </a:rPr>
                          <m:t>𝐚</m:t>
                        </m:r>
                      </m:e>
                      <m:sup>
                        <m:r>
                          <a:rPr lang="en-US" altLang="zh-CN" sz="2000" b="1" i="0" dirty="0">
                            <a:solidFill>
                              <a:srgbClr val="00B050"/>
                            </a:solidFill>
                            <a:latin typeface="Cambria Math" panose="02040503050406030204" pitchFamily="18" charset="0"/>
                            <a:ea typeface="微软雅黑" pitchFamily="34" charset="-122"/>
                            <a:cs typeface="微软雅黑" pitchFamily="34" charset="-120"/>
                          </a:rPr>
                          <m:t>−</m:t>
                        </m:r>
                        <m:r>
                          <a:rPr lang="en-US" altLang="zh-CN" sz="2000" b="1" i="0" dirty="0">
                            <a:solidFill>
                              <a:srgbClr val="00B050"/>
                            </a:solidFill>
                            <a:latin typeface="Cambria Math" panose="02040503050406030204" pitchFamily="18" charset="0"/>
                            <a:ea typeface="微软雅黑" pitchFamily="34" charset="-122"/>
                            <a:cs typeface="微软雅黑" pitchFamily="34" charset="-120"/>
                          </a:rPr>
                          <m:t>𝟏</m:t>
                        </m:r>
                      </m:sup>
                    </m:sSup>
                  </m:oMath>
                </a14:m>
                <a:r>
                  <a:rPr lang="en-US" altLang="zh-CN" sz="2000" b="1" i="0" dirty="0">
                    <a:solidFill>
                      <a:srgbClr val="00B050"/>
                    </a:solidFill>
                    <a:latin typeface="微软雅黑" pitchFamily="34" charset="0"/>
                    <a:ea typeface="微软雅黑" pitchFamily="34" charset="-122"/>
                    <a:cs typeface="微软雅黑" pitchFamily="34" charset="-120"/>
                  </a:rPr>
                  <a:t>，与捕捞量大致相当</a:t>
                </a:r>
                <a:endParaRPr lang="en-US" altLang="zh-CN" sz="2000" dirty="0">
                  <a:solidFill>
                    <a:srgbClr val="00B050"/>
                  </a:solidFill>
                </a:endParaRPr>
              </a:p>
            </p:txBody>
          </p:sp>
        </mc:Choice>
        <mc:Fallback xmlns="">
          <p:sp>
            <p:nvSpPr>
              <p:cNvPr id="6" name="QB_6_AN.40_1#39f13198f.blank?pid=8b85471bb&amp;color=0,0,0&amp;vpa=13&amp;bbb=1&amp;hb=1"/>
              <p:cNvSpPr>
                <a:spLocks noRot="1" noChangeAspect="1" noMove="1" noResize="1" noEditPoints="1" noAdjustHandles="1" noChangeArrowheads="1" noChangeShapeType="1" noTextEdit="1"/>
              </p:cNvSpPr>
              <p:nvPr/>
            </p:nvSpPr>
            <p:spPr>
              <a:xfrm>
                <a:off x="722377" y="2863024"/>
                <a:ext cx="10749631" cy="1217359"/>
              </a:xfrm>
              <a:prstGeom prst="rect">
                <a:avLst/>
              </a:prstGeom>
              <a:blipFill>
                <a:blip r:embed="rId5"/>
                <a:stretch>
                  <a:fillRect l="-908" t="-503" b="-12563"/>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fade">
                                      <p:cBhvr>
                                        <p:cTn id="21" dur="500"/>
                                        <p:tgtEl>
                                          <p:spTgt spid="4">
                                            <p:txEl>
                                              <p:pRg st="1" end="1"/>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
                                            <p:txEl>
                                              <p:pRg st="2" end="2"/>
                                            </p:txEl>
                                          </p:spTgt>
                                        </p:tgtEl>
                                        <p:attrNameLst>
                                          <p:attrName>style.visibility</p:attrName>
                                        </p:attrNameLst>
                                      </p:cBhvr>
                                      <p:to>
                                        <p:strVal val="visible"/>
                                      </p:to>
                                    </p:set>
                                    <p:animEffect transition="in" filter="fade">
                                      <p:cBhvr>
                                        <p:cTn id="24" dur="500"/>
                                        <p:tgtEl>
                                          <p:spTgt spid="4">
                                            <p:txEl>
                                              <p:pRg st="2" end="2"/>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grpId="0" nodeType="clickEffect">
                                  <p:stCondLst>
                                    <p:cond delay="0"/>
                                  </p:stCondLst>
                                  <p:childTnLst>
                                    <p:set>
                                      <p:cBhvr>
                                        <p:cTn id="28" dur="1" fill="hold">
                                          <p:stCondLst>
                                            <p:cond delay="0"/>
                                          </p:stCondLst>
                                        </p:cTn>
                                        <p:tgtEl>
                                          <p:spTgt spid="6">
                                            <p:bg/>
                                          </p:spTgt>
                                        </p:tgtEl>
                                        <p:attrNameLst>
                                          <p:attrName>style.visibility</p:attrName>
                                        </p:attrNameLst>
                                      </p:cBhvr>
                                      <p:to>
                                        <p:strVal val="visible"/>
                                      </p:to>
                                    </p:set>
                                    <p:animEffect transition="in" filter="fade">
                                      <p:cBhvr>
                                        <p:cTn id="29" dur="500"/>
                                        <p:tgtEl>
                                          <p:spTgt spid="6">
                                            <p:bg/>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6">
                                            <p:txEl>
                                              <p:pRg st="0" end="0"/>
                                            </p:txEl>
                                          </p:spTgt>
                                        </p:tgtEl>
                                        <p:attrNameLst>
                                          <p:attrName>style.visibility</p:attrName>
                                        </p:attrNameLst>
                                      </p:cBhvr>
                                      <p:to>
                                        <p:strVal val="visible"/>
                                      </p:to>
                                    </p:set>
                                    <p:animEffect transition="in" filter="fade">
                                      <p:cBhvr>
                                        <p:cTn id="32" dur="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Lst>
  </p:timing>
</p:sld>
</file>

<file path=ppt/slides/slide27.xml><?xml version="1.0" encoding="utf-8"?>
<p:sld xmlns:a="http://schemas.openxmlformats.org/drawingml/2006/main" xmlns:r="http://schemas.openxmlformats.org/officeDocument/2006/relationships" xmlns:p="http://schemas.openxmlformats.org/presentationml/2006/main">
  <p:cSld name="Slide 27&amp;si=27">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B_6_AS.41_1#39f13198f?vop=1&amp;pid=8b85471bb&amp;color=0,0,0&amp;bt=1&amp;bbb=1&amp;hb=1"/>
              <p:cNvSpPr/>
              <p:nvPr/>
            </p:nvSpPr>
            <p:spPr>
              <a:xfrm>
                <a:off x="722376" y="972000"/>
                <a:ext cx="10753344" cy="22659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据图中数据分析可知，营养级</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Ⅱ</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同化总能量为</a:t>
                </a:r>
              </a:p>
              <a:p>
                <a:pPr latinLnBrk="1">
                  <a:lnSpc>
                    <a:spcPts val="3700"/>
                  </a:lnSpc>
                </a:pPr>
                <a14:m>
                  <m:oMath xmlns:m="http://schemas.openxmlformats.org/officeDocument/2006/math">
                    <m:r>
                      <a:rPr lang="en-US" altLang="zh-CN" sz="2200" b="0" i="0" dirty="0">
                        <a:solidFill>
                          <a:srgbClr val="000000"/>
                        </a:solidFill>
                        <a:latin typeface="Cambria Math" panose="02040503050406030204" pitchFamily="18" charset="0"/>
                        <a:ea typeface="微软雅黑" pitchFamily="34" charset="-122"/>
                        <a:cs typeface="微软雅黑" pitchFamily="34" charset="-120"/>
                      </a:rPr>
                      <m:t>4 449+873.8=5 322.8(</m:t>
                    </m:r>
                    <m:r>
                      <m:rPr>
                        <m:sty m:val="p"/>
                      </m:rPr>
                      <a:rPr lang="en-US" altLang="zh-CN" sz="2200" b="0" i="0" dirty="0">
                        <a:solidFill>
                          <a:srgbClr val="000000"/>
                        </a:solidFill>
                        <a:latin typeface="Cambria Math" panose="02040503050406030204" pitchFamily="18" charset="0"/>
                        <a:ea typeface="微软雅黑" pitchFamily="34" charset="-122"/>
                        <a:cs typeface="微软雅黑" pitchFamily="34" charset="-120"/>
                      </a:rPr>
                      <m:t>t</m:t>
                    </m:r>
                    <m:r>
                      <a:rPr lang="en-US" altLang="zh-CN" sz="2200" b="0" i="0" dirty="0">
                        <a:solidFill>
                          <a:srgbClr val="000000"/>
                        </a:solidFill>
                        <a:latin typeface="Cambria Math" panose="02040503050406030204" pitchFamily="18" charset="0"/>
                        <a:ea typeface="微软雅黑" pitchFamily="34" charset="-122"/>
                        <a:cs typeface="微软雅黑" pitchFamily="34" charset="-120"/>
                      </a:rPr>
                      <m:t>⋅</m:t>
                    </m:r>
                    <m:sSup>
                      <m:sSupPr>
                        <m:ctrlPr>
                          <a:rPr lang="en-US" altLang="zh-CN" sz="22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200" b="0" i="0" dirty="0">
                            <a:solidFill>
                              <a:srgbClr val="000000"/>
                            </a:solidFill>
                            <a:latin typeface="Cambria Math" panose="02040503050406030204" pitchFamily="18" charset="0"/>
                            <a:ea typeface="微软雅黑" pitchFamily="34" charset="-122"/>
                            <a:cs typeface="微软雅黑" pitchFamily="34" charset="-120"/>
                          </a:rPr>
                          <m:t>km</m:t>
                        </m:r>
                      </m:e>
                      <m:sup>
                        <m:r>
                          <a:rPr lang="en-US" altLang="zh-CN" sz="2200" b="0" i="0" dirty="0">
                            <a:solidFill>
                              <a:srgbClr val="000000"/>
                            </a:solidFill>
                            <a:latin typeface="Cambria Math" panose="02040503050406030204" pitchFamily="18" charset="0"/>
                            <a:ea typeface="微软雅黑" pitchFamily="34" charset="-122"/>
                            <a:cs typeface="微软雅黑" pitchFamily="34" charset="-120"/>
                          </a:rPr>
                          <m:t>−2</m:t>
                        </m:r>
                      </m:sup>
                    </m:sSup>
                    <m:r>
                      <a:rPr lang="en-US" altLang="zh-CN" sz="2200" b="0" i="0" dirty="0">
                        <a:solidFill>
                          <a:srgbClr val="000000"/>
                        </a:solidFill>
                        <a:latin typeface="Cambria Math" panose="02040503050406030204" pitchFamily="18" charset="0"/>
                        <a:ea typeface="微软雅黑" pitchFamily="34" charset="-122"/>
                        <a:cs typeface="微软雅黑" pitchFamily="34" charset="-120"/>
                      </a:rPr>
                      <m:t>⋅</m:t>
                    </m:r>
                    <m:sSup>
                      <m:sSupPr>
                        <m:ctrlPr>
                          <a:rPr lang="en-US" altLang="zh-CN" sz="22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200" b="0" i="0" dirty="0">
                            <a:solidFill>
                              <a:srgbClr val="000000"/>
                            </a:solidFill>
                            <a:latin typeface="Cambria Math" panose="02040503050406030204" pitchFamily="18" charset="0"/>
                            <a:ea typeface="微软雅黑" pitchFamily="34" charset="-122"/>
                            <a:cs typeface="微软雅黑" pitchFamily="34" charset="-120"/>
                          </a:rPr>
                          <m:t>a</m:t>
                        </m:r>
                      </m:e>
                      <m:sup>
                        <m:r>
                          <a:rPr lang="en-US" altLang="zh-CN" sz="2200" b="0" i="0" dirty="0">
                            <a:solidFill>
                              <a:srgbClr val="000000"/>
                            </a:solidFill>
                            <a:latin typeface="Cambria Math" panose="02040503050406030204" pitchFamily="18" charset="0"/>
                            <a:ea typeface="微软雅黑" pitchFamily="34" charset="-122"/>
                            <a:cs typeface="微软雅黑" pitchFamily="34" charset="-120"/>
                          </a:rPr>
                          <m:t>−1</m:t>
                        </m:r>
                      </m:sup>
                    </m:sSup>
                    <m:r>
                      <a:rPr lang="en-US" altLang="zh-CN" sz="2200" b="0" i="0" dirty="0" smtClean="0">
                        <a:solidFill>
                          <a:srgbClr val="000000"/>
                        </a:solidFill>
                        <a:latin typeface="Cambria Math" panose="02040503050406030204" pitchFamily="18" charset="0"/>
                        <a:ea typeface="微软雅黑" pitchFamily="34" charset="-122"/>
                        <a:cs typeface="微软雅黑" pitchFamily="34" charset="-120"/>
                      </a:rPr>
                      <m:t>)</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，呼吸消耗</a:t>
                </a:r>
                <a:r>
                  <a:rPr lang="en-US" altLang="zh-CN" sz="2000" b="0" i="0">
                    <a:solidFill>
                      <a:srgbClr val="000000"/>
                    </a:solidFill>
                    <a:latin typeface="微软雅黑" pitchFamily="34" charset="0"/>
                    <a:ea typeface="微软雅黑" pitchFamily="34" charset="-122"/>
                    <a:cs typeface="微软雅黑" pitchFamily="34" charset="-120"/>
                  </a:rPr>
                  <a:t>、传递给下一营养级和进入有机碎屑的总</a:t>
                </a:r>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能量为</a:t>
                </a:r>
                <a14:m>
                  <m:oMath xmlns:m="http://schemas.openxmlformats.org/officeDocument/2006/math">
                    <m:r>
                      <a:rPr lang="en-US" altLang="zh-CN" sz="2200" b="0" i="0" dirty="0">
                        <a:solidFill>
                          <a:srgbClr val="000000"/>
                        </a:solidFill>
                        <a:latin typeface="Cambria Math" panose="02040503050406030204" pitchFamily="18" charset="0"/>
                        <a:ea typeface="微软雅黑" pitchFamily="34" charset="-122"/>
                        <a:cs typeface="微软雅黑" pitchFamily="34" charset="-120"/>
                      </a:rPr>
                      <m:t>2 871+1 937+427.4=5 235.4(</m:t>
                    </m:r>
                    <m:r>
                      <m:rPr>
                        <m:sty m:val="p"/>
                      </m:rPr>
                      <a:rPr lang="en-US" altLang="zh-CN" sz="2200" b="0" i="0" dirty="0">
                        <a:solidFill>
                          <a:srgbClr val="000000"/>
                        </a:solidFill>
                        <a:latin typeface="Cambria Math" panose="02040503050406030204" pitchFamily="18" charset="0"/>
                        <a:ea typeface="微软雅黑" pitchFamily="34" charset="-122"/>
                        <a:cs typeface="微软雅黑" pitchFamily="34" charset="-120"/>
                      </a:rPr>
                      <m:t>t</m:t>
                    </m:r>
                    <m:r>
                      <a:rPr lang="en-US" altLang="zh-CN" sz="2200" b="0" i="0" dirty="0">
                        <a:solidFill>
                          <a:srgbClr val="000000"/>
                        </a:solidFill>
                        <a:latin typeface="Cambria Math" panose="02040503050406030204" pitchFamily="18" charset="0"/>
                        <a:ea typeface="微软雅黑" pitchFamily="34" charset="-122"/>
                        <a:cs typeface="微软雅黑" pitchFamily="34" charset="-120"/>
                      </a:rPr>
                      <m:t>⋅</m:t>
                    </m:r>
                    <m:sSup>
                      <m:sSupPr>
                        <m:ctrlPr>
                          <a:rPr lang="en-US" altLang="zh-CN" sz="22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200" b="0" i="0" dirty="0">
                            <a:solidFill>
                              <a:srgbClr val="000000"/>
                            </a:solidFill>
                            <a:latin typeface="Cambria Math" panose="02040503050406030204" pitchFamily="18" charset="0"/>
                            <a:ea typeface="微软雅黑" pitchFamily="34" charset="-122"/>
                            <a:cs typeface="微软雅黑" pitchFamily="34" charset="-120"/>
                          </a:rPr>
                          <m:t>km</m:t>
                        </m:r>
                      </m:e>
                      <m:sup>
                        <m:r>
                          <a:rPr lang="en-US" altLang="zh-CN" sz="2200" b="0" i="0" dirty="0">
                            <a:solidFill>
                              <a:srgbClr val="000000"/>
                            </a:solidFill>
                            <a:latin typeface="Cambria Math" panose="02040503050406030204" pitchFamily="18" charset="0"/>
                            <a:ea typeface="微软雅黑" pitchFamily="34" charset="-122"/>
                            <a:cs typeface="微软雅黑" pitchFamily="34" charset="-120"/>
                          </a:rPr>
                          <m:t>−2</m:t>
                        </m:r>
                      </m:sup>
                    </m:sSup>
                    <m:r>
                      <a:rPr lang="en-US" altLang="zh-CN" sz="2200" b="0" i="0" dirty="0">
                        <a:solidFill>
                          <a:srgbClr val="000000"/>
                        </a:solidFill>
                        <a:latin typeface="Cambria Math" panose="02040503050406030204" pitchFamily="18" charset="0"/>
                        <a:ea typeface="微软雅黑" pitchFamily="34" charset="-122"/>
                        <a:cs typeface="微软雅黑" pitchFamily="34" charset="-120"/>
                      </a:rPr>
                      <m:t>⋅</m:t>
                    </m:r>
                    <m:sSup>
                      <m:sSupPr>
                        <m:ctrlPr>
                          <a:rPr lang="en-US" altLang="zh-CN" sz="22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200" b="0" i="0" dirty="0">
                            <a:solidFill>
                              <a:srgbClr val="000000"/>
                            </a:solidFill>
                            <a:latin typeface="Cambria Math" panose="02040503050406030204" pitchFamily="18" charset="0"/>
                            <a:ea typeface="微软雅黑" pitchFamily="34" charset="-122"/>
                            <a:cs typeface="微软雅黑" pitchFamily="34" charset="-120"/>
                          </a:rPr>
                          <m:t>a</m:t>
                        </m:r>
                      </m:e>
                      <m:sup>
                        <m:r>
                          <a:rPr lang="en-US" altLang="zh-CN" sz="2200" b="0" i="0" dirty="0">
                            <a:solidFill>
                              <a:srgbClr val="000000"/>
                            </a:solidFill>
                            <a:latin typeface="Cambria Math" panose="02040503050406030204" pitchFamily="18" charset="0"/>
                            <a:ea typeface="微软雅黑" pitchFamily="34" charset="-122"/>
                            <a:cs typeface="微软雅黑" pitchFamily="34" charset="-120"/>
                          </a:rPr>
                          <m:t>−1</m:t>
                        </m:r>
                      </m:sup>
                    </m:sSup>
                    <m:r>
                      <a:rPr lang="en-US" altLang="zh-CN" sz="2200" b="0" i="0" dirty="0" smtClean="0">
                        <a:solidFill>
                          <a:srgbClr val="000000"/>
                        </a:solidFill>
                        <a:latin typeface="Cambria Math" panose="02040503050406030204" pitchFamily="18" charset="0"/>
                        <a:ea typeface="微软雅黑" pitchFamily="34" charset="-122"/>
                        <a:cs typeface="微软雅黑" pitchFamily="34" charset="-120"/>
                      </a:rPr>
                      <m:t>)</m:t>
                    </m:r>
                  </m:oMath>
                </a14:m>
                <a:r>
                  <a:rPr lang="en-US" altLang="zh-CN" sz="2000" b="0" i="0" dirty="0">
                    <a:solidFill>
                      <a:srgbClr val="000000"/>
                    </a:solidFill>
                    <a:latin typeface="微软雅黑" pitchFamily="34" charset="0"/>
                    <a:ea typeface="微软雅黑" pitchFamily="34" charset="-122"/>
                    <a:cs typeface="微软雅黑" pitchFamily="34" charset="-120"/>
                  </a:rPr>
                  <a:t>，其差值为</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87.4 </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t</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km</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p>
                    </m:sSup>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a</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−1</m:t>
                        </m:r>
                      </m:sup>
                    </m:sSup>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，与捕</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捞量大致相当</a:t>
                </a:r>
                <a:r>
                  <a:rPr lang="en-US" altLang="zh-CN" sz="2000" b="0" i="0" dirty="0">
                    <a:solidFill>
                      <a:srgbClr val="000000"/>
                    </a:solidFill>
                    <a:latin typeface="微软雅黑" pitchFamily="34" charset="0"/>
                    <a:ea typeface="微软雅黑" pitchFamily="34" charset="-122"/>
                    <a:cs typeface="微软雅黑" pitchFamily="34" charset="-120"/>
                  </a:rPr>
                  <a:t>。如果增加捕捞量会导致营养级Ⅱ生物量减少,破坏生态平衡，故对营养级</a:t>
                </a:r>
                <a:r>
                  <a:rPr lang="en-US" altLang="zh-CN" sz="2000" b="0" i="0">
                    <a:solidFill>
                      <a:srgbClr val="000000"/>
                    </a:solidFill>
                    <a:latin typeface="微软雅黑" pitchFamily="34" charset="0"/>
                    <a:ea typeface="微软雅黑" pitchFamily="34" charset="-122"/>
                    <a:cs typeface="微软雅黑" pitchFamily="34" charset="-120"/>
                  </a:rPr>
                  <a:t>Ⅱ的捕捞</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量不宜再增加</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200" dirty="0"/>
              </a:p>
            </p:txBody>
          </p:sp>
        </mc:Choice>
        <mc:Fallback xmlns="">
          <p:sp>
            <p:nvSpPr>
              <p:cNvPr id="2" name="QB_6_AS.41_1#39f13198f?vop=1&amp;pid=8b85471bb&amp;color=0,0,0&amp;bt=1&amp;bbb=1&amp;hb=1"/>
              <p:cNvSpPr>
                <a:spLocks noRot="1" noChangeAspect="1" noMove="1" noResize="1" noEditPoints="1" noAdjustHandles="1" noChangeArrowheads="1" noChangeShapeType="1" noTextEdit="1"/>
              </p:cNvSpPr>
              <p:nvPr/>
            </p:nvSpPr>
            <p:spPr>
              <a:xfrm>
                <a:off x="722376" y="972000"/>
                <a:ext cx="10753344" cy="2265934"/>
              </a:xfrm>
              <a:prstGeom prst="rect">
                <a:avLst/>
              </a:prstGeom>
              <a:blipFill>
                <a:blip r:embed="rId3"/>
                <a:stretch>
                  <a:fillRect l="-1587" r="-1361" b="-6720"/>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8.xml><?xml version="1.0" encoding="utf-8"?>
<p:sld xmlns:a="http://schemas.openxmlformats.org/drawingml/2006/main" xmlns:r="http://schemas.openxmlformats.org/officeDocument/2006/relationships" xmlns:p="http://schemas.openxmlformats.org/presentationml/2006/main">
  <p:cSld name="Slide 28&amp;si=28">
    <p:spTree>
      <p:nvGrpSpPr>
        <p:cNvPr id="1" name=""/>
        <p:cNvGrpSpPr/>
        <p:nvPr/>
      </p:nvGrpSpPr>
      <p:grpSpPr>
        <a:xfrm>
          <a:off x="0" y="0"/>
          <a:ext cx="0" cy="0"/>
          <a:chOff x="0" y="0"/>
          <a:chExt cx="0" cy="0"/>
        </a:xfrm>
      </p:grpSpPr>
      <p:sp>
        <p:nvSpPr>
          <p:cNvPr id="2" name="QB_6_BD.42_1#df13aff31?pid=8b85471bb&amp;color=0,0,0&amp;bt=1&amp;bbb=1&amp;hb=1"/>
          <p:cNvSpPr/>
          <p:nvPr/>
        </p:nvSpPr>
        <p:spPr>
          <a:xfrm>
            <a:off x="722376" y="972000"/>
            <a:ext cx="10753344" cy="8431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（4）该生态系统中有机碎屑的能量可输入营养级Ⅱ</a:t>
            </a:r>
            <a:r>
              <a:rPr lang="en-US" altLang="zh-CN" sz="2000" b="0" i="0">
                <a:solidFill>
                  <a:srgbClr val="000000"/>
                </a:solidFill>
                <a:latin typeface="微软雅黑" pitchFamily="34" charset="0"/>
                <a:ea typeface="微软雅黑" pitchFamily="34" charset="-122"/>
                <a:cs typeface="微软雅黑" pitchFamily="34" charset="-120"/>
              </a:rPr>
              <a:t>，据此能否认为该生态系统中能量可循环利</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用：</a:t>
            </a:r>
            <a:r>
              <a:rPr lang="en-US" altLang="zh-CN" sz="2000" i="0">
                <a:solidFill>
                  <a:srgbClr val="000000"/>
                </a:solidFill>
                <a:latin typeface="SimSun" pitchFamily="34" charset="0"/>
                <a:ea typeface="SimSun" pitchFamily="34" charset="-122"/>
                <a:cs typeface="SimSun" pitchFamily="34" charset="-120"/>
              </a:rPr>
              <a:t>______</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B_6_AN.43_1#df13aff31.blank?pid=8b85471bb&amp;color=0,0,0&amp;vpa=14&amp;bbb=1"/>
          <p:cNvSpPr/>
          <p:nvPr/>
        </p:nvSpPr>
        <p:spPr>
          <a:xfrm>
            <a:off x="1239901" y="1372050"/>
            <a:ext cx="692150" cy="389509"/>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不能</a:t>
            </a:r>
            <a:endParaRPr lang="en-US" altLang="zh-CN" sz="2000" dirty="0"/>
          </a:p>
        </p:txBody>
      </p:sp>
      <p:sp>
        <p:nvSpPr>
          <p:cNvPr id="4" name="QB_6_AS.44_1#df13aff31?vop=1&amp;pid=8b85471bb&amp;color=0,0,0&amp;bbb=1&amp;hb=1"/>
          <p:cNvSpPr/>
          <p:nvPr/>
        </p:nvSpPr>
        <p:spPr>
          <a:xfrm>
            <a:off x="722376" y="1922594"/>
            <a:ext cx="10753344" cy="907034"/>
          </a:xfrm>
          <a:prstGeom prst="rect">
            <a:avLst/>
          </a:prstGeom>
          <a:noFill/>
          <a:ln/>
        </p:spPr>
        <p:txBody>
          <a:bodyPr wrap="none" lIns="0" tIns="0" rIns="0" bIns="0" rtlCol="0" anchor="t"/>
          <a:lstStyle/>
          <a:p>
            <a:pPr algn="l" latinLnBrk="1">
              <a:lnSpc>
                <a:spcPts val="40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有机碎屑中的能量输入营养级Ⅱ说明营养级Ⅱ还可作为分解者</a:t>
            </a:r>
            <a:r>
              <a:rPr lang="en-US" altLang="zh-CN" sz="2000" b="0" i="0">
                <a:solidFill>
                  <a:srgbClr val="000000"/>
                </a:solidFill>
                <a:latin typeface="微软雅黑" pitchFamily="34" charset="0"/>
                <a:ea typeface="微软雅黑" pitchFamily="34" charset="-122"/>
                <a:cs typeface="微软雅黑" pitchFamily="34" charset="-120"/>
              </a:rPr>
              <a:t>，不能认为该生态系统中能</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量可循环利用</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200" dirty="0"/>
          </a:p>
        </p:txBody>
      </p:sp>
      <p:sp>
        <p:nvSpPr>
          <p:cNvPr id="5" name="QB_6_BD.45_1#33264c0d1?pid=8b85471bb&amp;color=0,0,0&amp;bbb=1&amp;hb=1"/>
          <p:cNvSpPr/>
          <p:nvPr/>
        </p:nvSpPr>
        <p:spPr>
          <a:xfrm>
            <a:off x="722376" y="2884873"/>
            <a:ext cx="10753344" cy="8431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（5）根据图中数据可初步判断该鱼礁区是处于生态平衡的系统</a:t>
            </a:r>
            <a:r>
              <a:rPr lang="en-US" altLang="zh-CN" sz="2000" b="0" i="0">
                <a:solidFill>
                  <a:srgbClr val="000000"/>
                </a:solidFill>
                <a:latin typeface="微软雅黑" pitchFamily="34" charset="0"/>
                <a:ea typeface="微软雅黑" pitchFamily="34" charset="-122"/>
                <a:cs typeface="微软雅黑" pitchFamily="34" charset="-120"/>
              </a:rPr>
              <a:t>，依据是</a:t>
            </a:r>
            <a:r>
              <a:rPr lang="en-US" altLang="zh-CN" sz="2000" i="0">
                <a:solidFill>
                  <a:srgbClr val="000000"/>
                </a:solidFill>
                <a:latin typeface="SimSun" pitchFamily="34" charset="0"/>
                <a:ea typeface="SimSun" pitchFamily="34" charset="-122"/>
                <a:cs typeface="SimSun" pitchFamily="34" charset="-120"/>
              </a:rPr>
              <a:t>_____________________</a:t>
            </a:r>
          </a:p>
          <a:p>
            <a:pPr latinLnBrk="1">
              <a:lnSpc>
                <a:spcPts val="3400"/>
              </a:lnSpc>
            </a:pPr>
            <a:r>
              <a:rPr lang="en-US" altLang="zh-CN" sz="2000" i="0">
                <a:solidFill>
                  <a:srgbClr val="000000"/>
                </a:solidFill>
                <a:latin typeface="SimSun" pitchFamily="34" charset="0"/>
                <a:ea typeface="SimSun" pitchFamily="34" charset="-122"/>
                <a:cs typeface="SimSun" pitchFamily="34" charset="-120"/>
              </a:rPr>
              <a:t>_________________________________</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6" name="QB_6_AN.46_1#33264c0d1.blank?pid=8b85471bb&amp;color=0,0,0&amp;vpa=15&amp;bbb=1&amp;hb=1"/>
          <p:cNvSpPr/>
          <p:nvPr/>
        </p:nvSpPr>
        <p:spPr>
          <a:xfrm>
            <a:off x="722377" y="2846773"/>
            <a:ext cx="10749631" cy="856234"/>
          </a:xfrm>
          <a:prstGeom prst="rect">
            <a:avLst/>
          </a:prstGeom>
          <a:noFill/>
          <a:ln/>
        </p:spPr>
        <p:txBody>
          <a:bodyPr wrap="square" lIns="0" tIns="0" rIns="0" bIns="0" rtlCol="0" anchor="t"/>
          <a:lstStyle/>
          <a:p>
            <a:pPr latinLnBrk="1">
              <a:lnSpc>
                <a:spcPts val="3600"/>
              </a:lnSpc>
            </a:pPr>
            <a:r>
              <a:rPr lang="en-US" altLang="zh-CN" sz="2000" b="1" i="0">
                <a:solidFill>
                  <a:srgbClr val="00B050"/>
                </a:solidFill>
                <a:latin typeface="SimSun" panose="02010600030101010101" pitchFamily="2" charset="-122"/>
                <a:ea typeface="微软雅黑" pitchFamily="34" charset="-122"/>
                <a:cs typeface="微软雅黑" pitchFamily="34" charset="-120"/>
              </a:rPr>
              <a:t>                                                                </a:t>
            </a:r>
            <a:r>
              <a:rPr lang="en-US" altLang="zh-CN" sz="2000" b="1" i="0">
                <a:solidFill>
                  <a:srgbClr val="00B050"/>
                </a:solidFill>
                <a:latin typeface="微软雅黑" pitchFamily="34" charset="0"/>
                <a:ea typeface="微软雅黑" pitchFamily="34" charset="-122"/>
                <a:cs typeface="微软雅黑" pitchFamily="34" charset="-120"/>
              </a:rPr>
              <a:t>该生态系统3年中组分</a:t>
            </a:r>
          </a:p>
          <a:p>
            <a:pPr latinLnBrk="1">
              <a:lnSpc>
                <a:spcPts val="3500"/>
              </a:lnSpc>
            </a:pPr>
            <a:r>
              <a:rPr lang="en-US" altLang="zh-CN" sz="2000" b="1" i="0">
                <a:solidFill>
                  <a:srgbClr val="00B050"/>
                </a:solidFill>
                <a:latin typeface="微软雅黑" pitchFamily="34" charset="0"/>
                <a:ea typeface="微软雅黑" pitchFamily="34" charset="-122"/>
                <a:cs typeface="微软雅黑" pitchFamily="34" charset="-120"/>
              </a:rPr>
              <a:t>和功能相对稳定</a:t>
            </a:r>
            <a:r>
              <a:rPr lang="en-US" altLang="zh-CN" sz="2000" b="1" i="0" dirty="0">
                <a:solidFill>
                  <a:srgbClr val="00B050"/>
                </a:solidFill>
                <a:latin typeface="微软雅黑" pitchFamily="34" charset="0"/>
                <a:ea typeface="微软雅黑" pitchFamily="34" charset="-122"/>
                <a:cs typeface="微软雅黑" pitchFamily="34" charset="-120"/>
              </a:rPr>
              <a:t>，能量收支接近平衡</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fade">
                                      <p:cBhvr>
                                        <p:cTn id="21" dur="500"/>
                                        <p:tgtEl>
                                          <p:spTgt spid="4">
                                            <p:txEl>
                                              <p:pRg st="1" end="1"/>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6">
                                            <p:bg/>
                                          </p:spTgt>
                                        </p:tgtEl>
                                        <p:attrNameLst>
                                          <p:attrName>style.visibility</p:attrName>
                                        </p:attrNameLst>
                                      </p:cBhvr>
                                      <p:to>
                                        <p:strVal val="visible"/>
                                      </p:to>
                                    </p:set>
                                    <p:animEffect transition="in" filter="fade">
                                      <p:cBhvr>
                                        <p:cTn id="26" dur="500"/>
                                        <p:tgtEl>
                                          <p:spTgt spid="6">
                                            <p:bg/>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6">
                                            <p:txEl>
                                              <p:pRg st="0" end="0"/>
                                            </p:txEl>
                                          </p:spTgt>
                                        </p:tgtEl>
                                        <p:attrNameLst>
                                          <p:attrName>style.visibility</p:attrName>
                                        </p:attrNameLst>
                                      </p:cBhvr>
                                      <p:to>
                                        <p:strVal val="visible"/>
                                      </p:to>
                                    </p:set>
                                    <p:animEffect transition="in" filter="fade">
                                      <p:cBhvr>
                                        <p:cTn id="29" dur="500"/>
                                        <p:tgtEl>
                                          <p:spTgt spid="6">
                                            <p:txEl>
                                              <p:pRg st="0" end="0"/>
                                            </p:txEl>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6">
                                            <p:txEl>
                                              <p:pRg st="1" end="1"/>
                                            </p:txEl>
                                          </p:spTgt>
                                        </p:tgtEl>
                                        <p:attrNameLst>
                                          <p:attrName>style.visibility</p:attrName>
                                        </p:attrNameLst>
                                      </p:cBhvr>
                                      <p:to>
                                        <p:strVal val="visible"/>
                                      </p:to>
                                    </p:set>
                                    <p:animEffect transition="in" filter="fade">
                                      <p:cBhvr>
                                        <p:cTn id="32" dur="500"/>
                                        <p:tgtEl>
                                          <p:spTgt spid="6">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Lst>
  </p:timing>
</p:sld>
</file>

<file path=ppt/slides/slide29.xml><?xml version="1.0" encoding="utf-8"?>
<p:sld xmlns:a="http://schemas.openxmlformats.org/drawingml/2006/main" xmlns:r="http://schemas.openxmlformats.org/officeDocument/2006/relationships" xmlns:p="http://schemas.openxmlformats.org/presentationml/2006/main">
  <p:cSld name="Slide 29&amp;si=29">
    <p:spTree>
      <p:nvGrpSpPr>
        <p:cNvPr id="1" name=""/>
        <p:cNvGrpSpPr/>
        <p:nvPr/>
      </p:nvGrpSpPr>
      <p:grpSpPr>
        <a:xfrm>
          <a:off x="0" y="0"/>
          <a:ext cx="0" cy="0"/>
          <a:chOff x="0" y="0"/>
          <a:chExt cx="0" cy="0"/>
        </a:xfrm>
      </p:grpSpPr>
      <p:sp>
        <p:nvSpPr>
          <p:cNvPr id="2" name="QB_6_AS.47_1#33264c0d1?vop=1&amp;pid=8b85471bb&amp;color=0,0,0&amp;bt=1&amp;bbb=1&amp;hb=1"/>
          <p:cNvSpPr/>
          <p:nvPr/>
        </p:nvSpPr>
        <p:spPr>
          <a:xfrm>
            <a:off x="722376" y="972000"/>
            <a:ext cx="10753344" cy="907034"/>
          </a:xfrm>
          <a:prstGeom prst="rect">
            <a:avLst/>
          </a:prstGeom>
          <a:noFill/>
          <a:ln/>
        </p:spPr>
        <p:txBody>
          <a:bodyPr wrap="none" lIns="0" tIns="0" rIns="0" bIns="0" rtlCol="0" anchor="t"/>
          <a:lstStyle/>
          <a:p>
            <a:pPr algn="l" latinLnBrk="1">
              <a:lnSpc>
                <a:spcPts val="40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分析题意，该生态系统3年中组分和功能相对稳定,能量收支接近平衡（营养级</a:t>
            </a:r>
            <a:r>
              <a:rPr lang="en-US" altLang="zh-CN" sz="2000" b="0" i="0">
                <a:solidFill>
                  <a:srgbClr val="000000"/>
                </a:solidFill>
                <a:latin typeface="微软雅黑" pitchFamily="34" charset="0"/>
                <a:ea typeface="微软雅黑" pitchFamily="34" charset="-122"/>
                <a:cs typeface="微软雅黑" pitchFamily="34" charset="-120"/>
              </a:rPr>
              <a:t>Ⅰ固定的总</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能量略大于所有生物的呼吸消耗</a:t>
            </a:r>
            <a:r>
              <a:rPr lang="en-US" altLang="zh-CN" sz="2000" b="0" i="0" dirty="0">
                <a:solidFill>
                  <a:srgbClr val="000000"/>
                </a:solidFill>
                <a:latin typeface="微软雅黑" pitchFamily="34" charset="0"/>
                <a:ea typeface="微软雅黑" pitchFamily="34" charset="-122"/>
                <a:cs typeface="微软雅黑" pitchFamily="34" charset="-120"/>
              </a:rPr>
              <a:t>），可初步判断该鱼礁区是处于生态平衡的系统。</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3.xml><?xml version="1.0" encoding="utf-8"?>
<p:sld xmlns:a="http://schemas.openxmlformats.org/drawingml/2006/main" xmlns:r="http://schemas.openxmlformats.org/officeDocument/2006/relationships" xmlns:p="http://schemas.openxmlformats.org/presentationml/2006/main">
  <p:cSld name="Slide 3&amp;si=3">
    <p:spTree>
      <p:nvGrpSpPr>
        <p:cNvPr id="1" name=""/>
        <p:cNvGrpSpPr/>
        <p:nvPr/>
      </p:nvGrpSpPr>
      <p:grpSpPr>
        <a:xfrm>
          <a:off x="0" y="0"/>
          <a:ext cx="0" cy="0"/>
          <a:chOff x="0" y="0"/>
          <a:chExt cx="0" cy="0"/>
        </a:xfrm>
      </p:grpSpPr>
      <p:sp>
        <p:nvSpPr>
          <p:cNvPr id="2" name="P_4_BD#fc1b03a81?pid=981b1ac2f&amp;color=0,0,0&amp;bt=1&amp;bbb=1"/>
          <p:cNvSpPr/>
          <p:nvPr/>
        </p:nvSpPr>
        <p:spPr>
          <a:xfrm>
            <a:off x="722376" y="969264"/>
            <a:ext cx="10753344" cy="408559"/>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建议用时：30分钟</a:t>
            </a:r>
            <a:endParaRPr lang="en-US" altLang="zh-CN" sz="2000" dirty="0"/>
          </a:p>
        </p:txBody>
      </p:sp>
      <p:sp>
        <p:nvSpPr>
          <p:cNvPr id="3" name="QC_5_BD.1_1#3e6f5aa72?pid=bd025debd&amp;color=0,0,0&amp;bbb=1&amp;hb=1"/>
          <p:cNvSpPr/>
          <p:nvPr/>
        </p:nvSpPr>
        <p:spPr>
          <a:xfrm>
            <a:off x="722376" y="1430909"/>
            <a:ext cx="10753344" cy="405003"/>
          </a:xfrm>
          <a:prstGeom prst="rect">
            <a:avLst/>
          </a:prstGeom>
          <a:noFill/>
          <a:ln/>
        </p:spPr>
        <p:txBody>
          <a:bodyPr wrap="none" lIns="0" tIns="0" rIns="0" bIns="0" rtlCol="0" anchor="t"/>
          <a:lstStyle/>
          <a:p>
            <a:pPr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a:t>
            </a:r>
            <a:r>
              <a:rPr lang="en-US" altLang="zh-CN" sz="2000" b="0" i="0" dirty="0">
                <a:solidFill>
                  <a:srgbClr val="000000"/>
                </a:solidFill>
                <a:latin typeface="仿宋" pitchFamily="34" charset="0"/>
                <a:ea typeface="仿宋" pitchFamily="34" charset="-122"/>
                <a:cs typeface="仿宋" pitchFamily="34" charset="-120"/>
              </a:rPr>
              <a:t>［陕西西安2025高二月考］</a:t>
            </a:r>
            <a:r>
              <a:rPr lang="en-US" altLang="zh-CN" sz="2000" b="0" i="0" dirty="0">
                <a:solidFill>
                  <a:srgbClr val="000000"/>
                </a:solidFill>
                <a:latin typeface="微软雅黑" pitchFamily="34" charset="0"/>
                <a:ea typeface="微软雅黑" pitchFamily="34" charset="-122"/>
                <a:cs typeface="微软雅黑" pitchFamily="34" charset="-120"/>
              </a:rPr>
              <a:t>下列有关生物学实验操作、材料、条件等方面的叙述</a:t>
            </a:r>
            <a:r>
              <a:rPr lang="en-US" altLang="zh-CN" sz="2000" b="0" i="0">
                <a:solidFill>
                  <a:srgbClr val="000000"/>
                </a:solidFill>
                <a:latin typeface="微软雅黑" pitchFamily="34" charset="0"/>
                <a:ea typeface="微软雅黑" pitchFamily="34" charset="-122"/>
                <a:cs typeface="微软雅黑" pitchFamily="34" charset="-120"/>
              </a:rPr>
              <a:t>，错误的是 (</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4" name="QC_5_AN.2_1#3e6f5aa72.bracket?pid=bd025debd&amp;color=0,0,0&amp;vpa=1"/>
          <p:cNvSpPr/>
          <p:nvPr/>
        </p:nvSpPr>
        <p:spPr>
          <a:xfrm>
            <a:off x="11368151" y="1430909"/>
            <a:ext cx="355600"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C</a:t>
            </a:r>
            <a:endParaRPr lang="en-US" altLang="zh-CN" sz="2000" dirty="0"/>
          </a:p>
        </p:txBody>
      </p:sp>
      <p:sp>
        <p:nvSpPr>
          <p:cNvPr id="5" name="QC_5_BD.1_2#3e6f5aa72.choices?pid=bd025debd&amp;color=0,0,0&amp;bbb=1&amp;hb=1"/>
          <p:cNvSpPr/>
          <p:nvPr/>
        </p:nvSpPr>
        <p:spPr>
          <a:xfrm>
            <a:off x="722376" y="1893697"/>
            <a:ext cx="10753344" cy="22532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A.设计实验证明雌蛾能够分泌性外激素吸引雄蛾前来交配，可分成A、B两组</a:t>
            </a:r>
            <a:r>
              <a:rPr lang="en-US" altLang="zh-CN" sz="2000" b="0" i="0">
                <a:solidFill>
                  <a:srgbClr val="000000"/>
                </a:solidFill>
                <a:latin typeface="微软雅黑" pitchFamily="34" charset="0"/>
                <a:ea typeface="微软雅黑" pitchFamily="34" charset="-122"/>
                <a:cs typeface="微软雅黑" pitchFamily="34" charset="-120"/>
              </a:rPr>
              <a:t>，一组用纱窗罩住雌</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蛾</a:t>
            </a:r>
            <a:r>
              <a:rPr lang="en-US" altLang="zh-CN" sz="2000" b="0" i="0" dirty="0">
                <a:solidFill>
                  <a:srgbClr val="000000"/>
                </a:solidFill>
                <a:latin typeface="微软雅黑" pitchFamily="34" charset="0"/>
                <a:ea typeface="微软雅黑" pitchFamily="34" charset="-122"/>
                <a:cs typeface="微软雅黑" pitchFamily="34" charset="-120"/>
              </a:rPr>
              <a:t>，另一组用玻璃罩罩住雌蛾</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.探究土壤微生物对淀粉的分解作用实验中可以用碘液或斐林试剂来检测因变量</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.探究土壤微生物对落叶的分解作用时，应将对照组土壤灭菌以排除土壤微生物的作用</a:t>
            </a:r>
            <a:endParaRPr lang="en-US" altLang="zh-CN" sz="2000" dirty="0"/>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.设计制作生态缸，观察其稳定性实验中要考虑系统内组分及营养级之间的合适比例</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Lst>
  </p:timing>
</p:sld>
</file>

<file path=ppt/slides/slide30.xml><?xml version="1.0" encoding="utf-8"?>
<p:sld xmlns:a="http://schemas.openxmlformats.org/drawingml/2006/main" xmlns:r="http://schemas.openxmlformats.org/officeDocument/2006/relationships" xmlns:p="http://schemas.openxmlformats.org/presentationml/2006/main">
  <p:cSld name="Slide 30&amp;si=30">
    <p:spTree>
      <p:nvGrpSpPr>
        <p:cNvPr id="1" name=""/>
        <p:cNvGrpSpPr/>
        <p:nvPr/>
      </p:nvGrpSpPr>
      <p:grpSpPr>
        <a:xfrm>
          <a:off x="0" y="0"/>
          <a:ext cx="0" cy="0"/>
          <a:chOff x="0" y="0"/>
          <a:chExt cx="0" cy="0"/>
        </a:xfrm>
      </p:grpSpPr>
      <p:sp>
        <p:nvSpPr>
          <p:cNvPr id="2" name="QO_5_BD.48_1#abab9fc71?pid=6bb314e2a&amp;color=0,0,0&amp;bt=1&amp;bbb=1"/>
          <p:cNvSpPr/>
          <p:nvPr/>
        </p:nvSpPr>
        <p:spPr>
          <a:xfrm>
            <a:off x="722376" y="972000"/>
            <a:ext cx="10895013"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11.</a:t>
            </a:r>
            <a:r>
              <a:rPr lang="en-US" altLang="zh-CN" sz="2000" b="0" i="0" dirty="0">
                <a:solidFill>
                  <a:srgbClr val="000000"/>
                </a:solidFill>
                <a:latin typeface="仿宋" pitchFamily="34" charset="0"/>
                <a:ea typeface="仿宋" pitchFamily="34" charset="-122"/>
                <a:cs typeface="仿宋" pitchFamily="34" charset="-120"/>
              </a:rPr>
              <a:t>［北京师大附中2025高二期末］</a:t>
            </a:r>
            <a:r>
              <a:rPr lang="en-US" altLang="zh-CN" sz="2000" b="0" i="0" dirty="0">
                <a:solidFill>
                  <a:srgbClr val="000000"/>
                </a:solidFill>
                <a:latin typeface="微软雅黑" pitchFamily="34" charset="0"/>
                <a:ea typeface="微软雅黑" pitchFamily="34" charset="-122"/>
                <a:cs typeface="微软雅黑" pitchFamily="34" charset="-120"/>
              </a:rPr>
              <a:t>为研究捕食者对被捕食者的影响，科研人员进行了相关实验。</a:t>
            </a:r>
            <a:endParaRPr lang="en-US" altLang="zh-CN" sz="2000" dirty="0"/>
          </a:p>
        </p:txBody>
      </p:sp>
      <p:sp>
        <p:nvSpPr>
          <p:cNvPr id="3" name="QB_6_BD.49_1#45c8b9d7a?pid=abab9fc71&amp;color=0,0,0&amp;bbb=1&amp;hb=1"/>
          <p:cNvSpPr/>
          <p:nvPr/>
        </p:nvSpPr>
        <p:spPr>
          <a:xfrm>
            <a:off x="722376" y="1438725"/>
            <a:ext cx="10753344" cy="13134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（1）滨蟹在海岸潮间带中是玉黍螺的捕食者，玉黍螺取食墨角藻（一种海藻</a:t>
            </a:r>
            <a:r>
              <a:rPr lang="en-US" altLang="zh-CN" sz="2000" b="0" i="0">
                <a:solidFill>
                  <a:srgbClr val="000000"/>
                </a:solidFill>
                <a:latin typeface="微软雅黑" pitchFamily="34" charset="0"/>
                <a:ea typeface="微软雅黑" pitchFamily="34" charset="-122"/>
                <a:cs typeface="微软雅黑" pitchFamily="34" charset="-120"/>
              </a:rPr>
              <a:t>）。滨蟹和玉黍螺</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均为生态系统组成成分中的</a:t>
            </a:r>
            <a:r>
              <a:rPr lang="en-US" altLang="zh-CN" sz="2000" i="0">
                <a:solidFill>
                  <a:srgbClr val="000000"/>
                </a:solidFill>
                <a:latin typeface="SimSun" pitchFamily="34" charset="0"/>
                <a:ea typeface="SimSun" pitchFamily="34" charset="-122"/>
                <a:cs typeface="SimSun" pitchFamily="34" charset="-120"/>
              </a:rPr>
              <a:t>________</a:t>
            </a:r>
            <a:r>
              <a:rPr lang="en-US" altLang="zh-CN" sz="2000" b="0" i="0">
                <a:solidFill>
                  <a:srgbClr val="000000"/>
                </a:solidFill>
                <a:latin typeface="微软雅黑" pitchFamily="34" charset="0"/>
                <a:ea typeface="微软雅黑" pitchFamily="34" charset="-122"/>
                <a:cs typeface="微软雅黑" pitchFamily="34" charset="-120"/>
              </a:rPr>
              <a:t>。它们构成的食物链是生态系统</a:t>
            </a:r>
            <a:r>
              <a:rPr lang="en-US" altLang="zh-CN" sz="2000" i="0">
                <a:solidFill>
                  <a:srgbClr val="000000"/>
                </a:solidFill>
                <a:latin typeface="SimSun" pitchFamily="34" charset="0"/>
                <a:ea typeface="SimSun" pitchFamily="34" charset="-122"/>
                <a:cs typeface="SimSun" pitchFamily="34" charset="-120"/>
              </a:rPr>
              <a:t>____________________</a:t>
            </a:r>
            <a:r>
              <a:rPr lang="en-US" altLang="zh-CN" sz="2000" b="0" i="0">
                <a:solidFill>
                  <a:srgbClr val="000000"/>
                </a:solidFill>
                <a:latin typeface="微软雅黑" pitchFamily="34" charset="0"/>
                <a:ea typeface="微软雅黑" pitchFamily="34" charset="-122"/>
                <a:cs typeface="微软雅黑" pitchFamily="34" charset="-120"/>
              </a:rPr>
              <a:t>功能</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实现的渠道</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4" name="QB_6_AN.50_1#45c8b9d7a.blank?pid=abab9fc71&amp;color=0,0,0&amp;vpa=16&amp;bbb=1"/>
          <p:cNvSpPr/>
          <p:nvPr/>
        </p:nvSpPr>
        <p:spPr>
          <a:xfrm>
            <a:off x="3779901" y="1857825"/>
            <a:ext cx="946150"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消费者</a:t>
            </a:r>
            <a:endParaRPr lang="en-US" altLang="zh-CN" sz="2000" dirty="0"/>
          </a:p>
        </p:txBody>
      </p:sp>
      <p:sp>
        <p:nvSpPr>
          <p:cNvPr id="5" name="QB_6_AN.51_1#45c8b9d7a.blank?pid=abab9fc71&amp;color=0,0,0&amp;vpa=17&amp;bbb=1"/>
          <p:cNvSpPr/>
          <p:nvPr/>
        </p:nvSpPr>
        <p:spPr>
          <a:xfrm>
            <a:off x="8351901" y="1857825"/>
            <a:ext cx="2470150"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物质循环和能量流动</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5" grpId="0" build="p" animBg="1"/>
    </p:bldLst>
  </p:timing>
</p:sld>
</file>

<file path=ppt/slides/slide31.xml><?xml version="1.0" encoding="utf-8"?>
<p:sld xmlns:a="http://schemas.openxmlformats.org/drawingml/2006/main" xmlns:r="http://schemas.openxmlformats.org/officeDocument/2006/relationships" xmlns:p="http://schemas.openxmlformats.org/presentationml/2006/main">
  <p:cSld name="Slide 31&amp;si=31">
    <p:spTree>
      <p:nvGrpSpPr>
        <p:cNvPr id="1" name=""/>
        <p:cNvGrpSpPr/>
        <p:nvPr/>
      </p:nvGrpSpPr>
      <p:grpSpPr>
        <a:xfrm>
          <a:off x="0" y="0"/>
          <a:ext cx="0" cy="0"/>
          <a:chOff x="0" y="0"/>
          <a:chExt cx="0" cy="0"/>
        </a:xfrm>
      </p:grpSpPr>
      <p:sp>
        <p:nvSpPr>
          <p:cNvPr id="2" name="QB_6_AS.52_1#45c8b9d7a?vop=1&amp;pid=abab9fc71&amp;color=0,0,0&amp;bt=1&amp;bbb=1&amp;hb=1"/>
          <p:cNvSpPr/>
          <p:nvPr/>
        </p:nvSpPr>
        <p:spPr>
          <a:xfrm>
            <a:off x="722376" y="972000"/>
            <a:ext cx="10753344" cy="13261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结合题意可知，滨蟹和玉黍螺是捕食者，均为生态系统组成成分中的消费者</a:t>
            </a:r>
            <a:r>
              <a:rPr lang="en-US" altLang="zh-CN" sz="2000" b="0" i="0">
                <a:solidFill>
                  <a:srgbClr val="000000"/>
                </a:solidFill>
                <a:latin typeface="微软雅黑" pitchFamily="34" charset="0"/>
                <a:ea typeface="微软雅黑" pitchFamily="34" charset="-122"/>
                <a:cs typeface="微软雅黑" pitchFamily="34" charset="-120"/>
              </a:rPr>
              <a:t>。它们构成的</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食物链是生态系统物质循环和能量流动功能实现的渠道，即物质循环和能量流动是沿着食物链和</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食物网进行的</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32.xml><?xml version="1.0" encoding="utf-8"?>
<p:sld xmlns:a="http://schemas.openxmlformats.org/drawingml/2006/main" xmlns:r="http://schemas.openxmlformats.org/officeDocument/2006/relationships" xmlns:p="http://schemas.openxmlformats.org/presentationml/2006/main">
  <p:cSld name="Slide 32&amp;si=32">
    <p:spTree>
      <p:nvGrpSpPr>
        <p:cNvPr id="1" name=""/>
        <p:cNvGrpSpPr/>
        <p:nvPr/>
      </p:nvGrpSpPr>
      <p:grpSpPr>
        <a:xfrm>
          <a:off x="0" y="0"/>
          <a:ext cx="0" cy="0"/>
          <a:chOff x="0" y="0"/>
          <a:chExt cx="0" cy="0"/>
        </a:xfrm>
      </p:grpSpPr>
      <p:pic>
        <p:nvPicPr>
          <p:cNvPr id="2" name="QO_6_BD.53_1#333c0f2c1?iti=3&amp;htil=5&amp;pid=abab9fc71&amp;color=0,0,0&amp;tib=255,255,255"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7251192" y="1054296"/>
            <a:ext cx="4215384" cy="3986784"/>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QO_6_BD.53_2#333c0f2c1?iti=3&amp;htil=5&amp;pid=abab9fc71&amp;color=0,0,0&amp;bbb=1"/>
          <p:cNvSpPr/>
          <p:nvPr/>
        </p:nvSpPr>
        <p:spPr>
          <a:xfrm>
            <a:off x="9128697" y="5135060"/>
            <a:ext cx="460375" cy="812800"/>
          </a:xfrm>
          <a:prstGeom prst="rect">
            <a:avLst/>
          </a:prstGeom>
          <a:noFill/>
          <a:ln/>
        </p:spPr>
        <p:txBody>
          <a:bodyPr wrap="none" lIns="0" tIns="0" rIns="0" bIns="0" rtlCol="0" anchor="t"/>
          <a:lstStyle/>
          <a:p>
            <a:pPr algn="ctr" latinLnBrk="1">
              <a:lnSpc>
                <a:spcPts val="3500"/>
              </a:lnSpc>
            </a:pPr>
            <a:r>
              <a:rPr lang="en-US" altLang="zh-CN" sz="2000" b="0" i="0" dirty="0">
                <a:solidFill>
                  <a:srgbClr val="000000"/>
                </a:solidFill>
                <a:latin typeface="微软雅黑" pitchFamily="34" charset="0"/>
                <a:ea typeface="微软雅黑" pitchFamily="34" charset="-122"/>
                <a:cs typeface="微软雅黑" pitchFamily="34" charset="-120"/>
              </a:rPr>
              <a:t>图1</a:t>
            </a:r>
            <a:endParaRPr lang="en-US" altLang="zh-CN" sz="2000" dirty="0"/>
          </a:p>
        </p:txBody>
      </p:sp>
      <p:sp>
        <p:nvSpPr>
          <p:cNvPr id="4" name="QO_6_BD.53_3#333c0f2c1?htil=5&amp;pid=abab9fc71&amp;color=0,0,0&amp;bt=1&amp;bbb=1&amp;hb=1"/>
          <p:cNvSpPr/>
          <p:nvPr/>
        </p:nvSpPr>
        <p:spPr>
          <a:xfrm>
            <a:off x="722376" y="972000"/>
            <a:ext cx="6437376" cy="17706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（2）科研人员制作了四个培养箱（水流可通过</a:t>
            </a:r>
            <a:r>
              <a:rPr lang="en-US" altLang="zh-CN" sz="2000" b="0" i="0">
                <a:solidFill>
                  <a:srgbClr val="000000"/>
                </a:solidFill>
                <a:latin typeface="微软雅黑" pitchFamily="34" charset="0"/>
                <a:ea typeface="微软雅黑" pitchFamily="34" charset="-122"/>
                <a:cs typeface="微软雅黑" pitchFamily="34" charset="-120"/>
              </a:rPr>
              <a:t>），每个</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培养箱内放置两块平板</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平板上长有墨角藻供玉黍螺取食。</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四个培养箱分别进行图</a:t>
            </a:r>
            <a:r>
              <a:rPr lang="en-US" altLang="zh-CN" sz="2000" b="0" i="0" dirty="0">
                <a:solidFill>
                  <a:srgbClr val="000000"/>
                </a:solidFill>
                <a:latin typeface="微软雅黑" pitchFamily="34" charset="0"/>
                <a:ea typeface="微软雅黑" pitchFamily="34" charset="-122"/>
                <a:cs typeface="微软雅黑" pitchFamily="34" charset="-120"/>
              </a:rPr>
              <a:t>1所示的处理</a:t>
            </a:r>
            <a:r>
              <a:rPr lang="en-US" altLang="zh-CN" sz="2000" b="0" i="0">
                <a:solidFill>
                  <a:srgbClr val="000000"/>
                </a:solidFill>
                <a:latin typeface="微软雅黑" pitchFamily="34" charset="0"/>
                <a:ea typeface="微软雅黑" pitchFamily="34" charset="-122"/>
                <a:cs typeface="微软雅黑" pitchFamily="34" charset="-120"/>
              </a:rPr>
              <a:t>，若干天后计数并统</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计平板上墨角藻的存留率</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p:txBody>
      </p:sp>
      <mc:AlternateContent xmlns:mc="http://schemas.openxmlformats.org/markup-compatibility/2006" xmlns:a14="http://schemas.microsoft.com/office/drawing/2010/main">
        <mc:Choice Requires="a14">
          <p:sp>
            <p:nvSpPr>
              <p:cNvPr id="5" name="QB_7_BD.54_1#98a1c9b4d?htil=5&amp;pid=333c0f2c1&amp;color=0,0,0&amp;bbb=1&amp;hb=1"/>
              <p:cNvSpPr/>
              <p:nvPr/>
            </p:nvSpPr>
            <p:spPr>
              <a:xfrm>
                <a:off x="722376" y="2748603"/>
                <a:ext cx="6437376" cy="8431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①本实验中</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d</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组的作用是排除</a:t>
                </a:r>
                <a:r>
                  <a:rPr lang="en-US" altLang="zh-CN" sz="2000" i="0">
                    <a:solidFill>
                      <a:srgbClr val="000000"/>
                    </a:solidFill>
                    <a:latin typeface="SimSun" pitchFamily="34" charset="0"/>
                    <a:ea typeface="SimSun" pitchFamily="34" charset="-122"/>
                    <a:cs typeface="SimSun" pitchFamily="34" charset="-120"/>
                  </a:rPr>
                  <a:t>_________________________</a:t>
                </a:r>
              </a:p>
              <a:p>
                <a:pPr latinLnBrk="1">
                  <a:lnSpc>
                    <a:spcPts val="3400"/>
                  </a:lnSpc>
                </a:pPr>
                <a:r>
                  <a:rPr lang="en-US" altLang="zh-CN" sz="2000" i="0">
                    <a:solidFill>
                      <a:srgbClr val="000000"/>
                    </a:solidFill>
                    <a:latin typeface="SimSun" pitchFamily="34" charset="0"/>
                    <a:ea typeface="SimSun" pitchFamily="34" charset="-122"/>
                    <a:cs typeface="SimSun" pitchFamily="34" charset="-120"/>
                  </a:rPr>
                  <a:t>_______</a:t>
                </a:r>
                <a:r>
                  <a:rPr lang="en-US" altLang="zh-CN" sz="2000" b="0" i="0">
                    <a:solidFill>
                      <a:srgbClr val="000000"/>
                    </a:solidFill>
                    <a:latin typeface="微软雅黑" pitchFamily="34" charset="0"/>
                    <a:ea typeface="微软雅黑" pitchFamily="34" charset="-122"/>
                    <a:cs typeface="微软雅黑" pitchFamily="34" charset="-120"/>
                  </a:rPr>
                  <a:t>对实验结果产生的影响</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p:txBody>
          </p:sp>
        </mc:Choice>
        <mc:Fallback xmlns="">
          <p:sp>
            <p:nvSpPr>
              <p:cNvPr id="5" name="QB_7_BD.54_1#98a1c9b4d?htil=5&amp;pid=333c0f2c1&amp;color=0,0,0&amp;bbb=1&amp;hb=1"/>
              <p:cNvSpPr>
                <a:spLocks noRot="1" noChangeAspect="1" noMove="1" noResize="1" noEditPoints="1" noAdjustHandles="1" noChangeArrowheads="1" noChangeShapeType="1" noTextEdit="1"/>
              </p:cNvSpPr>
              <p:nvPr/>
            </p:nvSpPr>
            <p:spPr>
              <a:xfrm>
                <a:off x="722376" y="2748603"/>
                <a:ext cx="6437376" cy="843153"/>
              </a:xfrm>
              <a:prstGeom prst="rect">
                <a:avLst/>
              </a:prstGeom>
              <a:blipFill>
                <a:blip r:embed="rId4"/>
                <a:stretch>
                  <a:fillRect l="-2462" r="-1515" b="-18116"/>
                </a:stretch>
              </a:blipFill>
              <a:ln/>
            </p:spPr>
            <p:txBody>
              <a:bodyPr/>
              <a:lstStyle/>
              <a:p>
                <a:r>
                  <a:rPr lang="zh-CN" altLang="en-US">
                    <a:noFill/>
                  </a:rPr>
                  <a:t> </a:t>
                </a:r>
              </a:p>
            </p:txBody>
          </p:sp>
        </mc:Fallback>
      </mc:AlternateContent>
      <p:sp>
        <p:nvSpPr>
          <p:cNvPr id="6" name="QB_7_AN.55_1#98a1c9b4d.blank?pid=333c0f2c1&amp;color=0,0,0&amp;vpa=18&amp;bbb=1&amp;hb=1"/>
          <p:cNvSpPr/>
          <p:nvPr/>
        </p:nvSpPr>
        <p:spPr>
          <a:xfrm>
            <a:off x="722376" y="2710503"/>
            <a:ext cx="6437376" cy="856234"/>
          </a:xfrm>
          <a:prstGeom prst="rect">
            <a:avLst/>
          </a:prstGeom>
          <a:noFill/>
          <a:ln/>
        </p:spPr>
        <p:txBody>
          <a:bodyPr wrap="square" lIns="0" tIns="0" rIns="0" bIns="0" rtlCol="0" anchor="t"/>
          <a:lstStyle/>
          <a:p>
            <a:pPr latinLnBrk="1">
              <a:lnSpc>
                <a:spcPts val="3600"/>
              </a:lnSpc>
            </a:pPr>
            <a:r>
              <a:rPr lang="en-US" altLang="zh-CN" sz="2000" b="1" i="0">
                <a:solidFill>
                  <a:srgbClr val="00B050"/>
                </a:solidFill>
                <a:latin typeface="SimSun" panose="02010600030101010101" pitchFamily="2" charset="-122"/>
                <a:ea typeface="微软雅黑" pitchFamily="34" charset="-122"/>
                <a:cs typeface="微软雅黑" pitchFamily="34" charset="-120"/>
              </a:rPr>
              <a:t>                          </a:t>
            </a:r>
            <a:r>
              <a:rPr lang="en-US" altLang="zh-CN" sz="2000" b="1" i="0">
                <a:solidFill>
                  <a:srgbClr val="00B050"/>
                </a:solidFill>
                <a:latin typeface="微软雅黑" pitchFamily="34" charset="0"/>
                <a:ea typeface="微软雅黑" pitchFamily="34" charset="-122"/>
                <a:cs typeface="微软雅黑" pitchFamily="34" charset="-120"/>
              </a:rPr>
              <a:t>环境因素引起的墨角藻生长</a:t>
            </a:r>
          </a:p>
          <a:p>
            <a:pPr latinLnBrk="1">
              <a:lnSpc>
                <a:spcPts val="3500"/>
              </a:lnSpc>
            </a:pPr>
            <a:r>
              <a:rPr lang="en-US" altLang="zh-CN" sz="2000" b="1" i="0">
                <a:solidFill>
                  <a:srgbClr val="00B050"/>
                </a:solidFill>
                <a:latin typeface="微软雅黑" pitchFamily="34" charset="0"/>
                <a:ea typeface="微软雅黑" pitchFamily="34" charset="-122"/>
                <a:cs typeface="微软雅黑" pitchFamily="34" charset="-120"/>
              </a:rPr>
              <a:t>或死亡</a:t>
            </a:r>
            <a:endParaRPr lang="en-US" altLang="zh-CN" sz="2000" dirty="0"/>
          </a:p>
        </p:txBody>
      </p:sp>
      <mc:AlternateContent xmlns:mc="http://schemas.openxmlformats.org/markup-compatibility/2006" xmlns:a14="http://schemas.microsoft.com/office/drawing/2010/main">
        <mc:Choice Requires="a14">
          <p:sp>
            <p:nvSpPr>
              <p:cNvPr id="7" name="QB_7_AS.56_1#98a1c9b4d?htil=5&amp;vop=1&amp;pid=333c0f2c1&amp;color=0,0,0&amp;bbb=1&amp;hb=1"/>
              <p:cNvSpPr/>
              <p:nvPr/>
            </p:nvSpPr>
            <p:spPr>
              <a:xfrm>
                <a:off x="722376" y="3593153"/>
                <a:ext cx="6437376" cy="907034"/>
              </a:xfrm>
              <a:prstGeom prst="rect">
                <a:avLst/>
              </a:prstGeom>
              <a:noFill/>
              <a:ln/>
            </p:spPr>
            <p:txBody>
              <a:bodyPr wrap="none" lIns="0" tIns="0" rIns="0" bIns="0" rtlCol="0" anchor="t"/>
              <a:lstStyle/>
              <a:p>
                <a:pPr algn="l" latinLnBrk="1">
                  <a:lnSpc>
                    <a:spcPts val="40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本实验中</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d</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组的作用是作为对照</a:t>
                </a:r>
                <a:r>
                  <a:rPr lang="en-US" altLang="zh-CN" sz="2000" b="0" i="0">
                    <a:solidFill>
                      <a:srgbClr val="000000"/>
                    </a:solidFill>
                    <a:latin typeface="微软雅黑" pitchFamily="34" charset="0"/>
                    <a:ea typeface="微软雅黑" pitchFamily="34" charset="-122"/>
                    <a:cs typeface="微软雅黑" pitchFamily="34" charset="-120"/>
                  </a:rPr>
                  <a:t>，目的是排除环境因</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素引起的墨角藻生长或死亡对实验结果产生的影响</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200" dirty="0"/>
              </a:p>
            </p:txBody>
          </p:sp>
        </mc:Choice>
        <mc:Fallback xmlns="">
          <p:sp>
            <p:nvSpPr>
              <p:cNvPr id="7" name="QB_7_AS.56_1#98a1c9b4d?htil=5&amp;vop=1&amp;pid=333c0f2c1&amp;color=0,0,0&amp;bbb=1&amp;hb=1"/>
              <p:cNvSpPr>
                <a:spLocks noRot="1" noChangeAspect="1" noMove="1" noResize="1" noEditPoints="1" noAdjustHandles="1" noChangeArrowheads="1" noChangeShapeType="1" noTextEdit="1"/>
              </p:cNvSpPr>
              <p:nvPr/>
            </p:nvSpPr>
            <p:spPr>
              <a:xfrm>
                <a:off x="722376" y="3593153"/>
                <a:ext cx="6437376" cy="907034"/>
              </a:xfrm>
              <a:prstGeom prst="rect">
                <a:avLst/>
              </a:prstGeom>
              <a:blipFill>
                <a:blip r:embed="rId5"/>
                <a:stretch>
                  <a:fillRect l="-2652" r="-2557" b="-16779"/>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bg/>
                                          </p:spTgt>
                                        </p:tgtEl>
                                        <p:attrNameLst>
                                          <p:attrName>style.visibility</p:attrName>
                                        </p:attrNameLst>
                                      </p:cBhvr>
                                      <p:to>
                                        <p:strVal val="visible"/>
                                      </p:to>
                                    </p:set>
                                    <p:animEffect transition="in" filter="fade">
                                      <p:cBhvr>
                                        <p:cTn id="7" dur="500"/>
                                        <p:tgtEl>
                                          <p:spTgt spid="6">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
                                            <p:txEl>
                                              <p:pRg st="0" end="0"/>
                                            </p:txEl>
                                          </p:spTgt>
                                        </p:tgtEl>
                                        <p:attrNameLst>
                                          <p:attrName>style.visibility</p:attrName>
                                        </p:attrNameLst>
                                      </p:cBhvr>
                                      <p:to>
                                        <p:strVal val="visible"/>
                                      </p:to>
                                    </p:set>
                                    <p:animEffect transition="in" filter="fade">
                                      <p:cBhvr>
                                        <p:cTn id="10" dur="500"/>
                                        <p:tgtEl>
                                          <p:spTgt spid="6">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6">
                                            <p:txEl>
                                              <p:pRg st="1" end="1"/>
                                            </p:txEl>
                                          </p:spTgt>
                                        </p:tgtEl>
                                        <p:attrNameLst>
                                          <p:attrName>style.visibility</p:attrName>
                                        </p:attrNameLst>
                                      </p:cBhvr>
                                      <p:to>
                                        <p:strVal val="visible"/>
                                      </p:to>
                                    </p:set>
                                    <p:animEffect transition="in" filter="fade">
                                      <p:cBhvr>
                                        <p:cTn id="13" dur="500"/>
                                        <p:tgtEl>
                                          <p:spTgt spid="6">
                                            <p:txEl>
                                              <p:pRg st="1" end="1"/>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7">
                                            <p:bg/>
                                          </p:spTgt>
                                        </p:tgtEl>
                                        <p:attrNameLst>
                                          <p:attrName>style.visibility</p:attrName>
                                        </p:attrNameLst>
                                      </p:cBhvr>
                                      <p:to>
                                        <p:strVal val="visible"/>
                                      </p:to>
                                    </p:set>
                                    <p:animEffect transition="in" filter="fade">
                                      <p:cBhvr>
                                        <p:cTn id="18" dur="500"/>
                                        <p:tgtEl>
                                          <p:spTgt spid="7">
                                            <p:bg/>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7">
                                            <p:txEl>
                                              <p:pRg st="0" end="0"/>
                                            </p:txEl>
                                          </p:spTgt>
                                        </p:tgtEl>
                                        <p:attrNameLst>
                                          <p:attrName>style.visibility</p:attrName>
                                        </p:attrNameLst>
                                      </p:cBhvr>
                                      <p:to>
                                        <p:strVal val="visible"/>
                                      </p:to>
                                    </p:set>
                                    <p:animEffect transition="in" filter="fade">
                                      <p:cBhvr>
                                        <p:cTn id="21" dur="500"/>
                                        <p:tgtEl>
                                          <p:spTgt spid="7">
                                            <p:txEl>
                                              <p:pRg st="0" end="0"/>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7">
                                            <p:txEl>
                                              <p:pRg st="1" end="1"/>
                                            </p:txEl>
                                          </p:spTgt>
                                        </p:tgtEl>
                                        <p:attrNameLst>
                                          <p:attrName>style.visibility</p:attrName>
                                        </p:attrNameLst>
                                      </p:cBhvr>
                                      <p:to>
                                        <p:strVal val="visible"/>
                                      </p:to>
                                    </p:set>
                                    <p:animEffect transition="in" filter="fade">
                                      <p:cBhvr>
                                        <p:cTn id="24" dur="500"/>
                                        <p:tgtEl>
                                          <p:spTgt spid="7">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animBg="1"/>
      <p:bldP spid="7" grpId="0" build="p" animBg="1"/>
    </p:bldLst>
  </p:timing>
</p:sld>
</file>

<file path=ppt/slides/slide33.xml><?xml version="1.0" encoding="utf-8"?>
<p:sld xmlns:a="http://schemas.openxmlformats.org/drawingml/2006/main" xmlns:r="http://schemas.openxmlformats.org/officeDocument/2006/relationships" xmlns:p="http://schemas.openxmlformats.org/presentationml/2006/main">
  <p:cSld name="Slide 33&amp;si=33">
    <p:spTree>
      <p:nvGrpSpPr>
        <p:cNvPr id="1" name=""/>
        <p:cNvGrpSpPr/>
        <p:nvPr/>
      </p:nvGrpSpPr>
      <p:grpSpPr>
        <a:xfrm>
          <a:off x="0" y="0"/>
          <a:ext cx="0" cy="0"/>
          <a:chOff x="0" y="0"/>
          <a:chExt cx="0" cy="0"/>
        </a:xfrm>
      </p:grpSpPr>
      <p:sp>
        <p:nvSpPr>
          <p:cNvPr id="2" name="QB_7_BD.57_1#053afc42e?pid=333c0f2c1&amp;color=0,0,0&amp;bt=1&amp;bbb=1&amp;hb=1"/>
          <p:cNvSpPr/>
          <p:nvPr/>
        </p:nvSpPr>
        <p:spPr>
          <a:xfrm>
            <a:off x="722376" y="969265"/>
            <a:ext cx="10753344" cy="8431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②本实验用带孔不透明的隔板隔开滨蟹和玉黍螺，防止滨蟹直接捕食玉黍螺</a:t>
            </a:r>
            <a:r>
              <a:rPr lang="en-US" altLang="zh-CN" sz="2000" b="0" i="0">
                <a:solidFill>
                  <a:srgbClr val="000000"/>
                </a:solidFill>
                <a:latin typeface="微软雅黑" pitchFamily="34" charset="0"/>
                <a:ea typeface="微软雅黑" pitchFamily="34" charset="-122"/>
                <a:cs typeface="微软雅黑" pitchFamily="34" charset="-120"/>
              </a:rPr>
              <a:t>，但滨蟹传递的</a:t>
            </a:r>
          </a:p>
          <a:p>
            <a:pPr latinLnBrk="1">
              <a:lnSpc>
                <a:spcPts val="3400"/>
              </a:lnSpc>
            </a:pPr>
            <a:r>
              <a:rPr lang="en-US" altLang="zh-CN" sz="2000" i="0">
                <a:solidFill>
                  <a:srgbClr val="000000"/>
                </a:solidFill>
                <a:latin typeface="SimSun" pitchFamily="34" charset="0"/>
                <a:ea typeface="SimSun" pitchFamily="34" charset="-122"/>
                <a:cs typeface="SimSun" pitchFamily="34" charset="-120"/>
              </a:rPr>
              <a:t>_______</a:t>
            </a:r>
            <a:r>
              <a:rPr lang="en-US" altLang="zh-CN" sz="2000" b="0" i="0">
                <a:solidFill>
                  <a:srgbClr val="000000"/>
                </a:solidFill>
                <a:latin typeface="微软雅黑" pitchFamily="34" charset="0"/>
                <a:ea typeface="微软雅黑" pitchFamily="34" charset="-122"/>
                <a:cs typeface="微软雅黑" pitchFamily="34" charset="-120"/>
              </a:rPr>
              <a:t>信息能对玉黍螺取食墨角藻产生影响</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B_7_AN.58_1#053afc42e.blank?pid=333c0f2c1&amp;color=0,0,0&amp;vpa=19&amp;bbb=1"/>
          <p:cNvSpPr/>
          <p:nvPr/>
        </p:nvSpPr>
        <p:spPr>
          <a:xfrm>
            <a:off x="795401" y="1369315"/>
            <a:ext cx="692150" cy="389509"/>
          </a:xfrm>
          <a:prstGeom prst="rect">
            <a:avLst/>
          </a:prstGeom>
          <a:noFill/>
          <a:ln/>
        </p:spPr>
        <p:txBody>
          <a:bodyPr wrap="none" lIns="0" tIns="0" rIns="0" bIns="0" rtlCol="0" anchor="t"/>
          <a:lstStyle/>
          <a:p>
            <a:pPr algn="ctr" latinLnBrk="1">
              <a:lnSpc>
                <a:spcPts val="3400"/>
              </a:lnSpc>
            </a:pPr>
            <a:r>
              <a:rPr lang="en-US" altLang="zh-CN" sz="2000" b="1" i="0">
                <a:solidFill>
                  <a:srgbClr val="00B050"/>
                </a:solidFill>
                <a:latin typeface="微软雅黑" pitchFamily="34" charset="0"/>
                <a:ea typeface="微软雅黑" pitchFamily="34" charset="-122"/>
                <a:cs typeface="微软雅黑" pitchFamily="34" charset="-120"/>
              </a:rPr>
              <a:t>化学</a:t>
            </a:r>
            <a:endParaRPr lang="en-US" altLang="zh-CN" sz="2000" dirty="0"/>
          </a:p>
        </p:txBody>
      </p:sp>
      <p:sp>
        <p:nvSpPr>
          <p:cNvPr id="4" name="QB_7_AS.59_1#053afc42e?vop=1&amp;pid=333c0f2c1&amp;color=0,0,0&amp;bbb=1&amp;hb=1"/>
          <p:cNvSpPr/>
          <p:nvPr/>
        </p:nvSpPr>
        <p:spPr>
          <a:xfrm>
            <a:off x="722376" y="1920367"/>
            <a:ext cx="10753344" cy="907034"/>
          </a:xfrm>
          <a:prstGeom prst="rect">
            <a:avLst/>
          </a:prstGeom>
          <a:noFill/>
          <a:ln/>
        </p:spPr>
        <p:txBody>
          <a:bodyPr wrap="none" lIns="0" tIns="0" rIns="0" bIns="0" rtlCol="0" anchor="t"/>
          <a:lstStyle/>
          <a:p>
            <a:pPr algn="l" latinLnBrk="1">
              <a:lnSpc>
                <a:spcPts val="40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本实验用带孔不透明的隔板隔开滨蟹和玉黍螺，防止滨蟹直接捕食玉黍螺</a:t>
            </a:r>
            <a:r>
              <a:rPr lang="en-US" altLang="zh-CN" sz="2000" b="0" i="0">
                <a:solidFill>
                  <a:srgbClr val="000000"/>
                </a:solidFill>
                <a:latin typeface="微软雅黑" pitchFamily="34" charset="0"/>
                <a:ea typeface="微软雅黑" pitchFamily="34" charset="-122"/>
                <a:cs typeface="微软雅黑" pitchFamily="34" charset="-120"/>
              </a:rPr>
              <a:t>，但滨蟹传递的</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化学信息能对玉黍螺造成影响</a:t>
            </a:r>
            <a:r>
              <a:rPr lang="en-US" altLang="zh-CN" sz="2000" b="0" i="0" dirty="0">
                <a:solidFill>
                  <a:srgbClr val="000000"/>
                </a:solidFill>
                <a:latin typeface="微软雅黑" pitchFamily="34" charset="0"/>
                <a:ea typeface="微软雅黑" pitchFamily="34" charset="-122"/>
                <a:cs typeface="微软雅黑" pitchFamily="34" charset="-120"/>
              </a:rPr>
              <a:t>，进而影响玉黍螺对墨角藻的取食。</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fade">
                                      <p:cBhvr>
                                        <p:cTn id="21" dur="500"/>
                                        <p:tgtEl>
                                          <p:spTgt spid="4">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34.xml><?xml version="1.0" encoding="utf-8"?>
<p:sld xmlns:a="http://schemas.openxmlformats.org/drawingml/2006/main" xmlns:r="http://schemas.openxmlformats.org/officeDocument/2006/relationships" xmlns:p="http://schemas.openxmlformats.org/presentationml/2006/main">
  <p:cSld name="Slide 34&amp;si=34">
    <p:spTree>
      <p:nvGrpSpPr>
        <p:cNvPr id="1" name=""/>
        <p:cNvGrpSpPr/>
        <p:nvPr/>
      </p:nvGrpSpPr>
      <p:grpSpPr>
        <a:xfrm>
          <a:off x="0" y="0"/>
          <a:ext cx="0" cy="0"/>
          <a:chOff x="0" y="0"/>
          <a:chExt cx="0" cy="0"/>
        </a:xfrm>
      </p:grpSpPr>
      <p:pic>
        <p:nvPicPr>
          <p:cNvPr id="2" name="QB_6_BD.60_1#b5c33fb4d?iti=4&amp;htil=6&amp;pid=abab9fc71&amp;color=0,0,0&amp;tib=255,255,255&amp;hs=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6190488" y="1054296"/>
            <a:ext cx="5285232" cy="3355848"/>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QB_6_BD.60_2#b5c33fb4d?iti=4&amp;htil=6&amp;pid=abab9fc71&amp;color=0,0,0&amp;bbb=1"/>
          <p:cNvSpPr/>
          <p:nvPr/>
        </p:nvSpPr>
        <p:spPr>
          <a:xfrm>
            <a:off x="8602917" y="4518094"/>
            <a:ext cx="460375" cy="812800"/>
          </a:xfrm>
          <a:prstGeom prst="rect">
            <a:avLst/>
          </a:prstGeom>
          <a:noFill/>
          <a:ln/>
        </p:spPr>
        <p:txBody>
          <a:bodyPr wrap="none" lIns="0" tIns="0" rIns="0" bIns="0" rtlCol="0" anchor="t"/>
          <a:lstStyle/>
          <a:p>
            <a:pPr algn="ctr" latinLnBrk="1">
              <a:lnSpc>
                <a:spcPts val="3500"/>
              </a:lnSpc>
            </a:pPr>
            <a:r>
              <a:rPr lang="en-US" altLang="zh-CN" sz="2000" b="0" i="0" dirty="0">
                <a:solidFill>
                  <a:srgbClr val="000000"/>
                </a:solidFill>
                <a:latin typeface="微软雅黑" pitchFamily="34" charset="0"/>
                <a:ea typeface="微软雅黑" pitchFamily="34" charset="-122"/>
                <a:cs typeface="微软雅黑" pitchFamily="34" charset="-120"/>
              </a:rPr>
              <a:t>图2</a:t>
            </a:r>
            <a:endParaRPr lang="en-US" altLang="zh-CN" sz="2000" dirty="0"/>
          </a:p>
        </p:txBody>
      </p:sp>
      <p:sp>
        <p:nvSpPr>
          <p:cNvPr id="4" name="QB_6_BD.60_3#b5c33fb4d?htil=6&amp;pid=abab9fc71&amp;color=0,0,0&amp;bt=1&amp;bbb=1"/>
          <p:cNvSpPr/>
          <p:nvPr/>
        </p:nvSpPr>
        <p:spPr>
          <a:xfrm>
            <a:off x="722376" y="972000"/>
            <a:ext cx="5376672" cy="408559"/>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（3）上述实验统计得到的墨角藻存留率如图2。</a:t>
            </a:r>
            <a:endParaRPr lang="en-US" altLang="zh-CN" sz="2000" dirty="0"/>
          </a:p>
        </p:txBody>
      </p:sp>
      <p:sp>
        <p:nvSpPr>
          <p:cNvPr id="5" name="QB_6_BD.60_4#b5c33fb4d?htil=6&amp;pid=abab9fc71&amp;color=0,0,0&amp;bbb=1&amp;hb=1"/>
          <p:cNvSpPr/>
          <p:nvPr/>
        </p:nvSpPr>
        <p:spPr>
          <a:xfrm>
            <a:off x="722376" y="1435169"/>
            <a:ext cx="5376672" cy="1300353"/>
          </a:xfrm>
          <a:prstGeom prst="rect">
            <a:avLst/>
          </a:prstGeom>
          <a:noFill/>
          <a:ln/>
        </p:spPr>
        <p:txBody>
          <a:bodyPr wrap="none" lIns="0" tIns="0" rIns="0" bIns="0" rtlCol="0" anchor="t"/>
          <a:lstStyle/>
          <a:p>
            <a:pPr algn="l"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依据实验结果可得出的结论是</a:t>
            </a:r>
            <a:r>
              <a:rPr lang="en-US" altLang="zh-CN" sz="2000" i="0">
                <a:solidFill>
                  <a:srgbClr val="000000"/>
                </a:solidFill>
                <a:latin typeface="SimSun" pitchFamily="34" charset="0"/>
                <a:ea typeface="SimSun" pitchFamily="34" charset="-122"/>
                <a:cs typeface="SimSun" pitchFamily="34" charset="-120"/>
              </a:rPr>
              <a:t>________________</a:t>
            </a:r>
          </a:p>
          <a:p>
            <a:pPr latinLnBrk="1">
              <a:lnSpc>
                <a:spcPts val="3600"/>
              </a:lnSpc>
            </a:pPr>
            <a:r>
              <a:rPr lang="en-US" altLang="zh-CN" sz="2000" i="0">
                <a:solidFill>
                  <a:srgbClr val="000000"/>
                </a:solidFill>
                <a:latin typeface="SimSun" pitchFamily="34" charset="0"/>
                <a:ea typeface="SimSun" pitchFamily="34" charset="-122"/>
                <a:cs typeface="SimSun" pitchFamily="34" charset="-120"/>
              </a:rPr>
              <a:t>__________________________________________</a:t>
            </a:r>
          </a:p>
          <a:p>
            <a:pPr latinLnBrk="1">
              <a:lnSpc>
                <a:spcPts val="3400"/>
              </a:lnSpc>
            </a:pPr>
            <a:r>
              <a:rPr lang="en-US" altLang="zh-CN" sz="2000" i="0">
                <a:solidFill>
                  <a:srgbClr val="000000"/>
                </a:solidFill>
                <a:latin typeface="SimSun" pitchFamily="34" charset="0"/>
                <a:ea typeface="SimSun" pitchFamily="34" charset="-122"/>
                <a:cs typeface="SimSun" pitchFamily="34" charset="-120"/>
              </a:rPr>
              <a:t>_______________________________</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6" name="QB_6_AN.61_1#b5c33fb4d.blank?pid=abab9fc71&amp;color=0,0,0&amp;vpa=20&amp;bbb=1&amp;hb=1"/>
          <p:cNvSpPr/>
          <p:nvPr/>
        </p:nvSpPr>
        <p:spPr>
          <a:xfrm>
            <a:off x="722376" y="1397069"/>
            <a:ext cx="5376672" cy="1313434"/>
          </a:xfrm>
          <a:prstGeom prst="rect">
            <a:avLst/>
          </a:prstGeom>
          <a:noFill/>
          <a:ln/>
        </p:spPr>
        <p:txBody>
          <a:bodyPr wrap="square" lIns="0" tIns="0" rIns="0" bIns="0" rtlCol="0" anchor="t"/>
          <a:lstStyle/>
          <a:p>
            <a:pPr latinLnBrk="1">
              <a:lnSpc>
                <a:spcPts val="3600"/>
              </a:lnSpc>
            </a:pPr>
            <a:r>
              <a:rPr lang="en-US" altLang="zh-CN" sz="2000" b="1" i="0">
                <a:solidFill>
                  <a:srgbClr val="00B050"/>
                </a:solidFill>
                <a:latin typeface="SimSun" panose="02010600030101010101" pitchFamily="2" charset="-122"/>
                <a:ea typeface="微软雅黑" pitchFamily="34" charset="-122"/>
                <a:cs typeface="微软雅黑" pitchFamily="34" charset="-120"/>
              </a:rPr>
              <a:t>                           </a:t>
            </a:r>
            <a:r>
              <a:rPr lang="en-US" altLang="zh-CN" sz="2000" b="1" i="0">
                <a:solidFill>
                  <a:srgbClr val="00B050"/>
                </a:solidFill>
                <a:latin typeface="微软雅黑" pitchFamily="34" charset="0"/>
                <a:ea typeface="微软雅黑" pitchFamily="34" charset="-122"/>
                <a:cs typeface="微软雅黑" pitchFamily="34" charset="-120"/>
              </a:rPr>
              <a:t>（未接触玉黍螺</a:t>
            </a:r>
          </a:p>
          <a:p>
            <a:pPr latinLnBrk="1">
              <a:lnSpc>
                <a:spcPts val="3600"/>
              </a:lnSpc>
            </a:pPr>
            <a:r>
              <a:rPr lang="en-US" altLang="zh-CN" sz="2000" b="1" i="0">
                <a:solidFill>
                  <a:srgbClr val="00B050"/>
                </a:solidFill>
                <a:latin typeface="微软雅黑" pitchFamily="34" charset="0"/>
                <a:ea typeface="微软雅黑" pitchFamily="34" charset="-122"/>
                <a:cs typeface="微软雅黑" pitchFamily="34" charset="-120"/>
              </a:rPr>
              <a:t>的）滨蟹传递的化学信息明显抑制玉黍螺取食墨</a:t>
            </a:r>
          </a:p>
          <a:p>
            <a:pPr latinLnBrk="1">
              <a:lnSpc>
                <a:spcPts val="3500"/>
              </a:lnSpc>
            </a:pPr>
            <a:r>
              <a:rPr lang="en-US" altLang="zh-CN" sz="2000" b="1" i="0">
                <a:solidFill>
                  <a:srgbClr val="00B050"/>
                </a:solidFill>
                <a:latin typeface="微软雅黑" pitchFamily="34" charset="0"/>
                <a:ea typeface="微软雅黑" pitchFamily="34" charset="-122"/>
                <a:cs typeface="微软雅黑" pitchFamily="34" charset="-120"/>
              </a:rPr>
              <a:t>角藻</a:t>
            </a:r>
            <a:r>
              <a:rPr lang="en-US" altLang="zh-CN" sz="2000" b="1" i="0" dirty="0">
                <a:solidFill>
                  <a:srgbClr val="00B050"/>
                </a:solidFill>
                <a:latin typeface="微软雅黑" pitchFamily="34" charset="0"/>
                <a:ea typeface="微软雅黑" pitchFamily="34" charset="-122"/>
                <a:cs typeface="微软雅黑" pitchFamily="34" charset="-120"/>
              </a:rPr>
              <a:t>，对小玉黍螺取食的影响更大</a:t>
            </a:r>
            <a:endParaRPr lang="en-US" altLang="zh-CN" sz="2000" dirty="0"/>
          </a:p>
        </p:txBody>
      </p:sp>
      <p:sp>
        <p:nvSpPr>
          <p:cNvPr id="7" name="QB_6_AS.62_1#b5c33fb4d?htil=6&amp;vop=1&amp;pid=abab9fc71&amp;color=0,0,0&amp;bbb=1&amp;hb=1"/>
          <p:cNvSpPr/>
          <p:nvPr/>
        </p:nvSpPr>
        <p:spPr>
          <a:xfrm>
            <a:off x="722376" y="2836995"/>
            <a:ext cx="5376672" cy="31549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实验结果显示，在滨蟹存在的情况下</a:t>
            </a:r>
            <a:r>
              <a:rPr lang="en-US" altLang="zh-CN" sz="2000" b="0" i="0">
                <a:solidFill>
                  <a:srgbClr val="000000"/>
                </a:solidFill>
                <a:latin typeface="微软雅黑" pitchFamily="34" charset="0"/>
                <a:ea typeface="微软雅黑" pitchFamily="34" charset="-122"/>
                <a:cs typeface="微软雅黑" pitchFamily="34" charset="-120"/>
              </a:rPr>
              <a:t>，玉</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黍螺受到捕食者的影响</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减少了对墨角藻的取食，</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而在无滨蟹存在的情况下，小玉黍螺的取食量高</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于大玉黍螺的取食量，由此得出的结论为</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未接触玉黍螺的</a:t>
            </a:r>
            <a:r>
              <a:rPr lang="en-US" altLang="zh-CN" sz="2000" b="0" i="0">
                <a:solidFill>
                  <a:srgbClr val="000000"/>
                </a:solidFill>
                <a:latin typeface="微软雅黑" pitchFamily="34" charset="0"/>
                <a:ea typeface="微软雅黑" pitchFamily="34" charset="-122"/>
                <a:cs typeface="微软雅黑" pitchFamily="34" charset="-120"/>
              </a:rPr>
              <a:t>）滨蟹传递的化学信息能明显</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抑制玉黍螺取食墨角藻，且对小玉黍螺取食的影</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响更大</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bg/>
                                          </p:spTgt>
                                        </p:tgtEl>
                                        <p:attrNameLst>
                                          <p:attrName>style.visibility</p:attrName>
                                        </p:attrNameLst>
                                      </p:cBhvr>
                                      <p:to>
                                        <p:strVal val="visible"/>
                                      </p:to>
                                    </p:set>
                                    <p:animEffect transition="in" filter="fade">
                                      <p:cBhvr>
                                        <p:cTn id="7" dur="500"/>
                                        <p:tgtEl>
                                          <p:spTgt spid="6">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
                                            <p:txEl>
                                              <p:pRg st="0" end="0"/>
                                            </p:txEl>
                                          </p:spTgt>
                                        </p:tgtEl>
                                        <p:attrNameLst>
                                          <p:attrName>style.visibility</p:attrName>
                                        </p:attrNameLst>
                                      </p:cBhvr>
                                      <p:to>
                                        <p:strVal val="visible"/>
                                      </p:to>
                                    </p:set>
                                    <p:animEffect transition="in" filter="fade">
                                      <p:cBhvr>
                                        <p:cTn id="10" dur="500"/>
                                        <p:tgtEl>
                                          <p:spTgt spid="6">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6">
                                            <p:txEl>
                                              <p:pRg st="1" end="1"/>
                                            </p:txEl>
                                          </p:spTgt>
                                        </p:tgtEl>
                                        <p:attrNameLst>
                                          <p:attrName>style.visibility</p:attrName>
                                        </p:attrNameLst>
                                      </p:cBhvr>
                                      <p:to>
                                        <p:strVal val="visible"/>
                                      </p:to>
                                    </p:set>
                                    <p:animEffect transition="in" filter="fade">
                                      <p:cBhvr>
                                        <p:cTn id="13" dur="500"/>
                                        <p:tgtEl>
                                          <p:spTgt spid="6">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6">
                                            <p:txEl>
                                              <p:pRg st="2" end="2"/>
                                            </p:txEl>
                                          </p:spTgt>
                                        </p:tgtEl>
                                        <p:attrNameLst>
                                          <p:attrName>style.visibility</p:attrName>
                                        </p:attrNameLst>
                                      </p:cBhvr>
                                      <p:to>
                                        <p:strVal val="visible"/>
                                      </p:to>
                                    </p:set>
                                    <p:animEffect transition="in" filter="fade">
                                      <p:cBhvr>
                                        <p:cTn id="16" dur="500"/>
                                        <p:tgtEl>
                                          <p:spTgt spid="6">
                                            <p:txEl>
                                              <p:pRg st="2" end="2"/>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7">
                                            <p:bg/>
                                          </p:spTgt>
                                        </p:tgtEl>
                                        <p:attrNameLst>
                                          <p:attrName>style.visibility</p:attrName>
                                        </p:attrNameLst>
                                      </p:cBhvr>
                                      <p:to>
                                        <p:strVal val="visible"/>
                                      </p:to>
                                    </p:set>
                                    <p:animEffect transition="in" filter="fade">
                                      <p:cBhvr>
                                        <p:cTn id="21" dur="500"/>
                                        <p:tgtEl>
                                          <p:spTgt spid="7">
                                            <p:bg/>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7">
                                            <p:txEl>
                                              <p:pRg st="0" end="0"/>
                                            </p:txEl>
                                          </p:spTgt>
                                        </p:tgtEl>
                                        <p:attrNameLst>
                                          <p:attrName>style.visibility</p:attrName>
                                        </p:attrNameLst>
                                      </p:cBhvr>
                                      <p:to>
                                        <p:strVal val="visible"/>
                                      </p:to>
                                    </p:set>
                                    <p:animEffect transition="in" filter="fade">
                                      <p:cBhvr>
                                        <p:cTn id="24" dur="500"/>
                                        <p:tgtEl>
                                          <p:spTgt spid="7">
                                            <p:txEl>
                                              <p:pRg st="0" end="0"/>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7">
                                            <p:txEl>
                                              <p:pRg st="1" end="1"/>
                                            </p:txEl>
                                          </p:spTgt>
                                        </p:tgtEl>
                                        <p:attrNameLst>
                                          <p:attrName>style.visibility</p:attrName>
                                        </p:attrNameLst>
                                      </p:cBhvr>
                                      <p:to>
                                        <p:strVal val="visible"/>
                                      </p:to>
                                    </p:set>
                                    <p:animEffect transition="in" filter="fade">
                                      <p:cBhvr>
                                        <p:cTn id="27" dur="500"/>
                                        <p:tgtEl>
                                          <p:spTgt spid="7">
                                            <p:txEl>
                                              <p:pRg st="1" end="1"/>
                                            </p:txEl>
                                          </p:spTgt>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7">
                                            <p:txEl>
                                              <p:pRg st="2" end="2"/>
                                            </p:txEl>
                                          </p:spTgt>
                                        </p:tgtEl>
                                        <p:attrNameLst>
                                          <p:attrName>style.visibility</p:attrName>
                                        </p:attrNameLst>
                                      </p:cBhvr>
                                      <p:to>
                                        <p:strVal val="visible"/>
                                      </p:to>
                                    </p:set>
                                    <p:animEffect transition="in" filter="fade">
                                      <p:cBhvr>
                                        <p:cTn id="30" dur="500"/>
                                        <p:tgtEl>
                                          <p:spTgt spid="7">
                                            <p:txEl>
                                              <p:pRg st="2" end="2"/>
                                            </p:txEl>
                                          </p:spTgt>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7">
                                            <p:txEl>
                                              <p:pRg st="3" end="3"/>
                                            </p:txEl>
                                          </p:spTgt>
                                        </p:tgtEl>
                                        <p:attrNameLst>
                                          <p:attrName>style.visibility</p:attrName>
                                        </p:attrNameLst>
                                      </p:cBhvr>
                                      <p:to>
                                        <p:strVal val="visible"/>
                                      </p:to>
                                    </p:set>
                                    <p:animEffect transition="in" filter="fade">
                                      <p:cBhvr>
                                        <p:cTn id="33" dur="500"/>
                                        <p:tgtEl>
                                          <p:spTgt spid="7">
                                            <p:txEl>
                                              <p:pRg st="3" end="3"/>
                                            </p:txEl>
                                          </p:spTgt>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7">
                                            <p:txEl>
                                              <p:pRg st="4" end="4"/>
                                            </p:txEl>
                                          </p:spTgt>
                                        </p:tgtEl>
                                        <p:attrNameLst>
                                          <p:attrName>style.visibility</p:attrName>
                                        </p:attrNameLst>
                                      </p:cBhvr>
                                      <p:to>
                                        <p:strVal val="visible"/>
                                      </p:to>
                                    </p:set>
                                    <p:animEffect transition="in" filter="fade">
                                      <p:cBhvr>
                                        <p:cTn id="36" dur="500"/>
                                        <p:tgtEl>
                                          <p:spTgt spid="7">
                                            <p:txEl>
                                              <p:pRg st="4" end="4"/>
                                            </p:txEl>
                                          </p:spTgt>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7">
                                            <p:txEl>
                                              <p:pRg st="5" end="5"/>
                                            </p:txEl>
                                          </p:spTgt>
                                        </p:tgtEl>
                                        <p:attrNameLst>
                                          <p:attrName>style.visibility</p:attrName>
                                        </p:attrNameLst>
                                      </p:cBhvr>
                                      <p:to>
                                        <p:strVal val="visible"/>
                                      </p:to>
                                    </p:set>
                                    <p:animEffect transition="in" filter="fade">
                                      <p:cBhvr>
                                        <p:cTn id="39" dur="500"/>
                                        <p:tgtEl>
                                          <p:spTgt spid="7">
                                            <p:txEl>
                                              <p:pRg st="5" end="5"/>
                                            </p:txEl>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7">
                                            <p:txEl>
                                              <p:pRg st="6" end="6"/>
                                            </p:txEl>
                                          </p:spTgt>
                                        </p:tgtEl>
                                        <p:attrNameLst>
                                          <p:attrName>style.visibility</p:attrName>
                                        </p:attrNameLst>
                                      </p:cBhvr>
                                      <p:to>
                                        <p:strVal val="visible"/>
                                      </p:to>
                                    </p:set>
                                    <p:animEffect transition="in" filter="fade">
                                      <p:cBhvr>
                                        <p:cTn id="42" dur="500"/>
                                        <p:tgtEl>
                                          <p:spTgt spid="7">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animBg="1"/>
      <p:bldP spid="7" grpId="0" build="p" animBg="1"/>
    </p:bldLst>
  </p:timing>
</p:sld>
</file>

<file path=ppt/slides/slide4.xml><?xml version="1.0" encoding="utf-8"?>
<p:sld xmlns:a="http://schemas.openxmlformats.org/drawingml/2006/main" xmlns:r="http://schemas.openxmlformats.org/officeDocument/2006/relationships" xmlns:p="http://schemas.openxmlformats.org/presentationml/2006/main">
  <p:cSld name="Slide 4&amp;si=4">
    <p:spTree>
      <p:nvGrpSpPr>
        <p:cNvPr id="1" name=""/>
        <p:cNvGrpSpPr/>
        <p:nvPr/>
      </p:nvGrpSpPr>
      <p:grpSpPr>
        <a:xfrm>
          <a:off x="0" y="0"/>
          <a:ext cx="0" cy="0"/>
          <a:chOff x="0" y="0"/>
          <a:chExt cx="0" cy="0"/>
        </a:xfrm>
      </p:grpSpPr>
      <p:sp>
        <p:nvSpPr>
          <p:cNvPr id="2" name="QC_5_AS.3_1#3e6f5aa72?vop=1&amp;pid=bd025debd&amp;color=0,0,0&amp;bt=1&amp;bbb=1&amp;hb=1"/>
          <p:cNvSpPr/>
          <p:nvPr/>
        </p:nvSpPr>
        <p:spPr>
          <a:xfrm>
            <a:off x="722376" y="972000"/>
            <a:ext cx="10753344" cy="26977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性外激素属于生态系统中的化学信息，</a:t>
            </a:r>
            <a:r>
              <a:rPr lang="en-US" altLang="zh-CN" sz="2000" b="0" i="0">
                <a:solidFill>
                  <a:srgbClr val="000000"/>
                </a:solidFill>
                <a:latin typeface="微软雅黑" pitchFamily="34" charset="0"/>
                <a:ea typeface="微软雅黑" pitchFamily="34" charset="-122"/>
                <a:cs typeface="微软雅黑" pitchFamily="34" charset="-120"/>
              </a:rPr>
              <a:t>要证明雌蛾能够分泌性外激素吸引雄蛾前来交配，</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一组实验用纱窗罩住雌蛾</a:t>
            </a:r>
            <a:r>
              <a:rPr lang="en-US" altLang="zh-CN" sz="2000" b="0" i="0" dirty="0">
                <a:solidFill>
                  <a:srgbClr val="000000"/>
                </a:solidFill>
                <a:latin typeface="微软雅黑" pitchFamily="34" charset="0"/>
                <a:ea typeface="微软雅黑" pitchFamily="34" charset="-122"/>
                <a:cs typeface="微软雅黑" pitchFamily="34" charset="-120"/>
              </a:rPr>
              <a:t>，不妨碍性外激素传播；另一组用玻璃罩罩住雌蛾</a:t>
            </a:r>
            <a:r>
              <a:rPr lang="en-US" altLang="zh-CN" sz="2000" b="0" i="0">
                <a:solidFill>
                  <a:srgbClr val="000000"/>
                </a:solidFill>
                <a:latin typeface="微软雅黑" pitchFamily="34" charset="0"/>
                <a:ea typeface="微软雅黑" pitchFamily="34" charset="-122"/>
                <a:cs typeface="微软雅黑" pitchFamily="34" charset="-120"/>
              </a:rPr>
              <a:t>，使得性外激素无法</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散发到外界空气中</a:t>
            </a:r>
            <a:r>
              <a:rPr lang="en-US" altLang="zh-CN" sz="2000" b="0" i="0" dirty="0">
                <a:solidFill>
                  <a:srgbClr val="000000"/>
                </a:solidFill>
                <a:latin typeface="微软雅黑" pitchFamily="34" charset="0"/>
                <a:ea typeface="微软雅黑" pitchFamily="34" charset="-122"/>
                <a:cs typeface="微软雅黑" pitchFamily="34" charset="-120"/>
              </a:rPr>
              <a:t>，阻断信息的传递，两组实验形成对照，A正确</a:t>
            </a:r>
            <a:r>
              <a:rPr lang="en-US" altLang="zh-CN" sz="2000" b="0" i="0">
                <a:solidFill>
                  <a:srgbClr val="000000"/>
                </a:solidFill>
                <a:latin typeface="微软雅黑" pitchFamily="34" charset="0"/>
                <a:ea typeface="微软雅黑" pitchFamily="34" charset="-122"/>
                <a:cs typeface="微软雅黑" pitchFamily="34" charset="-120"/>
              </a:rPr>
              <a:t>。该实验中淀粉分解后产生还</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原糖</a:t>
            </a:r>
            <a:r>
              <a:rPr lang="en-US" altLang="zh-CN" sz="2000" b="0" i="0" dirty="0">
                <a:solidFill>
                  <a:srgbClr val="000000"/>
                </a:solidFill>
                <a:latin typeface="微软雅黑" pitchFamily="34" charset="0"/>
                <a:ea typeface="微软雅黑" pitchFamily="34" charset="-122"/>
                <a:cs typeface="微软雅黑" pitchFamily="34" charset="-120"/>
              </a:rPr>
              <a:t>，因而可以用斐林试剂或碘液来检测因变量，B正确。该实验对照组土壤不做处理</a:t>
            </a:r>
            <a:r>
              <a:rPr lang="en-US" altLang="zh-CN" sz="2000" b="0" i="0">
                <a:solidFill>
                  <a:srgbClr val="000000"/>
                </a:solidFill>
                <a:latin typeface="微软雅黑" pitchFamily="34" charset="0"/>
                <a:ea typeface="微软雅黑" pitchFamily="34" charset="-122"/>
                <a:cs typeface="微软雅黑" pitchFamily="34" charset="-120"/>
              </a:rPr>
              <a:t>，实验组</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土壤进行灭菌处理</a:t>
            </a:r>
            <a:r>
              <a:rPr lang="en-US" altLang="zh-CN" sz="2000" b="0" i="0" dirty="0">
                <a:solidFill>
                  <a:srgbClr val="000000"/>
                </a:solidFill>
                <a:latin typeface="微软雅黑" pitchFamily="34" charset="0"/>
                <a:ea typeface="微软雅黑" pitchFamily="34" charset="-122"/>
                <a:cs typeface="微软雅黑" pitchFamily="34" charset="-120"/>
              </a:rPr>
              <a:t>，C错误。在制作生态缸时，要考虑系统内组分及营养级之间的合适比例</a:t>
            </a:r>
            <a:r>
              <a:rPr lang="en-US" altLang="zh-CN" sz="2000" b="0" i="0">
                <a:solidFill>
                  <a:srgbClr val="000000"/>
                </a:solidFill>
                <a:latin typeface="微软雅黑" pitchFamily="34" charset="0"/>
                <a:ea typeface="微软雅黑" pitchFamily="34" charset="-122"/>
                <a:cs typeface="微软雅黑" pitchFamily="34" charset="-120"/>
              </a:rPr>
              <a:t>，使</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之正常运转</a:t>
            </a:r>
            <a:r>
              <a:rPr lang="en-US" altLang="zh-CN" sz="2000" b="0" i="0" dirty="0">
                <a:solidFill>
                  <a:srgbClr val="000000"/>
                </a:solidFill>
                <a:latin typeface="微软雅黑" pitchFamily="34" charset="0"/>
                <a:ea typeface="微软雅黑" pitchFamily="34" charset="-122"/>
                <a:cs typeface="微软雅黑" pitchFamily="34" charset="-120"/>
              </a:rPr>
              <a:t>，D正确。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5.xml><?xml version="1.0" encoding="utf-8"?>
<p:sld xmlns:a="http://schemas.openxmlformats.org/drawingml/2006/main" xmlns:r="http://schemas.openxmlformats.org/officeDocument/2006/relationships" xmlns:p="http://schemas.openxmlformats.org/presentationml/2006/main">
  <p:cSld name="Slide 5&amp;si=5">
    <p:spTree>
      <p:nvGrpSpPr>
        <p:cNvPr id="1" name=""/>
        <p:cNvGrpSpPr/>
        <p:nvPr/>
      </p:nvGrpSpPr>
      <p:grpSpPr>
        <a:xfrm>
          <a:off x="0" y="0"/>
          <a:ext cx="0" cy="0"/>
          <a:chOff x="0" y="0"/>
          <a:chExt cx="0" cy="0"/>
        </a:xfrm>
      </p:grpSpPr>
      <p:sp>
        <p:nvSpPr>
          <p:cNvPr id="2" name="QC_5_BD.4_1#06c85229a?pid=bd025debd&amp;color=0,0,0&amp;bt=1&amp;bbb=1&amp;hb=1"/>
          <p:cNvSpPr/>
          <p:nvPr/>
        </p:nvSpPr>
        <p:spPr>
          <a:xfrm>
            <a:off x="722376" y="972000"/>
            <a:ext cx="10753344" cy="8431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2.</a:t>
            </a:r>
            <a:r>
              <a:rPr lang="en-US" altLang="zh-CN" sz="2000" b="0" i="0" dirty="0">
                <a:solidFill>
                  <a:srgbClr val="000000"/>
                </a:solidFill>
                <a:latin typeface="仿宋" pitchFamily="34" charset="0"/>
                <a:ea typeface="仿宋" pitchFamily="34" charset="-122"/>
                <a:cs typeface="仿宋" pitchFamily="34" charset="-120"/>
              </a:rPr>
              <a:t>［江苏泰州2025高二月考］</a:t>
            </a:r>
            <a:r>
              <a:rPr lang="en-US" altLang="zh-CN" sz="2000" b="0" i="0" dirty="0">
                <a:solidFill>
                  <a:srgbClr val="000000"/>
                </a:solidFill>
                <a:latin typeface="微软雅黑" pitchFamily="34" charset="0"/>
                <a:ea typeface="微软雅黑" pitchFamily="34" charset="-122"/>
                <a:cs typeface="微软雅黑" pitchFamily="34" charset="-120"/>
              </a:rPr>
              <a:t>某人工鱼塘（静水）放养的都是鲢鱼苗，</a:t>
            </a:r>
            <a:r>
              <a:rPr lang="en-US" altLang="zh-CN" sz="2000" b="0" i="0">
                <a:solidFill>
                  <a:srgbClr val="000000"/>
                </a:solidFill>
                <a:latin typeface="微软雅黑" pitchFamily="34" charset="0"/>
                <a:ea typeface="微软雅黑" pitchFamily="34" charset="-122"/>
                <a:cs typeface="微软雅黑" pitchFamily="34" charset="-120"/>
              </a:rPr>
              <a:t>每天投放适量的有机饲料，</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并且水质等其他条件均适合鲢鱼的生长</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下列相关描述正确的是(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5_1#06c85229a.bracket?pid=bd025debd&amp;color=0,0,0&amp;vpa=2"/>
          <p:cNvSpPr/>
          <p:nvPr/>
        </p:nvSpPr>
        <p:spPr>
          <a:xfrm>
            <a:off x="8034401" y="1410150"/>
            <a:ext cx="357188" cy="389509"/>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B</a:t>
            </a:r>
            <a:endParaRPr lang="en-US" altLang="zh-CN" sz="2000" dirty="0"/>
          </a:p>
        </p:txBody>
      </p:sp>
      <p:sp>
        <p:nvSpPr>
          <p:cNvPr id="4" name="QC_5_BD.4_2#06c85229a.choices?pid=bd025debd&amp;color=0,0,0&amp;bbb=1"/>
          <p:cNvSpPr/>
          <p:nvPr/>
        </p:nvSpPr>
        <p:spPr>
          <a:xfrm>
            <a:off x="722376" y="1876874"/>
            <a:ext cx="10753344" cy="17960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A.该鱼塘内所有鲢鱼和其他植物共同构成生物群落</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.捕捞鲢鱼时最需要获得的信息之一是种群密度</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.流经该鱼塘的总能量是鱼塘内生产者固定的太阳能</a:t>
            </a:r>
            <a:endParaRPr lang="en-US" altLang="zh-CN" sz="2000" dirty="0"/>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.与传统鱼塘相比，桑基鱼塘可显著提高能量传递效率</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6.xml><?xml version="1.0" encoding="utf-8"?>
<p:sld xmlns:a="http://schemas.openxmlformats.org/drawingml/2006/main" xmlns:r="http://schemas.openxmlformats.org/officeDocument/2006/relationships" xmlns:p="http://schemas.openxmlformats.org/presentationml/2006/main">
  <p:cSld name="Slide 6&amp;si=6">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C_5_AS.6_1#06c85229a?vop=1&amp;pid=bd025debd&amp;color=0,0,0&amp;bt=1&amp;bbb=1&amp;hb=1"/>
              <p:cNvSpPr/>
              <p:nvPr/>
            </p:nvSpPr>
            <p:spPr>
              <a:xfrm>
                <a:off x="722376" y="972000"/>
                <a:ext cx="10753344" cy="3116834"/>
              </a:xfrm>
              <a:prstGeom prst="rect">
                <a:avLst/>
              </a:prstGeom>
              <a:noFill/>
              <a:ln/>
            </p:spPr>
            <p:txBody>
              <a:bodyPr wrap="none" lIns="0" tIns="0" rIns="0" bIns="0" rtlCol="0" anchor="t"/>
              <a:lstStyle/>
              <a:p>
                <a:pPr algn="l" latinLnBrk="1">
                  <a:lnSpc>
                    <a:spcPts val="40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生物群落是指在相同时间聚集在一定地域中各种生物种群的集合</a:t>
                </a:r>
                <a:r>
                  <a:rPr lang="en-US" altLang="zh-CN" sz="2000" b="0" i="0">
                    <a:solidFill>
                      <a:srgbClr val="000000"/>
                    </a:solidFill>
                    <a:latin typeface="微软雅黑" pitchFamily="34" charset="0"/>
                    <a:ea typeface="微软雅黑" pitchFamily="34" charset="-122"/>
                    <a:cs typeface="微软雅黑" pitchFamily="34" charset="-120"/>
                  </a:rPr>
                  <a:t>，该鱼塘内所有鲢鱼和其</a:t>
                </a:r>
              </a:p>
              <a:p>
                <a:pPr latinLnBrk="1">
                  <a:lnSpc>
                    <a:spcPts val="5100"/>
                  </a:lnSpc>
                </a:pPr>
                <a:r>
                  <a:rPr lang="en-US" altLang="zh-CN" sz="2000" b="0" i="0">
                    <a:solidFill>
                      <a:srgbClr val="000000"/>
                    </a:solidFill>
                    <a:latin typeface="微软雅黑" pitchFamily="34" charset="0"/>
                    <a:ea typeface="微软雅黑" pitchFamily="34" charset="-122"/>
                    <a:cs typeface="微软雅黑" pitchFamily="34" charset="-120"/>
                  </a:rPr>
                  <a:t>他植物不能构成生物群落</a:t>
                </a:r>
                <a:r>
                  <a:rPr lang="en-US" altLang="zh-CN" sz="2000" b="0" i="0" dirty="0">
                    <a:solidFill>
                      <a:srgbClr val="000000"/>
                    </a:solidFill>
                    <a:latin typeface="微软雅黑" pitchFamily="34" charset="0"/>
                    <a:ea typeface="微软雅黑" pitchFamily="34" charset="-122"/>
                    <a:cs typeface="微软雅黑" pitchFamily="34" charset="-120"/>
                  </a:rPr>
                  <a:t>，A错误；为了持续获得较大捕捞量，捕捞鲢鱼需在种群数量大于</a:t>
                </a:r>
                <a14:m>
                  <m:oMath xmlns:m="http://schemas.openxmlformats.org/officeDocument/2006/math">
                    <m:f>
                      <m:f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2000" b="0" i="0" dirty="0">
                            <a:solidFill>
                              <a:srgbClr val="000000"/>
                            </a:solidFill>
                            <a:latin typeface="Cambria Math" panose="02040503050406030204" pitchFamily="18" charset="0"/>
                            <a:ea typeface="微软雅黑" pitchFamily="34" charset="-122"/>
                            <a:cs typeface="微软雅黑" pitchFamily="34" charset="-120"/>
                          </a:rPr>
                          <m:t>𝐾</m:t>
                        </m:r>
                      </m:num>
                      <m:den>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den>
                    </m:f>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时进</a:t>
                </a:r>
              </a:p>
              <a:p>
                <a:pPr latinLnBrk="1">
                  <a:lnSpc>
                    <a:spcPts val="5100"/>
                  </a:lnSpc>
                </a:pPr>
                <a:r>
                  <a:rPr lang="en-US" altLang="zh-CN" sz="2000" b="0" i="0">
                    <a:solidFill>
                      <a:srgbClr val="000000"/>
                    </a:solidFill>
                    <a:latin typeface="微软雅黑" pitchFamily="34" charset="0"/>
                    <a:ea typeface="微软雅黑" pitchFamily="34" charset="-122"/>
                    <a:cs typeface="微软雅黑" pitchFamily="34" charset="-120"/>
                  </a:rPr>
                  <a:t>行</a:t>
                </a:r>
                <a:r>
                  <a:rPr lang="en-US" altLang="zh-CN" sz="2000" b="0" i="0" dirty="0">
                    <a:solidFill>
                      <a:srgbClr val="000000"/>
                    </a:solidFill>
                    <a:latin typeface="微软雅黑" pitchFamily="34" charset="0"/>
                    <a:ea typeface="微软雅黑" pitchFamily="34" charset="-122"/>
                    <a:cs typeface="微软雅黑" pitchFamily="34" charset="-120"/>
                  </a:rPr>
                  <a:t>，且捕捞后种群数量在</a:t>
                </a:r>
                <a14:m>
                  <m:oMath xmlns:m="http://schemas.openxmlformats.org/officeDocument/2006/math">
                    <m:f>
                      <m:f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2000" b="0" i="0" dirty="0">
                            <a:solidFill>
                              <a:srgbClr val="000000"/>
                            </a:solidFill>
                            <a:latin typeface="Cambria Math" panose="02040503050406030204" pitchFamily="18" charset="0"/>
                            <a:ea typeface="微软雅黑" pitchFamily="34" charset="-122"/>
                            <a:cs typeface="微软雅黑" pitchFamily="34" charset="-120"/>
                          </a:rPr>
                          <m:t>𝐾</m:t>
                        </m:r>
                      </m:num>
                      <m:den>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den>
                    </m:f>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附近，因此种群密度（用于估算种群数量</a:t>
                </a:r>
                <a:r>
                  <a:rPr lang="en-US" altLang="zh-CN" sz="2000" b="0" i="0">
                    <a:solidFill>
                      <a:srgbClr val="000000"/>
                    </a:solidFill>
                    <a:latin typeface="微软雅黑" pitchFamily="34" charset="0"/>
                    <a:ea typeface="微软雅黑" pitchFamily="34" charset="-122"/>
                    <a:cs typeface="微软雅黑" pitchFamily="34" charset="-120"/>
                  </a:rPr>
                  <a:t>）是捕捞鲢鱼时最需要获得</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的信息之一</a:t>
                </a:r>
                <a:r>
                  <a:rPr lang="en-US" altLang="zh-CN" sz="2000" b="0" i="0" dirty="0">
                    <a:solidFill>
                      <a:srgbClr val="000000"/>
                    </a:solidFill>
                    <a:latin typeface="微软雅黑" pitchFamily="34" charset="0"/>
                    <a:ea typeface="微软雅黑" pitchFamily="34" charset="-122"/>
                    <a:cs typeface="微软雅黑" pitchFamily="34" charset="-120"/>
                  </a:rPr>
                  <a:t>，B正确；人工鱼塘每天人为投放有机饲料</a:t>
                </a:r>
                <a:r>
                  <a:rPr lang="en-US" altLang="zh-CN" sz="2000" b="0" i="0">
                    <a:solidFill>
                      <a:srgbClr val="000000"/>
                    </a:solidFill>
                    <a:latin typeface="微软雅黑" pitchFamily="34" charset="0"/>
                    <a:ea typeface="微软雅黑" pitchFamily="34" charset="-122"/>
                    <a:cs typeface="微软雅黑" pitchFamily="34" charset="-120"/>
                  </a:rPr>
                  <a:t>，故流经该鱼塘的总能量是鱼塘内生产者</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固定的太阳能和饲料中有机物所含的能量</a:t>
                </a:r>
                <a:r>
                  <a:rPr lang="en-US" altLang="zh-CN" sz="2000" b="0" i="0" dirty="0">
                    <a:solidFill>
                      <a:srgbClr val="000000"/>
                    </a:solidFill>
                    <a:latin typeface="微软雅黑" pitchFamily="34" charset="0"/>
                    <a:ea typeface="微软雅黑" pitchFamily="34" charset="-122"/>
                    <a:cs typeface="微软雅黑" pitchFamily="34" charset="-120"/>
                  </a:rPr>
                  <a:t>，C错误；与传统鱼塘相比</a:t>
                </a:r>
                <a:r>
                  <a:rPr lang="en-US" altLang="zh-CN" sz="2000" b="0" i="0">
                    <a:solidFill>
                      <a:srgbClr val="000000"/>
                    </a:solidFill>
                    <a:latin typeface="微软雅黑" pitchFamily="34" charset="0"/>
                    <a:ea typeface="微软雅黑" pitchFamily="34" charset="-122"/>
                    <a:cs typeface="微软雅黑" pitchFamily="34" charset="-120"/>
                  </a:rPr>
                  <a:t>，桑基鱼塘可显著提高能量</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利用率</a:t>
                </a:r>
                <a:r>
                  <a:rPr lang="en-US" altLang="zh-CN" sz="2000" b="0" i="0" dirty="0">
                    <a:solidFill>
                      <a:srgbClr val="000000"/>
                    </a:solidFill>
                    <a:latin typeface="微软雅黑" pitchFamily="34" charset="0"/>
                    <a:ea typeface="微软雅黑" pitchFamily="34" charset="-122"/>
                    <a:cs typeface="微软雅黑" pitchFamily="34" charset="-120"/>
                  </a:rPr>
                  <a:t>，但不能提高能量的传递效率，D错误。</a:t>
                </a:r>
                <a:endParaRPr lang="en-US" altLang="zh-CN" sz="2200" dirty="0"/>
              </a:p>
            </p:txBody>
          </p:sp>
        </mc:Choice>
        <mc:Fallback xmlns="">
          <p:sp>
            <p:nvSpPr>
              <p:cNvPr id="2" name="QC_5_AS.6_1#06c85229a?vop=1&amp;pid=bd025debd&amp;color=0,0,0&amp;bt=1&amp;bbb=1&amp;hb=1"/>
              <p:cNvSpPr>
                <a:spLocks noRot="1" noChangeAspect="1" noMove="1" noResize="1" noEditPoints="1" noAdjustHandles="1" noChangeArrowheads="1" noChangeShapeType="1" noTextEdit="1"/>
              </p:cNvSpPr>
              <p:nvPr/>
            </p:nvSpPr>
            <p:spPr>
              <a:xfrm>
                <a:off x="722376" y="972000"/>
                <a:ext cx="10753344" cy="3116834"/>
              </a:xfrm>
              <a:prstGeom prst="rect">
                <a:avLst/>
              </a:prstGeom>
              <a:blipFill>
                <a:blip r:embed="rId3"/>
                <a:stretch>
                  <a:fillRect l="-1587" r="-1417" b="-4883"/>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7.xml><?xml version="1.0" encoding="utf-8"?>
<p:sld xmlns:a="http://schemas.openxmlformats.org/drawingml/2006/main" xmlns:r="http://schemas.openxmlformats.org/officeDocument/2006/relationships" xmlns:p="http://schemas.openxmlformats.org/presentationml/2006/main">
  <p:cSld name="Slide 7&amp;si=7">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C_5_BD.7_1#158fc181d?pid=bd025debd&amp;color=0,0,0&amp;bt=1&amp;bbb=1&amp;hb=1"/>
              <p:cNvSpPr/>
              <p:nvPr/>
            </p:nvSpPr>
            <p:spPr>
              <a:xfrm>
                <a:off x="722376" y="972000"/>
                <a:ext cx="10753344" cy="13003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3.</a:t>
                </a:r>
                <a:r>
                  <a:rPr lang="en-US" altLang="zh-CN" sz="2000" b="0" i="0" dirty="0">
                    <a:solidFill>
                      <a:srgbClr val="000000"/>
                    </a:solidFill>
                    <a:latin typeface="仿宋" pitchFamily="34" charset="0"/>
                    <a:ea typeface="仿宋" pitchFamily="34" charset="-122"/>
                    <a:cs typeface="仿宋" pitchFamily="34" charset="-120"/>
                  </a:rPr>
                  <a:t>［山东青岛2025高二月考］</a:t>
                </a:r>
                <a:r>
                  <a:rPr lang="en-US" altLang="zh-CN" sz="2000" b="0" i="0" dirty="0">
                    <a:solidFill>
                      <a:srgbClr val="000000"/>
                    </a:solidFill>
                    <a:latin typeface="微软雅黑" pitchFamily="34" charset="0"/>
                    <a:ea typeface="微软雅黑" pitchFamily="34" charset="-122"/>
                    <a:cs typeface="微软雅黑" pitchFamily="34" charset="-120"/>
                  </a:rPr>
                  <a:t>据生态学家估计，持续7</a:t>
                </a:r>
                <a:r>
                  <a:rPr lang="en-US" altLang="zh-CN" sz="2000" b="0" i="0">
                    <a:solidFill>
                      <a:srgbClr val="000000"/>
                    </a:solidFill>
                    <a:latin typeface="微软雅黑" pitchFamily="34" charset="0"/>
                    <a:ea typeface="微软雅黑" pitchFamily="34" charset="-122"/>
                    <a:cs typeface="微软雅黑" pitchFamily="34" charset="-120"/>
                  </a:rPr>
                  <a:t>个月的澳大利亚大火至少向空中释放了3.5</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亿吨</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，导致1</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120万公顷的森林及大量牧场被烧毁</a:t>
                </a:r>
                <a:r>
                  <a:rPr lang="en-US" altLang="zh-CN" sz="2000" b="0" i="0">
                    <a:solidFill>
                      <a:srgbClr val="000000"/>
                    </a:solidFill>
                    <a:latin typeface="微软雅黑" pitchFamily="34" charset="0"/>
                    <a:ea typeface="微软雅黑" pitchFamily="34" charset="-122"/>
                    <a:cs typeface="微软雅黑" pitchFamily="34" charset="-120"/>
                  </a:rPr>
                  <a:t>，澳大利亚独有的动物考拉也在这次火灾</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中大量死去</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下列说法不正确的是(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mc:Choice>
        <mc:Fallback xmlns="">
          <p:sp>
            <p:nvSpPr>
              <p:cNvPr id="2" name="QC_5_BD.7_1#158fc181d?pid=bd025debd&amp;color=0,0,0&amp;bt=1&amp;bbb=1&amp;hb=1"/>
              <p:cNvSpPr>
                <a:spLocks noRot="1" noChangeAspect="1" noMove="1" noResize="1" noEditPoints="1" noAdjustHandles="1" noChangeArrowheads="1" noChangeShapeType="1" noTextEdit="1"/>
              </p:cNvSpPr>
              <p:nvPr/>
            </p:nvSpPr>
            <p:spPr>
              <a:xfrm>
                <a:off x="722376" y="972000"/>
                <a:ext cx="10753344" cy="1300353"/>
              </a:xfrm>
              <a:prstGeom prst="rect">
                <a:avLst/>
              </a:prstGeom>
              <a:blipFill>
                <a:blip r:embed="rId3"/>
                <a:stretch>
                  <a:fillRect l="-1474" r="-397" b="-11682"/>
                </a:stretch>
              </a:blipFill>
              <a:ln/>
            </p:spPr>
            <p:txBody>
              <a:bodyPr/>
              <a:lstStyle/>
              <a:p>
                <a:r>
                  <a:rPr lang="zh-CN" altLang="en-US">
                    <a:noFill/>
                  </a:rPr>
                  <a:t> </a:t>
                </a:r>
              </a:p>
            </p:txBody>
          </p:sp>
        </mc:Fallback>
      </mc:AlternateContent>
      <p:sp>
        <p:nvSpPr>
          <p:cNvPr id="3" name="QC_5_AN.8_1#158fc181d.bracket?pid=bd025debd&amp;color=0,0,0&amp;vpa=3"/>
          <p:cNvSpPr/>
          <p:nvPr/>
        </p:nvSpPr>
        <p:spPr>
          <a:xfrm>
            <a:off x="4732401" y="1867350"/>
            <a:ext cx="374650" cy="389509"/>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A</a:t>
            </a:r>
            <a:endParaRPr lang="en-US" altLang="zh-CN" sz="2000" dirty="0"/>
          </a:p>
        </p:txBody>
      </p:sp>
      <p:sp>
        <p:nvSpPr>
          <p:cNvPr id="4" name="QC_5_BD.7_2#158fc181d.choices?pid=bd025debd&amp;color=0,0,0&amp;bbb=1"/>
          <p:cNvSpPr/>
          <p:nvPr/>
        </p:nvSpPr>
        <p:spPr>
          <a:xfrm>
            <a:off x="722376" y="2334074"/>
            <a:ext cx="10753344" cy="17960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A.火灾中，刺鼻的烟味和火光给考拉传递了物理信息，使一部分考拉逃生</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.澳大利亚大火可能对全球的生态环境造成影响的原因是碳循环具有全球性</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.在恢复过程中，采取投入适量的物质和能量等措施可以避免被烧毁的林地向荒漠化演替</a:t>
            </a:r>
            <a:endParaRPr lang="en-US" altLang="zh-CN" sz="2000" dirty="0"/>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.强度较弱的地表火能烧掉枯枝落叶，加快生态系统的物质循环，对森林是有利的</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8.xml><?xml version="1.0" encoding="utf-8"?>
<p:sld xmlns:a="http://schemas.openxmlformats.org/drawingml/2006/main" xmlns:r="http://schemas.openxmlformats.org/officeDocument/2006/relationships" xmlns:p="http://schemas.openxmlformats.org/presentationml/2006/main">
  <p:cSld name="Slide 8&amp;si=8">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C_5_AS.9_1#158fc181d?vop=1&amp;pid=bd025debd&amp;color=0,0,0&amp;bt=1&amp;bbb=1&amp;hb=1"/>
              <p:cNvSpPr/>
              <p:nvPr/>
            </p:nvSpPr>
            <p:spPr>
              <a:xfrm>
                <a:off x="722376" y="972000"/>
                <a:ext cx="10753344" cy="22405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火灾中刺鼻的烟味属于化学信息，而火光属于物理信息，A错误；碳循环具有全球性</a:t>
                </a:r>
                <a:r>
                  <a:rPr lang="en-US" altLang="zh-CN" sz="2000" b="0" i="0">
                    <a:solidFill>
                      <a:srgbClr val="000000"/>
                    </a:solidFill>
                    <a:latin typeface="微软雅黑" pitchFamily="34" charset="0"/>
                    <a:ea typeface="微软雅黑" pitchFamily="34" charset="-122"/>
                    <a:cs typeface="微软雅黑" pitchFamily="34" charset="-120"/>
                  </a:rPr>
                  <a:t>，澳</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大利亚大火释放大量</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2000" b="0" i="0" dirty="0">
                    <a:solidFill>
                      <a:srgbClr val="000000"/>
                    </a:solidFill>
                    <a:latin typeface="微软雅黑" pitchFamily="34" charset="0"/>
                    <a:ea typeface="微软雅黑" pitchFamily="34" charset="-122"/>
                    <a:cs typeface="微软雅黑" pitchFamily="34" charset="-120"/>
                  </a:rPr>
                  <a:t>，这些</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会参与全球碳循环，从而可能对全球的生态环境造成影响</a:t>
                </a:r>
                <a:r>
                  <a:rPr lang="en-US" altLang="zh-CN" sz="2000" b="0" i="0">
                    <a:solidFill>
                      <a:srgbClr val="000000"/>
                    </a:solidFill>
                    <a:latin typeface="微软雅黑" pitchFamily="34" charset="0"/>
                    <a:ea typeface="微软雅黑" pitchFamily="34" charset="-122"/>
                    <a:cs typeface="微软雅黑" pitchFamily="34" charset="-120"/>
                  </a:rPr>
                  <a:t>，B</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正确</a:t>
                </a:r>
                <a:r>
                  <a:rPr lang="en-US" altLang="zh-CN" sz="2000" b="0" i="0" dirty="0">
                    <a:solidFill>
                      <a:srgbClr val="000000"/>
                    </a:solidFill>
                    <a:latin typeface="微软雅黑" pitchFamily="34" charset="0"/>
                    <a:ea typeface="微软雅黑" pitchFamily="34" charset="-122"/>
                    <a:cs typeface="微软雅黑" pitchFamily="34" charset="-120"/>
                  </a:rPr>
                  <a:t>；在生态系统恢复过程中，采取投入适量的物质和能量等措施</a:t>
                </a:r>
                <a:r>
                  <a:rPr lang="en-US" altLang="zh-CN" sz="2000" b="0" i="0">
                    <a:solidFill>
                      <a:srgbClr val="000000"/>
                    </a:solidFill>
                    <a:latin typeface="微软雅黑" pitchFamily="34" charset="0"/>
                    <a:ea typeface="微软雅黑" pitchFamily="34" charset="-122"/>
                    <a:cs typeface="微软雅黑" pitchFamily="34" charset="-120"/>
                  </a:rPr>
                  <a:t>，有利于生态系统恢复原来的</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状态</a:t>
                </a:r>
                <a:r>
                  <a:rPr lang="en-US" altLang="zh-CN" sz="2000" b="0" i="0" dirty="0">
                    <a:solidFill>
                      <a:srgbClr val="000000"/>
                    </a:solidFill>
                    <a:latin typeface="微软雅黑" pitchFamily="34" charset="0"/>
                    <a:ea typeface="微软雅黑" pitchFamily="34" charset="-122"/>
                    <a:cs typeface="微软雅黑" pitchFamily="34" charset="-120"/>
                  </a:rPr>
                  <a:t>，可以避免被烧毁的林地向荒漠化演替，C正确；强度较弱的地表火能烧掉枯枝落叶</a:t>
                </a:r>
                <a:r>
                  <a:rPr lang="en-US" altLang="zh-CN" sz="2000" b="0" i="0">
                    <a:solidFill>
                      <a:srgbClr val="000000"/>
                    </a:solidFill>
                    <a:latin typeface="微软雅黑" pitchFamily="34" charset="0"/>
                    <a:ea typeface="微软雅黑" pitchFamily="34" charset="-122"/>
                    <a:cs typeface="微软雅黑" pitchFamily="34" charset="-120"/>
                  </a:rPr>
                  <a:t>，使有</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机物分解为无机物</a:t>
                </a:r>
                <a:r>
                  <a:rPr lang="en-US" altLang="zh-CN" sz="2000" b="0" i="0" dirty="0">
                    <a:solidFill>
                      <a:srgbClr val="000000"/>
                    </a:solidFill>
                    <a:latin typeface="微软雅黑" pitchFamily="34" charset="0"/>
                    <a:ea typeface="微软雅黑" pitchFamily="34" charset="-122"/>
                    <a:cs typeface="微软雅黑" pitchFamily="34" charset="-120"/>
                  </a:rPr>
                  <a:t>，加快生态系统的物质循环，对森林生态系统有一定益处，D正确。</a:t>
                </a:r>
                <a:endParaRPr lang="en-US" altLang="zh-CN" sz="2200" dirty="0"/>
              </a:p>
            </p:txBody>
          </p:sp>
        </mc:Choice>
        <mc:Fallback xmlns="">
          <p:sp>
            <p:nvSpPr>
              <p:cNvPr id="2" name="QC_5_AS.9_1#158fc181d?vop=1&amp;pid=bd025debd&amp;color=0,0,0&amp;bt=1&amp;bbb=1&amp;hb=1"/>
              <p:cNvSpPr>
                <a:spLocks noRot="1" noChangeAspect="1" noMove="1" noResize="1" noEditPoints="1" noAdjustHandles="1" noChangeArrowheads="1" noChangeShapeType="1" noTextEdit="1"/>
              </p:cNvSpPr>
              <p:nvPr/>
            </p:nvSpPr>
            <p:spPr>
              <a:xfrm>
                <a:off x="722376" y="972000"/>
                <a:ext cx="10753344" cy="2240534"/>
              </a:xfrm>
              <a:prstGeom prst="rect">
                <a:avLst/>
              </a:prstGeom>
              <a:blipFill>
                <a:blip r:embed="rId3"/>
                <a:stretch>
                  <a:fillRect l="-1587" r="-794" b="-6793"/>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9.xml><?xml version="1.0" encoding="utf-8"?>
<p:sld xmlns:a="http://schemas.openxmlformats.org/drawingml/2006/main" xmlns:r="http://schemas.openxmlformats.org/officeDocument/2006/relationships" xmlns:p="http://schemas.openxmlformats.org/presentationml/2006/main">
  <p:cSld name="Slide 9&amp;si=9">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C_5_BD.10_1#2b2768b43?pid=bd025debd&amp;color=0,0,0&amp;bt=1&amp;bbb=1&amp;hb=1"/>
              <p:cNvSpPr/>
              <p:nvPr/>
            </p:nvSpPr>
            <p:spPr>
              <a:xfrm>
                <a:off x="722376" y="972000"/>
                <a:ext cx="10753344" cy="13003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4.</a:t>
                </a:r>
                <a:r>
                  <a:rPr lang="en-US" altLang="zh-CN" sz="2000" b="0" i="0" dirty="0">
                    <a:solidFill>
                      <a:srgbClr val="000000"/>
                    </a:solidFill>
                    <a:latin typeface="仿宋" pitchFamily="34" charset="0"/>
                    <a:ea typeface="仿宋" pitchFamily="34" charset="-122"/>
                    <a:cs typeface="仿宋" pitchFamily="34" charset="-120"/>
                  </a:rPr>
                  <a:t>［湖南示范高中2025高二联考］</a:t>
                </a:r>
                <a:r>
                  <a:rPr lang="en-US" altLang="zh-CN" sz="2000" b="0" i="0" dirty="0">
                    <a:solidFill>
                      <a:srgbClr val="000000"/>
                    </a:solidFill>
                    <a:latin typeface="微软雅黑" pitchFamily="34" charset="0"/>
                    <a:ea typeface="微软雅黑" pitchFamily="34" charset="-122"/>
                    <a:cs typeface="微软雅黑" pitchFamily="34" charset="-120"/>
                  </a:rPr>
                  <a:t>图1是一个草原生态系统的物质循环示意图，其中甲、乙</a:t>
                </a:r>
                <a:r>
                  <a:rPr lang="en-US" altLang="zh-CN" sz="2000" b="0" i="0">
                    <a:solidFill>
                      <a:srgbClr val="000000"/>
                    </a:solidFill>
                    <a:latin typeface="微软雅黑" pitchFamily="34" charset="0"/>
                    <a:ea typeface="微软雅黑" pitchFamily="34" charset="-122"/>
                    <a:cs typeface="微软雅黑" pitchFamily="34" charset="-120"/>
                  </a:rPr>
                  <a:t>、丙</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为生态系统中的三种组成成分</a:t>
                </a:r>
                <a:r>
                  <a:rPr lang="en-US" altLang="zh-CN" sz="20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a</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d</m:t>
                    </m:r>
                  </m:oMath>
                </a14:m>
                <a:r>
                  <a:rPr lang="en-US" altLang="zh-CN" sz="2000" b="0" i="0" dirty="0">
                    <a:solidFill>
                      <a:srgbClr val="000000"/>
                    </a:solidFill>
                    <a:latin typeface="微软雅黑" pitchFamily="34" charset="0"/>
                    <a:ea typeface="微软雅黑" pitchFamily="34" charset="-122"/>
                    <a:cs typeface="微软雅黑" pitchFamily="34" charset="-120"/>
                  </a:rPr>
                  <a:t>代表4种动物种群。图2是该生态系统中某两个营养级</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X</m:t>
                    </m:r>
                  </m:oMath>
                </a14:m>
                <a:r>
                  <a:rPr lang="en-US" altLang="zh-CN" sz="20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Y</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00" b="0" i="0" kern="0" spc="-99900">
                  <a:solidFill>
                    <a:srgbClr val="FFFFFF"/>
                  </a:solidFill>
                  <a:latin typeface="微软雅黑" pitchFamily="34" charset="0"/>
                  <a:ea typeface="微软雅黑" pitchFamily="34" charset="-122"/>
                  <a:cs typeface="微软雅黑" pitchFamily="34" charset="-120"/>
                </a:endParaRP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间的能量流动示意图</a:t>
                </a:r>
                <a:r>
                  <a:rPr lang="en-US" altLang="zh-CN" sz="2000" b="0" i="0" dirty="0">
                    <a:solidFill>
                      <a:srgbClr val="000000"/>
                    </a:solidFill>
                    <a:latin typeface="微软雅黑" pitchFamily="34" charset="0"/>
                    <a:ea typeface="微软雅黑" pitchFamily="34" charset="-122"/>
                    <a:cs typeface="微软雅黑" pitchFamily="34" charset="-120"/>
                  </a:rPr>
                  <a:t>，其中</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𝑒</m:t>
                    </m:r>
                  </m:oMath>
                </a14:m>
                <a:r>
                  <a:rPr lang="en-US" altLang="zh-CN" sz="20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𝑖</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表示能量值。</a:t>
                </a:r>
                <a:r>
                  <a:rPr lang="en-US" altLang="zh-CN" sz="2000" b="0" i="0">
                    <a:solidFill>
                      <a:srgbClr val="000000"/>
                    </a:solidFill>
                    <a:latin typeface="微软雅黑" pitchFamily="34" charset="0"/>
                    <a:ea typeface="微软雅黑" pitchFamily="34" charset="-122"/>
                    <a:cs typeface="微软雅黑" pitchFamily="34" charset="-120"/>
                  </a:rPr>
                  <a:t>下列相关叙述错误的是(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mc:Choice>
        <mc:Fallback xmlns="">
          <p:sp>
            <p:nvSpPr>
              <p:cNvPr id="2" name="QC_5_BD.10_1#2b2768b43?pid=bd025debd&amp;color=0,0,0&amp;bt=1&amp;bbb=1&amp;hb=1"/>
              <p:cNvSpPr>
                <a:spLocks noRot="1" noChangeAspect="1" noMove="1" noResize="1" noEditPoints="1" noAdjustHandles="1" noChangeArrowheads="1" noChangeShapeType="1" noTextEdit="1"/>
              </p:cNvSpPr>
              <p:nvPr/>
            </p:nvSpPr>
            <p:spPr>
              <a:xfrm>
                <a:off x="722376" y="972000"/>
                <a:ext cx="10753344" cy="1300353"/>
              </a:xfrm>
              <a:prstGeom prst="rect">
                <a:avLst/>
              </a:prstGeom>
              <a:blipFill>
                <a:blip r:embed="rId3"/>
                <a:stretch>
                  <a:fillRect l="-1474" r="-907" b="-11682"/>
                </a:stretch>
              </a:blipFill>
              <a:ln/>
            </p:spPr>
            <p:txBody>
              <a:bodyPr/>
              <a:lstStyle/>
              <a:p>
                <a:r>
                  <a:rPr lang="zh-CN" altLang="en-US">
                    <a:noFill/>
                  </a:rPr>
                  <a:t> </a:t>
                </a:r>
              </a:p>
            </p:txBody>
          </p:sp>
        </mc:Fallback>
      </mc:AlternateContent>
      <p:pic>
        <p:nvPicPr>
          <p:cNvPr id="4" name="QC_5_BD.10_3#2b2768b43?iti=1&amp;htil=1&amp;pid=bd025debd&amp;color=0,0,0&amp;tib=255,255,255"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1984248" y="2408877"/>
            <a:ext cx="2843784" cy="2642616"/>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5" name="QC_5_BD.10_4#2b2768b43?iti=2&amp;htil=1&amp;pid=bd025debd&amp;color=0,0,0&amp;tib=255,255,255" descr="preencoded.png"/>
          <p:cNvPicPr>
            <a:picLocks noChangeAspect="1"/>
          </p:cNvPicPr>
          <p:nvPr/>
        </p:nvPicPr>
        <p:blipFill>
          <a:blip r:embed="rId5">
            <a:clrChange>
              <a:clrFrom>
                <a:srgbClr val="FFFFFF"/>
              </a:clrFrom>
              <a:clrTo>
                <a:srgbClr val="FFFFFF">
                  <a:alpha val="0"/>
                </a:srgbClr>
              </a:clrTo>
            </a:clrChange>
          </a:blip>
          <a:stretch>
            <a:fillRect/>
          </a:stretch>
        </p:blipFill>
        <p:spPr>
          <a:xfrm>
            <a:off x="7936992" y="3314133"/>
            <a:ext cx="1700784" cy="1737360"/>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6" name="QC_5_BD.10_5#2b2768b43?iti=1&amp;htil=1&amp;pid=bd025debd&amp;color=0,0,0&amp;bbb=1"/>
          <p:cNvSpPr/>
          <p:nvPr/>
        </p:nvSpPr>
        <p:spPr>
          <a:xfrm>
            <a:off x="3175953" y="5178493"/>
            <a:ext cx="460375" cy="812800"/>
          </a:xfrm>
          <a:prstGeom prst="rect">
            <a:avLst/>
          </a:prstGeom>
          <a:noFill/>
          <a:ln/>
        </p:spPr>
        <p:txBody>
          <a:bodyPr wrap="none" lIns="0" tIns="0" rIns="0" bIns="0" rtlCol="0" anchor="t"/>
          <a:lstStyle/>
          <a:p>
            <a:pPr algn="ctr" latinLnBrk="1">
              <a:lnSpc>
                <a:spcPts val="3500"/>
              </a:lnSpc>
            </a:pPr>
            <a:r>
              <a:rPr lang="en-US" altLang="zh-CN" sz="2000" b="0" i="0" dirty="0">
                <a:solidFill>
                  <a:srgbClr val="000000"/>
                </a:solidFill>
                <a:latin typeface="微软雅黑" pitchFamily="34" charset="0"/>
                <a:ea typeface="微软雅黑" pitchFamily="34" charset="-122"/>
                <a:cs typeface="微软雅黑" pitchFamily="34" charset="-120"/>
              </a:rPr>
              <a:t>图1</a:t>
            </a:r>
            <a:endParaRPr lang="en-US" altLang="zh-CN" sz="2000" dirty="0"/>
          </a:p>
        </p:txBody>
      </p:sp>
      <p:sp>
        <p:nvSpPr>
          <p:cNvPr id="7" name="QC_5_BD.10_6#2b2768b43?iti=2&amp;htil=1&amp;pid=bd025debd&amp;color=0,0,0&amp;bbb=1"/>
          <p:cNvSpPr/>
          <p:nvPr/>
        </p:nvSpPr>
        <p:spPr>
          <a:xfrm>
            <a:off x="8557197" y="5178493"/>
            <a:ext cx="460375" cy="812800"/>
          </a:xfrm>
          <a:prstGeom prst="rect">
            <a:avLst/>
          </a:prstGeom>
          <a:noFill/>
          <a:ln/>
        </p:spPr>
        <p:txBody>
          <a:bodyPr wrap="none" lIns="0" tIns="0" rIns="0" bIns="0" rtlCol="0" anchor="t"/>
          <a:lstStyle/>
          <a:p>
            <a:pPr algn="ctr" latinLnBrk="1">
              <a:lnSpc>
                <a:spcPts val="3500"/>
              </a:lnSpc>
            </a:pPr>
            <a:r>
              <a:rPr lang="en-US" altLang="zh-CN" sz="2000" b="0" i="0" dirty="0">
                <a:solidFill>
                  <a:srgbClr val="000000"/>
                </a:solidFill>
                <a:latin typeface="微软雅黑" pitchFamily="34" charset="0"/>
                <a:ea typeface="微软雅黑" pitchFamily="34" charset="-122"/>
                <a:cs typeface="微软雅黑" pitchFamily="34" charset="-120"/>
              </a:rPr>
              <a:t>图2</a:t>
            </a:r>
            <a:endParaRPr lang="en-US" altLang="zh-CN" sz="2000" dirty="0"/>
          </a:p>
        </p:txBody>
      </p:sp>
    </p:spTree>
  </p:cSld>
  <p:clrMapOvr>
    <a:masterClrMapping/>
  </p:clrMapOvr>
  <p:transition>
    <p:fade/>
  </p:transition>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2</TotalTime>
  <Words>1571</Words>
  <Application>Microsoft Office PowerPoint</Application>
  <PresentationFormat>宽屏</PresentationFormat>
  <Paragraphs>279</Paragraphs>
  <Slides>34</Slides>
  <Notes>34</Notes>
  <HiddenSlides>0</HiddenSlides>
  <MMClips>0</MMClips>
  <ScaleCrop>false</ScaleCrop>
  <HeadingPairs>
    <vt:vector size="6" baseType="variant">
      <vt:variant>
        <vt:lpstr>已用的字体</vt:lpstr>
      </vt:variant>
      <vt:variant>
        <vt:i4>9</vt:i4>
      </vt:variant>
      <vt:variant>
        <vt:lpstr>主题</vt:lpstr>
      </vt:variant>
      <vt:variant>
        <vt:i4>1</vt:i4>
      </vt:variant>
      <vt:variant>
        <vt:lpstr>幻灯片标题</vt:lpstr>
      </vt:variant>
      <vt:variant>
        <vt:i4>34</vt:i4>
      </vt:variant>
    </vt:vector>
  </HeadingPairs>
  <TitlesOfParts>
    <vt:vector size="44" baseType="lpstr">
      <vt:lpstr>等线 (正文)</vt:lpstr>
      <vt:lpstr>仿宋</vt:lpstr>
      <vt:lpstr>汉仪舒圆黑简体</vt:lpstr>
      <vt:lpstr>SimHei</vt:lpstr>
      <vt:lpstr>华文细黑</vt:lpstr>
      <vt:lpstr>SimSun</vt:lpstr>
      <vt:lpstr>微软雅黑</vt:lpstr>
      <vt:lpstr>Arial</vt:lpstr>
      <vt:lpstr>Cambria Math</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subject/>
  <dc:creator/>
  <cp:keywords/>
  <dc:description/>
  <cp:lastModifiedBy>js s</cp:lastModifiedBy>
  <cp:revision>4</cp:revision>
  <dcterms:created xsi:type="dcterms:W3CDTF">2025-07-31T10:31:11Z</dcterms:created>
  <dcterms:modified xsi:type="dcterms:W3CDTF">2025-08-04T07:17:02Z</dcterms:modified>
  <cp:category/>
  <cp:contentStatus/>
</cp:coreProperties>
</file>