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8" d="100"/>
        <a:sy n="3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6389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cc1adc3c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专题1</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利用数学模型分析种群数量变化</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6f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0.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11_1#950128a4d?pid=2eaa94e3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［云南曲靖2025高二期末］</a:t>
                </a:r>
                <a:r>
                  <a:rPr lang="en-US" altLang="zh-CN" sz="2000" b="0" i="0" dirty="0">
                    <a:solidFill>
                      <a:srgbClr val="000000"/>
                    </a:solidFill>
                    <a:latin typeface="微软雅黑" pitchFamily="34" charset="0"/>
                    <a:ea typeface="微软雅黑" pitchFamily="34" charset="-122"/>
                    <a:cs typeface="微软雅黑" pitchFamily="34" charset="-120"/>
                  </a:rPr>
                  <a:t>如图表示生物科技工作者对一个孤岛上某动物种群的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表示种群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数量是前一年种群数量的倍数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进行了13年的连续研究后绘制的曲线。</a:t>
                </a:r>
                <a:r>
                  <a:rPr lang="en-US" altLang="zh-CN" sz="2000" b="0" i="0">
                    <a:solidFill>
                      <a:srgbClr val="000000"/>
                    </a:solidFill>
                    <a:latin typeface="微软雅黑" pitchFamily="34" charset="0"/>
                    <a:ea typeface="微软雅黑" pitchFamily="34" charset="-122"/>
                    <a:cs typeface="微软雅黑" pitchFamily="34" charset="-120"/>
                  </a:rPr>
                  <a:t>下列分析正确的是(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11_1#950128a4d?pid=2eaa94e3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283" b="-17986"/>
                </a:stretch>
              </a:blipFill>
              <a:ln/>
            </p:spPr>
            <p:txBody>
              <a:bodyPr/>
              <a:lstStyle/>
              <a:p>
                <a:r>
                  <a:rPr lang="zh-CN" altLang="en-US">
                    <a:noFill/>
                  </a:rPr>
                  <a:t> </a:t>
                </a:r>
              </a:p>
            </p:txBody>
          </p:sp>
        </mc:Fallback>
      </mc:AlternateContent>
      <p:sp>
        <p:nvSpPr>
          <p:cNvPr id="3" name="QC_4_AN.12_1#950128a4d.bracket?pid=2eaa94e39&amp;color=0,0,0&amp;vpa=4&amp;vtp=1"/>
          <p:cNvSpPr/>
          <p:nvPr/>
        </p:nvSpPr>
        <p:spPr>
          <a:xfrm>
            <a:off x="10723626"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11_2#950128a4d?htil=4&amp;pid=2eaa94e3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52674" y="1951678"/>
            <a:ext cx="3310128"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11_3#950128a4d.choices?htil=4&amp;pid=2eaa94e39&amp;color=0,0,0&amp;vtp=1&amp;bbb=1"/>
              <p:cNvSpPr/>
              <p:nvPr/>
            </p:nvSpPr>
            <p:spPr>
              <a:xfrm>
                <a:off x="722376" y="1824678"/>
                <a:ext cx="730605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A.从开始研究到第5年，该种群的数量先不变后下降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5∼9</m:t>
                    </m:r>
                  </m:oMath>
                </a14:m>
                <a:r>
                  <a:rPr lang="en-US" altLang="zh-CN" sz="2000" b="0" i="0" dirty="0">
                    <a:solidFill>
                      <a:srgbClr val="000000"/>
                    </a:solidFill>
                    <a:latin typeface="微软雅黑" pitchFamily="34" charset="0"/>
                    <a:ea typeface="微软雅黑" pitchFamily="34" charset="-122"/>
                    <a:cs typeface="微软雅黑" pitchFamily="34" charset="-120"/>
                  </a:rPr>
                  <a:t>年该种群的增长率不变，呈“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.第10年的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，因此第10年该种群的数量是第9年的一半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.从第11年开始该种群数量不断上升，到第13年达到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a:t>
                </a:r>
                <a:endParaRPr lang="en-US" altLang="zh-CN" sz="2000" dirty="0"/>
              </a:p>
            </p:txBody>
          </p:sp>
        </mc:Choice>
        <mc:Fallback xmlns="">
          <p:sp>
            <p:nvSpPr>
              <p:cNvPr id="5" name="QC_4_BD.11_3#950128a4d.choices?htil=4&amp;pid=2eaa94e39&amp;color=0,0,0&amp;vtp=1&amp;bbb=1"/>
              <p:cNvSpPr>
                <a:spLocks noRot="1" noChangeAspect="1" noMove="1" noResize="1" noEditPoints="1" noAdjustHandles="1" noChangeArrowheads="1" noChangeShapeType="1" noTextEdit="1"/>
              </p:cNvSpPr>
              <p:nvPr/>
            </p:nvSpPr>
            <p:spPr>
              <a:xfrm>
                <a:off x="722376" y="1824678"/>
                <a:ext cx="7306056" cy="1796034"/>
              </a:xfrm>
              <a:prstGeom prst="rect">
                <a:avLst/>
              </a:prstGeom>
              <a:blipFill>
                <a:blip r:embed="rId5"/>
                <a:stretch>
                  <a:fillRect l="-2170" r="-41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4_EX.13_1#950128a4d?vop=1&amp;pid=2eaa94e3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13_2#950128a4d?vop=1&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82112" y="1511300"/>
            <a:ext cx="5824728" cy="30723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14_1#95d31bf57?pid=2eaa94e39&amp;color=0,0,0&amp;vtp=1&amp;bt=1&amp;bbb=1&amp;hb=1"/>
              <p:cNvSpPr/>
              <p:nvPr/>
            </p:nvSpPr>
            <p:spPr>
              <a:xfrm>
                <a:off x="722376" y="972000"/>
                <a:ext cx="10753344" cy="1503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［陕西西安2025高二期末］</a:t>
                </a:r>
                <a:r>
                  <a:rPr lang="en-US" altLang="zh-CN" sz="2000" b="0" i="0" dirty="0">
                    <a:solidFill>
                      <a:srgbClr val="000000"/>
                    </a:solidFill>
                    <a:latin typeface="微软雅黑" pitchFamily="34" charset="0"/>
                    <a:ea typeface="微软雅黑" pitchFamily="34" charset="-122"/>
                    <a:cs typeface="微软雅黑" pitchFamily="34" charset="-120"/>
                  </a:rPr>
                  <a:t>科学家研究某区域中田鼠的种群数量变化</a:t>
                </a:r>
                <a:r>
                  <a:rPr lang="en-US" altLang="zh-CN" sz="2000" b="0" i="0">
                    <a:solidFill>
                      <a:srgbClr val="000000"/>
                    </a:solidFill>
                    <a:latin typeface="微软雅黑" pitchFamily="34" charset="0"/>
                    <a:ea typeface="微软雅黑" pitchFamily="34" charset="-122"/>
                    <a:cs typeface="微软雅黑" pitchFamily="34" charset="-120"/>
                  </a:rPr>
                  <a:t>，得到该种群在数年内的</a:t>
                </a:r>
              </a:p>
              <a:p>
                <a:pPr latinLnBrk="1">
                  <a:lnSpc>
                    <a:spcPts val="5200"/>
                  </a:lnSpc>
                </a:pPr>
                <a:r>
                  <a:rPr lang="en-US" altLang="zh-CN" sz="2000" b="0" i="0">
                    <a:solidFill>
                      <a:srgbClr val="000000"/>
                    </a:solidFill>
                    <a:latin typeface="微软雅黑" pitchFamily="34" charset="0"/>
                    <a:ea typeface="微软雅黑" pitchFamily="34" charset="-122"/>
                    <a:cs typeface="微软雅黑" pitchFamily="34" charset="-120"/>
                  </a:rPr>
                  <a:t>出生率和死亡率的比值曲线</a:t>
                </a:r>
                <a:r>
                  <a:rPr lang="en-US" altLang="zh-CN" sz="2000" b="0" i="0" dirty="0">
                    <a:solidFill>
                      <a:srgbClr val="000000"/>
                    </a:solidFill>
                    <a:latin typeface="微软雅黑" pitchFamily="34" charset="0"/>
                    <a:ea typeface="微软雅黑" pitchFamily="34" charset="-122"/>
                    <a:cs typeface="微软雅黑" pitchFamily="34" charset="-120"/>
                  </a:rPr>
                  <a:t>，如图所示（其中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出生率</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死亡率</m:t>
                        </m:r>
                      </m:den>
                    </m:f>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W</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分别为曲线的高、低点</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不考虑迁入</a:t>
                </a:r>
                <a:r>
                  <a:rPr lang="en-US" altLang="zh-CN" sz="2000" b="0" i="0" dirty="0">
                    <a:solidFill>
                      <a:srgbClr val="000000"/>
                    </a:solidFill>
                    <a:latin typeface="微软雅黑" pitchFamily="34" charset="0"/>
                    <a:ea typeface="微软雅黑" pitchFamily="34" charset="-122"/>
                    <a:cs typeface="微软雅黑" pitchFamily="34" charset="-120"/>
                  </a:rPr>
                  <a:t>、迁出的情况下，</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14_1#95d31bf57?pid=2eaa94e39&amp;color=0,0,0&amp;vtp=1&amp;bt=1&amp;bbb=1&amp;hb=1"/>
              <p:cNvSpPr>
                <a:spLocks noRot="1" noChangeAspect="1" noMove="1" noResize="1" noEditPoints="1" noAdjustHandles="1" noChangeArrowheads="1" noChangeShapeType="1" noTextEdit="1"/>
              </p:cNvSpPr>
              <p:nvPr/>
            </p:nvSpPr>
            <p:spPr>
              <a:xfrm>
                <a:off x="722376" y="972000"/>
                <a:ext cx="10753344" cy="1503553"/>
              </a:xfrm>
              <a:prstGeom prst="rect">
                <a:avLst/>
              </a:prstGeom>
              <a:blipFill>
                <a:blip r:embed="rId3"/>
                <a:stretch>
                  <a:fillRect l="-1474" r="-397" b="-10121"/>
                </a:stretch>
              </a:blipFill>
              <a:ln/>
            </p:spPr>
            <p:txBody>
              <a:bodyPr/>
              <a:lstStyle/>
              <a:p>
                <a:r>
                  <a:rPr lang="zh-CN" altLang="en-US">
                    <a:noFill/>
                  </a:rPr>
                  <a:t> </a:t>
                </a:r>
              </a:p>
            </p:txBody>
          </p:sp>
        </mc:Fallback>
      </mc:AlternateContent>
      <p:sp>
        <p:nvSpPr>
          <p:cNvPr id="3" name="QC_4_AN.15_1#95d31bf57.bracket?pid=2eaa94e39&amp;color=0,0,0&amp;vpa=5&amp;vtp=1"/>
          <p:cNvSpPr/>
          <p:nvPr/>
        </p:nvSpPr>
        <p:spPr>
          <a:xfrm>
            <a:off x="6256401" y="2070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14_2#95d31bf57?pid=2eaa94e3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09160" y="2614109"/>
            <a:ext cx="27797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14_3#95d31bf57.choices?pid=2eaa94e39&amp;color=0,0,0&amp;vtp=1&amp;bbb=1"/>
              <p:cNvSpPr/>
              <p:nvPr/>
            </p:nvSpPr>
            <p:spPr>
              <a:xfrm>
                <a:off x="722376" y="444290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，该种群的增长类型为“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，该种群的死亡率一定逐渐增加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，该种群完成一次数量波动，且</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时种群数量最小</a:t>
                </a:r>
                <a:endParaRPr lang="en-US" altLang="zh-CN" sz="2000" dirty="0"/>
              </a:p>
            </p:txBody>
          </p:sp>
        </mc:Choice>
        <mc:Fallback xmlns="">
          <p:sp>
            <p:nvSpPr>
              <p:cNvPr id="5" name="QC_4_BD.14_3#95d31bf57.choices?pid=2eaa94e39&amp;color=0,0,0&amp;vtp=1&amp;bbb=1"/>
              <p:cNvSpPr>
                <a:spLocks noRot="1" noChangeAspect="1" noMove="1" noResize="1" noEditPoints="1" noAdjustHandles="1" noChangeArrowheads="1" noChangeShapeType="1" noTextEdit="1"/>
              </p:cNvSpPr>
              <p:nvPr/>
            </p:nvSpPr>
            <p:spPr>
              <a:xfrm>
                <a:off x="722376" y="4442909"/>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6_1#95d31bf57?vop=1&amp;pid=2eaa94e39&amp;color=0,0,0&amp;vtp=1&amp;bt=1&amp;bbb=1&amp;hb=1"/>
              <p:cNvSpPr/>
              <p:nvPr/>
            </p:nvSpPr>
            <p:spPr>
              <a:xfrm>
                <a:off x="722376" y="972000"/>
                <a:ext cx="10753344" cy="3193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”型增长是倍数增长，增长率保持不变</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种群增长率在改变，不符合“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型增长，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，田鼠的种群出生率与死亡率比值大于1，出生率大于死亡率</a:t>
                </a:r>
                <a:r>
                  <a:rPr lang="en-US" altLang="zh-CN" sz="2000" b="0" i="0">
                    <a:solidFill>
                      <a:srgbClr val="000000"/>
                    </a:solidFill>
                    <a:latin typeface="微软雅黑" pitchFamily="34" charset="0"/>
                    <a:ea typeface="微软雅黑" pitchFamily="34" charset="-122"/>
                    <a:cs typeface="微软雅黑" pitchFamily="34" charset="-120"/>
                  </a:rPr>
                  <a:t>，种群数量会越来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越多</a:t>
                </a:r>
                <a:r>
                  <a:rPr lang="en-US" altLang="zh-CN" sz="2000" b="0" i="0" dirty="0">
                    <a:solidFill>
                      <a:srgbClr val="000000"/>
                    </a:solidFill>
                    <a:latin typeface="微软雅黑" pitchFamily="34" charset="0"/>
                    <a:ea typeface="微软雅黑" pitchFamily="34" charset="-122"/>
                    <a:cs typeface="微软雅黑" pitchFamily="34" charset="-120"/>
                  </a:rPr>
                  <a:t>，且在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时出生率等于死亡率，“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”型增长的种群数量先增加到达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值后保持相对稳定</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，田鼠种群的出生率与死亡率比值大于1，说明出生率大于死亡率</a:t>
                </a:r>
                <a:r>
                  <a:rPr lang="en-US" altLang="zh-CN" sz="2000" b="0" i="0">
                    <a:solidFill>
                      <a:srgbClr val="000000"/>
                    </a:solidFill>
                    <a:latin typeface="微软雅黑" pitchFamily="34" charset="0"/>
                    <a:ea typeface="微软雅黑" pitchFamily="34" charset="-122"/>
                    <a:cs typeface="微软雅黑" pitchFamily="34" charset="-120"/>
                  </a:rPr>
                  <a:t>，但并不能判断</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该种群的死亡率是否逐渐增加</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𝑂</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2000" b="0" i="0" dirty="0">
                    <a:solidFill>
                      <a:srgbClr val="000000"/>
                    </a:solidFill>
                    <a:latin typeface="微软雅黑" pitchFamily="34" charset="0"/>
                    <a:ea typeface="微软雅黑" pitchFamily="34" charset="-122"/>
                    <a:cs typeface="微软雅黑" pitchFamily="34" charset="-120"/>
                  </a:rPr>
                  <a:t>，该种群完成一次数量波动</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，田鼠的种群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出生率与死亡率比值小于</a:t>
                </a:r>
                <a:r>
                  <a:rPr lang="en-US" altLang="zh-CN" sz="2000" b="0" i="0" dirty="0">
                    <a:solidFill>
                      <a:srgbClr val="000000"/>
                    </a:solidFill>
                    <a:latin typeface="微软雅黑" pitchFamily="34" charset="0"/>
                    <a:ea typeface="微软雅黑" pitchFamily="34" charset="-122"/>
                    <a:cs typeface="微软雅黑" pitchFamily="34" charset="-120"/>
                  </a:rPr>
                  <a:t>1，即出生率小于死亡率，种群数量继续减少，因此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时种群数量并不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是最小的</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4_AS.16_1#95d31bf57?vop=1&amp;pid=2eaa94e39&amp;color=0,0,0&amp;vtp=1&amp;bt=1&amp;bbb=1&amp;hb=1"/>
              <p:cNvSpPr>
                <a:spLocks noRot="1" noChangeAspect="1" noMove="1" noResize="1" noEditPoints="1" noAdjustHandles="1" noChangeArrowheads="1" noChangeShapeType="1" noTextEdit="1"/>
              </p:cNvSpPr>
              <p:nvPr/>
            </p:nvSpPr>
            <p:spPr>
              <a:xfrm>
                <a:off x="722376" y="972000"/>
                <a:ext cx="10753344" cy="3193034"/>
              </a:xfrm>
              <a:prstGeom prst="rect">
                <a:avLst/>
              </a:prstGeom>
              <a:blipFill>
                <a:blip r:embed="rId3"/>
                <a:stretch>
                  <a:fillRect l="-1587" r="-2551" b="-477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17_1#40557fa91?pid=2eaa94e39&amp;color=0,0,0&amp;vtp=1&amp;bt=1&amp;bbb=1&amp;hb=1"/>
              <p:cNvSpPr/>
              <p:nvPr/>
            </p:nvSpPr>
            <p:spPr>
              <a:xfrm>
                <a:off x="722376" y="972000"/>
                <a:ext cx="10753344" cy="881253"/>
              </a:xfrm>
              <a:prstGeom prst="rect">
                <a:avLst/>
              </a:prstGeom>
              <a:noFill/>
              <a:ln/>
            </p:spPr>
            <p:txBody>
              <a:bodyPr wrap="none" lIns="0" tIns="0" rIns="0" bIns="0" rtlCol="0" anchor="t"/>
              <a:lstStyle/>
              <a:p>
                <a:pPr algn="l" latinLnBrk="1">
                  <a:lnSpc>
                    <a:spcPts val="39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［安徽师大附中2025高二期末］</a:t>
                </a:r>
                <a:r>
                  <a:rPr lang="en-US" altLang="zh-CN" sz="2000" b="0" i="0" dirty="0">
                    <a:solidFill>
                      <a:srgbClr val="000000"/>
                    </a:solidFill>
                    <a:latin typeface="微软雅黑" pitchFamily="34" charset="0"/>
                    <a:ea typeface="微软雅黑" pitchFamily="34" charset="-122"/>
                    <a:cs typeface="微软雅黑" pitchFamily="34" charset="-120"/>
                  </a:rPr>
                  <a:t>在资源和生存空间有限的条件下，某种群的增长速率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𝑟𝑁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𝑟</m:t>
                    </m:r>
                  </m:oMath>
                </a14:m>
                <a:r>
                  <a:rPr lang="en-US" altLang="zh-CN" sz="2000" b="0" i="0" dirty="0">
                    <a:solidFill>
                      <a:srgbClr val="000000"/>
                    </a:solidFill>
                    <a:latin typeface="微软雅黑" pitchFamily="34" charset="0"/>
                    <a:ea typeface="微软雅黑" pitchFamily="34" charset="-122"/>
                    <a:cs typeface="微软雅黑" pitchFamily="34" charset="-120"/>
                  </a:rPr>
                  <a:t>为瞬时增长率（常数）、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oMath>
                </a14:m>
                <a:r>
                  <a:rPr lang="en-US" altLang="zh-CN" sz="2000" b="0" i="0" dirty="0">
                    <a:solidFill>
                      <a:srgbClr val="000000"/>
                    </a:solidFill>
                    <a:latin typeface="微软雅黑" pitchFamily="34" charset="0"/>
                    <a:ea typeface="微软雅黑" pitchFamily="34" charset="-122"/>
                    <a:cs typeface="微软雅黑" pitchFamily="34" charset="-120"/>
                  </a:rPr>
                  <a:t>为某时期种群的数量、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为环境容纳量</a:t>
                </a:r>
                <a:r>
                  <a:rPr lang="en-US" altLang="zh-CN" sz="2000" b="0" i="0">
                    <a:solidFill>
                      <a:srgbClr val="000000"/>
                    </a:solidFill>
                    <a:latin typeface="微软雅黑" pitchFamily="34" charset="0"/>
                    <a:ea typeface="微软雅黑" pitchFamily="34" charset="-122"/>
                    <a:cs typeface="微软雅黑" pitchFamily="34" charset="-120"/>
                  </a:rPr>
                  <a:t>。下列叙述正确的是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17_1#40557fa91?pid=2eaa94e39&amp;color=0,0,0&amp;vtp=1&amp;bt=1&amp;bbb=1&amp;hb=1"/>
              <p:cNvSpPr>
                <a:spLocks noRot="1" noChangeAspect="1" noMove="1" noResize="1" noEditPoints="1" noAdjustHandles="1" noChangeArrowheads="1" noChangeShapeType="1" noTextEdit="1"/>
              </p:cNvSpPr>
              <p:nvPr/>
            </p:nvSpPr>
            <p:spPr>
              <a:xfrm>
                <a:off x="722376" y="972000"/>
                <a:ext cx="10753344" cy="881253"/>
              </a:xfrm>
              <a:prstGeom prst="rect">
                <a:avLst/>
              </a:prstGeom>
              <a:blipFill>
                <a:blip r:embed="rId3"/>
                <a:stretch>
                  <a:fillRect l="-1474" r="-4082" b="-17241"/>
                </a:stretch>
              </a:blipFill>
              <a:ln/>
            </p:spPr>
            <p:txBody>
              <a:bodyPr/>
              <a:lstStyle/>
              <a:p>
                <a:r>
                  <a:rPr lang="zh-CN" altLang="en-US">
                    <a:noFill/>
                  </a:rPr>
                  <a:t> </a:t>
                </a:r>
              </a:p>
            </p:txBody>
          </p:sp>
        </mc:Fallback>
      </mc:AlternateContent>
      <p:sp>
        <p:nvSpPr>
          <p:cNvPr id="3" name="QC_4_AN.18_1#40557fa91.bracket?pid=2eaa94e39&amp;color=0,0,0&amp;vpa=6&amp;vtp=1"/>
          <p:cNvSpPr/>
          <p:nvPr/>
        </p:nvSpPr>
        <p:spPr>
          <a:xfrm>
            <a:off x="11152696" y="14482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4_BD.17_2#40557fa91.choices?pid=2eaa94e39&amp;color=0,0,0&amp;vtp=1&amp;bbb=1"/>
              <p:cNvSpPr/>
              <p:nvPr/>
            </p:nvSpPr>
            <p:spPr>
              <a:xfrm>
                <a:off x="722376" y="1856301"/>
                <a:ext cx="10753344" cy="1231773"/>
              </a:xfrm>
              <a:prstGeom prst="rect">
                <a:avLst/>
              </a:prstGeom>
              <a:noFill/>
              <a:ln/>
            </p:spPr>
            <p:txBody>
              <a:bodyPr wrap="none" lIns="0" tIns="0" rIns="0" bIns="0" rtlCol="0" anchor="t"/>
              <a:lstStyle/>
              <a:p>
                <a:pPr latinLnBrk="1">
                  <a:lnSpc>
                    <a:spcPts val="51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A.该种群的数量呈现“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a:solidFill>
                      <a:srgbClr val="000000"/>
                    </a:solidFill>
                    <a:latin typeface="微软雅黑" pitchFamily="34" charset="0"/>
                    <a:ea typeface="微软雅黑" pitchFamily="34" charset="-122"/>
                    <a:cs typeface="微软雅黑" pitchFamily="34" charset="-120"/>
                  </a:rPr>
                  <a:t>”型曲线增长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可表示种群对资源的利用量</a:t>
                </a:r>
                <a:endParaRPr lang="en-US" altLang="zh-CN" sz="2000" dirty="0"/>
              </a:p>
              <a:p>
                <a:pPr latinLnBrk="1">
                  <a:lnSpc>
                    <a:spcPts val="50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，种群增长速率逐渐减小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𝑟𝐾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时防治效果最好</a:t>
                </a:r>
                <a:endParaRPr lang="en-US" altLang="zh-CN" sz="2000" dirty="0"/>
              </a:p>
            </p:txBody>
          </p:sp>
        </mc:Choice>
        <mc:Fallback xmlns="">
          <p:sp>
            <p:nvSpPr>
              <p:cNvPr id="4" name="QC_4_BD.17_2#40557fa91.choices?pid=2eaa94e39&amp;color=0,0,0&amp;vtp=1&amp;bbb=1"/>
              <p:cNvSpPr>
                <a:spLocks noRot="1" noChangeAspect="1" noMove="1" noResize="1" noEditPoints="1" noAdjustHandles="1" noChangeArrowheads="1" noChangeShapeType="1" noTextEdit="1"/>
              </p:cNvSpPr>
              <p:nvPr/>
            </p:nvSpPr>
            <p:spPr>
              <a:xfrm>
                <a:off x="722376" y="1856301"/>
                <a:ext cx="10753344" cy="1231773"/>
              </a:xfrm>
              <a:prstGeom prst="rect">
                <a:avLst/>
              </a:prstGeom>
              <a:blipFill>
                <a:blip r:embed="rId4"/>
                <a:stretch>
                  <a:fillRect l="-1474" b="-69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9_1#40557fa91?vop=1&amp;pid=2eaa94e39&amp;color=0,0,0&amp;vtp=1&amp;bt=1&amp;bbb=1&amp;hb=1"/>
              <p:cNvSpPr/>
              <p:nvPr/>
            </p:nvSpPr>
            <p:spPr>
              <a:xfrm>
                <a:off x="722376" y="969264"/>
                <a:ext cx="10753344" cy="3022473"/>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种群增长速率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𝑟𝑁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oMath>
                </a14:m>
                <a:r>
                  <a:rPr lang="en-US" altLang="zh-CN" sz="20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2000" b="0" i="0" dirty="0">
                    <a:solidFill>
                      <a:srgbClr val="000000"/>
                    </a:solidFill>
                    <a:latin typeface="微软雅黑" pitchFamily="34" charset="0"/>
                    <a:ea typeface="微软雅黑" pitchFamily="34" charset="-122"/>
                    <a:cs typeface="微软雅黑" pitchFamily="34" charset="-120"/>
                  </a:rPr>
                  <a:t>时，种群增长速率逐渐增大，当</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，种群</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增长速率逐渐减小</a:t>
                </a:r>
                <a:r>
                  <a:rPr lang="en-US" altLang="zh-CN" sz="2000" b="0" i="0" dirty="0">
                    <a:solidFill>
                      <a:srgbClr val="000000"/>
                    </a:solidFill>
                    <a:latin typeface="微软雅黑" pitchFamily="34" charset="0"/>
                    <a:ea typeface="微软雅黑" pitchFamily="34" charset="-122"/>
                    <a:cs typeface="微软雅黑" pitchFamily="34" charset="-120"/>
                  </a:rPr>
                  <a:t>，符合“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”型曲线增长，A正确，C错误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，表示该时期种群数量与</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环境容纳量相等</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&lt;1</m:t>
                    </m:r>
                  </m:oMath>
                </a14:m>
                <a:r>
                  <a:rPr lang="en-US" altLang="zh-CN" sz="2000" b="0" i="0" dirty="0">
                    <a:solidFill>
                      <a:srgbClr val="000000"/>
                    </a:solidFill>
                    <a:latin typeface="微软雅黑" pitchFamily="34" charset="0"/>
                    <a:ea typeface="微软雅黑" pitchFamily="34" charset="-122"/>
                    <a:cs typeface="微软雅黑" pitchFamily="34" charset="-120"/>
                  </a:rPr>
                  <a:t>时，表示该时期种群数量小于环境容纳量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&gt;1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，表示该时期种群数</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量大于环境容纳量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den>
                    </m:f>
                  </m:oMath>
                </a14:m>
                <a:r>
                  <a:rPr lang="en-US" altLang="zh-CN" sz="2000" b="0" i="0" dirty="0">
                    <a:solidFill>
                      <a:srgbClr val="000000"/>
                    </a:solidFill>
                    <a:latin typeface="微软雅黑" pitchFamily="34" charset="0"/>
                    <a:ea typeface="微软雅黑" pitchFamily="34" charset="-122"/>
                    <a:cs typeface="微软雅黑" pitchFamily="34" charset="-120"/>
                  </a:rPr>
                  <a:t>可表示种群对资源的未利用量，B错误；在蝗虫增长速率为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𝑟𝐾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50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，此时种群增长最快，防治蝗虫的效果不好，D错误。</a:t>
                </a:r>
                <a:endParaRPr lang="en-US" altLang="zh-CN" sz="2200" dirty="0"/>
              </a:p>
            </p:txBody>
          </p:sp>
        </mc:Choice>
        <mc:Fallback xmlns="">
          <p:sp>
            <p:nvSpPr>
              <p:cNvPr id="2" name="QC_4_AS.19_1#40557fa91?vop=1&amp;pid=2eaa94e39&amp;color=0,0,0&amp;vtp=1&amp;bt=1&amp;bbb=1&amp;hb=1"/>
              <p:cNvSpPr>
                <a:spLocks noRot="1" noChangeAspect="1" noMove="1" noResize="1" noEditPoints="1" noAdjustHandles="1" noChangeArrowheads="1" noChangeShapeType="1" noTextEdit="1"/>
              </p:cNvSpPr>
              <p:nvPr/>
            </p:nvSpPr>
            <p:spPr>
              <a:xfrm>
                <a:off x="722376" y="969264"/>
                <a:ext cx="10753344" cy="3022473"/>
              </a:xfrm>
              <a:prstGeom prst="rect">
                <a:avLst/>
              </a:prstGeom>
              <a:blipFill>
                <a:blip r:embed="rId3"/>
                <a:stretch>
                  <a:fillRect l="-1587" r="-1020" b="-282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20_1#7df9fab33?pid=2eaa94e3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［河南洛阳2025高二期末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瞬时增长率是指单位时间内种群净增加的个体数占原有个体数的比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值</a:t>
            </a:r>
            <a:r>
              <a:rPr lang="en-US" altLang="zh-CN" sz="2000" b="0" i="0" dirty="0">
                <a:solidFill>
                  <a:srgbClr val="000000"/>
                </a:solidFill>
                <a:latin typeface="微软雅黑" pitchFamily="34" charset="0"/>
                <a:ea typeface="微软雅黑" pitchFamily="34" charset="-122"/>
                <a:cs typeface="微软雅黑" pitchFamily="34" charset="-120"/>
              </a:rPr>
              <a:t>；周限增长率是指经过单位时间后种群现有个体数与原有个体数的比值</a:t>
            </a:r>
            <a:r>
              <a:rPr lang="en-US" altLang="zh-CN" sz="2000" b="0" i="0">
                <a:solidFill>
                  <a:srgbClr val="000000"/>
                </a:solidFill>
                <a:latin typeface="微软雅黑" pitchFamily="34" charset="0"/>
                <a:ea typeface="微软雅黑" pitchFamily="34" charset="-122"/>
                <a:cs typeface="微软雅黑" pitchFamily="34" charset="-120"/>
              </a:rPr>
              <a:t>；增长速率是指单位时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间内种群净增加的个体数</a:t>
            </a:r>
            <a:r>
              <a:rPr lang="en-US" altLang="zh-CN" sz="2000" b="0" i="0" dirty="0">
                <a:solidFill>
                  <a:srgbClr val="000000"/>
                </a:solidFill>
                <a:latin typeface="微软雅黑" pitchFamily="34" charset="0"/>
                <a:ea typeface="微软雅黑" pitchFamily="34" charset="-122"/>
                <a:cs typeface="微软雅黑" pitchFamily="34" charset="-120"/>
              </a:rPr>
              <a:t>。现有某草原中某种群一段时间内的数据变化如图所示</a:t>
            </a:r>
            <a:r>
              <a:rPr lang="en-US" altLang="zh-CN" sz="2000" b="0" i="0">
                <a:solidFill>
                  <a:srgbClr val="000000"/>
                </a:solidFill>
                <a:latin typeface="微软雅黑" pitchFamily="34" charset="0"/>
                <a:ea typeface="微软雅黑" pitchFamily="34" charset="-122"/>
                <a:cs typeface="微软雅黑" pitchFamily="34" charset="-120"/>
              </a:rPr>
              <a:t>，纵轴的含义和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数据未知</a:t>
            </a:r>
            <a:r>
              <a:rPr lang="en-US" altLang="zh-CN" sz="2000" b="0" i="0" dirty="0">
                <a:solidFill>
                  <a:srgbClr val="000000"/>
                </a:solidFill>
                <a:latin typeface="微软雅黑" pitchFamily="34" charset="0"/>
                <a:ea typeface="微软雅黑" pitchFamily="34" charset="-122"/>
                <a:cs typeface="微软雅黑" pitchFamily="34" charset="-120"/>
              </a:rPr>
              <a:t>，不考虑种群内个体的迁入和迁出。</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1_1#7df9fab33.bracket?pid=2eaa94e39&amp;color=0,0,0&amp;vpa=7&amp;vtp=1"/>
          <p:cNvSpPr/>
          <p:nvPr/>
        </p:nvSpPr>
        <p:spPr>
          <a:xfrm>
            <a:off x="8034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20_2#7df9fab33?htil=5&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12705" y="2866077"/>
            <a:ext cx="26334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0_3#7df9fab33.choices?htil=5&amp;pid=2eaa94e39&amp;color=0,0,0&amp;vtp=1&amp;bbb=1&amp;hb=1"/>
              <p:cNvSpPr/>
              <p:nvPr/>
            </p:nvSpPr>
            <p:spPr>
              <a:xfrm>
                <a:off x="722376" y="2739077"/>
                <a:ext cx="7991856" cy="3180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2000" b="0" i="0" dirty="0">
                    <a:solidFill>
                      <a:srgbClr val="000000"/>
                    </a:solidFill>
                    <a:latin typeface="微软雅黑" pitchFamily="34" charset="0"/>
                    <a:ea typeface="微软雅黑" pitchFamily="34" charset="-122"/>
                    <a:cs typeface="微软雅黑" pitchFamily="34" charset="-120"/>
                  </a:rPr>
                  <a:t>年间该种群数量增长曲线呈“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.若在某段时间内种群的周限增长率不变且大于1</a:t>
                </a:r>
                <a:r>
                  <a:rPr lang="en-US" altLang="zh-CN" sz="2000" b="0" i="0">
                    <a:solidFill>
                      <a:srgbClr val="000000"/>
                    </a:solidFill>
                    <a:latin typeface="微软雅黑" pitchFamily="34" charset="0"/>
                    <a:ea typeface="微软雅黑" pitchFamily="34" charset="-122"/>
                    <a:cs typeface="微软雅黑" pitchFamily="34" charset="-120"/>
                  </a:rPr>
                  <a:t>，该种群数量增长曲线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”型增长且纵轴为增长速率，</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值后保持不变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”型增长且纵轴为增长速率，则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段种群瞬时增长率的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下降幅度往往大于死亡率的增加幅度</a:t>
                </a:r>
                <a:endParaRPr lang="en-US" altLang="zh-CN" sz="2000" dirty="0"/>
              </a:p>
            </p:txBody>
          </p:sp>
        </mc:Choice>
        <mc:Fallback xmlns="">
          <p:sp>
            <p:nvSpPr>
              <p:cNvPr id="5" name="QC_4_BD.20_3#7df9fab33.choices?htil=5&amp;pid=2eaa94e39&amp;color=0,0,0&amp;vtp=1&amp;bbb=1&amp;hb=1"/>
              <p:cNvSpPr>
                <a:spLocks noRot="1" noChangeAspect="1" noMove="1" noResize="1" noEditPoints="1" noAdjustHandles="1" noChangeArrowheads="1" noChangeShapeType="1" noTextEdit="1"/>
              </p:cNvSpPr>
              <p:nvPr/>
            </p:nvSpPr>
            <p:spPr>
              <a:xfrm>
                <a:off x="722376" y="2739077"/>
                <a:ext cx="7991856" cy="3180334"/>
              </a:xfrm>
              <a:prstGeom prst="rect">
                <a:avLst/>
              </a:prstGeom>
              <a:blipFill>
                <a:blip r:embed="rId4"/>
                <a:stretch>
                  <a:fillRect l="-1983" r="-2136" b="-478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2_1#7df9fab33?vop=1&amp;pid=2eaa94e39&amp;color=0,0,0&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若纵轴表示瞬时增长率，则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年间该种群瞬时增长率先增大后减小，最后接近0</a:t>
                </a:r>
                <a:r>
                  <a:rPr lang="en-US" altLang="zh-CN" sz="2000" b="0" i="0">
                    <a:solidFill>
                      <a:srgbClr val="000000"/>
                    </a:solidFill>
                    <a:latin typeface="微软雅黑" pitchFamily="34" charset="0"/>
                    <a:ea typeface="微软雅黑" pitchFamily="34" charset="-122"/>
                    <a:cs typeface="微软雅黑" pitchFamily="34" charset="-120"/>
                  </a:rPr>
                  <a:t>，其种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群数量增长曲线呈</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”型，A正确；若在某段时间内种群的周限增长率不变且大于1</a:t>
                </a:r>
                <a:r>
                  <a:rPr lang="en-US" altLang="zh-CN" sz="2000" b="0" i="0">
                    <a:solidFill>
                      <a:srgbClr val="000000"/>
                    </a:solidFill>
                    <a:latin typeface="微软雅黑" pitchFamily="34" charset="0"/>
                    <a:ea typeface="微软雅黑" pitchFamily="34" charset="-122"/>
                    <a:cs typeface="微软雅黑" pitchFamily="34" charset="-120"/>
                  </a:rPr>
                  <a:t>，即种群数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量呈指数增长</a:t>
                </a:r>
                <a:r>
                  <a:rPr lang="en-US" altLang="zh-CN" sz="2000" b="0" i="0" dirty="0">
                    <a:solidFill>
                      <a:srgbClr val="000000"/>
                    </a:solidFill>
                    <a:latin typeface="微软雅黑" pitchFamily="34" charset="0"/>
                    <a:ea typeface="微软雅黑" pitchFamily="34" charset="-122"/>
                    <a:cs typeface="微软雅黑" pitchFamily="34" charset="-120"/>
                  </a:rPr>
                  <a:t>，该种群数量增长曲线为“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”型，B正确；若该种群为“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”型增长且纵轴为增长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速率</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点时种群数量为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2000" b="0" i="0" dirty="0">
                    <a:solidFill>
                      <a:srgbClr val="000000"/>
                    </a:solidFill>
                    <a:latin typeface="微软雅黑" pitchFamily="34" charset="0"/>
                    <a:ea typeface="微软雅黑" pitchFamily="34" charset="-122"/>
                    <a:cs typeface="微软雅黑" pitchFamily="34" charset="-120"/>
                  </a:rPr>
                  <a:t>，种群数量达到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值后在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值附近波动，C错误；若该种群为“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”型增</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长且纵轴为增长速率</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2000" b="0" i="0" dirty="0">
                    <a:solidFill>
                      <a:srgbClr val="000000"/>
                    </a:solidFill>
                    <a:latin typeface="微软雅黑" pitchFamily="34" charset="0"/>
                    <a:ea typeface="微软雅黑" pitchFamily="34" charset="-122"/>
                    <a:cs typeface="微软雅黑" pitchFamily="34" charset="-120"/>
                  </a:rPr>
                  <a:t>段呈下降趋势，该时间段内出生率下降，死亡率升高，故</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段种群瞬时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增长率的下降幅度往往大于死亡率的增加幅度</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22_1#7df9fab33?vop=1&amp;pid=2eaa94e39&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587" r="-964"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3_1#0567f6230?pid=2eaa94e3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［辽宁重点高中2025模拟］</a:t>
                </a:r>
                <a:r>
                  <a:rPr lang="en-US" altLang="zh-CN" sz="2000" b="0" i="0" dirty="0">
                    <a:solidFill>
                      <a:srgbClr val="000000"/>
                    </a:solidFill>
                    <a:latin typeface="微软雅黑" pitchFamily="34" charset="0"/>
                    <a:ea typeface="微软雅黑" pitchFamily="34" charset="-122"/>
                    <a:cs typeface="微软雅黑" pitchFamily="34" charset="-120"/>
                  </a:rPr>
                  <a:t>科学家在研究“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”型种群增长模型的过程中不断修正</a:t>
                </a:r>
                <a:r>
                  <a:rPr lang="en-US" altLang="zh-CN" sz="2000" b="0" i="0">
                    <a:solidFill>
                      <a:srgbClr val="000000"/>
                    </a:solidFill>
                    <a:latin typeface="微软雅黑" pitchFamily="34" charset="0"/>
                    <a:ea typeface="微软雅黑" pitchFamily="34" charset="-122"/>
                    <a:cs typeface="微软雅黑" pitchFamily="34" charset="-120"/>
                  </a:rPr>
                  <a:t>，引入种群增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长所必需的起始数量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这一系数。如图为修正前后种群大小与种群增长率的关系</a:t>
                </a:r>
                <a:r>
                  <a:rPr lang="en-US" altLang="zh-CN" sz="2000" b="0" i="0">
                    <a:solidFill>
                      <a:srgbClr val="000000"/>
                    </a:solidFill>
                    <a:latin typeface="微软雅黑" pitchFamily="34" charset="0"/>
                    <a:ea typeface="微软雅黑" pitchFamily="34" charset="-122"/>
                    <a:cs typeface="微软雅黑" pitchFamily="34" charset="-120"/>
                  </a:rPr>
                  <a:t>，下列说法错误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23_1#0567f6230?pid=2eaa94e3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587" b="-11682"/>
                </a:stretch>
              </a:blipFill>
              <a:ln/>
            </p:spPr>
            <p:txBody>
              <a:bodyPr/>
              <a:lstStyle/>
              <a:p>
                <a:r>
                  <a:rPr lang="zh-CN" altLang="en-US">
                    <a:noFill/>
                  </a:rPr>
                  <a:t> </a:t>
                </a:r>
              </a:p>
            </p:txBody>
          </p:sp>
        </mc:Fallback>
      </mc:AlternateContent>
      <p:sp>
        <p:nvSpPr>
          <p:cNvPr id="3" name="QC_4_AN.24_1#0567f6230.bracket?pid=2eaa94e39&amp;color=0,0,0&amp;vpa=8&amp;vtp=1"/>
          <p:cNvSpPr/>
          <p:nvPr/>
        </p:nvSpPr>
        <p:spPr>
          <a:xfrm>
            <a:off x="1430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23_2#0567f6230?htil=6&amp;pid=2eaa94e3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15634" y="2408877"/>
            <a:ext cx="2816352"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3_3#0567f6230.choices?htil=6&amp;pid=2eaa94e39&amp;color=0,0,0&amp;vtp=1&amp;bbb=1&amp;hb=1"/>
              <p:cNvSpPr/>
              <p:nvPr/>
            </p:nvSpPr>
            <p:spPr>
              <a:xfrm>
                <a:off x="722376" y="2334074"/>
                <a:ext cx="7799832"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A.模型改进前，种群增长率在种群数量较低时较大</a:t>
                </a:r>
                <a:r>
                  <a:rPr lang="en-US" altLang="zh-CN" sz="2000" b="0" i="0">
                    <a:solidFill>
                      <a:srgbClr val="000000"/>
                    </a:solidFill>
                    <a:latin typeface="微软雅黑" pitchFamily="34" charset="0"/>
                    <a:ea typeface="微软雅黑" pitchFamily="34" charset="-122"/>
                    <a:cs typeface="微软雅黑" pitchFamily="34" charset="-120"/>
                  </a:rPr>
                  <a:t>，且随种群数量增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大而减小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.模型改进后，种群保持在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所对应的数量时</a:t>
                </a:r>
                <a:r>
                  <a:rPr lang="en-US" altLang="zh-CN" sz="2000" b="0" i="0">
                    <a:solidFill>
                      <a:srgbClr val="000000"/>
                    </a:solidFill>
                    <a:latin typeface="微软雅黑" pitchFamily="34" charset="0"/>
                    <a:ea typeface="微软雅黑" pitchFamily="34" charset="-122"/>
                    <a:cs typeface="微软雅黑" pitchFamily="34" charset="-120"/>
                  </a:rPr>
                  <a:t>，有利于持续获得最大的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捕获量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2000" b="0" i="0" dirty="0">
                    <a:solidFill>
                      <a:srgbClr val="000000"/>
                    </a:solidFill>
                    <a:latin typeface="微软雅黑" pitchFamily="34" charset="0"/>
                    <a:ea typeface="微软雅黑" pitchFamily="34" charset="-122"/>
                    <a:cs typeface="微软雅黑" pitchFamily="34" charset="-120"/>
                  </a:rPr>
                  <a:t>点时，种群增长率为0，当种群大于或小于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，种群数量都会远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.种群增长需要一定的起始密度</a:t>
                </a:r>
                <a:r>
                  <a:rPr lang="en-US" altLang="zh-CN" sz="2000" b="0" i="0">
                    <a:solidFill>
                      <a:srgbClr val="000000"/>
                    </a:solidFill>
                    <a:latin typeface="微软雅黑" pitchFamily="34" charset="0"/>
                    <a:ea typeface="微软雅黑" pitchFamily="34" charset="-122"/>
                    <a:cs typeface="微软雅黑" pitchFamily="34" charset="-120"/>
                  </a:rPr>
                  <a:t>，可能与有效寻找配偶和逃避敌害有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关</a:t>
                </a:r>
                <a:endParaRPr lang="en-US" altLang="zh-CN" sz="2000" dirty="0"/>
              </a:p>
            </p:txBody>
          </p:sp>
        </mc:Choice>
        <mc:Fallback xmlns="">
          <p:sp>
            <p:nvSpPr>
              <p:cNvPr id="5" name="QC_4_BD.23_3#0567f6230.choices?htil=6&amp;pid=2eaa94e39&amp;color=0,0,0&amp;vtp=1&amp;bbb=1&amp;hb=1"/>
              <p:cNvSpPr>
                <a:spLocks noRot="1" noChangeAspect="1" noMove="1" noResize="1" noEditPoints="1" noAdjustHandles="1" noChangeArrowheads="1" noChangeShapeType="1" noTextEdit="1"/>
              </p:cNvSpPr>
              <p:nvPr/>
            </p:nvSpPr>
            <p:spPr>
              <a:xfrm>
                <a:off x="722376" y="2334074"/>
                <a:ext cx="7799832" cy="3637534"/>
              </a:xfrm>
              <a:prstGeom prst="rect">
                <a:avLst/>
              </a:prstGeom>
              <a:blipFill>
                <a:blip r:embed="rId5"/>
                <a:stretch>
                  <a:fillRect l="-2033" r="-1955" b="-40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EX.25_1#0567f6230?vop=1&amp;pid=2eaa94e3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25_2#0567f6230?vop=1&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75888" y="1511300"/>
            <a:ext cx="4846320" cy="45445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2eaa94e39.fixed?pid=cc1adc3c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2eaa94e39.fixed?pid=cc1adc3c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专题1</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利用数学模型分析种群数量变化</a:t>
            </a:r>
            <a:endParaRPr lang="en-US" altLang="zh-CN" sz="4400" dirty="0"/>
          </a:p>
        </p:txBody>
      </p:sp>
      <p:pic>
        <p:nvPicPr>
          <p:cNvPr id="4" name="C_3#2eaa94e39.fixed?pid=cc1adc3c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2eaa94e39.fixed?pid=cc1adc3c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6_1#0567f6230?vop=1&amp;pid=2eaa94e39&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种群密度太小对于种群中的个体寻找配偶和逃避敌害是不利的</a:t>
            </a:r>
            <a:r>
              <a:rPr lang="en-US" altLang="zh-CN" sz="2000" b="0" i="0">
                <a:solidFill>
                  <a:srgbClr val="000000"/>
                </a:solidFill>
                <a:latin typeface="微软雅黑" pitchFamily="34" charset="0"/>
                <a:ea typeface="微软雅黑" pitchFamily="34" charset="-122"/>
                <a:cs typeface="微软雅黑" pitchFamily="34" charset="-120"/>
              </a:rPr>
              <a:t>，种群增长需要一定的起始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密度可能与有效寻找配偶和逃避敌害有关</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pic>
        <p:nvPicPr>
          <p:cNvPr id="2" name="QC_4_BD.27_1#72d78255b?htil=7&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35440" y="1054295"/>
            <a:ext cx="2221992"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4_BD.27_2#72d78255b?htil=7&amp;pid=2eaa94e39&amp;color=0,0,0&amp;vtp=1&amp;bt=1&amp;bbb=1&amp;hb=1"/>
              <p:cNvSpPr/>
              <p:nvPr/>
            </p:nvSpPr>
            <p:spPr>
              <a:xfrm>
                <a:off x="722376" y="972000"/>
                <a:ext cx="839419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［江苏泰州2025高二月考］</a:t>
                </a:r>
                <a:r>
                  <a:rPr lang="en-US" altLang="zh-CN" sz="2000" b="0" i="0" dirty="0">
                    <a:solidFill>
                      <a:srgbClr val="000000"/>
                    </a:solidFill>
                    <a:latin typeface="微软雅黑" pitchFamily="34" charset="0"/>
                    <a:ea typeface="微软雅黑" pitchFamily="34" charset="-122"/>
                    <a:cs typeface="微软雅黑" pitchFamily="34" charset="-120"/>
                  </a:rPr>
                  <a:t>如图中甲</a:t>
                </a:r>
                <a:r>
                  <a:rPr lang="en-US" altLang="zh-CN" sz="2000" b="0" i="0">
                    <a:solidFill>
                      <a:srgbClr val="000000"/>
                    </a:solidFill>
                    <a:latin typeface="微软雅黑" pitchFamily="34" charset="0"/>
                    <a:ea typeface="微软雅黑" pitchFamily="34" charset="-122"/>
                    <a:cs typeface="微软雅黑" pitchFamily="34" charset="-120"/>
                  </a:rPr>
                  <a:t>、乙两条曲线分别表示某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湿地中两种生物当年的种群数量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和一年后的种群数量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之间的关系，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4_BD.27_2#72d78255b?htil=7&amp;pid=2eaa94e39&amp;color=0,0,0&amp;vtp=1&amp;bt=1&amp;bbb=1&amp;hb=1"/>
              <p:cNvSpPr>
                <a:spLocks noRot="1" noChangeAspect="1" noMove="1" noResize="1" noEditPoints="1" noAdjustHandles="1" noChangeArrowheads="1" noChangeShapeType="1" noTextEdit="1"/>
              </p:cNvSpPr>
              <p:nvPr/>
            </p:nvSpPr>
            <p:spPr>
              <a:xfrm>
                <a:off x="722376" y="972000"/>
                <a:ext cx="8394192" cy="1300353"/>
              </a:xfrm>
              <a:prstGeom prst="rect">
                <a:avLst/>
              </a:prstGeom>
              <a:blipFill>
                <a:blip r:embed="rId4"/>
                <a:stretch>
                  <a:fillRect l="-1888" r="-3849" b="-11682"/>
                </a:stretch>
              </a:blipFill>
              <a:ln/>
            </p:spPr>
            <p:txBody>
              <a:bodyPr/>
              <a:lstStyle/>
              <a:p>
                <a:r>
                  <a:rPr lang="zh-CN" altLang="en-US">
                    <a:noFill/>
                  </a:rPr>
                  <a:t> </a:t>
                </a:r>
              </a:p>
            </p:txBody>
          </p:sp>
        </mc:Fallback>
      </mc:AlternateContent>
      <p:sp>
        <p:nvSpPr>
          <p:cNvPr id="4" name="QC_4_AN.28_1#72d78255b.bracket?pid=2eaa94e39&amp;color=0,0,0&amp;vpa=9&amp;vtp=1&amp;bbb=1"/>
          <p:cNvSpPr/>
          <p:nvPr/>
        </p:nvSpPr>
        <p:spPr>
          <a:xfrm>
            <a:off x="6011672" y="1867350"/>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mc:AlternateContent xmlns:mc="http://schemas.openxmlformats.org/markup-compatibility/2006" xmlns:a14="http://schemas.microsoft.com/office/drawing/2010/main">
        <mc:Choice Requires="a14">
          <p:sp>
            <p:nvSpPr>
              <p:cNvPr id="5" name="QC_4_BD.27_3#72d78255b.choices?htil=7&amp;pid=2eaa94e39&amp;color=0,0,0&amp;vtp=1&amp;bbb=1"/>
              <p:cNvSpPr/>
              <p:nvPr/>
            </p:nvSpPr>
            <p:spPr>
              <a:xfrm>
                <a:off x="722376" y="2281877"/>
                <a:ext cx="839419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A.甲曲线上C点时，该种群年龄结构为增长型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.乙曲线上D、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三点中，表示种群数量相对稳定的点是D点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2000" b="0" i="0" dirty="0">
                    <a:solidFill>
                      <a:srgbClr val="000000"/>
                    </a:solidFill>
                    <a:latin typeface="微软雅黑" pitchFamily="34" charset="0"/>
                    <a:ea typeface="微软雅黑" pitchFamily="34" charset="-122"/>
                    <a:cs typeface="微软雅黑"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时，甲、乙两条曲线中甲曲线所代表的生物更易消亡</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.该图直观地反映出甲、乙两种群数量的增长趋势，是一种数学模型</a:t>
                </a:r>
                <a:endParaRPr lang="en-US" altLang="zh-CN" sz="2000" dirty="0"/>
              </a:p>
            </p:txBody>
          </p:sp>
        </mc:Choice>
        <mc:Fallback xmlns="">
          <p:sp>
            <p:nvSpPr>
              <p:cNvPr id="5" name="QC_4_BD.27_3#72d78255b.choices?htil=7&amp;pid=2eaa94e39&amp;color=0,0,0&amp;vtp=1&amp;bbb=1"/>
              <p:cNvSpPr>
                <a:spLocks noRot="1" noChangeAspect="1" noMove="1" noResize="1" noEditPoints="1" noAdjustHandles="1" noChangeArrowheads="1" noChangeShapeType="1" noTextEdit="1"/>
              </p:cNvSpPr>
              <p:nvPr/>
            </p:nvSpPr>
            <p:spPr>
              <a:xfrm>
                <a:off x="722376" y="2281877"/>
                <a:ext cx="8394192" cy="1796034"/>
              </a:xfrm>
              <a:prstGeom prst="rect">
                <a:avLst/>
              </a:prstGeom>
              <a:blipFill>
                <a:blip r:embed="rId5"/>
                <a:stretch>
                  <a:fillRect l="-1888"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EX.29_1#72d78255b?vop=1&amp;pid=2eaa94e39&amp;color=0,0,0&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图示虚线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2000" b="0" i="0" dirty="0">
                    <a:solidFill>
                      <a:srgbClr val="000000"/>
                    </a:solidFill>
                    <a:latin typeface="微软雅黑" pitchFamily="34" charset="0"/>
                    <a:ea typeface="微软雅黑" pitchFamily="34" charset="-122"/>
                    <a:cs typeface="微软雅黑" pitchFamily="34" charset="-120"/>
                  </a:rPr>
                  <a:t>，表示一年后种群数量与当年种群数量相等，曲线与虚线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交点表示种群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增长速率为</a:t>
                </a:r>
                <a:r>
                  <a:rPr lang="en-US" altLang="zh-CN" sz="2000" b="0" i="0" dirty="0">
                    <a:solidFill>
                      <a:srgbClr val="000000"/>
                    </a:solidFill>
                    <a:latin typeface="微软雅黑" pitchFamily="34" charset="0"/>
                    <a:ea typeface="微软雅黑" pitchFamily="34" charset="-122"/>
                    <a:cs typeface="微软雅黑" pitchFamily="34" charset="-120"/>
                  </a:rPr>
                  <a:t>0；虚线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上方表示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2000" b="0" i="0" dirty="0">
                    <a:solidFill>
                      <a:srgbClr val="000000"/>
                    </a:solidFill>
                    <a:latin typeface="微软雅黑" pitchFamily="34" charset="0"/>
                    <a:ea typeface="微软雅黑" pitchFamily="34" charset="-122"/>
                    <a:cs typeface="微软雅黑" pitchFamily="34" charset="-120"/>
                  </a:rPr>
                  <a:t>，即种群数量增长；虚线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下方表示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，即种群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数量减少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EX.29_1#72d78255b?vop=1&amp;pid=2eaa94e39&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a:blip r:embed="rId3"/>
                <a:stretch>
                  <a:fillRect l="-1474" b="-819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30_1#72d78255b?vop=1&amp;pid=2eaa94e39&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甲曲线上C点时</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&lt;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，种群数量减少，该种群年龄结构为衰退型，A错误</a:t>
                </a:r>
                <a:r>
                  <a:rPr lang="en-US" altLang="zh-CN" sz="2000" b="0" i="0">
                    <a:solidFill>
                      <a:srgbClr val="000000"/>
                    </a:solidFill>
                    <a:latin typeface="微软雅黑" pitchFamily="34" charset="0"/>
                    <a:ea typeface="微软雅黑" pitchFamily="34" charset="-122"/>
                    <a:cs typeface="微软雅黑" pitchFamily="34" charset="-120"/>
                  </a:rPr>
                  <a:t>；乙曲线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D</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三点中，表示种群数量相对稳定的点是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点，该点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2000" b="0" i="0" dirty="0">
                    <a:solidFill>
                      <a:srgbClr val="000000"/>
                    </a:solidFill>
                    <a:latin typeface="微软雅黑" pitchFamily="34" charset="0"/>
                    <a:ea typeface="微软雅黑" pitchFamily="34" charset="-122"/>
                    <a:cs typeface="微软雅黑" pitchFamily="34" charset="-120"/>
                  </a:rPr>
                  <a:t>，B错误；当</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oMath>
                </a14:m>
                <a:r>
                  <a:rPr lang="en-US" altLang="zh-CN" sz="2000" b="0" i="0" dirty="0">
                    <a:solidFill>
                      <a:srgbClr val="000000"/>
                    </a:solidFill>
                    <a:latin typeface="微软雅黑" pitchFamily="34" charset="0"/>
                    <a:ea typeface="微软雅黑" pitchFamily="34" charset="-122"/>
                    <a:cs typeface="微软雅黑" pitchFamily="34" charset="-120"/>
                  </a:rPr>
                  <a:t>小于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甲曲线在虚线</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下方，表示种群数量在减少，所以甲曲线所代表的生物更易消亡，C正确</a:t>
                </a:r>
                <a:r>
                  <a:rPr lang="en-US" altLang="zh-CN" sz="2000" b="0" i="0">
                    <a:solidFill>
                      <a:srgbClr val="000000"/>
                    </a:solidFill>
                    <a:latin typeface="微软雅黑" pitchFamily="34" charset="0"/>
                    <a:ea typeface="微软雅黑" pitchFamily="34" charset="-122"/>
                    <a:cs typeface="微软雅黑" pitchFamily="34" charset="-120"/>
                  </a:rPr>
                  <a:t>；题图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曲线图）直观地反映出甲、乙两种群数量的增长趋势，是一种数学模型，D正确。</a:t>
                </a:r>
                <a:endParaRPr lang="en-US" altLang="zh-CN" sz="2200" dirty="0"/>
              </a:p>
            </p:txBody>
          </p:sp>
        </mc:Choice>
        <mc:Fallback xmlns="">
          <p:sp>
            <p:nvSpPr>
              <p:cNvPr id="2" name="QC_4_AS.30_1#72d78255b?vop=1&amp;pid=2eaa94e39&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113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23d6f9d40?pid=2eaa94e3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［湖南百师联盟2025高二联考］</a:t>
            </a:r>
            <a:r>
              <a:rPr lang="en-US" altLang="zh-CN" sz="2000" b="0" i="0" dirty="0">
                <a:solidFill>
                  <a:srgbClr val="000000"/>
                </a:solidFill>
                <a:latin typeface="微软雅黑" pitchFamily="34" charset="0"/>
                <a:ea typeface="微软雅黑" pitchFamily="34" charset="-122"/>
                <a:cs typeface="微软雅黑" pitchFamily="34" charset="-120"/>
              </a:rPr>
              <a:t>如图A、B表示某种群在不同条件下的两种增长曲线</a:t>
            </a:r>
            <a:r>
              <a:rPr lang="en-US" altLang="zh-CN" sz="2000" b="0" i="0">
                <a:solidFill>
                  <a:srgbClr val="000000"/>
                </a:solidFill>
                <a:latin typeface="微软雅黑" pitchFamily="34" charset="0"/>
                <a:ea typeface="微软雅黑" pitchFamily="34" charset="-122"/>
                <a:cs typeface="微软雅黑" pitchFamily="34" charset="-120"/>
              </a:rPr>
              <a:t>。下列叙述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23d6f9d40.bracket?pid=2eaa94e39&amp;color=0,0,0&amp;vpa=1&amp;vtp=1"/>
          <p:cNvSpPr/>
          <p:nvPr/>
        </p:nvSpPr>
        <p:spPr>
          <a:xfrm>
            <a:off x="1938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1_2#23d6f9d40?htil=1&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08688" y="1951677"/>
            <a:ext cx="2862072"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1_3#23d6f9d40.choices?htil=1&amp;pid=2eaa94e39&amp;color=0,0,0&amp;vtp=1&amp;bbb=1"/>
              <p:cNvSpPr/>
              <p:nvPr/>
            </p:nvSpPr>
            <p:spPr>
              <a:xfrm>
                <a:off x="722376" y="1824677"/>
                <a:ext cx="775411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A.曲线B的数学模型是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p>
                    </m:sSup>
                  </m:oMath>
                </a14:m>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是一个定值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.因环境阻力淘汰的个体增多时，曲线A代表的种群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值减小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.曲线B的种群增长率不断减小，曲线A的种群增长率先增加后减小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.自然状态下种群数量达到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值之后将保持动态平衡</a:t>
                </a:r>
                <a:endParaRPr lang="en-US" altLang="zh-CN" sz="2000" dirty="0"/>
              </a:p>
            </p:txBody>
          </p:sp>
        </mc:Choice>
        <mc:Fallback xmlns="">
          <p:sp>
            <p:nvSpPr>
              <p:cNvPr id="5" name="QC_4_BD.1_3#23d6f9d40.choices?htil=1&amp;pid=2eaa94e39&amp;color=0,0,0&amp;vtp=1&amp;bbb=1"/>
              <p:cNvSpPr>
                <a:spLocks noRot="1" noChangeAspect="1" noMove="1" noResize="1" noEditPoints="1" noAdjustHandles="1" noChangeArrowheads="1" noChangeShapeType="1" noTextEdit="1"/>
              </p:cNvSpPr>
              <p:nvPr/>
            </p:nvSpPr>
            <p:spPr>
              <a:xfrm>
                <a:off x="722376" y="1824677"/>
                <a:ext cx="7754112" cy="1796034"/>
              </a:xfrm>
              <a:prstGeom prst="rect">
                <a:avLst/>
              </a:prstGeom>
              <a:blipFill>
                <a:blip r:embed="rId4"/>
                <a:stretch>
                  <a:fillRect l="-204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3_1#23d6f9d40?vop=1&amp;pid=2eaa94e39&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曲线B代表“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”型增长，其数学模型是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sub>
                    </m:sSub>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p>
                    </m:sSup>
                  </m:oMath>
                </a14:m>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表示该种群数量是前一年种群数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量的倍数</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oMath>
                </a14:m>
                <a:r>
                  <a:rPr lang="en-US" altLang="zh-CN" sz="2000" b="0" i="0" dirty="0">
                    <a:solidFill>
                      <a:srgbClr val="000000"/>
                    </a:solidFill>
                    <a:latin typeface="微软雅黑" pitchFamily="34" charset="0"/>
                    <a:ea typeface="微软雅黑" pitchFamily="34" charset="-122"/>
                    <a:cs typeface="微软雅黑" pitchFamily="34" charset="-120"/>
                  </a:rPr>
                  <a:t>”型增长的种群数量每年以一定的倍数增长，故</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是一个定值，A正确；曲线</a:t>
                </a:r>
                <a:r>
                  <a:rPr lang="en-US" altLang="zh-CN" sz="2000" b="0" i="0">
                    <a:solidFill>
                      <a:srgbClr val="000000"/>
                    </a:solidFill>
                    <a:latin typeface="微软雅黑" pitchFamily="34" charset="0"/>
                    <a:ea typeface="微软雅黑" pitchFamily="34" charset="-122"/>
                    <a:cs typeface="微软雅黑" pitchFamily="34" charset="-120"/>
                  </a:rPr>
                  <a:t>B是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在食物和空间条件充裕</a:t>
                </a:r>
                <a:r>
                  <a:rPr lang="en-US" altLang="zh-CN" sz="2000" b="0" i="0" dirty="0">
                    <a:solidFill>
                      <a:srgbClr val="000000"/>
                    </a:solidFill>
                    <a:latin typeface="微软雅黑" pitchFamily="34" charset="0"/>
                    <a:ea typeface="微软雅黑" pitchFamily="34" charset="-122"/>
                    <a:cs typeface="微软雅黑" pitchFamily="34" charset="-120"/>
                  </a:rPr>
                  <a:t>、气候适宜、没有天敌和竞争物种等条件下的种群增长曲线</a:t>
                </a:r>
                <a:r>
                  <a:rPr lang="en-US" altLang="zh-CN" sz="2000" b="0" i="0">
                    <a:solidFill>
                      <a:srgbClr val="000000"/>
                    </a:solidFill>
                    <a:latin typeface="微软雅黑" pitchFamily="34" charset="0"/>
                    <a:ea typeface="微软雅黑" pitchFamily="34" charset="-122"/>
                    <a:cs typeface="微软雅黑" pitchFamily="34" charset="-120"/>
                  </a:rPr>
                  <a:t>，图中因环境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阻力淘汰的个体增多</a:t>
                </a:r>
                <a:r>
                  <a:rPr lang="en-US" altLang="zh-CN" sz="2000" b="0" i="0" dirty="0">
                    <a:solidFill>
                      <a:srgbClr val="000000"/>
                    </a:solidFill>
                    <a:latin typeface="微软雅黑" pitchFamily="34" charset="0"/>
                    <a:ea typeface="微软雅黑" pitchFamily="34" charset="-122"/>
                    <a:cs typeface="微软雅黑" pitchFamily="34" charset="-120"/>
                  </a:rPr>
                  <a:t>，说明曲线A代表的种群的环境阻力增大，其</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值减小，B正确；曲线</a:t>
                </a:r>
                <a:r>
                  <a:rPr lang="en-US" altLang="zh-CN" sz="2000" b="0" i="0">
                    <a:solidFill>
                      <a:srgbClr val="000000"/>
                    </a:solidFill>
                    <a:latin typeface="微软雅黑" pitchFamily="34" charset="0"/>
                    <a:ea typeface="微软雅黑" pitchFamily="34" charset="-122"/>
                    <a:cs typeface="微软雅黑" pitchFamily="34" charset="-120"/>
                  </a:rPr>
                  <a:t>B的种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群增长率不变</a:t>
                </a:r>
                <a:r>
                  <a:rPr lang="en-US" altLang="zh-CN" sz="2000" b="0" i="0" dirty="0">
                    <a:solidFill>
                      <a:srgbClr val="000000"/>
                    </a:solidFill>
                    <a:latin typeface="微软雅黑" pitchFamily="34" charset="0"/>
                    <a:ea typeface="微软雅黑" pitchFamily="34" charset="-122"/>
                    <a:cs typeface="微软雅黑" pitchFamily="34" charset="-120"/>
                  </a:rPr>
                  <a:t>，曲线A的种群增长率随种群密度增加而不断减小，C错误</a:t>
                </a:r>
                <a:r>
                  <a:rPr lang="en-US" altLang="zh-CN" sz="2000" b="0" i="0">
                    <a:solidFill>
                      <a:srgbClr val="000000"/>
                    </a:solidFill>
                    <a:latin typeface="微软雅黑" pitchFamily="34" charset="0"/>
                    <a:ea typeface="微软雅黑" pitchFamily="34" charset="-122"/>
                    <a:cs typeface="微软雅黑" pitchFamily="34" charset="-120"/>
                  </a:rPr>
                  <a:t>；自然状态下种群数量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值后将保持动态平衡，即种群数量在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值上下波动，D正确。</a:t>
                </a:r>
                <a:endParaRPr lang="en-US" altLang="zh-CN" sz="2200" dirty="0"/>
              </a:p>
            </p:txBody>
          </p:sp>
        </mc:Choice>
        <mc:Fallback xmlns="">
          <p:sp>
            <p:nvSpPr>
              <p:cNvPr id="2" name="QC_4_AS.3_1#23d6f9d40?vop=1&amp;pid=2eaa94e39&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964"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_1#050fba8b1?pid=2eaa94e3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［江苏南京2025高二期中］</a:t>
                </a:r>
                <a:r>
                  <a:rPr lang="en-US" altLang="zh-CN" sz="2000" b="0" i="0" dirty="0">
                    <a:solidFill>
                      <a:srgbClr val="000000"/>
                    </a:solidFill>
                    <a:latin typeface="微软雅黑" pitchFamily="34" charset="0"/>
                    <a:ea typeface="微软雅黑" pitchFamily="34" charset="-122"/>
                    <a:cs typeface="微软雅黑" pitchFamily="34" charset="-120"/>
                  </a:rPr>
                  <a:t>湖泊中某种鱼的种群呈“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”型增长时</a:t>
                </a:r>
                <a:r>
                  <a:rPr lang="en-US" altLang="zh-CN" sz="2000" b="0" i="0">
                    <a:solidFill>
                      <a:srgbClr val="000000"/>
                    </a:solidFill>
                    <a:latin typeface="微软雅黑" pitchFamily="34" charset="0"/>
                    <a:ea typeface="微软雅黑" pitchFamily="34" charset="-122"/>
                    <a:cs typeface="微软雅黑" pitchFamily="34" charset="-120"/>
                  </a:rPr>
                  <a:t>，其种群增长速率</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与种群数量的关系如图所示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_1#050fba8b1?pid=2eaa94e39&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1587" b="-17986"/>
                </a:stretch>
              </a:blipFill>
              <a:ln/>
            </p:spPr>
            <p:txBody>
              <a:bodyPr/>
              <a:lstStyle/>
              <a:p>
                <a:r>
                  <a:rPr lang="zh-CN" altLang="en-US">
                    <a:noFill/>
                  </a:rPr>
                  <a:t> </a:t>
                </a:r>
              </a:p>
            </p:txBody>
          </p:sp>
        </mc:Fallback>
      </mc:AlternateContent>
      <p:sp>
        <p:nvSpPr>
          <p:cNvPr id="3" name="QC_4_AN.5_1#050fba8b1.bracket?pid=2eaa94e39&amp;color=0,0,0&amp;vpa=2&amp;vtp=1&amp;bbb=1"/>
          <p:cNvSpPr/>
          <p:nvPr/>
        </p:nvSpPr>
        <p:spPr>
          <a:xfrm>
            <a:off x="6294501" y="1410150"/>
            <a:ext cx="5572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p:pic>
        <p:nvPicPr>
          <p:cNvPr id="4" name="QC_4_BD.4_2#050fba8b1?htil=2&amp;pid=2eaa94e3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453518" y="1951677"/>
            <a:ext cx="2423160"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4_3#050fba8b1.choices?htil=2&amp;pid=2eaa94e39&amp;color=0,0,0&amp;vtp=1&amp;bbb=1"/>
          <p:cNvSpPr/>
          <p:nvPr/>
        </p:nvSpPr>
        <p:spPr>
          <a:xfrm>
            <a:off x="722376" y="1876874"/>
            <a:ext cx="819302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A.种群数量达到戊点对应的数量时，种群的出生率最小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.甲点与乙点之间的线段对应的种群数量约为环境容纳量的一半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.该种群的年龄结构在丁点时为增长型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.该种群丁点时的增长率小于甲点时的增长率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6_1#050fba8b1?vop=1&amp;pid=2eaa94e3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戊点时，种群增长速率为0，即种群的出生率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死亡率</a:t>
                </a:r>
                <a:r>
                  <a:rPr lang="en-US" altLang="zh-CN" sz="2000" b="0" i="0">
                    <a:solidFill>
                      <a:srgbClr val="000000"/>
                    </a:solidFill>
                    <a:latin typeface="微软雅黑" pitchFamily="34" charset="0"/>
                    <a:ea typeface="微软雅黑" pitchFamily="34" charset="-122"/>
                    <a:cs typeface="微软雅黑" pitchFamily="34" charset="-120"/>
                  </a:rPr>
                  <a:t>，但无法确定该点对应的出生率的大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a:t>
                </a:r>
                <a:r>
                  <a:rPr lang="en-US" altLang="zh-CN" sz="2000" b="0" i="0" dirty="0">
                    <a:solidFill>
                      <a:srgbClr val="000000"/>
                    </a:solidFill>
                    <a:latin typeface="微软雅黑" pitchFamily="34" charset="0"/>
                    <a:ea typeface="微软雅黑" pitchFamily="34" charset="-122"/>
                    <a:cs typeface="微软雅黑" pitchFamily="34" charset="-120"/>
                  </a:rPr>
                  <a:t>，A错误；丙点对应的种群增长速率最大，此时种群数量约为环境容纳量的一半，B错误</a:t>
                </a:r>
                <a:r>
                  <a:rPr lang="en-US" altLang="zh-CN" sz="2000" b="0" i="0">
                    <a:solidFill>
                      <a:srgbClr val="000000"/>
                    </a:solidFill>
                    <a:latin typeface="微软雅黑" pitchFamily="34" charset="0"/>
                    <a:ea typeface="微软雅黑" pitchFamily="34" charset="-122"/>
                    <a:cs typeface="微软雅黑" pitchFamily="34" charset="-120"/>
                  </a:rPr>
                  <a:t>；丁点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时种群增长速率大于</a:t>
                </a:r>
                <a:r>
                  <a:rPr lang="en-US" altLang="zh-CN" sz="2000" b="0" i="0" dirty="0">
                    <a:solidFill>
                      <a:srgbClr val="000000"/>
                    </a:solidFill>
                    <a:latin typeface="微软雅黑" pitchFamily="34" charset="0"/>
                    <a:ea typeface="微软雅黑" pitchFamily="34" charset="-122"/>
                    <a:cs typeface="微软雅黑" pitchFamily="34" charset="-120"/>
                  </a:rPr>
                  <a:t>0，即种群的出生率大于死亡率，因此</a:t>
                </a:r>
                <a:r>
                  <a:rPr lang="en-US" altLang="zh-CN" sz="2000" b="0" i="0">
                    <a:solidFill>
                      <a:srgbClr val="000000"/>
                    </a:solidFill>
                    <a:latin typeface="微软雅黑" pitchFamily="34" charset="0"/>
                    <a:ea typeface="微软雅黑" pitchFamily="34" charset="-122"/>
                    <a:cs typeface="微软雅黑" pitchFamily="34" charset="-120"/>
                  </a:rPr>
                  <a:t>，该种群的年龄结构在丁点时为增长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a:t>
                </a:r>
                <a:r>
                  <a:rPr lang="en-US" altLang="zh-CN" sz="2000" b="0" i="0" dirty="0">
                    <a:solidFill>
                      <a:srgbClr val="000000"/>
                    </a:solidFill>
                    <a:latin typeface="微软雅黑" pitchFamily="34" charset="0"/>
                    <a:ea typeface="微软雅黑" pitchFamily="34" charset="-122"/>
                    <a:cs typeface="微软雅黑" pitchFamily="34" charset="-120"/>
                  </a:rPr>
                  <a:t>，C正确；该种群为“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”型增长，增长率随种群数量增多而逐渐减小</a:t>
                </a:r>
                <a:r>
                  <a:rPr lang="en-US" altLang="zh-CN" sz="2000" b="0" i="0">
                    <a:solidFill>
                      <a:srgbClr val="000000"/>
                    </a:solidFill>
                    <a:latin typeface="微软雅黑" pitchFamily="34" charset="0"/>
                    <a:ea typeface="微软雅黑" pitchFamily="34" charset="-122"/>
                    <a:cs typeface="微软雅黑" pitchFamily="34" charset="-120"/>
                  </a:rPr>
                  <a:t>，故该种群丁点时的增长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率小于甲点时的增长率</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6_1#050fba8b1?vop=1&amp;pid=2eaa94e3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587"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7_1#e5db37ed0?pid=2eaa94e39&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［浙江浙南名校联盟2025高二联考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某小组用一定量的培养液在适宜条件下培养酵母菌来探究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酵母菌种群数量的变化</a:t>
            </a:r>
            <a:r>
              <a:rPr lang="en-US" altLang="zh-CN" sz="2000" b="0" i="0" dirty="0">
                <a:solidFill>
                  <a:srgbClr val="000000"/>
                </a:solidFill>
                <a:latin typeface="微软雅黑" pitchFamily="34" charset="0"/>
                <a:ea typeface="微软雅黑" pitchFamily="34" charset="-122"/>
                <a:cs typeface="微软雅黑" pitchFamily="34" charset="-120"/>
              </a:rPr>
              <a:t>，得出种群增长速率随时间变化的曲线，如图所示</a:t>
            </a:r>
            <a:r>
              <a:rPr lang="en-US" altLang="zh-CN" sz="2000" b="0" i="0">
                <a:solidFill>
                  <a:srgbClr val="000000"/>
                </a:solidFill>
                <a:latin typeface="微软雅黑" pitchFamily="34" charset="0"/>
                <a:ea typeface="微软雅黑" pitchFamily="34" charset="-122"/>
                <a:cs typeface="微软雅黑" pitchFamily="34" charset="-120"/>
              </a:rPr>
              <a:t>。下列叙述错误的是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8_1#e5db37ed0.bracket?pid=2eaa94e39&amp;color=0,0,0&amp;vpa=3&amp;vtp=1"/>
          <p:cNvSpPr/>
          <p:nvPr/>
        </p:nvSpPr>
        <p:spPr>
          <a:xfrm>
            <a:off x="11411014"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7_2#e5db37ed0?htil=3&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45722" y="1951677"/>
            <a:ext cx="317296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7_3#e5db37ed0.choices?htil=3&amp;pid=2eaa94e39&amp;color=0,0,0&amp;vtp=1&amp;bbb=1"/>
              <p:cNvSpPr/>
              <p:nvPr/>
            </p:nvSpPr>
            <p:spPr>
              <a:xfrm>
                <a:off x="722376" y="1824677"/>
                <a:ext cx="744321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酵母菌种群数量呈“</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.酵母菌种群数量达到最大值的时刻是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.增加培养液酵母菌的初始数量，其</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值不变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种群增长速率为负值，可能是资源有限导致的</a:t>
                </a:r>
                <a:endParaRPr lang="en-US" altLang="zh-CN" sz="2000" dirty="0"/>
              </a:p>
            </p:txBody>
          </p:sp>
        </mc:Choice>
        <mc:Fallback xmlns="">
          <p:sp>
            <p:nvSpPr>
              <p:cNvPr id="5" name="QC_4_BD.7_3#e5db37ed0.choices?htil=3&amp;pid=2eaa94e39&amp;color=0,0,0&amp;vtp=1&amp;bbb=1"/>
              <p:cNvSpPr>
                <a:spLocks noRot="1" noChangeAspect="1" noMove="1" noResize="1" noEditPoints="1" noAdjustHandles="1" noChangeArrowheads="1" noChangeShapeType="1" noTextEdit="1"/>
              </p:cNvSpPr>
              <p:nvPr/>
            </p:nvSpPr>
            <p:spPr>
              <a:xfrm>
                <a:off x="722376" y="1824677"/>
                <a:ext cx="7443216" cy="1796034"/>
              </a:xfrm>
              <a:prstGeom prst="rect">
                <a:avLst/>
              </a:prstGeom>
              <a:blipFill>
                <a:blip r:embed="rId4"/>
                <a:stretch>
                  <a:fillRect l="-2129"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EX.9_1#e5db37ed0?vop=1&amp;pid=2eaa94e3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9_2#e5db37ed0?vop=1&amp;pid=2eaa94e3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99816" y="1511300"/>
            <a:ext cx="5998464" cy="3931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0_1#e5db37ed0?vop=1&amp;pid=2eaa94e39&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酵母菌最终的种群数量受限于生存空间、培养液中的营养物质等</a:t>
                </a:r>
                <a:r>
                  <a:rPr lang="en-US" altLang="zh-CN" sz="2000" b="0" i="0">
                    <a:solidFill>
                      <a:srgbClr val="000000"/>
                    </a:solidFill>
                    <a:latin typeface="微软雅黑" pitchFamily="34" charset="0"/>
                    <a:ea typeface="微软雅黑" pitchFamily="34" charset="-122"/>
                    <a:cs typeface="微软雅黑" pitchFamily="34" charset="-120"/>
                  </a:rPr>
                  <a:t>，增加培养液酵母菌的初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始数量</a:t>
                </a:r>
                <a:r>
                  <a:rPr lang="en-US" altLang="zh-CN" sz="2000" b="0" i="0" dirty="0">
                    <a:solidFill>
                      <a:srgbClr val="000000"/>
                    </a:solidFill>
                    <a:latin typeface="微软雅黑" pitchFamily="34" charset="0"/>
                    <a:ea typeface="微软雅黑" pitchFamily="34" charset="-122"/>
                    <a:cs typeface="微软雅黑" pitchFamily="34" charset="-120"/>
                  </a:rPr>
                  <a:t>,其</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值不变，C正确。</a:t>
                </a:r>
                <a:endParaRPr lang="en-US" altLang="zh-CN" sz="2200" dirty="0"/>
              </a:p>
            </p:txBody>
          </p:sp>
        </mc:Choice>
        <mc:Fallback xmlns="">
          <p:sp>
            <p:nvSpPr>
              <p:cNvPr id="2" name="QC_4_AS.10_1#e5db37ed0?vop=1&amp;pid=2eaa94e39&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r="-22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1049</Words>
  <Application>Microsoft Office PowerPoint</Application>
  <PresentationFormat>宽屏</PresentationFormat>
  <Paragraphs>143</Paragraphs>
  <Slides>23</Slides>
  <Notes>23</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等线 (正文)</vt:lpstr>
      <vt:lpstr>仿宋</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2025-08-01T01:39:59Z</dcterms:created>
  <dcterms:modified xsi:type="dcterms:W3CDTF">2025-08-04T01:56:07Z</dcterms:modified>
  <cp:category/>
  <cp:contentStatus/>
</cp:coreProperties>
</file>