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8" d="100"/>
        <a:sy n="38"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5632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292bec61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正反馈调节和负反馈调节的判断</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b51bc25e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生态系统的稳定性</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2ddacc1f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区分抵抗力稳定性和恢复力稳定性</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91cb192e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提高生态系统的稳定性</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ef87abf0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设计制作生态缸，观察其稳定性</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292bec61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正反馈调节和负反馈调节的判断</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3.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6.xml"/><Relationship Id="rId1" Type="http://schemas.openxmlformats.org/officeDocument/2006/relationships/slideLayout" Target="../slideLayouts/slideLayout10.xml"/><Relationship Id="rId5" Type="http://schemas.openxmlformats.org/officeDocument/2006/relationships/image" Target="../media/image33.png"/><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9.xml"/><Relationship Id="rId1" Type="http://schemas.openxmlformats.org/officeDocument/2006/relationships/slideLayout" Target="../slideLayouts/slideLayout10.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3.xml"/><Relationship Id="rId1" Type="http://schemas.openxmlformats.org/officeDocument/2006/relationships/slideLayout" Target="../slideLayouts/slideLayout10.xml"/><Relationship Id="rId4" Type="http://schemas.openxmlformats.org/officeDocument/2006/relationships/image" Target="../media/image41.png"/></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9.xml"/><Relationship Id="rId1" Type="http://schemas.openxmlformats.org/officeDocument/2006/relationships/slideLayout" Target="../slideLayouts/slideLayout10.xml"/><Relationship Id="rId5" Type="http://schemas.openxmlformats.org/officeDocument/2006/relationships/image" Target="../media/image47.png"/><Relationship Id="rId4" Type="http://schemas.openxmlformats.org/officeDocument/2006/relationships/image" Target="../media/image4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0_1#acedb24de?vop=1&amp;pid=b51bc25e0&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生态系统的自我调节能力是有一定限度的，当生态系统能量输入长期小于输出时</a:t>
            </a:r>
            <a:r>
              <a:rPr lang="en-US" altLang="zh-CN" sz="2000" b="0" i="0">
                <a:solidFill>
                  <a:srgbClr val="000000"/>
                </a:solidFill>
                <a:latin typeface="微软雅黑" pitchFamily="34" charset="0"/>
                <a:ea typeface="微软雅黑" pitchFamily="34" charset="-122"/>
                <a:cs typeface="微软雅黑" pitchFamily="34" charset="-120"/>
              </a:rPr>
              <a:t>，生态系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统的稳定性将下降</a:t>
            </a:r>
            <a:r>
              <a:rPr lang="en-US" altLang="zh-CN" sz="2000" b="0" i="0" dirty="0">
                <a:solidFill>
                  <a:srgbClr val="000000"/>
                </a:solidFill>
                <a:latin typeface="微软雅黑" pitchFamily="34" charset="0"/>
                <a:ea typeface="微软雅黑" pitchFamily="34" charset="-122"/>
                <a:cs typeface="微软雅黑" pitchFamily="34" charset="-120"/>
              </a:rPr>
              <a:t>，A正确；由图可知，当正干扰超过阈值后</a:t>
            </a:r>
            <a:r>
              <a:rPr lang="en-US" altLang="zh-CN" sz="2000" b="0" i="0">
                <a:solidFill>
                  <a:srgbClr val="000000"/>
                </a:solidFill>
                <a:latin typeface="微软雅黑" pitchFamily="34" charset="0"/>
                <a:ea typeface="微软雅黑" pitchFamily="34" charset="-122"/>
                <a:cs typeface="微软雅黑" pitchFamily="34" charset="-120"/>
              </a:rPr>
              <a:t>，生态系统会向更加优化的方向进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，B正确；当负干扰超过生态系统的自我调节能力阈值时，生态系统可能会退化，C正确</a:t>
            </a:r>
            <a:r>
              <a:rPr lang="en-US" altLang="zh-CN" sz="2000" b="0" i="0">
                <a:solidFill>
                  <a:srgbClr val="000000"/>
                </a:solidFill>
                <a:latin typeface="微软雅黑" pitchFamily="34" charset="0"/>
                <a:ea typeface="微软雅黑" pitchFamily="34" charset="-122"/>
                <a:cs typeface="微软雅黑" pitchFamily="34" charset="-120"/>
              </a:rPr>
              <a:t>；在负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干扰消失后</a:t>
            </a:r>
            <a:r>
              <a:rPr lang="en-US" altLang="zh-CN" sz="2000" b="0" i="0" dirty="0">
                <a:solidFill>
                  <a:srgbClr val="000000"/>
                </a:solidFill>
                <a:latin typeface="微软雅黑" pitchFamily="34" charset="0"/>
                <a:ea typeface="微软雅黑" pitchFamily="34" charset="-122"/>
                <a:cs typeface="微软雅黑" pitchFamily="34" charset="-120"/>
              </a:rPr>
              <a:t>，退化的生态系统要经历很长时间才能恢复到退化前的状态（如图中的曲线2</a:t>
            </a:r>
            <a:r>
              <a:rPr lang="en-US" altLang="zh-CN" sz="2000" b="0" i="0">
                <a:solidFill>
                  <a:srgbClr val="000000"/>
                </a:solidFill>
                <a:latin typeface="微软雅黑" pitchFamily="34" charset="0"/>
                <a:ea typeface="微软雅黑" pitchFamily="34" charset="-122"/>
                <a:cs typeface="微软雅黑" pitchFamily="34" charset="-120"/>
              </a:rPr>
              <a:t>），甚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至不能恢复</a:t>
            </a:r>
            <a:r>
              <a:rPr lang="en-US" altLang="zh-CN" sz="2000" b="0" i="0" dirty="0">
                <a:solidFill>
                  <a:srgbClr val="000000"/>
                </a:solidFill>
                <a:latin typeface="微软雅黑" pitchFamily="34" charset="0"/>
                <a:ea typeface="微软雅黑" pitchFamily="34" charset="-122"/>
                <a:cs typeface="微软雅黑" pitchFamily="34" charset="-120"/>
              </a:rPr>
              <a:t>（如图中的曲线3），D错误。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BD.11_1#d2e4a64bf?pid=2ddacc1f3&amp;color=0,0,0&amp;vtp=1&amp;bt=1&amp;bbb=1"/>
          <p:cNvSpPr/>
          <p:nvPr/>
        </p:nvSpPr>
        <p:spPr>
          <a:xfrm>
            <a:off x="722376" y="96926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［河南洛阳2025高二期末］</a:t>
            </a:r>
            <a:r>
              <a:rPr lang="en-US" altLang="zh-CN" sz="2000" b="0" i="0" dirty="0">
                <a:solidFill>
                  <a:srgbClr val="000000"/>
                </a:solidFill>
                <a:latin typeface="微软雅黑" pitchFamily="34" charset="0"/>
                <a:ea typeface="微软雅黑" pitchFamily="34" charset="-122"/>
                <a:cs typeface="微软雅黑" pitchFamily="34" charset="-120"/>
              </a:rPr>
              <a:t>下列关于生态系统稳定性的叙述，</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2_1#d2e4a64bf.bracket?pid=2ddacc1f3&amp;color=0,0,0&amp;vpa=4&amp;vtp=1&amp;bbb=1"/>
          <p:cNvSpPr/>
          <p:nvPr/>
        </p:nvSpPr>
        <p:spPr>
          <a:xfrm>
            <a:off x="10277539" y="969264"/>
            <a:ext cx="743649"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ACD</a:t>
            </a:r>
            <a:endParaRPr lang="en-US" altLang="zh-CN" sz="2000" dirty="0"/>
          </a:p>
        </p:txBody>
      </p:sp>
      <p:sp>
        <p:nvSpPr>
          <p:cNvPr id="4" name="QC_5_BD.11_2#d2e4a64bf.choices?pid=2ddacc1f3&amp;color=0,0,0&amp;vtp=1&amp;bbb=1&amp;hb=1"/>
          <p:cNvSpPr/>
          <p:nvPr/>
        </p:nvSpPr>
        <p:spPr>
          <a:xfrm>
            <a:off x="722376" y="1436497"/>
            <a:ext cx="107533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A.生态系统具有抵抗力稳定性，当河水受到轻微污染时，仍能通过自我净化作用保持清澈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.北极冻原物种组成单一，抵抗力稳定性很低，但在遭到过度干扰后却能较快恢复原状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.生态系统的稳定性是生态系统维持生态平衡的能力，生态系统通过自我调节维持相对稳定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.对人类利用强度较大的生态系统，应给予相应的物质、能量的投入</a:t>
            </a:r>
            <a:r>
              <a:rPr lang="en-US" altLang="zh-CN" sz="2000" b="0" i="0">
                <a:solidFill>
                  <a:srgbClr val="000000"/>
                </a:solidFill>
                <a:latin typeface="微软雅黑" pitchFamily="34" charset="0"/>
                <a:ea typeface="微软雅黑" pitchFamily="34" charset="-122"/>
                <a:cs typeface="微软雅黑" pitchFamily="34" charset="-120"/>
              </a:rPr>
              <a:t>，以保证生态系统内部结构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和功能的协调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AS.13_1#d2e4a64bf?vop=1&amp;pid=2ddacc1f3&amp;color=0,0,0&amp;vtp=1&amp;bt=1&amp;bbb=1&amp;hb=1"/>
          <p:cNvSpPr/>
          <p:nvPr/>
        </p:nvSpPr>
        <p:spPr>
          <a:xfrm>
            <a:off x="722376" y="1014984"/>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生态系统具有抵抗力稳定性，它能抵抗外界干扰并使自身结构与功能保持原状</a:t>
            </a:r>
            <a:r>
              <a:rPr lang="en-US" altLang="zh-CN" sz="2000" b="0" i="0">
                <a:solidFill>
                  <a:srgbClr val="000000"/>
                </a:solidFill>
                <a:latin typeface="微软雅黑" pitchFamily="34" charset="0"/>
                <a:ea typeface="微软雅黑" pitchFamily="34" charset="-122"/>
                <a:cs typeface="微软雅黑" pitchFamily="34" charset="-120"/>
              </a:rPr>
              <a:t>。当河水受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到轻微污染时</a:t>
            </a:r>
            <a:r>
              <a:rPr lang="en-US" altLang="zh-CN" sz="2000" b="0" i="0" dirty="0">
                <a:solidFill>
                  <a:srgbClr val="000000"/>
                </a:solidFill>
                <a:latin typeface="微软雅黑" pitchFamily="34" charset="0"/>
                <a:ea typeface="微软雅黑" pitchFamily="34" charset="-122"/>
                <a:cs typeface="微软雅黑" pitchFamily="34" charset="-120"/>
              </a:rPr>
              <a:t>，能通过物理沉降、化学分解和微生物分解等自我净化作用保持清澈</a:t>
            </a:r>
            <a:r>
              <a:rPr lang="en-US" altLang="zh-CN" sz="2000" b="0" i="0">
                <a:solidFill>
                  <a:srgbClr val="000000"/>
                </a:solidFill>
                <a:latin typeface="微软雅黑" pitchFamily="34" charset="0"/>
                <a:ea typeface="微软雅黑" pitchFamily="34" charset="-122"/>
                <a:cs typeface="微软雅黑" pitchFamily="34" charset="-120"/>
              </a:rPr>
              <a:t>，体现了抵抗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力稳定性</a:t>
            </a:r>
            <a:r>
              <a:rPr lang="en-US" altLang="zh-CN" sz="2000" b="0" i="0" dirty="0">
                <a:solidFill>
                  <a:srgbClr val="000000"/>
                </a:solidFill>
                <a:latin typeface="微软雅黑" pitchFamily="34" charset="0"/>
                <a:ea typeface="微软雅黑" pitchFamily="34" charset="-122"/>
                <a:cs typeface="微软雅黑" pitchFamily="34" charset="-120"/>
              </a:rPr>
              <a:t>，A正确。北极冻原物种组成单一，营养结构简单，抵抗力稳定性很低</a:t>
            </a:r>
            <a:r>
              <a:rPr lang="en-US" altLang="zh-CN" sz="2000" b="0" i="0">
                <a:solidFill>
                  <a:srgbClr val="000000"/>
                </a:solidFill>
                <a:latin typeface="微软雅黑" pitchFamily="34" charset="0"/>
                <a:ea typeface="微软雅黑" pitchFamily="34" charset="-122"/>
                <a:cs typeface="微软雅黑" pitchFamily="34" charset="-120"/>
              </a:rPr>
              <a:t>，由于其环境条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件恶劣</a:t>
            </a:r>
            <a:r>
              <a:rPr lang="en-US" altLang="zh-CN" sz="2000" b="0" i="0" dirty="0">
                <a:solidFill>
                  <a:srgbClr val="000000"/>
                </a:solidFill>
                <a:latin typeface="微软雅黑" pitchFamily="34" charset="0"/>
                <a:ea typeface="微软雅黑" pitchFamily="34" charset="-122"/>
                <a:cs typeface="微软雅黑" pitchFamily="34" charset="-120"/>
              </a:rPr>
              <a:t>，恢复力稳定性也很低，遭到过度干扰后很难较快恢复原状，B错误</a:t>
            </a:r>
            <a:r>
              <a:rPr lang="en-US" altLang="zh-CN" sz="2000" b="0" i="0">
                <a:solidFill>
                  <a:srgbClr val="000000"/>
                </a:solidFill>
                <a:latin typeface="微软雅黑" pitchFamily="34" charset="0"/>
                <a:ea typeface="微软雅黑" pitchFamily="34" charset="-122"/>
                <a:cs typeface="微软雅黑" pitchFamily="34" charset="-120"/>
              </a:rPr>
              <a:t>。生态系统的稳定性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是指生态系统所具有的维持或恢复自身结构与功能处于相对平衡状态的能力，也就是维持生态平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衡的能力</a:t>
            </a:r>
            <a:r>
              <a:rPr lang="en-US" altLang="zh-CN" sz="2000" b="0" i="0" dirty="0">
                <a:solidFill>
                  <a:srgbClr val="000000"/>
                </a:solidFill>
                <a:latin typeface="微软雅黑" pitchFamily="34" charset="0"/>
                <a:ea typeface="微软雅黑" pitchFamily="34" charset="-122"/>
                <a:cs typeface="微软雅黑" pitchFamily="34" charset="-120"/>
              </a:rPr>
              <a:t>。生态系统能通过自我调节维持相对稳定，C正确。人类利用强度较大的生态系统</a:t>
            </a:r>
            <a:r>
              <a:rPr lang="en-US" altLang="zh-CN" sz="2000" b="0" i="0">
                <a:solidFill>
                  <a:srgbClr val="000000"/>
                </a:solidFill>
                <a:latin typeface="微软雅黑" pitchFamily="34" charset="0"/>
                <a:ea typeface="微软雅黑" pitchFamily="34" charset="-122"/>
                <a:cs typeface="微软雅黑" pitchFamily="34" charset="-120"/>
              </a:rPr>
              <a:t>，其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自我调节能力可能会受到影响</a:t>
            </a:r>
            <a:r>
              <a:rPr lang="en-US" altLang="zh-CN" sz="2000" b="0" i="0" dirty="0">
                <a:solidFill>
                  <a:srgbClr val="000000"/>
                </a:solidFill>
                <a:latin typeface="微软雅黑" pitchFamily="34" charset="0"/>
                <a:ea typeface="微软雅黑" pitchFamily="34" charset="-122"/>
                <a:cs typeface="微软雅黑" pitchFamily="34" charset="-120"/>
              </a:rPr>
              <a:t>，为保证生态系统内部结构和功能的协调，应给予相应的物质</a:t>
            </a:r>
            <a:r>
              <a:rPr lang="en-US" altLang="zh-CN" sz="2000" b="0" i="0">
                <a:solidFill>
                  <a:srgbClr val="000000"/>
                </a:solidFill>
                <a:latin typeface="微软雅黑" pitchFamily="34" charset="0"/>
                <a:ea typeface="微软雅黑" pitchFamily="34" charset="-122"/>
                <a:cs typeface="微软雅黑" pitchFamily="34" charset="-120"/>
              </a:rPr>
              <a:t>、能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量的投入</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4_1#a32d9935f?pid=2ddacc1f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［重庆万州区2025高二月考］</a:t>
            </a:r>
            <a:r>
              <a:rPr lang="en-US" altLang="zh-CN" sz="2000" b="0" i="0" dirty="0">
                <a:solidFill>
                  <a:srgbClr val="000000"/>
                </a:solidFill>
                <a:latin typeface="微软雅黑" pitchFamily="34" charset="0"/>
                <a:ea typeface="微软雅黑" pitchFamily="34" charset="-122"/>
                <a:cs typeface="微软雅黑" pitchFamily="34" charset="-120"/>
              </a:rPr>
              <a:t>如图为某生态系统稳定性图解，</a:t>
            </a:r>
            <a:r>
              <a:rPr lang="en-US" altLang="zh-CN" sz="2000" b="0" i="0">
                <a:solidFill>
                  <a:srgbClr val="000000"/>
                </a:solidFill>
                <a:latin typeface="微软雅黑" pitchFamily="34" charset="0"/>
                <a:ea typeface="微软雅黑" pitchFamily="34" charset="-122"/>
                <a:cs typeface="微软雅黑" pitchFamily="34" charset="-120"/>
              </a:rPr>
              <a:t>对此理解不正确的是(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_1#a32d9935f.bracket?pid=2ddacc1f3&amp;color=0,0,0&amp;vpa=5&amp;vtp=1"/>
          <p:cNvSpPr/>
          <p:nvPr/>
        </p:nvSpPr>
        <p:spPr>
          <a:xfrm>
            <a:off x="1026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14_2#a32d9935f?htil=1&amp;pid=2ddacc1f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21634" y="1511300"/>
            <a:ext cx="2606040"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5_BD.14_3#a32d9935f.choices?htil=1&amp;pid=2ddacc1f3&amp;color=0,0,0&amp;vtp=1&amp;bbb=1"/>
              <p:cNvSpPr/>
              <p:nvPr/>
            </p:nvSpPr>
            <p:spPr>
              <a:xfrm>
                <a:off x="722376" y="1384300"/>
                <a:ext cx="801928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为抵抗力稳定性，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为恢复力稳定性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.抵抗力稳定性与营养结构复杂程度一般呈正相关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.该图不能反映所有生态系统的抵抗力稳定性和恢复力稳定性的关系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.除去农田中的杂草可以提高其抵抗力稳定性</a:t>
                </a:r>
                <a:endParaRPr lang="en-US" altLang="zh-CN" sz="2000" dirty="0"/>
              </a:p>
            </p:txBody>
          </p:sp>
        </mc:Choice>
        <mc:Fallback xmlns="">
          <p:sp>
            <p:nvSpPr>
              <p:cNvPr id="5" name="QC_5_BD.14_3#a32d9935f.choices?htil=1&amp;pid=2ddacc1f3&amp;color=0,0,0&amp;vtp=1&amp;bbb=1"/>
              <p:cNvSpPr>
                <a:spLocks noRot="1" noChangeAspect="1" noMove="1" noResize="1" noEditPoints="1" noAdjustHandles="1" noChangeArrowheads="1" noChangeShapeType="1" noTextEdit="1"/>
              </p:cNvSpPr>
              <p:nvPr/>
            </p:nvSpPr>
            <p:spPr>
              <a:xfrm>
                <a:off x="722376" y="1384300"/>
                <a:ext cx="8019288" cy="1796034"/>
              </a:xfrm>
              <a:prstGeom prst="rect">
                <a:avLst/>
              </a:prstGeom>
              <a:blipFill>
                <a:blip r:embed="rId4"/>
                <a:stretch>
                  <a:fillRect l="-1977"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6_1#a32d9935f?vop=1&amp;pid=2ddacc1f3&amp;color=0,0,0&amp;vtp=1&amp;bt=1&amp;bbb=1&amp;hb=1"/>
              <p:cNvSpPr/>
              <p:nvPr/>
            </p:nvSpPr>
            <p:spPr>
              <a:xfrm>
                <a:off x="722376" y="1014984"/>
                <a:ext cx="10753344" cy="2253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一般来说，生态系统中生物种类越多，营养结构越复杂，自我调节能力越强</a:t>
                </a:r>
                <a:r>
                  <a:rPr lang="en-US" altLang="zh-CN" sz="2000" b="0" i="0">
                    <a:solidFill>
                      <a:srgbClr val="000000"/>
                    </a:solidFill>
                    <a:latin typeface="微软雅黑" pitchFamily="34" charset="0"/>
                    <a:ea typeface="微软雅黑" pitchFamily="34" charset="-122"/>
                    <a:cs typeface="微软雅黑" pitchFamily="34" charset="-120"/>
                  </a:rPr>
                  <a:t>，抵抗力稳定</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性越高</a:t>
                </a:r>
                <a:r>
                  <a:rPr lang="en-US" altLang="zh-CN" sz="2000" b="0" i="0" dirty="0">
                    <a:solidFill>
                      <a:srgbClr val="000000"/>
                    </a:solidFill>
                    <a:latin typeface="微软雅黑" pitchFamily="34" charset="0"/>
                    <a:ea typeface="微软雅黑" pitchFamily="34" charset="-122"/>
                    <a:cs typeface="微软雅黑" pitchFamily="34" charset="-120"/>
                  </a:rPr>
                  <a:t>，恢复力稳定性越弱，因此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为抵抗力稳定性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为恢复力稳定性</a:t>
                </a:r>
                <a:r>
                  <a:rPr lang="en-US" altLang="zh-CN" sz="2000" b="0" i="0">
                    <a:solidFill>
                      <a:srgbClr val="000000"/>
                    </a:solidFill>
                    <a:latin typeface="微软雅黑" pitchFamily="34" charset="0"/>
                    <a:ea typeface="微软雅黑" pitchFamily="34" charset="-122"/>
                    <a:cs typeface="微软雅黑" pitchFamily="34" charset="-120"/>
                  </a:rPr>
                  <a:t>，即抵抗力稳定性与营养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结构复杂程度通常呈正相关</a:t>
                </a:r>
                <a:r>
                  <a:rPr lang="en-US" altLang="zh-CN" sz="2000" b="0" i="0" dirty="0">
                    <a:solidFill>
                      <a:srgbClr val="000000"/>
                    </a:solidFill>
                    <a:latin typeface="微软雅黑" pitchFamily="34" charset="0"/>
                    <a:ea typeface="微软雅黑" pitchFamily="34" charset="-122"/>
                    <a:cs typeface="微软雅黑" pitchFamily="34" charset="-120"/>
                  </a:rPr>
                  <a:t>，A、B正确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北极苔原生态系统的抵抗力稳定性和恢复力稳定性都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很低</a:t>
                </a:r>
                <a:r>
                  <a:rPr lang="en-US" altLang="zh-CN" sz="2000" b="0" i="0" dirty="0">
                    <a:solidFill>
                      <a:srgbClr val="000000"/>
                    </a:solidFill>
                    <a:latin typeface="微软雅黑" pitchFamily="34" charset="0"/>
                    <a:ea typeface="微软雅黑" pitchFamily="34" charset="-122"/>
                    <a:cs typeface="微软雅黑" pitchFamily="34" charset="-120"/>
                  </a:rPr>
                  <a:t>，与题图不符，C正确；除去农田中的杂草，生物种类减少，使其营养结构变得简单</a:t>
                </a:r>
                <a:r>
                  <a:rPr lang="en-US" altLang="zh-CN" sz="2000" b="0" i="0">
                    <a:solidFill>
                      <a:srgbClr val="000000"/>
                    </a:solidFill>
                    <a:latin typeface="微软雅黑" pitchFamily="34" charset="0"/>
                    <a:ea typeface="微软雅黑" pitchFamily="34" charset="-122"/>
                    <a:cs typeface="微软雅黑" pitchFamily="34" charset="-120"/>
                  </a:rPr>
                  <a:t>，自我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调节能力减弱</a:t>
                </a:r>
                <a:r>
                  <a:rPr lang="en-US" altLang="zh-CN" sz="2000" b="0" i="0" dirty="0">
                    <a:solidFill>
                      <a:srgbClr val="000000"/>
                    </a:solidFill>
                    <a:latin typeface="微软雅黑" pitchFamily="34" charset="0"/>
                    <a:ea typeface="微软雅黑" pitchFamily="34" charset="-122"/>
                    <a:cs typeface="微软雅黑" pitchFamily="34" charset="-120"/>
                  </a:rPr>
                  <a:t>，抵抗力稳定性降低，D错误。</a:t>
                </a:r>
                <a:endParaRPr lang="en-US" altLang="zh-CN" sz="2200" dirty="0"/>
              </a:p>
            </p:txBody>
          </p:sp>
        </mc:Choice>
        <mc:Fallback xmlns="">
          <p:sp>
            <p:nvSpPr>
              <p:cNvPr id="2" name="QC_5_AS.16_1#a32d9935f?vop=1&amp;pid=2ddacc1f3&amp;color=0,0,0&amp;vtp=1&amp;bt=1&amp;bbb=1&amp;hb=1"/>
              <p:cNvSpPr>
                <a:spLocks noRot="1" noChangeAspect="1" noMove="1" noResize="1" noEditPoints="1" noAdjustHandles="1" noChangeArrowheads="1" noChangeShapeType="1" noTextEdit="1"/>
              </p:cNvSpPr>
              <p:nvPr/>
            </p:nvSpPr>
            <p:spPr>
              <a:xfrm>
                <a:off x="722376" y="1014984"/>
                <a:ext cx="10753344" cy="2253234"/>
              </a:xfrm>
              <a:prstGeom prst="rect">
                <a:avLst/>
              </a:prstGeom>
              <a:blipFill>
                <a:blip r:embed="rId3"/>
                <a:stretch>
                  <a:fillRect l="-1587" t="-271" r="-1134" b="-67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pic>
        <p:nvPicPr>
          <p:cNvPr id="2" name="QC_5_BD.17_1#627293d2a?htil=2&amp;pid=2ddacc1f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683038" y="1097279"/>
            <a:ext cx="2734056"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5_BD.17_2#627293d2a?htil=2&amp;pid=2ddacc1f3&amp;color=0,0,0&amp;vtp=1&amp;bt=1&amp;bbb=1&amp;hb=1"/>
              <p:cNvSpPr/>
              <p:nvPr/>
            </p:nvSpPr>
            <p:spPr>
              <a:xfrm>
                <a:off x="722376" y="1014984"/>
                <a:ext cx="7882128"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［江苏镇江2025高二月考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两个不同的生态系统在同时受到同等强度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的干扰</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y</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后，其结构和功能的曲线变化情况如图所示</a:t>
                </a:r>
                <a:r>
                  <a:rPr lang="en-US" altLang="zh-CN" sz="2000" b="0" i="0">
                    <a:solidFill>
                      <a:srgbClr val="000000"/>
                    </a:solidFill>
                    <a:latin typeface="微软雅黑" pitchFamily="34" charset="0"/>
                    <a:ea typeface="微软雅黑" pitchFamily="34" charset="-122"/>
                    <a:cs typeface="微软雅黑" pitchFamily="34" charset="-120"/>
                  </a:rPr>
                  <a:t>。由图不能得出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的结论是(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5_BD.17_2#627293d2a?htil=2&amp;pid=2ddacc1f3&amp;color=0,0,0&amp;vtp=1&amp;bt=1&amp;bbb=1&amp;hb=1"/>
              <p:cNvSpPr>
                <a:spLocks noRot="1" noChangeAspect="1" noMove="1" noResize="1" noEditPoints="1" noAdjustHandles="1" noChangeArrowheads="1" noChangeShapeType="1" noTextEdit="1"/>
              </p:cNvSpPr>
              <p:nvPr/>
            </p:nvSpPr>
            <p:spPr>
              <a:xfrm>
                <a:off x="722376" y="1014984"/>
                <a:ext cx="7882128" cy="1300353"/>
              </a:xfrm>
              <a:prstGeom prst="rect">
                <a:avLst/>
              </a:prstGeom>
              <a:blipFill>
                <a:blip r:embed="rId4"/>
                <a:stretch>
                  <a:fillRect l="-2011" r="-1547" b="-11737"/>
                </a:stretch>
              </a:blipFill>
              <a:ln/>
            </p:spPr>
            <p:txBody>
              <a:bodyPr/>
              <a:lstStyle/>
              <a:p>
                <a:r>
                  <a:rPr lang="zh-CN" altLang="en-US">
                    <a:noFill/>
                  </a:rPr>
                  <a:t> </a:t>
                </a:r>
              </a:p>
            </p:txBody>
          </p:sp>
        </mc:Fallback>
      </mc:AlternateContent>
      <p:sp>
        <p:nvSpPr>
          <p:cNvPr id="4" name="QC_5_AN.18_1#627293d2a.bracket?pid=2ddacc1f3&amp;color=0,0,0&amp;vpa=6&amp;vtp=1"/>
          <p:cNvSpPr/>
          <p:nvPr/>
        </p:nvSpPr>
        <p:spPr>
          <a:xfrm>
            <a:off x="1938401"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mc:AlternateContent xmlns:mc="http://schemas.openxmlformats.org/markup-compatibility/2006" xmlns:a14="http://schemas.microsoft.com/office/drawing/2010/main">
        <mc:Choice Requires="a14">
          <p:sp>
            <p:nvSpPr>
              <p:cNvPr id="5" name="QC_5_BD.17_3#627293d2a.choices?htil=2&amp;pid=2ddacc1f3&amp;color=0,0,0&amp;vtp=1&amp;bbb=1"/>
              <p:cNvSpPr/>
              <p:nvPr/>
            </p:nvSpPr>
            <p:spPr>
              <a:xfrm>
                <a:off x="722376" y="2324861"/>
                <a:ext cx="788212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A.若增大对甲生态系统的干扰强度，则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点右移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.同等强度的干扰下，若乙生态系统干扰提前，则</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点左移</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.甲生态系统的抵抗力稳定性比乙低，恢复力稳定性比乙高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.乙生态系统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点后的物种组成与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点之前可能不同</a:t>
                </a:r>
                <a:endParaRPr lang="en-US" altLang="zh-CN" sz="2000" dirty="0"/>
              </a:p>
            </p:txBody>
          </p:sp>
        </mc:Choice>
        <mc:Fallback xmlns="">
          <p:sp>
            <p:nvSpPr>
              <p:cNvPr id="5" name="QC_5_BD.17_3#627293d2a.choices?htil=2&amp;pid=2ddacc1f3&amp;color=0,0,0&amp;vtp=1&amp;bbb=1"/>
              <p:cNvSpPr>
                <a:spLocks noRot="1" noChangeAspect="1" noMove="1" noResize="1" noEditPoints="1" noAdjustHandles="1" noChangeArrowheads="1" noChangeShapeType="1" noTextEdit="1"/>
              </p:cNvSpPr>
              <p:nvPr/>
            </p:nvSpPr>
            <p:spPr>
              <a:xfrm>
                <a:off x="722376" y="2324861"/>
                <a:ext cx="7882128" cy="1796034"/>
              </a:xfrm>
              <a:prstGeom prst="rect">
                <a:avLst/>
              </a:prstGeom>
              <a:blipFill>
                <a:blip r:embed="rId5"/>
                <a:stretch>
                  <a:fillRect l="-2011"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EX.19_1#627293d2a?vop=1&amp;pid=2ddacc1f3&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19_2#627293d2a?vop=1&amp;pid=2ddacc1f3&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87368" y="1511300"/>
            <a:ext cx="4014216" cy="39867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20_1#627293d2a?vop=1&amp;pid=2ddacc1f3&amp;color=0,0,0&amp;vtp=1&amp;bt=1&amp;bbb=1&amp;hb=1"/>
              <p:cNvSpPr/>
              <p:nvPr/>
            </p:nvSpPr>
            <p:spPr>
              <a:xfrm>
                <a:off x="722376" y="101498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受到干扰后再恢复，群落会发生演替，物种组成可能会发生变化，所以乙生态系统</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点后的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物种组成与</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点之前可能不同，D正确。</a:t>
                </a:r>
                <a:endParaRPr lang="en-US" altLang="zh-CN" sz="2200" dirty="0"/>
              </a:p>
            </p:txBody>
          </p:sp>
        </mc:Choice>
        <mc:Fallback xmlns="">
          <p:sp>
            <p:nvSpPr>
              <p:cNvPr id="2" name="QC_5_AS.20_1#627293d2a?vop=1&amp;pid=2ddacc1f3&amp;color=0,0,0&amp;vtp=1&amp;bt=1&amp;bbb=1&amp;hb=1"/>
              <p:cNvSpPr>
                <a:spLocks noRot="1" noChangeAspect="1" noMove="1" noResize="1" noEditPoints="1" noAdjustHandles="1" noChangeArrowheads="1" noChangeShapeType="1" noTextEdit="1"/>
              </p:cNvSpPr>
              <p:nvPr/>
            </p:nvSpPr>
            <p:spPr>
              <a:xfrm>
                <a:off x="722376" y="1014984"/>
                <a:ext cx="10753344" cy="907034"/>
              </a:xfrm>
              <a:prstGeom prst="rect">
                <a:avLst/>
              </a:prstGeom>
              <a:blipFill>
                <a:blip r:embed="rId3"/>
                <a:stretch>
                  <a:fillRect l="-1587" r="-1531" b="-1689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BD.21_1#b620166be?pid=91cb192e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［江苏扬州2025高二月考］</a:t>
            </a:r>
            <a:r>
              <a:rPr lang="en-US" altLang="zh-CN" sz="2000" b="0" i="0" dirty="0">
                <a:solidFill>
                  <a:srgbClr val="000000"/>
                </a:solidFill>
                <a:latin typeface="微软雅黑" pitchFamily="34" charset="0"/>
                <a:ea typeface="微软雅黑" pitchFamily="34" charset="-122"/>
                <a:cs typeface="微软雅黑" pitchFamily="34" charset="-120"/>
              </a:rPr>
              <a:t>封山育林能有效提高生态系统的稳定性，</a:t>
            </a:r>
            <a:r>
              <a:rPr lang="en-US" altLang="zh-CN" sz="2000" b="0" i="0">
                <a:solidFill>
                  <a:srgbClr val="000000"/>
                </a:solidFill>
                <a:latin typeface="微软雅黑" pitchFamily="34" charset="0"/>
                <a:ea typeface="微软雅黑" pitchFamily="34" charset="-122"/>
                <a:cs typeface="微软雅黑" pitchFamily="34" charset="-120"/>
              </a:rPr>
              <a:t>这是因为(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2_1#b620166be.bracket?pid=91cb192e3&amp;color=0,0,0&amp;vpa=7&amp;vtp=1"/>
          <p:cNvSpPr/>
          <p:nvPr/>
        </p:nvSpPr>
        <p:spPr>
          <a:xfrm>
            <a:off x="975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1_2#b620166be.choices?pid=91cb192e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.封山育林控制了物质循环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.延长了生态系统中的食物链</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C.增加了生态系统中消费者数量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.使生态系统营养结构更复杂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EX.23_1#b620166be?vop=1&amp;pid=91cb192e3&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封山育林减少了人类的干扰</a:t>
            </a:r>
            <a:r>
              <a:rPr lang="en-US" altLang="zh-CN" sz="2000" b="0" i="0" dirty="0">
                <a:solidFill>
                  <a:srgbClr val="000000"/>
                </a:solidFill>
                <a:latin typeface="微软雅黑" pitchFamily="34" charset="0"/>
                <a:ea typeface="微软雅黑" pitchFamily="34" charset="-122"/>
                <a:cs typeface="微软雅黑" pitchFamily="34" charset="-120"/>
              </a:rPr>
              <a:t>，使生态系统在自然状态下发生演替，生物种类会逐渐增加</a:t>
            </a:r>
            <a:r>
              <a:rPr lang="en-US" altLang="zh-CN" sz="2000" b="0" i="0">
                <a:solidFill>
                  <a:srgbClr val="000000"/>
                </a:solidFill>
                <a:latin typeface="微软雅黑" pitchFamily="34" charset="0"/>
                <a:ea typeface="微软雅黑" pitchFamily="34" charset="-122"/>
                <a:cs typeface="微软雅黑" pitchFamily="34" charset="-120"/>
              </a:rPr>
              <a:t>，使得生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态系统的营养结构变复杂</a:t>
            </a:r>
            <a:r>
              <a:rPr lang="en-US" altLang="zh-CN" sz="2000" b="0" i="0" dirty="0">
                <a:solidFill>
                  <a:srgbClr val="000000"/>
                </a:solidFill>
                <a:latin typeface="微软雅黑" pitchFamily="34" charset="0"/>
                <a:ea typeface="微软雅黑" pitchFamily="34" charset="-122"/>
                <a:cs typeface="微软雅黑" pitchFamily="34" charset="-120"/>
              </a:rPr>
              <a:t>，提高了其稳定性。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cf2ffd389.fixed?pid=2ed171668&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5</a:t>
            </a:r>
            <a:endParaRPr lang="en-US" altLang="zh-CN" sz="7200" dirty="0"/>
          </a:p>
        </p:txBody>
      </p:sp>
      <p:sp>
        <p:nvSpPr>
          <p:cNvPr id="3" name="C_3#cf2ffd389.fixed?pid=2ed17166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第五节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生态系统的稳态及维持</a:t>
            </a:r>
            <a:endParaRPr lang="en-US" altLang="zh-CN" sz="4400" dirty="0"/>
          </a:p>
        </p:txBody>
      </p:sp>
      <p:pic>
        <p:nvPicPr>
          <p:cNvPr id="4" name="C_3#cf2ffd389.fixed?pid=2ed17166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cf2ffd389.fixed?pid=2ed17166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4_1#b620166be?vop=1&amp;pid=91cb192e3&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生态系统的物质循环是自发进行的，不能人为控制，所以封山育林不能控制物质循环</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不符合题意</a:t>
            </a:r>
            <a:r>
              <a:rPr lang="en-US" altLang="zh-CN" sz="2000" b="0" i="0" dirty="0">
                <a:solidFill>
                  <a:srgbClr val="000000"/>
                </a:solidFill>
                <a:latin typeface="微软雅黑" pitchFamily="34" charset="0"/>
                <a:ea typeface="微软雅黑" pitchFamily="34" charset="-122"/>
                <a:cs typeface="微软雅黑" pitchFamily="34" charset="-120"/>
              </a:rPr>
              <a:t>；封山育林不一定能延长其中的食物链，B不符合题意</a:t>
            </a:r>
            <a:r>
              <a:rPr lang="en-US" altLang="zh-CN" sz="2000" b="0" i="0">
                <a:solidFill>
                  <a:srgbClr val="000000"/>
                </a:solidFill>
                <a:latin typeface="微软雅黑" pitchFamily="34" charset="0"/>
                <a:ea typeface="微软雅黑" pitchFamily="34" charset="-122"/>
                <a:cs typeface="微软雅黑" pitchFamily="34" charset="-120"/>
              </a:rPr>
              <a:t>；封山育林有可能增加消费者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的数量</a:t>
            </a:r>
            <a:r>
              <a:rPr lang="en-US" altLang="zh-CN" sz="2000" b="0" i="0" dirty="0">
                <a:solidFill>
                  <a:srgbClr val="000000"/>
                </a:solidFill>
                <a:latin typeface="微软雅黑" pitchFamily="34" charset="0"/>
                <a:ea typeface="微软雅黑" pitchFamily="34" charset="-122"/>
                <a:cs typeface="微软雅黑" pitchFamily="34" charset="-120"/>
              </a:rPr>
              <a:t>，但提高生态系统稳定性需增加生物的种类数，而不是某类生物的数量，C</a:t>
            </a:r>
            <a:r>
              <a:rPr lang="en-US" altLang="zh-CN" sz="2000" b="0" i="0">
                <a:solidFill>
                  <a:srgbClr val="000000"/>
                </a:solidFill>
                <a:latin typeface="微软雅黑" pitchFamily="34" charset="0"/>
                <a:ea typeface="微软雅黑" pitchFamily="34" charset="-122"/>
                <a:cs typeface="微软雅黑" pitchFamily="34" charset="-120"/>
              </a:rPr>
              <a:t>不符合题意；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生态系统中生物种类越多</a:t>
            </a:r>
            <a:r>
              <a:rPr lang="en-US" altLang="zh-CN" sz="2000" b="0" i="0" dirty="0">
                <a:solidFill>
                  <a:srgbClr val="000000"/>
                </a:solidFill>
                <a:latin typeface="微软雅黑" pitchFamily="34" charset="0"/>
                <a:ea typeface="微软雅黑" pitchFamily="34" charset="-122"/>
                <a:cs typeface="微软雅黑" pitchFamily="34" charset="-120"/>
              </a:rPr>
              <a:t>，营养结构越复杂，自我调节能力越强，生态系统的稳定性就越强</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符合题意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25_1#a28078507?pid=91cb192e3&amp;color=0,0,0&amp;vtp=1&amp;bt=1&amp;bbb=1&amp;hb=1"/>
          <p:cNvSpPr/>
          <p:nvPr/>
        </p:nvSpPr>
        <p:spPr>
          <a:xfrm>
            <a:off x="722376" y="101498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［陕西咸阳2025高二检测］</a:t>
            </a:r>
            <a:r>
              <a:rPr lang="en-US" altLang="zh-CN" sz="2000" b="0" i="0" dirty="0">
                <a:solidFill>
                  <a:srgbClr val="000000"/>
                </a:solidFill>
                <a:latin typeface="微软雅黑" pitchFamily="34" charset="0"/>
                <a:ea typeface="微软雅黑" pitchFamily="34" charset="-122"/>
                <a:cs typeface="微软雅黑" pitchFamily="34" charset="-120"/>
              </a:rPr>
              <a:t>为助力“美丽乡村”建设</a:t>
            </a:r>
            <a:r>
              <a:rPr lang="en-US" altLang="zh-CN" sz="2000" b="0" i="0">
                <a:solidFill>
                  <a:srgbClr val="000000"/>
                </a:solidFill>
                <a:latin typeface="微软雅黑" pitchFamily="34" charset="0"/>
                <a:ea typeface="微软雅黑" pitchFamily="34" charset="-122"/>
                <a:cs typeface="微软雅黑" pitchFamily="34" charset="-120"/>
              </a:rPr>
              <a:t>，科研人员对某地富营养化水体实施生态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恢复</a:t>
            </a:r>
            <a:r>
              <a:rPr lang="en-US" altLang="zh-CN" sz="2000" b="0" i="0" dirty="0">
                <a:solidFill>
                  <a:srgbClr val="000000"/>
                </a:solidFill>
                <a:latin typeface="微软雅黑" pitchFamily="34" charset="0"/>
                <a:ea typeface="微软雅黑" pitchFamily="34" charset="-122"/>
                <a:cs typeface="微软雅黑" pitchFamily="34" charset="-120"/>
              </a:rPr>
              <a:t>，先后向水体引入以藻类为食的某些贝类，引种芦苇、香蒲等水生植物</a:t>
            </a:r>
            <a:r>
              <a:rPr lang="en-US" altLang="zh-CN" sz="2000" b="0" i="0">
                <a:solidFill>
                  <a:srgbClr val="000000"/>
                </a:solidFill>
                <a:latin typeface="微软雅黑" pitchFamily="34" charset="0"/>
                <a:ea typeface="微软雅黑" pitchFamily="34" charset="-122"/>
                <a:cs typeface="微软雅黑" pitchFamily="34" charset="-120"/>
              </a:rPr>
              <a:t>，以及放养植食性鱼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类等</a:t>
            </a:r>
            <a:r>
              <a:rPr lang="en-US" altLang="zh-CN" sz="2000" b="0" i="0" dirty="0">
                <a:solidFill>
                  <a:srgbClr val="000000"/>
                </a:solidFill>
                <a:latin typeface="微软雅黑" pitchFamily="34" charset="0"/>
                <a:ea typeface="微软雅黑" pitchFamily="34" charset="-122"/>
                <a:cs typeface="微软雅黑" pitchFamily="34" charset="-120"/>
              </a:rPr>
              <a:t>。经过一段时间，水体基本实现了“水清”“景美”“鱼肥”的治理目标</a:t>
            </a:r>
            <a:r>
              <a:rPr lang="en-US" altLang="zh-CN" sz="2000" b="0" i="0">
                <a:solidFill>
                  <a:srgbClr val="000000"/>
                </a:solidFill>
                <a:latin typeface="微软雅黑" pitchFamily="34" charset="0"/>
                <a:ea typeface="微软雅黑" pitchFamily="34" charset="-122"/>
                <a:cs typeface="微软雅黑" pitchFamily="34" charset="-120"/>
              </a:rPr>
              <a:t>。下列相关叙述不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6_1#a28078507.bracket?pid=91cb192e3&amp;color=0,0,0&amp;vpa=8&amp;vtp=1"/>
          <p:cNvSpPr/>
          <p:nvPr/>
        </p:nvSpPr>
        <p:spPr>
          <a:xfrm>
            <a:off x="1938401" y="23675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5_2#a28078507.choices?pid=91cb192e3&amp;color=0,0,0&amp;vtp=1&amp;bbb=1"/>
          <p:cNvSpPr/>
          <p:nvPr/>
        </p:nvSpPr>
        <p:spPr>
          <a:xfrm>
            <a:off x="722376" y="28342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A.治理前的水体不能实现自我净化，说明该生态系统自我调节能力是有限的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.引种芦苇、香蒲既可吸收水中有机物，又能遮光，抑制藻类生长繁殖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.放养植食性鱼类可使生态系统中的物质和能量更好地流向人类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.这一成功案例说明调整生态系统的结构是生态恢复的重要手段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27_1#a28078507?vop=1&amp;pid=91cb192e3&amp;color=0,0,0&amp;vtp=1&amp;bt=1&amp;bbb=1&amp;hb=1"/>
          <p:cNvSpPr/>
          <p:nvPr/>
        </p:nvSpPr>
        <p:spPr>
          <a:xfrm>
            <a:off x="722376" y="1014984"/>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治理前的水体不能实现自我净化，</a:t>
            </a:r>
            <a:r>
              <a:rPr lang="en-US" altLang="zh-CN" sz="2000" b="0" i="0">
                <a:solidFill>
                  <a:srgbClr val="000000"/>
                </a:solidFill>
                <a:latin typeface="微软雅黑" pitchFamily="34" charset="0"/>
                <a:ea typeface="微软雅黑" pitchFamily="34" charset="-122"/>
                <a:cs typeface="微软雅黑" pitchFamily="34" charset="-120"/>
              </a:rPr>
              <a:t>原因是人类的干扰已经超过了生态系统的自我调节能力，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说明生态系统的自我调节能力是有一定限度的</a:t>
            </a:r>
            <a:r>
              <a:rPr lang="en-US" altLang="zh-CN" sz="2000" b="0" i="0" dirty="0">
                <a:solidFill>
                  <a:srgbClr val="000000"/>
                </a:solidFill>
                <a:latin typeface="微软雅黑" pitchFamily="34" charset="0"/>
                <a:ea typeface="微软雅黑" pitchFamily="34" charset="-122"/>
                <a:cs typeface="微软雅黑" pitchFamily="34" charset="-120"/>
              </a:rPr>
              <a:t>，A正确；引种芦苇</a:t>
            </a:r>
            <a:r>
              <a:rPr lang="en-US" altLang="zh-CN" sz="2000" b="0" i="0">
                <a:solidFill>
                  <a:srgbClr val="000000"/>
                </a:solidFill>
                <a:latin typeface="微软雅黑" pitchFamily="34" charset="0"/>
                <a:ea typeface="微软雅黑" pitchFamily="34" charset="-122"/>
                <a:cs typeface="微软雅黑" pitchFamily="34" charset="-120"/>
              </a:rPr>
              <a:t>、香蒲既可以吸收水中的无机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盐</a:t>
            </a:r>
            <a:r>
              <a:rPr lang="en-US" altLang="zh-CN" sz="2000" b="0" i="0" dirty="0">
                <a:solidFill>
                  <a:srgbClr val="000000"/>
                </a:solidFill>
                <a:latin typeface="微软雅黑" pitchFamily="34" charset="0"/>
                <a:ea typeface="微软雅黑" pitchFamily="34" charset="-122"/>
                <a:cs typeface="微软雅黑" pitchFamily="34" charset="-120"/>
              </a:rPr>
              <a:t>，又可遮光，从而抑制藻类生长繁殖，但植物不能直接吸收水体中的有机物，B错误</a:t>
            </a:r>
            <a:r>
              <a:rPr lang="en-US" altLang="zh-CN" sz="2000" b="0" i="0">
                <a:solidFill>
                  <a:srgbClr val="000000"/>
                </a:solidFill>
                <a:latin typeface="微软雅黑" pitchFamily="34" charset="0"/>
                <a:ea typeface="微软雅黑" pitchFamily="34" charset="-122"/>
                <a:cs typeface="微软雅黑" pitchFamily="34" charset="-120"/>
              </a:rPr>
              <a:t>；放养植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食性鱼类相当于增加了消费者</a:t>
            </a:r>
            <a:r>
              <a:rPr lang="en-US" altLang="zh-CN" sz="2000" b="0" i="0" dirty="0">
                <a:solidFill>
                  <a:srgbClr val="000000"/>
                </a:solidFill>
                <a:latin typeface="微软雅黑" pitchFamily="34" charset="0"/>
                <a:ea typeface="微软雅黑" pitchFamily="34" charset="-122"/>
                <a:cs typeface="微软雅黑" pitchFamily="34" charset="-120"/>
              </a:rPr>
              <a:t>，其大量取食水生植物（包括造成富营养化的藻类</a:t>
            </a:r>
            <a:r>
              <a:rPr lang="en-US" altLang="zh-CN" sz="2000" b="0" i="0">
                <a:solidFill>
                  <a:srgbClr val="000000"/>
                </a:solidFill>
                <a:latin typeface="微软雅黑" pitchFamily="34" charset="0"/>
                <a:ea typeface="微软雅黑" pitchFamily="34" charset="-122"/>
                <a:cs typeface="微软雅黑" pitchFamily="34" charset="-120"/>
              </a:rPr>
              <a:t>），使水生植物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中的能量更多地进入鱼体内</a:t>
            </a:r>
            <a:r>
              <a:rPr lang="en-US" altLang="zh-CN" sz="2000" b="0" i="0" dirty="0">
                <a:solidFill>
                  <a:srgbClr val="000000"/>
                </a:solidFill>
                <a:latin typeface="微软雅黑" pitchFamily="34" charset="0"/>
                <a:ea typeface="微软雅黑" pitchFamily="34" charset="-122"/>
                <a:cs typeface="微软雅黑" pitchFamily="34" charset="-120"/>
              </a:rPr>
              <a:t>，同时植食性鱼类可被人食用</a:t>
            </a:r>
            <a:r>
              <a:rPr lang="en-US" altLang="zh-CN" sz="2000" b="0" i="0">
                <a:solidFill>
                  <a:srgbClr val="000000"/>
                </a:solidFill>
                <a:latin typeface="微软雅黑" pitchFamily="34" charset="0"/>
                <a:ea typeface="微软雅黑" pitchFamily="34" charset="-122"/>
                <a:cs typeface="微软雅黑" pitchFamily="34" charset="-120"/>
              </a:rPr>
              <a:t>，因而可以使生态系统中的物质和能量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更好地流向人类</a:t>
            </a:r>
            <a:r>
              <a:rPr lang="en-US" altLang="zh-CN" sz="2000" b="0" i="0" dirty="0">
                <a:solidFill>
                  <a:srgbClr val="000000"/>
                </a:solidFill>
                <a:latin typeface="微软雅黑" pitchFamily="34" charset="0"/>
                <a:ea typeface="微软雅黑" pitchFamily="34" charset="-122"/>
                <a:cs typeface="微软雅黑" pitchFamily="34" charset="-120"/>
              </a:rPr>
              <a:t>，C正确；这一成功案例说明调整生态系统的结构有利于生态恢复</a:t>
            </a:r>
            <a:r>
              <a:rPr lang="en-US" altLang="zh-CN" sz="2000" b="0" i="0">
                <a:solidFill>
                  <a:srgbClr val="000000"/>
                </a:solidFill>
                <a:latin typeface="微软雅黑" pitchFamily="34" charset="0"/>
                <a:ea typeface="微软雅黑" pitchFamily="34" charset="-122"/>
                <a:cs typeface="微软雅黑" pitchFamily="34" charset="-120"/>
              </a:rPr>
              <a:t>，即调整生态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系统的结构是生态恢复的重要手段</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28_1#0e74e9ce0?pid=ef87abf06&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）探究影响生态系统稳定性的因素，四个生物小组制作了如图四组生态瓶</a:t>
            </a:r>
            <a:r>
              <a:rPr lang="en-US" altLang="zh-CN" sz="2000" b="0" i="0">
                <a:solidFill>
                  <a:srgbClr val="000000"/>
                </a:solidFill>
                <a:latin typeface="微软雅黑" pitchFamily="34" charset="0"/>
                <a:ea typeface="微软雅黑" pitchFamily="34" charset="-122"/>
                <a:cs typeface="微软雅黑" pitchFamily="34" charset="-120"/>
              </a:rPr>
              <a:t>。下列相关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评价正确的是(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9_1#0e74e9ce0.bracket?pid=ef87abf06&amp;color=0,0,0&amp;vpa=9&amp;vtp=1&amp;bbb=1"/>
          <p:cNvSpPr/>
          <p:nvPr/>
        </p:nvSpPr>
        <p:spPr>
          <a:xfrm>
            <a:off x="2459101" y="1453134"/>
            <a:ext cx="71913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ABC</a:t>
            </a:r>
            <a:endParaRPr lang="en-US" altLang="zh-CN" sz="2000" dirty="0"/>
          </a:p>
        </p:txBody>
      </p:sp>
      <p:pic>
        <p:nvPicPr>
          <p:cNvPr id="4" name="QC_5_BD.28_2#0e74e9ce0?pid=ef87abf0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58768" y="1994661"/>
            <a:ext cx="4480560" cy="14904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8_3#0e74e9ce0.choices?pid=ef87abf06&amp;color=0,0,0&amp;vtp=1&amp;bbb=1"/>
          <p:cNvSpPr/>
          <p:nvPr/>
        </p:nvSpPr>
        <p:spPr>
          <a:xfrm>
            <a:off x="722376" y="36202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A.甲组相较于丙、丁两组生态瓶，其各种生物成分更齐全，存活的时间最长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.甲、乙两组生态瓶相比较说明光照是保持生态系统稳定的前提</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.甲、丙两组生态瓶相比较说明生产者是联系群落与无机环境的关键因素</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.实验过程中，甲、丙生态瓶要放在阳光直射的地方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EX.30_1#0e74e9ce0?vop=1&amp;pid=ef87abf06&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P101“边做边学——观察不同生态瓶中生态系统的稳定性”的变式题</a:t>
            </a:r>
            <a:r>
              <a:rPr lang="en-US" altLang="zh-CN" sz="2000" b="0" i="0">
                <a:solidFill>
                  <a:srgbClr val="000000"/>
                </a:solidFill>
                <a:latin typeface="微软雅黑" pitchFamily="34" charset="0"/>
                <a:ea typeface="微软雅黑" pitchFamily="34" charset="-122"/>
                <a:cs typeface="微软雅黑" pitchFamily="34" charset="-120"/>
              </a:rPr>
              <a:t>，本题以选择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题的形式对生态瓶进行评价</a:t>
            </a:r>
            <a:r>
              <a:rPr lang="en-US" altLang="zh-CN" sz="2000" b="0" i="0" dirty="0">
                <a:solidFill>
                  <a:srgbClr val="000000"/>
                </a:solidFill>
                <a:latin typeface="微软雅黑" pitchFamily="34" charset="0"/>
                <a:ea typeface="微软雅黑" pitchFamily="34" charset="-122"/>
                <a:cs typeface="微软雅黑" pitchFamily="34" charset="-120"/>
              </a:rPr>
              <a:t>，同时对多个生态瓶进行对比分析，考查学生的知识迁移应用能力。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1_1#0e74e9ce0?vop=1&amp;pid=ef87abf06&amp;color=0,0,0&amp;vtp=1&amp;bt=1&amp;bbb=1&amp;hb=1"/>
          <p:cNvSpPr/>
          <p:nvPr/>
        </p:nvSpPr>
        <p:spPr>
          <a:xfrm>
            <a:off x="722376" y="1014984"/>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甲组有光照和植物（生产者），能进行光合作用释放氧气，供需氧生物（消费者</a:t>
            </a:r>
            <a:r>
              <a:rPr lang="en-US" altLang="zh-CN" sz="2000" b="0" i="0">
                <a:solidFill>
                  <a:srgbClr val="000000"/>
                </a:solidFill>
                <a:latin typeface="微软雅黑" pitchFamily="34" charset="0"/>
                <a:ea typeface="微软雅黑" pitchFamily="34" charset="-122"/>
                <a:cs typeface="微软雅黑" pitchFamily="34" charset="-120"/>
              </a:rPr>
              <a:t>、部分分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解者等</a:t>
            </a:r>
            <a:r>
              <a:rPr lang="en-US" altLang="zh-CN" sz="2000" b="0" i="0" dirty="0">
                <a:solidFill>
                  <a:srgbClr val="000000"/>
                </a:solidFill>
                <a:latin typeface="微软雅黑" pitchFamily="34" charset="0"/>
                <a:ea typeface="微软雅黑" pitchFamily="34" charset="-122"/>
                <a:cs typeface="微软雅黑" pitchFamily="34" charset="-120"/>
              </a:rPr>
              <a:t>）呼吸作用利用，也有河泥（非生物成分和分解者）；丙、丁组缺少生产者</a:t>
            </a:r>
            <a:r>
              <a:rPr lang="en-US" altLang="zh-CN" sz="2000" b="0" i="0">
                <a:solidFill>
                  <a:srgbClr val="000000"/>
                </a:solidFill>
                <a:latin typeface="微软雅黑" pitchFamily="34" charset="0"/>
                <a:ea typeface="微软雅黑" pitchFamily="34" charset="-122"/>
                <a:cs typeface="微软雅黑" pitchFamily="34" charset="-120"/>
              </a:rPr>
              <a:t>，丁组还无光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照</a:t>
            </a:r>
            <a:r>
              <a:rPr lang="en-US" altLang="zh-CN" sz="2000" b="0" i="0" dirty="0">
                <a:solidFill>
                  <a:srgbClr val="000000"/>
                </a:solidFill>
                <a:latin typeface="微软雅黑" pitchFamily="34" charset="0"/>
                <a:ea typeface="微软雅黑" pitchFamily="34" charset="-122"/>
                <a:cs typeface="微软雅黑" pitchFamily="34" charset="-120"/>
              </a:rPr>
              <a:t>，不能进行光合作用释放氧气，不利于需氧生物的生存，因此甲组相较于丙、</a:t>
            </a:r>
            <a:r>
              <a:rPr lang="en-US" altLang="zh-CN" sz="2000" b="0" i="0">
                <a:solidFill>
                  <a:srgbClr val="000000"/>
                </a:solidFill>
                <a:latin typeface="微软雅黑" pitchFamily="34" charset="0"/>
                <a:ea typeface="微软雅黑" pitchFamily="34" charset="-122"/>
                <a:cs typeface="微软雅黑" pitchFamily="34" charset="-120"/>
              </a:rPr>
              <a:t>丁两组生态瓶，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其各种生物成分更齐全</a:t>
            </a:r>
            <a:r>
              <a:rPr lang="en-US" altLang="zh-CN" sz="2000" b="0" i="0" dirty="0">
                <a:solidFill>
                  <a:srgbClr val="000000"/>
                </a:solidFill>
                <a:latin typeface="微软雅黑" pitchFamily="34" charset="0"/>
                <a:ea typeface="微软雅黑" pitchFamily="34" charset="-122"/>
                <a:cs typeface="微软雅黑" pitchFamily="34" charset="-120"/>
              </a:rPr>
              <a:t>，存活的时间最长，A正确。甲、乙组进行对照，乙组无光照</a:t>
            </a:r>
            <a:r>
              <a:rPr lang="en-US" altLang="zh-CN" sz="2000" b="0" i="0">
                <a:solidFill>
                  <a:srgbClr val="000000"/>
                </a:solidFill>
                <a:latin typeface="微软雅黑" pitchFamily="34" charset="0"/>
                <a:ea typeface="微软雅黑" pitchFamily="34" charset="-122"/>
                <a:cs typeface="微软雅黑" pitchFamily="34" charset="-120"/>
              </a:rPr>
              <a:t>，植物不能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进行光合作用释放氧气</a:t>
            </a:r>
            <a:r>
              <a:rPr lang="en-US" altLang="zh-CN" sz="2000" b="0" i="0" dirty="0">
                <a:solidFill>
                  <a:srgbClr val="000000"/>
                </a:solidFill>
                <a:latin typeface="微软雅黑" pitchFamily="34" charset="0"/>
                <a:ea typeface="微软雅黑" pitchFamily="34" charset="-122"/>
                <a:cs typeface="微软雅黑" pitchFamily="34" charset="-120"/>
              </a:rPr>
              <a:t>，不利于需氧生物的存活，而甲组有光照，生物存活的时间更长</a:t>
            </a:r>
            <a:r>
              <a:rPr lang="en-US" altLang="zh-CN" sz="2000" b="0" i="0">
                <a:solidFill>
                  <a:srgbClr val="000000"/>
                </a:solidFill>
                <a:latin typeface="微软雅黑" pitchFamily="34" charset="0"/>
                <a:ea typeface="微软雅黑" pitchFamily="34" charset="-122"/>
                <a:cs typeface="微软雅黑" pitchFamily="34" charset="-120"/>
              </a:rPr>
              <a:t>，说明光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照是保持生态系统稳定的前提</a:t>
            </a:r>
            <a:r>
              <a:rPr lang="en-US" altLang="zh-CN" sz="2000" b="0" i="0" dirty="0">
                <a:solidFill>
                  <a:srgbClr val="000000"/>
                </a:solidFill>
                <a:latin typeface="微软雅黑" pitchFamily="34" charset="0"/>
                <a:ea typeface="微软雅黑" pitchFamily="34" charset="-122"/>
                <a:cs typeface="微软雅黑" pitchFamily="34" charset="-120"/>
              </a:rPr>
              <a:t>，B正确。甲、丙组的区别在于甲组有生产者，</a:t>
            </a:r>
            <a:r>
              <a:rPr lang="en-US" altLang="zh-CN" sz="2000" b="0" i="0">
                <a:solidFill>
                  <a:srgbClr val="000000"/>
                </a:solidFill>
                <a:latin typeface="微软雅黑" pitchFamily="34" charset="0"/>
                <a:ea typeface="微软雅黑" pitchFamily="34" charset="-122"/>
                <a:cs typeface="微软雅黑" pitchFamily="34" charset="-120"/>
              </a:rPr>
              <a:t>而丙组无生产者，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生产者能通过光合作用将无机物合成有机物</a:t>
            </a:r>
            <a:r>
              <a:rPr lang="en-US" altLang="zh-CN" sz="2000" b="0" i="0" dirty="0">
                <a:solidFill>
                  <a:srgbClr val="000000"/>
                </a:solidFill>
                <a:latin typeface="微软雅黑" pitchFamily="34" charset="0"/>
                <a:ea typeface="微软雅黑" pitchFamily="34" charset="-122"/>
                <a:cs typeface="微软雅黑" pitchFamily="34" charset="-120"/>
              </a:rPr>
              <a:t>，为其他生物的生存提供物质和能量</a:t>
            </a:r>
            <a:r>
              <a:rPr lang="en-US" altLang="zh-CN" sz="2000" b="0" i="0">
                <a:solidFill>
                  <a:srgbClr val="000000"/>
                </a:solidFill>
                <a:latin typeface="微软雅黑" pitchFamily="34" charset="0"/>
                <a:ea typeface="微软雅黑" pitchFamily="34" charset="-122"/>
                <a:cs typeface="微软雅黑" pitchFamily="34" charset="-120"/>
              </a:rPr>
              <a:t>，甲组生物存活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时间更长</a:t>
            </a:r>
            <a:r>
              <a:rPr lang="en-US" altLang="zh-CN" sz="2000" b="0" i="0" dirty="0">
                <a:solidFill>
                  <a:srgbClr val="000000"/>
                </a:solidFill>
                <a:latin typeface="微软雅黑" pitchFamily="34" charset="0"/>
                <a:ea typeface="微软雅黑" pitchFamily="34" charset="-122"/>
                <a:cs typeface="微软雅黑" pitchFamily="34" charset="-120"/>
              </a:rPr>
              <a:t>，说明生产者是联系群落与无机环境的关键因素，C正确。生态瓶要避免阳光直射</a:t>
            </a:r>
            <a:r>
              <a:rPr lang="en-US" altLang="zh-CN" sz="2000" b="0" i="0">
                <a:solidFill>
                  <a:srgbClr val="000000"/>
                </a:solidFill>
                <a:latin typeface="微软雅黑" pitchFamily="34" charset="0"/>
                <a:ea typeface="微软雅黑" pitchFamily="34" charset="-122"/>
                <a:cs typeface="微软雅黑" pitchFamily="34" charset="-120"/>
              </a:rPr>
              <a:t>，以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免温度过高杀死生态瓶内的生物</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32_1#0e74e9ce0?vop=1&amp;pid=ef87abf06&amp;color=0,0,0&amp;vtp=1&amp;bt=1&amp;bbb=1&amp;hb=1"/>
              <p:cNvSpPr/>
              <p:nvPr/>
            </p:nvSpPr>
            <p:spPr>
              <a:xfrm>
                <a:off x="722376" y="969264"/>
                <a:ext cx="10753344" cy="31930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制作生态瓶的要求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1）容器消毒：透明玻璃瓶清洗干净后，用体积分数为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左右的酒精消毒，晾干备用。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2）生态瓶中投放的几种生物必须具有很强的存活能力，成分齐全（具有生产者</a:t>
                </a:r>
                <a:r>
                  <a:rPr lang="en-US" altLang="zh-CN" sz="2000" b="0" i="0">
                    <a:solidFill>
                      <a:srgbClr val="000000"/>
                    </a:solidFill>
                    <a:latin typeface="微软雅黑" pitchFamily="34" charset="0"/>
                    <a:ea typeface="微软雅黑" pitchFamily="34" charset="-122"/>
                    <a:cs typeface="微软雅黑" pitchFamily="34" charset="-120"/>
                  </a:rPr>
                  <a:t>、消费者和分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解者</a:t>
                </a:r>
                <a:r>
                  <a:rPr lang="en-US" altLang="zh-CN" sz="2000" b="0" i="0" dirty="0">
                    <a:solidFill>
                      <a:srgbClr val="000000"/>
                    </a:solidFill>
                    <a:latin typeface="微软雅黑" pitchFamily="34" charset="0"/>
                    <a:ea typeface="微软雅黑" pitchFamily="34" charset="-122"/>
                    <a:cs typeface="微软雅黑" pitchFamily="34" charset="-120"/>
                  </a:rPr>
                  <a:t>）且比例合适。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3）生态瓶必须透明，且宜小不宜大，瓶中的水要少，要留出足够的空间。</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4）生态瓶采光用散射光。</a:t>
                </a:r>
                <a:endParaRPr lang="en-US" altLang="zh-CN" sz="2000" dirty="0"/>
              </a:p>
            </p:txBody>
          </p:sp>
        </mc:Choice>
        <mc:Fallback xmlns="">
          <p:sp>
            <p:nvSpPr>
              <p:cNvPr id="2" name="QC_5_EX.32_1#0e74e9ce0?vop=1&amp;pid=ef87abf06&amp;color=0,0,0&amp;vtp=1&amp;bt=1&amp;bbb=1&amp;hb=1"/>
              <p:cNvSpPr>
                <a:spLocks noRot="1" noChangeAspect="1" noMove="1" noResize="1" noEditPoints="1" noAdjustHandles="1" noChangeArrowheads="1" noChangeShapeType="1" noTextEdit="1"/>
              </p:cNvSpPr>
              <p:nvPr/>
            </p:nvSpPr>
            <p:spPr>
              <a:xfrm>
                <a:off x="722376" y="969264"/>
                <a:ext cx="10753344" cy="3193034"/>
              </a:xfrm>
              <a:prstGeom prst="rect">
                <a:avLst/>
              </a:prstGeom>
              <a:blipFill>
                <a:blip r:embed="rId3"/>
                <a:stretch>
                  <a:fillRect l="-1474" b="-458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pic>
        <p:nvPicPr>
          <p:cNvPr id="2" name="C_5#292bec613?pid=528fedc73&amp;color=0,0,0&amp;tib=255,255,255&amp;vtp=1&amp;bt=1" descr="preencoded.png"/>
          <p:cNvPicPr>
            <a:picLocks noChangeAspect="1"/>
          </p:cNvPicPr>
          <p:nvPr/>
        </p:nvPicPr>
        <p:blipFill>
          <a:blip r:embed="rId3"/>
          <a:stretch>
            <a:fillRect/>
          </a:stretch>
        </p:blipFill>
        <p:spPr>
          <a:xfrm>
            <a:off x="740664" y="969264"/>
            <a:ext cx="411480" cy="448056"/>
          </a:xfrm>
          <a:prstGeom prst="rect">
            <a:avLst/>
          </a:prstGeom>
        </p:spPr>
      </p:pic>
      <p:sp>
        <p:nvSpPr>
          <p:cNvPr id="3" name="C_5_BD#292bec613?pid=528fedc73&amp;color=0,0,0&amp;vtp=1&amp;bbb=1"/>
          <p:cNvSpPr/>
          <p:nvPr/>
        </p:nvSpPr>
        <p:spPr>
          <a:xfrm>
            <a:off x="1225296" y="969264"/>
            <a:ext cx="1025042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易错点</a:t>
            </a:r>
            <a:r>
              <a:rPr lang="en-US" altLang="zh-CN" sz="2800" b="1" i="0"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汉仪舒圆黑简体" pitchFamily="34" charset="0"/>
                <a:ea typeface="汉仪舒圆黑简体" pitchFamily="34" charset="-122"/>
                <a:cs typeface="汉仪舒圆黑简体" pitchFamily="34" charset="-120"/>
              </a:rPr>
              <a:t>正反馈调节和负反馈调节的判断</a:t>
            </a:r>
            <a:endParaRPr lang="en-US" altLang="zh-CN" sz="2800" dirty="0"/>
          </a:p>
        </p:txBody>
      </p:sp>
      <p:sp>
        <p:nvSpPr>
          <p:cNvPr id="4" name="QC_6_BD.33_1#149beb688?pid=292bec613&amp;color=0,0,0&amp;vtp=1&amp;bbb=1&amp;hb=1"/>
          <p:cNvSpPr/>
          <p:nvPr/>
        </p:nvSpPr>
        <p:spPr>
          <a:xfrm>
            <a:off x="722376" y="1381062"/>
            <a:ext cx="10753344"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［安徽皖北县中联盟2025高二联考］</a:t>
            </a:r>
            <a:r>
              <a:rPr lang="en-US" altLang="zh-CN" sz="2000" b="0" i="0" dirty="0">
                <a:solidFill>
                  <a:srgbClr val="000000"/>
                </a:solidFill>
                <a:latin typeface="微软雅黑" pitchFamily="34" charset="0"/>
                <a:ea typeface="微软雅黑" pitchFamily="34" charset="-122"/>
                <a:cs typeface="微软雅黑" pitchFamily="34" charset="-120"/>
              </a:rPr>
              <a:t>生态系统具有趋向于达到一种稳态或平衡态的特点</a:t>
            </a:r>
            <a:r>
              <a:rPr lang="en-US" altLang="zh-CN" sz="2000" b="0" i="0">
                <a:solidFill>
                  <a:srgbClr val="000000"/>
                </a:solidFill>
                <a:latin typeface="微软雅黑" pitchFamily="34" charset="0"/>
                <a:ea typeface="微软雅黑" pitchFamily="34" charset="-122"/>
                <a:cs typeface="微软雅黑" pitchFamily="34" charset="-120"/>
              </a:rPr>
              <a:t>，使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系统内的所有成员彼此相互协调</a:t>
            </a:r>
            <a:r>
              <a:rPr lang="en-US" altLang="zh-CN" sz="2000" b="0" i="0" dirty="0">
                <a:solidFill>
                  <a:srgbClr val="000000"/>
                </a:solidFill>
                <a:latin typeface="微软雅黑" pitchFamily="34" charset="0"/>
                <a:ea typeface="微软雅黑" pitchFamily="34" charset="-122"/>
                <a:cs typeface="微软雅黑" pitchFamily="34" charset="-120"/>
              </a:rPr>
              <a:t>，这种平衡状态是靠自我调节来实现的，借助于这种调节</a:t>
            </a:r>
            <a:r>
              <a:rPr lang="en-US" altLang="zh-CN" sz="2000" b="0" i="0">
                <a:solidFill>
                  <a:srgbClr val="000000"/>
                </a:solidFill>
                <a:latin typeface="微软雅黑" pitchFamily="34" charset="0"/>
                <a:ea typeface="微软雅黑" pitchFamily="34" charset="-122"/>
                <a:cs typeface="微软雅黑" pitchFamily="34" charset="-120"/>
              </a:rPr>
              <a:t>，各成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分都能适应物质和能量输入和输出的变化</a:t>
            </a:r>
            <a:r>
              <a:rPr lang="en-US" altLang="zh-CN" sz="2000" b="0" i="0" dirty="0">
                <a:solidFill>
                  <a:srgbClr val="000000"/>
                </a:solidFill>
                <a:latin typeface="微软雅黑" pitchFamily="34" charset="0"/>
                <a:ea typeface="微软雅黑" pitchFamily="34" charset="-122"/>
                <a:cs typeface="微软雅黑" pitchFamily="34" charset="-120"/>
              </a:rPr>
              <a:t>，输入太高时发生正偏离，反之发生负偏离。图中A、</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表示生态系统的生物成分，箭头表示物质传递方向。已知当河流受到轻微污染时</a:t>
            </a:r>
            <a:r>
              <a:rPr lang="en-US" altLang="zh-CN" sz="2000" b="0" i="0">
                <a:solidFill>
                  <a:srgbClr val="000000"/>
                </a:solidFill>
                <a:latin typeface="微软雅黑" pitchFamily="34" charset="0"/>
                <a:ea typeface="微软雅黑" pitchFamily="34" charset="-122"/>
                <a:cs typeface="微软雅黑" pitchFamily="34" charset="-120"/>
              </a:rPr>
              <a:t>，自身的结构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和功能并未遭到损坏</a:t>
            </a:r>
            <a:r>
              <a:rPr lang="en-US" altLang="zh-CN" sz="2000" b="0" i="0" dirty="0">
                <a:solidFill>
                  <a:srgbClr val="000000"/>
                </a:solidFill>
                <a:latin typeface="微软雅黑" pitchFamily="34" charset="0"/>
                <a:ea typeface="微软雅黑" pitchFamily="34" charset="-122"/>
                <a:cs typeface="微软雅黑" pitchFamily="34" charset="-120"/>
              </a:rPr>
              <a:t>，可通过物理沉降、化学分解和微生物分解来消除污染，</a:t>
            </a:r>
            <a:r>
              <a:rPr lang="en-US" altLang="zh-CN" sz="2000" b="0" i="0">
                <a:solidFill>
                  <a:srgbClr val="000000"/>
                </a:solidFill>
                <a:latin typeface="微软雅黑" pitchFamily="34" charset="0"/>
                <a:ea typeface="微软雅黑" pitchFamily="34" charset="-122"/>
                <a:cs typeface="微软雅黑" pitchFamily="34" charset="-120"/>
              </a:rPr>
              <a:t>让河流保持清澈；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河流受到重度污染时</a:t>
            </a:r>
            <a:r>
              <a:rPr lang="en-US" altLang="zh-CN" sz="2000" b="0" i="0" dirty="0">
                <a:solidFill>
                  <a:srgbClr val="000000"/>
                </a:solidFill>
                <a:latin typeface="微软雅黑" pitchFamily="34" charset="0"/>
                <a:ea typeface="微软雅黑" pitchFamily="34" charset="-122"/>
                <a:cs typeface="微软雅黑" pitchFamily="34" charset="-120"/>
              </a:rPr>
              <a:t>，鱼类大量死亡，水体严重缺氧，有毒物质增加，导致更多鱼类死亡</a:t>
            </a:r>
            <a:r>
              <a:rPr lang="en-US" altLang="zh-CN" sz="2000" b="0" i="0">
                <a:solidFill>
                  <a:srgbClr val="000000"/>
                </a:solidFill>
                <a:latin typeface="微软雅黑" pitchFamily="34" charset="0"/>
                <a:ea typeface="微软雅黑" pitchFamily="34" charset="-122"/>
                <a:cs typeface="微软雅黑" pitchFamily="34" charset="-120"/>
              </a:rPr>
              <a:t>。下列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34_1#149beb688.bracket?pid=292bec613&amp;color=0,0,0&amp;vpa=10&amp;vtp=1"/>
          <p:cNvSpPr/>
          <p:nvPr/>
        </p:nvSpPr>
        <p:spPr>
          <a:xfrm>
            <a:off x="2446401" y="4105212"/>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6" name="QC_6_BD.33_2#149beb688?htil=3&amp;pid=292bec61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822233" y="4638612"/>
            <a:ext cx="2944368"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6_BD.33_3#149beb688.choices?htil=3&amp;pid=292bec613&amp;color=0,0,0&amp;vtp=1&amp;bbb=1"/>
          <p:cNvSpPr/>
          <p:nvPr/>
        </p:nvSpPr>
        <p:spPr>
          <a:xfrm>
            <a:off x="722376" y="4563809"/>
            <a:ext cx="768096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A.一般而言，A、B、C的种类越多，抵抗力稳定性就越高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.当平衡点发生负偏离时，可通过正反馈调节回到平衡点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.河流受到轻微污染时的调节属于负反馈调节</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.河流受到重度污染时的调节属于正反馈调节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6_AS.35_1#149beb688?vop=1&amp;pid=292bec613&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一般而言，A（生产者）、B（消费者）、C（分解者）的种类越多</a:t>
            </a:r>
            <a:r>
              <a:rPr lang="en-US" altLang="zh-CN" sz="2000" b="0" i="0">
                <a:solidFill>
                  <a:srgbClr val="000000"/>
                </a:solidFill>
                <a:latin typeface="微软雅黑" pitchFamily="34" charset="0"/>
                <a:ea typeface="微软雅黑" pitchFamily="34" charset="-122"/>
                <a:cs typeface="微软雅黑" pitchFamily="34" charset="-120"/>
              </a:rPr>
              <a:t>，生态系统自我调节能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力越强</a:t>
            </a:r>
            <a:r>
              <a:rPr lang="en-US" altLang="zh-CN" sz="2000" b="0" i="0" dirty="0">
                <a:solidFill>
                  <a:srgbClr val="000000"/>
                </a:solidFill>
                <a:latin typeface="微软雅黑" pitchFamily="34" charset="0"/>
                <a:ea typeface="微软雅黑" pitchFamily="34" charset="-122"/>
                <a:cs typeface="微软雅黑" pitchFamily="34" charset="-120"/>
              </a:rPr>
              <a:t>，抵抗力稳定性就越高，A正确；当生态系统的平衡点发生负偏离时</a:t>
            </a:r>
            <a:r>
              <a:rPr lang="en-US" altLang="zh-CN" sz="2000" b="0" i="0">
                <a:solidFill>
                  <a:srgbClr val="000000"/>
                </a:solidFill>
                <a:latin typeface="微软雅黑" pitchFamily="34" charset="0"/>
                <a:ea typeface="微软雅黑" pitchFamily="34" charset="-122"/>
                <a:cs typeface="微软雅黑" pitchFamily="34" charset="-120"/>
              </a:rPr>
              <a:t>，说明物质和能量输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入太少</a:t>
            </a:r>
            <a:r>
              <a:rPr lang="en-US" altLang="zh-CN" sz="2000" b="0" i="0" dirty="0">
                <a:solidFill>
                  <a:srgbClr val="000000"/>
                </a:solidFill>
                <a:latin typeface="微软雅黑" pitchFamily="34" charset="0"/>
                <a:ea typeface="微软雅黑" pitchFamily="34" charset="-122"/>
                <a:cs typeface="微软雅黑" pitchFamily="34" charset="-120"/>
              </a:rPr>
              <a:t>，可通过增大物质和能量输入回到平衡点，属于负反馈调节，B错误</a:t>
            </a:r>
            <a:r>
              <a:rPr lang="en-US" altLang="zh-CN" sz="2000" b="0" i="0">
                <a:solidFill>
                  <a:srgbClr val="000000"/>
                </a:solidFill>
                <a:latin typeface="微软雅黑" pitchFamily="34" charset="0"/>
                <a:ea typeface="微软雅黑" pitchFamily="34" charset="-122"/>
                <a:cs typeface="微软雅黑" pitchFamily="34" charset="-120"/>
              </a:rPr>
              <a:t>；河流受到轻微污染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a:t>
            </a:r>
            <a:r>
              <a:rPr lang="en-US" altLang="zh-CN" sz="2000" b="0" i="0" dirty="0">
                <a:solidFill>
                  <a:srgbClr val="000000"/>
                </a:solidFill>
                <a:latin typeface="微软雅黑" pitchFamily="34" charset="0"/>
                <a:ea typeface="微软雅黑" pitchFamily="34" charset="-122"/>
                <a:cs typeface="微软雅黑" pitchFamily="34" charset="-120"/>
              </a:rPr>
              <a:t>，自身的结构和功能并未遭到损坏，可通过物理沉降、化学分解和微生物分解来消除污染</a:t>
            </a:r>
            <a:r>
              <a:rPr lang="en-US" altLang="zh-CN" sz="2000" b="0" i="0">
                <a:solidFill>
                  <a:srgbClr val="000000"/>
                </a:solidFill>
                <a:latin typeface="微软雅黑" pitchFamily="34" charset="0"/>
                <a:ea typeface="微软雅黑" pitchFamily="34" charset="-122"/>
                <a:cs typeface="微软雅黑" pitchFamily="34" charset="-120"/>
              </a:rPr>
              <a:t>，让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河流保持清澈</a:t>
            </a:r>
            <a:r>
              <a:rPr lang="en-US" altLang="zh-CN" sz="2000" b="0" i="0" dirty="0">
                <a:solidFill>
                  <a:srgbClr val="000000"/>
                </a:solidFill>
                <a:latin typeface="微软雅黑" pitchFamily="34" charset="0"/>
                <a:ea typeface="微软雅黑" pitchFamily="34" charset="-122"/>
                <a:cs typeface="微软雅黑" pitchFamily="34" charset="-120"/>
              </a:rPr>
              <a:t>，说明生态系统具有抵抗外界干扰并使自身的结构和功能保持原状的能力</a:t>
            </a:r>
            <a:r>
              <a:rPr lang="en-US" altLang="zh-CN" sz="2000" b="0" i="0">
                <a:solidFill>
                  <a:srgbClr val="000000"/>
                </a:solidFill>
                <a:latin typeface="微软雅黑" pitchFamily="34" charset="0"/>
                <a:ea typeface="微软雅黑" pitchFamily="34" charset="-122"/>
                <a:cs typeface="微软雅黑" pitchFamily="34" charset="-120"/>
              </a:rPr>
              <a:t>，该调节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属于负反馈调节</a:t>
            </a:r>
            <a:r>
              <a:rPr lang="en-US" altLang="zh-CN" sz="2000" b="0" i="0" dirty="0">
                <a:solidFill>
                  <a:srgbClr val="000000"/>
                </a:solidFill>
                <a:latin typeface="微软雅黑" pitchFamily="34" charset="0"/>
                <a:ea typeface="微软雅黑" pitchFamily="34" charset="-122"/>
                <a:cs typeface="微软雅黑" pitchFamily="34" charset="-120"/>
              </a:rPr>
              <a:t>，C正确；河流受到重度污染时，鱼类大量死亡，水体严重缺氧，</a:t>
            </a:r>
            <a:r>
              <a:rPr lang="en-US" altLang="zh-CN" sz="2000" b="0" i="0">
                <a:solidFill>
                  <a:srgbClr val="000000"/>
                </a:solidFill>
                <a:latin typeface="微软雅黑" pitchFamily="34" charset="0"/>
                <a:ea typeface="微软雅黑" pitchFamily="34" charset="-122"/>
                <a:cs typeface="微软雅黑" pitchFamily="34" charset="-120"/>
              </a:rPr>
              <a:t>有毒物质增加，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导致更多鱼类死亡</a:t>
            </a:r>
            <a:r>
              <a:rPr lang="en-US" altLang="zh-CN" sz="2000" b="0" i="0" dirty="0">
                <a:solidFill>
                  <a:srgbClr val="000000"/>
                </a:solidFill>
                <a:latin typeface="微软雅黑" pitchFamily="34" charset="0"/>
                <a:ea typeface="微软雅黑" pitchFamily="34" charset="-122"/>
                <a:cs typeface="微软雅黑" pitchFamily="34" charset="-120"/>
              </a:rPr>
              <a:t>，这表明河流受到重度污染时，生态系统远离最初的平衡点</a:t>
            </a:r>
            <a:r>
              <a:rPr lang="en-US" altLang="zh-CN" sz="2000" b="0" i="0">
                <a:solidFill>
                  <a:srgbClr val="000000"/>
                </a:solidFill>
                <a:latin typeface="微软雅黑" pitchFamily="34" charset="0"/>
                <a:ea typeface="微软雅黑" pitchFamily="34" charset="-122"/>
                <a:cs typeface="微软雅黑" pitchFamily="34" charset="-120"/>
              </a:rPr>
              <a:t>，该调节属于正反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馈调节</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6_EX.36_1#149beb688?vop=1&amp;pid=292bec613&amp;color=0,0,0&amp;vtp=1&amp;bt=1&amp;bb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负反馈调节和正反馈调节的判断</a:t>
            </a:r>
            <a:endParaRPr lang="en-US" altLang="zh-CN" sz="2000" dirty="0"/>
          </a:p>
        </p:txBody>
      </p:sp>
      <p:graphicFrame>
        <p:nvGraphicFramePr>
          <p:cNvPr id="30" name="QC_6_EX.36_2#149beb688?colgroup=3,21,14&amp;vop=1&amp;pid=292bec613&amp;color=0,0,0&amp;vtp=1&amp;bbb=1&amp;hb=1"/>
          <p:cNvGraphicFramePr>
            <a:graphicFrameLocks noGrp="1"/>
          </p:cNvGraphicFramePr>
          <p:nvPr>
            <p:extLst>
              <p:ext uri="{D42A27DB-BD31-4B8C-83A1-F6EECF244321}">
                <p14:modId xmlns:p14="http://schemas.microsoft.com/office/powerpoint/2010/main" val="3984867607"/>
              </p:ext>
            </p:extLst>
          </p:nvPr>
        </p:nvGraphicFramePr>
        <p:xfrm>
          <a:off x="722376" y="1958975"/>
          <a:ext cx="10716768" cy="1675257"/>
        </p:xfrm>
        <a:graphic>
          <a:graphicData uri="http://schemas.openxmlformats.org/drawingml/2006/table">
            <a:tbl>
              <a:tblPr/>
              <a:tblGrid>
                <a:gridCol w="1133856">
                  <a:extLst>
                    <a:ext uri="{9D8B030D-6E8A-4147-A177-3AD203B41FA5}">
                      <a16:colId xmlns:a16="http://schemas.microsoft.com/office/drawing/2014/main" val="20000"/>
                    </a:ext>
                  </a:extLst>
                </a:gridCol>
                <a:gridCol w="5660136">
                  <a:extLst>
                    <a:ext uri="{9D8B030D-6E8A-4147-A177-3AD203B41FA5}">
                      <a16:colId xmlns:a16="http://schemas.microsoft.com/office/drawing/2014/main" val="20001"/>
                    </a:ext>
                  </a:extLst>
                </a:gridCol>
                <a:gridCol w="3922776">
                  <a:extLst>
                    <a:ext uri="{9D8B030D-6E8A-4147-A177-3AD203B41FA5}">
                      <a16:colId xmlns:a16="http://schemas.microsoft.com/office/drawing/2014/main" val="20002"/>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负反馈调节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正反馈调节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是生态系统自我调节能力的基础</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能使生态系统</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达到稳定并保持平衡状态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使生态系统向着更好或更坏的方</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向发展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抑制或减弱最初发生的变化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加速最初发生的变化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C_6_EX.36_3#149beb688?vop=1&amp;pid=292bec613&amp;color=0,0,0&amp;vtp=1&amp;bbb=1&amp;hb=1"/>
          <p:cNvSpPr/>
          <p:nvPr/>
        </p:nvSpPr>
        <p:spPr>
          <a:xfrm>
            <a:off x="722376" y="376237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判断反馈调节的类型时，根据调节后的结果与原状态相比较</a:t>
            </a:r>
            <a:r>
              <a:rPr lang="en-US" altLang="zh-CN" sz="2000" b="0" i="0">
                <a:solidFill>
                  <a:srgbClr val="000000"/>
                </a:solidFill>
                <a:latin typeface="微软雅黑" pitchFamily="34" charset="0"/>
                <a:ea typeface="微软雅黑" pitchFamily="34" charset="-122"/>
                <a:cs typeface="微软雅黑" pitchFamily="34" charset="-120"/>
              </a:rPr>
              <a:t>，进一步偏离原有水平的为正反馈调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节</a:t>
            </a:r>
            <a:r>
              <a:rPr lang="en-US" altLang="zh-CN" sz="2000" b="0" i="0" dirty="0">
                <a:solidFill>
                  <a:srgbClr val="000000"/>
                </a:solidFill>
                <a:latin typeface="微软雅黑" pitchFamily="34" charset="0"/>
                <a:ea typeface="微软雅黑" pitchFamily="34" charset="-122"/>
                <a:cs typeface="微软雅黑" pitchFamily="34" charset="-120"/>
              </a:rPr>
              <a:t>，回归原有水平的为负反馈调节。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de9742e3b?pid=b51bc25e0&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［黑龙江哈尔滨2024高二期中］</a:t>
            </a:r>
            <a:r>
              <a:rPr lang="en-US" altLang="zh-CN" sz="2000" b="0" i="0" dirty="0">
                <a:solidFill>
                  <a:srgbClr val="000000"/>
                </a:solidFill>
                <a:latin typeface="微软雅黑" pitchFamily="34" charset="0"/>
                <a:ea typeface="微软雅黑" pitchFamily="34" charset="-122"/>
                <a:cs typeface="微软雅黑" pitchFamily="34" charset="-120"/>
              </a:rPr>
              <a:t>生态平衡是一种动态平衡</a:t>
            </a:r>
            <a:r>
              <a:rPr lang="en-US" altLang="zh-CN" sz="2000" b="0" i="0">
                <a:solidFill>
                  <a:srgbClr val="000000"/>
                </a:solidFill>
                <a:latin typeface="微软雅黑" pitchFamily="34" charset="0"/>
                <a:ea typeface="微软雅黑" pitchFamily="34" charset="-122"/>
                <a:cs typeface="微软雅黑" pitchFamily="34" charset="-120"/>
              </a:rPr>
              <a:t>，包括生态系统在结构和功能上的稳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de9742e3b.bracket?pid=b51bc25e0&amp;color=0,0,0&amp;vpa=1&amp;vtp=1"/>
          <p:cNvSpPr/>
          <p:nvPr/>
        </p:nvSpPr>
        <p:spPr>
          <a:xfrm>
            <a:off x="3970401" y="14531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de9742e3b.choices?pid=b51bc25e0&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A.负反馈调节是生态系统具有自我调节能力的基础</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.农田生态系统中需要施加氮肥，是因为氮元素不能循环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.生物的种类越多，生态系统的稳定性越弱</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.平衡的生态系统，生物的种类和数量都保持不变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C_3#d0ebf16f9.fixed?pid=2ed171668&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5</a:t>
            </a:r>
            <a:endParaRPr lang="en-US" altLang="zh-CN" sz="7200" dirty="0"/>
          </a:p>
        </p:txBody>
      </p:sp>
      <p:sp>
        <p:nvSpPr>
          <p:cNvPr id="3" name="C_3#d0ebf16f9.fixed?pid=2ed17166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第五节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生态系统的稳态及维持</a:t>
            </a:r>
            <a:endParaRPr lang="en-US" altLang="zh-CN" sz="4400" dirty="0"/>
          </a:p>
        </p:txBody>
      </p:sp>
      <p:pic>
        <p:nvPicPr>
          <p:cNvPr id="4" name="C_3#d0ebf16f9.fixed?pid=2ed17166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d0ebf16f9.fixed?pid=2ed17166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BD.37_1#182dc2d10?pid=d0ebf16f9&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［福建漳州多校2025高二联考］</a:t>
            </a:r>
            <a:r>
              <a:rPr lang="en-US" altLang="zh-CN" sz="2000" b="0" i="0" dirty="0">
                <a:solidFill>
                  <a:srgbClr val="000000"/>
                </a:solidFill>
                <a:latin typeface="微软雅黑" pitchFamily="34" charset="0"/>
                <a:ea typeface="微软雅黑" pitchFamily="34" charset="-122"/>
                <a:cs typeface="微软雅黑" pitchFamily="34" charset="-120"/>
              </a:rPr>
              <a:t>生态系统在与外界进行物质交换</a:t>
            </a:r>
            <a:r>
              <a:rPr lang="en-US" altLang="zh-CN" sz="2000" b="0" i="0">
                <a:solidFill>
                  <a:srgbClr val="000000"/>
                </a:solidFill>
                <a:latin typeface="微软雅黑" pitchFamily="34" charset="0"/>
                <a:ea typeface="微软雅黑" pitchFamily="34" charset="-122"/>
                <a:cs typeface="微软雅黑" pitchFamily="34" charset="-120"/>
              </a:rPr>
              <a:t>、能量转换和信息交流的过程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，会受到多种因素的干扰，但在一定范围内仍能通过调节维持生态平衡</a:t>
            </a:r>
            <a:r>
              <a:rPr lang="en-US" altLang="zh-CN" sz="2000" b="0" i="0">
                <a:solidFill>
                  <a:srgbClr val="000000"/>
                </a:solidFill>
                <a:latin typeface="微软雅黑" pitchFamily="34" charset="0"/>
                <a:ea typeface="微软雅黑" pitchFamily="34" charset="-122"/>
                <a:cs typeface="微软雅黑" pitchFamily="34" charset="-120"/>
              </a:rPr>
              <a:t>。下列有关生态系统调</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节的叙述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8_1#182dc2d10.bracket?pid=d0ebf16f9&amp;color=0,0,0&amp;vpa=11&amp;vtp=1"/>
          <p:cNvSpPr/>
          <p:nvPr/>
        </p:nvSpPr>
        <p:spPr>
          <a:xfrm>
            <a:off x="3208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37_2#182dc2d10.choices?pid=d0ebf16f9&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A.负反馈调节是使生态系统达到和保持平衡或稳态的主要调节方式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.热带雨林遭到严重破坏后，恢复到原来的平衡状态需要较短时间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.增加物种丰富度和食物网复杂程度能提高生态系统的恢复力稳定性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.封山育林，合理开发利用，缩短食物链长度均能提高生态系统稳定性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AS.39_1#182dc2d10?vop=1&amp;pid=d0ebf16f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负反馈调节是生态系统中普遍存在的一种调节方式</a:t>
            </a:r>
            <a:r>
              <a:rPr lang="en-US" altLang="zh-CN" sz="2000" b="0" i="0" spc="-50">
                <a:solidFill>
                  <a:srgbClr val="000000"/>
                </a:solidFill>
                <a:latin typeface="微软雅黑" pitchFamily="34" charset="0"/>
                <a:ea typeface="微软雅黑" pitchFamily="34" charset="-122"/>
                <a:cs typeface="微软雅黑" pitchFamily="34" charset="-120"/>
              </a:rPr>
              <a:t>，它的作用是使生态系统达到和保持平衡</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或稳态</a:t>
            </a:r>
            <a:r>
              <a:rPr lang="en-US" altLang="zh-CN" sz="2000" b="0" i="0" spc="-50" dirty="0">
                <a:solidFill>
                  <a:srgbClr val="000000"/>
                </a:solidFill>
                <a:latin typeface="微软雅黑" pitchFamily="34" charset="0"/>
                <a:ea typeface="微软雅黑" pitchFamily="34" charset="-122"/>
                <a:cs typeface="微软雅黑" pitchFamily="34" charset="-120"/>
              </a:rPr>
              <a:t>，负反馈调节的结果是抑制和减弱最初发生的变化，A正确；热带雨林生物种类多</a:t>
            </a:r>
            <a:r>
              <a:rPr lang="en-US" altLang="zh-CN" sz="2000" b="0" i="0" spc="-50">
                <a:solidFill>
                  <a:srgbClr val="000000"/>
                </a:solidFill>
                <a:latin typeface="微软雅黑" pitchFamily="34" charset="0"/>
                <a:ea typeface="微软雅黑" pitchFamily="34" charset="-122"/>
                <a:cs typeface="微软雅黑" pitchFamily="34" charset="-120"/>
              </a:rPr>
              <a:t>，营养结</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构复杂</a:t>
            </a:r>
            <a:r>
              <a:rPr lang="en-US" altLang="zh-CN" sz="2000" b="0" i="0" spc="-50" dirty="0">
                <a:solidFill>
                  <a:srgbClr val="000000"/>
                </a:solidFill>
                <a:latin typeface="微软雅黑" pitchFamily="34" charset="0"/>
                <a:ea typeface="微软雅黑" pitchFamily="34" charset="-122"/>
                <a:cs typeface="微软雅黑" pitchFamily="34" charset="-120"/>
              </a:rPr>
              <a:t>，抵抗力稳定性强，但遭到严重破坏后，恢复到原来的平衡状态时间漫长、难度极大，</a:t>
            </a:r>
            <a:r>
              <a:rPr lang="en-US" altLang="zh-CN" sz="2000" b="0" i="0" spc="-50">
                <a:solidFill>
                  <a:srgbClr val="000000"/>
                </a:solidFill>
                <a:latin typeface="微软雅黑" pitchFamily="34" charset="0"/>
                <a:ea typeface="微软雅黑" pitchFamily="34" charset="-122"/>
                <a:cs typeface="微软雅黑" pitchFamily="34" charset="-120"/>
              </a:rPr>
              <a:t>B错</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误</a:t>
            </a:r>
            <a:r>
              <a:rPr lang="en-US" altLang="zh-CN" sz="2000" b="0" i="0" spc="-50" dirty="0">
                <a:solidFill>
                  <a:srgbClr val="000000"/>
                </a:solidFill>
                <a:latin typeface="微软雅黑" pitchFamily="34" charset="0"/>
                <a:ea typeface="微软雅黑" pitchFamily="34" charset="-122"/>
                <a:cs typeface="微软雅黑" pitchFamily="34" charset="-120"/>
              </a:rPr>
              <a:t>；增加物种丰富度和食物网复杂程度能提高生态系统的自我调节能力</a:t>
            </a:r>
            <a:r>
              <a:rPr lang="en-US" altLang="zh-CN" sz="2000" b="0" i="0" spc="-50">
                <a:solidFill>
                  <a:srgbClr val="000000"/>
                </a:solidFill>
                <a:latin typeface="微软雅黑" pitchFamily="34" charset="0"/>
                <a:ea typeface="微软雅黑" pitchFamily="34" charset="-122"/>
                <a:cs typeface="微软雅黑" pitchFamily="34" charset="-120"/>
              </a:rPr>
              <a:t>，进而提高生态系统的抵抗</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力稳定性</a:t>
            </a:r>
            <a:r>
              <a:rPr lang="en-US" altLang="zh-CN" sz="2000" b="0" i="0" spc="-50" dirty="0">
                <a:solidFill>
                  <a:srgbClr val="000000"/>
                </a:solidFill>
                <a:latin typeface="微软雅黑" pitchFamily="34" charset="0"/>
                <a:ea typeface="微软雅黑" pitchFamily="34" charset="-122"/>
                <a:cs typeface="微软雅黑" pitchFamily="34" charset="-120"/>
              </a:rPr>
              <a:t>，而不是恢复力稳定性，C错误；缩短食物链长度不能提高生态系统稳定性，D错误。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pic>
        <p:nvPicPr>
          <p:cNvPr id="2" name="QC_4_BD.40_1#91224eccc?htil=4&amp;pid=d0ebf16f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444882" y="1054295"/>
            <a:ext cx="2999232" cy="2258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4_BD.40_2#91224eccc?htil=4&amp;pid=d0ebf16f9&amp;color=0,0,0&amp;vtp=1&amp;bt=1&amp;bbb=1&amp;hb=1"/>
              <p:cNvSpPr/>
              <p:nvPr/>
            </p:nvSpPr>
            <p:spPr>
              <a:xfrm>
                <a:off x="722376" y="972000"/>
                <a:ext cx="7626096"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2.如图，两条虚线之间的部分表示生态系统功能正常作用的范围。</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表示一个外来干扰使之偏离这一范围的大小</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表示恢复到正常作用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范围所需的时间；曲线与正常作用范围之间所夹的面积可以作为总稳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定性的定量指标</a:t>
                </a:r>
                <a14:m>
                  <m:oMath xmlns:m="http://schemas.openxmlformats.org/officeDocument/2006/math">
                    <m:d>
                      <m:d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𝑇𝑆</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4_BD.40_2#91224eccc?htil=4&amp;pid=d0ebf16f9&amp;color=0,0,0&amp;vtp=1&amp;bt=1&amp;bbb=1&amp;hb=1"/>
              <p:cNvSpPr>
                <a:spLocks noRot="1" noChangeAspect="1" noMove="1" noResize="1" noEditPoints="1" noAdjustHandles="1" noChangeArrowheads="1" noChangeShapeType="1" noTextEdit="1"/>
              </p:cNvSpPr>
              <p:nvPr/>
            </p:nvSpPr>
            <p:spPr>
              <a:xfrm>
                <a:off x="722376" y="972000"/>
                <a:ext cx="7626096" cy="1757553"/>
              </a:xfrm>
              <a:prstGeom prst="rect">
                <a:avLst/>
              </a:prstGeom>
              <a:blipFill>
                <a:blip r:embed="rId4"/>
                <a:stretch>
                  <a:fillRect l="-2078" r="-2158" b="-8651"/>
                </a:stretch>
              </a:blipFill>
              <a:ln/>
            </p:spPr>
            <p:txBody>
              <a:bodyPr/>
              <a:lstStyle/>
              <a:p>
                <a:r>
                  <a:rPr lang="zh-CN" altLang="en-US">
                    <a:noFill/>
                  </a:rPr>
                  <a:t> </a:t>
                </a:r>
              </a:p>
            </p:txBody>
          </p:sp>
        </mc:Fallback>
      </mc:AlternateContent>
      <p:sp>
        <p:nvSpPr>
          <p:cNvPr id="4" name="QC_4_AN.41_1#91224eccc.bracket?pid=d0ebf16f9&amp;color=0,0,0&amp;vpa=12&amp;vtp=1"/>
          <p:cNvSpPr/>
          <p:nvPr/>
        </p:nvSpPr>
        <p:spPr>
          <a:xfrm>
            <a:off x="5475224" y="23245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mc:AlternateContent xmlns:mc="http://schemas.openxmlformats.org/markup-compatibility/2006" xmlns:a14="http://schemas.microsoft.com/office/drawing/2010/main">
        <mc:Choice Requires="a14">
          <p:sp>
            <p:nvSpPr>
              <p:cNvPr id="5" name="QC_4_BD.40_3#91224eccc.choices?htil=4&amp;pid=d0ebf16f9&amp;color=0,0,0&amp;vtp=1&amp;bbb=1&amp;hb=1"/>
              <p:cNvSpPr/>
              <p:nvPr/>
            </p:nvSpPr>
            <p:spPr>
              <a:xfrm>
                <a:off x="722376" y="2739077"/>
                <a:ext cx="7626096"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的大小可以作为生态系统恢复力稳定性的定量指标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.在遭到干扰时，</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的大小与生物种类数有关，与生物数量无关</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.对于不同生态系统，受到相同强度的干扰，</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值越大</a:t>
                </a:r>
                <a:r>
                  <a:rPr lang="en-US" altLang="zh-CN" sz="2000" b="0" i="0">
                    <a:solidFill>
                      <a:srgbClr val="000000"/>
                    </a:solidFill>
                    <a:latin typeface="微软雅黑" pitchFamily="34" charset="0"/>
                    <a:ea typeface="微软雅黑" pitchFamily="34" charset="-122"/>
                    <a:cs typeface="微软雅黑" pitchFamily="34" charset="-120"/>
                  </a:rPr>
                  <a:t>，表明其恢复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力稳定性越强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𝑇𝑆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越小，这个生态系统的总稳定性越大</a:t>
                </a:r>
                <a:endParaRPr lang="en-US" altLang="zh-CN" sz="2000" dirty="0"/>
              </a:p>
            </p:txBody>
          </p:sp>
        </mc:Choice>
        <mc:Fallback xmlns="">
          <p:sp>
            <p:nvSpPr>
              <p:cNvPr id="5" name="QC_4_BD.40_3#91224eccc.choices?htil=4&amp;pid=d0ebf16f9&amp;color=0,0,0&amp;vtp=1&amp;bbb=1&amp;hb=1"/>
              <p:cNvSpPr>
                <a:spLocks noRot="1" noChangeAspect="1" noMove="1" noResize="1" noEditPoints="1" noAdjustHandles="1" noChangeArrowheads="1" noChangeShapeType="1" noTextEdit="1"/>
              </p:cNvSpPr>
              <p:nvPr/>
            </p:nvSpPr>
            <p:spPr>
              <a:xfrm>
                <a:off x="722376" y="2739077"/>
                <a:ext cx="7626096" cy="2253234"/>
              </a:xfrm>
              <a:prstGeom prst="rect">
                <a:avLst/>
              </a:prstGeom>
              <a:blipFill>
                <a:blip r:embed="rId5"/>
                <a:stretch>
                  <a:fillRect l="-2078" r="-400"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42_1#91224eccc?vop=1&amp;pid=d0ebf16f9&amp;color=0,0,0&amp;vtp=1&amp;bt=1&amp;bbb=1&amp;hb=1"/>
              <p:cNvSpPr/>
              <p:nvPr/>
            </p:nvSpPr>
            <p:spPr>
              <a:xfrm>
                <a:off x="722376" y="972000"/>
                <a:ext cx="10753344" cy="2431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𝑦</m:t>
                    </m:r>
                  </m:oMath>
                </a14:m>
                <a:r>
                  <a:rPr lang="en-US" altLang="zh-CN" sz="2000" b="0" i="0" dirty="0">
                    <a:solidFill>
                      <a:srgbClr val="000000"/>
                    </a:solidFill>
                    <a:latin typeface="微软雅黑" pitchFamily="34" charset="0"/>
                    <a:ea typeface="微软雅黑" pitchFamily="34" charset="-122"/>
                    <a:cs typeface="微软雅黑" pitchFamily="34" charset="-120"/>
                  </a:rPr>
                  <a:t>表示一个外来干扰使生态系统功能偏离正常作用范围的大小</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的大小可作为生态系统抵</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抗力稳定性的定量指标</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的大小与生物种类数和数量均有关，B错误</a:t>
                </a:r>
                <a:r>
                  <a:rPr lang="en-US" altLang="zh-CN" sz="2000" b="0" i="0">
                    <a:solidFill>
                      <a:srgbClr val="000000"/>
                    </a:solidFill>
                    <a:latin typeface="微软雅黑" pitchFamily="34" charset="0"/>
                    <a:ea typeface="微软雅黑" pitchFamily="34" charset="-122"/>
                    <a:cs typeface="微软雅黑" pitchFamily="34" charset="-120"/>
                  </a:rPr>
                  <a:t>。对于不同生</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态系统</a:t>
                </a:r>
                <a:r>
                  <a:rPr lang="en-US" altLang="zh-CN" sz="2000" b="0" i="0" dirty="0">
                    <a:solidFill>
                      <a:srgbClr val="000000"/>
                    </a:solidFill>
                    <a:latin typeface="微软雅黑" pitchFamily="34" charset="0"/>
                    <a:ea typeface="微软雅黑" pitchFamily="34" charset="-122"/>
                    <a:cs typeface="微软雅黑" pitchFamily="34" charset="-120"/>
                  </a:rPr>
                  <a:t>，受到相同强度的干扰</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值越大，表明其恢复到正常作用范围所需的时间越长</a:t>
                </a:r>
                <a:r>
                  <a:rPr lang="en-US" altLang="zh-CN" sz="2000" b="0" i="0">
                    <a:solidFill>
                      <a:srgbClr val="000000"/>
                    </a:solidFill>
                    <a:latin typeface="微软雅黑" pitchFamily="34" charset="0"/>
                    <a:ea typeface="微软雅黑" pitchFamily="34" charset="-122"/>
                    <a:cs typeface="微软雅黑" pitchFamily="34" charset="-120"/>
                  </a:rPr>
                  <a:t>，其恢复</a:t>
                </a:r>
              </a:p>
              <a:p>
                <a:pPr latinLnBrk="1">
                  <a:lnSpc>
                    <a:spcPts val="4000"/>
                  </a:lnSpc>
                </a:pPr>
                <a:r>
                  <a:rPr lang="en-US" altLang="zh-CN" sz="2000" b="0" i="0">
                    <a:solidFill>
                      <a:srgbClr val="000000"/>
                    </a:solidFill>
                    <a:latin typeface="微软雅黑" pitchFamily="34" charset="0"/>
                    <a:ea typeface="微软雅黑" pitchFamily="34" charset="-122"/>
                    <a:cs typeface="微软雅黑" pitchFamily="34" charset="-120"/>
                  </a:rPr>
                  <a:t>力稳定性越弱</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𝑇𝑆</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是生态系统遭到破坏后偏离正常水平的程度，该值越小</a:t>
                </a:r>
                <a:r>
                  <a:rPr lang="en-US" altLang="zh-CN" sz="2000" b="0" i="0">
                    <a:solidFill>
                      <a:srgbClr val="000000"/>
                    </a:solidFill>
                    <a:latin typeface="微软雅黑" pitchFamily="34" charset="0"/>
                    <a:ea typeface="微软雅黑" pitchFamily="34" charset="-122"/>
                    <a:cs typeface="微软雅黑" pitchFamily="34" charset="-120"/>
                  </a:rPr>
                  <a:t>，表示生态系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统的总稳定性越大</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4_AS.42_1#91224eccc?vop=1&amp;pid=d0ebf16f9&amp;color=0,0,0&amp;vtp=1&amp;bt=1&amp;bbb=1&amp;hb=1"/>
              <p:cNvSpPr>
                <a:spLocks noRot="1" noChangeAspect="1" noMove="1" noResize="1" noEditPoints="1" noAdjustHandles="1" noChangeArrowheads="1" noChangeShapeType="1" noTextEdit="1"/>
              </p:cNvSpPr>
              <p:nvPr/>
            </p:nvSpPr>
            <p:spPr>
              <a:xfrm>
                <a:off x="722376" y="972000"/>
                <a:ext cx="10753344" cy="2431034"/>
              </a:xfrm>
              <a:prstGeom prst="rect">
                <a:avLst/>
              </a:prstGeom>
              <a:blipFill>
                <a:blip r:embed="rId3"/>
                <a:stretch>
                  <a:fillRect l="-1587" r="-794" b="-626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EX.43_1#91224eccc?vop=1&amp;pid=d0ebf16f9&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p:txBody>
      </p:sp>
      <p:sp>
        <p:nvSpPr>
          <p:cNvPr id="3" name="QC_4_EX.43_2#91224eccc?vop=1&amp;pid=d0ebf16f9&amp;color=0,0,0&amp;vtp=1&amp;bbb=1"/>
          <p:cNvSpPr/>
          <p:nvPr/>
        </p:nvSpPr>
        <p:spPr>
          <a:xfrm>
            <a:off x="722376" y="1430909"/>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生态系统稳定性的判断</a:t>
            </a:r>
            <a:endParaRPr lang="en-US" altLang="zh-CN" sz="2000" dirty="0"/>
          </a:p>
        </p:txBody>
      </p:sp>
      <p:pic>
        <p:nvPicPr>
          <p:cNvPr id="4" name="QC_4_EX.43_3#91224eccc?vop=1&amp;pid=d0ebf16f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27248" y="1968500"/>
            <a:ext cx="5943600" cy="280720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44_1#c960006e1?pid=d0ebf16f9&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［重庆巴蜀中学2025高二月考］</a:t>
                </a:r>
                <a:r>
                  <a:rPr lang="en-US" altLang="zh-CN" sz="2000" b="0" i="0" dirty="0">
                    <a:solidFill>
                      <a:srgbClr val="000000"/>
                    </a:solidFill>
                    <a:latin typeface="微软雅黑" pitchFamily="34" charset="0"/>
                    <a:ea typeface="微软雅黑" pitchFamily="34" charset="-122"/>
                    <a:cs typeface="微软雅黑" pitchFamily="34" charset="-120"/>
                  </a:rPr>
                  <a:t>为研究某生态系统的植物功能群对空心莲子草入侵的影响</a:t>
                </a:r>
                <a:r>
                  <a:rPr lang="en-US" altLang="zh-CN" sz="2000" b="0" i="0">
                    <a:solidFill>
                      <a:srgbClr val="000000"/>
                    </a:solidFill>
                    <a:latin typeface="微软雅黑" pitchFamily="34" charset="0"/>
                    <a:ea typeface="微软雅黑" pitchFamily="34" charset="-122"/>
                    <a:cs typeface="微软雅黑" pitchFamily="34" charset="-120"/>
                  </a:rPr>
                  <a:t>，科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研人员将一个圆形样地划分为</a:t>
                </a:r>
                <a:r>
                  <a:rPr lang="en-US" altLang="zh-CN" sz="2000" b="0" i="0" dirty="0">
                    <a:solidFill>
                      <a:srgbClr val="000000"/>
                    </a:solidFill>
                    <a:latin typeface="微软雅黑" pitchFamily="34" charset="0"/>
                    <a:ea typeface="微软雅黑" pitchFamily="34" charset="-122"/>
                    <a:cs typeface="微软雅黑" pitchFamily="34" charset="-120"/>
                  </a:rPr>
                  <a:t>A区、B区和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区，除A区外，其余各区面积相同</a:t>
                </a:r>
                <a:r>
                  <a:rPr lang="en-US" altLang="zh-CN" sz="2000" b="0" i="0">
                    <a:solidFill>
                      <a:srgbClr val="000000"/>
                    </a:solidFill>
                    <a:latin typeface="微软雅黑" pitchFamily="34" charset="0"/>
                    <a:ea typeface="微软雅黑" pitchFamily="34" charset="-122"/>
                    <a:cs typeface="微软雅黑" pitchFamily="34" charset="-120"/>
                  </a:rPr>
                  <a:t>。各区种植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情况如图</a:t>
                </a:r>
                <a:r>
                  <a:rPr lang="en-US" altLang="zh-CN" sz="2000" b="0" i="0" dirty="0">
                    <a:solidFill>
                      <a:srgbClr val="000000"/>
                    </a:solidFill>
                    <a:latin typeface="微软雅黑" pitchFamily="34" charset="0"/>
                    <a:ea typeface="微软雅黑" pitchFamily="34" charset="-122"/>
                    <a:cs typeface="微软雅黑" pitchFamily="34" charset="-120"/>
                  </a:rPr>
                  <a:t>1所示，其中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区中植物功能群数目相同但物种数目分别为4、8、16。第</a:t>
                </a:r>
                <a:r>
                  <a:rPr lang="en-US" altLang="zh-CN" sz="2000" b="0" i="0">
                    <a:solidFill>
                      <a:srgbClr val="000000"/>
                    </a:solidFill>
                    <a:latin typeface="微软雅黑" pitchFamily="34" charset="0"/>
                    <a:ea typeface="微软雅黑" pitchFamily="34" charset="-122"/>
                    <a:cs typeface="微软雅黑" pitchFamily="34" charset="-120"/>
                  </a:rPr>
                  <a:t>3、7、</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微软雅黑" pitchFamily="34" charset="0"/>
                    <a:ea typeface="微软雅黑" pitchFamily="34" charset="-122"/>
                    <a:cs typeface="微软雅黑" pitchFamily="34" charset="-120"/>
                  </a:rPr>
                  <a:t>天测定B、C区空心莲子草入侵状况，得到图2所示结果。</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44_1#c960006e1?pid=d0ebf16f9&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a:blip r:embed="rId3"/>
                <a:stretch>
                  <a:fillRect l="-1474" r="-397" b="-8651"/>
                </a:stretch>
              </a:blipFill>
              <a:ln/>
            </p:spPr>
            <p:txBody>
              <a:bodyPr/>
              <a:lstStyle/>
              <a:p>
                <a:r>
                  <a:rPr lang="zh-CN" altLang="en-US">
                    <a:noFill/>
                  </a:rPr>
                  <a:t> </a:t>
                </a:r>
              </a:p>
            </p:txBody>
          </p:sp>
        </mc:Fallback>
      </mc:AlternateContent>
      <p:pic>
        <p:nvPicPr>
          <p:cNvPr id="4" name="QC_4_BD.44_3#c960006e1?iti=1&amp;htil=1&amp;pid=d0ebf16f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185416" y="2866077"/>
            <a:ext cx="2450592"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4_4#c960006e1?iti=2&amp;htil=1&amp;pid=d0ebf16f9&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242048" y="3515301"/>
            <a:ext cx="3090672"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4_5#c960006e1?iti=1&amp;htil=1&amp;pid=d0ebf16f9&amp;color=0,0,0&amp;vtp=1&amp;bbb=1"/>
          <p:cNvSpPr/>
          <p:nvPr/>
        </p:nvSpPr>
        <p:spPr>
          <a:xfrm>
            <a:off x="3180524" y="5443669"/>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7" name="QC_4_BD.44_6#c960006e1?iti=2&amp;htil=1&amp;pid=d0ebf16f9&amp;color=0,0,0&amp;vtp=1&amp;bbb=1"/>
          <p:cNvSpPr/>
          <p:nvPr/>
        </p:nvSpPr>
        <p:spPr>
          <a:xfrm>
            <a:off x="8557196" y="5443669"/>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46_1#c960006e1.choices?pid=d0ebf16f9&amp;color=0,0,0&amp;vtp=1&amp;bt=1&amp;bbb=1"/>
              <p:cNvSpPr/>
              <p:nvPr/>
            </p:nvSpPr>
            <p:spPr>
              <a:xfrm>
                <a:off x="722376" y="972000"/>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A.各区种植植物的先后顺序应为先种植A区，再种植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区</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.种植区域物种丰富度越高，空心莲子草的入侵程度就越低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.种植区域植物功能群数目越多，其生态系统抵抗力稳定性越高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.空心莲子草能够增加本地物种多样性，提高生态系统的稳定性</a:t>
                </a:r>
                <a:endParaRPr lang="en-US" altLang="zh-CN" sz="2000" dirty="0"/>
              </a:p>
            </p:txBody>
          </p:sp>
        </mc:Choice>
        <mc:Fallback xmlns="">
          <p:sp>
            <p:nvSpPr>
              <p:cNvPr id="2" name="QC_4_BD.46_1#c960006e1.choices?pid=d0ebf16f9&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
        <p:nvSpPr>
          <p:cNvPr id="3" name="QC_4_AN.45_1#c960006e1.bracket?pid=d0ebf16f9&amp;color=0,0,0&amp;vpa=13&amp;vtp=1&amp;answeroption=C">
            <a:extLst>
              <a:ext uri="{FF2B5EF4-FFF2-40B4-BE49-F238E27FC236}">
                <a16:creationId xmlns:a16="http://schemas.microsoft.com/office/drawing/2014/main" id="{AB0104D6-3B54-957A-FF4B-521164FEF539}"/>
              </a:ext>
            </a:extLst>
          </p:cNvPr>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47_1#c960006e1?vop=1&amp;pid=d0ebf16f9&amp;color=0,0,0&amp;mp=1&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由于空心莲子草是外来入侵物种，因此应该先种植C区，过一段时间再在</a:t>
                </a:r>
                <a:r>
                  <a:rPr lang="en-US" altLang="zh-CN" sz="2000" b="0" i="0">
                    <a:solidFill>
                      <a:srgbClr val="000000"/>
                    </a:solidFill>
                    <a:latin typeface="微软雅黑" pitchFamily="34" charset="0"/>
                    <a:ea typeface="微软雅黑" pitchFamily="34" charset="-122"/>
                    <a:cs typeface="微软雅黑" pitchFamily="34" charset="-120"/>
                  </a:rPr>
                  <a:t>A区种植空心莲子</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草</a:t>
                </a:r>
                <a:r>
                  <a:rPr lang="en-US" altLang="zh-CN" sz="2000" b="0" i="0" dirty="0">
                    <a:solidFill>
                      <a:srgbClr val="000000"/>
                    </a:solidFill>
                    <a:latin typeface="微软雅黑" pitchFamily="34" charset="0"/>
                    <a:ea typeface="微软雅黑" pitchFamily="34" charset="-122"/>
                    <a:cs typeface="微软雅黑" pitchFamily="34" charset="-120"/>
                  </a:rPr>
                  <a:t>，A错误；据图2可知，种植区域中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2000" b="0" i="0" dirty="0">
                    <a:solidFill>
                      <a:srgbClr val="000000"/>
                    </a:solidFill>
                    <a:latin typeface="微软雅黑" pitchFamily="34" charset="0"/>
                    <a:ea typeface="微软雅黑" pitchFamily="34" charset="-122"/>
                    <a:cs typeface="微软雅黑" pitchFamily="34" charset="-120"/>
                  </a:rPr>
                  <a:t>区入侵程度相对值最大</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2000" b="0" i="0" dirty="0">
                    <a:solidFill>
                      <a:srgbClr val="000000"/>
                    </a:solidFill>
                    <a:latin typeface="微软雅黑" pitchFamily="34" charset="0"/>
                    <a:ea typeface="微软雅黑" pitchFamily="34" charset="-122"/>
                    <a:cs typeface="微软雅黑" pitchFamily="34" charset="-120"/>
                  </a:rPr>
                  <a:t>次之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都较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低且无显著差异</a:t>
                </a:r>
                <a:r>
                  <a:rPr lang="en-US" altLang="zh-CN" sz="2000" b="0" i="0" dirty="0">
                    <a:solidFill>
                      <a:srgbClr val="000000"/>
                    </a:solidFill>
                    <a:latin typeface="微软雅黑" pitchFamily="34" charset="0"/>
                    <a:ea typeface="微软雅黑" pitchFamily="34" charset="-122"/>
                    <a:cs typeface="微软雅黑" pitchFamily="34" charset="-120"/>
                  </a:rPr>
                  <a:t>，说明植物功能群数目越多的群落越不易被空心莲子草入侵</a:t>
                </a:r>
                <a:r>
                  <a:rPr lang="en-US" altLang="zh-CN" sz="2000" b="0" i="0">
                    <a:solidFill>
                      <a:srgbClr val="000000"/>
                    </a:solidFill>
                    <a:latin typeface="微软雅黑" pitchFamily="34" charset="0"/>
                    <a:ea typeface="微软雅黑" pitchFamily="34" charset="-122"/>
                    <a:cs typeface="微软雅黑" pitchFamily="34" charset="-120"/>
                  </a:rPr>
                  <a:t>，其生态系统抵抗力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稳定性越高</a:t>
                </a:r>
                <a:r>
                  <a:rPr lang="en-US" altLang="zh-CN" sz="2000" b="0" i="0" dirty="0">
                    <a:solidFill>
                      <a:srgbClr val="000000"/>
                    </a:solidFill>
                    <a:latin typeface="微软雅黑" pitchFamily="34" charset="0"/>
                    <a:ea typeface="微软雅黑" pitchFamily="34" charset="-122"/>
                    <a:cs typeface="微软雅黑" pitchFamily="34" charset="-120"/>
                  </a:rPr>
                  <a:t>，而植物功能群数目相同时，物种数目对入侵程度无明显影响，B错误，C正确</a:t>
                </a:r>
                <a:r>
                  <a:rPr lang="en-US" altLang="zh-CN" sz="2000" b="0" i="0">
                    <a:solidFill>
                      <a:srgbClr val="000000"/>
                    </a:solidFill>
                    <a:latin typeface="微软雅黑" pitchFamily="34" charset="0"/>
                    <a:ea typeface="微软雅黑" pitchFamily="34" charset="-122"/>
                    <a:cs typeface="微软雅黑" pitchFamily="34" charset="-120"/>
                  </a:rPr>
                  <a:t>；空心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莲子草入侵会导致本地物种多样性降低</a:t>
                </a:r>
                <a:r>
                  <a:rPr lang="en-US" altLang="zh-CN" sz="2000" b="0" i="0" dirty="0">
                    <a:solidFill>
                      <a:srgbClr val="000000"/>
                    </a:solidFill>
                    <a:latin typeface="微软雅黑" pitchFamily="34" charset="0"/>
                    <a:ea typeface="微软雅黑" pitchFamily="34" charset="-122"/>
                    <a:cs typeface="微软雅黑" pitchFamily="34" charset="-120"/>
                  </a:rPr>
                  <a:t>，生态系统稳定性下降，D错误。</a:t>
                </a:r>
                <a:endParaRPr lang="en-US" altLang="zh-CN" sz="2200" dirty="0"/>
              </a:p>
            </p:txBody>
          </p:sp>
        </mc:Choice>
        <mc:Fallback xmlns="">
          <p:sp>
            <p:nvSpPr>
              <p:cNvPr id="2" name="QC_4_AS.47_1#c960006e1?vop=1&amp;pid=d0ebf16f9&amp;color=0,0,0&amp;mp=1&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a:blip r:embed="rId3"/>
                <a:stretch>
                  <a:fillRect l="-1587" r="-1474"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pic>
        <p:nvPicPr>
          <p:cNvPr id="2" name="QC_4_BD.48_1#1f585b4f8?htil=6&amp;pid=d0ebf16f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056673" y="1054295"/>
            <a:ext cx="2304288" cy="2377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48_2#1f585b4f8?htil=6&amp;pid=d0ebf16f9&amp;color=0,0,0&amp;vtp=1&amp;bt=1&amp;bbb=1&amp;hb=1"/>
          <p:cNvSpPr/>
          <p:nvPr/>
        </p:nvSpPr>
        <p:spPr>
          <a:xfrm>
            <a:off x="722376" y="972000"/>
            <a:ext cx="8321040"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［江苏南京九中2024高二调研</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如图为科研人员建构的保护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区内的某猎物</a:t>
            </a:r>
            <a:r>
              <a:rPr lang="en-US" altLang="zh-CN" sz="2000" b="0" i="0" dirty="0">
                <a:solidFill>
                  <a:srgbClr val="000000"/>
                </a:solidFill>
                <a:latin typeface="微软雅黑" pitchFamily="34" charset="0"/>
                <a:ea typeface="微软雅黑" pitchFamily="34" charset="-122"/>
                <a:cs typeface="微软雅黑" pitchFamily="34" charset="-120"/>
              </a:rPr>
              <a:t>—捕食者模型，箭头所指方向代表曲线变化趋势</a:t>
            </a:r>
            <a:r>
              <a:rPr lang="en-US" altLang="zh-CN" sz="2000" b="0" i="0">
                <a:solidFill>
                  <a:srgbClr val="000000"/>
                </a:solidFill>
                <a:latin typeface="微软雅黑" pitchFamily="34" charset="0"/>
                <a:ea typeface="微软雅黑" pitchFamily="34" charset="-122"/>
                <a:cs typeface="微软雅黑" pitchFamily="34" charset="-120"/>
              </a:rPr>
              <a:t>。下列有关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分析合理的是(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4_AN.49_1#1f585b4f8.bracket?pid=d0ebf16f9&amp;color=0,0,0&amp;vpa=14&amp;vtp=1&amp;bbb=1"/>
          <p:cNvSpPr/>
          <p:nvPr/>
        </p:nvSpPr>
        <p:spPr>
          <a:xfrm>
            <a:off x="2446401" y="1867350"/>
            <a:ext cx="7493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mc:AlternateContent xmlns:mc="http://schemas.openxmlformats.org/markup-compatibility/2006" xmlns:a14="http://schemas.microsoft.com/office/drawing/2010/main">
        <mc:Choice Requires="a14">
          <p:sp>
            <p:nvSpPr>
              <p:cNvPr id="5" name="QC_4_BD.48_3#1f585b4f8.choices?htil=6&amp;pid=d0ebf16f9&amp;color=0,0,0&amp;vtp=1&amp;bbb=1"/>
              <p:cNvSpPr/>
              <p:nvPr/>
            </p:nvSpPr>
            <p:spPr>
              <a:xfrm>
                <a:off x="722376" y="2334074"/>
                <a:ext cx="832104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A.该模型能反映生态系统中普遍存在的负反馈调节机制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.该模型能解释猎物、捕食者种群数量均维持相对稳定的机理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.该模型中最可能代表猎物、捕食者种群</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值的分别是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.猎物和捕食者之间的相互关系是经过长期的协同进化形成的</a:t>
                </a:r>
                <a:endParaRPr lang="en-US" altLang="zh-CN" sz="2000" dirty="0"/>
              </a:p>
            </p:txBody>
          </p:sp>
        </mc:Choice>
        <mc:Fallback xmlns="">
          <p:sp>
            <p:nvSpPr>
              <p:cNvPr id="5" name="QC_4_BD.48_3#1f585b4f8.choices?htil=6&amp;pid=d0ebf16f9&amp;color=0,0,0&amp;vtp=1&amp;bbb=1"/>
              <p:cNvSpPr>
                <a:spLocks noRot="1" noChangeAspect="1" noMove="1" noResize="1" noEditPoints="1" noAdjustHandles="1" noChangeArrowheads="1" noChangeShapeType="1" noTextEdit="1"/>
              </p:cNvSpPr>
              <p:nvPr/>
            </p:nvSpPr>
            <p:spPr>
              <a:xfrm>
                <a:off x="722376" y="2334074"/>
                <a:ext cx="8321040" cy="1796034"/>
              </a:xfrm>
              <a:prstGeom prst="rect">
                <a:avLst/>
              </a:prstGeom>
              <a:blipFill>
                <a:blip r:embed="rId4"/>
                <a:stretch>
                  <a:fillRect l="-1905"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de9742e3b?vop=1&amp;pid=b51bc25e0&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生态系统能维持平衡是因为生态系统具有一定的自我调节能力</a:t>
            </a:r>
            <a:r>
              <a:rPr lang="en-US" altLang="zh-CN" sz="2000" b="0" i="0">
                <a:solidFill>
                  <a:srgbClr val="000000"/>
                </a:solidFill>
                <a:latin typeface="微软雅黑" pitchFamily="34" charset="0"/>
                <a:ea typeface="微软雅黑" pitchFamily="34" charset="-122"/>
                <a:cs typeface="微软雅黑" pitchFamily="34" charset="-120"/>
              </a:rPr>
              <a:t>，而负反馈调节是生态系统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具有自我调节能力的基础</a:t>
            </a:r>
            <a:r>
              <a:rPr lang="en-US" altLang="zh-CN" sz="2000" b="0" i="0" dirty="0">
                <a:solidFill>
                  <a:srgbClr val="000000"/>
                </a:solidFill>
                <a:latin typeface="微软雅黑" pitchFamily="34" charset="0"/>
                <a:ea typeface="微软雅黑" pitchFamily="34" charset="-122"/>
                <a:cs typeface="微软雅黑" pitchFamily="34" charset="-120"/>
              </a:rPr>
              <a:t>，A正确；农田生态系统中需要施加氮肥</a:t>
            </a:r>
            <a:r>
              <a:rPr lang="en-US" altLang="zh-CN" sz="2000" b="0" i="0">
                <a:solidFill>
                  <a:srgbClr val="000000"/>
                </a:solidFill>
                <a:latin typeface="微软雅黑" pitchFamily="34" charset="0"/>
                <a:ea typeface="微软雅黑" pitchFamily="34" charset="-122"/>
                <a:cs typeface="微软雅黑" pitchFamily="34" charset="-120"/>
              </a:rPr>
              <a:t>，是因为农作物的输出带走了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大量氮元素</a:t>
            </a:r>
            <a:r>
              <a:rPr lang="en-US" altLang="zh-CN" sz="2000" b="0" i="0" dirty="0">
                <a:solidFill>
                  <a:srgbClr val="000000"/>
                </a:solidFill>
                <a:latin typeface="微软雅黑" pitchFamily="34" charset="0"/>
                <a:ea typeface="微软雅黑" pitchFamily="34" charset="-122"/>
                <a:cs typeface="微软雅黑" pitchFamily="34" charset="-120"/>
              </a:rPr>
              <a:t>，B错误；一般来说，生态系统中，生物种类越多，营养结构越复杂</a:t>
            </a:r>
            <a:r>
              <a:rPr lang="en-US" altLang="zh-CN" sz="2000" b="0" i="0">
                <a:solidFill>
                  <a:srgbClr val="000000"/>
                </a:solidFill>
                <a:latin typeface="微软雅黑" pitchFamily="34" charset="0"/>
                <a:ea typeface="微软雅黑" pitchFamily="34" charset="-122"/>
                <a:cs typeface="微软雅黑" pitchFamily="34" charset="-120"/>
              </a:rPr>
              <a:t>，生态系统的自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我调节能力越强</a:t>
            </a:r>
            <a:r>
              <a:rPr lang="en-US" altLang="zh-CN" sz="2000" b="0" i="0" dirty="0">
                <a:solidFill>
                  <a:srgbClr val="000000"/>
                </a:solidFill>
                <a:latin typeface="微软雅黑" pitchFamily="34" charset="0"/>
                <a:ea typeface="微软雅黑" pitchFamily="34" charset="-122"/>
                <a:cs typeface="微软雅黑" pitchFamily="34" charset="-120"/>
              </a:rPr>
              <a:t>，稳定性也越强，C错误；生态平衡是一种动态平衡，平衡的生态系统中</a:t>
            </a:r>
            <a:r>
              <a:rPr lang="en-US" altLang="zh-CN" sz="2000" b="0" i="0">
                <a:solidFill>
                  <a:srgbClr val="000000"/>
                </a:solidFill>
                <a:latin typeface="微软雅黑" pitchFamily="34" charset="0"/>
                <a:ea typeface="微软雅黑" pitchFamily="34" charset="-122"/>
                <a:cs typeface="微软雅黑" pitchFamily="34" charset="-120"/>
              </a:rPr>
              <a:t>，生物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的种类和数量都保持相对稳定</a:t>
            </a:r>
            <a:r>
              <a:rPr lang="en-US" altLang="zh-CN" sz="2000" b="0" i="0" dirty="0">
                <a:solidFill>
                  <a:srgbClr val="000000"/>
                </a:solidFill>
                <a:latin typeface="微软雅黑" pitchFamily="34" charset="0"/>
                <a:ea typeface="微软雅黑" pitchFamily="34" charset="-122"/>
                <a:cs typeface="微软雅黑" pitchFamily="34" charset="-120"/>
              </a:rPr>
              <a:t>，并非保持不变，D错误。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50_1#1f585b4f8?vop=1&amp;pid=d0ebf16f9&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据题图分析，猎物的种群数量由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时，捕食者种群数量由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，之后捕食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者种群数量继续由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，猎物种群数量由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减少到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，再之后，</a:t>
                </a:r>
                <a:r>
                  <a:rPr lang="en-US" altLang="zh-CN" sz="2000" b="0" i="0">
                    <a:solidFill>
                      <a:srgbClr val="000000"/>
                    </a:solidFill>
                    <a:latin typeface="微软雅黑" pitchFamily="34" charset="0"/>
                    <a:ea typeface="微软雅黑" pitchFamily="34" charset="-122"/>
                    <a:cs typeface="微软雅黑" pitchFamily="34" charset="-120"/>
                  </a:rPr>
                  <a:t>猎物种群数量继续减少，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捕食者种群数量也开始减少</a:t>
                </a:r>
                <a:r>
                  <a:rPr lang="en-US" altLang="zh-CN" sz="2000" b="0" i="0" dirty="0">
                    <a:solidFill>
                      <a:srgbClr val="000000"/>
                    </a:solidFill>
                    <a:latin typeface="微软雅黑" pitchFamily="34" charset="0"/>
                    <a:ea typeface="微软雅黑" pitchFamily="34" charset="-122"/>
                    <a:cs typeface="微软雅黑" pitchFamily="34" charset="-120"/>
                  </a:rPr>
                  <a:t>，这种变化趋势反映了生态系统中普遍存在的负反馈调节机制</a:t>
                </a:r>
                <a:r>
                  <a:rPr lang="en-US" altLang="zh-CN" sz="2000" b="0" i="0">
                    <a:solidFill>
                      <a:srgbClr val="000000"/>
                    </a:solidFill>
                    <a:latin typeface="微软雅黑" pitchFamily="34" charset="0"/>
                    <a:ea typeface="微软雅黑" pitchFamily="34" charset="-122"/>
                    <a:cs typeface="微软雅黑" pitchFamily="34" charset="-120"/>
                  </a:rPr>
                  <a:t>，该模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型能解释猎物和捕食者种群数量保持相对稳定的机理</a:t>
                </a:r>
                <a:r>
                  <a:rPr lang="en-US" altLang="zh-CN" sz="2000" b="0" i="0" dirty="0">
                    <a:solidFill>
                      <a:srgbClr val="000000"/>
                    </a:solidFill>
                    <a:latin typeface="微软雅黑" pitchFamily="34" charset="0"/>
                    <a:ea typeface="微软雅黑" pitchFamily="34" charset="-122"/>
                    <a:cs typeface="微软雅黑" pitchFamily="34" charset="-120"/>
                  </a:rPr>
                  <a:t>，A、B正确；由题图可知</a:t>
                </a:r>
                <a:r>
                  <a:rPr lang="en-US" altLang="zh-CN" sz="2000" b="0" i="0">
                    <a:solidFill>
                      <a:srgbClr val="000000"/>
                    </a:solidFill>
                    <a:latin typeface="微软雅黑" pitchFamily="34" charset="0"/>
                    <a:ea typeface="微软雅黑" pitchFamily="34" charset="-122"/>
                    <a:cs typeface="微软雅黑" pitchFamily="34" charset="-120"/>
                  </a:rPr>
                  <a:t>，猎物种群数量以</a:t>
                </a: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为中心在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2000" b="0" i="0" dirty="0">
                    <a:solidFill>
                      <a:srgbClr val="000000"/>
                    </a:solidFill>
                    <a:latin typeface="微软雅黑" pitchFamily="34" charset="0"/>
                    <a:ea typeface="微软雅黑" pitchFamily="34" charset="-122"/>
                    <a:cs typeface="微软雅黑" pitchFamily="34" charset="-120"/>
                  </a:rPr>
                  <a:t>之间波动，捕食者种群数量以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为中心，在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之间波动</a:t>
                </a:r>
                <a:r>
                  <a:rPr lang="en-US" altLang="zh-CN" sz="2000" b="0" i="0">
                    <a:solidFill>
                      <a:srgbClr val="000000"/>
                    </a:solidFill>
                    <a:latin typeface="微软雅黑" pitchFamily="34" charset="0"/>
                    <a:ea typeface="微软雅黑" pitchFamily="34" charset="-122"/>
                    <a:cs typeface="微软雅黑" pitchFamily="34" charset="-120"/>
                  </a:rPr>
                  <a:t>，故该模型中最可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能代表猎物</a:t>
                </a:r>
                <a:r>
                  <a:rPr lang="en-US" altLang="zh-CN" sz="2000" b="0" i="0" dirty="0">
                    <a:solidFill>
                      <a:srgbClr val="000000"/>
                    </a:solidFill>
                    <a:latin typeface="微软雅黑" pitchFamily="34" charset="0"/>
                    <a:ea typeface="微软雅黑" pitchFamily="34" charset="-122"/>
                    <a:cs typeface="微软雅黑" pitchFamily="34" charset="-120"/>
                  </a:rPr>
                  <a:t>、捕食者种群</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𝐾</m:t>
                    </m:r>
                  </m:oMath>
                </a14:m>
                <a:r>
                  <a:rPr lang="en-US" altLang="zh-CN" sz="2000" b="0" i="0" dirty="0">
                    <a:solidFill>
                      <a:srgbClr val="000000"/>
                    </a:solidFill>
                    <a:latin typeface="微软雅黑" pitchFamily="34" charset="0"/>
                    <a:ea typeface="微软雅黑" pitchFamily="34" charset="-122"/>
                    <a:cs typeface="微软雅黑" pitchFamily="34" charset="-120"/>
                  </a:rPr>
                  <a:t>值的分别为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𝑁</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𝑃</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；捕食者与猎物的相互关系是经过长期的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协同进化形成的</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4_AS.50_1#1f585b4f8?vop=1&amp;pid=d0ebf16f9&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a:blip r:embed="rId3"/>
                <a:stretch>
                  <a:fillRect l="-1587" r="-1587" b="-482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C_4_BD.51_1#ca976a8ee?pid=d0ebf16f9&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［辽宁名校联盟2025高二联考］</a:t>
            </a:r>
            <a:r>
              <a:rPr lang="en-US" altLang="zh-CN" sz="2000" b="0" i="0" dirty="0">
                <a:solidFill>
                  <a:srgbClr val="000000"/>
                </a:solidFill>
                <a:latin typeface="微软雅黑" pitchFamily="34" charset="0"/>
                <a:ea typeface="微软雅黑" pitchFamily="34" charset="-122"/>
                <a:cs typeface="微软雅黑" pitchFamily="34" charset="-120"/>
              </a:rPr>
              <a:t>稳态转换是指在气候变化、人类活动影响下</a:t>
            </a:r>
            <a:r>
              <a:rPr lang="en-US" altLang="zh-CN" sz="2000" b="0" i="0">
                <a:solidFill>
                  <a:srgbClr val="000000"/>
                </a:solidFill>
                <a:latin typeface="微软雅黑" pitchFamily="34" charset="0"/>
                <a:ea typeface="微软雅黑" pitchFamily="34" charset="-122"/>
                <a:cs typeface="微软雅黑" pitchFamily="34" charset="-120"/>
              </a:rPr>
              <a:t>，生态系统的结构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和功能发生大规模</a:t>
            </a:r>
            <a:r>
              <a:rPr lang="en-US" altLang="zh-CN" sz="2000" b="0" i="0" dirty="0">
                <a:solidFill>
                  <a:srgbClr val="000000"/>
                </a:solidFill>
                <a:latin typeface="微软雅黑" pitchFamily="34" charset="0"/>
                <a:ea typeface="微软雅黑" pitchFamily="34" charset="-122"/>
                <a:cs typeface="微软雅黑" pitchFamily="34" charset="-120"/>
              </a:rPr>
              <a:t>、突然和持久性的变化</a:t>
            </a:r>
            <a:r>
              <a:rPr lang="en-US" altLang="zh-CN" sz="2000" b="0" i="0">
                <a:solidFill>
                  <a:srgbClr val="000000"/>
                </a:solidFill>
                <a:latin typeface="微软雅黑" pitchFamily="34" charset="0"/>
                <a:ea typeface="微软雅黑" pitchFamily="34" charset="-122"/>
                <a:cs typeface="微软雅黑" pitchFamily="34" charset="-120"/>
              </a:rPr>
              <a:t>，导致生态系统从一个相对稳定的状态快速重组进入另</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一个相对稳定状态的现象</a:t>
            </a:r>
            <a:r>
              <a:rPr lang="en-US" altLang="zh-CN" sz="2000" b="0" i="0" dirty="0">
                <a:solidFill>
                  <a:srgbClr val="000000"/>
                </a:solidFill>
                <a:latin typeface="微软雅黑" pitchFamily="34" charset="0"/>
                <a:ea typeface="微软雅黑" pitchFamily="34" charset="-122"/>
                <a:cs typeface="微软雅黑" pitchFamily="34" charset="-120"/>
              </a:rPr>
              <a:t>（如图）。</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2_1#ca976a8ee.bracket?pid=d0ebf16f9&amp;color=0,0,0&amp;vpa=15&amp;vtp=1"/>
          <p:cNvSpPr/>
          <p:nvPr/>
        </p:nvSpPr>
        <p:spPr>
          <a:xfrm>
            <a:off x="7018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51_2#ca976a8ee?htil=7&amp;pid=d0ebf16f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65507" y="2408877"/>
            <a:ext cx="3529584"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ca976a8ee.choices?htil=7&amp;pid=d0ebf16f9&amp;color=0,0,0&amp;vtp=1&amp;bbb=1&amp;hb=1"/>
          <p:cNvSpPr/>
          <p:nvPr/>
        </p:nvSpPr>
        <p:spPr>
          <a:xfrm>
            <a:off x="722376" y="2334074"/>
            <a:ext cx="70957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A.生态系统发生稳态转换，往往伴随群落的演替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.稳态转换后，生态系统的组分更多，营养结构更复杂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.富营养化是湖泊和沿海生态系统中发生的稳态转换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.若到达临界点前又重新回到稳态1</a:t>
            </a:r>
            <a:r>
              <a:rPr lang="en-US" altLang="zh-CN" sz="2000" b="0" i="0">
                <a:solidFill>
                  <a:srgbClr val="000000"/>
                </a:solidFill>
                <a:latin typeface="微软雅黑" pitchFamily="34" charset="0"/>
                <a:ea typeface="微软雅黑" pitchFamily="34" charset="-122"/>
                <a:cs typeface="微软雅黑" pitchFamily="34" charset="-120"/>
              </a:rPr>
              <a:t>，说明此生态系统具有抵抗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C_4_AS.53_1#ca976a8ee?vop=1&amp;pid=d0ebf16f9&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稳态转换是生态系统从一个相对稳定状态快速重组进入另一个相对稳定状态的现象</a:t>
            </a:r>
            <a:r>
              <a:rPr lang="en-US" altLang="zh-CN" sz="2000" b="0" i="0">
                <a:solidFill>
                  <a:srgbClr val="000000"/>
                </a:solidFill>
                <a:latin typeface="微软雅黑" pitchFamily="34" charset="0"/>
                <a:ea typeface="微软雅黑" pitchFamily="34" charset="-122"/>
                <a:cs typeface="微软雅黑" pitchFamily="34" charset="-120"/>
              </a:rPr>
              <a:t>。在这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个过程中</a:t>
            </a:r>
            <a:r>
              <a:rPr lang="en-US" altLang="zh-CN" sz="2000" b="0" i="0" dirty="0">
                <a:solidFill>
                  <a:srgbClr val="000000"/>
                </a:solidFill>
                <a:latin typeface="微软雅黑" pitchFamily="34" charset="0"/>
                <a:ea typeface="微软雅黑" pitchFamily="34" charset="-122"/>
                <a:cs typeface="微软雅黑" pitchFamily="34" charset="-120"/>
              </a:rPr>
              <a:t>，生态系统的结构和功能发生变化，群落中的物种组成等也会改变</a:t>
            </a:r>
            <a:r>
              <a:rPr lang="en-US" altLang="zh-CN" sz="2000" b="0" i="0">
                <a:solidFill>
                  <a:srgbClr val="000000"/>
                </a:solidFill>
                <a:latin typeface="微软雅黑" pitchFamily="34" charset="0"/>
                <a:ea typeface="微软雅黑" pitchFamily="34" charset="-122"/>
                <a:cs typeface="微软雅黑" pitchFamily="34" charset="-120"/>
              </a:rPr>
              <a:t>，这往往伴随着群落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的演替</a:t>
            </a:r>
            <a:r>
              <a:rPr lang="en-US" altLang="zh-CN" sz="2000" b="0" i="0" dirty="0">
                <a:solidFill>
                  <a:srgbClr val="000000"/>
                </a:solidFill>
                <a:latin typeface="微软雅黑" pitchFamily="34" charset="0"/>
                <a:ea typeface="微软雅黑" pitchFamily="34" charset="-122"/>
                <a:cs typeface="微软雅黑" pitchFamily="34" charset="-120"/>
              </a:rPr>
              <a:t>，A正确。稳态转换是生态系统从一个相对稳定状态转变为另一个相对稳定状态</a:t>
            </a:r>
            <a:r>
              <a:rPr lang="en-US" altLang="zh-CN" sz="2000" b="0" i="0">
                <a:solidFill>
                  <a:srgbClr val="000000"/>
                </a:solidFill>
                <a:latin typeface="微软雅黑" pitchFamily="34" charset="0"/>
                <a:ea typeface="微软雅黑" pitchFamily="34" charset="-122"/>
                <a:cs typeface="微软雅黑" pitchFamily="34" charset="-120"/>
              </a:rPr>
              <a:t>，转换后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的生态系统组分不一定更多</a:t>
            </a:r>
            <a:r>
              <a:rPr lang="en-US" altLang="zh-CN" sz="2000" b="0" i="0" dirty="0">
                <a:solidFill>
                  <a:srgbClr val="000000"/>
                </a:solidFill>
                <a:latin typeface="微软雅黑" pitchFamily="34" charset="0"/>
                <a:ea typeface="微软雅黑" pitchFamily="34" charset="-122"/>
                <a:cs typeface="微软雅黑" pitchFamily="34" charset="-120"/>
              </a:rPr>
              <a:t>，营养结构也不一定更复杂，B错误。富营养化是指水体中氮</a:t>
            </a:r>
            <a:r>
              <a:rPr lang="en-US" altLang="zh-CN" sz="2000" b="0" i="0">
                <a:solidFill>
                  <a:srgbClr val="000000"/>
                </a:solidFill>
                <a:latin typeface="微软雅黑" pitchFamily="34" charset="0"/>
                <a:ea typeface="微软雅黑" pitchFamily="34" charset="-122"/>
                <a:cs typeface="微软雅黑" pitchFamily="34" charset="-120"/>
              </a:rPr>
              <a:t>、磷等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营养物质过多</a:t>
            </a:r>
            <a:r>
              <a:rPr lang="en-US" altLang="zh-CN" sz="2000" b="0" i="0" dirty="0">
                <a:solidFill>
                  <a:srgbClr val="000000"/>
                </a:solidFill>
                <a:latin typeface="微软雅黑" pitchFamily="34" charset="0"/>
                <a:ea typeface="微软雅黑" pitchFamily="34" charset="-122"/>
                <a:cs typeface="微软雅黑" pitchFamily="34" charset="-120"/>
              </a:rPr>
              <a:t>，导致藻类等浮游生物大量繁殖、水质恶化等现象</a:t>
            </a:r>
            <a:r>
              <a:rPr lang="en-US" altLang="zh-CN" sz="2000" b="0" i="0">
                <a:solidFill>
                  <a:srgbClr val="000000"/>
                </a:solidFill>
                <a:latin typeface="微软雅黑" pitchFamily="34" charset="0"/>
                <a:ea typeface="微软雅黑" pitchFamily="34" charset="-122"/>
                <a:cs typeface="微软雅黑" pitchFamily="34" charset="-120"/>
              </a:rPr>
              <a:t>，这会使湖泊和沿海生态系统的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结构和功能发生大规模</a:t>
            </a:r>
            <a:r>
              <a:rPr lang="en-US" altLang="zh-CN" sz="2000" b="0" i="0" dirty="0">
                <a:solidFill>
                  <a:srgbClr val="000000"/>
                </a:solidFill>
                <a:latin typeface="微软雅黑" pitchFamily="34" charset="0"/>
                <a:ea typeface="微软雅黑" pitchFamily="34" charset="-122"/>
                <a:cs typeface="微软雅黑" pitchFamily="34" charset="-120"/>
              </a:rPr>
              <a:t>、突然和持久性的变化，属于生态系统中发生的稳态转换，C正确</a:t>
            </a:r>
            <a:r>
              <a:rPr lang="en-US" altLang="zh-CN" sz="2000" b="0" i="0">
                <a:solidFill>
                  <a:srgbClr val="000000"/>
                </a:solidFill>
                <a:latin typeface="微软雅黑" pitchFamily="34" charset="0"/>
                <a:ea typeface="微软雅黑" pitchFamily="34" charset="-122"/>
                <a:cs typeface="微软雅黑" pitchFamily="34" charset="-120"/>
              </a:rPr>
              <a:t>。若生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态系统在到达临界点前又重新回到稳态</a:t>
            </a:r>
            <a:r>
              <a:rPr lang="en-US" altLang="zh-CN" sz="2000" b="0" i="0" dirty="0">
                <a:solidFill>
                  <a:srgbClr val="000000"/>
                </a:solidFill>
                <a:latin typeface="微软雅黑" pitchFamily="34" charset="0"/>
                <a:ea typeface="微软雅黑" pitchFamily="34" charset="-122"/>
                <a:cs typeface="微软雅黑" pitchFamily="34" charset="-120"/>
              </a:rPr>
              <a:t>1，说明它能抵抗外界干扰保持原有的稳定状态</a:t>
            </a:r>
            <a:r>
              <a:rPr lang="en-US" altLang="zh-CN" sz="2000" b="0" i="0">
                <a:solidFill>
                  <a:srgbClr val="000000"/>
                </a:solidFill>
                <a:latin typeface="微软雅黑" pitchFamily="34" charset="0"/>
                <a:ea typeface="微软雅黑" pitchFamily="34" charset="-122"/>
                <a:cs typeface="微软雅黑" pitchFamily="34" charset="-120"/>
              </a:rPr>
              <a:t>，体现了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该生态系统具有抵抗力稳定性</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4_BD.54_1#b545877e0?pid=d0ebf16f9&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［湖北鄂东南示范高中2025高二联考］</a:t>
            </a:r>
            <a:r>
              <a:rPr lang="en-US" altLang="zh-CN" sz="2000" b="0" i="0" dirty="0">
                <a:solidFill>
                  <a:srgbClr val="000000"/>
                </a:solidFill>
                <a:latin typeface="微软雅黑" pitchFamily="34" charset="0"/>
                <a:ea typeface="微软雅黑" pitchFamily="34" charset="-122"/>
                <a:cs typeface="微软雅黑" pitchFamily="34" charset="-120"/>
              </a:rPr>
              <a:t>蕲河是一条贯穿整个蕲春的“母亲河</a:t>
            </a:r>
            <a:r>
              <a:rPr lang="en-US" altLang="zh-CN" sz="2000" b="0" i="0">
                <a:solidFill>
                  <a:srgbClr val="000000"/>
                </a:solidFill>
                <a:latin typeface="微软雅黑" pitchFamily="34" charset="0"/>
                <a:ea typeface="微软雅黑" pitchFamily="34" charset="-122"/>
                <a:cs typeface="微软雅黑" pitchFamily="34" charset="-120"/>
              </a:rPr>
              <a:t>”，沿途偶有区域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受到污水的污染</a:t>
            </a:r>
            <a:r>
              <a:rPr lang="en-US" altLang="zh-CN" sz="2000" b="0" i="0" dirty="0">
                <a:solidFill>
                  <a:srgbClr val="000000"/>
                </a:solidFill>
                <a:latin typeface="微软雅黑" pitchFamily="34" charset="0"/>
                <a:ea typeface="微软雅黑" pitchFamily="34" charset="-122"/>
                <a:cs typeface="微软雅黑" pitchFamily="34" charset="-120"/>
              </a:rPr>
              <a:t>，如养猪场污水。研究人员在沿河的甲、乙、丙、</a:t>
            </a:r>
            <a:r>
              <a:rPr lang="en-US" altLang="zh-CN" sz="2000" b="0" i="0">
                <a:solidFill>
                  <a:srgbClr val="000000"/>
                </a:solidFill>
                <a:latin typeface="微软雅黑" pitchFamily="34" charset="0"/>
                <a:ea typeface="微软雅黑" pitchFamily="34" charset="-122"/>
                <a:cs typeface="微软雅黑" pitchFamily="34" charset="-120"/>
              </a:rPr>
              <a:t>丁四处采集了水样进行分析，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其结果如图所示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下列有关分析正确的是(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5_1#b545877e0.bracket?pid=d0ebf16f9&amp;color=0,0,0&amp;vpa=16&amp;vtp=1"/>
          <p:cNvSpPr/>
          <p:nvPr/>
        </p:nvSpPr>
        <p:spPr>
          <a:xfrm>
            <a:off x="5481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4_BD.54_3#b545877e0?htil=1&amp;pid=d0ebf16f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53896" y="2811213"/>
            <a:ext cx="3904488" cy="11612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4_4#b545877e0?htil=1&amp;pid=d0ebf16f9&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42048" y="2408877"/>
            <a:ext cx="3072384" cy="15636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54_5#b545877e0.choices?pid=d0ebf16f9&amp;color=0,0,0&amp;vtp=1&amp;bbb=1"/>
          <p:cNvSpPr/>
          <p:nvPr/>
        </p:nvSpPr>
        <p:spPr>
          <a:xfrm>
            <a:off x="722376" y="41106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A.样品1、样品2、样品3的取样地点分别为丁、乙、丙</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.样品1中藻类大量增加的主要原因是水体中有机物含量增多</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.图中的数据说明该河流生态系统的生态平衡已经被破坏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.若污水中存在有毒物质，水体被重度污染，河流的恢复力稳定性就会被破坏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C_4_EX.56_1#b545877e0?vop=1&amp;pid=d0ebf16f9&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4_EX.56_2#b545877e0?vop=1&amp;pid=d0ebf16f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553712" y="1511300"/>
            <a:ext cx="3072384" cy="37033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C_4_AS.57_1#b545877e0?vop=1&amp;pid=d0ebf16f9&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样品1</a:t>
            </a:r>
            <a:r>
              <a:rPr lang="en-US" altLang="zh-CN" sz="2000" b="0" i="0">
                <a:solidFill>
                  <a:srgbClr val="000000"/>
                </a:solidFill>
                <a:latin typeface="微软雅黑" pitchFamily="34" charset="0"/>
                <a:ea typeface="微软雅黑" pitchFamily="34" charset="-122"/>
                <a:cs typeface="微软雅黑" pitchFamily="34" charset="-120"/>
              </a:rPr>
              <a:t>中藻类大量增加的主要原因是水体中有机物经微生物分解后产生的无机盐浓度增加，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错误；分析题图可知，样品3的各项数值接近甲地水样，说明该河流能通过物理沉降、</a:t>
            </a:r>
            <a:r>
              <a:rPr lang="en-US" altLang="zh-CN" sz="2000" b="0" i="0">
                <a:solidFill>
                  <a:srgbClr val="000000"/>
                </a:solidFill>
                <a:latin typeface="微软雅黑" pitchFamily="34" charset="0"/>
                <a:ea typeface="微软雅黑" pitchFamily="34" charset="-122"/>
                <a:cs typeface="微软雅黑" pitchFamily="34" charset="-120"/>
              </a:rPr>
              <a:t>化学分解、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微生物的分解作用等进行净化</a:t>
            </a:r>
            <a:r>
              <a:rPr lang="en-US" altLang="zh-CN" sz="2000" b="0" i="0" dirty="0">
                <a:solidFill>
                  <a:srgbClr val="000000"/>
                </a:solidFill>
                <a:latin typeface="微软雅黑" pitchFamily="34" charset="0"/>
                <a:ea typeface="微软雅黑" pitchFamily="34" charset="-122"/>
                <a:cs typeface="微软雅黑" pitchFamily="34" charset="-120"/>
              </a:rPr>
              <a:t>，很快消除污染，</a:t>
            </a:r>
            <a:r>
              <a:rPr lang="en-US" altLang="zh-CN" sz="2000" b="0" i="0">
                <a:solidFill>
                  <a:srgbClr val="000000"/>
                </a:solidFill>
                <a:latin typeface="微软雅黑" pitchFamily="34" charset="0"/>
                <a:ea typeface="微软雅黑" pitchFamily="34" charset="-122"/>
                <a:cs typeface="微软雅黑" pitchFamily="34" charset="-120"/>
              </a:rPr>
              <a:t>该河流生态系统的结构和功能仍维持相对稳定，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说明生态系统具有一定的自我调节能力</a:t>
            </a:r>
            <a:r>
              <a:rPr lang="en-US" altLang="zh-CN" sz="2000" b="0" i="0" dirty="0">
                <a:solidFill>
                  <a:srgbClr val="000000"/>
                </a:solidFill>
                <a:latin typeface="微软雅黑" pitchFamily="34" charset="0"/>
                <a:ea typeface="微软雅黑" pitchFamily="34" charset="-122"/>
                <a:cs typeface="微软雅黑" pitchFamily="34" charset="-120"/>
              </a:rPr>
              <a:t>，C错误；若水体被有毒物质重度污染</a:t>
            </a:r>
            <a:r>
              <a:rPr lang="en-US" altLang="zh-CN" sz="2000" b="0" i="0">
                <a:solidFill>
                  <a:srgbClr val="000000"/>
                </a:solidFill>
                <a:latin typeface="微软雅黑" pitchFamily="34" charset="0"/>
                <a:ea typeface="微软雅黑" pitchFamily="34" charset="-122"/>
                <a:cs typeface="微软雅黑" pitchFamily="34" charset="-120"/>
              </a:rPr>
              <a:t>，自身的净化作用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已不足以消除大部分有毒物质</a:t>
            </a:r>
            <a:r>
              <a:rPr lang="en-US" altLang="zh-CN" sz="2000" b="0" i="0" dirty="0">
                <a:solidFill>
                  <a:srgbClr val="000000"/>
                </a:solidFill>
                <a:latin typeface="微软雅黑" pitchFamily="34" charset="0"/>
                <a:ea typeface="微软雅黑" pitchFamily="34" charset="-122"/>
                <a:cs typeface="微软雅黑" pitchFamily="34" charset="-120"/>
              </a:rPr>
              <a:t>，这时河流的恢复力稳定性就会被破坏，D正确。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4_BD.58_1#612310f84?pid=d0ebf16f9&amp;color=0,0,0&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［山东济宁2024高二期末］</a:t>
            </a:r>
            <a:r>
              <a:rPr lang="en-US" altLang="zh-CN" sz="2000" b="0" i="0" dirty="0">
                <a:solidFill>
                  <a:srgbClr val="000000"/>
                </a:solidFill>
                <a:latin typeface="微软雅黑" pitchFamily="34" charset="0"/>
                <a:ea typeface="微软雅黑" pitchFamily="34" charset="-122"/>
                <a:cs typeface="微软雅黑" pitchFamily="34" charset="-120"/>
              </a:rPr>
              <a:t>我国内陆水域广阔，淡水养殖产量一直位居世界前列</a:t>
            </a:r>
            <a:r>
              <a:rPr lang="en-US" altLang="zh-CN" sz="2000" b="0" i="0">
                <a:solidFill>
                  <a:srgbClr val="000000"/>
                </a:solidFill>
                <a:latin typeface="微软雅黑" pitchFamily="34" charset="0"/>
                <a:ea typeface="微软雅黑" pitchFamily="34" charset="-122"/>
                <a:cs typeface="微软雅黑" pitchFamily="34" charset="-120"/>
              </a:rPr>
              <a:t>。某养殖户往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鱼塘大量投放饲料后</a:t>
            </a:r>
            <a:r>
              <a:rPr lang="en-US" altLang="zh-CN" sz="2000" b="0" i="0" dirty="0">
                <a:solidFill>
                  <a:srgbClr val="000000"/>
                </a:solidFill>
                <a:latin typeface="微软雅黑" pitchFamily="34" charset="0"/>
                <a:ea typeface="微软雅黑" pitchFamily="34" charset="-122"/>
                <a:cs typeface="微软雅黑" pitchFamily="34" charset="-120"/>
              </a:rPr>
              <a:t>，鱼塘水质快速恶化，浮游藻类大量繁殖，养殖的鱼大量死亡</a:t>
            </a:r>
            <a:r>
              <a:rPr lang="en-US" altLang="zh-CN" sz="2000" b="0" i="0">
                <a:solidFill>
                  <a:srgbClr val="000000"/>
                </a:solidFill>
                <a:latin typeface="微软雅黑" pitchFamily="34" charset="0"/>
                <a:ea typeface="微软雅黑" pitchFamily="34" charset="-122"/>
                <a:cs typeface="微软雅黑" pitchFamily="34" charset="-120"/>
              </a:rPr>
              <a:t>。为防止此类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事件的再次发生</a:t>
            </a:r>
            <a:r>
              <a:rPr lang="en-US" altLang="zh-CN" sz="2000" b="0" i="0" dirty="0">
                <a:solidFill>
                  <a:srgbClr val="000000"/>
                </a:solidFill>
                <a:latin typeface="微软雅黑" pitchFamily="34" charset="0"/>
                <a:ea typeface="微软雅黑" pitchFamily="34" charset="-122"/>
                <a:cs typeface="微软雅黑" pitchFamily="34" charset="-120"/>
              </a:rPr>
              <a:t>，当地农科所为其设计了如图所示的种养模式，箭头表示水的流动方向</a:t>
            </a:r>
            <a:r>
              <a:rPr lang="en-US" altLang="zh-CN" sz="2000" b="0" i="0">
                <a:solidFill>
                  <a:srgbClr val="000000"/>
                </a:solidFill>
                <a:latin typeface="微软雅黑" pitchFamily="34" charset="0"/>
                <a:ea typeface="微软雅黑" pitchFamily="34" charset="-122"/>
                <a:cs typeface="微软雅黑" pitchFamily="34" charset="-120"/>
              </a:rPr>
              <a:t>。回答下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列问题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58_2#612310f84?pid=d0ebf16f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754880" y="2875603"/>
            <a:ext cx="2679192"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5_BD.59_1#510aa4c80?pid=612310f84&amp;color=0,0,0&amp;mp=1&amp;vtp=1&amp;bt=1&amp;bbb=1&amp;hb=1"/>
          <p:cNvSpPr/>
          <p:nvPr/>
        </p:nvSpPr>
        <p:spPr>
          <a:xfrm>
            <a:off x="722376" y="96926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）该鱼塘可以看作一个淡水生态系统的理由是</a:t>
            </a:r>
            <a:r>
              <a:rPr lang="en-US" altLang="zh-CN" sz="2000" i="0">
                <a:solidFill>
                  <a:srgbClr val="000000"/>
                </a:solidFill>
                <a:latin typeface="SimSun" pitchFamily="34" charset="0"/>
                <a:ea typeface="SimSun" pitchFamily="34" charset="-122"/>
                <a:cs typeface="SimSun" pitchFamily="34" charset="-120"/>
              </a:rPr>
              <a:t>_________________________________________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微软雅黑" pitchFamily="34" charset="0"/>
                <a:ea typeface="微软雅黑" pitchFamily="34" charset="-122"/>
                <a:cs typeface="微软雅黑" pitchFamily="34" charset="-120"/>
              </a:rPr>
              <a:t>，其抵抗过多饲料等因素干扰能力低的原因是</a:t>
            </a:r>
            <a:r>
              <a:rPr lang="en-US" altLang="zh-CN" sz="2000" i="0">
                <a:solidFill>
                  <a:srgbClr val="000000"/>
                </a:solidFill>
                <a:latin typeface="SimSun" pitchFamily="34" charset="0"/>
                <a:ea typeface="SimSun" pitchFamily="34" charset="-122"/>
                <a:cs typeface="SimSun" pitchFamily="34" charset="-120"/>
              </a:rPr>
              <a:t>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60_1#510aa4c80.blank?pid=612310f84&amp;color=0,0,0&amp;mp=1&amp;vpa=17&amp;vtp=1&amp;bbb=1&amp;hb=1"/>
          <p:cNvSpPr/>
          <p:nvPr/>
        </p:nvSpPr>
        <p:spPr>
          <a:xfrm>
            <a:off x="722377" y="9311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鱼塘的生物群落与它的非生物环境相互作用形</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成了统一整体</a:t>
            </a:r>
            <a:endParaRPr lang="en-US" altLang="zh-CN" sz="2000" dirty="0"/>
          </a:p>
        </p:txBody>
      </p:sp>
      <p:sp>
        <p:nvSpPr>
          <p:cNvPr id="4" name="QB_5_AN.61_1#510aa4c80.blank?pid=612310f84&amp;color=0,0,0&amp;mp=1&amp;vpa=18&amp;vtp=1&amp;bbb=1&amp;hb=1"/>
          <p:cNvSpPr/>
          <p:nvPr/>
        </p:nvSpPr>
        <p:spPr>
          <a:xfrm>
            <a:off x="722377" y="13883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生物种类少</a:t>
            </a:r>
            <a:r>
              <a:rPr lang="en-US" altLang="zh-CN" sz="2000" b="1" i="0" dirty="0">
                <a:solidFill>
                  <a:srgbClr val="00B050"/>
                </a:solidFill>
                <a:latin typeface="微软雅黑" pitchFamily="34" charset="0"/>
                <a:ea typeface="微软雅黑" pitchFamily="34" charset="-122"/>
                <a:cs typeface="微软雅黑" pitchFamily="34" charset="-120"/>
              </a:rPr>
              <a:t>，食物网简单</a:t>
            </a:r>
            <a:r>
              <a:rPr lang="en-US" altLang="zh-CN" sz="2000" b="1" i="0">
                <a:solidFill>
                  <a:srgbClr val="00B050"/>
                </a:solidFill>
                <a:latin typeface="微软雅黑" pitchFamily="34" charset="0"/>
                <a:ea typeface="微软雅黑" pitchFamily="34" charset="-122"/>
                <a:cs typeface="微软雅黑" pitchFamily="34" charset="-120"/>
              </a:rPr>
              <a:t>，自我</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调节能力差</a:t>
            </a:r>
            <a:endParaRPr lang="en-US" altLang="zh-CN" sz="2000" dirty="0"/>
          </a:p>
        </p:txBody>
      </p:sp>
      <p:sp>
        <p:nvSpPr>
          <p:cNvPr id="5" name="QB_5_AS.62_1#510aa4c80?vop=1&amp;pid=612310f84&amp;color=0,0,0&amp;vtp=1&amp;bbb=1&amp;hb=1"/>
          <p:cNvSpPr/>
          <p:nvPr/>
        </p:nvSpPr>
        <p:spPr>
          <a:xfrm>
            <a:off x="722376" y="237756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鱼塘的生物群落与它的非生物环境相互作用形成了统一整体</a:t>
            </a:r>
            <a:r>
              <a:rPr lang="en-US" altLang="zh-CN" sz="2000" b="0" i="0">
                <a:solidFill>
                  <a:srgbClr val="000000"/>
                </a:solidFill>
                <a:latin typeface="微软雅黑" pitchFamily="34" charset="0"/>
                <a:ea typeface="微软雅黑" pitchFamily="34" charset="-122"/>
                <a:cs typeface="微软雅黑" pitchFamily="34" charset="-120"/>
              </a:rPr>
              <a:t>，因此该鱼塘可以看作一个淡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水生态系统</a:t>
            </a:r>
            <a:r>
              <a:rPr lang="en-US" altLang="zh-CN" sz="2000" b="0" i="0" dirty="0">
                <a:solidFill>
                  <a:srgbClr val="000000"/>
                </a:solidFill>
                <a:latin typeface="微软雅黑" pitchFamily="34" charset="0"/>
                <a:ea typeface="微软雅黑" pitchFamily="34" charset="-122"/>
                <a:cs typeface="微软雅黑" pitchFamily="34" charset="-120"/>
              </a:rPr>
              <a:t>。由于该鱼塘生态系统生物种类少，食物网简单，自我调节能力差</a:t>
            </a:r>
            <a:r>
              <a:rPr lang="en-US" altLang="zh-CN" sz="2000" b="0" i="0">
                <a:solidFill>
                  <a:srgbClr val="000000"/>
                </a:solidFill>
                <a:latin typeface="微软雅黑" pitchFamily="34" charset="0"/>
                <a:ea typeface="微软雅黑" pitchFamily="34" charset="-122"/>
                <a:cs typeface="微软雅黑" pitchFamily="34" charset="-120"/>
              </a:rPr>
              <a:t>，因此其抵抗过多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饲料等因素干扰的能力低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B_5_BD.63_1#3f57116a6?pid=612310f84&amp;color=0,0,0&amp;vtp=1&amp;bt=1&amp;bbb=1&amp;hb=1"/>
          <p:cNvSpPr/>
          <p:nvPr/>
        </p:nvSpPr>
        <p:spPr>
          <a:xfrm>
            <a:off x="722376" y="96926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）鱼塘上方的灯可通过</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信息吸引昆虫</a:t>
            </a:r>
            <a:r>
              <a:rPr lang="en-US" altLang="zh-CN" sz="2000" b="0" i="0" dirty="0">
                <a:solidFill>
                  <a:srgbClr val="000000"/>
                </a:solidFill>
                <a:latin typeface="微软雅黑" pitchFamily="34" charset="0"/>
                <a:ea typeface="微软雅黑" pitchFamily="34" charset="-122"/>
                <a:cs typeface="微软雅黑" pitchFamily="34" charset="-120"/>
              </a:rPr>
              <a:t>，这些昆虫可以被鱼捕食</a:t>
            </a:r>
            <a:r>
              <a:rPr lang="en-US" altLang="zh-CN" sz="2000" b="0" i="0">
                <a:solidFill>
                  <a:srgbClr val="000000"/>
                </a:solidFill>
                <a:latin typeface="微软雅黑" pitchFamily="34" charset="0"/>
                <a:ea typeface="微软雅黑" pitchFamily="34" charset="-122"/>
                <a:cs typeface="微软雅黑" pitchFamily="34" charset="-120"/>
              </a:rPr>
              <a:t>，这时鱼最低属于第</a:t>
            </a:r>
            <a:r>
              <a:rPr lang="en-US" altLang="zh-CN" sz="2000" i="0">
                <a:solidFill>
                  <a:srgbClr val="000000"/>
                </a:solidFill>
                <a:latin typeface="SimSun" pitchFamily="34" charset="0"/>
                <a:ea typeface="SimSun" pitchFamily="34" charset="-122"/>
                <a:cs typeface="SimSun" pitchFamily="34" charset="-120"/>
              </a:rPr>
              <a:t>___</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营养级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64_1#3f57116a6.blank?pid=612310f84&amp;color=0,0,0&amp;vpa=19&amp;vtp=1&amp;bbb=1"/>
          <p:cNvSpPr/>
          <p:nvPr/>
        </p:nvSpPr>
        <p:spPr>
          <a:xfrm>
            <a:off x="3675126" y="931165"/>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物理</a:t>
            </a:r>
            <a:endParaRPr lang="en-US" altLang="zh-CN" sz="2000" dirty="0"/>
          </a:p>
        </p:txBody>
      </p:sp>
      <p:sp>
        <p:nvSpPr>
          <p:cNvPr id="4" name="QB_5_AN.65_1#3f57116a6.blank?pid=612310f84&amp;color=0,0,0&amp;vpa=20&amp;vtp=1"/>
          <p:cNvSpPr/>
          <p:nvPr/>
        </p:nvSpPr>
        <p:spPr>
          <a:xfrm>
            <a:off x="10977626" y="931165"/>
            <a:ext cx="43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三</a:t>
            </a:r>
            <a:endParaRPr lang="en-US" altLang="zh-CN" sz="2000" dirty="0"/>
          </a:p>
        </p:txBody>
      </p:sp>
      <p:sp>
        <p:nvSpPr>
          <p:cNvPr id="5" name="QB_5_AS.66_1#3f57116a6?vop=1&amp;pid=612310f84&amp;color=0,0,0&amp;vtp=1&amp;bbb=1&amp;hb=1"/>
          <p:cNvSpPr/>
          <p:nvPr/>
        </p:nvSpPr>
        <p:spPr>
          <a:xfrm>
            <a:off x="722376" y="1926336"/>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鱼塘上方的灯可通过光吸引昆虫，光属于物理信息；这些昆虫最低属于初级消费者</a:t>
            </a:r>
            <a:r>
              <a:rPr lang="en-US" altLang="zh-CN" sz="2000" b="0" i="0">
                <a:solidFill>
                  <a:srgbClr val="000000"/>
                </a:solidFill>
                <a:latin typeface="微软雅黑" pitchFamily="34" charset="0"/>
                <a:ea typeface="微软雅黑" pitchFamily="34" charset="-122"/>
                <a:cs typeface="微软雅黑" pitchFamily="34" charset="-120"/>
              </a:rPr>
              <a:t>，且这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些昆虫可以被鱼捕食</a:t>
            </a:r>
            <a:r>
              <a:rPr lang="en-US" altLang="zh-CN" sz="2000" b="0" i="0" dirty="0">
                <a:solidFill>
                  <a:srgbClr val="000000"/>
                </a:solidFill>
                <a:latin typeface="微软雅黑" pitchFamily="34" charset="0"/>
                <a:ea typeface="微软雅黑" pitchFamily="34" charset="-122"/>
                <a:cs typeface="微软雅黑" pitchFamily="34" charset="-120"/>
              </a:rPr>
              <a:t>，这时鱼最低属于第三营养级，即次级消费者。</a:t>
            </a:r>
            <a:endParaRPr lang="en-US" altLang="zh-CN" sz="2200" dirty="0"/>
          </a:p>
        </p:txBody>
      </p:sp>
      <p:sp>
        <p:nvSpPr>
          <p:cNvPr id="6" name="QB_5_BD.67_1#9285fc189?pid=612310f84&amp;color=0,0,0&amp;vtp=1&amp;bbb=1&amp;hb=1"/>
          <p:cNvSpPr/>
          <p:nvPr/>
        </p:nvSpPr>
        <p:spPr>
          <a:xfrm>
            <a:off x="722376" y="2892171"/>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（3）检测发现，B处浮游藻类数量明显少于A处</a:t>
            </a:r>
            <a:r>
              <a:rPr lang="en-US" altLang="zh-CN" sz="2000" b="0" i="0">
                <a:solidFill>
                  <a:srgbClr val="000000"/>
                </a:solidFill>
                <a:latin typeface="微软雅黑" pitchFamily="34" charset="0"/>
                <a:ea typeface="微软雅黑" pitchFamily="34" charset="-122"/>
                <a:cs typeface="微软雅黑" pitchFamily="34" charset="-120"/>
              </a:rPr>
              <a:t>，推测这是由</a:t>
            </a:r>
            <a:r>
              <a:rPr lang="en-US" altLang="zh-CN" sz="2000" i="0">
                <a:solidFill>
                  <a:srgbClr val="000000"/>
                </a:solidFill>
                <a:latin typeface="SimSun" pitchFamily="34" charset="0"/>
                <a:ea typeface="SimSun" pitchFamily="34" charset="-122"/>
                <a:cs typeface="SimSun" pitchFamily="34" charset="-120"/>
              </a:rPr>
              <a:t>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答出两点即可）导致的。为提高稻田的稳定性</a:t>
            </a:r>
            <a:r>
              <a:rPr lang="en-US" altLang="zh-CN" sz="2000" b="0" i="0">
                <a:solidFill>
                  <a:srgbClr val="000000"/>
                </a:solidFill>
                <a:latin typeface="微软雅黑" pitchFamily="34" charset="0"/>
                <a:ea typeface="微软雅黑" pitchFamily="34" charset="-122"/>
                <a:cs typeface="微软雅黑" pitchFamily="34" charset="-120"/>
              </a:rPr>
              <a:t>，一方面需要控制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流入其中的鱼塘水量及养鸭数量，另一方面需要</a:t>
            </a:r>
            <a:r>
              <a:rPr lang="en-US" altLang="zh-CN" sz="2000" i="0">
                <a:solidFill>
                  <a:srgbClr val="000000"/>
                </a:solidFill>
                <a:latin typeface="SimSun" pitchFamily="34" charset="0"/>
                <a:ea typeface="SimSun" pitchFamily="34" charset="-122"/>
                <a:cs typeface="SimSun" pitchFamily="34" charset="-120"/>
              </a:rPr>
              <a:t>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sp>
            <p:nvSpPr>
              <p:cNvPr id="7" name="QB_5_AN.68_1#9285fc189.blank?pid=612310f84&amp;color=0,0,0&amp;vpa=21&amp;vtp=1&amp;bbb=1&amp;hb=1"/>
              <p:cNvSpPr/>
              <p:nvPr/>
            </p:nvSpPr>
            <p:spPr>
              <a:xfrm>
                <a:off x="722377" y="2854071"/>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鸭等动物的摄食</a:t>
                </a:r>
                <a:r>
                  <a:rPr lang="en-US" altLang="zh-CN" sz="2000" b="1" i="0" dirty="0">
                    <a:solidFill>
                      <a:srgbClr val="00B050"/>
                    </a:solidFill>
                    <a:latin typeface="微软雅黑" pitchFamily="34" charset="0"/>
                    <a:ea typeface="微软雅黑" pitchFamily="34" charset="-122"/>
                    <a:cs typeface="微软雅黑" pitchFamily="34" charset="-120"/>
                  </a:rPr>
                  <a:t>、</a:t>
                </a:r>
                <a:r>
                  <a:rPr lang="en-US" altLang="zh-CN" sz="2000" b="1" i="0">
                    <a:solidFill>
                      <a:srgbClr val="00B050"/>
                    </a:solidFill>
                    <a:latin typeface="微软雅黑" pitchFamily="34" charset="0"/>
                    <a:ea typeface="微软雅黑" pitchFamily="34" charset="-122"/>
                    <a:cs typeface="微软雅黑" pitchFamily="34" charset="-120"/>
                  </a:rPr>
                  <a:t>水稻遮挡光照、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水稻竞争</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𝐍</m:t>
                    </m:r>
                  </m:oMath>
                </a14:m>
                <a:r>
                  <a:rPr lang="en-US" altLang="zh-CN" sz="2000" b="1" i="0" dirty="0">
                    <a:solidFill>
                      <a:srgbClr val="00B05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2000" b="1" i="0" dirty="0">
                        <a:solidFill>
                          <a:srgbClr val="00B050"/>
                        </a:solidFill>
                        <a:latin typeface="Cambria Math" panose="02040503050406030204" pitchFamily="18" charset="0"/>
                        <a:ea typeface="微软雅黑" pitchFamily="34" charset="-122"/>
                        <a:cs typeface="微软雅黑" pitchFamily="34" charset="-120"/>
                      </a:rPr>
                      <m:t>𝐏</m:t>
                    </m:r>
                  </m:oMath>
                </a14:m>
                <a:r>
                  <a:rPr lang="en-US" altLang="zh-CN" sz="2000" b="1" i="0" dirty="0">
                    <a:solidFill>
                      <a:srgbClr val="00B050"/>
                    </a:solidFill>
                    <a:latin typeface="微软雅黑" pitchFamily="34" charset="0"/>
                    <a:ea typeface="微软雅黑" pitchFamily="34" charset="-122"/>
                    <a:cs typeface="微软雅黑" pitchFamily="34" charset="-120"/>
                  </a:rPr>
                  <a:t>等化学元素</a:t>
                </a:r>
                <a:endParaRPr lang="en-US" altLang="zh-CN" sz="2000" dirty="0"/>
              </a:p>
            </p:txBody>
          </p:sp>
        </mc:Choice>
        <mc:Fallback xmlns="">
          <p:sp>
            <p:nvSpPr>
              <p:cNvPr id="7" name="QB_5_AN.68_1#9285fc189.blank?pid=612310f84&amp;color=0,0,0&amp;vpa=21&amp;vtp=1&amp;bbb=1&amp;hb=1"/>
              <p:cNvSpPr>
                <a:spLocks noRot="1" noChangeAspect="1" noMove="1" noResize="1" noEditPoints="1" noAdjustHandles="1" noChangeArrowheads="1" noChangeShapeType="1" noTextEdit="1"/>
              </p:cNvSpPr>
              <p:nvPr/>
            </p:nvSpPr>
            <p:spPr>
              <a:xfrm>
                <a:off x="722377" y="2854071"/>
                <a:ext cx="10749631" cy="856234"/>
              </a:xfrm>
              <a:prstGeom prst="rect">
                <a:avLst/>
              </a:prstGeom>
              <a:blipFill>
                <a:blip r:embed="rId3"/>
                <a:stretch>
                  <a:fillRect l="-1475" r="-2666" b="-17730"/>
                </a:stretch>
              </a:blipFill>
              <a:ln/>
            </p:spPr>
            <p:txBody>
              <a:bodyPr/>
              <a:lstStyle/>
              <a:p>
                <a:r>
                  <a:rPr lang="zh-CN" altLang="en-US">
                    <a:noFill/>
                  </a:rPr>
                  <a:t> </a:t>
                </a:r>
              </a:p>
            </p:txBody>
          </p:sp>
        </mc:Fallback>
      </mc:AlternateContent>
      <p:sp>
        <p:nvSpPr>
          <p:cNvPr id="8" name="QB_5_AN.69_1#9285fc189.blank?pid=612310f84&amp;color=0,0,0&amp;vpa=22&amp;vtp=1&amp;bbb=1&amp;hb=1"/>
          <p:cNvSpPr/>
          <p:nvPr/>
        </p:nvSpPr>
        <p:spPr>
          <a:xfrm>
            <a:off x="722377" y="3768471"/>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给予相应的物质</a:t>
            </a:r>
            <a:r>
              <a:rPr lang="en-US" altLang="zh-CN" sz="2000" b="1" i="0" dirty="0">
                <a:solidFill>
                  <a:srgbClr val="00B050"/>
                </a:solidFill>
                <a:latin typeface="微软雅黑" pitchFamily="34" charset="0"/>
                <a:ea typeface="微软雅黑" pitchFamily="34" charset="-122"/>
                <a:cs typeface="微软雅黑" pitchFamily="34" charset="-120"/>
              </a:rPr>
              <a:t>、能量投入</a:t>
            </a:r>
            <a:r>
              <a:rPr lang="en-US" altLang="zh-CN" sz="2000" b="1" i="0">
                <a:solidFill>
                  <a:srgbClr val="00B050"/>
                </a:solidFill>
                <a:latin typeface="微软雅黑" pitchFamily="34" charset="0"/>
                <a:ea typeface="微软雅黑" pitchFamily="34" charset="-122"/>
                <a:cs typeface="微软雅黑" pitchFamily="34" charset="-120"/>
              </a:rPr>
              <a:t>，保证其内部结构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与功能的协调</a:t>
            </a:r>
            <a:endParaRPr lang="en-US" altLang="zh-CN" sz="2000" dirty="0"/>
          </a:p>
        </p:txBody>
      </p:sp>
      <p:sp>
        <p:nvSpPr>
          <p:cNvPr id="9" name="QB_5_AS.70_1#9285fc189?vop=1&amp;pid=612310f84&amp;color=0,0,0&amp;vtp=1&amp;bbb=1&amp;hb=1"/>
          <p:cNvSpPr/>
          <p:nvPr/>
        </p:nvSpPr>
        <p:spPr>
          <a:xfrm>
            <a:off x="722376" y="4751197"/>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鱼塘水通过A流经稻田后，B处水样中浮游藻类数量大大减少</a:t>
            </a:r>
            <a:r>
              <a:rPr lang="en-US" altLang="zh-CN" sz="2000" b="0" i="0">
                <a:solidFill>
                  <a:srgbClr val="000000"/>
                </a:solidFill>
                <a:latin typeface="微软雅黑" pitchFamily="34" charset="0"/>
                <a:ea typeface="微软雅黑" pitchFamily="34" charset="-122"/>
                <a:cs typeface="微软雅黑" pitchFamily="34" charset="-120"/>
              </a:rPr>
              <a:t>，推测这是水稻与藻类竞争光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照和营养</a:t>
            </a:r>
            <a:r>
              <a:rPr lang="en-US" altLang="zh-CN" sz="2000" b="0" i="0" dirty="0">
                <a:solidFill>
                  <a:srgbClr val="000000"/>
                </a:solidFill>
                <a:latin typeface="微软雅黑" pitchFamily="34" charset="0"/>
                <a:ea typeface="微软雅黑" pitchFamily="34" charset="-122"/>
                <a:cs typeface="微软雅黑" pitchFamily="34" charset="-120"/>
              </a:rPr>
              <a:t>、动物摄食等导致的。为提高稻田的稳定性</a:t>
            </a:r>
            <a:r>
              <a:rPr lang="en-US" altLang="zh-CN" sz="2000" b="0" i="0">
                <a:solidFill>
                  <a:srgbClr val="000000"/>
                </a:solidFill>
                <a:latin typeface="微软雅黑" pitchFamily="34" charset="0"/>
                <a:ea typeface="微软雅黑" pitchFamily="34" charset="-122"/>
                <a:cs typeface="微软雅黑" pitchFamily="34" charset="-120"/>
              </a:rPr>
              <a:t>，一方面需要控制流入其中的鱼塘水量及养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鸭数量</a:t>
            </a:r>
            <a:r>
              <a:rPr lang="en-US" altLang="zh-CN" sz="2000" b="0" i="0" dirty="0">
                <a:solidFill>
                  <a:srgbClr val="000000"/>
                </a:solidFill>
                <a:latin typeface="微软雅黑" pitchFamily="34" charset="0"/>
                <a:ea typeface="微软雅黑" pitchFamily="34" charset="-122"/>
                <a:cs typeface="微软雅黑" pitchFamily="34" charset="-120"/>
              </a:rPr>
              <a:t>，另一方面需要给予相应的物质、能量投入，保证其内部结构与功能的协调。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bg/>
                                          </p:spTgt>
                                        </p:tgtEl>
                                        <p:attrNameLst>
                                          <p:attrName>style.visibility</p:attrName>
                                        </p:attrNameLst>
                                      </p:cBhvr>
                                      <p:to>
                                        <p:strVal val="visible"/>
                                      </p:to>
                                    </p:set>
                                    <p:animEffect transition="in" filter="fade">
                                      <p:cBhvr>
                                        <p:cTn id="56" dur="500"/>
                                        <p:tgtEl>
                                          <p:spTgt spid="9">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fade">
                                      <p:cBhvr>
                                        <p:cTn id="59" dur="500"/>
                                        <p:tgtEl>
                                          <p:spTgt spid="9">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1" end="1"/>
                                            </p:txEl>
                                          </p:spTgt>
                                        </p:tgtEl>
                                        <p:attrNameLst>
                                          <p:attrName>style.visibility</p:attrName>
                                        </p:attrNameLst>
                                      </p:cBhvr>
                                      <p:to>
                                        <p:strVal val="visible"/>
                                      </p:to>
                                    </p:set>
                                    <p:animEffect transition="in" filter="fade">
                                      <p:cBhvr>
                                        <p:cTn id="62" dur="500"/>
                                        <p:tgtEl>
                                          <p:spTgt spid="9">
                                            <p:txEl>
                                              <p:pRg st="1" end="1"/>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2" end="2"/>
                                            </p:txEl>
                                          </p:spTgt>
                                        </p:tgtEl>
                                        <p:attrNameLst>
                                          <p:attrName>style.visibility</p:attrName>
                                        </p:attrNameLst>
                                      </p:cBhvr>
                                      <p:to>
                                        <p:strVal val="visible"/>
                                      </p:to>
                                    </p:set>
                                    <p:animEffect transition="in" filter="fade">
                                      <p:cBhvr>
                                        <p:cTn id="65"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pic>
        <p:nvPicPr>
          <p:cNvPr id="2" name="QC_5_BD.71_1#ec7622e3f?htil=9&amp;pid=0f7e4d7db&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04470" y="1054295"/>
            <a:ext cx="2734056" cy="259689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3" name="QC_5_BD.71_2#ec7622e3f?htil=9&amp;pid=0f7e4d7db&amp;color=0,0,0&amp;vtp=1&amp;bt=1&amp;bbb=1&amp;hb=1&amp;hs=1"/>
              <p:cNvSpPr/>
              <p:nvPr/>
            </p:nvSpPr>
            <p:spPr>
              <a:xfrm>
                <a:off x="722376" y="972000"/>
                <a:ext cx="7882128"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［山西部分校2025高二联考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生态系统在环境条件变化下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呈现双稳态</a:t>
                </a:r>
                <a:r>
                  <a:rPr lang="en-US" altLang="zh-CN" sz="2000" b="0" i="0" dirty="0">
                    <a:solidFill>
                      <a:srgbClr val="000000"/>
                    </a:solidFill>
                    <a:latin typeface="微软雅黑" pitchFamily="34" charset="0"/>
                    <a:ea typeface="微软雅黑" pitchFamily="34" charset="-122"/>
                    <a:cs typeface="微软雅黑" pitchFamily="34" charset="-120"/>
                  </a:rPr>
                  <a:t>（图中实线部分</a:t>
                </a:r>
                <a:r>
                  <a:rPr lang="en-US" altLang="zh-CN" sz="2000" b="0" i="0">
                    <a:solidFill>
                      <a:srgbClr val="000000"/>
                    </a:solidFill>
                    <a:latin typeface="微软雅黑" pitchFamily="34" charset="0"/>
                    <a:ea typeface="微软雅黑" pitchFamily="34" charset="-122"/>
                    <a:cs typeface="微软雅黑" pitchFamily="34" charset="-120"/>
                  </a:rPr>
                  <a:t>），稳态间存在不稳定的非平衡态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图中虚线部分）。当外界干扰因素达到临界点时</a:t>
                </a:r>
                <a:r>
                  <a:rPr lang="en-US" altLang="zh-CN" sz="2000" b="0" i="0">
                    <a:solidFill>
                      <a:srgbClr val="000000"/>
                    </a:solidFill>
                    <a:latin typeface="微软雅黑" pitchFamily="34" charset="0"/>
                    <a:ea typeface="微软雅黑" pitchFamily="34" charset="-122"/>
                    <a:cs typeface="微软雅黑" pitchFamily="34" charset="-120"/>
                  </a:rPr>
                  <a:t>，系统在分岔点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b>
                    </m:sSub>
                  </m:oMath>
                </a14:m>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F</m:t>
                        </m:r>
                      </m:e>
                      <m:sub>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）发生突变，由原稳态转换为另一种稳态</a:t>
                </a:r>
                <a:r>
                  <a:rPr lang="en-US" altLang="zh-CN" sz="2000" b="0" i="0">
                    <a:solidFill>
                      <a:srgbClr val="000000"/>
                    </a:solidFill>
                    <a:latin typeface="微软雅黑" pitchFamily="34" charset="0"/>
                    <a:ea typeface="微软雅黑" pitchFamily="34" charset="-122"/>
                    <a:cs typeface="微软雅黑" pitchFamily="34" charset="-120"/>
                  </a:rPr>
                  <a:t>。当外界干扰发生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了一段时间后</a:t>
                </a:r>
                <a:r>
                  <a:rPr lang="en-US" altLang="zh-CN" sz="2000" b="0" i="0" dirty="0">
                    <a:solidFill>
                      <a:srgbClr val="000000"/>
                    </a:solidFill>
                    <a:latin typeface="微软雅黑" pitchFamily="34" charset="0"/>
                    <a:ea typeface="微软雅黑" pitchFamily="34" charset="-122"/>
                    <a:cs typeface="微软雅黑" pitchFamily="34" charset="-120"/>
                  </a:rPr>
                  <a:t>，生态系统状态才会发生变化的现象被称为滞后效应</a:t>
                </a:r>
                <a:r>
                  <a:rPr lang="en-US" altLang="zh-CN" sz="2000" b="0" i="0">
                    <a:solidFill>
                      <a:srgbClr val="000000"/>
                    </a:solidFill>
                    <a:latin typeface="微软雅黑" pitchFamily="34" charset="0"/>
                    <a:ea typeface="微软雅黑" pitchFamily="34" charset="-122"/>
                    <a:cs typeface="微软雅黑" pitchFamily="34" charset="-120"/>
                  </a:rPr>
                  <a:t>。已</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环境条件逐渐变恶劣。</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3" name="QC_5_BD.71_2#ec7622e3f?htil=9&amp;pid=0f7e4d7db&amp;color=0,0,0&amp;vtp=1&amp;bt=1&amp;bbb=1&amp;hb=1&amp;hs=1"/>
              <p:cNvSpPr>
                <a:spLocks noRot="1" noChangeAspect="1" noMove="1" noResize="1" noEditPoints="1" noAdjustHandles="1" noChangeArrowheads="1" noChangeShapeType="1" noTextEdit="1"/>
              </p:cNvSpPr>
              <p:nvPr/>
            </p:nvSpPr>
            <p:spPr>
              <a:xfrm>
                <a:off x="722376" y="972000"/>
                <a:ext cx="7882128" cy="2671953"/>
              </a:xfrm>
              <a:prstGeom prst="rect">
                <a:avLst/>
              </a:prstGeom>
              <a:blipFill>
                <a:blip r:embed="rId4"/>
                <a:stretch>
                  <a:fillRect l="-2011" r="-2088" b="-5695"/>
                </a:stretch>
              </a:blipFill>
              <a:ln/>
            </p:spPr>
            <p:txBody>
              <a:bodyPr/>
              <a:lstStyle/>
              <a:p>
                <a:r>
                  <a:rPr lang="zh-CN" altLang="en-US">
                    <a:noFill/>
                  </a:rPr>
                  <a:t> </a:t>
                </a:r>
              </a:p>
            </p:txBody>
          </p:sp>
        </mc:Fallback>
      </mc:AlternateContent>
      <p:sp>
        <p:nvSpPr>
          <p:cNvPr id="4" name="QC_5_AN.72_1#ec7622e3f.bracket?pid=0f7e4d7db&amp;color=0,0,0&amp;vpa=23&amp;vtp=1&amp;bbb=1"/>
          <p:cNvSpPr/>
          <p:nvPr/>
        </p:nvSpPr>
        <p:spPr>
          <a:xfrm>
            <a:off x="6403848" y="3238950"/>
            <a:ext cx="52863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BC</a:t>
            </a:r>
            <a:endParaRPr lang="en-US" altLang="zh-CN" sz="2000" dirty="0"/>
          </a:p>
        </p:txBody>
      </p:sp>
      <mc:AlternateContent xmlns:mc="http://schemas.openxmlformats.org/markup-compatibility/2006" xmlns:a14="http://schemas.microsoft.com/office/drawing/2010/main">
        <mc:Choice Requires="a14">
          <p:sp>
            <p:nvSpPr>
              <p:cNvPr id="5" name="QC_5_BD.71_3#ec7622e3f.choices?pid=0f7e4d7db&amp;color=0,0,0&amp;vtp=1&amp;bbb=1&amp;hs=1"/>
              <p:cNvSpPr/>
              <p:nvPr/>
            </p:nvSpPr>
            <p:spPr>
              <a:xfrm>
                <a:off x="722376" y="3643953"/>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A.生态系统的稳态受生物因素和环境的共同影响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.正向转换会表现出明显的滞后特征，而逆向转换不会出现此特征</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.环境条件</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，系统未发生稳态转换依赖于生态系统的恢复力稳定性</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.在逆向转换过程中，人为因素可能会加速这一过程</a:t>
                </a:r>
                <a:endParaRPr lang="en-US" altLang="zh-CN" sz="2000" dirty="0"/>
              </a:p>
            </p:txBody>
          </p:sp>
        </mc:Choice>
        <mc:Fallback xmlns="">
          <p:sp>
            <p:nvSpPr>
              <p:cNvPr id="5" name="QC_5_BD.71_3#ec7622e3f.choices?pid=0f7e4d7db&amp;color=0,0,0&amp;vtp=1&amp;bbb=1&amp;hs=1"/>
              <p:cNvSpPr>
                <a:spLocks noRot="1" noChangeAspect="1" noMove="1" noResize="1" noEditPoints="1" noAdjustHandles="1" noChangeArrowheads="1" noChangeShapeType="1" noTextEdit="1"/>
              </p:cNvSpPr>
              <p:nvPr/>
            </p:nvSpPr>
            <p:spPr>
              <a:xfrm>
                <a:off x="722376" y="3643953"/>
                <a:ext cx="10753344" cy="1796034"/>
              </a:xfrm>
              <a:prstGeom prst="rect">
                <a:avLst/>
              </a:prstGeom>
              <a:blipFill>
                <a:blip r:embed="rId5"/>
                <a:stretch>
                  <a:fillRect l="-1474" b="-850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EX.4_1#de9742e3b?vop=1&amp;pid=b51bc25e0&amp;color=0,0,0&amp;vtp=1&amp;bt=1&amp;bb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endParaRPr lang="en-US" altLang="zh-CN" sz="2000" dirty="0"/>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判断生态平衡的依据</a:t>
            </a:r>
            <a:endParaRPr lang="en-US" altLang="zh-CN" sz="2000" dirty="0"/>
          </a:p>
        </p:txBody>
      </p:sp>
      <p:sp>
        <p:nvSpPr>
          <p:cNvPr id="3" name="QC_5_EX.4_2#de9742e3b?vop=1&amp;pid=b51bc25e0&amp;color=0,0,0&amp;vtp=1&amp;bbb=1"/>
          <p:cNvSpPr/>
          <p:nvPr/>
        </p:nvSpPr>
        <p:spPr>
          <a:xfrm>
            <a:off x="722376" y="187858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（1）结构平衡：生态系统的各组分保持相对稳定。</a:t>
            </a:r>
            <a:endParaRPr lang="en-US" altLang="zh-CN" sz="2000" dirty="0"/>
          </a:p>
        </p:txBody>
      </p:sp>
      <p:pic>
        <p:nvPicPr>
          <p:cNvPr id="4" name="QC_5_EX.4_3#de9742e3b?vop=1&amp;pid=b51bc25e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557016" y="2416175"/>
            <a:ext cx="5074920" cy="30815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73_1#ec7622e3f?vop=1&amp;pid=0f7e4d7db&amp;color=0,0,0&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生态系统的稳态受生物因素和环境的共同影响，A正确；由题意可知</a:t>
                </a:r>
                <a:r>
                  <a:rPr lang="en-US" altLang="zh-CN" sz="2000" b="0" i="0">
                    <a:solidFill>
                      <a:srgbClr val="000000"/>
                    </a:solidFill>
                    <a:latin typeface="微软雅黑" pitchFamily="34" charset="0"/>
                    <a:ea typeface="微软雅黑" pitchFamily="34" charset="-122"/>
                    <a:cs typeface="微软雅黑" pitchFamily="34" charset="-120"/>
                  </a:rPr>
                  <a:t>，当外界干扰发生了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一段时间后</a:t>
                </a:r>
                <a:r>
                  <a:rPr lang="en-US" altLang="zh-CN" sz="2000" b="0" i="0" dirty="0">
                    <a:solidFill>
                      <a:srgbClr val="000000"/>
                    </a:solidFill>
                    <a:latin typeface="微软雅黑" pitchFamily="34" charset="0"/>
                    <a:ea typeface="微软雅黑" pitchFamily="34" charset="-122"/>
                    <a:cs typeface="微软雅黑" pitchFamily="34" charset="-120"/>
                  </a:rPr>
                  <a:t>，生态系统状态才会发生变化的现象被称为滞后效应，</a:t>
                </a:r>
                <a:r>
                  <a:rPr lang="en-US" altLang="zh-CN" sz="2000" b="0" i="0">
                    <a:solidFill>
                      <a:srgbClr val="000000"/>
                    </a:solidFill>
                    <a:latin typeface="微软雅黑" pitchFamily="34" charset="0"/>
                    <a:ea typeface="微软雅黑" pitchFamily="34" charset="-122"/>
                    <a:cs typeface="微软雅黑" pitchFamily="34" charset="-120"/>
                  </a:rPr>
                  <a:t>无论是正向转换还是逆向转换，</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都可能会出现滞后特征</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环境条件逐渐变恶劣，但系统未发生稳态转换</a:t>
                </a:r>
                <a:r>
                  <a:rPr lang="en-US" altLang="zh-CN" sz="2000" b="0" i="0">
                    <a:solidFill>
                      <a:srgbClr val="000000"/>
                    </a:solidFill>
                    <a:latin typeface="微软雅黑" pitchFamily="34" charset="0"/>
                    <a:ea typeface="微软雅黑" pitchFamily="34" charset="-122"/>
                    <a:cs typeface="微软雅黑" pitchFamily="34" charset="-120"/>
                  </a:rPr>
                  <a:t>，说明生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态系统能抵抗外界环境变化带来的干扰</a:t>
                </a:r>
                <a:r>
                  <a:rPr lang="en-US" altLang="zh-CN" sz="2000" b="0" i="0" dirty="0">
                    <a:solidFill>
                      <a:srgbClr val="000000"/>
                    </a:solidFill>
                    <a:latin typeface="微软雅黑" pitchFamily="34" charset="0"/>
                    <a:ea typeface="微软雅黑" pitchFamily="34" charset="-122"/>
                    <a:cs typeface="微软雅黑" pitchFamily="34" charset="-120"/>
                  </a:rPr>
                  <a:t>，维持自身的稳定状态</a:t>
                </a:r>
                <a:r>
                  <a:rPr lang="en-US" altLang="zh-CN" sz="2000" b="0" i="0">
                    <a:solidFill>
                      <a:srgbClr val="000000"/>
                    </a:solidFill>
                    <a:latin typeface="微软雅黑" pitchFamily="34" charset="0"/>
                    <a:ea typeface="微软雅黑" pitchFamily="34" charset="-122"/>
                    <a:cs typeface="微软雅黑" pitchFamily="34" charset="-120"/>
                  </a:rPr>
                  <a:t>，这依赖于生态系统的抵抗力稳定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性</a:t>
                </a:r>
                <a:r>
                  <a:rPr lang="en-US" altLang="zh-CN" sz="2000" b="0" i="0" dirty="0">
                    <a:solidFill>
                      <a:srgbClr val="000000"/>
                    </a:solidFill>
                    <a:latin typeface="微软雅黑" pitchFamily="34" charset="0"/>
                    <a:ea typeface="微软雅黑" pitchFamily="34" charset="-122"/>
                    <a:cs typeface="微软雅黑" pitchFamily="34" charset="-120"/>
                  </a:rPr>
                  <a:t>，C错误；在逆向转换过程中，人为因素可能会加速生态系统的稳态转换过程，D正确。</a:t>
                </a:r>
                <a:endParaRPr lang="en-US" altLang="zh-CN" sz="2200" dirty="0"/>
              </a:p>
            </p:txBody>
          </p:sp>
        </mc:Choice>
        <mc:Fallback xmlns="">
          <p:sp>
            <p:nvSpPr>
              <p:cNvPr id="2" name="QC_5_AS.73_1#ec7622e3f?vop=1&amp;pid=0f7e4d7db&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a:blip r:embed="rId3"/>
                <a:stretch>
                  <a:fillRect l="-1587" r="-3175"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EX.4_4#de9742e3b?vop=1&amp;pid=b51bc25e0&amp;color=0,0,0&amp;vtp=1&amp;bt=1&amp;bbb=1&amp;h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（2）功能平衡：生产—消费—分解的生态过程正常进行，保证物质总在循环，</a:t>
            </a:r>
            <a:r>
              <a:rPr lang="en-US" altLang="zh-CN" sz="2000" b="0" i="0">
                <a:solidFill>
                  <a:srgbClr val="000000"/>
                </a:solidFill>
                <a:latin typeface="微软雅黑" pitchFamily="34" charset="0"/>
                <a:ea typeface="微软雅黑" pitchFamily="34" charset="-122"/>
                <a:cs typeface="微软雅黑" pitchFamily="34" charset="-120"/>
              </a:rPr>
              <a:t>能量不断流动，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生物个体持续发展和更新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C_5_EX.4_5#de9742e3b?vop=1&amp;pid=b51bc25e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36008" y="1958975"/>
            <a:ext cx="2926080"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EX.4_6#de9742e3b?vop=1&amp;pid=b51bc25e0&amp;color=0,0,0&amp;vtp=1&amp;bbb=1&amp;hb=1"/>
          <p:cNvSpPr/>
          <p:nvPr/>
        </p:nvSpPr>
        <p:spPr>
          <a:xfrm>
            <a:off x="722376" y="4333875"/>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（3）收支平衡：例如，在某生态系统中</a:t>
            </a:r>
            <a:r>
              <a:rPr lang="en-US" altLang="zh-CN" sz="2000" b="0" i="0">
                <a:solidFill>
                  <a:srgbClr val="000000"/>
                </a:solidFill>
                <a:latin typeface="微软雅黑" pitchFamily="34" charset="0"/>
                <a:ea typeface="微软雅黑" pitchFamily="34" charset="-122"/>
                <a:cs typeface="微软雅黑" pitchFamily="34" charset="-120"/>
              </a:rPr>
              <a:t>，植物在一定时间内制造的可供其他生物利用的有机物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的量</a:t>
            </a:r>
            <a:r>
              <a:rPr lang="en-US" altLang="zh-CN" sz="2000" b="0" i="0" dirty="0">
                <a:solidFill>
                  <a:srgbClr val="000000"/>
                </a:solidFill>
                <a:latin typeface="微软雅黑" pitchFamily="34" charset="0"/>
                <a:ea typeface="微软雅黑" pitchFamily="34" charset="-122"/>
                <a:cs typeface="微软雅黑" pitchFamily="34" charset="-120"/>
              </a:rPr>
              <a:t>，处于比较稳定的状态。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5_1#cc2aacf1e?pid=b51bc25e0&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［海南海口2025高二月考］</a:t>
                </a:r>
                <a:r>
                  <a:rPr lang="en-US" altLang="zh-CN" sz="2000" b="0" i="0" dirty="0">
                    <a:solidFill>
                      <a:srgbClr val="000000"/>
                    </a:solidFill>
                    <a:latin typeface="微软雅黑" pitchFamily="34" charset="0"/>
                    <a:ea typeface="微软雅黑" pitchFamily="34" charset="-122"/>
                    <a:cs typeface="微软雅黑" pitchFamily="34" charset="-120"/>
                  </a:rPr>
                  <a:t>生态系统的结构和功能处于相对稳定的一种状态称为生态平衡</a:t>
                </a:r>
                <a:r>
                  <a:rPr lang="en-US" altLang="zh-CN" sz="2000" b="0" i="0">
                    <a:solidFill>
                      <a:srgbClr val="000000"/>
                    </a:solidFill>
                    <a:latin typeface="微软雅黑" pitchFamily="34" charset="0"/>
                    <a:ea typeface="微软雅黑" pitchFamily="34" charset="-122"/>
                    <a:cs typeface="微软雅黑" pitchFamily="34" charset="-120"/>
                  </a:rPr>
                  <a:t>。生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态平衡的形成可简单总结为如下概念图</a:t>
                </a:r>
                <a:r>
                  <a:rPr lang="en-US" altLang="zh-CN" sz="2000" b="0" i="0" dirty="0">
                    <a:solidFill>
                      <a:srgbClr val="000000"/>
                    </a:solidFill>
                    <a:latin typeface="微软雅黑" pitchFamily="34" charset="0"/>
                    <a:ea typeface="微软雅黑" pitchFamily="34" charset="-122"/>
                    <a:cs typeface="微软雅黑" pitchFamily="34" charset="-120"/>
                  </a:rPr>
                  <a:t>，其中②或③代表自我调节能力。“</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”的含义是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①是②的基础”，“</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③</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”的含义是“②决定③”。</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5_1#cc2aacf1e?pid=b51bc25e0&amp;color=0,0,0&amp;vtp=1&amp;bt=1&amp;bbb=1&amp;hb=1"/>
              <p:cNvSpPr>
                <a:spLocks noRot="1" noChangeAspect="1" noMove="1" noResize="1" noEditPoints="1" noAdjustHandles="1" noChangeArrowheads="1" noChangeShapeType="1" noTextEdit="1"/>
              </p:cNvSpPr>
              <p:nvPr/>
            </p:nvSpPr>
            <p:spPr>
              <a:xfrm>
                <a:off x="722376" y="1014984"/>
                <a:ext cx="10753344" cy="1300353"/>
              </a:xfrm>
              <a:prstGeom prst="rect">
                <a:avLst/>
              </a:prstGeom>
              <a:blipFill>
                <a:blip r:embed="rId3"/>
                <a:stretch>
                  <a:fillRect l="-1474" r="-397" b="-11737"/>
                </a:stretch>
              </a:blipFill>
              <a:ln/>
            </p:spPr>
            <p:txBody>
              <a:bodyPr/>
              <a:lstStyle/>
              <a:p>
                <a:r>
                  <a:rPr lang="zh-CN" altLang="en-US">
                    <a:noFill/>
                  </a:rPr>
                  <a:t> </a:t>
                </a:r>
              </a:p>
            </p:txBody>
          </p:sp>
        </mc:Fallback>
      </mc:AlternateContent>
      <p:pic>
        <p:nvPicPr>
          <p:cNvPr id="3" name="QC_5_BD.5_2#cc2aacf1e?pid=b51bc25e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471416" y="2451861"/>
            <a:ext cx="3255264"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6_1#cc2aacf1e.bracket?pid=b51bc25e0&amp;color=0,0,0&amp;vpa=2&amp;vtp=1"/>
          <p:cNvSpPr/>
          <p:nvPr/>
        </p:nvSpPr>
        <p:spPr>
          <a:xfrm>
            <a:off x="9404223" y="19103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5_3#cc2aacf1e.choices?pid=b51bc25e0&amp;color=0,0,0&amp;vtp=1&amp;bbb=1"/>
          <p:cNvSpPr/>
          <p:nvPr/>
        </p:nvSpPr>
        <p:spPr>
          <a:xfrm>
            <a:off x="722376" y="2959861"/>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①代表生态系统的稳定性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.③代表负反馈调节机制</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.保护生物多样性会影响</a:t>
            </a:r>
            <a:r>
              <a:rPr lang="en-US" altLang="zh-CN" sz="2000" b="0" i="0">
                <a:solidFill>
                  <a:srgbClr val="000000"/>
                </a:solidFill>
                <a:latin typeface="微软雅黑" pitchFamily="34" charset="0"/>
                <a:ea typeface="微软雅黑" pitchFamily="34" charset="-122"/>
                <a:cs typeface="微软雅黑" pitchFamily="34" charset="-120"/>
              </a:rPr>
              <a:t>②的大小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.达到生态平衡后，能量流动逐渐变慢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7_1#cc2aacf1e?vop=1&amp;pid=b51bc25e0&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负反馈调节是生态系统具备自我调节能力的基础</a:t>
            </a:r>
            <a:r>
              <a:rPr lang="en-US" altLang="zh-CN" sz="2000" b="0" i="0">
                <a:solidFill>
                  <a:srgbClr val="000000"/>
                </a:solidFill>
                <a:latin typeface="微软雅黑" pitchFamily="34" charset="0"/>
                <a:ea typeface="微软雅黑" pitchFamily="34" charset="-122"/>
                <a:cs typeface="微软雅黑" pitchFamily="34" charset="-120"/>
              </a:rPr>
              <a:t>，自我调节能力的大小决定生态系统稳定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性的强弱</a:t>
            </a:r>
            <a:r>
              <a:rPr lang="en-US" altLang="zh-CN" sz="2000" b="0" i="0" dirty="0">
                <a:solidFill>
                  <a:srgbClr val="000000"/>
                </a:solidFill>
                <a:latin typeface="微软雅黑" pitchFamily="34" charset="0"/>
                <a:ea typeface="微软雅黑" pitchFamily="34" charset="-122"/>
                <a:cs typeface="微软雅黑" pitchFamily="34" charset="-120"/>
              </a:rPr>
              <a:t>，生态系统的稳定性是指生态系统维持生态平衡的能力，据此判断</a:t>
            </a:r>
            <a:r>
              <a:rPr lang="en-US" altLang="zh-CN" sz="2000" b="0" i="0">
                <a:solidFill>
                  <a:srgbClr val="000000"/>
                </a:solidFill>
                <a:latin typeface="微软雅黑" pitchFamily="34" charset="0"/>
                <a:ea typeface="微软雅黑" pitchFamily="34" charset="-122"/>
                <a:cs typeface="微软雅黑" pitchFamily="34" charset="-120"/>
              </a:rPr>
              <a:t>①代表负反馈调节机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a:t>
            </a:r>
            <a:r>
              <a:rPr lang="en-US" altLang="zh-CN" sz="2000" b="0" i="0" dirty="0">
                <a:solidFill>
                  <a:srgbClr val="000000"/>
                </a:solidFill>
                <a:latin typeface="微软雅黑" pitchFamily="34" charset="0"/>
                <a:ea typeface="微软雅黑" pitchFamily="34" charset="-122"/>
                <a:cs typeface="微软雅黑" pitchFamily="34" charset="-120"/>
              </a:rPr>
              <a:t>，②代表自我调节能力，③代表生态系统的稳定性，A、B错误</a:t>
            </a:r>
            <a:r>
              <a:rPr lang="en-US" altLang="zh-CN" sz="2000" b="0" i="0">
                <a:solidFill>
                  <a:srgbClr val="000000"/>
                </a:solidFill>
                <a:latin typeface="微软雅黑" pitchFamily="34" charset="0"/>
                <a:ea typeface="微软雅黑" pitchFamily="34" charset="-122"/>
                <a:cs typeface="微软雅黑" pitchFamily="34" charset="-120"/>
              </a:rPr>
              <a:t>；生物多样性会影响生态系统营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养结构的复杂程度</a:t>
            </a:r>
            <a:r>
              <a:rPr lang="en-US" altLang="zh-CN" sz="2000" b="0" i="0" dirty="0">
                <a:solidFill>
                  <a:srgbClr val="000000"/>
                </a:solidFill>
                <a:latin typeface="微软雅黑" pitchFamily="34" charset="0"/>
                <a:ea typeface="微软雅黑" pitchFamily="34" charset="-122"/>
                <a:cs typeface="微软雅黑" pitchFamily="34" charset="-120"/>
              </a:rPr>
              <a:t>，从而影响自我调节能力，C正确；达到生态平衡后</a:t>
            </a:r>
            <a:r>
              <a:rPr lang="en-US" altLang="zh-CN" sz="2000" b="0" i="0">
                <a:solidFill>
                  <a:srgbClr val="000000"/>
                </a:solidFill>
                <a:latin typeface="微软雅黑" pitchFamily="34" charset="0"/>
                <a:ea typeface="微软雅黑" pitchFamily="34" charset="-122"/>
                <a:cs typeface="微软雅黑" pitchFamily="34" charset="-120"/>
              </a:rPr>
              <a:t>，生态系统能量流动不会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逐渐变慢</a:t>
            </a:r>
            <a:r>
              <a:rPr lang="en-US" altLang="zh-CN" sz="2000" b="0" i="0" dirty="0">
                <a:solidFill>
                  <a:srgbClr val="000000"/>
                </a:solidFill>
                <a:latin typeface="微软雅黑" pitchFamily="34" charset="0"/>
                <a:ea typeface="微软雅黑" pitchFamily="34" charset="-122"/>
                <a:cs typeface="微软雅黑" pitchFamily="34" charset="-120"/>
              </a:rPr>
              <a:t>，而是保持相对稳定，D错误。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8_1#acedb24de?pid=b51bc25e0&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［河北衡水多校2025高二联考］</a:t>
            </a:r>
            <a:r>
              <a:rPr lang="en-US" altLang="zh-CN" sz="2000" b="0" i="0" dirty="0">
                <a:solidFill>
                  <a:srgbClr val="000000"/>
                </a:solidFill>
                <a:latin typeface="微软雅黑" pitchFamily="34" charset="0"/>
                <a:ea typeface="微软雅黑" pitchFamily="34" charset="-122"/>
                <a:cs typeface="微软雅黑" pitchFamily="34" charset="-120"/>
              </a:rPr>
              <a:t>生态系统是一个动态的复杂系统，</a:t>
            </a:r>
            <a:r>
              <a:rPr lang="en-US" altLang="zh-CN" sz="2000" b="0" i="0">
                <a:solidFill>
                  <a:srgbClr val="000000"/>
                </a:solidFill>
                <a:latin typeface="微软雅黑" pitchFamily="34" charset="0"/>
                <a:ea typeface="微软雅黑" pitchFamily="34" charset="-122"/>
                <a:cs typeface="微软雅黑" pitchFamily="34" charset="-120"/>
              </a:rPr>
              <a:t>其稳定性受多种因素影响，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正</a:t>
            </a:r>
            <a:r>
              <a:rPr lang="en-US" altLang="zh-CN" sz="2000" b="0" i="0" dirty="0">
                <a:solidFill>
                  <a:srgbClr val="000000"/>
                </a:solidFill>
                <a:latin typeface="微软雅黑" pitchFamily="34" charset="0"/>
                <a:ea typeface="微软雅黑" pitchFamily="34" charset="-122"/>
                <a:cs typeface="微软雅黑" pitchFamily="34" charset="-120"/>
              </a:rPr>
              <a:t>、负干扰对生态系统稳定性的影响如图所示。</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acedb24de.bracket?pid=b51bc25e0&amp;color=0,0,0&amp;vpa=3&amp;vtp=1"/>
          <p:cNvSpPr/>
          <p:nvPr/>
        </p:nvSpPr>
        <p:spPr>
          <a:xfrm>
            <a:off x="8275701" y="14531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5_BD.8_2#acedb24de?pid=b51bc25e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215384" y="1994661"/>
            <a:ext cx="3758184" cy="20025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8_3#acedb24de?pid=b51bc25e0&amp;color=0,0,0&amp;vtp=1&amp;bbb=1"/>
          <p:cNvSpPr/>
          <p:nvPr/>
        </p:nvSpPr>
        <p:spPr>
          <a:xfrm>
            <a:off x="722376" y="4128261"/>
            <a:ext cx="10753344"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1是正干扰变化，2和3是负干扰变化</a:t>
            </a:r>
            <a:endParaRPr lang="en-US" altLang="zh-CN" sz="2000" dirty="0"/>
          </a:p>
        </p:txBody>
      </p:sp>
      <p:sp>
        <p:nvSpPr>
          <p:cNvPr id="6" name="QC_5_BD.8_4#acedb24de.choices?pid=b51bc25e0&amp;color=0,0,0&amp;vtp=1&amp;bbb=1"/>
          <p:cNvSpPr/>
          <p:nvPr/>
        </p:nvSpPr>
        <p:spPr>
          <a:xfrm>
            <a:off x="722376" y="4596002"/>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A.生态系统中的能量输入长期小于输出时，其稳定性将下降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.在正干扰变化的作用下，生态系统会向更加优化的方向发展进化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.负干扰超过生态系统的自我调节能力阈值时，可能会使生态系统退化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.去除干扰后，生态系统经历较长时间后都会恢复到退化前的状态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2072</Words>
  <Application>Microsoft Office PowerPoint</Application>
  <PresentationFormat>宽屏</PresentationFormat>
  <Paragraphs>365</Paragraphs>
  <Slides>50</Slides>
  <Notes>50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50</vt:i4>
      </vt:variant>
    </vt:vector>
  </HeadingPairs>
  <TitlesOfParts>
    <vt:vector size="60" baseType="lpstr">
      <vt:lpstr>等线 (正文)</vt:lpstr>
      <vt:lpstr>仿宋</vt:lpstr>
      <vt:lpstr>汉仪舒圆黑简体</vt:lpstr>
      <vt:lpstr>SimHei</vt:lpstr>
      <vt:lpstr>华文细黑</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2025-08-01T03:52:59Z</dcterms:created>
  <dcterms:modified xsi:type="dcterms:W3CDTF">2025-08-04T07:17:43Z</dcterms:modified>
  <cp:category/>
  <cp:contentStatus/>
</cp:coreProperties>
</file>