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42" d="100"/>
        <a:sy n="42"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154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38e526c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人口增长</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925168f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全球性生态环境问题</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2bfa425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生物多样性的价值分析</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b0b63225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保护生物多样性的措施</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80107238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题型5 生态农业</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2_1#5f4d30b1b?vop=1&amp;pid=925168f2c&amp;color=0,0,0&amp;vtp=1&amp;bt=1&amp;bbb=1&amp;hb=1"/>
              <p:cNvSpPr/>
              <p:nvPr/>
            </p:nvSpPr>
            <p:spPr>
              <a:xfrm>
                <a:off x="722376" y="1014984"/>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生态足迹与人的消费水平和生活方式有关，发达国家的人们在出行</a:t>
                </a:r>
                <a:r>
                  <a:rPr lang="en-US" altLang="zh-CN" sz="2000" b="0" i="0">
                    <a:solidFill>
                      <a:srgbClr val="000000"/>
                    </a:solidFill>
                    <a:latin typeface="微软雅黑" pitchFamily="34" charset="0"/>
                    <a:ea typeface="微软雅黑" pitchFamily="34" charset="-122"/>
                    <a:cs typeface="微软雅黑" pitchFamily="34" charset="-120"/>
                  </a:rPr>
                  <a:t>、食物等方面往往消耗</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资源较多</a:t>
                </a:r>
                <a:r>
                  <a:rPr lang="en-US" altLang="zh-CN" sz="2000" b="0" i="0" dirty="0">
                    <a:solidFill>
                      <a:srgbClr val="000000"/>
                    </a:solidFill>
                    <a:latin typeface="微软雅黑" pitchFamily="34" charset="0"/>
                    <a:ea typeface="微软雅黑" pitchFamily="34" charset="-122"/>
                    <a:cs typeface="微软雅黑" pitchFamily="34" charset="-120"/>
                  </a:rPr>
                  <a:t>，人均生态足迹并不一定小，A错误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等温室气体增多使温室效应加剧，</a:t>
                </a:r>
                <a:r>
                  <a:rPr lang="en-US" altLang="zh-CN" sz="2000" b="0" i="0">
                    <a:solidFill>
                      <a:srgbClr val="000000"/>
                    </a:solidFill>
                    <a:latin typeface="微软雅黑" pitchFamily="34" charset="0"/>
                    <a:ea typeface="微软雅黑" pitchFamily="34" charset="-122"/>
                    <a:cs typeface="微软雅黑" pitchFamily="34" charset="-120"/>
                  </a:rPr>
                  <a:t>全球变暖，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正确；臭氧层的破坏与氟利昂等化合物的使用有关，C正确</a:t>
                </a:r>
                <a:r>
                  <a:rPr lang="en-US" altLang="zh-CN" sz="2000" b="0" i="0">
                    <a:solidFill>
                      <a:srgbClr val="000000"/>
                    </a:solidFill>
                    <a:latin typeface="微软雅黑" pitchFamily="34" charset="0"/>
                    <a:ea typeface="微软雅黑" pitchFamily="34" charset="-122"/>
                    <a:cs typeface="微软雅黑" pitchFamily="34" charset="-120"/>
                  </a:rPr>
                  <a:t>；实现人口发展的目标是一项长期任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务</a:t>
                </a:r>
                <a:r>
                  <a:rPr lang="en-US" altLang="zh-CN" sz="2000" b="0" i="0" dirty="0">
                    <a:solidFill>
                      <a:srgbClr val="000000"/>
                    </a:solidFill>
                    <a:latin typeface="微软雅黑" pitchFamily="34" charset="0"/>
                    <a:ea typeface="微软雅黑" pitchFamily="34" charset="-122"/>
                    <a:cs typeface="微软雅黑" pitchFamily="34" charset="-120"/>
                  </a:rPr>
                  <a:t>，人口发展的最终目标是实现人口与经济、社会、环境和资源的协调发展，D正确。</a:t>
                </a:r>
                <a:endParaRPr lang="en-US" altLang="zh-CN" sz="2200" dirty="0"/>
              </a:p>
            </p:txBody>
          </p:sp>
        </mc:Choice>
        <mc:Fallback xmlns="">
          <p:sp>
            <p:nvSpPr>
              <p:cNvPr id="2" name="QC_5_AS.12_1#5f4d30b1b?vop=1&amp;pid=925168f2c&amp;color=0,0,0&amp;vtp=1&amp;bt=1&amp;bbb=1&amp;hb=1"/>
              <p:cNvSpPr>
                <a:spLocks noRot="1" noChangeAspect="1" noMove="1" noResize="1" noEditPoints="1" noAdjustHandles="1" noChangeArrowheads="1" noChangeShapeType="1" noTextEdit="1"/>
              </p:cNvSpPr>
              <p:nvPr/>
            </p:nvSpPr>
            <p:spPr>
              <a:xfrm>
                <a:off x="722376" y="1014984"/>
                <a:ext cx="10753344" cy="1796034"/>
              </a:xfrm>
              <a:prstGeom prst="rect">
                <a:avLst/>
              </a:prstGeom>
              <a:blipFill>
                <a:blip r:embed="rId3"/>
                <a:stretch>
                  <a:fillRect l="-1587" t="-340" r="-1927"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dce985201?pid=92bfa425d&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［河北邢台卓越联盟2025高二联考］</a:t>
            </a:r>
            <a:r>
              <a:rPr lang="en-US" altLang="zh-CN" sz="2000" b="0" i="0" dirty="0">
                <a:solidFill>
                  <a:srgbClr val="000000"/>
                </a:solidFill>
                <a:latin typeface="微软雅黑" pitchFamily="34" charset="0"/>
                <a:ea typeface="微软雅黑" pitchFamily="34" charset="-122"/>
                <a:cs typeface="微软雅黑" pitchFamily="34" charset="-120"/>
              </a:rPr>
              <a:t>2025年5月22日，国际生物多样性日如约而至</a:t>
            </a:r>
            <a:r>
              <a:rPr lang="en-US" altLang="zh-CN" sz="2000" b="0" i="0">
                <a:solidFill>
                  <a:srgbClr val="000000"/>
                </a:solidFill>
                <a:latin typeface="微软雅黑" pitchFamily="34" charset="0"/>
                <a:ea typeface="微软雅黑" pitchFamily="34" charset="-122"/>
                <a:cs typeface="微软雅黑" pitchFamily="34" charset="-120"/>
              </a:rPr>
              <a:t>，今年的主</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题是</a:t>
            </a:r>
            <a:r>
              <a:rPr lang="en-US" altLang="zh-CN" sz="2000" b="0" i="0" dirty="0">
                <a:solidFill>
                  <a:srgbClr val="000000"/>
                </a:solidFill>
                <a:latin typeface="微软雅黑" pitchFamily="34" charset="0"/>
                <a:ea typeface="微软雅黑" pitchFamily="34" charset="-122"/>
                <a:cs typeface="微软雅黑" pitchFamily="34" charset="-120"/>
              </a:rPr>
              <a:t>“万物共生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和美永续”。下列关于生物多样性及其价值的说法，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dce985201.bracket?pid=92bfa425d&amp;color=0,0,0&amp;vpa=5&amp;vtp=1"/>
          <p:cNvSpPr/>
          <p:nvPr/>
        </p:nvSpPr>
        <p:spPr>
          <a:xfrm>
            <a:off x="9685401" y="14531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dce985201.choices?pid=92bfa425d&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A.白洋淀生态系统生物种类多体现了生物多样性中的种群多样性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.小麦、牛奶为人类提供食物，体现了生物多样性的间接价值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.用某药用植物园种的铁皮石斛入药利用了生物多样性的直接价值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.秦皇岛海滨某种不知名的海洋生物不具有任何价值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dce985201?vop=1&amp;pid=92bfa425d&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生物多样性包括遗传多样性、物种多样性和生态系统多样性，不包括种群多样性</a:t>
            </a:r>
            <a:r>
              <a:rPr lang="en-US" altLang="zh-CN" sz="2000" b="0" i="0">
                <a:solidFill>
                  <a:srgbClr val="000000"/>
                </a:solidFill>
                <a:latin typeface="微软雅黑" pitchFamily="34" charset="0"/>
                <a:ea typeface="微软雅黑" pitchFamily="34" charset="-122"/>
                <a:cs typeface="微软雅黑" pitchFamily="34" charset="-120"/>
              </a:rPr>
              <a:t>，白洋淀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生态系统生物种类多</a:t>
            </a:r>
            <a:r>
              <a:rPr lang="en-US" altLang="zh-CN" sz="2000" b="0" i="0" dirty="0">
                <a:solidFill>
                  <a:srgbClr val="000000"/>
                </a:solidFill>
                <a:latin typeface="微软雅黑" pitchFamily="34" charset="0"/>
                <a:ea typeface="微软雅黑" pitchFamily="34" charset="-122"/>
                <a:cs typeface="微软雅黑" pitchFamily="34" charset="-120"/>
              </a:rPr>
              <a:t>，体现了物种多样性和遗传多样性，A错误:小麦、牛奶为人类提供食物</a:t>
            </a:r>
            <a:r>
              <a:rPr lang="en-US" altLang="zh-CN" sz="2000" b="0" i="0">
                <a:solidFill>
                  <a:srgbClr val="000000"/>
                </a:solidFill>
                <a:latin typeface="微软雅黑" pitchFamily="34" charset="0"/>
                <a:ea typeface="微软雅黑" pitchFamily="34" charset="-122"/>
                <a:cs typeface="微软雅黑" pitchFamily="34" charset="-120"/>
              </a:rPr>
              <a:t>，体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现了生物多样性的直接价值</a:t>
            </a:r>
            <a:r>
              <a:rPr lang="en-US" altLang="zh-CN" sz="2000" b="0" i="0" dirty="0">
                <a:solidFill>
                  <a:srgbClr val="000000"/>
                </a:solidFill>
                <a:latin typeface="微软雅黑" pitchFamily="34" charset="0"/>
                <a:ea typeface="微软雅黑" pitchFamily="34" charset="-122"/>
                <a:cs typeface="微软雅黑" pitchFamily="34" charset="-120"/>
              </a:rPr>
              <a:t>，B错误；直接价值是对人类有食用</a:t>
            </a:r>
            <a:r>
              <a:rPr lang="en-US" altLang="zh-CN" sz="2000" b="0" i="0">
                <a:solidFill>
                  <a:srgbClr val="000000"/>
                </a:solidFill>
                <a:latin typeface="微软雅黑" pitchFamily="34" charset="0"/>
                <a:ea typeface="微软雅黑" pitchFamily="34" charset="-122"/>
                <a:cs typeface="微软雅黑" pitchFamily="34" charset="-120"/>
              </a:rPr>
              <a:t>、药用和作为工业原料等实用意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义的</a:t>
            </a:r>
            <a:r>
              <a:rPr lang="en-US" altLang="zh-CN" sz="2000" b="0" i="0" dirty="0">
                <a:solidFill>
                  <a:srgbClr val="000000"/>
                </a:solidFill>
                <a:latin typeface="微软雅黑" pitchFamily="34" charset="0"/>
                <a:ea typeface="微软雅黑" pitchFamily="34" charset="-122"/>
                <a:cs typeface="微软雅黑" pitchFamily="34" charset="-120"/>
              </a:rPr>
              <a:t>，以及有旅游观赏、科学研究和文学艺术创作等非实用意义的价值</a:t>
            </a:r>
            <a:r>
              <a:rPr lang="en-US" altLang="zh-CN" sz="2000" b="0" i="0">
                <a:solidFill>
                  <a:srgbClr val="000000"/>
                </a:solidFill>
                <a:latin typeface="微软雅黑" pitchFamily="34" charset="0"/>
                <a:ea typeface="微软雅黑" pitchFamily="34" charset="-122"/>
                <a:cs typeface="微软雅黑" pitchFamily="34" charset="-120"/>
              </a:rPr>
              <a:t>，某药用植物园种的铁皮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石斛入药体现了生物多样性的直接价值</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；秦皇岛海滨某种不知名的海洋生物具有潜在价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值</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053ae052a?pid=92bfa425d&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［江苏苏州2025高二月考］</a:t>
            </a:r>
            <a:r>
              <a:rPr lang="en-US" altLang="zh-CN" sz="2000" b="0" i="0" dirty="0">
                <a:solidFill>
                  <a:srgbClr val="000000"/>
                </a:solidFill>
                <a:latin typeface="微软雅黑" pitchFamily="34" charset="0"/>
                <a:ea typeface="微软雅黑" pitchFamily="34" charset="-122"/>
                <a:cs typeface="微软雅黑" pitchFamily="34" charset="-120"/>
              </a:rPr>
              <a:t>人工生态景观浮岛是在水面上铺设浮床，浮床上种植黄菖蒲</a:t>
            </a:r>
            <a:r>
              <a:rPr lang="en-US" altLang="zh-CN" sz="2000" b="0" i="0">
                <a:solidFill>
                  <a:srgbClr val="000000"/>
                </a:solidFill>
                <a:latin typeface="微软雅黑" pitchFamily="34" charset="0"/>
                <a:ea typeface="微软雅黑" pitchFamily="34" charset="-122"/>
                <a:cs typeface="微软雅黑" pitchFamily="34" charset="-120"/>
              </a:rPr>
              <a:t>、旱伞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草</a:t>
            </a:r>
            <a:r>
              <a:rPr lang="en-US" altLang="zh-CN" sz="2000" b="0" i="0" dirty="0">
                <a:solidFill>
                  <a:srgbClr val="000000"/>
                </a:solidFill>
                <a:latin typeface="微软雅黑" pitchFamily="34" charset="0"/>
                <a:ea typeface="微软雅黑" pitchFamily="34" charset="-122"/>
                <a:cs typeface="微软雅黑" pitchFamily="34" charset="-120"/>
              </a:rPr>
              <a:t>、美人蕉、千屈菜等根系发达的耐水湿植物，以达到净化水质和美化水域景观的目的</a:t>
            </a:r>
            <a:r>
              <a:rPr lang="en-US" altLang="zh-CN" sz="2000" b="0" i="0">
                <a:solidFill>
                  <a:srgbClr val="000000"/>
                </a:solidFill>
                <a:latin typeface="微软雅黑" pitchFamily="34" charset="0"/>
                <a:ea typeface="微软雅黑" pitchFamily="34" charset="-122"/>
                <a:cs typeface="微软雅黑" pitchFamily="34" charset="-120"/>
              </a:rPr>
              <a:t>。下列叙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053ae052a.bracket?pid=92bfa425d&amp;color=0,0,0&amp;vpa=6&amp;vtp=1"/>
          <p:cNvSpPr/>
          <p:nvPr/>
        </p:nvSpPr>
        <p:spPr>
          <a:xfrm>
            <a:off x="2192401" y="19103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6_2#053ae052a.choices?pid=92bfa425d&amp;color=0,0,0&amp;vtp=1&amp;bbb=1"/>
          <p:cNvSpPr/>
          <p:nvPr/>
        </p:nvSpPr>
        <p:spPr>
          <a:xfrm>
            <a:off x="722376" y="23770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A.生态浮岛可视作一个微型生态系统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.该生态浮岛可用于治理水体富营养化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.水生植物美化水域景观体现了生物多样性的间接价值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.美人蕉发达的根系有利于吸收水体中的营养物质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053ae052a?vop=1&amp;pid=92bfa425d&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根据题干信息可知，生态浮岛是在水面上铺设浮床，浮床上种植植物，</a:t>
            </a:r>
            <a:r>
              <a:rPr lang="en-US" altLang="zh-CN" sz="2000" b="0" i="0">
                <a:solidFill>
                  <a:srgbClr val="000000"/>
                </a:solidFill>
                <a:latin typeface="微软雅黑" pitchFamily="34" charset="0"/>
                <a:ea typeface="微软雅黑" pitchFamily="34" charset="-122"/>
                <a:cs typeface="微软雅黑" pitchFamily="34" charset="-120"/>
              </a:rPr>
              <a:t>用于净化水质等，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a:t>
            </a:r>
            <a:r>
              <a:rPr lang="en-US" altLang="zh-CN" sz="2000" b="0" i="0" dirty="0">
                <a:solidFill>
                  <a:srgbClr val="000000"/>
                </a:solidFill>
                <a:latin typeface="微软雅黑" pitchFamily="34" charset="0"/>
                <a:ea typeface="微软雅黑" pitchFamily="34" charset="-122"/>
                <a:cs typeface="微软雅黑" pitchFamily="34" charset="-120"/>
              </a:rPr>
              <a:t>，生态浮岛可视作一个微型生态系统，A正确；浮床上种植的黄菖蒲、旱伞草、美人蕉</a:t>
            </a:r>
            <a:r>
              <a:rPr lang="en-US" altLang="zh-CN" sz="2000" b="0" i="0">
                <a:solidFill>
                  <a:srgbClr val="000000"/>
                </a:solidFill>
                <a:latin typeface="微软雅黑" pitchFamily="34" charset="0"/>
                <a:ea typeface="微软雅黑" pitchFamily="34" charset="-122"/>
                <a:cs typeface="微软雅黑" pitchFamily="34" charset="-120"/>
              </a:rPr>
              <a:t>、千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屈菜等根系发达</a:t>
            </a:r>
            <a:r>
              <a:rPr lang="en-US" altLang="zh-CN" sz="2000" b="0" i="0" dirty="0">
                <a:solidFill>
                  <a:srgbClr val="000000"/>
                </a:solidFill>
                <a:latin typeface="微软雅黑" pitchFamily="34" charset="0"/>
                <a:ea typeface="微软雅黑" pitchFamily="34" charset="-122"/>
                <a:cs typeface="微软雅黑" pitchFamily="34" charset="-120"/>
              </a:rPr>
              <a:t>，能吸收水中更多的无机盐等，故可以净化水质，治理水体富营养化，B、</a:t>
            </a:r>
            <a:r>
              <a:rPr lang="en-US" altLang="zh-CN" sz="2000" b="0" i="0">
                <a:solidFill>
                  <a:srgbClr val="000000"/>
                </a:solidFill>
                <a:latin typeface="微软雅黑" pitchFamily="34" charset="0"/>
                <a:ea typeface="微软雅黑" pitchFamily="34" charset="-122"/>
                <a:cs typeface="微软雅黑" pitchFamily="34" charset="-120"/>
              </a:rPr>
              <a:t>D正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；水生植物美化水域景观体现了生物多样性的直接价值，C错误。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a0b8e814a?pid=b0b632257&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［广西钦州2025月考］</a:t>
            </a:r>
            <a:r>
              <a:rPr lang="en-US" altLang="zh-CN" sz="2000" b="0" i="0" dirty="0">
                <a:solidFill>
                  <a:srgbClr val="000000"/>
                </a:solidFill>
                <a:latin typeface="微软雅黑" pitchFamily="34" charset="0"/>
                <a:ea typeface="微软雅黑" pitchFamily="34" charset="-122"/>
                <a:cs typeface="微软雅黑" pitchFamily="34" charset="-120"/>
              </a:rPr>
              <a:t>某湿地公园通过开展水体生态修复、构建水鸟生态廊道</a:t>
            </a:r>
            <a:r>
              <a:rPr lang="en-US" altLang="zh-CN" sz="2000" b="0" i="0">
                <a:solidFill>
                  <a:srgbClr val="000000"/>
                </a:solidFill>
                <a:latin typeface="微软雅黑" pitchFamily="34" charset="0"/>
                <a:ea typeface="微软雅黑" pitchFamily="34" charset="-122"/>
                <a:cs typeface="微软雅黑" pitchFamily="34" charset="-120"/>
              </a:rPr>
              <a:t>、建设湿地碧道</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等措施</a:t>
            </a:r>
            <a:r>
              <a:rPr lang="en-US" altLang="zh-CN" sz="2000" b="0" i="0" dirty="0">
                <a:solidFill>
                  <a:srgbClr val="000000"/>
                </a:solidFill>
                <a:latin typeface="微软雅黑" pitchFamily="34" charset="0"/>
                <a:ea typeface="微软雅黑" pitchFamily="34" charset="-122"/>
                <a:cs typeface="微软雅黑" pitchFamily="34" charset="-120"/>
              </a:rPr>
              <a:t>，营造水鸟天堂，吸引了众多的鸟类停留。</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a0b8e814a.bracket?pid=b0b632257&amp;color=0,0,0&amp;vpa=7&amp;vtp=1"/>
          <p:cNvSpPr/>
          <p:nvPr/>
        </p:nvSpPr>
        <p:spPr>
          <a:xfrm>
            <a:off x="8542401" y="14531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9_2#a0b8e814a.choices?pid=b0b632257&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A.湿地公园中种类繁多的水鸟体现了物种多样性和基因多样性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.建设湿地碧道，营造水鸟天堂属于对生物多样性的就地保护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.湿地公园可以供人们旅游观光，其直接价值大于间接价值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.生态廊道的建立能够促进同种水鸟不同种群间的基因交流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a0b8e814a?vop=1&amp;pid=b0b632257&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湿地公园存在种类繁多的鸟类体现了生物多样性中的物种多样性和遗传（基因）</a:t>
            </a:r>
            <a:r>
              <a:rPr lang="en-US" altLang="zh-CN" sz="2000" b="0" i="0">
                <a:solidFill>
                  <a:srgbClr val="000000"/>
                </a:solidFill>
                <a:latin typeface="微软雅黑" pitchFamily="34" charset="0"/>
                <a:ea typeface="微软雅黑" pitchFamily="34" charset="-122"/>
                <a:cs typeface="微软雅黑" pitchFamily="34" charset="-120"/>
              </a:rPr>
              <a:t>多样性，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正确；建设湿地碧道，营造水鸟天堂，是在原地进行保护，属于对生物多样性的就地保护，</a:t>
            </a:r>
            <a:r>
              <a:rPr lang="en-US" altLang="zh-CN" sz="2000" b="0" i="0">
                <a:solidFill>
                  <a:srgbClr val="000000"/>
                </a:solidFill>
                <a:latin typeface="微软雅黑" pitchFamily="34" charset="0"/>
                <a:ea typeface="微软雅黑" pitchFamily="34" charset="-122"/>
                <a:cs typeface="微软雅黑" pitchFamily="34" charset="-120"/>
              </a:rPr>
              <a:t>B正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；湿地公园可供人类旅游观赏属于生物多样性的直接价值</a:t>
            </a:r>
            <a:r>
              <a:rPr lang="en-US" altLang="zh-CN" sz="2000" b="0" i="0">
                <a:solidFill>
                  <a:srgbClr val="000000"/>
                </a:solidFill>
                <a:latin typeface="微软雅黑" pitchFamily="34" charset="0"/>
                <a:ea typeface="微软雅黑" pitchFamily="34" charset="-122"/>
                <a:cs typeface="微软雅黑" pitchFamily="34" charset="-120"/>
              </a:rPr>
              <a:t>，湿地公园为鸟类提供栖息场所体现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了生物多样性的生态功能</a:t>
            </a:r>
            <a:r>
              <a:rPr lang="en-US" altLang="zh-CN" sz="2000" b="0" i="0" dirty="0">
                <a:solidFill>
                  <a:srgbClr val="000000"/>
                </a:solidFill>
                <a:latin typeface="微软雅黑" pitchFamily="34" charset="0"/>
                <a:ea typeface="微软雅黑" pitchFamily="34" charset="-122"/>
                <a:cs typeface="微软雅黑" pitchFamily="34" charset="-120"/>
              </a:rPr>
              <a:t>，属于其间接价值，间接价值大于直接价值，C错误</a:t>
            </a:r>
            <a:r>
              <a:rPr lang="en-US" altLang="zh-CN" sz="2000" b="0" i="0">
                <a:solidFill>
                  <a:srgbClr val="000000"/>
                </a:solidFill>
                <a:latin typeface="微软雅黑" pitchFamily="34" charset="0"/>
                <a:ea typeface="微软雅黑" pitchFamily="34" charset="-122"/>
                <a:cs typeface="微软雅黑" pitchFamily="34" charset="-120"/>
              </a:rPr>
              <a:t>；生态廊道的建立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能促进同种水鸟不同种群间的基因交流</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2_1#01633a672?pid=b0b632257&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［河南安阳2024高二期末］</a:t>
            </a:r>
            <a:r>
              <a:rPr lang="en-US" altLang="zh-CN" sz="2000" b="0" i="0" dirty="0">
                <a:solidFill>
                  <a:srgbClr val="000000"/>
                </a:solidFill>
                <a:latin typeface="微软雅黑" pitchFamily="34" charset="0"/>
                <a:ea typeface="微软雅黑" pitchFamily="34" charset="-122"/>
                <a:cs typeface="微软雅黑" pitchFamily="34" charset="-120"/>
              </a:rPr>
              <a:t>朱鹮是世界上最为濒危的鸟类之一</a:t>
            </a:r>
            <a:r>
              <a:rPr lang="en-US" altLang="zh-CN" sz="2000" b="0" i="0">
                <a:solidFill>
                  <a:srgbClr val="000000"/>
                </a:solidFill>
                <a:latin typeface="微软雅黑" pitchFamily="34" charset="0"/>
                <a:ea typeface="微软雅黑" pitchFamily="34" charset="-122"/>
                <a:cs typeface="微软雅黑" pitchFamily="34" charset="-120"/>
              </a:rPr>
              <a:t>。河南省生态环境厅在信阳罗山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董寨国家级自然保护区内</a:t>
            </a:r>
            <a:r>
              <a:rPr lang="en-US" altLang="zh-CN" sz="2000" b="0" i="0" dirty="0">
                <a:solidFill>
                  <a:srgbClr val="000000"/>
                </a:solidFill>
                <a:latin typeface="微软雅黑" pitchFamily="34" charset="0"/>
                <a:ea typeface="微软雅黑" pitchFamily="34" charset="-122"/>
                <a:cs typeface="微软雅黑" pitchFamily="34" charset="-120"/>
              </a:rPr>
              <a:t>，主办了一场别开生面的朱鹮放飞活动，经过野生环境适应阶段的</a:t>
            </a:r>
            <a:r>
              <a:rPr lang="en-US" altLang="zh-CN" sz="2000" b="0" i="0">
                <a:solidFill>
                  <a:srgbClr val="000000"/>
                </a:solidFill>
                <a:latin typeface="微软雅黑" pitchFamily="34" charset="0"/>
                <a:ea typeface="微软雅黑" pitchFamily="34" charset="-122"/>
                <a:cs typeface="微软雅黑" pitchFamily="34" charset="-120"/>
              </a:rPr>
              <a:t>6只</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人工繁育的朱鹮被放归自然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01633a672.bracket?pid=b0b632257&amp;color=0,0,0&amp;vpa=8&amp;vtp=1"/>
          <p:cNvSpPr/>
          <p:nvPr/>
        </p:nvSpPr>
        <p:spPr>
          <a:xfrm>
            <a:off x="6256401" y="19103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2_2#01633a672.choices?pid=b0b632257&amp;color=0,0,0&amp;vtp=1&amp;bbb=1"/>
          <p:cNvSpPr/>
          <p:nvPr/>
        </p:nvSpPr>
        <p:spPr>
          <a:xfrm>
            <a:off x="722376" y="23770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A.对于朱鹮等珍稀濒危物种，应禁止一切形式的猎采和买卖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.在自然保护区内观赏鸟类是生物多样性直接价值的体现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.通过野化放归活动将朱鹮放飞到历史分布区属于就地保护</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.应加强立法、执法、宣传教育，增强人们保护生物多样性的意识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4_1#01633a672?vop=1&amp;pid=b0b632257&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对于朱鹮等珍稀濒危物种，应禁止一切形式的猎采和买卖，A正确</a:t>
            </a:r>
            <a:r>
              <a:rPr lang="en-US" altLang="zh-CN" sz="2000" b="0" i="0">
                <a:solidFill>
                  <a:srgbClr val="000000"/>
                </a:solidFill>
                <a:latin typeface="微软雅黑" pitchFamily="34" charset="0"/>
                <a:ea typeface="微软雅黑" pitchFamily="34" charset="-122"/>
                <a:cs typeface="微软雅黑" pitchFamily="34" charset="-120"/>
              </a:rPr>
              <a:t>；在自然保护区内观赏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鸟类是生物多样性直接价值的体现</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；通过野化放归活动将朱鹮放飞到历史分布区属于迁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地保护</a:t>
            </a:r>
            <a:r>
              <a:rPr lang="en-US" altLang="zh-CN" sz="2000" b="0" i="0" dirty="0">
                <a:solidFill>
                  <a:srgbClr val="000000"/>
                </a:solidFill>
                <a:latin typeface="微软雅黑" pitchFamily="34" charset="0"/>
                <a:ea typeface="微软雅黑" pitchFamily="34" charset="-122"/>
                <a:cs typeface="微软雅黑" pitchFamily="34" charset="-120"/>
              </a:rPr>
              <a:t>，C错误；保护生物多样性要加强立法、执法、宣传教育</a:t>
            </a:r>
            <a:r>
              <a:rPr lang="en-US" altLang="zh-CN" sz="2000" b="0" i="0">
                <a:solidFill>
                  <a:srgbClr val="000000"/>
                </a:solidFill>
                <a:latin typeface="微软雅黑" pitchFamily="34" charset="0"/>
                <a:ea typeface="微软雅黑" pitchFamily="34" charset="-122"/>
                <a:cs typeface="微软雅黑" pitchFamily="34" charset="-120"/>
              </a:rPr>
              <a:t>，使每个人都能树立保护生物多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样性的意识</a:t>
            </a:r>
            <a:r>
              <a:rPr lang="en-US" altLang="zh-CN" sz="2000" b="0" i="0" dirty="0">
                <a:solidFill>
                  <a:srgbClr val="000000"/>
                </a:solidFill>
                <a:latin typeface="微软雅黑" pitchFamily="34" charset="0"/>
                <a:ea typeface="微软雅黑" pitchFamily="34" charset="-122"/>
                <a:cs typeface="微软雅黑" pitchFamily="34" charset="-120"/>
              </a:rPr>
              <a:t>，自觉形成保护生物多样性的行为和习惯，D正确。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EX.25_1#01633a672?vop=1&amp;pid=b0b632257&amp;color=0,0,0&amp;vtp=1&amp;bt=1&amp;bbb=1&amp;hb=1"/>
          <p:cNvSpPr/>
          <p:nvPr/>
        </p:nvSpPr>
        <p:spPr>
          <a:xfrm>
            <a:off x="722376" y="969264"/>
            <a:ext cx="10753344" cy="31930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保护生物多样性的一些措施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1）就地保护：最有效的措施。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2）迁地保护：将保护对象迁出原地，在异地进行专门保护</a:t>
            </a:r>
            <a:r>
              <a:rPr lang="en-US" altLang="zh-CN" sz="2000" b="0" i="0">
                <a:solidFill>
                  <a:srgbClr val="000000"/>
                </a:solidFill>
                <a:latin typeface="微软雅黑" pitchFamily="34" charset="0"/>
                <a:ea typeface="微软雅黑" pitchFamily="34" charset="-122"/>
                <a:cs typeface="微软雅黑" pitchFamily="34" charset="-120"/>
              </a:rPr>
              <a:t>，这是为行将灭绝的物种提供最后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的生存机会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3）建立濒危物种种子库、精子库、基因库，利用生物技术对濒危物种的基因进行保护。</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4）加强立法、执法和宣传教育，使每个人都能树立保护生物多样性的意识。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19fd23ccc.fixed?pid=b703113ca&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3#19fd23ccc.fixed?pid=b703113ca&amp;color=255,255,255&amp;vtp=1&amp;bbb=1"/>
          <p:cNvSpPr/>
          <p:nvPr/>
        </p:nvSpPr>
        <p:spPr>
          <a:xfrm>
            <a:off x="0" y="3493008"/>
            <a:ext cx="12192000" cy="768096"/>
          </a:xfrm>
          <a:prstGeom prst="rect">
            <a:avLst/>
          </a:prstGeom>
          <a:noFill/>
          <a:ln/>
        </p:spPr>
        <p:txBody>
          <a:bodyPr wrap="none" lIns="0" tIns="0" rIns="0" bIns="0" rtlCol="0" anchor="ctr"/>
          <a:lstStyle/>
          <a:p>
            <a:pPr latinLnBrk="1">
              <a:lnSpc>
                <a:spcPts val="4200"/>
              </a:lnSpc>
            </a:pPr>
            <a:r>
              <a:rPr lang="en-US" altLang="zh-CN" sz="3400" b="1" i="0" dirty="0">
                <a:solidFill>
                  <a:srgbClr val="FFFFFF"/>
                </a:solidFill>
                <a:latin typeface="SimHei" pitchFamily="34" charset="0"/>
                <a:ea typeface="SimHei" pitchFamily="34" charset="-122"/>
                <a:cs typeface="SimHei" pitchFamily="34" charset="-120"/>
              </a:rPr>
              <a:t>第一、二节</a:t>
            </a:r>
            <a:r>
              <a:rPr lang="en-US" altLang="zh-CN" sz="3400" b="1" i="0" dirty="0">
                <a:solidFill>
                  <a:srgbClr val="FFFFFF"/>
                </a:solidFill>
                <a:latin typeface="SimSun" pitchFamily="34" charset="0"/>
                <a:ea typeface="SimSun" pitchFamily="34" charset="-122"/>
                <a:cs typeface="SimSun" pitchFamily="34" charset="-120"/>
              </a:rPr>
              <a:t> </a:t>
            </a:r>
            <a:r>
              <a:rPr lang="en-US" altLang="zh-CN" sz="3400" b="1" i="0" dirty="0">
                <a:solidFill>
                  <a:srgbClr val="FFFFFF"/>
                </a:solidFill>
                <a:latin typeface="SimHei" pitchFamily="34" charset="0"/>
                <a:ea typeface="SimHei" pitchFamily="34" charset="-122"/>
                <a:cs typeface="SimHei" pitchFamily="34" charset="-120"/>
              </a:rPr>
              <a:t>人口增长和人类活动影响环境/创造人与自然的和谐</a:t>
            </a:r>
            <a:endParaRPr lang="en-US" altLang="zh-CN" sz="3400" dirty="0"/>
          </a:p>
        </p:txBody>
      </p:sp>
      <p:pic>
        <p:nvPicPr>
          <p:cNvPr id="4" name="C_3#19fd23ccc.fixed?pid=b703113c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19fd23ccc.fixed?pid=b703113ca&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26_1#8bf212a95?pid=b0b632257&amp;color=0,0,0&amp;vtp=1&amp;bt=1&amp;bbb=1&amp;hb=1"/>
          <p:cNvSpPr/>
          <p:nvPr/>
        </p:nvSpPr>
        <p:spPr>
          <a:xfrm>
            <a:off x="722376" y="1014984"/>
            <a:ext cx="10753344" cy="166230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［河北部分高中2025高二联考］</a:t>
            </a:r>
            <a:r>
              <a:rPr lang="en-US" altLang="zh-CN" sz="2000" b="0" i="0" dirty="0">
                <a:solidFill>
                  <a:srgbClr val="000000"/>
                </a:solidFill>
                <a:latin typeface="微软雅黑" pitchFamily="34" charset="0"/>
                <a:ea typeface="微软雅黑" pitchFamily="34" charset="-122"/>
                <a:cs typeface="微软雅黑" pitchFamily="34" charset="-120"/>
              </a:rPr>
              <a:t>大熊猫是我国特有的珍稀野生动物</a:t>
            </a:r>
            <a:r>
              <a:rPr lang="en-US" altLang="zh-CN" sz="2000" b="0" i="0">
                <a:solidFill>
                  <a:srgbClr val="000000"/>
                </a:solidFill>
                <a:latin typeface="微软雅黑" pitchFamily="34" charset="0"/>
                <a:ea typeface="微软雅黑" pitchFamily="34" charset="-122"/>
                <a:cs typeface="微软雅黑" pitchFamily="34" charset="-120"/>
              </a:rPr>
              <a:t>，由于过去数千</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年气候环境的变化</a:t>
            </a:r>
            <a:r>
              <a:rPr lang="en-US" altLang="zh-CN" sz="2000" b="0" i="0" dirty="0">
                <a:solidFill>
                  <a:srgbClr val="000000"/>
                </a:solidFill>
                <a:latin typeface="微软雅黑" pitchFamily="34" charset="0"/>
                <a:ea typeface="微软雅黑" pitchFamily="34" charset="-122"/>
                <a:cs typeface="微软雅黑" pitchFamily="34" charset="-120"/>
              </a:rPr>
              <a:t>，以及人类活动的影响，大熊猫的分布范围急剧缩小。经过数十年的保护</a:t>
            </a:r>
            <a:r>
              <a:rPr lang="en-US" altLang="zh-CN" sz="2000" b="0" i="0">
                <a:solidFill>
                  <a:srgbClr val="000000"/>
                </a:solidFill>
                <a:latin typeface="微软雅黑" pitchFamily="34" charset="0"/>
                <a:ea typeface="微软雅黑" pitchFamily="34" charset="-122"/>
                <a:cs typeface="微软雅黑" pitchFamily="34" charset="-120"/>
              </a:rPr>
              <a:t>，大</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熊猫受威胁的状况有了好转</a:t>
            </a:r>
            <a:r>
              <a:rPr lang="en-US" altLang="zh-CN" sz="2000" b="0" i="0" dirty="0">
                <a:solidFill>
                  <a:srgbClr val="000000"/>
                </a:solidFill>
                <a:latin typeface="微软雅黑" pitchFamily="34" charset="0"/>
                <a:ea typeface="微软雅黑" pitchFamily="34" charset="-122"/>
                <a:cs typeface="微软雅黑" pitchFamily="34" charset="-120"/>
              </a:rPr>
              <a:t>，我国对大熊猫的保护成为全球野生动物保护的经典成功案例</a:t>
            </a:r>
            <a:r>
              <a:rPr lang="en-US" altLang="zh-CN" sz="2000" b="0" i="0">
                <a:solidFill>
                  <a:srgbClr val="000000"/>
                </a:solidFill>
                <a:latin typeface="微软雅黑" pitchFamily="34" charset="0"/>
                <a:ea typeface="微软雅黑" pitchFamily="34" charset="-122"/>
                <a:cs typeface="微软雅黑" pitchFamily="34" charset="-120"/>
              </a:rPr>
              <a:t>。我国</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第</a:t>
            </a:r>
            <a:r>
              <a:rPr lang="en-US" altLang="zh-CN" sz="2000" b="0" i="0" dirty="0">
                <a:solidFill>
                  <a:srgbClr val="000000"/>
                </a:solidFill>
                <a:latin typeface="微软雅黑" pitchFamily="34" charset="0"/>
                <a:ea typeface="微软雅黑" pitchFamily="34" charset="-122"/>
                <a:cs typeface="微软雅黑" pitchFamily="34" charset="-120"/>
              </a:rPr>
              <a:t>4次大熊猫调查结果的部分数据如表所示。</a:t>
            </a:r>
            <a:r>
              <a:rPr lang="en-US" altLang="zh-CN" sz="2000" b="0" i="0">
                <a:solidFill>
                  <a:srgbClr val="000000"/>
                </a:solidFill>
                <a:latin typeface="微软雅黑" pitchFamily="34" charset="0"/>
                <a:ea typeface="微软雅黑" pitchFamily="34" charset="-122"/>
                <a:cs typeface="微软雅黑" pitchFamily="34" charset="-120"/>
              </a:rPr>
              <a:t>下列有关叙述正确的是(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1" name="QC_5_BD.26_2#8bf212a95?colgroup=6,3,7,7,7,6&amp;pid=b0b632257&amp;color=0,0,0&amp;vtp=1&amp;bbb=1&amp;hb=1"/>
              <p:cNvGraphicFramePr>
                <a:graphicFrameLocks noGrp="1"/>
              </p:cNvGraphicFramePr>
              <p:nvPr>
                <p:extLst>
                  <p:ext uri="{D42A27DB-BD31-4B8C-83A1-F6EECF244321}">
                    <p14:modId xmlns:p14="http://schemas.microsoft.com/office/powerpoint/2010/main" val="4140514654"/>
                  </p:ext>
                </p:extLst>
              </p:nvPr>
            </p:nvGraphicFramePr>
            <p:xfrm>
              <a:off x="716280" y="2677287"/>
              <a:ext cx="10698480" cy="1725295"/>
            </p:xfrm>
            <a:graphic>
              <a:graphicData uri="http://schemas.openxmlformats.org/drawingml/2006/table">
                <a:tbl>
                  <a:tblPr/>
                  <a:tblGrid>
                    <a:gridCol w="1828800">
                      <a:extLst>
                        <a:ext uri="{9D8B030D-6E8A-4147-A177-3AD203B41FA5}">
                          <a16:colId xmlns:a16="http://schemas.microsoft.com/office/drawing/2014/main" val="20000"/>
                        </a:ext>
                      </a:extLst>
                    </a:gridCol>
                    <a:gridCol w="1014984">
                      <a:extLst>
                        <a:ext uri="{9D8B030D-6E8A-4147-A177-3AD203B41FA5}">
                          <a16:colId xmlns:a16="http://schemas.microsoft.com/office/drawing/2014/main" val="20001"/>
                        </a:ext>
                      </a:extLst>
                    </a:gridCol>
                    <a:gridCol w="1965960">
                      <a:extLst>
                        <a:ext uri="{9D8B030D-6E8A-4147-A177-3AD203B41FA5}">
                          <a16:colId xmlns:a16="http://schemas.microsoft.com/office/drawing/2014/main" val="20002"/>
                        </a:ext>
                      </a:extLst>
                    </a:gridCol>
                    <a:gridCol w="2130552">
                      <a:extLst>
                        <a:ext uri="{9D8B030D-6E8A-4147-A177-3AD203B41FA5}">
                          <a16:colId xmlns:a16="http://schemas.microsoft.com/office/drawing/2014/main" val="20003"/>
                        </a:ext>
                      </a:extLst>
                    </a:gridCol>
                    <a:gridCol w="1975104">
                      <a:extLst>
                        <a:ext uri="{9D8B030D-6E8A-4147-A177-3AD203B41FA5}">
                          <a16:colId xmlns:a16="http://schemas.microsoft.com/office/drawing/2014/main" val="20004"/>
                        </a:ext>
                      </a:extLst>
                    </a:gridCol>
                    <a:gridCol w="1783080">
                      <a:extLst>
                        <a:ext uri="{9D8B030D-6E8A-4147-A177-3AD203B41FA5}">
                          <a16:colId xmlns:a16="http://schemas.microsoft.com/office/drawing/2014/main" val="20005"/>
                        </a:ext>
                      </a:extLst>
                    </a:gridCol>
                  </a:tblGrid>
                  <a:tr h="860044">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主要分布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种群数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种群总数量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栖息地总面积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1" i="0">
                              <a:solidFill>
                                <a:srgbClr val="000000"/>
                              </a:solidFill>
                              <a:latin typeface="微软雅黑" pitchFamily="34" charset="0"/>
                              <a:ea typeface="微软雅黑" pitchFamily="34" charset="-122"/>
                              <a:cs typeface="微软雅黑" pitchFamily="34" charset="-120"/>
                            </a:rPr>
                            <a:t>潜在栖息地总面</a:t>
                          </a:r>
                        </a:p>
                        <a:p>
                          <a:pPr marL="0" lv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1" i="0">
                              <a:solidFill>
                                <a:srgbClr val="000000"/>
                              </a:solidFill>
                              <a:latin typeface="微软雅黑" pitchFamily="34" charset="0"/>
                              <a:ea typeface="微软雅黑" pitchFamily="34" charset="-122"/>
                              <a:cs typeface="微软雅黑" pitchFamily="34" charset="-120"/>
                            </a:rPr>
                            <a:t>大熊猫自然保</a:t>
                          </a:r>
                        </a:p>
                        <a:p>
                          <a:pPr marL="0" lv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护区覆盖率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65251">
                    <a:tc>
                      <a:txBody>
                        <a:bodyPr/>
                        <a:lstStyle/>
                        <a:p>
                          <a:pPr marL="0" indent="0" algn="ctr" latinLnBrk="1" hangingPunct="0">
                            <a:lnSpc>
                              <a:spcPts val="3400"/>
                            </a:lnSpc>
                          </a:pPr>
                          <a:r>
                            <a:rPr lang="en-US" altLang="zh-CN" sz="2000" b="0" i="0">
                              <a:solidFill>
                                <a:srgbClr val="000000"/>
                              </a:solidFill>
                              <a:latin typeface="微软雅黑" pitchFamily="34" charset="0"/>
                              <a:ea typeface="微软雅黑" pitchFamily="34" charset="-122"/>
                              <a:cs typeface="微软雅黑" pitchFamily="34" charset="-120"/>
                            </a:rPr>
                            <a:t>我国中部至西</a:t>
                          </a: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南的</a:t>
                          </a:r>
                          <a:r>
                            <a:rPr lang="en-US" altLang="zh-CN" sz="2000" b="0" i="0" dirty="0">
                              <a:solidFill>
                                <a:srgbClr val="000000"/>
                              </a:solidFill>
                              <a:latin typeface="微软雅黑" pitchFamily="34" charset="0"/>
                              <a:ea typeface="微软雅黑" pitchFamily="34" charset="-122"/>
                              <a:cs typeface="微软雅黑" pitchFamily="34" charset="-120"/>
                            </a:rPr>
                            <a:t>6个山系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0" i="0">
                              <a:solidFill>
                                <a:srgbClr val="000000"/>
                              </a:solidFill>
                              <a:latin typeface="微软雅黑" pitchFamily="34" charset="0"/>
                              <a:ea typeface="微软雅黑" pitchFamily="34" charset="-122"/>
                              <a:cs typeface="微软雅黑" pitchFamily="34" charset="-120"/>
                            </a:rPr>
                            <a:t>33个局</a:t>
                          </a: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域种群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约为1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864只</a:t>
                          </a: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增长</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16.8%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2.58×</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增长</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11.8%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9.1×</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 </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增长</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6.3%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53.8%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的大熊</a:t>
                          </a: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猫栖息地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21" name="QC_5_BD.26_2#8bf212a95?colgroup=6,3,7,7,7,6&amp;pid=b0b632257&amp;color=0,0,0&amp;vtp=1&amp;bbb=1&amp;hb=1"/>
              <p:cNvGraphicFramePr>
                <a:graphicFrameLocks noGrp="1"/>
              </p:cNvGraphicFramePr>
              <p:nvPr>
                <p:extLst>
                  <p:ext uri="{D42A27DB-BD31-4B8C-83A1-F6EECF244321}">
                    <p14:modId xmlns:p14="http://schemas.microsoft.com/office/powerpoint/2010/main" val="4140514654"/>
                  </p:ext>
                </p:extLst>
              </p:nvPr>
            </p:nvGraphicFramePr>
            <p:xfrm>
              <a:off x="716280" y="2677287"/>
              <a:ext cx="10698480" cy="1725295"/>
            </p:xfrm>
            <a:graphic>
              <a:graphicData uri="http://schemas.openxmlformats.org/drawingml/2006/table">
                <a:tbl>
                  <a:tblPr/>
                  <a:tblGrid>
                    <a:gridCol w="1828800">
                      <a:extLst>
                        <a:ext uri="{9D8B030D-6E8A-4147-A177-3AD203B41FA5}">
                          <a16:colId xmlns:a16="http://schemas.microsoft.com/office/drawing/2014/main" val="20000"/>
                        </a:ext>
                      </a:extLst>
                    </a:gridCol>
                    <a:gridCol w="1014984">
                      <a:extLst>
                        <a:ext uri="{9D8B030D-6E8A-4147-A177-3AD203B41FA5}">
                          <a16:colId xmlns:a16="http://schemas.microsoft.com/office/drawing/2014/main" val="20001"/>
                        </a:ext>
                      </a:extLst>
                    </a:gridCol>
                    <a:gridCol w="1965960">
                      <a:extLst>
                        <a:ext uri="{9D8B030D-6E8A-4147-A177-3AD203B41FA5}">
                          <a16:colId xmlns:a16="http://schemas.microsoft.com/office/drawing/2014/main" val="20002"/>
                        </a:ext>
                      </a:extLst>
                    </a:gridCol>
                    <a:gridCol w="2130552">
                      <a:extLst>
                        <a:ext uri="{9D8B030D-6E8A-4147-A177-3AD203B41FA5}">
                          <a16:colId xmlns:a16="http://schemas.microsoft.com/office/drawing/2014/main" val="20003"/>
                        </a:ext>
                      </a:extLst>
                    </a:gridCol>
                    <a:gridCol w="1975104">
                      <a:extLst>
                        <a:ext uri="{9D8B030D-6E8A-4147-A177-3AD203B41FA5}">
                          <a16:colId xmlns:a16="http://schemas.microsoft.com/office/drawing/2014/main" val="20004"/>
                        </a:ext>
                      </a:extLst>
                    </a:gridCol>
                    <a:gridCol w="1783080">
                      <a:extLst>
                        <a:ext uri="{9D8B030D-6E8A-4147-A177-3AD203B41FA5}">
                          <a16:colId xmlns:a16="http://schemas.microsoft.com/office/drawing/2014/main" val="20005"/>
                        </a:ext>
                      </a:extLst>
                    </a:gridCol>
                  </a:tblGrid>
                  <a:tr h="860044">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主要分布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种群数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种群总数量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栖息地总面积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1" i="0">
                              <a:solidFill>
                                <a:srgbClr val="000000"/>
                              </a:solidFill>
                              <a:latin typeface="微软雅黑" pitchFamily="34" charset="0"/>
                              <a:ea typeface="微软雅黑" pitchFamily="34" charset="-122"/>
                              <a:cs typeface="微软雅黑" pitchFamily="34" charset="-120"/>
                            </a:rPr>
                            <a:t>潜在栖息地总面</a:t>
                          </a:r>
                        </a:p>
                        <a:p>
                          <a:pPr marL="0" lv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1" i="0">
                              <a:solidFill>
                                <a:srgbClr val="000000"/>
                              </a:solidFill>
                              <a:latin typeface="微软雅黑" pitchFamily="34" charset="0"/>
                              <a:ea typeface="微软雅黑" pitchFamily="34" charset="-122"/>
                              <a:cs typeface="微软雅黑" pitchFamily="34" charset="-120"/>
                            </a:rPr>
                            <a:t>大熊猫自然保</a:t>
                          </a:r>
                        </a:p>
                        <a:p>
                          <a:pPr marL="0" lv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护区覆盖率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65251">
                    <a:tc>
                      <a:txBody>
                        <a:bodyPr/>
                        <a:lstStyle/>
                        <a:p>
                          <a:pPr marL="0" indent="0" algn="ctr" latinLnBrk="1" hangingPunct="0">
                            <a:lnSpc>
                              <a:spcPts val="3400"/>
                            </a:lnSpc>
                          </a:pPr>
                          <a:r>
                            <a:rPr lang="en-US" altLang="zh-CN" sz="2000" b="0" i="0">
                              <a:solidFill>
                                <a:srgbClr val="000000"/>
                              </a:solidFill>
                              <a:latin typeface="微软雅黑" pitchFamily="34" charset="0"/>
                              <a:ea typeface="微软雅黑" pitchFamily="34" charset="-122"/>
                              <a:cs typeface="微软雅黑" pitchFamily="34" charset="-120"/>
                            </a:rPr>
                            <a:t>我国中部至西</a:t>
                          </a: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南的</a:t>
                          </a:r>
                          <a:r>
                            <a:rPr lang="en-US" altLang="zh-CN" sz="2000" b="0" i="0" dirty="0">
                              <a:solidFill>
                                <a:srgbClr val="000000"/>
                              </a:solidFill>
                              <a:latin typeface="微软雅黑" pitchFamily="34" charset="0"/>
                              <a:ea typeface="微软雅黑" pitchFamily="34" charset="-122"/>
                              <a:cs typeface="微软雅黑" pitchFamily="34" charset="-120"/>
                            </a:rPr>
                            <a:t>6个山系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0" i="0">
                              <a:solidFill>
                                <a:srgbClr val="000000"/>
                              </a:solidFill>
                              <a:latin typeface="微软雅黑" pitchFamily="34" charset="0"/>
                              <a:ea typeface="微软雅黑" pitchFamily="34" charset="-122"/>
                              <a:cs typeface="微软雅黑" pitchFamily="34" charset="-120"/>
                            </a:rPr>
                            <a:t>33个局</a:t>
                          </a:r>
                        </a:p>
                        <a:p>
                          <a:pPr marL="0" lvl="0" indent="0" algn="ctr" latinLnBrk="1" hangingPunct="0">
                            <a:lnSpc>
                              <a:spcPts val="3300"/>
                            </a:lnSpc>
                          </a:pPr>
                          <a:r>
                            <a:rPr lang="en-US" altLang="zh-CN" sz="2000" b="0" i="0">
                              <a:solidFill>
                                <a:srgbClr val="000000"/>
                              </a:solidFill>
                              <a:latin typeface="微软雅黑" pitchFamily="34" charset="0"/>
                              <a:ea typeface="微软雅黑" pitchFamily="34" charset="-122"/>
                              <a:cs typeface="微软雅黑" pitchFamily="34" charset="-120"/>
                            </a:rPr>
                            <a:t>域种群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5342" t="-100704" r="-300932" b="-1338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25714" t="-100704" r="-176857" b="-1338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51852" t="-100704" r="-91049" b="-1338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99659" t="-100704" r="-683" b="-13380"/>
                          </a:stretch>
                        </a:blipFill>
                      </a:tcPr>
                    </a:tc>
                    <a:extLst>
                      <a:ext uri="{0D108BD9-81ED-4DB2-BD59-A6C34878D82A}">
                        <a16:rowId xmlns:a16="http://schemas.microsoft.com/office/drawing/2014/main" val="10001"/>
                      </a:ext>
                    </a:extLst>
                  </a:tr>
                </a:tbl>
              </a:graphicData>
            </a:graphic>
          </p:graphicFrame>
        </mc:Fallback>
      </mc:AlternateContent>
      <p:sp>
        <p:nvSpPr>
          <p:cNvPr id="4" name="QC_5_BD.26_3#8bf212a95?pid=b0b632257&amp;color=0,0,0&amp;vtp=1&amp;bbb=1"/>
          <p:cNvSpPr/>
          <p:nvPr/>
        </p:nvSpPr>
        <p:spPr>
          <a:xfrm>
            <a:off x="716280" y="4412233"/>
            <a:ext cx="10753344" cy="379984"/>
          </a:xfrm>
          <a:prstGeom prst="rect">
            <a:avLst/>
          </a:prstGeom>
          <a:noFill/>
          <a:ln/>
        </p:spPr>
        <p:txBody>
          <a:bodyPr wrap="none" lIns="0" tIns="0" rIns="0" bIns="0" rtlCol="0" anchor="t"/>
          <a:lstStyle/>
          <a:p>
            <a:pPr algn="l" latinLnBrk="1">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局域种群是栖息地碎片化导致的。表中增长数据均是与全国第3次大熊猫调查结果相比的</a:t>
            </a:r>
            <a:endParaRPr lang="en-US" altLang="zh-CN" sz="2000" dirty="0"/>
          </a:p>
        </p:txBody>
      </p:sp>
      <p:sp>
        <p:nvSpPr>
          <p:cNvPr id="5" name="QC_5_AN.27_1#8bf212a95.bracket?pid=b0b632257&amp;color=0,0,0&amp;vpa=9&amp;vtp=1&amp;bbb=1"/>
          <p:cNvSpPr/>
          <p:nvPr/>
        </p:nvSpPr>
        <p:spPr>
          <a:xfrm>
            <a:off x="8450326" y="2299716"/>
            <a:ext cx="730250" cy="370459"/>
          </a:xfrm>
          <a:prstGeom prst="rect">
            <a:avLst/>
          </a:prstGeom>
          <a:noFill/>
          <a:ln/>
        </p:spPr>
        <p:txBody>
          <a:bodyPr wrap="none" lIns="0" tIns="0" rIns="0" bIns="0" rtlCol="0" anchor="t"/>
          <a:lstStyle/>
          <a:p>
            <a:pPr algn="ctr" latinLnBrk="1">
              <a:lnSpc>
                <a:spcPts val="3200"/>
              </a:lnSpc>
            </a:pPr>
            <a:r>
              <a:rPr lang="en-US" altLang="zh-CN" sz="2000" b="1" i="0" dirty="0">
                <a:solidFill>
                  <a:srgbClr val="00B050"/>
                </a:solidFill>
                <a:latin typeface="微软雅黑" pitchFamily="34" charset="0"/>
                <a:ea typeface="微软雅黑" pitchFamily="34" charset="-122"/>
                <a:cs typeface="微软雅黑" pitchFamily="34" charset="-120"/>
              </a:rPr>
              <a:t>BCD</a:t>
            </a:r>
            <a:endParaRPr lang="en-US" altLang="zh-CN" sz="2000" dirty="0"/>
          </a:p>
        </p:txBody>
      </p:sp>
      <p:sp>
        <p:nvSpPr>
          <p:cNvPr id="6" name="QC_5_BD.26_4#8bf212a95.choices?pid=b0b632257&amp;color=0,0,0&amp;vtp=1&amp;bbb=1"/>
          <p:cNvSpPr/>
          <p:nvPr/>
        </p:nvSpPr>
        <p:spPr>
          <a:xfrm>
            <a:off x="716280" y="4844287"/>
            <a:ext cx="10753344" cy="1675384"/>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A.局域种群数增加有利于增加大熊猫基因多样性</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.建立生态廊道和自然保护区均是当下保护大熊猫的有效措施</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.过去数千年的人类活动导致大熊猫栖息地减少和碎片化</a:t>
            </a:r>
            <a:endParaRPr lang="en-US" altLang="zh-CN" sz="2000" dirty="0"/>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.提高环境容纳量是保护大熊猫的根本措施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8_1#8bf212a95?vop=1&amp;pid=b0b632257&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局域种群是栖息地碎片化导致的，而栖息地碎片化会使种群间基因交流受阻</a:t>
            </a:r>
            <a:r>
              <a:rPr lang="en-US" altLang="zh-CN" sz="2000" b="0" i="0">
                <a:solidFill>
                  <a:srgbClr val="000000"/>
                </a:solidFill>
                <a:latin typeface="微软雅黑" pitchFamily="34" charset="0"/>
                <a:ea typeface="微软雅黑" pitchFamily="34" charset="-122"/>
                <a:cs typeface="微软雅黑" pitchFamily="34" charset="-120"/>
              </a:rPr>
              <a:t>，不利于增加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基因多样性</a:t>
            </a:r>
            <a:r>
              <a:rPr lang="en-US" altLang="zh-CN" sz="2000" b="0" i="0" dirty="0">
                <a:solidFill>
                  <a:srgbClr val="000000"/>
                </a:solidFill>
                <a:latin typeface="微软雅黑" pitchFamily="34" charset="0"/>
                <a:ea typeface="微软雅黑" pitchFamily="34" charset="-122"/>
                <a:cs typeface="微软雅黑" pitchFamily="34" charset="-120"/>
              </a:rPr>
              <a:t>，A错误；建立生态廊道可以促进种群间的基因交流</a:t>
            </a:r>
            <a:r>
              <a:rPr lang="en-US" altLang="zh-CN" sz="2000" b="0" i="0">
                <a:solidFill>
                  <a:srgbClr val="000000"/>
                </a:solidFill>
                <a:latin typeface="微软雅黑" pitchFamily="34" charset="0"/>
                <a:ea typeface="微软雅黑" pitchFamily="34" charset="-122"/>
                <a:cs typeface="微软雅黑" pitchFamily="34" charset="-120"/>
              </a:rPr>
              <a:t>，自然保护区可以为大熊猫提供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适宜的生存环境</a:t>
            </a:r>
            <a:r>
              <a:rPr lang="en-US" altLang="zh-CN" sz="2000" b="0" i="0" dirty="0">
                <a:solidFill>
                  <a:srgbClr val="000000"/>
                </a:solidFill>
                <a:latin typeface="微软雅黑" pitchFamily="34" charset="0"/>
                <a:ea typeface="微软雅黑" pitchFamily="34" charset="-122"/>
                <a:cs typeface="微软雅黑" pitchFamily="34" charset="-120"/>
              </a:rPr>
              <a:t>，均是保护大熊猫的有效措施，B正确；由题干</a:t>
            </a:r>
            <a:r>
              <a:rPr lang="en-US" altLang="zh-CN" sz="2000" b="0" i="0">
                <a:solidFill>
                  <a:srgbClr val="000000"/>
                </a:solidFill>
                <a:latin typeface="微软雅黑" pitchFamily="34" charset="0"/>
                <a:ea typeface="微软雅黑" pitchFamily="34" charset="-122"/>
                <a:cs typeface="微软雅黑" pitchFamily="34" charset="-120"/>
              </a:rPr>
              <a:t>“由于过去数千年气候环境的变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，以及人类活动的影响，大熊猫的分布范围急剧缩小”可知</a:t>
            </a:r>
            <a:r>
              <a:rPr lang="en-US" altLang="zh-CN" sz="2000" b="0" i="0">
                <a:solidFill>
                  <a:srgbClr val="000000"/>
                </a:solidFill>
                <a:latin typeface="微软雅黑" pitchFamily="34" charset="0"/>
                <a:ea typeface="微软雅黑" pitchFamily="34" charset="-122"/>
                <a:cs typeface="微软雅黑" pitchFamily="34" charset="-120"/>
              </a:rPr>
              <a:t>，过去数千年的人类活动导致大熊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猫栖息地减少和碎片化</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；提高环境容纳量可以为大熊猫提供更广阔的生存空间和更丰富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的资源</a:t>
            </a:r>
            <a:r>
              <a:rPr lang="en-US" altLang="zh-CN" sz="2000" b="0" i="0" dirty="0">
                <a:solidFill>
                  <a:srgbClr val="000000"/>
                </a:solidFill>
                <a:latin typeface="微软雅黑" pitchFamily="34" charset="0"/>
                <a:ea typeface="微软雅黑" pitchFamily="34" charset="-122"/>
                <a:cs typeface="微软雅黑" pitchFamily="34" charset="-120"/>
              </a:rPr>
              <a:t>，是保护大熊猫的根本措施，D正确。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29_1#383ed2f2b?pid=801072388&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）建设宜居宜业和美乡村是目前我国全面推进乡村振兴的重点工作</a:t>
            </a:r>
            <a:r>
              <a:rPr lang="en-US" altLang="zh-CN" sz="2000" b="0" i="0">
                <a:solidFill>
                  <a:srgbClr val="000000"/>
                </a:solidFill>
                <a:latin typeface="微软雅黑" pitchFamily="34" charset="0"/>
                <a:ea typeface="微软雅黑" pitchFamily="34" charset="-122"/>
                <a:cs typeface="微软雅黑" pitchFamily="34" charset="-120"/>
              </a:rPr>
              <a:t>，如图是农村庭</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院生态工程建设的模式图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383ed2f2b.bracket?pid=801072388&amp;color=0,0,0&amp;vpa=10&amp;vtp=1&amp;bbb=1"/>
          <p:cNvSpPr/>
          <p:nvPr/>
        </p:nvSpPr>
        <p:spPr>
          <a:xfrm>
            <a:off x="6548501" y="1453134"/>
            <a:ext cx="542036"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AC</a:t>
            </a:r>
            <a:endParaRPr lang="en-US" altLang="zh-CN" sz="2000" dirty="0"/>
          </a:p>
        </p:txBody>
      </p:sp>
      <p:pic>
        <p:nvPicPr>
          <p:cNvPr id="4" name="QC_5_BD.29_2#383ed2f2b?htil=1&amp;pid=80107238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98988" y="1994661"/>
            <a:ext cx="4846320"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9_3#383ed2f2b.choices?htil=1&amp;pid=801072388&amp;color=0,0,0&amp;vtp=1&amp;bbb=1&amp;hb=1"/>
          <p:cNvSpPr/>
          <p:nvPr/>
        </p:nvSpPr>
        <p:spPr>
          <a:xfrm>
            <a:off x="722376" y="1919858"/>
            <a:ext cx="576986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A.用猪、鸡的粪便生产沼气给农户使用</a:t>
            </a:r>
            <a:r>
              <a:rPr lang="en-US" altLang="zh-CN" sz="2000" b="0" i="0">
                <a:solidFill>
                  <a:srgbClr val="000000"/>
                </a:solidFill>
                <a:latin typeface="微软雅黑" pitchFamily="34" charset="0"/>
                <a:ea typeface="微软雅黑" pitchFamily="34" charset="-122"/>
                <a:cs typeface="微软雅黑" pitchFamily="34" charset="-120"/>
              </a:rPr>
              <a:t>，实现了能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量的多级利用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.与传统农业相比</a:t>
            </a:r>
            <a:r>
              <a:rPr lang="en-US" altLang="zh-CN" sz="2000" b="0" i="0">
                <a:solidFill>
                  <a:srgbClr val="000000"/>
                </a:solidFill>
                <a:latin typeface="微软雅黑" pitchFamily="34" charset="0"/>
                <a:ea typeface="微软雅黑" pitchFamily="34" charset="-122"/>
                <a:cs typeface="微软雅黑" pitchFamily="34" charset="-120"/>
              </a:rPr>
              <a:t>，该生态工程各营养级之间的能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量传递效率较高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.建设农村庭院生态工程需结合当地自然</a:t>
            </a:r>
            <a:r>
              <a:rPr lang="en-US" altLang="zh-CN" sz="2000" b="0" i="0">
                <a:solidFill>
                  <a:srgbClr val="000000"/>
                </a:solidFill>
                <a:latin typeface="微软雅黑" pitchFamily="34" charset="0"/>
                <a:ea typeface="微软雅黑" pitchFamily="34" charset="-122"/>
                <a:cs typeface="微软雅黑" pitchFamily="34" charset="-120"/>
              </a:rPr>
              <a:t>、社会和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经济的情况综合考虑问题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.由于该系统食物链延长，能量逐级递减</a:t>
            </a:r>
            <a:r>
              <a:rPr lang="en-US" altLang="zh-CN" sz="2000" b="0" i="0">
                <a:solidFill>
                  <a:srgbClr val="000000"/>
                </a:solidFill>
                <a:latin typeface="微软雅黑" pitchFamily="34" charset="0"/>
                <a:ea typeface="微软雅黑" pitchFamily="34" charset="-122"/>
                <a:cs typeface="微软雅黑" pitchFamily="34" charset="-120"/>
              </a:rPr>
              <a:t>，系统总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能量利用率降低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EX.31_1#383ed2f2b?vop=1&amp;pid=801072388&amp;color=0,0,0&amp;vtp=1&amp;bt=1&amp;bbb=1&amp;hb=1"/>
          <p:cNvSpPr/>
          <p:nvPr/>
        </p:nvSpPr>
        <p:spPr>
          <a:xfrm>
            <a:off x="722376" y="969264"/>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教材变式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本题是教材</a:t>
            </a:r>
            <a:r>
              <a:rPr lang="en-US" altLang="zh-CN" sz="2000" b="0" i="0" dirty="0">
                <a:solidFill>
                  <a:srgbClr val="000000"/>
                </a:solidFill>
                <a:latin typeface="微软雅黑" pitchFamily="34" charset="0"/>
                <a:ea typeface="微软雅黑" pitchFamily="34" charset="-122"/>
                <a:cs typeface="微软雅黑" pitchFamily="34" charset="-120"/>
              </a:rPr>
              <a:t>P126“积极思维——生态农业建设如何改变了留民营村？”的变式题</a:t>
            </a:r>
            <a:r>
              <a:rPr lang="en-US" altLang="zh-CN" sz="2000" b="0" i="0">
                <a:solidFill>
                  <a:srgbClr val="000000"/>
                </a:solidFill>
                <a:latin typeface="微软雅黑" pitchFamily="34" charset="0"/>
                <a:ea typeface="微软雅黑" pitchFamily="34" charset="-122"/>
                <a:cs typeface="微软雅黑" pitchFamily="34" charset="-120"/>
              </a:rPr>
              <a:t>。教材中通过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留民营村生态农业建设的模式考查生态农业的原理及对资源利用的优势；本题以农村庭院生态工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程建设为情境</a:t>
            </a:r>
            <a:r>
              <a:rPr lang="en-US" altLang="zh-CN" sz="2000" b="0" i="0" dirty="0">
                <a:solidFill>
                  <a:srgbClr val="000000"/>
                </a:solidFill>
                <a:latin typeface="微软雅黑" pitchFamily="34" charset="0"/>
                <a:ea typeface="微软雅黑" pitchFamily="34" charset="-122"/>
                <a:cs typeface="微软雅黑" pitchFamily="34" charset="-120"/>
              </a:rPr>
              <a:t>，给出相应生态农业模式图，考查对生态农业的理解及生态工程原理的应用。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AS.32_1#383ed2f2b?vop=1&amp;pid=801072388&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用猪</a:t>
            </a:r>
            <a:r>
              <a:rPr lang="en-US" altLang="zh-CN" sz="2000" b="0" i="0">
                <a:solidFill>
                  <a:srgbClr val="000000"/>
                </a:solidFill>
                <a:latin typeface="微软雅黑" pitchFamily="34" charset="0"/>
                <a:ea typeface="微软雅黑" pitchFamily="34" charset="-122"/>
                <a:cs typeface="微软雅黑" pitchFamily="34" charset="-120"/>
              </a:rPr>
              <a:t>、鸡的粪便生产沼气给农户使用是通过系统设计实现物质的循环利用和能量的多级利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a:t>
            </a:r>
            <a:r>
              <a:rPr lang="en-US" altLang="zh-CN" sz="2000" b="0" i="0" dirty="0">
                <a:solidFill>
                  <a:srgbClr val="000000"/>
                </a:solidFill>
                <a:latin typeface="微软雅黑" pitchFamily="34" charset="0"/>
                <a:ea typeface="微软雅黑" pitchFamily="34" charset="-122"/>
                <a:cs typeface="微软雅黑" pitchFamily="34" charset="-120"/>
              </a:rPr>
              <a:t>，A正确；能量传递效率是指相邻两个营养级之间同化量的比值，与传统农业相比</a:t>
            </a:r>
            <a:r>
              <a:rPr lang="en-US" altLang="zh-CN" sz="2000" b="0" i="0">
                <a:solidFill>
                  <a:srgbClr val="000000"/>
                </a:solidFill>
                <a:latin typeface="微软雅黑" pitchFamily="34" charset="0"/>
                <a:ea typeface="微软雅黑" pitchFamily="34" charset="-122"/>
                <a:cs typeface="微软雅黑" pitchFamily="34" charset="-120"/>
              </a:rPr>
              <a:t>，该生态工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程通过系统设计优化</a:t>
            </a:r>
            <a:r>
              <a:rPr lang="en-US" altLang="zh-CN" sz="2000" b="0" i="0" dirty="0">
                <a:solidFill>
                  <a:srgbClr val="000000"/>
                </a:solidFill>
                <a:latin typeface="微软雅黑" pitchFamily="34" charset="0"/>
                <a:ea typeface="微软雅黑" pitchFamily="34" charset="-122"/>
                <a:cs typeface="微软雅黑" pitchFamily="34" charset="-120"/>
              </a:rPr>
              <a:t>，充分利用了粪便等废弃物中的能量，实现了能量的多级利用</a:t>
            </a:r>
            <a:r>
              <a:rPr lang="en-US" altLang="zh-CN" sz="2000" b="0" i="0">
                <a:solidFill>
                  <a:srgbClr val="000000"/>
                </a:solidFill>
                <a:latin typeface="微软雅黑" pitchFamily="34" charset="0"/>
                <a:ea typeface="微软雅黑" pitchFamily="34" charset="-122"/>
                <a:cs typeface="微软雅黑" pitchFamily="34" charset="-120"/>
              </a:rPr>
              <a:t>，提高了能量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利用率</a:t>
            </a:r>
            <a:r>
              <a:rPr lang="en-US" altLang="zh-CN" sz="2000" b="0" i="0" dirty="0">
                <a:solidFill>
                  <a:srgbClr val="000000"/>
                </a:solidFill>
                <a:latin typeface="微软雅黑" pitchFamily="34" charset="0"/>
                <a:ea typeface="微软雅黑" pitchFamily="34" charset="-122"/>
                <a:cs typeface="微软雅黑" pitchFamily="34" charset="-120"/>
              </a:rPr>
              <a:t>，但生态工程不能提高能量传递效率，B、D错误</a:t>
            </a:r>
            <a:r>
              <a:rPr lang="en-US" altLang="zh-CN" sz="2000" b="0" i="0">
                <a:solidFill>
                  <a:srgbClr val="000000"/>
                </a:solidFill>
                <a:latin typeface="微软雅黑" pitchFamily="34" charset="0"/>
                <a:ea typeface="微软雅黑" pitchFamily="34" charset="-122"/>
                <a:cs typeface="微软雅黑" pitchFamily="34" charset="-120"/>
              </a:rPr>
              <a:t>；建设农村庭院生态工程需结合当地自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然</a:t>
            </a:r>
            <a:r>
              <a:rPr lang="en-US" altLang="zh-CN" sz="2000" b="0" i="0" dirty="0">
                <a:solidFill>
                  <a:srgbClr val="000000"/>
                </a:solidFill>
                <a:latin typeface="微软雅黑" pitchFamily="34" charset="0"/>
                <a:ea typeface="微软雅黑" pitchFamily="34" charset="-122"/>
                <a:cs typeface="微软雅黑" pitchFamily="34" charset="-120"/>
              </a:rPr>
              <a:t>、社会和经济的情况综合考虑问题，兼顾经济、社会与生态效益，C正确。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9dc82ce69?pid=738e526c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［江苏南京2024高二期末改编］</a:t>
            </a:r>
            <a:r>
              <a:rPr lang="en-US" altLang="zh-CN" sz="2000" b="0" i="0" dirty="0">
                <a:solidFill>
                  <a:srgbClr val="000000"/>
                </a:solidFill>
                <a:latin typeface="微软雅黑" pitchFamily="34" charset="0"/>
                <a:ea typeface="微软雅黑" pitchFamily="34" charset="-122"/>
                <a:cs typeface="微软雅黑" pitchFamily="34" charset="-120"/>
              </a:rPr>
              <a:t>下列关于我国人口增长与环境关系的认识，</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9dc82ce69.bracket?pid=738e526c3&amp;color=0,0,0&amp;vpa=1&amp;vtp=1"/>
          <p:cNvSpPr/>
          <p:nvPr/>
        </p:nvSpPr>
        <p:spPr>
          <a:xfrm>
            <a:off x="1053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_2#9dc82ce69.choices?pid=738e526c3&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A.随着科技的进步，人口数量增加对环境的压力必将大大减轻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.控制人口增长，谋求人类与经济、社会、资源、环境的协调发展逐渐成为人类社会的共识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.我国自然资源丰富，人口增长并不影响生态环境</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.人口快速增长有利于解决我国在发展中遇到的困难和问题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9dc82ce69?vop=1&amp;pid=738e526c3&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科技的进步能够在一定程度上缓解人口增长对环境的压力</a:t>
            </a:r>
            <a:r>
              <a:rPr lang="en-US" altLang="zh-CN" sz="2000" b="0" i="0">
                <a:solidFill>
                  <a:srgbClr val="000000"/>
                </a:solidFill>
                <a:latin typeface="微软雅黑" pitchFamily="34" charset="0"/>
                <a:ea typeface="微软雅黑" pitchFamily="34" charset="-122"/>
                <a:cs typeface="微软雅黑" pitchFamily="34" charset="-120"/>
              </a:rPr>
              <a:t>，但不会大大减轻人口数量增加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对环境的压力</a:t>
            </a:r>
            <a:r>
              <a:rPr lang="en-US" altLang="zh-CN" sz="2000" b="0" i="0" dirty="0">
                <a:solidFill>
                  <a:srgbClr val="000000"/>
                </a:solidFill>
                <a:latin typeface="微软雅黑" pitchFamily="34" charset="0"/>
                <a:ea typeface="微软雅黑" pitchFamily="34" charset="-122"/>
                <a:cs typeface="微软雅黑" pitchFamily="34" charset="-120"/>
              </a:rPr>
              <a:t>，A错误；有事实证明，种群数量激增造成资源枯竭，最终将造成种群衰亡</a:t>
            </a:r>
            <a:r>
              <a:rPr lang="en-US" altLang="zh-CN" sz="2000" b="0" i="0">
                <a:solidFill>
                  <a:srgbClr val="000000"/>
                </a:solidFill>
                <a:latin typeface="微软雅黑" pitchFamily="34" charset="0"/>
                <a:ea typeface="微软雅黑" pitchFamily="34" charset="-122"/>
                <a:cs typeface="微软雅黑" pitchFamily="34" charset="-120"/>
              </a:rPr>
              <a:t>，故控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制人口增长</a:t>
            </a:r>
            <a:r>
              <a:rPr lang="en-US" altLang="zh-CN" sz="2000" b="0" i="0" dirty="0">
                <a:solidFill>
                  <a:srgbClr val="000000"/>
                </a:solidFill>
                <a:latin typeface="微软雅黑" pitchFamily="34" charset="0"/>
                <a:ea typeface="微软雅黑" pitchFamily="34" charset="-122"/>
                <a:cs typeface="微软雅黑" pitchFamily="34" charset="-120"/>
              </a:rPr>
              <a:t>，谋求人类与经济、社会、资源、环境的协调发展逐渐成为人类社会的共识，B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我国人口过快增长已经对环境造成了很大的影响</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；人口快速增长并不利于解决我国在发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展中遇到的困难和问题</a:t>
            </a:r>
            <a:r>
              <a:rPr lang="en-US" altLang="zh-CN" sz="2000" b="0" i="0" dirty="0">
                <a:solidFill>
                  <a:srgbClr val="000000"/>
                </a:solidFill>
                <a:latin typeface="微软雅黑" pitchFamily="34" charset="0"/>
                <a:ea typeface="微软雅黑" pitchFamily="34" charset="-122"/>
                <a:cs typeface="微软雅黑" pitchFamily="34" charset="-120"/>
              </a:rPr>
              <a:t>，要解决该问题，需要人与环境的和谐发展，D错误。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2d9a7d464?pid=925168f2c&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［湖南永州2025模拟］</a:t>
            </a:r>
            <a:r>
              <a:rPr lang="en-US" altLang="zh-CN" sz="2000" b="0" i="0" dirty="0">
                <a:solidFill>
                  <a:srgbClr val="000000"/>
                </a:solidFill>
                <a:latin typeface="微软雅黑" pitchFamily="34" charset="0"/>
                <a:ea typeface="微软雅黑" pitchFamily="34" charset="-122"/>
                <a:cs typeface="微软雅黑" pitchFamily="34" charset="-120"/>
              </a:rPr>
              <a:t>某草原生态系统因过度放牧导致土壤沙化、植被覆盖率下降、</a:t>
            </a:r>
            <a:r>
              <a:rPr lang="en-US" altLang="zh-CN" sz="2000" b="0" i="0">
                <a:solidFill>
                  <a:srgbClr val="000000"/>
                </a:solidFill>
                <a:latin typeface="微软雅黑" pitchFamily="34" charset="0"/>
                <a:ea typeface="微软雅黑" pitchFamily="34" charset="-122"/>
                <a:cs typeface="微软雅黑" pitchFamily="34" charset="-120"/>
              </a:rPr>
              <a:t>鼠害频发。</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当地牧民尝试多种措施改善现状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下列措施不利于有效缓解生态恶化的是(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2d9a7d464.bracket?pid=925168f2c&amp;color=0,0,0&amp;vpa=2&amp;vtp=1"/>
          <p:cNvSpPr/>
          <p:nvPr/>
        </p:nvSpPr>
        <p:spPr>
          <a:xfrm>
            <a:off x="9050401" y="14531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_2#2d9a7d464.choices?pid=925168f2c&amp;color=0,0,0&amp;vtp=1&amp;bbb=1"/>
          <p:cNvSpPr/>
          <p:nvPr/>
        </p:nvSpPr>
        <p:spPr>
          <a:xfrm>
            <a:off x="722376" y="1919858"/>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.开挖灌溉水渠将草原改造为农田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.种植耐旱固沙植物并建立防护林带</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C.适当引入狐狸等鼠类天敌控制鼠群密度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.实施轮牧制度并控制放牧量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2d9a7d464?vop=1&amp;pid=925168f2c&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将草原改造为农田会进一步破坏原有植被和土壤结构，加剧水土流失和土壤沙化</a:t>
            </a:r>
            <a:r>
              <a:rPr lang="en-US" altLang="zh-CN" sz="2000" b="0" i="0">
                <a:solidFill>
                  <a:srgbClr val="000000"/>
                </a:solidFill>
                <a:latin typeface="微软雅黑" pitchFamily="34" charset="0"/>
                <a:ea typeface="微软雅黑" pitchFamily="34" charset="-122"/>
                <a:cs typeface="微软雅黑" pitchFamily="34" charset="-120"/>
              </a:rPr>
              <a:t>，不利于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缓解生态恶化</a:t>
            </a:r>
            <a:r>
              <a:rPr lang="en-US" altLang="zh-CN" sz="2000" b="0" i="0" dirty="0">
                <a:solidFill>
                  <a:srgbClr val="000000"/>
                </a:solidFill>
                <a:latin typeface="微软雅黑" pitchFamily="34" charset="0"/>
                <a:ea typeface="微软雅黑" pitchFamily="34" charset="-122"/>
                <a:cs typeface="微软雅黑" pitchFamily="34" charset="-120"/>
              </a:rPr>
              <a:t>，A符合题意；种植耐旱固沙植物并建立防护林带有利于固定沙土，减少风蚀</a:t>
            </a:r>
            <a:r>
              <a:rPr lang="en-US" altLang="zh-CN" sz="2000" b="0" i="0">
                <a:solidFill>
                  <a:srgbClr val="000000"/>
                </a:solidFill>
                <a:latin typeface="微软雅黑" pitchFamily="34" charset="0"/>
                <a:ea typeface="微软雅黑" pitchFamily="34" charset="-122"/>
                <a:cs typeface="微软雅黑" pitchFamily="34" charset="-120"/>
              </a:rPr>
              <a:t>，提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高植被覆盖率</a:t>
            </a:r>
            <a:r>
              <a:rPr lang="en-US" altLang="zh-CN" sz="2000" b="0" i="0" dirty="0">
                <a:solidFill>
                  <a:srgbClr val="000000"/>
                </a:solidFill>
                <a:latin typeface="微软雅黑" pitchFamily="34" charset="0"/>
                <a:ea typeface="微软雅黑" pitchFamily="34" charset="-122"/>
                <a:cs typeface="微软雅黑" pitchFamily="34" charset="-120"/>
              </a:rPr>
              <a:t>，可有效缓解生态恶化，B不符合题意；适当引入鼠类天敌（如狐狸</a:t>
            </a:r>
            <a:r>
              <a:rPr lang="en-US" altLang="zh-CN" sz="2000" b="0" i="0">
                <a:solidFill>
                  <a:srgbClr val="000000"/>
                </a:solidFill>
                <a:latin typeface="微软雅黑" pitchFamily="34" charset="0"/>
                <a:ea typeface="微软雅黑" pitchFamily="34" charset="-122"/>
                <a:cs typeface="微软雅黑" pitchFamily="34" charset="-120"/>
              </a:rPr>
              <a:t>）可通过生物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防治降低鼠群密度</a:t>
            </a:r>
            <a:r>
              <a:rPr lang="en-US" altLang="zh-CN" sz="2000" b="0" i="0" dirty="0">
                <a:solidFill>
                  <a:srgbClr val="000000"/>
                </a:solidFill>
                <a:latin typeface="微软雅黑" pitchFamily="34" charset="0"/>
                <a:ea typeface="微软雅黑" pitchFamily="34" charset="-122"/>
                <a:cs typeface="微软雅黑" pitchFamily="34" charset="-120"/>
              </a:rPr>
              <a:t>，减轻鼠害对植被的破坏，可有效缓解生态恶化，C不符合题意</a:t>
            </a:r>
            <a:r>
              <a:rPr lang="en-US" altLang="zh-CN" sz="2000" b="0" i="0">
                <a:solidFill>
                  <a:srgbClr val="000000"/>
                </a:solidFill>
                <a:latin typeface="微软雅黑" pitchFamily="34" charset="0"/>
                <a:ea typeface="微软雅黑" pitchFamily="34" charset="-122"/>
                <a:cs typeface="微软雅黑" pitchFamily="34" charset="-120"/>
              </a:rPr>
              <a:t>；轮牧和控制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放牧量能避免过度放牧</a:t>
            </a:r>
            <a:r>
              <a:rPr lang="en-US" altLang="zh-CN" sz="2000" b="0" i="0" dirty="0">
                <a:solidFill>
                  <a:srgbClr val="000000"/>
                </a:solidFill>
                <a:latin typeface="微软雅黑" pitchFamily="34" charset="0"/>
                <a:ea typeface="微软雅黑" pitchFamily="34" charset="-122"/>
                <a:cs typeface="微软雅黑" pitchFamily="34" charset="-120"/>
              </a:rPr>
              <a:t>，给草场恢复时间，是解决过度放牧问题的直接措施</a:t>
            </a:r>
            <a:r>
              <a:rPr lang="en-US" altLang="zh-CN" sz="2000" b="0" i="0">
                <a:solidFill>
                  <a:srgbClr val="000000"/>
                </a:solidFill>
                <a:latin typeface="微软雅黑" pitchFamily="34" charset="0"/>
                <a:ea typeface="微软雅黑" pitchFamily="34" charset="-122"/>
                <a:cs typeface="微软雅黑" pitchFamily="34" charset="-120"/>
              </a:rPr>
              <a:t>，可有效缓解生态恶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c82b98931?pid=925168f2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3.以下关于生态学问题的叙述，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c82b98931.bracket?pid=925168f2c&amp;color=0,0,0&amp;vpa=3&amp;vtp=1"/>
          <p:cNvSpPr/>
          <p:nvPr/>
        </p:nvSpPr>
        <p:spPr>
          <a:xfrm>
            <a:off x="545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5_BD.7_2#c82b98931.choices?pid=925168f2c&amp;color=0,0,0&amp;vtp=1&amp;bbb=1"/>
              <p:cNvSpPr/>
              <p:nvPr/>
            </p:nvSpPr>
            <p:spPr>
              <a:xfrm>
                <a:off x="722376" y="1384300"/>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A.我国沿海多次发生赤潮的原因是急剧增加的人口通过呼吸释放了过多的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.酸雨产生的原因主要是大量化石燃料燃烧释放硫和氮的氧化物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.为控制水葫芦在我国造成的严重灾害，应直接将其天敌引入我国</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.为保护草场、减少沙化，应该杀死所有为害草原的黄鼠</a:t>
                </a:r>
                <a:endParaRPr lang="en-US" altLang="zh-CN" sz="2000" dirty="0"/>
              </a:p>
            </p:txBody>
          </p:sp>
        </mc:Choice>
        <mc:Fallback xmlns="">
          <p:sp>
            <p:nvSpPr>
              <p:cNvPr id="4" name="QC_5_BD.7_2#c82b98931.choices?pid=925168f2c&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a:blip r:embed="rId3"/>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9_1#c82b98931?vop=1&amp;pid=925168f2c&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发生赤潮的原因主要是水体污染导致水体中的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增加，A错误</a:t>
                </a:r>
                <a:r>
                  <a:rPr lang="en-US" altLang="zh-CN" sz="2000" b="0" i="0">
                    <a:solidFill>
                      <a:srgbClr val="000000"/>
                    </a:solidFill>
                    <a:latin typeface="微软雅黑" pitchFamily="34" charset="0"/>
                    <a:ea typeface="微软雅黑" pitchFamily="34" charset="-122"/>
                    <a:cs typeface="微软雅黑" pitchFamily="34" charset="-120"/>
                  </a:rPr>
                  <a:t>；酸雨产生的原因主要是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大量化石燃料燃烧释放硫和氮的氧化物</a:t>
                </a:r>
                <a:r>
                  <a:rPr lang="en-US" altLang="zh-CN" sz="2000" b="0" i="0" dirty="0">
                    <a:solidFill>
                      <a:srgbClr val="000000"/>
                    </a:solidFill>
                    <a:latin typeface="微软雅黑" pitchFamily="34" charset="0"/>
                    <a:ea typeface="微软雅黑" pitchFamily="34" charset="-122"/>
                    <a:cs typeface="微软雅黑" pitchFamily="34" charset="-120"/>
                  </a:rPr>
                  <a:t>，B正确；引进生物不当可能会造成外来物种入侵</a:t>
                </a:r>
                <a:r>
                  <a:rPr lang="en-US" altLang="zh-CN" sz="2000" b="0" i="0">
                    <a:solidFill>
                      <a:srgbClr val="000000"/>
                    </a:solidFill>
                    <a:latin typeface="微软雅黑" pitchFamily="34" charset="0"/>
                    <a:ea typeface="微软雅黑" pitchFamily="34" charset="-122"/>
                    <a:cs typeface="微软雅黑" pitchFamily="34" charset="-120"/>
                  </a:rPr>
                  <a:t>，导致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生物多样性遭到破坏</a:t>
                </a:r>
                <a:r>
                  <a:rPr lang="en-US" altLang="zh-CN" sz="2000" b="0" i="0" dirty="0">
                    <a:solidFill>
                      <a:srgbClr val="000000"/>
                    </a:solidFill>
                    <a:latin typeface="微软雅黑" pitchFamily="34" charset="0"/>
                    <a:ea typeface="微软雅黑" pitchFamily="34" charset="-122"/>
                    <a:cs typeface="微软雅黑" pitchFamily="34" charset="-120"/>
                  </a:rPr>
                  <a:t>，C错误；杀死所有为害草原的黄鼠会降低生物多样性</a:t>
                </a:r>
                <a:r>
                  <a:rPr lang="en-US" altLang="zh-CN" sz="2000" b="0" i="0">
                    <a:solidFill>
                      <a:srgbClr val="000000"/>
                    </a:solidFill>
                    <a:latin typeface="微软雅黑" pitchFamily="34" charset="0"/>
                    <a:ea typeface="微软雅黑" pitchFamily="34" charset="-122"/>
                    <a:cs typeface="微软雅黑" pitchFamily="34" charset="-120"/>
                  </a:rPr>
                  <a:t>，为保护草场应该将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有害生物的数量控制在一定范围内</a:t>
                </a:r>
                <a:r>
                  <a:rPr lang="en-US" altLang="zh-CN" sz="2000" b="0" i="0" dirty="0">
                    <a:solidFill>
                      <a:srgbClr val="000000"/>
                    </a:solidFill>
                    <a:latin typeface="微软雅黑" pitchFamily="34" charset="0"/>
                    <a:ea typeface="微软雅黑" pitchFamily="34" charset="-122"/>
                    <a:cs typeface="微软雅黑" pitchFamily="34" charset="-120"/>
                  </a:rPr>
                  <a:t>，而不是完全消灭，D错误。</a:t>
                </a:r>
                <a:endParaRPr lang="en-US" altLang="zh-CN" sz="2200" dirty="0"/>
              </a:p>
            </p:txBody>
          </p:sp>
        </mc:Choice>
        <mc:Fallback xmlns="">
          <p:sp>
            <p:nvSpPr>
              <p:cNvPr id="2" name="QC_5_AS.9_1#c82b98931?vop=1&amp;pid=925168f2c&amp;color=0,0,0&amp;vtp=1&amp;bt=1&amp;bbb=1&amp;hb=1"/>
              <p:cNvSpPr>
                <a:spLocks noRot="1" noChangeAspect="1" noMove="1" noResize="1" noEditPoints="1" noAdjustHandles="1" noChangeArrowheads="1" noChangeShapeType="1" noTextEdit="1"/>
              </p:cNvSpPr>
              <p:nvPr/>
            </p:nvSpPr>
            <p:spPr>
              <a:xfrm>
                <a:off x="722376" y="1014984"/>
                <a:ext cx="10753344" cy="1783334"/>
              </a:xfrm>
              <a:prstGeom prst="rect">
                <a:avLst/>
              </a:prstGeom>
              <a:blipFill>
                <a:blip r:embed="rId3"/>
                <a:stretch>
                  <a:fillRect l="-1587" t="-342" r="-340"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5f4d30b1b?pid=925168f2c&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［河南洛阳2025高二期末改编］</a:t>
            </a:r>
            <a:r>
              <a:rPr lang="en-US" altLang="zh-CN" sz="2000" b="0" i="0" dirty="0">
                <a:solidFill>
                  <a:srgbClr val="000000"/>
                </a:solidFill>
                <a:latin typeface="微软雅黑" pitchFamily="34" charset="0"/>
                <a:ea typeface="微软雅黑" pitchFamily="34" charset="-122"/>
                <a:cs typeface="微软雅黑" pitchFamily="34" charset="-120"/>
              </a:rPr>
              <a:t>习近平总书记的生态文明思想的鲜明主题是</a:t>
            </a:r>
            <a:r>
              <a:rPr lang="en-US" altLang="zh-CN" sz="2000" b="0" i="0">
                <a:solidFill>
                  <a:srgbClr val="000000"/>
                </a:solidFill>
                <a:latin typeface="微软雅黑" pitchFamily="34" charset="0"/>
                <a:ea typeface="微软雅黑" pitchFamily="34" charset="-122"/>
                <a:cs typeface="微软雅黑" pitchFamily="34" charset="-120"/>
              </a:rPr>
              <a:t>“努力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实现人与自然和谐共生</a:t>
            </a:r>
            <a:r>
              <a:rPr lang="en-US" altLang="zh-CN" sz="2000" b="0" i="0" dirty="0">
                <a:solidFill>
                  <a:srgbClr val="000000"/>
                </a:solidFill>
                <a:latin typeface="微软雅黑" pitchFamily="34" charset="0"/>
                <a:ea typeface="微软雅黑" pitchFamily="34" charset="-122"/>
                <a:cs typeface="微软雅黑" pitchFamily="34" charset="-120"/>
              </a:rPr>
              <a:t>”。习近平总书记强调，生态文明是人类文明发展的历史趋势</a:t>
            </a:r>
            <a:r>
              <a:rPr lang="en-US" altLang="zh-CN" sz="2000" b="0" i="0">
                <a:solidFill>
                  <a:srgbClr val="000000"/>
                </a:solidFill>
                <a:latin typeface="微软雅黑" pitchFamily="34" charset="0"/>
                <a:ea typeface="微软雅黑" pitchFamily="34" charset="-122"/>
                <a:cs typeface="微软雅黑" pitchFamily="34" charset="-120"/>
              </a:rPr>
              <a:t>。下列关于</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全球性生态环境问题的叙述正确的是(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5f4d30b1b.bracket?pid=925168f2c&amp;color=0,0,0&amp;vpa=4&amp;vtp=1&amp;bbb=1"/>
          <p:cNvSpPr/>
          <p:nvPr/>
        </p:nvSpPr>
        <p:spPr>
          <a:xfrm>
            <a:off x="4999101" y="1910334"/>
            <a:ext cx="7302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BCD</a:t>
            </a:r>
            <a:endParaRPr lang="en-US" altLang="zh-CN" sz="2000" dirty="0"/>
          </a:p>
        </p:txBody>
      </p:sp>
      <mc:AlternateContent xmlns:mc="http://schemas.openxmlformats.org/markup-compatibility/2006" xmlns:a14="http://schemas.microsoft.com/office/drawing/2010/main">
        <mc:Choice Requires="a14">
          <p:sp>
            <p:nvSpPr>
              <p:cNvPr id="4" name="QC_5_BD.10_2#5f4d30b1b.choices?pid=925168f2c&amp;color=0,0,0&amp;vtp=1&amp;bbb=1"/>
              <p:cNvSpPr/>
              <p:nvPr/>
            </p:nvSpPr>
            <p:spPr>
              <a:xfrm>
                <a:off x="722376" y="23770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A.发达国家经济发展快、人口增长慢，人均生态足迹小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等温室气体增多是全球变暖的原因之一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.氟利昂等化合物的使用是引起臭氧层破坏的主要原因</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.人口发展的最终目标是实现人口与经济、社会、环境和资源的协调发展</a:t>
                </a:r>
                <a:endParaRPr lang="en-US" altLang="zh-CN" sz="2000" dirty="0"/>
              </a:p>
            </p:txBody>
          </p:sp>
        </mc:Choice>
        <mc:Fallback xmlns="">
          <p:sp>
            <p:nvSpPr>
              <p:cNvPr id="4" name="QC_5_BD.10_2#5f4d30b1b.choices?pid=925168f2c&amp;color=0,0,0&amp;vtp=1&amp;bbb=1"/>
              <p:cNvSpPr>
                <a:spLocks noRot="1" noChangeAspect="1" noMove="1" noResize="1" noEditPoints="1" noAdjustHandles="1" noChangeArrowheads="1" noChangeShapeType="1" noTextEdit="1"/>
              </p:cNvSpPr>
              <p:nvPr/>
            </p:nvSpPr>
            <p:spPr>
              <a:xfrm>
                <a:off x="722376" y="2377058"/>
                <a:ext cx="10753344" cy="1796034"/>
              </a:xfrm>
              <a:prstGeom prst="rect">
                <a:avLst/>
              </a:prstGeom>
              <a:blipFill>
                <a:blip r:embed="rId3"/>
                <a:stretch>
                  <a:fillRect l="-1474"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944</Words>
  <Application>Microsoft Office PowerPoint</Application>
  <PresentationFormat>宽屏</PresentationFormat>
  <Paragraphs>183</Paragraphs>
  <Slides>24</Slides>
  <Notes>24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24</vt:i4>
      </vt:variant>
    </vt:vector>
  </HeadingPairs>
  <TitlesOfParts>
    <vt:vector size="33"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2025-08-01T03:57:22Z</dcterms:created>
  <dcterms:modified xsi:type="dcterms:W3CDTF">2025-08-04T07:19:51Z</dcterms:modified>
  <cp:category/>
  <cp:contentStatus/>
</cp:coreProperties>
</file>